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3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2"/>
  </p:notesMasterIdLst>
  <p:sldIdLst>
    <p:sldId id="258" r:id="rId2"/>
    <p:sldId id="259" r:id="rId3"/>
    <p:sldId id="312" r:id="rId4"/>
    <p:sldId id="339" r:id="rId5"/>
    <p:sldId id="260" r:id="rId6"/>
    <p:sldId id="261" r:id="rId7"/>
    <p:sldId id="257" r:id="rId8"/>
    <p:sldId id="262" r:id="rId9"/>
    <p:sldId id="274" r:id="rId10"/>
    <p:sldId id="275" r:id="rId11"/>
    <p:sldId id="276" r:id="rId12"/>
    <p:sldId id="278" r:id="rId13"/>
    <p:sldId id="281" r:id="rId14"/>
    <p:sldId id="280" r:id="rId15"/>
    <p:sldId id="282" r:id="rId16"/>
    <p:sldId id="283" r:id="rId17"/>
    <p:sldId id="279" r:id="rId18"/>
    <p:sldId id="269" r:id="rId19"/>
    <p:sldId id="285" r:id="rId20"/>
    <p:sldId id="284" r:id="rId21"/>
    <p:sldId id="271" r:id="rId22"/>
    <p:sldId id="272" r:id="rId23"/>
    <p:sldId id="273" r:id="rId24"/>
    <p:sldId id="286" r:id="rId25"/>
    <p:sldId id="287" r:id="rId26"/>
    <p:sldId id="288" r:id="rId27"/>
    <p:sldId id="300" r:id="rId28"/>
    <p:sldId id="289" r:id="rId29"/>
    <p:sldId id="290" r:id="rId30"/>
    <p:sldId id="291" r:id="rId31"/>
    <p:sldId id="294" r:id="rId32"/>
    <p:sldId id="296" r:id="rId33"/>
    <p:sldId id="297" r:id="rId34"/>
    <p:sldId id="338" r:id="rId35"/>
    <p:sldId id="299" r:id="rId36"/>
    <p:sldId id="301" r:id="rId37"/>
    <p:sldId id="302" r:id="rId38"/>
    <p:sldId id="304" r:id="rId39"/>
    <p:sldId id="306" r:id="rId40"/>
    <p:sldId id="307" r:id="rId41"/>
    <p:sldId id="308" r:id="rId42"/>
    <p:sldId id="309" r:id="rId43"/>
    <p:sldId id="333" r:id="rId44"/>
    <p:sldId id="310" r:id="rId45"/>
    <p:sldId id="336" r:id="rId46"/>
    <p:sldId id="315" r:id="rId47"/>
    <p:sldId id="316" r:id="rId48"/>
    <p:sldId id="337" r:id="rId49"/>
    <p:sldId id="317" r:id="rId50"/>
    <p:sldId id="327" r:id="rId51"/>
    <p:sldId id="328" r:id="rId52"/>
    <p:sldId id="329" r:id="rId53"/>
    <p:sldId id="319" r:id="rId54"/>
    <p:sldId id="320" r:id="rId55"/>
    <p:sldId id="321" r:id="rId56"/>
    <p:sldId id="322" r:id="rId57"/>
    <p:sldId id="323" r:id="rId58"/>
    <p:sldId id="335" r:id="rId59"/>
    <p:sldId id="325" r:id="rId60"/>
    <p:sldId id="293"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19" autoAdjust="0"/>
  </p:normalViewPr>
  <p:slideViewPr>
    <p:cSldViewPr snapToObjects="1">
      <p:cViewPr varScale="1">
        <p:scale>
          <a:sx n="66" d="100"/>
          <a:sy n="66" d="100"/>
        </p:scale>
        <p:origin x="-2120" y="-104"/>
      </p:cViewPr>
      <p:guideLst>
        <p:guide orient="horz" pos="2160"/>
        <p:guide pos="2880"/>
      </p:guideLst>
    </p:cSldViewPr>
  </p:slideViewPr>
  <p:notesTextViewPr>
    <p:cViewPr>
      <p:scale>
        <a:sx n="100" d="100"/>
        <a:sy n="100" d="100"/>
      </p:scale>
      <p:origin x="0" y="0"/>
    </p:cViewPr>
  </p:notesTextViewPr>
  <p:notesViewPr>
    <p:cSldViewPr snapToObjects="1">
      <p:cViewPr varScale="1">
        <p:scale>
          <a:sx n="83" d="100"/>
          <a:sy n="83" d="100"/>
        </p:scale>
        <p:origin x="-300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0AF6A-9F38-D04E-9A78-B1678834341A}" type="datetimeFigureOut">
              <a:rPr lang="en-US" smtClean="0"/>
              <a:pPr/>
              <a:t>2/14/13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0EFF2-FDEB-AB4E-855D-AADA0B07F35F}" type="slidenum">
              <a:rPr lang="en-US" smtClean="0"/>
              <a:pPr/>
              <a:t>‹#›</a:t>
            </a:fld>
            <a:endParaRPr lang="en-US"/>
          </a:p>
        </p:txBody>
      </p:sp>
    </p:spTree>
    <p:extLst>
      <p:ext uri="{BB962C8B-B14F-4D97-AF65-F5344CB8AC3E}">
        <p14:creationId xmlns:p14="http://schemas.microsoft.com/office/powerpoint/2010/main" val="31581136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B0EFF2-FDEB-AB4E-855D-AADA0B07F3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D34D31F-F9EA-D342-9D16-EDDAA392E33B}" type="slidenum">
              <a:rPr lang="en-US"/>
              <a:pPr/>
              <a:t>20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5E596F-112E-3E44-B4B3-429E5DFEFA46}" type="slidenum">
              <a:rPr lang="en-US"/>
              <a:pPr/>
              <a:t>21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buFontTx/>
              <a:buChar char="•"/>
            </a:pPr>
            <a:endParaRPr lang="en-US" dirty="0">
              <a:latin typeface="Arial" charset="0"/>
              <a:ea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8983AE2-7231-2C4C-89D2-8F46787621AB}" type="slidenum">
              <a:rPr lang="en-US"/>
              <a:pPr/>
              <a:t>22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buFontTx/>
              <a:buNone/>
            </a:pPr>
            <a:endParaRPr lang="en-US" dirty="0">
              <a:latin typeface="Arial" charset="0"/>
              <a:ea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5E44088-34C4-4D47-BC35-069A9B3C1227}"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buFontTx/>
              <a:buChar char="•"/>
            </a:pPr>
            <a:endParaRPr lang="en-US" dirty="0">
              <a:latin typeface="Arial" charset="0"/>
              <a:ea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29F7F-8698-EF41-AF6A-261366DFA2C6}" type="slidenum">
              <a:rPr lang="en-US"/>
              <a:pPr/>
              <a:t>25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ED328-C486-2844-BFEA-46A96AD96BEC}" type="slidenum">
              <a:rPr lang="en-US"/>
              <a:pPr/>
              <a:t>26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91649-C222-404C-A526-8B5259DDF82C}" type="slidenum">
              <a:rPr lang="en-US"/>
              <a:pPr/>
              <a:t>28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55D9C-CDFF-3446-8949-E37F277774DC}" type="slidenum">
              <a:rPr lang="en-US"/>
              <a:pPr/>
              <a:t>29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EBB0D-6F74-9B49-9E5A-1E1CCE27B60A}" type="slidenum">
              <a:rPr lang="en-US"/>
              <a:pPr/>
              <a:t>30</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4225D-7AA6-6244-B829-CDEBAED35523}" type="slidenum">
              <a:rPr lang="en-US"/>
              <a:pPr/>
              <a:t>31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339C616-3AFB-BF42-AF6B-0B5569BE29CC}"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buFontTx/>
              <a:buChar char="•"/>
            </a:pPr>
            <a:endParaRPr lang="en-US" dirty="0">
              <a:latin typeface="Arial" charset="0"/>
              <a:ea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A8519-FE69-694B-8265-305C869CE38E}" type="slidenum">
              <a:rPr lang="en-US"/>
              <a:pPr/>
              <a:t>32</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1894E-5737-3740-B3CE-DEE39563BCC4}" type="slidenum">
              <a:rPr lang="en-US"/>
              <a:pPr/>
              <a:t>33</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AB71B-C780-4045-8B1F-D232933D6132}" type="slidenum">
              <a:rPr lang="en-US"/>
              <a:pPr/>
              <a:t>34</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B1BC8-A2F7-B44F-BFEF-820D706E0909}" type="slidenum">
              <a:rPr lang="en-US"/>
              <a:pPr/>
              <a:t>35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A457CA1-DCEF-2B44-90DD-92BD0EF59D63}" type="slidenum">
              <a:rPr lang="en-US"/>
              <a:pPr/>
              <a:t>37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lvl="2" eaLnBrk="1" hangingPunct="1">
              <a:buFontTx/>
              <a:buNone/>
            </a:pPr>
            <a:endParaRPr lang="en-US" dirty="0" smtClean="0">
              <a:latin typeface="Arial" charset="0"/>
              <a:ea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5DD5783-1AD9-F74F-BEC3-9927914CB316}" type="slidenum">
              <a:rPr lang="en-US"/>
              <a:pPr/>
              <a:t>39</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err="1">
                <a:latin typeface="Arial" charset="0"/>
                <a:ea typeface="Arial" charset="0"/>
                <a:cs typeface="Arial" charset="0"/>
              </a:rPr>
              <a:t>Curr</a:t>
            </a:r>
            <a:r>
              <a:rPr lang="en-US" dirty="0">
                <a:latin typeface="Arial" charset="0"/>
                <a:ea typeface="Arial" charset="0"/>
                <a:cs typeface="Arial" charset="0"/>
              </a:rPr>
              <a:t> = D       Fringe = [E, F, G]</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And so on and so forth until we either reach a goal state or have no more leaf nodes to expand (fringe is empty)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5DD8AC5-9B37-AE42-B6CD-FDBC589BA47F}" type="slidenum">
              <a:rPr lang="en-US"/>
              <a:pPr/>
              <a:t>40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latin typeface="Arial" charset="0"/>
              <a:ea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5629B03-B309-4F40-AA39-CEEEA2075110}" type="slidenum">
              <a:rPr lang="en-US"/>
              <a:pPr/>
              <a:t>42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Arial" charset="0"/>
              <a:ea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9516437-A9CE-1B45-AF53-CF3C4940BB32}" type="slidenum">
              <a:rPr lang="en-US"/>
              <a:pPr/>
              <a:t>44</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Arial" charset="0"/>
              <a:ea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5629B03-B309-4F40-AA39-CEEEA2075110}" type="slidenum">
              <a:rPr lang="en-US"/>
              <a:pPr/>
              <a:t>46</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Arial" charset="0"/>
              <a:ea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358D67F-04E0-5B4E-A785-6CA9415BDE2B}" type="slidenum">
              <a:rPr lang="en-US"/>
              <a:pPr/>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buFontTx/>
              <a:buChar char="•"/>
            </a:pPr>
            <a:r>
              <a:rPr lang="en-US" dirty="0">
                <a:latin typeface="Arial" charset="0"/>
                <a:ea typeface="Arial" charset="0"/>
                <a:cs typeface="Arial" charset="0"/>
              </a:rPr>
              <a:t>Assume that we want this vacuum to clean this house</a:t>
            </a:r>
          </a:p>
          <a:p>
            <a:pPr eaLnBrk="1" hangingPunct="1">
              <a:buFontTx/>
              <a:buChar char="•"/>
            </a:pPr>
            <a:r>
              <a:rPr lang="en-US" dirty="0">
                <a:latin typeface="Arial" charset="0"/>
                <a:ea typeface="Arial" charset="0"/>
                <a:cs typeface="Arial" charset="0"/>
              </a:rPr>
              <a:t>To us - if someone told us to use a vacuum to clean a house, the sequence of events that should follow are pretty clear</a:t>
            </a:r>
          </a:p>
          <a:p>
            <a:pPr eaLnBrk="1" hangingPunct="1">
              <a:buFontTx/>
              <a:buChar char="•"/>
            </a:pPr>
            <a:r>
              <a:rPr lang="en-US" dirty="0">
                <a:latin typeface="Arial" charset="0"/>
                <a:ea typeface="Arial" charset="0"/>
                <a:cs typeface="Arial" charset="0"/>
              </a:rPr>
              <a:t>We’d walk into the house, figure out what rooms needed to be vacuumed and start vacuuming</a:t>
            </a:r>
          </a:p>
          <a:p>
            <a:pPr eaLnBrk="1" hangingPunct="1">
              <a:buFontTx/>
              <a:buChar char="•"/>
            </a:pPr>
            <a:r>
              <a:rPr lang="en-US" dirty="0">
                <a:latin typeface="Arial" charset="0"/>
                <a:ea typeface="Arial" charset="0"/>
                <a:cs typeface="Arial" charset="0"/>
              </a:rPr>
              <a:t>We’d methodically go through the room, not vacuuming over places we’ve already been, until we cover the whole room, then move to the next room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fld id="{ED442C71-BC65-784D-89D3-D0073A4E92E2}" type="slidenum">
              <a:rPr lang="en-US"/>
              <a:pPr/>
              <a:t>47</a:t>
            </a:fld>
            <a:endParaRPr lang="en-US"/>
          </a:p>
        </p:txBody>
      </p:sp>
      <p:sp>
        <p:nvSpPr>
          <p:cNvPr id="23555" name="Rectangle 1026"/>
          <p:cNvSpPr>
            <a:spLocks noGrp="1" noRot="1" noChangeAspect="1" noChangeArrowheads="1" noTextEdit="1"/>
          </p:cNvSpPr>
          <p:nvPr>
            <p:ph type="sldImg"/>
          </p:nvPr>
        </p:nvSpPr>
        <p:spPr>
          <a:solidFill>
            <a:srgbClr val="FFFFFF"/>
          </a:solidFill>
          <a:ln/>
        </p:spPr>
      </p:sp>
      <p:sp>
        <p:nvSpPr>
          <p:cNvPr id="2355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b="1" dirty="0" smtClean="0">
              <a:latin typeface="Times New Roman" charset="0"/>
              <a:ea typeface="Arial" charset="0"/>
              <a:cs typeface="Arial" charset="0"/>
            </a:endParaRPr>
          </a:p>
          <a:p>
            <a:pPr lvl="1" eaLnBrk="1" hangingPunct="1">
              <a:buFontTx/>
              <a:buChar char="•"/>
            </a:pPr>
            <a:endParaRPr lang="en-US" dirty="0">
              <a:latin typeface="Times New Roman" charset="0"/>
              <a:ea typeface="Arial" charset="0"/>
              <a:cs typeface="Arial" charset="0"/>
            </a:endParaRPr>
          </a:p>
          <a:p>
            <a:pPr eaLnBrk="1" hangingPunct="1">
              <a:buFontTx/>
              <a:buChar char="•"/>
            </a:pPr>
            <a:endParaRPr lang="en-US" dirty="0">
              <a:latin typeface="Times New Roman" charset="0"/>
              <a:ea typeface="Arial" charset="0"/>
              <a:cs typeface="Arial" charset="0"/>
            </a:endParaRPr>
          </a:p>
          <a:p>
            <a:pPr eaLnBrk="1" hangingPunct="1">
              <a:buFontTx/>
              <a:buChar char="•"/>
            </a:pPr>
            <a:endParaRPr lang="en-US" dirty="0">
              <a:latin typeface="Times New Roman" charset="0"/>
              <a:ea typeface="Arial" charset="0"/>
              <a:cs typeface="Arial" charset="0"/>
            </a:endParaRPr>
          </a:p>
          <a:p>
            <a:pPr eaLnBrk="1" hangingPunct="1"/>
            <a:endParaRPr lang="en-US" dirty="0">
              <a:latin typeface="Arial" charset="0"/>
              <a:ea typeface="Arial" charset="0"/>
              <a:cs typeface="Arial" charset="0"/>
            </a:endParaRPr>
          </a:p>
          <a:p>
            <a:pPr eaLnBrk="1" hangingPunct="1"/>
            <a:endParaRPr lang="en-US" dirty="0">
              <a:latin typeface="Arial" charset="0"/>
              <a:ea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fld id="{ED442C71-BC65-784D-89D3-D0073A4E92E2}" type="slidenum">
              <a:rPr lang="en-US"/>
              <a:pPr/>
              <a:t>48</a:t>
            </a:fld>
            <a:endParaRPr lang="en-US"/>
          </a:p>
        </p:txBody>
      </p:sp>
      <p:sp>
        <p:nvSpPr>
          <p:cNvPr id="23555" name="Rectangle 1026"/>
          <p:cNvSpPr>
            <a:spLocks noGrp="1" noRot="1" noChangeAspect="1" noChangeArrowheads="1" noTextEdit="1"/>
          </p:cNvSpPr>
          <p:nvPr>
            <p:ph type="sldImg"/>
          </p:nvPr>
        </p:nvSpPr>
        <p:spPr>
          <a:solidFill>
            <a:srgbClr val="FFFFFF"/>
          </a:solidFill>
          <a:ln/>
        </p:spPr>
      </p:sp>
      <p:sp>
        <p:nvSpPr>
          <p:cNvPr id="2355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b="1" dirty="0" smtClean="0">
              <a:latin typeface="Times New Roman" charset="0"/>
              <a:ea typeface="Arial" charset="0"/>
              <a:cs typeface="Arial" charset="0"/>
            </a:endParaRPr>
          </a:p>
          <a:p>
            <a:pPr lvl="1" eaLnBrk="1" hangingPunct="1">
              <a:buFontTx/>
              <a:buChar char="•"/>
            </a:pPr>
            <a:endParaRPr lang="en-US" dirty="0">
              <a:latin typeface="Times New Roman" charset="0"/>
              <a:ea typeface="Arial" charset="0"/>
              <a:cs typeface="Arial" charset="0"/>
            </a:endParaRPr>
          </a:p>
          <a:p>
            <a:pPr eaLnBrk="1" hangingPunct="1">
              <a:buFontTx/>
              <a:buChar char="•"/>
            </a:pPr>
            <a:endParaRPr lang="en-US" dirty="0">
              <a:latin typeface="Times New Roman" charset="0"/>
              <a:ea typeface="Arial" charset="0"/>
              <a:cs typeface="Arial" charset="0"/>
            </a:endParaRPr>
          </a:p>
          <a:p>
            <a:pPr eaLnBrk="1" hangingPunct="1">
              <a:buFontTx/>
              <a:buChar char="•"/>
            </a:pPr>
            <a:endParaRPr lang="en-US" dirty="0">
              <a:latin typeface="Times New Roman" charset="0"/>
              <a:ea typeface="Arial" charset="0"/>
              <a:cs typeface="Arial" charset="0"/>
            </a:endParaRPr>
          </a:p>
          <a:p>
            <a:pPr eaLnBrk="1" hangingPunct="1"/>
            <a:endParaRPr lang="en-US" dirty="0">
              <a:latin typeface="Arial" charset="0"/>
              <a:ea typeface="Arial" charset="0"/>
              <a:cs typeface="Arial" charset="0"/>
            </a:endParaRPr>
          </a:p>
          <a:p>
            <a:pPr eaLnBrk="1" hangingPunct="1"/>
            <a:endParaRPr lang="en-US" dirty="0">
              <a:latin typeface="Arial" charset="0"/>
              <a:ea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5E19F18F-438F-BA46-B123-BBC3F15F689C}" type="slidenum">
              <a:rPr lang="en-US"/>
              <a:pPr/>
              <a:t>53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buFontTx/>
              <a:buNone/>
            </a:pPr>
            <a:endParaRPr lang="en-US" b="1" dirty="0" smtClean="0">
              <a:latin typeface="Times New Roman" charset="0"/>
              <a:ea typeface="Arial" charset="0"/>
              <a:cs typeface="Arial" charset="0"/>
            </a:endParaRPr>
          </a:p>
          <a:p>
            <a:pPr eaLnBrk="1" hangingPunct="1">
              <a:buFontTx/>
              <a:buChar char="•"/>
            </a:pPr>
            <a:endParaRPr lang="en-US" b="1" dirty="0">
              <a:latin typeface="Times New Roman" charset="0"/>
              <a:ea typeface="Arial" charset="0"/>
              <a:cs typeface="Arial" charset="0"/>
            </a:endParaRPr>
          </a:p>
          <a:p>
            <a:pPr eaLnBrk="1" hangingPunct="1"/>
            <a:endParaRPr lang="en-US" b="1" dirty="0">
              <a:latin typeface="Times New Roman" charset="0"/>
              <a:ea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D1D2FA3E-C676-9E4B-9468-B3F7CF8342DE}" type="slidenum">
              <a:rPr lang="en-US"/>
              <a:pPr/>
              <a:t>54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fld id="{50356449-34E8-574B-A2B4-959D402BF8E2}" type="slidenum">
              <a:rPr lang="en-US"/>
              <a:pPr/>
              <a:t>55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DD8E6D2A-1D41-3743-929D-44A006A7B482}" type="slidenum">
              <a:rPr lang="en-US"/>
              <a:pPr/>
              <a:t>56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5568E7A3-C6DE-3D48-BCC9-F0769A733B57}" type="slidenum">
              <a:rPr lang="en-US"/>
              <a:pPr/>
              <a:t>57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dirty="0">
              <a:latin typeface="Times New Roman" charset="0"/>
              <a:ea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93284071-8C74-1145-9605-2BF989825C1C}" type="slidenum">
              <a:rPr lang="en-US"/>
              <a:pPr/>
              <a:t>59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b="1" dirty="0">
              <a:latin typeface="Times New Roman" charset="0"/>
              <a:ea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B1818-9845-3346-9B2A-BCFEBF5EF4C0}" type="slidenum">
              <a:rPr lang="en-US"/>
              <a:pPr/>
              <a:t>60</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8999259-EB52-7E4C-8982-13DEFEAC046D}" type="slidenum">
              <a:rPr lang="en-US"/>
              <a:pPr/>
              <a:t>6</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endParaRPr lang="en-US" dirty="0">
              <a:latin typeface="Arial" charset="0"/>
              <a:ea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6B2666E-49F5-8C43-A153-866BF758A5F4}" type="slidenum">
              <a:rPr lang="en-US"/>
              <a:pPr/>
              <a:t>14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a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6B2666E-49F5-8C43-A153-866BF758A5F4}" type="slidenum">
              <a:rPr lang="en-US"/>
              <a:pPr/>
              <a:t>15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a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6B2666E-49F5-8C43-A153-866BF758A5F4}" type="slidenum">
              <a:rPr lang="en-US"/>
              <a:pPr/>
              <a:t>16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a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DBB474E-5E74-9F40-8102-0B1B39C89FD7}" type="slidenum">
              <a:rPr lang="en-US"/>
              <a:pPr/>
              <a:t>18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buFontTx/>
              <a:buChar char="•"/>
            </a:pPr>
            <a:endParaRPr lang="en-US" dirty="0">
              <a:latin typeface="Arial" charset="0"/>
              <a:ea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0EFF2-FDEB-AB4E-855D-AADA0B07F35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957E2F77-16F0-1B42-8A92-9CFCAE25CC9A}" type="datetimeFigureOut">
              <a:rPr lang="en-US" smtClean="0"/>
              <a:pPr/>
              <a:t>2/14/13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8A129C4D-3153-B544-8F29-2638CC8650A1}"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7E2F77-16F0-1B42-8A92-9CFCAE25CC9A}" type="datetimeFigureOut">
              <a:rPr lang="en-US" smtClean="0"/>
              <a:pPr/>
              <a:t>2/14/13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9C4D-3153-B544-8F29-2638CC8650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7E2F77-16F0-1B42-8A92-9CFCAE25CC9A}" type="datetimeFigureOut">
              <a:rPr lang="en-US" smtClean="0"/>
              <a:pPr/>
              <a:t>2/14/13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9C4D-3153-B544-8F29-2638CC8650A1}"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556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984239A-96E5-B342-B373-9253ABBABAC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556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90600"/>
            <a:ext cx="8229600" cy="51355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B3B2943-1369-6445-972F-B0316CA6389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57E2F77-16F0-1B42-8A92-9CFCAE25CC9A}" type="datetimeFigureOut">
              <a:rPr lang="en-US" smtClean="0"/>
              <a:pPr/>
              <a:t>2/14/13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9C4D-3153-B544-8F29-2638CC8650A1}"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57E2F77-16F0-1B42-8A92-9CFCAE25CC9A}" type="datetimeFigureOut">
              <a:rPr lang="en-US" smtClean="0"/>
              <a:pPr/>
              <a:t>2/14/13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8A129C4D-3153-B544-8F29-2638CC8650A1}"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57E2F77-16F0-1B42-8A92-9CFCAE25CC9A}" type="datetimeFigureOut">
              <a:rPr lang="en-US" smtClean="0"/>
              <a:pPr/>
              <a:t>2/14/13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29C4D-3153-B544-8F29-2638CC8650A1}"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57E2F77-16F0-1B42-8A92-9CFCAE25CC9A}" type="datetimeFigureOut">
              <a:rPr lang="en-US" smtClean="0"/>
              <a:pPr/>
              <a:t>2/14/13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29C4D-3153-B544-8F29-2638CC8650A1}"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7E2F77-16F0-1B42-8A92-9CFCAE25CC9A}" type="datetimeFigureOut">
              <a:rPr lang="en-US" smtClean="0"/>
              <a:pPr/>
              <a:t>2/14/13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29C4D-3153-B544-8F29-2638CC8650A1}"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E2F77-16F0-1B42-8A92-9CFCAE25CC9A}" type="datetimeFigureOut">
              <a:rPr lang="en-US" smtClean="0"/>
              <a:pPr/>
              <a:t>2/14/13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29C4D-3153-B544-8F29-2638CC8650A1}"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7E2F77-16F0-1B42-8A92-9CFCAE25CC9A}" type="datetimeFigureOut">
              <a:rPr lang="en-US" smtClean="0"/>
              <a:pPr/>
              <a:t>2/14/13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29C4D-3153-B544-8F29-2638CC8650A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7E2F77-16F0-1B42-8A92-9CFCAE25CC9A}" type="datetimeFigureOut">
              <a:rPr lang="en-US" smtClean="0"/>
              <a:pPr/>
              <a:t>2/14/13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29C4D-3153-B544-8F29-2638CC8650A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57E2F77-16F0-1B42-8A92-9CFCAE25CC9A}" type="datetimeFigureOut">
              <a:rPr lang="en-US" smtClean="0"/>
              <a:pPr/>
              <a:t>2/14/13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A129C4D-3153-B544-8F29-2638CC8650A1}"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Layout" Target="../slideLayouts/slideLayout2.xml"/><Relationship Id="rId5" Type="http://schemas.openxmlformats.org/officeDocument/2006/relationships/image" Target="../media/image12.png"/><Relationship Id="rId6" Type="http://schemas.openxmlformats.org/officeDocument/2006/relationships/image" Target="../media/image4.emf"/><Relationship Id="rId1" Type="http://schemas.openxmlformats.org/officeDocument/2006/relationships/tags" Target="../tags/tag25.xml"/><Relationship Id="rId2" Type="http://schemas.openxmlformats.org/officeDocument/2006/relationships/tags" Target="../tags/tag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slideLayout" Target="../slideLayouts/slideLayout12.xml"/><Relationship Id="rId5" Type="http://schemas.openxmlformats.org/officeDocument/2006/relationships/notesSlide" Target="../notesSlides/notesSlide5.xml"/><Relationship Id="rId6" Type="http://schemas.openxmlformats.org/officeDocument/2006/relationships/image" Target="../media/image13.png"/><Relationship Id="rId1" Type="http://schemas.openxmlformats.org/officeDocument/2006/relationships/tags" Target="../tags/tag28.xml"/><Relationship Id="rId2"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6.xml"/><Relationship Id="rId5" Type="http://schemas.openxmlformats.org/officeDocument/2006/relationships/image" Target="../media/image13.png"/><Relationship Id="rId1" Type="http://schemas.openxmlformats.org/officeDocument/2006/relationships/tags" Target="../tags/tag31.xml"/><Relationship Id="rId2" Type="http://schemas.openxmlformats.org/officeDocument/2006/relationships/tags" Target="../tags/tag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7.xml"/><Relationship Id="rId5" Type="http://schemas.openxmlformats.org/officeDocument/2006/relationships/image" Target="../media/image13.png"/><Relationship Id="rId1" Type="http://schemas.openxmlformats.org/officeDocument/2006/relationships/tags" Target="../tags/tag33.xml"/><Relationship Id="rId2" Type="http://schemas.openxmlformats.org/officeDocument/2006/relationships/tags" Target="../tags/tag34.xml"/></Relationships>
</file>

<file path=ppt/slides/_rels/slide17.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 Id="rId3"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14.png"/><Relationship Id="rId1" Type="http://schemas.openxmlformats.org/officeDocument/2006/relationships/tags" Target="../tags/tag36.xml"/><Relationship Id="rId2" Type="http://schemas.openxmlformats.org/officeDocument/2006/relationships/tags" Target="../tags/tag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1" Type="http://schemas.openxmlformats.org/officeDocument/2006/relationships/tags" Target="../tags/tag38.xml"/><Relationship Id="rId2"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tags" Target="../tags/tag43.xml"/><Relationship Id="rId5" Type="http://schemas.openxmlformats.org/officeDocument/2006/relationships/slideLayout" Target="../slideLayouts/slideLayout12.xml"/><Relationship Id="rId6" Type="http://schemas.openxmlformats.org/officeDocument/2006/relationships/notesSlide" Target="../notesSlides/notesSlide11.xml"/><Relationship Id="rId7" Type="http://schemas.openxmlformats.org/officeDocument/2006/relationships/image" Target="../media/image13.png"/><Relationship Id="rId1" Type="http://schemas.openxmlformats.org/officeDocument/2006/relationships/tags" Target="../tags/tag40.xml"/><Relationship Id="rId2" Type="http://schemas.openxmlformats.org/officeDocument/2006/relationships/tags" Target="../tags/tag41.xml"/></Relationships>
</file>

<file path=ppt/slides/_rels/slide22.xml.rels><?xml version="1.0" encoding="UTF-8" standalone="yes"?>
<Relationships xmlns="http://schemas.openxmlformats.org/package/2006/relationships"><Relationship Id="rId3" Type="http://schemas.openxmlformats.org/officeDocument/2006/relationships/tags" Target="../tags/tag46.xml"/><Relationship Id="rId4" Type="http://schemas.openxmlformats.org/officeDocument/2006/relationships/tags" Target="../tags/tag47.xml"/><Relationship Id="rId5" Type="http://schemas.openxmlformats.org/officeDocument/2006/relationships/slideLayout" Target="../slideLayouts/slideLayout2.xml"/><Relationship Id="rId6" Type="http://schemas.openxmlformats.org/officeDocument/2006/relationships/notesSlide" Target="../notesSlides/notesSlide12.xml"/><Relationship Id="rId7" Type="http://schemas.openxmlformats.org/officeDocument/2006/relationships/image" Target="../media/image13.png"/><Relationship Id="rId1" Type="http://schemas.openxmlformats.org/officeDocument/2006/relationships/tags" Target="../tags/tag44.xml"/><Relationship Id="rId2" Type="http://schemas.openxmlformats.org/officeDocument/2006/relationships/tags" Target="../tags/tag45.xml"/></Relationships>
</file>

<file path=ppt/slides/_rels/slide23.xml.rels><?xml version="1.0" encoding="UTF-8" standalone="yes"?>
<Relationships xmlns="http://schemas.openxmlformats.org/package/2006/relationships"><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slideLayout" Target="../slideLayouts/slideLayout2.xml"/><Relationship Id="rId6" Type="http://schemas.openxmlformats.org/officeDocument/2006/relationships/notesSlide" Target="../notesSlides/notesSlide13.xml"/><Relationship Id="rId7" Type="http://schemas.openxmlformats.org/officeDocument/2006/relationships/image" Target="../media/image13.png"/><Relationship Id="rId1" Type="http://schemas.openxmlformats.org/officeDocument/2006/relationships/tags" Target="../tags/tag48.xml"/><Relationship Id="rId2" Type="http://schemas.openxmlformats.org/officeDocument/2006/relationships/tags" Target="../tags/tag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54.xml"/><Relationship Id="rId4" Type="http://schemas.openxmlformats.org/officeDocument/2006/relationships/slideLayout" Target="../slideLayouts/slideLayout2.xml"/><Relationship Id="rId5" Type="http://schemas.openxmlformats.org/officeDocument/2006/relationships/notesSlide" Target="../notesSlides/notesSlide24.xml"/><Relationship Id="rId1" Type="http://schemas.openxmlformats.org/officeDocument/2006/relationships/tags" Target="../tags/tag52.xml"/><Relationship Id="rId2" Type="http://schemas.openxmlformats.org/officeDocument/2006/relationships/tags" Target="../tags/tag53.xml"/></Relationships>
</file>

<file path=ppt/slides/_rels/slide38.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slideLayout" Target="../slideLayouts/slideLayout2.xml"/><Relationship Id="rId5" Type="http://schemas.openxmlformats.org/officeDocument/2006/relationships/notesSlide" Target="../notesSlides/notesSlide25.xml"/><Relationship Id="rId6" Type="http://schemas.openxmlformats.org/officeDocument/2006/relationships/image" Target="../media/image18.png"/><Relationship Id="rId1" Type="http://schemas.openxmlformats.org/officeDocument/2006/relationships/tags" Target="../tags/tag56.xml"/><Relationship Id="rId2" Type="http://schemas.openxmlformats.org/officeDocument/2006/relationships/tags" Target="../tags/tag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1.xml"/><Relationship Id="rId4" Type="http://schemas.openxmlformats.org/officeDocument/2006/relationships/tags" Target="../tags/tag62.xml"/><Relationship Id="rId5" Type="http://schemas.openxmlformats.org/officeDocument/2006/relationships/slideLayout" Target="../slideLayouts/slideLayout2.xml"/><Relationship Id="rId6" Type="http://schemas.openxmlformats.org/officeDocument/2006/relationships/notesSlide" Target="../notesSlides/notesSlide26.xml"/><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tags" Target="../tags/tag59.xml"/><Relationship Id="rId2" Type="http://schemas.openxmlformats.org/officeDocument/2006/relationships/tags" Target="../tags/tag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1" Type="http://schemas.openxmlformats.org/officeDocument/2006/relationships/tags" Target="../tags/tag63.xml"/><Relationship Id="rId2" Type="http://schemas.openxmlformats.org/officeDocument/2006/relationships/tags" Target="../tags/tag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67.xml"/><Relationship Id="rId4" Type="http://schemas.openxmlformats.org/officeDocument/2006/relationships/tags" Target="../tags/tag68.xml"/><Relationship Id="rId5" Type="http://schemas.openxmlformats.org/officeDocument/2006/relationships/tags" Target="../tags/tag69.xml"/><Relationship Id="rId6" Type="http://schemas.openxmlformats.org/officeDocument/2006/relationships/tags" Target="../tags/tag70.xml"/><Relationship Id="rId7" Type="http://schemas.openxmlformats.org/officeDocument/2006/relationships/tags" Target="../tags/tag71.xml"/><Relationship Id="rId8" Type="http://schemas.openxmlformats.org/officeDocument/2006/relationships/slideLayout" Target="../slideLayouts/slideLayout13.xml"/><Relationship Id="rId9" Type="http://schemas.openxmlformats.org/officeDocument/2006/relationships/notesSlide" Target="../notesSlides/notesSlide28.xml"/><Relationship Id="rId1" Type="http://schemas.openxmlformats.org/officeDocument/2006/relationships/tags" Target="../tags/tag65.xml"/><Relationship Id="rId2" Type="http://schemas.openxmlformats.org/officeDocument/2006/relationships/tags" Target="../tags/tag6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9.xml"/><Relationship Id="rId1" Type="http://schemas.openxmlformats.org/officeDocument/2006/relationships/tags" Target="../tags/tag72.xml"/><Relationship Id="rId2" Type="http://schemas.openxmlformats.org/officeDocument/2006/relationships/tags" Target="../tags/tag7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0.xml"/><Relationship Id="rId1" Type="http://schemas.openxmlformats.org/officeDocument/2006/relationships/tags" Target="../tags/tag74.xml"/><Relationship Id="rId2" Type="http://schemas.openxmlformats.org/officeDocument/2006/relationships/tags" Target="../tags/tag7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1.xml"/><Relationship Id="rId1" Type="http://schemas.openxmlformats.org/officeDocument/2006/relationships/tags" Target="../tags/tag76.xml"/><Relationship Id="rId2" Type="http://schemas.openxmlformats.org/officeDocument/2006/relationships/tags" Target="../tags/tag7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3.emf"/><Relationship Id="rId12" Type="http://schemas.openxmlformats.org/officeDocument/2006/relationships/image" Target="../media/image4.emf"/><Relationship Id="rId13" Type="http://schemas.openxmlformats.org/officeDocument/2006/relationships/image" Target="../media/image5.png"/><Relationship Id="rId14" Type="http://schemas.openxmlformats.org/officeDocument/2006/relationships/image" Target="../media/image6.emf"/><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tags" Target="../tags/tag9.xml"/><Relationship Id="rId9" Type="http://schemas.openxmlformats.org/officeDocument/2006/relationships/slideLayout" Target="../slideLayouts/slideLayout2.xml"/><Relationship Id="rId10"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1.png"/><Relationship Id="rId1" Type="http://schemas.openxmlformats.org/officeDocument/2006/relationships/tags" Target="../tags/tag78.xml"/><Relationship Id="rId2" Type="http://schemas.openxmlformats.org/officeDocument/2006/relationships/tags" Target="../tags/tag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tags" Target="../tags/tag80.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3.xml"/><Relationship Id="rId5" Type="http://schemas.openxmlformats.org/officeDocument/2006/relationships/image" Target="../media/image23.png"/><Relationship Id="rId1" Type="http://schemas.openxmlformats.org/officeDocument/2006/relationships/tags" Target="../tags/tag81.xml"/><Relationship Id="rId2" Type="http://schemas.openxmlformats.org/officeDocument/2006/relationships/tags" Target="../tags/tag8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4.xml"/><Relationship Id="rId5" Type="http://schemas.openxmlformats.org/officeDocument/2006/relationships/image" Target="../media/image24.png"/><Relationship Id="rId1" Type="http://schemas.openxmlformats.org/officeDocument/2006/relationships/tags" Target="../tags/tag83.xml"/><Relationship Id="rId2" Type="http://schemas.openxmlformats.org/officeDocument/2006/relationships/tags" Target="../tags/tag8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5.xml"/><Relationship Id="rId5" Type="http://schemas.openxmlformats.org/officeDocument/2006/relationships/image" Target="../media/image25.png"/><Relationship Id="rId1" Type="http://schemas.openxmlformats.org/officeDocument/2006/relationships/tags" Target="../tags/tag85.xml"/><Relationship Id="rId2" Type="http://schemas.openxmlformats.org/officeDocument/2006/relationships/tags" Target="../tags/tag8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6.xml"/><Relationship Id="rId5" Type="http://schemas.openxmlformats.org/officeDocument/2006/relationships/image" Target="../media/image26.png"/><Relationship Id="rId1" Type="http://schemas.openxmlformats.org/officeDocument/2006/relationships/tags" Target="../tags/tag87.xml"/><Relationship Id="rId2" Type="http://schemas.openxmlformats.org/officeDocument/2006/relationships/tags" Target="../tags/tag8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7.xml"/><Relationship Id="rId1" Type="http://schemas.openxmlformats.org/officeDocument/2006/relationships/tags" Target="../tags/tag89.xml"/><Relationship Id="rId2" Type="http://schemas.openxmlformats.org/officeDocument/2006/relationships/tags" Target="../tags/tag90.xml"/></Relationships>
</file>

<file path=ppt/slides/_rels/slide6.xml.rels><?xml version="1.0" encoding="UTF-8" standalone="yes"?>
<Relationships xmlns="http://schemas.openxmlformats.org/package/2006/relationships"><Relationship Id="rId9" Type="http://schemas.openxmlformats.org/officeDocument/2006/relationships/tags" Target="../tags/tag18.xml"/><Relationship Id="rId20" Type="http://schemas.openxmlformats.org/officeDocument/2006/relationships/image" Target="../media/image9.emf"/><Relationship Id="rId21" Type="http://schemas.openxmlformats.org/officeDocument/2006/relationships/image" Target="../media/image10.emf"/><Relationship Id="rId10" Type="http://schemas.openxmlformats.org/officeDocument/2006/relationships/tags" Target="../tags/tag19.xml"/><Relationship Id="rId11" Type="http://schemas.openxmlformats.org/officeDocument/2006/relationships/tags" Target="../tags/tag20.xml"/><Relationship Id="rId12" Type="http://schemas.openxmlformats.org/officeDocument/2006/relationships/tags" Target="../tags/tag21.xml"/><Relationship Id="rId13" Type="http://schemas.openxmlformats.org/officeDocument/2006/relationships/tags" Target="../tags/tag22.xml"/><Relationship Id="rId14" Type="http://schemas.openxmlformats.org/officeDocument/2006/relationships/tags" Target="../tags/tag23.xml"/><Relationship Id="rId15" Type="http://schemas.openxmlformats.org/officeDocument/2006/relationships/tags" Target="../tags/tag24.xml"/><Relationship Id="rId16" Type="http://schemas.openxmlformats.org/officeDocument/2006/relationships/slideLayout" Target="../slideLayouts/slideLayout6.xml"/><Relationship Id="rId17" Type="http://schemas.openxmlformats.org/officeDocument/2006/relationships/notesSlide" Target="../notesSlides/notesSlide4.xml"/><Relationship Id="rId18" Type="http://schemas.openxmlformats.org/officeDocument/2006/relationships/image" Target="../media/image7.emf"/><Relationship Id="rId19" Type="http://schemas.openxmlformats.org/officeDocument/2006/relationships/image" Target="../media/image8.png"/><Relationship Id="rId1" Type="http://schemas.openxmlformats.org/officeDocument/2006/relationships/tags" Target="../tags/tag10.xml"/><Relationship Id="rId2" Type="http://schemas.openxmlformats.org/officeDocument/2006/relationships/tags" Target="../tags/tag11.xml"/><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tags" Target="../tags/tag15.xml"/><Relationship Id="rId7" Type="http://schemas.openxmlformats.org/officeDocument/2006/relationships/tags" Target="../tags/tag16.xml"/><Relationship Id="rId8" Type="http://schemas.openxmlformats.org/officeDocument/2006/relationships/tags" Target="../tags/tag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88668"/>
            <a:ext cx="7620000" cy="369332"/>
          </a:xfrm>
          <a:prstGeom prst="rect">
            <a:avLst/>
          </a:prstGeom>
        </p:spPr>
        <p:txBody>
          <a:bodyPr wrap="square">
            <a:spAutoFit/>
          </a:bodyPr>
          <a:lstStyle/>
          <a:p>
            <a:r>
              <a:rPr lang="en-US" dirty="0" smtClean="0"/>
              <a:t>http://blog.lib.umn.edu/torre107/si/pics/superficialintelligence2.jpg</a:t>
            </a:r>
            <a:endParaRPr lang="en-US" dirty="0"/>
          </a:p>
        </p:txBody>
      </p:sp>
      <p:pic>
        <p:nvPicPr>
          <p:cNvPr id="5" name="Picture 4"/>
          <p:cNvPicPr>
            <a:picLocks noChangeAspect="1"/>
          </p:cNvPicPr>
          <p:nvPr/>
        </p:nvPicPr>
        <p:blipFill>
          <a:blip r:embed="rId3"/>
          <a:stretch>
            <a:fillRect/>
          </a:stretch>
        </p:blipFill>
        <p:spPr>
          <a:xfrm>
            <a:off x="304800" y="694747"/>
            <a:ext cx="8743950" cy="31152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the problem:</a:t>
            </a:r>
            <a:endParaRPr lang="en-US" dirty="0"/>
          </a:p>
        </p:txBody>
      </p:sp>
      <p:sp>
        <p:nvSpPr>
          <p:cNvPr id="12" name="TextBox 11"/>
          <p:cNvSpPr txBox="1"/>
          <p:nvPr/>
        </p:nvSpPr>
        <p:spPr>
          <a:xfrm>
            <a:off x="609600" y="2533471"/>
            <a:ext cx="8229600" cy="1200329"/>
          </a:xfrm>
          <a:prstGeom prst="rect">
            <a:avLst/>
          </a:prstGeom>
          <a:noFill/>
        </p:spPr>
        <p:txBody>
          <a:bodyPr wrap="square" rtlCol="0">
            <a:spAutoFit/>
          </a:bodyPr>
          <a:lstStyle/>
          <a:p>
            <a:r>
              <a:rPr lang="en-US" sz="3600" dirty="0" smtClean="0">
                <a:solidFill>
                  <a:srgbClr val="FF0000"/>
                </a:solidFill>
              </a:rPr>
              <a:t>What information does a search agent need to know to plan out a solution?</a:t>
            </a:r>
            <a:endParaRPr lang="en-US" sz="36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the problem:</a:t>
            </a:r>
            <a:endParaRPr lang="en-US" dirty="0"/>
          </a:p>
        </p:txBody>
      </p:sp>
      <p:sp>
        <p:nvSpPr>
          <p:cNvPr id="3" name="Content Placeholder 2"/>
          <p:cNvSpPr>
            <a:spLocks noGrp="1"/>
          </p:cNvSpPr>
          <p:nvPr>
            <p:ph sz="quarter" idx="1"/>
          </p:nvPr>
        </p:nvSpPr>
        <p:spPr>
          <a:xfrm>
            <a:off x="457200" y="1219200"/>
            <a:ext cx="8229600" cy="4953000"/>
          </a:xfrm>
        </p:spPr>
        <p:txBody>
          <a:bodyPr>
            <a:normAutofit fontScale="92500"/>
          </a:bodyPr>
          <a:lstStyle/>
          <a:p>
            <a:pPr marL="0" indent="0">
              <a:buNone/>
            </a:pPr>
            <a:r>
              <a:rPr lang="en-US" b="1" dirty="0" smtClean="0"/>
              <a:t>Initial state</a:t>
            </a:r>
            <a:r>
              <a:rPr lang="en-US" dirty="0" smtClean="0"/>
              <a:t>: where are we starting from</a:t>
            </a:r>
          </a:p>
          <a:p>
            <a:pPr lvl="1"/>
            <a:r>
              <a:rPr lang="en-US" b="1" dirty="0" smtClean="0"/>
              <a:t>what are the states?</a:t>
            </a:r>
          </a:p>
          <a:p>
            <a:pPr marL="0" indent="0">
              <a:buNone/>
            </a:pPr>
            <a:endParaRPr lang="en-US" b="1" dirty="0" smtClean="0"/>
          </a:p>
          <a:p>
            <a:pPr marL="0" indent="0">
              <a:buNone/>
            </a:pPr>
            <a:r>
              <a:rPr lang="en-US" b="1" dirty="0" smtClean="0"/>
              <a:t>Actions</a:t>
            </a:r>
            <a:r>
              <a:rPr lang="en-US" dirty="0" smtClean="0"/>
              <a:t>: what are the possible actions</a:t>
            </a:r>
            <a:endParaRPr lang="en-US" b="1" dirty="0" smtClean="0"/>
          </a:p>
          <a:p>
            <a:pPr marL="0" indent="0">
              <a:buNone/>
            </a:pPr>
            <a:endParaRPr lang="en-US" b="1" dirty="0" smtClean="0"/>
          </a:p>
          <a:p>
            <a:pPr marL="0" indent="0">
              <a:buNone/>
            </a:pPr>
            <a:r>
              <a:rPr lang="en-US" b="1" dirty="0" smtClean="0"/>
              <a:t>Transition </a:t>
            </a:r>
            <a:r>
              <a:rPr lang="en-US" b="1" dirty="0" smtClean="0"/>
              <a:t>model</a:t>
            </a:r>
            <a:r>
              <a:rPr lang="en-US" dirty="0" smtClean="0"/>
              <a:t>: aka state-space, mapping from action x state to state</a:t>
            </a:r>
            <a:endParaRPr lang="en-US" b="1" dirty="0" smtClean="0"/>
          </a:p>
          <a:p>
            <a:pPr marL="0" indent="0">
              <a:buNone/>
            </a:pPr>
            <a:endParaRPr lang="en-US" b="1" dirty="0" smtClean="0"/>
          </a:p>
          <a:p>
            <a:pPr marL="0" indent="0">
              <a:buNone/>
            </a:pPr>
            <a:r>
              <a:rPr lang="en-US" b="1" dirty="0" smtClean="0"/>
              <a:t>Goal</a:t>
            </a:r>
            <a:r>
              <a:rPr lang="en-US" b="1" dirty="0" smtClean="0"/>
              <a:t>/goal test</a:t>
            </a:r>
            <a:r>
              <a:rPr lang="en-US" dirty="0" smtClean="0"/>
              <a:t>:  what is the end result we’re trying to achieve?</a:t>
            </a:r>
          </a:p>
          <a:p>
            <a:pPr marL="0" indent="0">
              <a:buNone/>
            </a:pPr>
            <a:endParaRPr lang="en-US" b="1" dirty="0" smtClean="0"/>
          </a:p>
          <a:p>
            <a:pPr marL="0" indent="0">
              <a:buNone/>
            </a:pPr>
            <a:r>
              <a:rPr lang="en-US" b="1" dirty="0" smtClean="0"/>
              <a:t>Cost</a:t>
            </a:r>
            <a:r>
              <a:rPr lang="en-US" dirty="0" smtClean="0"/>
              <a:t>: what are the costs of the different actions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start with our vacuum cleaner example</a:t>
            </a:r>
            <a:endParaRPr lang="en-US" dirty="0"/>
          </a:p>
        </p:txBody>
      </p:sp>
      <p:sp>
        <p:nvSpPr>
          <p:cNvPr id="3" name="Content Placeholder 2"/>
          <p:cNvSpPr>
            <a:spLocks noGrp="1"/>
          </p:cNvSpPr>
          <p:nvPr>
            <p:ph sz="quarter" idx="1"/>
          </p:nvPr>
        </p:nvSpPr>
        <p:spPr>
          <a:xfrm>
            <a:off x="457200" y="1219200"/>
            <a:ext cx="8229600" cy="2438400"/>
          </a:xfrm>
        </p:spPr>
        <p:txBody>
          <a:bodyPr>
            <a:normAutofit/>
          </a:bodyPr>
          <a:lstStyle/>
          <a:p>
            <a:pPr marL="0" indent="0">
              <a:buNone/>
            </a:pPr>
            <a:r>
              <a:rPr lang="en-US" dirty="0" smtClean="0"/>
              <a:t>State space</a:t>
            </a:r>
          </a:p>
          <a:p>
            <a:pPr lvl="1"/>
            <a:r>
              <a:rPr lang="en-US" dirty="0" smtClean="0"/>
              <a:t>Just two possible spaces in the house (though this generalizes easily to more)</a:t>
            </a:r>
          </a:p>
          <a:p>
            <a:pPr lvl="1"/>
            <a:r>
              <a:rPr lang="en-US" dirty="0" smtClean="0"/>
              <a:t>each space can either be dirty or clean</a:t>
            </a:r>
          </a:p>
          <a:p>
            <a:pPr lvl="1"/>
            <a:r>
              <a:rPr lang="en-US" dirty="0" err="1" smtClean="0"/>
              <a:t>vaccum</a:t>
            </a:r>
            <a:r>
              <a:rPr lang="en-US" dirty="0" smtClean="0"/>
              <a:t> is in one space at a time</a:t>
            </a:r>
          </a:p>
          <a:p>
            <a:pPr lvl="1"/>
            <a:endParaRPr lang="en-US" dirty="0"/>
          </a:p>
        </p:txBody>
      </p:sp>
      <p:pic>
        <p:nvPicPr>
          <p:cNvPr id="4" name="Picture 5" descr="vacuum2-environment"/>
          <p:cNvPicPr>
            <a:picLocks noChangeAspect="1" noChangeArrowheads="1"/>
          </p:cNvPicPr>
          <p:nvPr>
            <p:custDataLst>
              <p:tags r:id="rId1"/>
            </p:custDataLst>
          </p:nvPr>
        </p:nvPicPr>
        <p:blipFill>
          <a:blip r:embed="rId5"/>
          <a:srcRect/>
          <a:stretch>
            <a:fillRect/>
          </a:stretch>
        </p:blipFill>
        <p:spPr bwMode="auto">
          <a:xfrm>
            <a:off x="4392613" y="4194175"/>
            <a:ext cx="3760787" cy="1924050"/>
          </a:xfrm>
          <a:prstGeom prst="rect">
            <a:avLst/>
          </a:prstGeom>
          <a:noFill/>
          <a:ln w="9525">
            <a:noFill/>
            <a:miter lim="800000"/>
            <a:headEnd/>
            <a:tailEnd/>
          </a:ln>
        </p:spPr>
      </p:pic>
      <p:pic>
        <p:nvPicPr>
          <p:cNvPr id="5" name="Picture 6" descr="MCj04134780000[1]"/>
          <p:cNvPicPr>
            <a:picLocks noChangeAspect="1" noChangeArrowheads="1"/>
          </p:cNvPicPr>
          <p:nvPr>
            <p:custDataLst>
              <p:tags r:id="rId2"/>
            </p:custDataLst>
          </p:nvPr>
        </p:nvPicPr>
        <p:blipFill>
          <a:blip r:embed="rId6"/>
          <a:srcRect/>
          <a:stretch>
            <a:fillRect/>
          </a:stretch>
        </p:blipFill>
        <p:spPr bwMode="auto">
          <a:xfrm>
            <a:off x="977900" y="4038600"/>
            <a:ext cx="2124075" cy="1825625"/>
          </a:xfrm>
          <a:prstGeom prst="rect">
            <a:avLst/>
          </a:prstGeom>
          <a:noFill/>
          <a:ln w="9525">
            <a:noFill/>
            <a:miter lim="800000"/>
            <a:headEnd/>
            <a:tailEnd/>
          </a:ln>
        </p:spPr>
      </p:pic>
      <p:sp>
        <p:nvSpPr>
          <p:cNvPr id="6" name="AutoShape 7"/>
          <p:cNvSpPr>
            <a:spLocks noChangeArrowheads="1"/>
          </p:cNvSpPr>
          <p:nvPr>
            <p:custDataLst>
              <p:tags r:id="rId3"/>
            </p:custDataLst>
          </p:nvPr>
        </p:nvSpPr>
        <p:spPr bwMode="auto">
          <a:xfrm>
            <a:off x="3254375" y="4948238"/>
            <a:ext cx="911225" cy="531812"/>
          </a:xfrm>
          <a:prstGeom prst="rightArrow">
            <a:avLst>
              <a:gd name="adj1" fmla="val 50000"/>
              <a:gd name="adj2" fmla="val 42836"/>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start with our vacuum cleaner example</a:t>
            </a:r>
            <a:endParaRPr lang="en-US" dirty="0"/>
          </a:p>
        </p:txBody>
      </p:sp>
      <p:sp>
        <p:nvSpPr>
          <p:cNvPr id="3" name="Content Placeholder 2"/>
          <p:cNvSpPr>
            <a:spLocks noGrp="1"/>
          </p:cNvSpPr>
          <p:nvPr>
            <p:ph sz="quarter" idx="1"/>
          </p:nvPr>
        </p:nvSpPr>
        <p:spPr>
          <a:xfrm>
            <a:off x="457200" y="1219200"/>
            <a:ext cx="8229600" cy="2438400"/>
          </a:xfrm>
        </p:spPr>
        <p:txBody>
          <a:bodyPr>
            <a:normAutofit/>
          </a:bodyPr>
          <a:lstStyle/>
          <a:p>
            <a:pPr marL="0" indent="0">
              <a:buNone/>
            </a:pPr>
            <a:r>
              <a:rPr lang="en-US" dirty="0" smtClean="0"/>
              <a:t>State space</a:t>
            </a:r>
          </a:p>
          <a:p>
            <a:pPr lvl="1"/>
            <a:r>
              <a:rPr lang="en-US" dirty="0" smtClean="0"/>
              <a:t>Just two possible spaces in the house (though this generalizes easily to more)</a:t>
            </a:r>
          </a:p>
          <a:p>
            <a:pPr lvl="1"/>
            <a:r>
              <a:rPr lang="en-US" dirty="0" smtClean="0"/>
              <a:t>each space can either be dirty or clean</a:t>
            </a:r>
          </a:p>
          <a:p>
            <a:pPr lvl="1"/>
            <a:r>
              <a:rPr lang="en-US" dirty="0" err="1" smtClean="0"/>
              <a:t>vaccum</a:t>
            </a:r>
            <a:r>
              <a:rPr lang="en-US" dirty="0" smtClean="0"/>
              <a:t> is in one space at a time</a:t>
            </a:r>
          </a:p>
          <a:p>
            <a:pPr lvl="1"/>
            <a:endParaRPr lang="en-US" dirty="0"/>
          </a:p>
        </p:txBody>
      </p:sp>
      <p:sp>
        <p:nvSpPr>
          <p:cNvPr id="7" name="TextBox 6"/>
          <p:cNvSpPr txBox="1"/>
          <p:nvPr/>
        </p:nvSpPr>
        <p:spPr>
          <a:xfrm>
            <a:off x="1981200" y="4473714"/>
            <a:ext cx="6400800" cy="707886"/>
          </a:xfrm>
          <a:prstGeom prst="rect">
            <a:avLst/>
          </a:prstGeom>
          <a:noFill/>
        </p:spPr>
        <p:txBody>
          <a:bodyPr wrap="square" rtlCol="0">
            <a:spAutoFit/>
          </a:bodyPr>
          <a:lstStyle/>
          <a:p>
            <a:r>
              <a:rPr lang="en-US" sz="4000" dirty="0" smtClean="0">
                <a:solidFill>
                  <a:srgbClr val="FF0000"/>
                </a:solidFill>
              </a:rPr>
              <a:t>How many states?</a:t>
            </a:r>
            <a:endParaRPr lang="en-US" sz="40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p:txBody>
          <a:bodyPr/>
          <a:lstStyle/>
          <a:p>
            <a:pPr eaLnBrk="1" hangingPunct="1"/>
            <a:r>
              <a:rPr lang="en-US"/>
              <a:t>Vacuum world</a:t>
            </a:r>
          </a:p>
        </p:txBody>
      </p:sp>
      <p:pic>
        <p:nvPicPr>
          <p:cNvPr id="36867" name="Picture 4" descr="vacuum2-space"/>
          <p:cNvPicPr>
            <a:picLocks noGrp="1" noChangeAspect="1" noChangeArrowheads="1"/>
          </p:cNvPicPr>
          <p:nvPr>
            <p:ph sz="half" idx="2"/>
            <p:custDataLst>
              <p:tags r:id="rId2"/>
            </p:custDataLst>
          </p:nvPr>
        </p:nvPicPr>
        <p:blipFill>
          <a:blip r:embed="rId6"/>
          <a:srcRect/>
          <a:stretch>
            <a:fillRect/>
          </a:stretch>
        </p:blipFill>
        <p:spPr>
          <a:xfrm>
            <a:off x="2522538" y="1000125"/>
            <a:ext cx="3735387" cy="3675063"/>
          </a:xfrm>
          <a:noFill/>
        </p:spPr>
      </p:pic>
      <p:sp>
        <p:nvSpPr>
          <p:cNvPr id="36868" name="Text Box 6"/>
          <p:cNvSpPr txBox="1">
            <a:spLocks noChangeArrowheads="1"/>
          </p:cNvSpPr>
          <p:nvPr>
            <p:custDataLst>
              <p:tags r:id="rId3"/>
            </p:custDataLst>
          </p:nvPr>
        </p:nvSpPr>
        <p:spPr bwMode="auto">
          <a:xfrm>
            <a:off x="3505200" y="5358824"/>
            <a:ext cx="2387392" cy="584776"/>
          </a:xfrm>
          <a:prstGeom prst="rect">
            <a:avLst/>
          </a:prstGeom>
          <a:noFill/>
          <a:ln w="25400">
            <a:noFill/>
            <a:miter lim="800000"/>
            <a:headEnd/>
            <a:tailEnd/>
          </a:ln>
        </p:spPr>
        <p:txBody>
          <a:bodyPr wrap="none">
            <a:prstTxWarp prst="textNoShape">
              <a:avLst/>
            </a:prstTxWarp>
            <a:spAutoFit/>
          </a:bodyPr>
          <a:lstStyle/>
          <a:p>
            <a:r>
              <a:rPr lang="en-US" sz="3200" dirty="0" smtClean="0">
                <a:solidFill>
                  <a:srgbClr val="0000FF"/>
                </a:solidFill>
              </a:rPr>
              <a:t>Only 8 </a:t>
            </a:r>
            <a:r>
              <a:rPr lang="en-US" sz="3200" dirty="0" smtClean="0">
                <a:solidFill>
                  <a:srgbClr val="0000FF"/>
                </a:solidFill>
              </a:rPr>
              <a:t>states</a:t>
            </a:r>
            <a:endParaRPr lang="en-US" sz="32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p:txBody>
          <a:bodyPr/>
          <a:lstStyle/>
          <a:p>
            <a:pPr eaLnBrk="1" hangingPunct="1"/>
            <a:r>
              <a:rPr lang="en-US"/>
              <a:t>Vacuum world</a:t>
            </a:r>
          </a:p>
        </p:txBody>
      </p:sp>
      <p:pic>
        <p:nvPicPr>
          <p:cNvPr id="36867" name="Picture 4" descr="vacuum2-space"/>
          <p:cNvPicPr>
            <a:picLocks noGrp="1" noChangeAspect="1" noChangeArrowheads="1"/>
          </p:cNvPicPr>
          <p:nvPr>
            <p:ph sz="half" idx="2"/>
            <p:custDataLst>
              <p:tags r:id="rId2"/>
            </p:custDataLst>
          </p:nvPr>
        </p:nvPicPr>
        <p:blipFill>
          <a:blip r:embed="rId5"/>
          <a:srcRect/>
          <a:stretch>
            <a:fillRect/>
          </a:stretch>
        </p:blipFill>
        <p:spPr>
          <a:xfrm>
            <a:off x="2522538" y="1000125"/>
            <a:ext cx="3735387" cy="3675063"/>
          </a:xfrm>
          <a:noFill/>
        </p:spPr>
      </p:pic>
      <p:sp>
        <p:nvSpPr>
          <p:cNvPr id="5" name="TextBox 4"/>
          <p:cNvSpPr txBox="1"/>
          <p:nvPr/>
        </p:nvSpPr>
        <p:spPr>
          <a:xfrm>
            <a:off x="3200400" y="5105400"/>
            <a:ext cx="3429000" cy="707886"/>
          </a:xfrm>
          <a:prstGeom prst="rect">
            <a:avLst/>
          </a:prstGeom>
          <a:noFill/>
        </p:spPr>
        <p:txBody>
          <a:bodyPr wrap="square" rtlCol="0">
            <a:spAutoFit/>
          </a:bodyPr>
          <a:lstStyle/>
          <a:p>
            <a:r>
              <a:rPr lang="en-US" sz="4000" dirty="0" smtClean="0">
                <a:solidFill>
                  <a:srgbClr val="FF0000"/>
                </a:solidFill>
              </a:rPr>
              <a:t>goal </a:t>
            </a:r>
            <a:r>
              <a:rPr lang="en-US" sz="4000" dirty="0" err="1" smtClean="0">
                <a:solidFill>
                  <a:srgbClr val="FF0000"/>
                </a:solidFill>
              </a:rPr>
              <a:t>state(s</a:t>
            </a:r>
            <a:r>
              <a:rPr lang="en-US" sz="4000" dirty="0" smtClean="0">
                <a:solidFill>
                  <a:srgbClr val="FF0000"/>
                </a:solidFill>
              </a:rPr>
              <a:t>)?</a:t>
            </a:r>
            <a:endParaRPr lang="en-US" sz="40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p:txBody>
          <a:bodyPr/>
          <a:lstStyle/>
          <a:p>
            <a:pPr eaLnBrk="1" hangingPunct="1"/>
            <a:r>
              <a:rPr lang="en-US"/>
              <a:t>Vacuum world</a:t>
            </a:r>
          </a:p>
        </p:txBody>
      </p:sp>
      <p:pic>
        <p:nvPicPr>
          <p:cNvPr id="36867" name="Picture 4" descr="vacuum2-space"/>
          <p:cNvPicPr>
            <a:picLocks noGrp="1" noChangeAspect="1" noChangeArrowheads="1"/>
          </p:cNvPicPr>
          <p:nvPr>
            <p:ph sz="half" idx="2"/>
            <p:custDataLst>
              <p:tags r:id="rId2"/>
            </p:custDataLst>
          </p:nvPr>
        </p:nvPicPr>
        <p:blipFill>
          <a:blip r:embed="rId5"/>
          <a:srcRect/>
          <a:stretch>
            <a:fillRect/>
          </a:stretch>
        </p:blipFill>
        <p:spPr>
          <a:xfrm>
            <a:off x="2522538" y="1000125"/>
            <a:ext cx="3735387" cy="3675063"/>
          </a:xfrm>
          <a:noFill/>
        </p:spPr>
      </p:pic>
      <p:sp>
        <p:nvSpPr>
          <p:cNvPr id="6" name="Oval 5"/>
          <p:cNvSpPr/>
          <p:nvPr/>
        </p:nvSpPr>
        <p:spPr>
          <a:xfrm>
            <a:off x="2057400" y="3706812"/>
            <a:ext cx="4800600" cy="1169988"/>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world</a:t>
            </a:r>
            <a:endParaRPr lang="en-US" dirty="0"/>
          </a:p>
        </p:txBody>
      </p:sp>
      <p:sp>
        <p:nvSpPr>
          <p:cNvPr id="3" name="Content Placeholder 2"/>
          <p:cNvSpPr>
            <a:spLocks noGrp="1"/>
          </p:cNvSpPr>
          <p:nvPr>
            <p:ph sz="quarter" idx="1"/>
          </p:nvPr>
        </p:nvSpPr>
        <p:spPr/>
        <p:txBody>
          <a:bodyPr/>
          <a:lstStyle/>
          <a:p>
            <a:pPr marL="0" indent="0">
              <a:buNone/>
            </a:pPr>
            <a:r>
              <a:rPr lang="en-US" dirty="0" smtClean="0"/>
              <a:t>Actions?</a:t>
            </a:r>
          </a:p>
          <a:p>
            <a:pPr lvl="1"/>
            <a:r>
              <a:rPr lang="en-US" dirty="0" smtClean="0"/>
              <a:t>move left</a:t>
            </a:r>
          </a:p>
          <a:p>
            <a:pPr lvl="1"/>
            <a:r>
              <a:rPr lang="en-US" dirty="0" smtClean="0"/>
              <a:t>move right</a:t>
            </a:r>
          </a:p>
          <a:p>
            <a:pPr lvl="1"/>
            <a:r>
              <a:rPr lang="en-US" dirty="0" smtClean="0"/>
              <a:t>suck</a:t>
            </a:r>
          </a:p>
          <a:p>
            <a:pPr lvl="1"/>
            <a:r>
              <a:rPr lang="en-US" dirty="0" smtClean="0"/>
              <a:t>no-op</a:t>
            </a:r>
          </a:p>
          <a:p>
            <a:pPr lvl="1">
              <a:buNone/>
            </a:pPr>
            <a:endParaRPr lang="en-US" dirty="0" smtClean="0"/>
          </a:p>
        </p:txBody>
      </p:sp>
      <p:pic>
        <p:nvPicPr>
          <p:cNvPr id="4" name="Picture 4" descr="MCj04123180000[1]"/>
          <p:cNvPicPr>
            <a:picLocks noChangeAspect="1" noChangeArrowheads="1"/>
          </p:cNvPicPr>
          <p:nvPr>
            <p:custDataLst>
              <p:tags r:id="rId1"/>
            </p:custDataLst>
          </p:nvPr>
        </p:nvPicPr>
        <p:blipFill>
          <a:blip r:embed="rId3"/>
          <a:srcRect/>
          <a:stretch>
            <a:fillRect/>
          </a:stretch>
        </p:blipFill>
        <p:spPr bwMode="auto">
          <a:xfrm>
            <a:off x="3962400" y="4191000"/>
            <a:ext cx="866775" cy="1787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custDataLst>
              <p:tags r:id="rId1"/>
            </p:custDataLst>
          </p:nvPr>
        </p:nvSpPr>
        <p:spPr/>
        <p:txBody>
          <a:bodyPr>
            <a:normAutofit fontScale="90000"/>
          </a:bodyPr>
          <a:lstStyle/>
          <a:p>
            <a:pPr eaLnBrk="1" hangingPunct="1"/>
            <a:r>
              <a:rPr lang="en-US" sz="3200" dirty="0"/>
              <a:t>Vacuum </a:t>
            </a:r>
            <a:r>
              <a:rPr lang="en-US" sz="3200" dirty="0" smtClean="0"/>
              <a:t>world:</a:t>
            </a:r>
            <a:br>
              <a:rPr lang="en-US" sz="3200" dirty="0" smtClean="0"/>
            </a:br>
            <a:r>
              <a:rPr lang="en-US" sz="3200" dirty="0" smtClean="0"/>
              <a:t>state space/transition model</a:t>
            </a:r>
            <a:endParaRPr lang="en-US" sz="3200" dirty="0"/>
          </a:p>
        </p:txBody>
      </p:sp>
      <p:pic>
        <p:nvPicPr>
          <p:cNvPr id="38915" name="Picture 4" descr="vacuum2-paths" hidden="1"/>
          <p:cNvPicPr>
            <a:picLocks noChangeAspect="1" noChangeArrowheads="1"/>
          </p:cNvPicPr>
          <p:nvPr>
            <p:custDataLst>
              <p:tags r:id="rId2"/>
            </p:custDataLst>
          </p:nvPr>
        </p:nvPicPr>
        <p:blipFill>
          <a:blip r:embed="rId5"/>
          <a:srcRect/>
          <a:stretch>
            <a:fillRect/>
          </a:stretch>
        </p:blipFill>
        <p:spPr bwMode="auto">
          <a:xfrm>
            <a:off x="169863" y="1379538"/>
            <a:ext cx="8740775" cy="4202112"/>
          </a:xfrm>
          <a:prstGeom prst="rect">
            <a:avLst/>
          </a:prstGeom>
          <a:noFill/>
          <a:ln w="9525">
            <a:noFill/>
            <a:miter lim="800000"/>
            <a:headEnd/>
            <a:tailEnd/>
          </a:ln>
        </p:spPr>
      </p:pic>
      <p:pic>
        <p:nvPicPr>
          <p:cNvPr id="38916" name="Picture 6" descr="vacuum2-paths"/>
          <p:cNvPicPr>
            <a:picLocks noChangeAspect="1" noChangeArrowheads="1"/>
          </p:cNvPicPr>
          <p:nvPr/>
        </p:nvPicPr>
        <p:blipFill>
          <a:blip r:embed="rId5"/>
          <a:srcRect/>
          <a:stretch>
            <a:fillRect/>
          </a:stretch>
        </p:blipFill>
        <p:spPr bwMode="auto">
          <a:xfrm>
            <a:off x="228600" y="1535113"/>
            <a:ext cx="8534400" cy="410368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characteristics</a:t>
            </a:r>
            <a:endParaRPr lang="en-US" dirty="0"/>
          </a:p>
        </p:txBody>
      </p:sp>
      <p:sp>
        <p:nvSpPr>
          <p:cNvPr id="3" name="Content Placeholder 2"/>
          <p:cNvSpPr>
            <a:spLocks noGrp="1"/>
          </p:cNvSpPr>
          <p:nvPr>
            <p:ph sz="quarter" idx="1"/>
          </p:nvPr>
        </p:nvSpPr>
        <p:spPr/>
        <p:txBody>
          <a:bodyPr/>
          <a:lstStyle/>
          <a:p>
            <a:pPr marL="0" indent="0">
              <a:buNone/>
            </a:pPr>
            <a:r>
              <a:rPr lang="en-US" dirty="0" smtClean="0"/>
              <a:t>Fully observable vs. partially observable</a:t>
            </a:r>
          </a:p>
          <a:p>
            <a:pPr lvl="1"/>
            <a:r>
              <a:rPr lang="en-US" dirty="0" smtClean="0"/>
              <a:t>do we have access to all of the </a:t>
            </a:r>
            <a:r>
              <a:rPr lang="en-US" i="1" dirty="0" smtClean="0"/>
              <a:t>relevant</a:t>
            </a:r>
            <a:r>
              <a:rPr lang="en-US" dirty="0" smtClean="0"/>
              <a:t> information</a:t>
            </a:r>
          </a:p>
          <a:p>
            <a:pPr lvl="1"/>
            <a:r>
              <a:rPr lang="en-US" dirty="0" smtClean="0"/>
              <a:t>noisy information, inaccurate sensors, missing information</a:t>
            </a:r>
          </a:p>
          <a:p>
            <a:pPr marL="0" indent="0">
              <a:buNone/>
            </a:pPr>
            <a:endParaRPr lang="en-US" dirty="0" smtClean="0"/>
          </a:p>
          <a:p>
            <a:pPr marL="0" indent="0">
              <a:buNone/>
            </a:pPr>
            <a:r>
              <a:rPr lang="en-US" dirty="0" smtClean="0"/>
              <a:t>Deterministic </a:t>
            </a:r>
            <a:r>
              <a:rPr lang="en-US" dirty="0" smtClean="0"/>
              <a:t>vs. non-deterministic (stochastic)</a:t>
            </a:r>
          </a:p>
          <a:p>
            <a:pPr lvl="1"/>
            <a:r>
              <a:rPr lang="en-US" dirty="0" smtClean="0"/>
              <a:t>outcome of an action are not always certain</a:t>
            </a:r>
          </a:p>
          <a:p>
            <a:pPr lvl="1"/>
            <a:r>
              <a:rPr lang="en-US" dirty="0" smtClean="0"/>
              <a:t>probabilistic sometimes</a:t>
            </a:r>
          </a:p>
          <a:p>
            <a:pPr marL="0" indent="0">
              <a:buNone/>
            </a:pPr>
            <a:endParaRPr lang="en-US" dirty="0" smtClean="0"/>
          </a:p>
          <a:p>
            <a:pPr marL="0" indent="0">
              <a:buNone/>
            </a:pPr>
            <a:r>
              <a:rPr lang="en-US" dirty="0" smtClean="0"/>
              <a:t>Known</a:t>
            </a:r>
            <a:r>
              <a:rPr lang="en-US" dirty="0" smtClean="0"/>
              <a:t>/unknown environment</a:t>
            </a:r>
          </a:p>
          <a:p>
            <a:pPr lvl="1"/>
            <a:r>
              <a:rPr lang="en-US" dirty="0" smtClean="0"/>
              <a:t>Do we know a priori what the problem space is like (e.g. do we have a map)</a:t>
            </a:r>
          </a:p>
          <a:p>
            <a:pPr>
              <a:buNone/>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ctrTitle"/>
            <p:custDataLst>
              <p:tags r:id="rId1"/>
            </p:custDataLst>
          </p:nvPr>
        </p:nvSpPr>
        <p:spPr>
          <a:xfrm>
            <a:off x="685800" y="1752600"/>
            <a:ext cx="7772400" cy="1470025"/>
          </a:xfrm>
        </p:spPr>
        <p:txBody>
          <a:bodyPr>
            <a:normAutofit/>
          </a:bodyPr>
          <a:lstStyle/>
          <a:p>
            <a:pPr eaLnBrk="1" hangingPunct="1"/>
            <a:r>
              <a:rPr lang="en-US" sz="4000" dirty="0" smtClean="0"/>
              <a:t>Uninformed Search</a:t>
            </a:r>
            <a:endParaRPr lang="en-US" sz="4000" dirty="0"/>
          </a:p>
        </p:txBody>
      </p:sp>
      <p:sp>
        <p:nvSpPr>
          <p:cNvPr id="4" name="Subtitle 4"/>
          <p:cNvSpPr>
            <a:spLocks noGrp="1"/>
          </p:cNvSpPr>
          <p:nvPr>
            <p:ph type="subTitle" idx="1"/>
          </p:nvPr>
        </p:nvSpPr>
        <p:spPr>
          <a:xfrm>
            <a:off x="3810000" y="3276600"/>
            <a:ext cx="4648200" cy="1752600"/>
          </a:xfrm>
        </p:spPr>
        <p:txBody>
          <a:bodyPr/>
          <a:lstStyle/>
          <a:p>
            <a:pPr algn="r"/>
            <a:r>
              <a:rPr lang="en-US" sz="2400" dirty="0" smtClean="0">
                <a:solidFill>
                  <a:schemeClr val="accent2">
                    <a:lumMod val="50000"/>
                  </a:schemeClr>
                </a:solidFill>
              </a:rPr>
              <a:t>CS311</a:t>
            </a:r>
            <a:br>
              <a:rPr lang="en-US" sz="2400" dirty="0" smtClean="0">
                <a:solidFill>
                  <a:schemeClr val="accent2">
                    <a:lumMod val="50000"/>
                  </a:schemeClr>
                </a:solidFill>
              </a:rPr>
            </a:br>
            <a:r>
              <a:rPr lang="en-US" sz="2400" dirty="0" smtClean="0">
                <a:solidFill>
                  <a:schemeClr val="accent2">
                    <a:lumMod val="50000"/>
                  </a:schemeClr>
                </a:solidFill>
              </a:rPr>
              <a:t>David </a:t>
            </a:r>
            <a:r>
              <a:rPr lang="en-US" sz="2400" dirty="0" smtClean="0">
                <a:solidFill>
                  <a:schemeClr val="accent2">
                    <a:lumMod val="50000"/>
                  </a:schemeClr>
                </a:solidFill>
              </a:rPr>
              <a:t>Kauchak</a:t>
            </a:r>
            <a:br>
              <a:rPr lang="en-US" sz="2400" dirty="0" smtClean="0">
                <a:solidFill>
                  <a:schemeClr val="accent2">
                    <a:lumMod val="50000"/>
                  </a:schemeClr>
                </a:solidFill>
              </a:rPr>
            </a:br>
            <a:r>
              <a:rPr lang="en-US" sz="2400" dirty="0" smtClean="0">
                <a:solidFill>
                  <a:schemeClr val="accent2">
                    <a:lumMod val="50000"/>
                  </a:schemeClr>
                </a:solidFill>
              </a:rPr>
              <a:t>Spring 2013</a:t>
            </a:r>
            <a:endParaRPr lang="en-US" sz="2400" dirty="0" smtClean="0">
              <a:solidFill>
                <a:schemeClr val="accent2">
                  <a:lumMod val="50000"/>
                </a:schemeClr>
              </a:solidFill>
            </a:endParaRPr>
          </a:p>
        </p:txBody>
      </p:sp>
      <p:sp>
        <p:nvSpPr>
          <p:cNvPr id="5" name="TextBox 4"/>
          <p:cNvSpPr txBox="1"/>
          <p:nvPr/>
        </p:nvSpPr>
        <p:spPr>
          <a:xfrm>
            <a:off x="4953000" y="5983069"/>
            <a:ext cx="3886200" cy="646331"/>
          </a:xfrm>
          <a:prstGeom prst="rect">
            <a:avLst/>
          </a:prstGeom>
          <a:noFill/>
        </p:spPr>
        <p:txBody>
          <a:bodyPr wrap="square" rtlCol="0">
            <a:spAutoFit/>
          </a:bodyPr>
          <a:lstStyle/>
          <a:p>
            <a:pPr algn="r"/>
            <a:r>
              <a:rPr lang="en-US" i="1" dirty="0" smtClean="0">
                <a:solidFill>
                  <a:srgbClr val="FF6600"/>
                </a:solidFill>
              </a:rPr>
              <a:t>Adapted from notes from</a:t>
            </a:r>
            <a:r>
              <a:rPr lang="en-US" dirty="0" smtClean="0"/>
              <a:t>:</a:t>
            </a:r>
          </a:p>
          <a:p>
            <a:pPr algn="r"/>
            <a:r>
              <a:rPr lang="en-US" dirty="0" smtClean="0"/>
              <a:t>Sara Owsley </a:t>
            </a:r>
            <a:r>
              <a:rPr lang="en-US" dirty="0" err="1" smtClean="0"/>
              <a:t>Sood</a:t>
            </a:r>
            <a:r>
              <a:rPr lang="en-US" dirty="0" smtClean="0"/>
              <a:t>, Eric Eaton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custDataLst>
              <p:tags r:id="rId1"/>
            </p:custDataLst>
          </p:nvPr>
        </p:nvSpPr>
        <p:spPr/>
        <p:txBody>
          <a:bodyPr/>
          <a:lstStyle/>
          <a:p>
            <a:pPr eaLnBrk="1" hangingPunct="1"/>
            <a:r>
              <a:rPr lang="en-US"/>
              <a:t>Search problem types</a:t>
            </a:r>
          </a:p>
        </p:txBody>
      </p:sp>
      <p:sp>
        <p:nvSpPr>
          <p:cNvPr id="40963" name="Rectangle 3"/>
          <p:cNvSpPr>
            <a:spLocks noGrp="1" noChangeArrowheads="1"/>
          </p:cNvSpPr>
          <p:nvPr>
            <p:ph type="body" idx="1"/>
            <p:custDataLst>
              <p:tags r:id="rId2"/>
            </p:custDataLst>
          </p:nvPr>
        </p:nvSpPr>
        <p:spPr>
          <a:xfrm>
            <a:off x="457200" y="1219200"/>
            <a:ext cx="8229600" cy="5105400"/>
          </a:xfrm>
        </p:spPr>
        <p:txBody>
          <a:bodyPr>
            <a:normAutofit lnSpcReduction="10000"/>
          </a:bodyPr>
          <a:lstStyle/>
          <a:p>
            <a:pPr marL="0" indent="0" eaLnBrk="1" hangingPunct="1">
              <a:lnSpc>
                <a:spcPct val="90000"/>
              </a:lnSpc>
              <a:buNone/>
            </a:pPr>
            <a:r>
              <a:rPr lang="en-US" sz="2400" dirty="0">
                <a:solidFill>
                  <a:schemeClr val="accent2"/>
                </a:solidFill>
              </a:rPr>
              <a:t>Deterministic, fully </a:t>
            </a:r>
            <a:r>
              <a:rPr lang="en-US" sz="2400" dirty="0" smtClean="0">
                <a:solidFill>
                  <a:schemeClr val="accent2"/>
                </a:solidFill>
              </a:rPr>
              <a:t>observable</a:t>
            </a:r>
            <a:endParaRPr lang="en-US" sz="2400" dirty="0" smtClean="0">
              <a:solidFill>
                <a:srgbClr val="FF0000"/>
              </a:solidFill>
            </a:endParaRPr>
          </a:p>
          <a:p>
            <a:pPr lvl="1" eaLnBrk="1" hangingPunct="1">
              <a:lnSpc>
                <a:spcPct val="90000"/>
              </a:lnSpc>
            </a:pPr>
            <a:r>
              <a:rPr lang="en-US" sz="2000" dirty="0">
                <a:ea typeface="ＭＳ Ｐゴシック" charset="-128"/>
              </a:rPr>
              <a:t>Agent knows exactly which state it will be </a:t>
            </a:r>
            <a:r>
              <a:rPr lang="en-US" sz="2000" dirty="0" smtClean="0">
                <a:ea typeface="ＭＳ Ｐゴシック" charset="-128"/>
              </a:rPr>
              <a:t>in</a:t>
            </a:r>
          </a:p>
          <a:p>
            <a:pPr lvl="1" eaLnBrk="1" hangingPunct="1">
              <a:lnSpc>
                <a:spcPct val="90000"/>
              </a:lnSpc>
            </a:pPr>
            <a:r>
              <a:rPr lang="en-US" sz="2000" dirty="0" smtClean="0">
                <a:ea typeface="ＭＳ Ｐゴシック" charset="-128"/>
              </a:rPr>
              <a:t>solution </a:t>
            </a:r>
            <a:r>
              <a:rPr lang="en-US" sz="2000" dirty="0">
                <a:ea typeface="ＭＳ Ｐゴシック" charset="-128"/>
              </a:rPr>
              <a:t>is a sequence of actions</a:t>
            </a:r>
          </a:p>
          <a:p>
            <a:pPr marL="0" indent="0" eaLnBrk="1" hangingPunct="1">
              <a:lnSpc>
                <a:spcPct val="90000"/>
              </a:lnSpc>
              <a:buNone/>
            </a:pPr>
            <a:endParaRPr lang="en-US" sz="2400" dirty="0" smtClean="0">
              <a:solidFill>
                <a:schemeClr val="accent2"/>
              </a:solidFill>
            </a:endParaRPr>
          </a:p>
          <a:p>
            <a:pPr marL="0" indent="0" eaLnBrk="1" hangingPunct="1">
              <a:lnSpc>
                <a:spcPct val="90000"/>
              </a:lnSpc>
              <a:buNone/>
            </a:pPr>
            <a:r>
              <a:rPr lang="en-US" sz="2400" dirty="0" smtClean="0">
                <a:solidFill>
                  <a:schemeClr val="accent2"/>
                </a:solidFill>
              </a:rPr>
              <a:t>Non</a:t>
            </a:r>
            <a:r>
              <a:rPr lang="en-US" sz="2400" dirty="0">
                <a:solidFill>
                  <a:schemeClr val="accent2"/>
                </a:solidFill>
              </a:rPr>
              <a:t>-observable</a:t>
            </a:r>
            <a:r>
              <a:rPr lang="en-US" sz="2400" dirty="0">
                <a:solidFill>
                  <a:schemeClr val="accent2"/>
                </a:solidFill>
                <a:ea typeface="Arial" charset="0"/>
                <a:cs typeface="Arial" charset="0"/>
              </a:rPr>
              <a:t> </a:t>
            </a:r>
            <a:r>
              <a:rPr lang="en-US" sz="2400" dirty="0">
                <a:ea typeface="Arial" charset="0"/>
                <a:cs typeface="Arial" charset="0"/>
                <a:sym typeface="Wingdings" charset="2"/>
              </a:rPr>
              <a:t> </a:t>
            </a:r>
            <a:r>
              <a:rPr lang="en-US" sz="2400" dirty="0" err="1" smtClean="0">
                <a:solidFill>
                  <a:srgbClr val="FF0000"/>
                </a:solidFill>
              </a:rPr>
              <a:t>sensorless</a:t>
            </a:r>
            <a:r>
              <a:rPr lang="en-US" sz="2400" dirty="0" smtClean="0">
                <a:solidFill>
                  <a:srgbClr val="FF0000"/>
                </a:solidFill>
              </a:rPr>
              <a:t> </a:t>
            </a:r>
            <a:r>
              <a:rPr lang="en-US" sz="2400" dirty="0">
                <a:solidFill>
                  <a:srgbClr val="FF0000"/>
                </a:solidFill>
              </a:rPr>
              <a:t>problem</a:t>
            </a:r>
          </a:p>
          <a:p>
            <a:pPr lvl="1" eaLnBrk="1" hangingPunct="1">
              <a:lnSpc>
                <a:spcPct val="90000"/>
              </a:lnSpc>
            </a:pPr>
            <a:r>
              <a:rPr lang="en-US" sz="2000" dirty="0">
                <a:ea typeface="ＭＳ Ｐゴシック" charset="-128"/>
              </a:rPr>
              <a:t>Agent may have no idea where it </a:t>
            </a:r>
            <a:r>
              <a:rPr lang="en-US" sz="2000" dirty="0" smtClean="0">
                <a:ea typeface="ＭＳ Ｐゴシック" charset="-128"/>
              </a:rPr>
              <a:t>is</a:t>
            </a:r>
          </a:p>
          <a:p>
            <a:pPr lvl="1" eaLnBrk="1" hangingPunct="1">
              <a:lnSpc>
                <a:spcPct val="90000"/>
              </a:lnSpc>
            </a:pPr>
            <a:r>
              <a:rPr lang="en-US" sz="2000" dirty="0" smtClean="0">
                <a:ea typeface="ＭＳ Ｐゴシック" charset="-128"/>
              </a:rPr>
              <a:t>solution </a:t>
            </a:r>
            <a:r>
              <a:rPr lang="en-US" sz="2000" dirty="0">
                <a:ea typeface="ＭＳ Ｐゴシック" charset="-128"/>
              </a:rPr>
              <a:t>is</a:t>
            </a:r>
            <a:r>
              <a:rPr lang="en-US" sz="2000" dirty="0" smtClean="0">
                <a:ea typeface="ＭＳ Ｐゴシック" charset="-128"/>
              </a:rPr>
              <a:t> still a </a:t>
            </a:r>
            <a:r>
              <a:rPr lang="en-US" sz="2000" dirty="0">
                <a:ea typeface="ＭＳ Ｐゴシック" charset="-128"/>
              </a:rPr>
              <a:t>sequence</a:t>
            </a:r>
          </a:p>
          <a:p>
            <a:pPr marL="0" indent="0" eaLnBrk="1" hangingPunct="1">
              <a:lnSpc>
                <a:spcPct val="90000"/>
              </a:lnSpc>
              <a:buNone/>
            </a:pPr>
            <a:endParaRPr lang="en-US" sz="2400" dirty="0" smtClean="0">
              <a:solidFill>
                <a:schemeClr val="accent2"/>
              </a:solidFill>
            </a:endParaRPr>
          </a:p>
          <a:p>
            <a:pPr marL="0" indent="0" eaLnBrk="1" hangingPunct="1">
              <a:lnSpc>
                <a:spcPct val="90000"/>
              </a:lnSpc>
              <a:buNone/>
            </a:pPr>
            <a:r>
              <a:rPr lang="en-US" sz="2400" dirty="0" smtClean="0">
                <a:solidFill>
                  <a:schemeClr val="accent2"/>
                </a:solidFill>
              </a:rPr>
              <a:t>Non</a:t>
            </a:r>
            <a:r>
              <a:rPr lang="en-US" sz="2400" dirty="0" smtClean="0">
                <a:solidFill>
                  <a:schemeClr val="accent2"/>
                </a:solidFill>
              </a:rPr>
              <a:t>-deterministic </a:t>
            </a:r>
            <a:r>
              <a:rPr lang="en-US" sz="2400" dirty="0">
                <a:solidFill>
                  <a:schemeClr val="accent2"/>
                </a:solidFill>
              </a:rPr>
              <a:t>and/or partially observable</a:t>
            </a:r>
            <a:r>
              <a:rPr lang="en-US" sz="2400" dirty="0">
                <a:ea typeface="Arial" charset="0"/>
                <a:cs typeface="Arial" charset="0"/>
              </a:rPr>
              <a:t> </a:t>
            </a:r>
            <a:r>
              <a:rPr lang="en-US" sz="2400" dirty="0" smtClean="0">
                <a:ea typeface="Arial" charset="0"/>
                <a:cs typeface="Arial" charset="0"/>
              </a:rPr>
              <a:t/>
            </a:r>
            <a:br>
              <a:rPr lang="en-US" sz="2400" dirty="0" smtClean="0">
                <a:ea typeface="Arial" charset="0"/>
                <a:cs typeface="Arial" charset="0"/>
              </a:rPr>
            </a:br>
            <a:r>
              <a:rPr lang="en-US" sz="2400" dirty="0" smtClean="0">
                <a:ea typeface="Arial" charset="0"/>
                <a:cs typeface="Arial" charset="0"/>
                <a:sym typeface="Wingdings" charset="2"/>
              </a:rPr>
              <a:t> </a:t>
            </a:r>
            <a:r>
              <a:rPr lang="en-US" sz="2400" dirty="0">
                <a:solidFill>
                  <a:srgbClr val="FF0000"/>
                </a:solidFill>
              </a:rPr>
              <a:t>contingency problem</a:t>
            </a:r>
            <a:endParaRPr lang="en-US" sz="2400" dirty="0"/>
          </a:p>
          <a:p>
            <a:pPr lvl="1" eaLnBrk="1" hangingPunct="1">
              <a:lnSpc>
                <a:spcPct val="90000"/>
              </a:lnSpc>
            </a:pPr>
            <a:r>
              <a:rPr lang="en-US" sz="2000" dirty="0">
                <a:ea typeface="ＭＳ Ｐゴシック" charset="-128"/>
              </a:rPr>
              <a:t>percepts provide </a:t>
            </a:r>
            <a:r>
              <a:rPr lang="en-US" sz="2000" dirty="0">
                <a:solidFill>
                  <a:srgbClr val="FF0000"/>
                </a:solidFill>
                <a:ea typeface="ＭＳ Ｐゴシック" charset="-128"/>
              </a:rPr>
              <a:t>new</a:t>
            </a:r>
            <a:r>
              <a:rPr lang="en-US" sz="2000" dirty="0">
                <a:ea typeface="ＭＳ Ｐゴシック" charset="-128"/>
              </a:rPr>
              <a:t> information about current state</a:t>
            </a:r>
          </a:p>
          <a:p>
            <a:pPr lvl="1" eaLnBrk="1" hangingPunct="1">
              <a:lnSpc>
                <a:spcPct val="90000"/>
              </a:lnSpc>
            </a:pPr>
            <a:r>
              <a:rPr lang="en-US" sz="2000" dirty="0">
                <a:ea typeface="ＭＳ Ｐゴシック" charset="-128"/>
              </a:rPr>
              <a:t>often </a:t>
            </a:r>
            <a:r>
              <a:rPr lang="en-US" sz="2000" dirty="0">
                <a:solidFill>
                  <a:srgbClr val="FF0000"/>
                </a:solidFill>
                <a:ea typeface="ＭＳ Ｐゴシック" charset="-128"/>
              </a:rPr>
              <a:t>interleave</a:t>
            </a:r>
            <a:r>
              <a:rPr lang="en-US" sz="2000" dirty="0">
                <a:ea typeface="ＭＳ Ｐゴシック" charset="-128"/>
              </a:rPr>
              <a:t> search, execution</a:t>
            </a:r>
          </a:p>
          <a:p>
            <a:pPr marL="0" indent="0" eaLnBrk="1" hangingPunct="1">
              <a:lnSpc>
                <a:spcPct val="90000"/>
              </a:lnSpc>
              <a:buNone/>
            </a:pPr>
            <a:endParaRPr lang="en-US" sz="2400" dirty="0" smtClean="0">
              <a:solidFill>
                <a:schemeClr val="accent2"/>
              </a:solidFill>
            </a:endParaRPr>
          </a:p>
          <a:p>
            <a:pPr marL="0" indent="0" eaLnBrk="1" hangingPunct="1">
              <a:lnSpc>
                <a:spcPct val="90000"/>
              </a:lnSpc>
              <a:buNone/>
            </a:pPr>
            <a:r>
              <a:rPr lang="en-US" sz="2400" dirty="0" smtClean="0">
                <a:solidFill>
                  <a:schemeClr val="accent2"/>
                </a:solidFill>
              </a:rPr>
              <a:t>Unknown </a:t>
            </a:r>
            <a:r>
              <a:rPr lang="en-US" sz="2400" dirty="0">
                <a:solidFill>
                  <a:schemeClr val="accent2"/>
                </a:solidFill>
              </a:rPr>
              <a:t>state space</a:t>
            </a:r>
            <a:r>
              <a:rPr lang="en-US" sz="2400" dirty="0"/>
              <a:t> </a:t>
            </a:r>
            <a:r>
              <a:rPr lang="en-US" sz="2400" dirty="0">
                <a:sym typeface="Wingdings" charset="2"/>
              </a:rPr>
              <a:t> </a:t>
            </a:r>
            <a:r>
              <a:rPr lang="en-US" sz="2400" dirty="0">
                <a:solidFill>
                  <a:srgbClr val="FF0000"/>
                </a:solidFill>
              </a:rPr>
              <a:t>exploration </a:t>
            </a:r>
            <a:r>
              <a:rPr lang="en-US" sz="2400" dirty="0" smtClean="0">
                <a:solidFill>
                  <a:srgbClr val="FF0000"/>
                </a:solidFill>
              </a:rPr>
              <a:t>problem</a:t>
            </a:r>
          </a:p>
          <a:p>
            <a:pPr lvl="1">
              <a:lnSpc>
                <a:spcPct val="90000"/>
              </a:lnSpc>
            </a:pPr>
            <a:r>
              <a:rPr lang="en-US" sz="2100" dirty="0" smtClean="0">
                <a:solidFill>
                  <a:schemeClr val="tx2">
                    <a:lumMod val="75000"/>
                  </a:schemeClr>
                </a:solidFill>
              </a:rPr>
              <a:t>this is how </a:t>
            </a:r>
            <a:r>
              <a:rPr lang="en-US" sz="2100" dirty="0" err="1" smtClean="0">
                <a:solidFill>
                  <a:schemeClr val="tx2">
                    <a:lumMod val="75000"/>
                  </a:schemeClr>
                </a:solidFill>
              </a:rPr>
              <a:t>roomba</a:t>
            </a:r>
            <a:r>
              <a:rPr lang="en-US" sz="2100" dirty="0" smtClean="0">
                <a:solidFill>
                  <a:schemeClr val="tx2">
                    <a:lumMod val="75000"/>
                  </a:schemeClr>
                </a:solidFill>
              </a:rPr>
              <a:t> works</a:t>
            </a:r>
            <a:endParaRPr lang="en-US" sz="2100"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9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
            </p:custDataLst>
          </p:nvPr>
        </p:nvSpPr>
        <p:spPr/>
        <p:txBody>
          <a:bodyPr/>
          <a:lstStyle/>
          <a:p>
            <a:pPr eaLnBrk="1" hangingPunct="1"/>
            <a:r>
              <a:rPr lang="en-US"/>
              <a:t>Example: vacuum world</a:t>
            </a:r>
          </a:p>
        </p:txBody>
      </p:sp>
      <p:sp>
        <p:nvSpPr>
          <p:cNvPr id="43011" name="Rectangle 3"/>
          <p:cNvSpPr>
            <a:spLocks noGrp="1" noChangeArrowheads="1"/>
          </p:cNvSpPr>
          <p:nvPr>
            <p:ph type="body" sz="half" idx="1"/>
            <p:custDataLst>
              <p:tags r:id="rId2"/>
            </p:custDataLst>
          </p:nvPr>
        </p:nvSpPr>
        <p:spPr>
          <a:xfrm>
            <a:off x="457200" y="1250950"/>
            <a:ext cx="4037013" cy="5135563"/>
          </a:xfrm>
        </p:spPr>
        <p:txBody>
          <a:bodyPr/>
          <a:lstStyle/>
          <a:p>
            <a:pPr marL="0" indent="0" eaLnBrk="1" hangingPunct="1">
              <a:buNone/>
            </a:pPr>
            <a:r>
              <a:rPr lang="en-US" sz="2400" dirty="0" smtClean="0">
                <a:solidFill>
                  <a:schemeClr val="accent2"/>
                </a:solidFill>
              </a:rPr>
              <a:t>Deterministic, fully observable</a:t>
            </a:r>
            <a:endParaRPr lang="en-US" sz="2400" dirty="0" smtClean="0"/>
          </a:p>
          <a:p>
            <a:pPr marL="0" indent="0" eaLnBrk="1" hangingPunct="1">
              <a:buNone/>
            </a:pPr>
            <a:endParaRPr lang="en-US" sz="2400" dirty="0" smtClean="0"/>
          </a:p>
          <a:p>
            <a:pPr marL="0" indent="0" eaLnBrk="1" hangingPunct="1">
              <a:buNone/>
            </a:pPr>
            <a:r>
              <a:rPr lang="en-US" sz="2400" dirty="0" smtClean="0"/>
              <a:t>start </a:t>
            </a:r>
            <a:r>
              <a:rPr lang="en-US" sz="2400" dirty="0"/>
              <a:t>in #5. </a:t>
            </a:r>
            <a:r>
              <a:rPr lang="en-US" sz="2400" u="sng" dirty="0">
                <a:solidFill>
                  <a:srgbClr val="CC0099"/>
                </a:solidFill>
              </a:rPr>
              <a:t>Solution?</a:t>
            </a:r>
            <a:endParaRPr lang="en-US" sz="2800" dirty="0"/>
          </a:p>
        </p:txBody>
      </p:sp>
      <p:pic>
        <p:nvPicPr>
          <p:cNvPr id="43012" name="Picture 4" descr="vacuum2-space"/>
          <p:cNvPicPr>
            <a:picLocks noGrp="1" noChangeAspect="1" noChangeArrowheads="1"/>
          </p:cNvPicPr>
          <p:nvPr>
            <p:ph sz="half" idx="2"/>
            <p:custDataLst>
              <p:tags r:id="rId3"/>
            </p:custDataLst>
          </p:nvPr>
        </p:nvPicPr>
        <p:blipFill>
          <a:blip r:embed="rId7"/>
          <a:srcRect/>
          <a:stretch>
            <a:fillRect/>
          </a:stretch>
        </p:blipFill>
        <p:spPr>
          <a:xfrm>
            <a:off x="4800600" y="1250950"/>
            <a:ext cx="3735388" cy="3675063"/>
          </a:xfrm>
          <a:noFill/>
        </p:spPr>
      </p:pic>
      <p:sp>
        <p:nvSpPr>
          <p:cNvPr id="43013" name="Rectangle 5" hidden="1"/>
          <p:cNvSpPr>
            <a:spLocks noChangeArrowheads="1"/>
          </p:cNvSpPr>
          <p:nvPr>
            <p:custDataLst>
              <p:tags r:id="rId4"/>
            </p:custDataLst>
          </p:nvPr>
        </p:nvSpPr>
        <p:spPr bwMode="auto">
          <a:xfrm>
            <a:off x="1536700" y="1987550"/>
            <a:ext cx="1730375" cy="366713"/>
          </a:xfrm>
          <a:prstGeom prst="rect">
            <a:avLst/>
          </a:prstGeom>
          <a:noFill/>
          <a:ln w="25400">
            <a:noFill/>
            <a:miter lim="800000"/>
            <a:headEnd/>
            <a:tailEnd/>
          </a:ln>
        </p:spPr>
        <p:txBody>
          <a:bodyPr wrap="none">
            <a:prstTxWarp prst="textNoShape">
              <a:avLst/>
            </a:prstTxWarp>
            <a:spAutoFit/>
          </a:bodyPr>
          <a:lstStyle/>
          <a:p>
            <a:pPr>
              <a:spcBef>
                <a:spcPct val="20000"/>
              </a:spcBef>
              <a:buFontTx/>
              <a:buChar char="•"/>
            </a:pPr>
            <a:r>
              <a:rPr lang="en-US" i="1"/>
              <a:t>[Right, Suck]</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custDataLst>
              <p:tags r:id="rId1"/>
            </p:custDataLst>
          </p:nvPr>
        </p:nvSpPr>
        <p:spPr/>
        <p:txBody>
          <a:bodyPr/>
          <a:lstStyle/>
          <a:p>
            <a:pPr eaLnBrk="1" hangingPunct="1"/>
            <a:r>
              <a:rPr lang="en-US"/>
              <a:t>Example: vacuum world</a:t>
            </a:r>
          </a:p>
        </p:txBody>
      </p:sp>
      <p:sp>
        <p:nvSpPr>
          <p:cNvPr id="45059" name="Rectangle 3"/>
          <p:cNvSpPr>
            <a:spLocks noGrp="1" noChangeArrowheads="1"/>
          </p:cNvSpPr>
          <p:nvPr>
            <p:ph type="body" idx="1"/>
            <p:custDataLst>
              <p:tags r:id="rId2"/>
            </p:custDataLst>
          </p:nvPr>
        </p:nvSpPr>
        <p:spPr/>
        <p:txBody>
          <a:bodyPr/>
          <a:lstStyle/>
          <a:p>
            <a:pPr marL="0" indent="0" eaLnBrk="1" hangingPunct="1">
              <a:buNone/>
            </a:pPr>
            <a:r>
              <a:rPr lang="en-US" sz="2400" dirty="0" err="1" smtClean="0">
                <a:solidFill>
                  <a:schemeClr val="accent2"/>
                </a:solidFill>
              </a:rPr>
              <a:t>Sensorless</a:t>
            </a:r>
            <a:endParaRPr lang="en-US" sz="2400" dirty="0" smtClean="0">
              <a:solidFill>
                <a:schemeClr val="accent2"/>
              </a:solidFill>
            </a:endParaRPr>
          </a:p>
          <a:p>
            <a:pPr marL="0" indent="0" eaLnBrk="1" hangingPunct="1">
              <a:buNone/>
            </a:pPr>
            <a:endParaRPr lang="en-US" sz="2400" dirty="0" smtClean="0"/>
          </a:p>
          <a:p>
            <a:pPr marL="0" indent="0" eaLnBrk="1" hangingPunct="1">
              <a:buNone/>
            </a:pPr>
            <a:r>
              <a:rPr lang="en-US" sz="2400" dirty="0" smtClean="0"/>
              <a:t>start </a:t>
            </a:r>
            <a:r>
              <a:rPr lang="en-US" sz="2400" dirty="0"/>
              <a:t>in </a:t>
            </a:r>
            <a:r>
              <a:rPr lang="en-US" sz="2400" dirty="0" smtClean="0"/>
              <a:t>{</a:t>
            </a:r>
            <a:r>
              <a:rPr lang="en-US" sz="2400" i="1" dirty="0"/>
              <a:t>1,2,3,4,5,6,7,8</a:t>
            </a:r>
            <a:r>
              <a:rPr lang="en-US" sz="2400" dirty="0" smtClean="0"/>
              <a:t>}</a:t>
            </a:r>
            <a:br>
              <a:rPr lang="en-US" sz="2400" dirty="0" smtClean="0"/>
            </a:br>
            <a:r>
              <a:rPr lang="en-US" sz="2400" u="sng" dirty="0">
                <a:solidFill>
                  <a:srgbClr val="CC0099"/>
                </a:solidFill>
              </a:rPr>
              <a:t>Solution?</a:t>
            </a:r>
            <a:r>
              <a:rPr lang="en-US" sz="2400" dirty="0"/>
              <a:t>
</a:t>
            </a:r>
          </a:p>
        </p:txBody>
      </p:sp>
      <p:pic>
        <p:nvPicPr>
          <p:cNvPr id="45060" name="Picture 4" descr="vacuum2-space"/>
          <p:cNvPicPr>
            <a:picLocks noChangeAspect="1" noChangeArrowheads="1"/>
          </p:cNvPicPr>
          <p:nvPr>
            <p:custDataLst>
              <p:tags r:id="rId3"/>
            </p:custDataLst>
          </p:nvPr>
        </p:nvPicPr>
        <p:blipFill>
          <a:blip r:embed="rId7"/>
          <a:srcRect/>
          <a:stretch>
            <a:fillRect/>
          </a:stretch>
        </p:blipFill>
        <p:spPr bwMode="auto">
          <a:xfrm>
            <a:off x="4800600" y="1828800"/>
            <a:ext cx="3733800" cy="3241675"/>
          </a:xfrm>
          <a:prstGeom prst="rect">
            <a:avLst/>
          </a:prstGeom>
          <a:noFill/>
          <a:ln w="9525">
            <a:noFill/>
            <a:miter lim="800000"/>
            <a:headEnd/>
            <a:tailEnd/>
          </a:ln>
        </p:spPr>
      </p:pic>
      <p:sp>
        <p:nvSpPr>
          <p:cNvPr id="45061" name="Rectangle 5" hidden="1"/>
          <p:cNvSpPr>
            <a:spLocks noChangeArrowheads="1"/>
          </p:cNvSpPr>
          <p:nvPr>
            <p:custDataLst>
              <p:tags r:id="rId4"/>
            </p:custDataLst>
          </p:nvPr>
        </p:nvSpPr>
        <p:spPr bwMode="auto">
          <a:xfrm>
            <a:off x="1004888" y="2746375"/>
            <a:ext cx="2511425" cy="366713"/>
          </a:xfrm>
          <a:prstGeom prst="rect">
            <a:avLst/>
          </a:prstGeom>
          <a:noFill/>
          <a:ln w="25400">
            <a:noFill/>
            <a:miter lim="800000"/>
            <a:headEnd/>
            <a:tailEnd/>
          </a:ln>
        </p:spPr>
        <p:txBody>
          <a:bodyPr wrap="none">
            <a:prstTxWarp prst="textNoShape">
              <a:avLst/>
            </a:prstTxWarp>
            <a:spAutoFit/>
          </a:bodyPr>
          <a:lstStyle/>
          <a:p>
            <a:pPr>
              <a:spcBef>
                <a:spcPct val="20000"/>
              </a:spcBef>
              <a:buFontTx/>
              <a:buChar char="•"/>
            </a:pPr>
            <a:r>
              <a:rPr lang="en-US" i="1"/>
              <a:t>[Right,Suck,Left,Suck]</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custDataLst>
              <p:tags r:id="rId1"/>
            </p:custDataLst>
          </p:nvPr>
        </p:nvSpPr>
        <p:spPr/>
        <p:txBody>
          <a:bodyPr/>
          <a:lstStyle/>
          <a:p>
            <a:pPr eaLnBrk="1" hangingPunct="1"/>
            <a:r>
              <a:rPr lang="en-US"/>
              <a:t>Example: Vacuum world</a:t>
            </a:r>
          </a:p>
        </p:txBody>
      </p:sp>
      <p:sp>
        <p:nvSpPr>
          <p:cNvPr id="47107" name="Rectangle 3"/>
          <p:cNvSpPr>
            <a:spLocks noGrp="1" noChangeArrowheads="1"/>
          </p:cNvSpPr>
          <p:nvPr>
            <p:ph type="body" idx="1"/>
            <p:custDataLst>
              <p:tags r:id="rId2"/>
            </p:custDataLst>
          </p:nvPr>
        </p:nvSpPr>
        <p:spPr>
          <a:xfrm>
            <a:off x="152400" y="1447800"/>
            <a:ext cx="4646613" cy="5181600"/>
          </a:xfrm>
        </p:spPr>
        <p:txBody>
          <a:bodyPr/>
          <a:lstStyle/>
          <a:p>
            <a:pPr marL="0" indent="0">
              <a:buNone/>
            </a:pPr>
            <a:r>
              <a:rPr lang="en-US" sz="2400" dirty="0" smtClean="0">
                <a:solidFill>
                  <a:schemeClr val="accent2"/>
                </a:solidFill>
              </a:rPr>
              <a:t>Non-deterministic and/or partially observable</a:t>
            </a:r>
            <a:r>
              <a:rPr lang="en-US" sz="2400" dirty="0" smtClean="0"/>
              <a:t> </a:t>
            </a:r>
            <a:endParaRPr lang="en-US" sz="2400" dirty="0"/>
          </a:p>
          <a:p>
            <a:pPr lvl="1" eaLnBrk="1" hangingPunct="1"/>
            <a:r>
              <a:rPr lang="en-US" sz="2000" dirty="0">
                <a:ea typeface="ＭＳ Ｐゴシック" charset="-128"/>
              </a:rPr>
              <a:t>Nondeterministic: </a:t>
            </a:r>
            <a:r>
              <a:rPr lang="en-US" sz="2000" i="1" dirty="0">
                <a:ea typeface="ＭＳ Ｐゴシック" charset="-128"/>
              </a:rPr>
              <a:t>Suck</a:t>
            </a:r>
            <a:r>
              <a:rPr lang="en-US" sz="2000" dirty="0">
                <a:ea typeface="ＭＳ Ｐゴシック" charset="-128"/>
              </a:rPr>
              <a:t> may </a:t>
            </a:r>
            <a:br>
              <a:rPr lang="en-US" sz="2000" dirty="0">
                <a:ea typeface="ＭＳ Ｐゴシック" charset="-128"/>
              </a:rPr>
            </a:br>
            <a:r>
              <a:rPr lang="en-US" sz="2000" dirty="0">
                <a:ea typeface="ＭＳ Ｐゴシック" charset="-128"/>
              </a:rPr>
              <a:t>dirty a clean carpet</a:t>
            </a:r>
          </a:p>
          <a:p>
            <a:pPr lvl="1" eaLnBrk="1" hangingPunct="1"/>
            <a:r>
              <a:rPr lang="en-US" sz="2000" dirty="0">
                <a:ea typeface="ＭＳ Ｐゴシック" charset="-128"/>
              </a:rPr>
              <a:t>Partially observable: location,</a:t>
            </a:r>
            <a:r>
              <a:rPr lang="en-US" sz="2000" dirty="0" smtClean="0">
                <a:ea typeface="ＭＳ Ｐゴシック" charset="-128"/>
              </a:rPr>
              <a:t> </a:t>
            </a:r>
            <a:br>
              <a:rPr lang="en-US" sz="2000" dirty="0" smtClean="0">
                <a:ea typeface="ＭＳ Ｐゴシック" charset="-128"/>
              </a:rPr>
            </a:br>
            <a:r>
              <a:rPr lang="en-US" sz="2000" dirty="0" smtClean="0">
                <a:ea typeface="ＭＳ Ｐゴシック" charset="-128"/>
              </a:rPr>
              <a:t>dirt </a:t>
            </a:r>
            <a:r>
              <a:rPr lang="en-US" sz="2000" dirty="0">
                <a:ea typeface="ＭＳ Ｐゴシック" charset="-128"/>
              </a:rPr>
              <a:t>at current location.</a:t>
            </a:r>
          </a:p>
          <a:p>
            <a:pPr lvl="1" eaLnBrk="1" hangingPunct="1"/>
            <a:r>
              <a:rPr lang="en-US" sz="2000" dirty="0">
                <a:ea typeface="ＭＳ Ｐゴシック" charset="-128"/>
              </a:rPr>
              <a:t>Percept: </a:t>
            </a:r>
            <a:r>
              <a:rPr lang="en-US" sz="2000" i="1" dirty="0">
                <a:ea typeface="ＭＳ Ｐゴシック" charset="-128"/>
              </a:rPr>
              <a:t>[L, Clean],</a:t>
            </a:r>
            <a:r>
              <a:rPr lang="en-US" sz="2000" dirty="0" smtClean="0">
                <a:ea typeface="ＭＳ Ｐゴシック" charset="-128"/>
              </a:rPr>
              <a:t> </a:t>
            </a:r>
            <a:br>
              <a:rPr lang="en-US" sz="2000" dirty="0" smtClean="0">
                <a:ea typeface="ＭＳ Ｐゴシック" charset="-128"/>
              </a:rPr>
            </a:br>
            <a:r>
              <a:rPr lang="en-US" sz="2000" dirty="0" smtClean="0">
                <a:ea typeface="ＭＳ Ｐゴシック" charset="-128"/>
              </a:rPr>
              <a:t>i</a:t>
            </a:r>
            <a:r>
              <a:rPr lang="en-US" sz="2000" dirty="0">
                <a:ea typeface="ＭＳ Ｐゴシック" charset="-128"/>
              </a:rPr>
              <a:t>.e., start in #5 or #7</a:t>
            </a:r>
            <a:br>
              <a:rPr lang="en-US" sz="2000" dirty="0">
                <a:ea typeface="ＭＳ Ｐゴシック" charset="-128"/>
              </a:rPr>
            </a:br>
            <a:r>
              <a:rPr lang="en-US" sz="2400" u="sng" dirty="0">
                <a:solidFill>
                  <a:srgbClr val="CC0099"/>
                </a:solidFill>
                <a:ea typeface="ＭＳ Ｐゴシック" charset="-128"/>
              </a:rPr>
              <a:t>Solution?</a:t>
            </a:r>
            <a:r>
              <a:rPr lang="en-US" sz="2400" dirty="0">
                <a:solidFill>
                  <a:srgbClr val="CC0099"/>
                </a:solidFill>
                <a:ea typeface="ＭＳ Ｐゴシック" charset="-128"/>
              </a:rPr>
              <a:t> </a:t>
            </a:r>
            <a:br>
              <a:rPr lang="en-US" sz="2400" dirty="0">
                <a:solidFill>
                  <a:srgbClr val="CC0099"/>
                </a:solidFill>
                <a:ea typeface="ＭＳ Ｐゴシック" charset="-128"/>
              </a:rPr>
            </a:br>
            <a:endParaRPr lang="en-US" sz="2400" dirty="0">
              <a:ea typeface="ＭＳ Ｐゴシック" charset="-128"/>
            </a:endParaRPr>
          </a:p>
        </p:txBody>
      </p:sp>
      <p:pic>
        <p:nvPicPr>
          <p:cNvPr id="47108" name="Picture 4" descr="vacuum2-space"/>
          <p:cNvPicPr>
            <a:picLocks noChangeAspect="1" noChangeArrowheads="1"/>
          </p:cNvPicPr>
          <p:nvPr>
            <p:custDataLst>
              <p:tags r:id="rId3"/>
            </p:custDataLst>
          </p:nvPr>
        </p:nvPicPr>
        <p:blipFill>
          <a:blip r:embed="rId7"/>
          <a:srcRect/>
          <a:stretch>
            <a:fillRect/>
          </a:stretch>
        </p:blipFill>
        <p:spPr bwMode="auto">
          <a:xfrm>
            <a:off x="4799013" y="1406525"/>
            <a:ext cx="3733800" cy="3241675"/>
          </a:xfrm>
          <a:prstGeom prst="rect">
            <a:avLst/>
          </a:prstGeom>
          <a:noFill/>
          <a:ln w="9525">
            <a:noFill/>
            <a:miter lim="800000"/>
            <a:headEnd/>
            <a:tailEnd/>
          </a:ln>
        </p:spPr>
      </p:pic>
      <p:sp>
        <p:nvSpPr>
          <p:cNvPr id="47109" name="Rectangle 5" hidden="1"/>
          <p:cNvSpPr>
            <a:spLocks noChangeArrowheads="1"/>
          </p:cNvSpPr>
          <p:nvPr>
            <p:custDataLst>
              <p:tags r:id="rId4"/>
            </p:custDataLst>
          </p:nvPr>
        </p:nvSpPr>
        <p:spPr bwMode="auto">
          <a:xfrm>
            <a:off x="1612900" y="5629275"/>
            <a:ext cx="3194050" cy="366713"/>
          </a:xfrm>
          <a:prstGeom prst="rect">
            <a:avLst/>
          </a:prstGeom>
          <a:noFill/>
          <a:ln w="25400">
            <a:noFill/>
            <a:miter lim="800000"/>
            <a:headEnd/>
            <a:tailEnd/>
          </a:ln>
        </p:spPr>
        <p:txBody>
          <a:bodyPr wrap="none">
            <a:prstTxWarp prst="textNoShape">
              <a:avLst/>
            </a:prstTxWarp>
            <a:spAutoFit/>
          </a:bodyPr>
          <a:lstStyle/>
          <a:p>
            <a:pPr lvl="1">
              <a:spcBef>
                <a:spcPct val="20000"/>
              </a:spcBef>
              <a:buFontTx/>
              <a:buChar char="–"/>
            </a:pPr>
            <a:r>
              <a:rPr lang="en-US" i="1"/>
              <a:t>[Right, </a:t>
            </a:r>
            <a:r>
              <a:rPr lang="en-US" b="1" i="1"/>
              <a:t>if</a:t>
            </a:r>
            <a:r>
              <a:rPr lang="en-US" i="1"/>
              <a:t> dirt </a:t>
            </a:r>
            <a:r>
              <a:rPr lang="en-US" b="1" i="1"/>
              <a:t>then </a:t>
            </a:r>
            <a:r>
              <a:rPr lang="en-US" i="1"/>
              <a:t>Suck]</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world</a:t>
            </a:r>
            <a:endParaRPr lang="en-US" dirty="0"/>
          </a:p>
        </p:txBody>
      </p:sp>
      <p:sp>
        <p:nvSpPr>
          <p:cNvPr id="3" name="Content Placeholder 2"/>
          <p:cNvSpPr>
            <a:spLocks noGrp="1"/>
          </p:cNvSpPr>
          <p:nvPr>
            <p:ph sz="quarter" idx="1"/>
          </p:nvPr>
        </p:nvSpPr>
        <p:spPr>
          <a:xfrm>
            <a:off x="3505200" y="3048000"/>
            <a:ext cx="1524000" cy="762000"/>
          </a:xfrm>
        </p:spPr>
        <p:txBody>
          <a:bodyPr>
            <a:normAutofit/>
          </a:bodyPr>
          <a:lstStyle/>
          <a:p>
            <a:pPr marL="0" indent="0">
              <a:buNone/>
            </a:pPr>
            <a:r>
              <a:rPr lang="en-US" sz="4400" dirty="0" smtClean="0">
                <a:solidFill>
                  <a:srgbClr val="FF0000"/>
                </a:solidFill>
              </a:rPr>
              <a:t>Cost</a:t>
            </a:r>
            <a:r>
              <a:rPr lang="en-US" sz="4400" dirty="0" smtClean="0">
                <a:solidFill>
                  <a:srgbClr val="FF0000"/>
                </a:solidFill>
              </a:rPr>
              <a:t>?</a:t>
            </a:r>
            <a:endParaRPr lang="en-US" sz="4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Some example problems</a:t>
            </a:r>
          </a:p>
        </p:txBody>
      </p:sp>
      <p:sp>
        <p:nvSpPr>
          <p:cNvPr id="15363" name="Rectangle 3"/>
          <p:cNvSpPr>
            <a:spLocks noGrp="1" noChangeArrowheads="1"/>
          </p:cNvSpPr>
          <p:nvPr>
            <p:ph type="body" idx="1"/>
          </p:nvPr>
        </p:nvSpPr>
        <p:spPr>
          <a:xfrm>
            <a:off x="533400" y="1295400"/>
            <a:ext cx="6019800" cy="4114800"/>
          </a:xfrm>
        </p:spPr>
        <p:txBody>
          <a:bodyPr>
            <a:normAutofit lnSpcReduction="10000"/>
          </a:bodyPr>
          <a:lstStyle/>
          <a:p>
            <a:pPr marL="0" indent="0">
              <a:buNone/>
            </a:pPr>
            <a:r>
              <a:rPr lang="en-US" sz="3200" dirty="0"/>
              <a:t>Toy problems and micro-worlds</a:t>
            </a:r>
          </a:p>
          <a:p>
            <a:pPr lvl="1"/>
            <a:r>
              <a:rPr lang="en-US" sz="2800" dirty="0"/>
              <a:t>8-Puzzle</a:t>
            </a:r>
          </a:p>
          <a:p>
            <a:pPr lvl="1"/>
            <a:r>
              <a:rPr lang="en-US" sz="2800" dirty="0"/>
              <a:t>Missionaries and Cannibals</a:t>
            </a:r>
          </a:p>
          <a:p>
            <a:pPr lvl="1"/>
            <a:r>
              <a:rPr lang="en-US" sz="2800" dirty="0" err="1"/>
              <a:t>Cryptarithmetic</a:t>
            </a:r>
            <a:endParaRPr lang="en-US" sz="2800" dirty="0"/>
          </a:p>
          <a:p>
            <a:pPr lvl="1"/>
            <a:r>
              <a:rPr lang="en-US" sz="2800" dirty="0"/>
              <a:t>Remove 5 Sticks</a:t>
            </a:r>
          </a:p>
          <a:p>
            <a:pPr lvl="1"/>
            <a:r>
              <a:rPr lang="en-US" sz="2800" dirty="0"/>
              <a:t>Water Jug Problem</a:t>
            </a:r>
          </a:p>
          <a:p>
            <a:pPr marL="0" indent="0">
              <a:buNone/>
            </a:pPr>
            <a:endParaRPr lang="en-US" sz="3200" dirty="0" smtClean="0"/>
          </a:p>
          <a:p>
            <a:pPr marL="0" indent="0">
              <a:buNone/>
            </a:pPr>
            <a:r>
              <a:rPr lang="en-US" sz="3200" dirty="0" smtClean="0"/>
              <a:t>Real</a:t>
            </a:r>
            <a:r>
              <a:rPr lang="en-US" sz="3200" dirty="0"/>
              <a:t>-world problems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Another problem: 8</a:t>
            </a:r>
            <a:r>
              <a:rPr lang="en-US" dirty="0"/>
              <a:t>-Puzzle</a:t>
            </a:r>
          </a:p>
        </p:txBody>
      </p:sp>
      <p:pic>
        <p:nvPicPr>
          <p:cNvPr id="16388" name="Picture 4" descr="8"/>
          <p:cNvPicPr>
            <a:picLocks noChangeAspect="1" noChangeArrowheads="1"/>
          </p:cNvPicPr>
          <p:nvPr/>
        </p:nvPicPr>
        <p:blipFill>
          <a:blip r:embed="rId3"/>
          <a:srcRect/>
          <a:stretch>
            <a:fillRect/>
          </a:stretch>
        </p:blipFill>
        <p:spPr bwMode="auto">
          <a:xfrm>
            <a:off x="1600200" y="2057400"/>
            <a:ext cx="5695950" cy="27797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8-puzzle</a:t>
            </a:r>
            <a:endParaRPr lang="en-US" dirty="0"/>
          </a:p>
        </p:txBody>
      </p:sp>
      <p:sp>
        <p:nvSpPr>
          <p:cNvPr id="3" name="Content Placeholder 2"/>
          <p:cNvSpPr>
            <a:spLocks noGrp="1"/>
          </p:cNvSpPr>
          <p:nvPr>
            <p:ph sz="quarter" idx="1"/>
          </p:nvPr>
        </p:nvSpPr>
        <p:spPr/>
        <p:txBody>
          <a:bodyPr>
            <a:normAutofit/>
          </a:bodyPr>
          <a:lstStyle/>
          <a:p>
            <a:pPr marL="0" indent="0">
              <a:buNone/>
            </a:pPr>
            <a:r>
              <a:rPr lang="en-US" sz="3600" dirty="0" smtClean="0"/>
              <a:t>goal</a:t>
            </a:r>
          </a:p>
          <a:p>
            <a:pPr marL="0" indent="0">
              <a:buNone/>
            </a:pPr>
            <a:endParaRPr lang="en-US" sz="3600" dirty="0" smtClean="0"/>
          </a:p>
          <a:p>
            <a:pPr marL="0" indent="0">
              <a:buNone/>
            </a:pPr>
            <a:r>
              <a:rPr lang="en-US" sz="3600" dirty="0" smtClean="0">
                <a:solidFill>
                  <a:srgbClr val="FF0000"/>
                </a:solidFill>
              </a:rPr>
              <a:t>states?</a:t>
            </a:r>
          </a:p>
          <a:p>
            <a:pPr marL="0" indent="0">
              <a:buNone/>
            </a:pPr>
            <a:endParaRPr lang="en-US" sz="3600" dirty="0">
              <a:solidFill>
                <a:srgbClr val="FF0000"/>
              </a:solidFill>
            </a:endParaRPr>
          </a:p>
          <a:p>
            <a:pPr marL="0" indent="0">
              <a:buNone/>
            </a:pPr>
            <a:r>
              <a:rPr lang="en-US" sz="3600" dirty="0" smtClean="0">
                <a:solidFill>
                  <a:srgbClr val="FF0000"/>
                </a:solidFill>
              </a:rPr>
              <a:t>actions</a:t>
            </a:r>
            <a:r>
              <a:rPr lang="en-US" sz="3600" dirty="0" smtClean="0">
                <a:solidFill>
                  <a:srgbClr val="FF0000"/>
                </a:solidFill>
              </a:rPr>
              <a:t>?</a:t>
            </a:r>
          </a:p>
          <a:p>
            <a:pPr marL="0" indent="0">
              <a:buNone/>
            </a:pPr>
            <a:endParaRPr lang="en-US" sz="3600" dirty="0" smtClean="0">
              <a:solidFill>
                <a:srgbClr val="FF0000"/>
              </a:solidFill>
            </a:endParaRPr>
          </a:p>
          <a:p>
            <a:pPr marL="0" indent="0">
              <a:buNone/>
            </a:pPr>
            <a:r>
              <a:rPr lang="en-US" sz="3600" dirty="0" smtClean="0">
                <a:solidFill>
                  <a:srgbClr val="FF0000"/>
                </a:solidFill>
              </a:rPr>
              <a:t>path </a:t>
            </a:r>
            <a:r>
              <a:rPr lang="en-US" sz="3600" dirty="0" smtClean="0">
                <a:solidFill>
                  <a:srgbClr val="FF0000"/>
                </a:solidFill>
              </a:rPr>
              <a:t>cost?</a:t>
            </a:r>
          </a:p>
          <a:p>
            <a:endParaRPr lang="en-US" sz="3600" dirty="0"/>
          </a:p>
        </p:txBody>
      </p:sp>
      <p:pic>
        <p:nvPicPr>
          <p:cNvPr id="4" name="Picture 10" descr="8"/>
          <p:cNvPicPr>
            <a:picLocks noChangeAspect="1" noChangeArrowheads="1"/>
          </p:cNvPicPr>
          <p:nvPr/>
        </p:nvPicPr>
        <p:blipFill>
          <a:blip r:embed="rId2"/>
          <a:srcRect l="51577"/>
          <a:stretch>
            <a:fillRect/>
          </a:stretch>
        </p:blipFill>
        <p:spPr bwMode="auto">
          <a:xfrm>
            <a:off x="5187156" y="1143000"/>
            <a:ext cx="1535113" cy="15462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8-Puzzle</a:t>
            </a:r>
          </a:p>
        </p:txBody>
      </p:sp>
      <p:sp>
        <p:nvSpPr>
          <p:cNvPr id="45064" name="Rectangle 8"/>
          <p:cNvSpPr>
            <a:spLocks noGrp="1" noChangeArrowheads="1"/>
          </p:cNvSpPr>
          <p:nvPr>
            <p:ph type="body" idx="1"/>
          </p:nvPr>
        </p:nvSpPr>
        <p:spPr>
          <a:xfrm>
            <a:off x="381000" y="1219200"/>
            <a:ext cx="7772400" cy="4114800"/>
          </a:xfrm>
          <a:noFill/>
          <a:ln/>
        </p:spPr>
        <p:txBody>
          <a:bodyPr>
            <a:normAutofit lnSpcReduction="10000"/>
          </a:bodyPr>
          <a:lstStyle/>
          <a:p>
            <a:pPr marL="0" indent="0">
              <a:buNone/>
            </a:pPr>
            <a:r>
              <a:rPr lang="en-US" b="1" dirty="0" smtClean="0"/>
              <a:t>state:</a:t>
            </a:r>
            <a:r>
              <a:rPr lang="en-US" dirty="0" smtClean="0"/>
              <a:t>  </a:t>
            </a:r>
          </a:p>
          <a:p>
            <a:pPr marL="617220" lvl="1" indent="-342900"/>
            <a:r>
              <a:rPr lang="en-US" dirty="0" smtClean="0"/>
              <a:t>all 3 </a:t>
            </a:r>
            <a:r>
              <a:rPr lang="en-US" dirty="0" err="1" smtClean="0"/>
              <a:t>x</a:t>
            </a:r>
            <a:r>
              <a:rPr lang="en-US" dirty="0" smtClean="0"/>
              <a:t> 3 configurations of the tiles on the board </a:t>
            </a:r>
            <a:endParaRPr lang="en-US" b="1" dirty="0" smtClean="0"/>
          </a:p>
          <a:p>
            <a:pPr marL="0" indent="0">
              <a:buNone/>
            </a:pPr>
            <a:endParaRPr lang="en-US" b="1" dirty="0" smtClean="0"/>
          </a:p>
          <a:p>
            <a:pPr marL="0" indent="0">
              <a:buNone/>
            </a:pPr>
            <a:r>
              <a:rPr lang="en-US" b="1" dirty="0" smtClean="0"/>
              <a:t>actions</a:t>
            </a:r>
            <a:r>
              <a:rPr lang="en-US" b="1" dirty="0" smtClean="0"/>
              <a:t>:</a:t>
            </a:r>
            <a:r>
              <a:rPr lang="en-US" dirty="0" smtClean="0"/>
              <a:t> </a:t>
            </a:r>
          </a:p>
          <a:p>
            <a:pPr marL="617220" lvl="1" indent="-342900"/>
            <a:r>
              <a:rPr lang="en-US" dirty="0" smtClean="0"/>
              <a:t>Move Blank Square Left, Right, Up or Down. </a:t>
            </a:r>
          </a:p>
          <a:p>
            <a:pPr marL="617220" lvl="1" indent="-342900"/>
            <a:r>
              <a:rPr lang="en-US" dirty="0" smtClean="0"/>
              <a:t>This is a more efficient encoding than moving each of the 8 distinct tiles</a:t>
            </a:r>
            <a:endParaRPr lang="en-US" b="1" dirty="0" smtClean="0"/>
          </a:p>
          <a:p>
            <a:pPr marL="0" indent="0">
              <a:buNone/>
            </a:pPr>
            <a:endParaRPr lang="en-US" b="1" dirty="0" smtClean="0"/>
          </a:p>
          <a:p>
            <a:pPr marL="0" indent="0">
              <a:buNone/>
            </a:pPr>
            <a:r>
              <a:rPr lang="en-US" b="1" dirty="0" smtClean="0"/>
              <a:t>path </a:t>
            </a:r>
            <a:r>
              <a:rPr lang="en-US" b="1" dirty="0" smtClean="0"/>
              <a:t>cost:</a:t>
            </a:r>
            <a:endParaRPr lang="en-US" dirty="0" smtClean="0"/>
          </a:p>
          <a:p>
            <a:pPr marL="617220" lvl="1" indent="-342900"/>
            <a:r>
              <a:rPr lang="en-US" dirty="0" smtClean="0"/>
              <a:t>+1 for each action</a:t>
            </a:r>
            <a:endParaRPr lang="en-US" dirty="0"/>
          </a:p>
        </p:txBody>
      </p:sp>
      <p:pic>
        <p:nvPicPr>
          <p:cNvPr id="45066" name="Picture 10" descr="8"/>
          <p:cNvPicPr>
            <a:picLocks noChangeAspect="1" noChangeArrowheads="1"/>
          </p:cNvPicPr>
          <p:nvPr/>
        </p:nvPicPr>
        <p:blipFill>
          <a:blip r:embed="rId3"/>
          <a:srcRect/>
          <a:stretch>
            <a:fillRect/>
          </a:stretch>
        </p:blipFill>
        <p:spPr bwMode="auto">
          <a:xfrm>
            <a:off x="5211762" y="4648200"/>
            <a:ext cx="3170238" cy="15462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The 8-Queens Problem </a:t>
            </a:r>
          </a:p>
        </p:txBody>
      </p:sp>
      <p:pic>
        <p:nvPicPr>
          <p:cNvPr id="46084" name="Picture 4" descr="i8queens"/>
          <p:cNvPicPr>
            <a:picLocks noChangeAspect="1" noChangeArrowheads="1"/>
          </p:cNvPicPr>
          <p:nvPr/>
        </p:nvPicPr>
        <p:blipFill>
          <a:blip r:embed="rId3"/>
          <a:srcRect/>
          <a:stretch>
            <a:fillRect/>
          </a:stretch>
        </p:blipFill>
        <p:spPr bwMode="auto">
          <a:xfrm>
            <a:off x="4267200" y="2133600"/>
            <a:ext cx="4495800" cy="4495800"/>
          </a:xfrm>
          <a:prstGeom prst="rect">
            <a:avLst/>
          </a:prstGeom>
          <a:noFill/>
        </p:spPr>
      </p:pic>
      <p:sp>
        <p:nvSpPr>
          <p:cNvPr id="46085" name="Rectangle 5"/>
          <p:cNvSpPr>
            <a:spLocks noChangeArrowheads="1"/>
          </p:cNvSpPr>
          <p:nvPr/>
        </p:nvSpPr>
        <p:spPr bwMode="auto">
          <a:xfrm>
            <a:off x="381000" y="2133600"/>
            <a:ext cx="3657600" cy="2585323"/>
          </a:xfrm>
          <a:prstGeom prst="rect">
            <a:avLst/>
          </a:prstGeom>
          <a:noFill/>
          <a:ln w="9525">
            <a:noFill/>
            <a:miter lim="800000"/>
            <a:headEnd/>
            <a:tailEnd/>
          </a:ln>
          <a:effectLst/>
        </p:spPr>
        <p:txBody>
          <a:bodyPr>
            <a:prstTxWarp prst="textNoShape">
              <a:avLst/>
            </a:prstTxWarp>
            <a:spAutoFit/>
          </a:bodyPr>
          <a:lstStyle/>
          <a:p>
            <a:r>
              <a:rPr lang="en-US" b="1" dirty="0" smtClean="0">
                <a:solidFill>
                  <a:srgbClr val="FF0000"/>
                </a:solidFill>
              </a:rPr>
              <a:t>State transition</a:t>
            </a:r>
            <a:r>
              <a:rPr lang="en-US" b="1" dirty="0" smtClean="0">
                <a:solidFill>
                  <a:srgbClr val="FF0000"/>
                </a:solidFill>
              </a:rPr>
              <a:t>:?</a:t>
            </a:r>
            <a:endParaRPr lang="en-US" b="1" dirty="0">
              <a:solidFill>
                <a:srgbClr val="FF0000"/>
              </a:solidFill>
            </a:endParaRPr>
          </a:p>
          <a:p>
            <a:endParaRPr lang="en-US" dirty="0">
              <a:solidFill>
                <a:srgbClr val="FF0000"/>
              </a:solidFill>
            </a:endParaRPr>
          </a:p>
          <a:p>
            <a:r>
              <a:rPr lang="en-US" b="1" dirty="0">
                <a:solidFill>
                  <a:srgbClr val="FF0000"/>
                </a:solidFill>
              </a:rPr>
              <a:t>Initial </a:t>
            </a:r>
            <a:r>
              <a:rPr lang="en-US" b="1" dirty="0" smtClean="0">
                <a:solidFill>
                  <a:srgbClr val="FF0000"/>
                </a:solidFill>
              </a:rPr>
              <a:t>State?</a:t>
            </a:r>
            <a:endParaRPr lang="en-US" b="1" dirty="0">
              <a:solidFill>
                <a:srgbClr val="FF0000"/>
              </a:solidFill>
            </a:endParaRPr>
          </a:p>
          <a:p>
            <a:endParaRPr lang="en-US" dirty="0" smtClean="0">
              <a:solidFill>
                <a:srgbClr val="FF0000"/>
              </a:solidFill>
            </a:endParaRPr>
          </a:p>
          <a:p>
            <a:r>
              <a:rPr lang="en-US" b="1" dirty="0" smtClean="0">
                <a:solidFill>
                  <a:srgbClr val="FF0000"/>
                </a:solidFill>
              </a:rPr>
              <a:t>Actions?</a:t>
            </a:r>
            <a:endParaRPr lang="en-US" b="1" dirty="0">
              <a:solidFill>
                <a:srgbClr val="FF0000"/>
              </a:solidFill>
            </a:endParaRPr>
          </a:p>
          <a:p>
            <a:endParaRPr lang="en-US" dirty="0"/>
          </a:p>
          <a:p>
            <a:r>
              <a:rPr lang="en-US" b="1" dirty="0"/>
              <a:t>Goal:  </a:t>
            </a:r>
            <a:r>
              <a:rPr lang="en-US" dirty="0"/>
              <a:t>Place eight queens on a chessboard such that no queen attacks any other!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sz="quarter" idx="1"/>
          </p:nvPr>
        </p:nvSpPr>
        <p:spPr/>
        <p:txBody>
          <a:bodyPr/>
          <a:lstStyle/>
          <a:p>
            <a:r>
              <a:rPr lang="en-US" dirty="0" smtClean="0"/>
              <a:t>Send me </a:t>
            </a:r>
            <a:r>
              <a:rPr lang="en-US" dirty="0" smtClean="0"/>
              <a:t>videos!</a:t>
            </a:r>
            <a:endParaRPr lang="en-US" dirty="0" smtClean="0"/>
          </a:p>
          <a:p>
            <a:r>
              <a:rPr lang="en-US" dirty="0" smtClean="0"/>
              <a:t>Written problems will be posted today</a:t>
            </a:r>
          </a:p>
          <a:p>
            <a:r>
              <a:rPr lang="en-US" dirty="0" smtClean="0"/>
              <a:t>Programming assignment 1 due before class on </a:t>
            </a:r>
            <a:r>
              <a:rPr lang="en-US" dirty="0" smtClean="0"/>
              <a:t>Tue</a:t>
            </a:r>
            <a:r>
              <a:rPr lang="en-US" dirty="0" smtClean="0"/>
              <a:t>.</a:t>
            </a:r>
          </a:p>
          <a:p>
            <a:pPr lvl="1"/>
            <a:r>
              <a:rPr lang="en-US" dirty="0" smtClean="0"/>
              <a:t>Anyone started?</a:t>
            </a:r>
            <a:endParaRPr lang="en-US" dirty="0" smtClean="0"/>
          </a:p>
          <a:p>
            <a:r>
              <a:rPr lang="en-US" dirty="0" smtClean="0"/>
              <a:t>My office </a:t>
            </a:r>
            <a:r>
              <a:rPr lang="en-US" dirty="0" smtClean="0"/>
              <a:t>hours posted:</a:t>
            </a:r>
          </a:p>
          <a:p>
            <a:pPr lvl="1"/>
            <a:r>
              <a:rPr lang="en-US" dirty="0" smtClean="0"/>
              <a:t>Mon/Wed 1-2:30pm</a:t>
            </a:r>
            <a:endParaRPr lang="en-US" dirty="0" smtClean="0"/>
          </a:p>
          <a:p>
            <a:pPr lvl="1"/>
            <a:r>
              <a:rPr lang="en-US" dirty="0" smtClean="0"/>
              <a:t>Fri 11am-12</a:t>
            </a:r>
          </a:p>
          <a:p>
            <a:pPr lvl="1"/>
            <a:r>
              <a:rPr lang="en-US" dirty="0"/>
              <a:t>a</a:t>
            </a:r>
            <a:r>
              <a:rPr lang="en-US" dirty="0" smtClean="0"/>
              <a:t>nd by appointment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09600" y="0"/>
            <a:ext cx="7772400" cy="1143000"/>
          </a:xfrm>
        </p:spPr>
        <p:txBody>
          <a:bodyPr/>
          <a:lstStyle/>
          <a:p>
            <a:r>
              <a:rPr lang="en-US" dirty="0"/>
              <a:t>Missionaries and Cannibals</a:t>
            </a:r>
          </a:p>
        </p:txBody>
      </p:sp>
      <p:sp>
        <p:nvSpPr>
          <p:cNvPr id="144387" name="Rectangle 3"/>
          <p:cNvSpPr>
            <a:spLocks noGrp="1" noChangeArrowheads="1"/>
          </p:cNvSpPr>
          <p:nvPr>
            <p:ph type="body" idx="1"/>
          </p:nvPr>
        </p:nvSpPr>
        <p:spPr>
          <a:xfrm>
            <a:off x="228600" y="1219200"/>
            <a:ext cx="8534400" cy="2057400"/>
          </a:xfrm>
        </p:spPr>
        <p:txBody>
          <a:bodyPr>
            <a:normAutofit/>
          </a:bodyPr>
          <a:lstStyle/>
          <a:p>
            <a:pPr marL="0" indent="0">
              <a:buFontTx/>
              <a:buNone/>
            </a:pPr>
            <a:r>
              <a:rPr lang="en-US" sz="2000" b="1" dirty="0"/>
              <a:t>Three missionaries and three cannibals wish to cross the river.  They have a small boat that will carry up to two people.  Everyone can navigate the boat.  If at any time the Cannibals outnumber the Missionaries on either bank of the river, they will eat the Missionaries.  Find the smallest number of crossings that will allow everyone to cross the river safely.</a:t>
            </a:r>
            <a:endParaRPr lang="en-US" sz="2000" dirty="0"/>
          </a:p>
        </p:txBody>
      </p:sp>
      <p:grpSp>
        <p:nvGrpSpPr>
          <p:cNvPr id="2" name="Group 20"/>
          <p:cNvGrpSpPr>
            <a:grpSpLocks/>
          </p:cNvGrpSpPr>
          <p:nvPr/>
        </p:nvGrpSpPr>
        <p:grpSpPr bwMode="auto">
          <a:xfrm>
            <a:off x="2238375" y="3016250"/>
            <a:ext cx="5229225" cy="3384550"/>
            <a:chOff x="1008" y="2064"/>
            <a:chExt cx="3294" cy="2132"/>
          </a:xfrm>
        </p:grpSpPr>
        <p:pic>
          <p:nvPicPr>
            <p:cNvPr id="144388" name="Picture 4" descr="5-b"/>
            <p:cNvPicPr>
              <a:picLocks noChangeAspect="1" noChangeArrowheads="1"/>
            </p:cNvPicPr>
            <p:nvPr/>
          </p:nvPicPr>
          <p:blipFill>
            <a:blip r:embed="rId3"/>
            <a:srcRect b="53703"/>
            <a:stretch>
              <a:fillRect/>
            </a:stretch>
          </p:blipFill>
          <p:spPr bwMode="auto">
            <a:xfrm>
              <a:off x="1008" y="2064"/>
              <a:ext cx="3294" cy="2132"/>
            </a:xfrm>
            <a:prstGeom prst="rect">
              <a:avLst/>
            </a:prstGeom>
            <a:noFill/>
          </p:spPr>
        </p:pic>
        <p:sp>
          <p:nvSpPr>
            <p:cNvPr id="144389" name="Freeform 5"/>
            <p:cNvSpPr>
              <a:spLocks/>
            </p:cNvSpPr>
            <p:nvPr/>
          </p:nvSpPr>
          <p:spPr bwMode="auto">
            <a:xfrm>
              <a:off x="2200" y="2256"/>
              <a:ext cx="104" cy="624"/>
            </a:xfrm>
            <a:custGeom>
              <a:avLst/>
              <a:gdLst/>
              <a:ahLst/>
              <a:cxnLst>
                <a:cxn ang="0">
                  <a:pos x="104" y="0"/>
                </a:cxn>
                <a:cxn ang="0">
                  <a:pos x="8" y="96"/>
                </a:cxn>
                <a:cxn ang="0">
                  <a:pos x="104" y="336"/>
                </a:cxn>
                <a:cxn ang="0">
                  <a:pos x="8" y="432"/>
                </a:cxn>
                <a:cxn ang="0">
                  <a:pos x="56" y="624"/>
                </a:cxn>
              </a:cxnLst>
              <a:rect l="0" t="0" r="r" b="b"/>
              <a:pathLst>
                <a:path w="104" h="624">
                  <a:moveTo>
                    <a:pt x="104" y="0"/>
                  </a:moveTo>
                  <a:cubicBezTo>
                    <a:pt x="56" y="20"/>
                    <a:pt x="8" y="40"/>
                    <a:pt x="8" y="96"/>
                  </a:cubicBezTo>
                  <a:cubicBezTo>
                    <a:pt x="8" y="152"/>
                    <a:pt x="104" y="280"/>
                    <a:pt x="104" y="336"/>
                  </a:cubicBezTo>
                  <a:cubicBezTo>
                    <a:pt x="104" y="392"/>
                    <a:pt x="16" y="384"/>
                    <a:pt x="8" y="432"/>
                  </a:cubicBezTo>
                  <a:cubicBezTo>
                    <a:pt x="0" y="480"/>
                    <a:pt x="28" y="552"/>
                    <a:pt x="56" y="624"/>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390" name="Freeform 6"/>
            <p:cNvSpPr>
              <a:spLocks/>
            </p:cNvSpPr>
            <p:nvPr/>
          </p:nvSpPr>
          <p:spPr bwMode="auto">
            <a:xfrm>
              <a:off x="2383" y="2389"/>
              <a:ext cx="117" cy="491"/>
            </a:xfrm>
            <a:custGeom>
              <a:avLst/>
              <a:gdLst/>
              <a:ahLst/>
              <a:cxnLst>
                <a:cxn ang="0">
                  <a:pos x="98" y="0"/>
                </a:cxn>
                <a:cxn ang="0">
                  <a:pos x="45" y="111"/>
                </a:cxn>
                <a:cxn ang="0">
                  <a:pos x="111" y="242"/>
                </a:cxn>
                <a:cxn ang="0">
                  <a:pos x="6" y="334"/>
                </a:cxn>
                <a:cxn ang="0">
                  <a:pos x="73" y="491"/>
                </a:cxn>
              </a:cxnLst>
              <a:rect l="0" t="0" r="r" b="b"/>
              <a:pathLst>
                <a:path w="117" h="491">
                  <a:moveTo>
                    <a:pt x="98" y="0"/>
                  </a:moveTo>
                  <a:cubicBezTo>
                    <a:pt x="89" y="17"/>
                    <a:pt x="43" y="71"/>
                    <a:pt x="45" y="111"/>
                  </a:cubicBezTo>
                  <a:cubicBezTo>
                    <a:pt x="47" y="151"/>
                    <a:pt x="117" y="205"/>
                    <a:pt x="111" y="242"/>
                  </a:cubicBezTo>
                  <a:cubicBezTo>
                    <a:pt x="105" y="279"/>
                    <a:pt x="12" y="293"/>
                    <a:pt x="6" y="334"/>
                  </a:cubicBezTo>
                  <a:cubicBezTo>
                    <a:pt x="0" y="375"/>
                    <a:pt x="59" y="458"/>
                    <a:pt x="73" y="491"/>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391" name="Freeform 7"/>
            <p:cNvSpPr>
              <a:spLocks/>
            </p:cNvSpPr>
            <p:nvPr/>
          </p:nvSpPr>
          <p:spPr bwMode="auto">
            <a:xfrm>
              <a:off x="2592" y="2304"/>
              <a:ext cx="104" cy="624"/>
            </a:xfrm>
            <a:custGeom>
              <a:avLst/>
              <a:gdLst/>
              <a:ahLst/>
              <a:cxnLst>
                <a:cxn ang="0">
                  <a:pos x="104" y="0"/>
                </a:cxn>
                <a:cxn ang="0">
                  <a:pos x="8" y="96"/>
                </a:cxn>
                <a:cxn ang="0">
                  <a:pos x="104" y="336"/>
                </a:cxn>
                <a:cxn ang="0">
                  <a:pos x="8" y="432"/>
                </a:cxn>
                <a:cxn ang="0">
                  <a:pos x="56" y="624"/>
                </a:cxn>
              </a:cxnLst>
              <a:rect l="0" t="0" r="r" b="b"/>
              <a:pathLst>
                <a:path w="104" h="624">
                  <a:moveTo>
                    <a:pt x="104" y="0"/>
                  </a:moveTo>
                  <a:cubicBezTo>
                    <a:pt x="56" y="20"/>
                    <a:pt x="8" y="40"/>
                    <a:pt x="8" y="96"/>
                  </a:cubicBezTo>
                  <a:cubicBezTo>
                    <a:pt x="8" y="152"/>
                    <a:pt x="104" y="280"/>
                    <a:pt x="104" y="336"/>
                  </a:cubicBezTo>
                  <a:cubicBezTo>
                    <a:pt x="104" y="392"/>
                    <a:pt x="16" y="384"/>
                    <a:pt x="8" y="432"/>
                  </a:cubicBezTo>
                  <a:cubicBezTo>
                    <a:pt x="0" y="480"/>
                    <a:pt x="28" y="552"/>
                    <a:pt x="56" y="624"/>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393" name="Freeform 9"/>
            <p:cNvSpPr>
              <a:spLocks/>
            </p:cNvSpPr>
            <p:nvPr/>
          </p:nvSpPr>
          <p:spPr bwMode="auto">
            <a:xfrm>
              <a:off x="2208" y="3408"/>
              <a:ext cx="104" cy="624"/>
            </a:xfrm>
            <a:custGeom>
              <a:avLst/>
              <a:gdLst/>
              <a:ahLst/>
              <a:cxnLst>
                <a:cxn ang="0">
                  <a:pos x="104" y="0"/>
                </a:cxn>
                <a:cxn ang="0">
                  <a:pos x="8" y="96"/>
                </a:cxn>
                <a:cxn ang="0">
                  <a:pos x="104" y="336"/>
                </a:cxn>
                <a:cxn ang="0">
                  <a:pos x="8" y="432"/>
                </a:cxn>
                <a:cxn ang="0">
                  <a:pos x="56" y="624"/>
                </a:cxn>
              </a:cxnLst>
              <a:rect l="0" t="0" r="r" b="b"/>
              <a:pathLst>
                <a:path w="104" h="624">
                  <a:moveTo>
                    <a:pt x="104" y="0"/>
                  </a:moveTo>
                  <a:cubicBezTo>
                    <a:pt x="56" y="20"/>
                    <a:pt x="8" y="40"/>
                    <a:pt x="8" y="96"/>
                  </a:cubicBezTo>
                  <a:cubicBezTo>
                    <a:pt x="8" y="152"/>
                    <a:pt x="104" y="280"/>
                    <a:pt x="104" y="336"/>
                  </a:cubicBezTo>
                  <a:cubicBezTo>
                    <a:pt x="104" y="392"/>
                    <a:pt x="16" y="384"/>
                    <a:pt x="8" y="432"/>
                  </a:cubicBezTo>
                  <a:cubicBezTo>
                    <a:pt x="0" y="480"/>
                    <a:pt x="28" y="552"/>
                    <a:pt x="56" y="624"/>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395" name="Freeform 11"/>
            <p:cNvSpPr>
              <a:spLocks/>
            </p:cNvSpPr>
            <p:nvPr/>
          </p:nvSpPr>
          <p:spPr bwMode="auto">
            <a:xfrm>
              <a:off x="2592" y="3456"/>
              <a:ext cx="104" cy="624"/>
            </a:xfrm>
            <a:custGeom>
              <a:avLst/>
              <a:gdLst/>
              <a:ahLst/>
              <a:cxnLst>
                <a:cxn ang="0">
                  <a:pos x="104" y="0"/>
                </a:cxn>
                <a:cxn ang="0">
                  <a:pos x="8" y="96"/>
                </a:cxn>
                <a:cxn ang="0">
                  <a:pos x="104" y="336"/>
                </a:cxn>
                <a:cxn ang="0">
                  <a:pos x="8" y="432"/>
                </a:cxn>
                <a:cxn ang="0">
                  <a:pos x="56" y="624"/>
                </a:cxn>
              </a:cxnLst>
              <a:rect l="0" t="0" r="r" b="b"/>
              <a:pathLst>
                <a:path w="104" h="624">
                  <a:moveTo>
                    <a:pt x="104" y="0"/>
                  </a:moveTo>
                  <a:cubicBezTo>
                    <a:pt x="56" y="20"/>
                    <a:pt x="8" y="40"/>
                    <a:pt x="8" y="96"/>
                  </a:cubicBezTo>
                  <a:cubicBezTo>
                    <a:pt x="8" y="152"/>
                    <a:pt x="104" y="280"/>
                    <a:pt x="104" y="336"/>
                  </a:cubicBezTo>
                  <a:cubicBezTo>
                    <a:pt x="104" y="392"/>
                    <a:pt x="16" y="384"/>
                    <a:pt x="8" y="432"/>
                  </a:cubicBezTo>
                  <a:cubicBezTo>
                    <a:pt x="0" y="480"/>
                    <a:pt x="28" y="552"/>
                    <a:pt x="56" y="624"/>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396" name="Freeform 12"/>
            <p:cNvSpPr>
              <a:spLocks/>
            </p:cNvSpPr>
            <p:nvPr/>
          </p:nvSpPr>
          <p:spPr bwMode="auto">
            <a:xfrm>
              <a:off x="3024" y="2784"/>
              <a:ext cx="104" cy="624"/>
            </a:xfrm>
            <a:custGeom>
              <a:avLst/>
              <a:gdLst/>
              <a:ahLst/>
              <a:cxnLst>
                <a:cxn ang="0">
                  <a:pos x="104" y="0"/>
                </a:cxn>
                <a:cxn ang="0">
                  <a:pos x="8" y="96"/>
                </a:cxn>
                <a:cxn ang="0">
                  <a:pos x="104" y="336"/>
                </a:cxn>
                <a:cxn ang="0">
                  <a:pos x="8" y="432"/>
                </a:cxn>
                <a:cxn ang="0">
                  <a:pos x="56" y="624"/>
                </a:cxn>
              </a:cxnLst>
              <a:rect l="0" t="0" r="r" b="b"/>
              <a:pathLst>
                <a:path w="104" h="624">
                  <a:moveTo>
                    <a:pt x="104" y="0"/>
                  </a:moveTo>
                  <a:cubicBezTo>
                    <a:pt x="56" y="20"/>
                    <a:pt x="8" y="40"/>
                    <a:pt x="8" y="96"/>
                  </a:cubicBezTo>
                  <a:cubicBezTo>
                    <a:pt x="8" y="152"/>
                    <a:pt x="104" y="280"/>
                    <a:pt x="104" y="336"/>
                  </a:cubicBezTo>
                  <a:cubicBezTo>
                    <a:pt x="104" y="392"/>
                    <a:pt x="16" y="384"/>
                    <a:pt x="8" y="432"/>
                  </a:cubicBezTo>
                  <a:cubicBezTo>
                    <a:pt x="0" y="480"/>
                    <a:pt x="28" y="552"/>
                    <a:pt x="56" y="624"/>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398" name="Freeform 14"/>
            <p:cNvSpPr>
              <a:spLocks/>
            </p:cNvSpPr>
            <p:nvPr/>
          </p:nvSpPr>
          <p:spPr bwMode="auto">
            <a:xfrm>
              <a:off x="2832" y="3408"/>
              <a:ext cx="104" cy="624"/>
            </a:xfrm>
            <a:custGeom>
              <a:avLst/>
              <a:gdLst/>
              <a:ahLst/>
              <a:cxnLst>
                <a:cxn ang="0">
                  <a:pos x="104" y="0"/>
                </a:cxn>
                <a:cxn ang="0">
                  <a:pos x="8" y="96"/>
                </a:cxn>
                <a:cxn ang="0">
                  <a:pos x="104" y="336"/>
                </a:cxn>
                <a:cxn ang="0">
                  <a:pos x="8" y="432"/>
                </a:cxn>
                <a:cxn ang="0">
                  <a:pos x="56" y="624"/>
                </a:cxn>
              </a:cxnLst>
              <a:rect l="0" t="0" r="r" b="b"/>
              <a:pathLst>
                <a:path w="104" h="624">
                  <a:moveTo>
                    <a:pt x="104" y="0"/>
                  </a:moveTo>
                  <a:cubicBezTo>
                    <a:pt x="56" y="20"/>
                    <a:pt x="8" y="40"/>
                    <a:pt x="8" y="96"/>
                  </a:cubicBezTo>
                  <a:cubicBezTo>
                    <a:pt x="8" y="152"/>
                    <a:pt x="104" y="280"/>
                    <a:pt x="104" y="336"/>
                  </a:cubicBezTo>
                  <a:cubicBezTo>
                    <a:pt x="104" y="392"/>
                    <a:pt x="16" y="384"/>
                    <a:pt x="8" y="432"/>
                  </a:cubicBezTo>
                  <a:cubicBezTo>
                    <a:pt x="0" y="480"/>
                    <a:pt x="28" y="552"/>
                    <a:pt x="56" y="624"/>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399" name="Freeform 15"/>
            <p:cNvSpPr>
              <a:spLocks/>
            </p:cNvSpPr>
            <p:nvPr/>
          </p:nvSpPr>
          <p:spPr bwMode="auto">
            <a:xfrm>
              <a:off x="2784" y="2832"/>
              <a:ext cx="117" cy="491"/>
            </a:xfrm>
            <a:custGeom>
              <a:avLst/>
              <a:gdLst/>
              <a:ahLst/>
              <a:cxnLst>
                <a:cxn ang="0">
                  <a:pos x="98" y="0"/>
                </a:cxn>
                <a:cxn ang="0">
                  <a:pos x="45" y="111"/>
                </a:cxn>
                <a:cxn ang="0">
                  <a:pos x="111" y="242"/>
                </a:cxn>
                <a:cxn ang="0">
                  <a:pos x="6" y="334"/>
                </a:cxn>
                <a:cxn ang="0">
                  <a:pos x="73" y="491"/>
                </a:cxn>
              </a:cxnLst>
              <a:rect l="0" t="0" r="r" b="b"/>
              <a:pathLst>
                <a:path w="117" h="491">
                  <a:moveTo>
                    <a:pt x="98" y="0"/>
                  </a:moveTo>
                  <a:cubicBezTo>
                    <a:pt x="89" y="17"/>
                    <a:pt x="43" y="71"/>
                    <a:pt x="45" y="111"/>
                  </a:cubicBezTo>
                  <a:cubicBezTo>
                    <a:pt x="47" y="151"/>
                    <a:pt x="117" y="205"/>
                    <a:pt x="111" y="242"/>
                  </a:cubicBezTo>
                  <a:cubicBezTo>
                    <a:pt x="105" y="279"/>
                    <a:pt x="12" y="293"/>
                    <a:pt x="6" y="334"/>
                  </a:cubicBezTo>
                  <a:cubicBezTo>
                    <a:pt x="0" y="375"/>
                    <a:pt x="59" y="458"/>
                    <a:pt x="73" y="491"/>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400" name="Freeform 16"/>
            <p:cNvSpPr>
              <a:spLocks/>
            </p:cNvSpPr>
            <p:nvPr/>
          </p:nvSpPr>
          <p:spPr bwMode="auto">
            <a:xfrm>
              <a:off x="2784" y="2256"/>
              <a:ext cx="117" cy="491"/>
            </a:xfrm>
            <a:custGeom>
              <a:avLst/>
              <a:gdLst/>
              <a:ahLst/>
              <a:cxnLst>
                <a:cxn ang="0">
                  <a:pos x="98" y="0"/>
                </a:cxn>
                <a:cxn ang="0">
                  <a:pos x="45" y="111"/>
                </a:cxn>
                <a:cxn ang="0">
                  <a:pos x="111" y="242"/>
                </a:cxn>
                <a:cxn ang="0">
                  <a:pos x="6" y="334"/>
                </a:cxn>
                <a:cxn ang="0">
                  <a:pos x="73" y="491"/>
                </a:cxn>
              </a:cxnLst>
              <a:rect l="0" t="0" r="r" b="b"/>
              <a:pathLst>
                <a:path w="117" h="491">
                  <a:moveTo>
                    <a:pt x="98" y="0"/>
                  </a:moveTo>
                  <a:cubicBezTo>
                    <a:pt x="89" y="17"/>
                    <a:pt x="43" y="71"/>
                    <a:pt x="45" y="111"/>
                  </a:cubicBezTo>
                  <a:cubicBezTo>
                    <a:pt x="47" y="151"/>
                    <a:pt x="117" y="205"/>
                    <a:pt x="111" y="242"/>
                  </a:cubicBezTo>
                  <a:cubicBezTo>
                    <a:pt x="105" y="279"/>
                    <a:pt x="12" y="293"/>
                    <a:pt x="6" y="334"/>
                  </a:cubicBezTo>
                  <a:cubicBezTo>
                    <a:pt x="0" y="375"/>
                    <a:pt x="59" y="458"/>
                    <a:pt x="73" y="491"/>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401" name="Freeform 17"/>
            <p:cNvSpPr>
              <a:spLocks/>
            </p:cNvSpPr>
            <p:nvPr/>
          </p:nvSpPr>
          <p:spPr bwMode="auto">
            <a:xfrm>
              <a:off x="2400" y="3312"/>
              <a:ext cx="117" cy="491"/>
            </a:xfrm>
            <a:custGeom>
              <a:avLst/>
              <a:gdLst/>
              <a:ahLst/>
              <a:cxnLst>
                <a:cxn ang="0">
                  <a:pos x="98" y="0"/>
                </a:cxn>
                <a:cxn ang="0">
                  <a:pos x="45" y="111"/>
                </a:cxn>
                <a:cxn ang="0">
                  <a:pos x="111" y="242"/>
                </a:cxn>
                <a:cxn ang="0">
                  <a:pos x="6" y="334"/>
                </a:cxn>
                <a:cxn ang="0">
                  <a:pos x="73" y="491"/>
                </a:cxn>
              </a:cxnLst>
              <a:rect l="0" t="0" r="r" b="b"/>
              <a:pathLst>
                <a:path w="117" h="491">
                  <a:moveTo>
                    <a:pt x="98" y="0"/>
                  </a:moveTo>
                  <a:cubicBezTo>
                    <a:pt x="89" y="17"/>
                    <a:pt x="43" y="71"/>
                    <a:pt x="45" y="111"/>
                  </a:cubicBezTo>
                  <a:cubicBezTo>
                    <a:pt x="47" y="151"/>
                    <a:pt x="117" y="205"/>
                    <a:pt x="111" y="242"/>
                  </a:cubicBezTo>
                  <a:cubicBezTo>
                    <a:pt x="105" y="279"/>
                    <a:pt x="12" y="293"/>
                    <a:pt x="6" y="334"/>
                  </a:cubicBezTo>
                  <a:cubicBezTo>
                    <a:pt x="0" y="375"/>
                    <a:pt x="59" y="458"/>
                    <a:pt x="73" y="491"/>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402" name="Freeform 18"/>
            <p:cNvSpPr>
              <a:spLocks/>
            </p:cNvSpPr>
            <p:nvPr/>
          </p:nvSpPr>
          <p:spPr bwMode="auto">
            <a:xfrm>
              <a:off x="3024" y="3504"/>
              <a:ext cx="117" cy="491"/>
            </a:xfrm>
            <a:custGeom>
              <a:avLst/>
              <a:gdLst/>
              <a:ahLst/>
              <a:cxnLst>
                <a:cxn ang="0">
                  <a:pos x="98" y="0"/>
                </a:cxn>
                <a:cxn ang="0">
                  <a:pos x="45" y="111"/>
                </a:cxn>
                <a:cxn ang="0">
                  <a:pos x="111" y="242"/>
                </a:cxn>
                <a:cxn ang="0">
                  <a:pos x="6" y="334"/>
                </a:cxn>
                <a:cxn ang="0">
                  <a:pos x="73" y="491"/>
                </a:cxn>
              </a:cxnLst>
              <a:rect l="0" t="0" r="r" b="b"/>
              <a:pathLst>
                <a:path w="117" h="491">
                  <a:moveTo>
                    <a:pt x="98" y="0"/>
                  </a:moveTo>
                  <a:cubicBezTo>
                    <a:pt x="89" y="17"/>
                    <a:pt x="43" y="71"/>
                    <a:pt x="45" y="111"/>
                  </a:cubicBezTo>
                  <a:cubicBezTo>
                    <a:pt x="47" y="151"/>
                    <a:pt x="117" y="205"/>
                    <a:pt x="111" y="242"/>
                  </a:cubicBezTo>
                  <a:cubicBezTo>
                    <a:pt x="105" y="279"/>
                    <a:pt x="12" y="293"/>
                    <a:pt x="6" y="334"/>
                  </a:cubicBezTo>
                  <a:cubicBezTo>
                    <a:pt x="0" y="375"/>
                    <a:pt x="59" y="458"/>
                    <a:pt x="73" y="491"/>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sp>
          <p:nvSpPr>
            <p:cNvPr id="144403" name="Freeform 19"/>
            <p:cNvSpPr>
              <a:spLocks/>
            </p:cNvSpPr>
            <p:nvPr/>
          </p:nvSpPr>
          <p:spPr bwMode="auto">
            <a:xfrm>
              <a:off x="3024" y="2208"/>
              <a:ext cx="117" cy="491"/>
            </a:xfrm>
            <a:custGeom>
              <a:avLst/>
              <a:gdLst/>
              <a:ahLst/>
              <a:cxnLst>
                <a:cxn ang="0">
                  <a:pos x="98" y="0"/>
                </a:cxn>
                <a:cxn ang="0">
                  <a:pos x="45" y="111"/>
                </a:cxn>
                <a:cxn ang="0">
                  <a:pos x="111" y="242"/>
                </a:cxn>
                <a:cxn ang="0">
                  <a:pos x="6" y="334"/>
                </a:cxn>
                <a:cxn ang="0">
                  <a:pos x="73" y="491"/>
                </a:cxn>
              </a:cxnLst>
              <a:rect l="0" t="0" r="r" b="b"/>
              <a:pathLst>
                <a:path w="117" h="491">
                  <a:moveTo>
                    <a:pt x="98" y="0"/>
                  </a:moveTo>
                  <a:cubicBezTo>
                    <a:pt x="89" y="17"/>
                    <a:pt x="43" y="71"/>
                    <a:pt x="45" y="111"/>
                  </a:cubicBezTo>
                  <a:cubicBezTo>
                    <a:pt x="47" y="151"/>
                    <a:pt x="117" y="205"/>
                    <a:pt x="111" y="242"/>
                  </a:cubicBezTo>
                  <a:cubicBezTo>
                    <a:pt x="105" y="279"/>
                    <a:pt x="12" y="293"/>
                    <a:pt x="6" y="334"/>
                  </a:cubicBezTo>
                  <a:cubicBezTo>
                    <a:pt x="0" y="375"/>
                    <a:pt x="59" y="458"/>
                    <a:pt x="73" y="491"/>
                  </a:cubicBezTo>
                </a:path>
              </a:pathLst>
            </a:custGeom>
            <a:noFill/>
            <a:ln w="76200" cap="flat" cmpd="sng">
              <a:solidFill>
                <a:schemeClr val="accent2"/>
              </a:solidFill>
              <a:prstDash val="solid"/>
              <a:round/>
              <a:headEnd type="none" w="med" len="med"/>
              <a:tailEnd type="none" w="med" len="med"/>
            </a:ln>
            <a:effectLst/>
          </p:spPr>
          <p:txBody>
            <a:bodyP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43000"/>
          </a:xfrm>
        </p:spPr>
        <p:txBody>
          <a:bodyPr/>
          <a:lstStyle/>
          <a:p>
            <a:r>
              <a:rPr lang="en-US" dirty="0" err="1"/>
              <a:t>Cryptarithmetic</a:t>
            </a:r>
            <a:endParaRPr lang="en-US" dirty="0"/>
          </a:p>
        </p:txBody>
      </p:sp>
      <p:sp>
        <p:nvSpPr>
          <p:cNvPr id="18435" name="Rectangle 3"/>
          <p:cNvSpPr>
            <a:spLocks noGrp="1" noChangeArrowheads="1"/>
          </p:cNvSpPr>
          <p:nvPr>
            <p:ph type="body" idx="1"/>
          </p:nvPr>
        </p:nvSpPr>
        <p:spPr>
          <a:xfrm>
            <a:off x="685800" y="1752600"/>
            <a:ext cx="7772400" cy="4876800"/>
          </a:xfrm>
        </p:spPr>
        <p:txBody>
          <a:bodyPr/>
          <a:lstStyle/>
          <a:p>
            <a:pPr marL="0" indent="0">
              <a:buNone/>
            </a:pPr>
            <a:r>
              <a:rPr lang="en-US" dirty="0"/>
              <a:t>Find an assignment of digits (0, ..., 9) to letters so that a given arithmetic expression is true.  examples: </a:t>
            </a:r>
            <a:r>
              <a:rPr lang="en-US" dirty="0" smtClean="0"/>
              <a:t/>
            </a:r>
            <a:br>
              <a:rPr lang="en-US" dirty="0" smtClean="0"/>
            </a:br>
            <a:r>
              <a:rPr lang="en-US" dirty="0" smtClean="0"/>
              <a:t/>
            </a:r>
            <a:br>
              <a:rPr lang="en-US" dirty="0" smtClean="0"/>
            </a:br>
            <a:r>
              <a:rPr lang="en-US" dirty="0" smtClean="0"/>
              <a:t>       SEND </a:t>
            </a:r>
            <a:r>
              <a:rPr lang="en-US" dirty="0"/>
              <a:t>+ MORE = MONEY </a:t>
            </a:r>
            <a:endParaRPr lang="en-US" dirty="0"/>
          </a:p>
          <a:p>
            <a:pPr marL="0" indent="0">
              <a:buNone/>
            </a:pPr>
            <a:endParaRPr lang="en-US" dirty="0"/>
          </a:p>
          <a:p>
            <a:pPr lvl="2">
              <a:buFontTx/>
              <a:buNone/>
            </a:pPr>
            <a:r>
              <a:rPr lang="en-US" sz="1600" dirty="0">
                <a:latin typeface="Courier" charset="0"/>
              </a:rPr>
              <a:t> </a:t>
            </a:r>
            <a:r>
              <a:rPr lang="en-US" sz="1600" b="1" dirty="0">
                <a:latin typeface="Courier" charset="0"/>
              </a:rPr>
              <a:t>FORTY     Solution:  29786    </a:t>
            </a:r>
          </a:p>
          <a:p>
            <a:pPr lvl="2">
              <a:buFontTx/>
              <a:buNone/>
            </a:pPr>
            <a:r>
              <a:rPr lang="en-US" sz="1600" b="1" dirty="0">
                <a:latin typeface="Courier" charset="0"/>
              </a:rPr>
              <a:t>+  TEN                  850</a:t>
            </a:r>
          </a:p>
          <a:p>
            <a:pPr lvl="2">
              <a:buFontTx/>
              <a:buNone/>
            </a:pPr>
            <a:r>
              <a:rPr lang="en-US" sz="1600" b="1" dirty="0">
                <a:latin typeface="Courier" charset="0"/>
              </a:rPr>
              <a:t>+  TEN                  850</a:t>
            </a:r>
          </a:p>
          <a:p>
            <a:pPr lvl="2">
              <a:buFontTx/>
              <a:buNone/>
            </a:pPr>
            <a:r>
              <a:rPr lang="en-US" sz="1600" b="1" dirty="0">
                <a:latin typeface="Courier" charset="0"/>
              </a:rPr>
              <a:t> -----                -----</a:t>
            </a:r>
          </a:p>
          <a:p>
            <a:pPr lvl="2">
              <a:buFontTx/>
              <a:buNone/>
            </a:pPr>
            <a:r>
              <a:rPr lang="en-US" sz="1600" b="1" dirty="0">
                <a:latin typeface="Courier" charset="0"/>
              </a:rPr>
              <a:t> SIXTY                31486</a:t>
            </a:r>
          </a:p>
          <a:p>
            <a:pPr lvl="2">
              <a:buFontTx/>
              <a:buNone/>
            </a:pPr>
            <a:r>
              <a:rPr lang="en-US" sz="1600" b="1" dirty="0">
                <a:latin typeface="Courier" charset="0"/>
              </a:rPr>
              <a:t>F=2, O=9, R=7, etc.</a:t>
            </a:r>
            <a:endParaRPr lang="en-US" b="1" dirty="0"/>
          </a:p>
          <a:p>
            <a:pPr>
              <a:buFontTx/>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152400"/>
            <a:ext cx="7772400" cy="1143000"/>
          </a:xfrm>
        </p:spPr>
        <p:txBody>
          <a:bodyPr/>
          <a:lstStyle/>
          <a:p>
            <a:r>
              <a:rPr lang="en-US" dirty="0"/>
              <a:t>Remove 5 Sticks</a:t>
            </a:r>
          </a:p>
        </p:txBody>
      </p:sp>
      <p:sp>
        <p:nvSpPr>
          <p:cNvPr id="150531" name="Rectangle 3"/>
          <p:cNvSpPr>
            <a:spLocks noGrp="1" noChangeArrowheads="1"/>
          </p:cNvSpPr>
          <p:nvPr>
            <p:ph type="body" idx="1"/>
          </p:nvPr>
        </p:nvSpPr>
        <p:spPr>
          <a:xfrm>
            <a:off x="609600" y="2568575"/>
            <a:ext cx="4343400" cy="2308225"/>
          </a:xfrm>
        </p:spPr>
        <p:txBody>
          <a:bodyPr>
            <a:normAutofit/>
          </a:bodyPr>
          <a:lstStyle/>
          <a:p>
            <a:pPr>
              <a:lnSpc>
                <a:spcPct val="90000"/>
              </a:lnSpc>
              <a:buFontTx/>
              <a:buNone/>
            </a:pPr>
            <a:r>
              <a:rPr lang="en-US" dirty="0"/>
              <a:t>	Given the following configuration of sticks, remove exactly 5 sticks in such a way that the remaining configuration forms exactly 3 squares.</a:t>
            </a:r>
            <a:r>
              <a:rPr lang="en-US" dirty="0" smtClean="0"/>
              <a:t> </a:t>
            </a:r>
          </a:p>
        </p:txBody>
      </p:sp>
      <p:sp>
        <p:nvSpPr>
          <p:cNvPr id="150532" name="Line 4"/>
          <p:cNvSpPr>
            <a:spLocks noChangeShapeType="1"/>
          </p:cNvSpPr>
          <p:nvPr/>
        </p:nvSpPr>
        <p:spPr bwMode="auto">
          <a:xfrm>
            <a:off x="5867400" y="2057400"/>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33" name="Line 5"/>
          <p:cNvSpPr>
            <a:spLocks noChangeShapeType="1"/>
          </p:cNvSpPr>
          <p:nvPr/>
        </p:nvSpPr>
        <p:spPr bwMode="auto">
          <a:xfrm>
            <a:off x="6875463" y="2057400"/>
            <a:ext cx="757237"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34" name="Line 6"/>
          <p:cNvSpPr>
            <a:spLocks noChangeShapeType="1"/>
          </p:cNvSpPr>
          <p:nvPr/>
        </p:nvSpPr>
        <p:spPr bwMode="auto">
          <a:xfrm rot="5400000">
            <a:off x="5488781" y="2688432"/>
            <a:ext cx="757237"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35" name="Line 7"/>
          <p:cNvSpPr>
            <a:spLocks noChangeShapeType="1"/>
          </p:cNvSpPr>
          <p:nvPr/>
        </p:nvSpPr>
        <p:spPr bwMode="auto">
          <a:xfrm rot="5400000">
            <a:off x="7254081" y="2688432"/>
            <a:ext cx="757237"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36" name="Line 8"/>
          <p:cNvSpPr>
            <a:spLocks noChangeShapeType="1"/>
          </p:cNvSpPr>
          <p:nvPr/>
        </p:nvSpPr>
        <p:spPr bwMode="auto">
          <a:xfrm rot="5400000">
            <a:off x="6371431" y="2688432"/>
            <a:ext cx="757237"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37" name="Line 9"/>
          <p:cNvSpPr>
            <a:spLocks noChangeShapeType="1"/>
          </p:cNvSpPr>
          <p:nvPr/>
        </p:nvSpPr>
        <p:spPr bwMode="auto">
          <a:xfrm>
            <a:off x="5867400" y="5715000"/>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38" name="Line 10"/>
          <p:cNvSpPr>
            <a:spLocks noChangeShapeType="1"/>
          </p:cNvSpPr>
          <p:nvPr/>
        </p:nvSpPr>
        <p:spPr bwMode="auto">
          <a:xfrm>
            <a:off x="6875463" y="5715000"/>
            <a:ext cx="757237"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39" name="Line 11"/>
          <p:cNvSpPr>
            <a:spLocks noChangeShapeType="1"/>
          </p:cNvSpPr>
          <p:nvPr/>
        </p:nvSpPr>
        <p:spPr bwMode="auto">
          <a:xfrm>
            <a:off x="5867400" y="4454525"/>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40" name="Line 12"/>
          <p:cNvSpPr>
            <a:spLocks noChangeShapeType="1"/>
          </p:cNvSpPr>
          <p:nvPr/>
        </p:nvSpPr>
        <p:spPr bwMode="auto">
          <a:xfrm>
            <a:off x="6875463" y="4454525"/>
            <a:ext cx="757237"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41" name="Line 13"/>
          <p:cNvSpPr>
            <a:spLocks noChangeShapeType="1"/>
          </p:cNvSpPr>
          <p:nvPr/>
        </p:nvSpPr>
        <p:spPr bwMode="auto">
          <a:xfrm>
            <a:off x="5867400" y="3192463"/>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42" name="Line 14"/>
          <p:cNvSpPr>
            <a:spLocks noChangeShapeType="1"/>
          </p:cNvSpPr>
          <p:nvPr/>
        </p:nvSpPr>
        <p:spPr bwMode="auto">
          <a:xfrm>
            <a:off x="6875463" y="3192463"/>
            <a:ext cx="757237"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43" name="Line 15"/>
          <p:cNvSpPr>
            <a:spLocks noChangeShapeType="1"/>
          </p:cNvSpPr>
          <p:nvPr/>
        </p:nvSpPr>
        <p:spPr bwMode="auto">
          <a:xfrm rot="5400000">
            <a:off x="5488781" y="5083969"/>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44" name="Line 16"/>
          <p:cNvSpPr>
            <a:spLocks noChangeShapeType="1"/>
          </p:cNvSpPr>
          <p:nvPr/>
        </p:nvSpPr>
        <p:spPr bwMode="auto">
          <a:xfrm rot="5400000">
            <a:off x="7254081" y="5083969"/>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45" name="Line 17"/>
          <p:cNvSpPr>
            <a:spLocks noChangeShapeType="1"/>
          </p:cNvSpPr>
          <p:nvPr/>
        </p:nvSpPr>
        <p:spPr bwMode="auto">
          <a:xfrm rot="5400000">
            <a:off x="6371431" y="5083969"/>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46" name="Line 18"/>
          <p:cNvSpPr>
            <a:spLocks noChangeShapeType="1"/>
          </p:cNvSpPr>
          <p:nvPr/>
        </p:nvSpPr>
        <p:spPr bwMode="auto">
          <a:xfrm rot="5400000">
            <a:off x="5488781" y="3823494"/>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47" name="Line 19"/>
          <p:cNvSpPr>
            <a:spLocks noChangeShapeType="1"/>
          </p:cNvSpPr>
          <p:nvPr/>
        </p:nvSpPr>
        <p:spPr bwMode="auto">
          <a:xfrm rot="5400000">
            <a:off x="7254081" y="3823494"/>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50548" name="Line 20"/>
          <p:cNvSpPr>
            <a:spLocks noChangeShapeType="1"/>
          </p:cNvSpPr>
          <p:nvPr/>
        </p:nvSpPr>
        <p:spPr bwMode="auto">
          <a:xfrm rot="5400000">
            <a:off x="6371431" y="3823494"/>
            <a:ext cx="757238"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50532"/>
                                        </p:tgtEl>
                                      </p:cBhvr>
                                    </p:animEffect>
                                    <p:anim calcmode="lin" valueType="num">
                                      <p:cBhvr>
                                        <p:cTn id="7" dur="1000"/>
                                        <p:tgtEl>
                                          <p:spTgt spid="150532"/>
                                        </p:tgtEl>
                                        <p:attrNameLst>
                                          <p:attrName>ppt_x</p:attrName>
                                        </p:attrNameLst>
                                      </p:cBhvr>
                                      <p:tavLst>
                                        <p:tav tm="0">
                                          <p:val>
                                            <p:strVal val="ppt_x"/>
                                          </p:val>
                                        </p:tav>
                                        <p:tav tm="100000">
                                          <p:val>
                                            <p:strVal val="ppt_x"/>
                                          </p:val>
                                        </p:tav>
                                      </p:tavLst>
                                    </p:anim>
                                    <p:anim calcmode="lin" valueType="num">
                                      <p:cBhvr>
                                        <p:cTn id="8" dur="100" decel="100000"/>
                                        <p:tgtEl>
                                          <p:spTgt spid="150532"/>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50532"/>
                                        </p:tgtEl>
                                        <p:attrNameLst>
                                          <p:attrName>ppt_y</p:attrName>
                                        </p:attrNameLst>
                                      </p:cBhvr>
                                      <p:tavLst>
                                        <p:tav tm="0">
                                          <p:val>
                                            <p:strVal val="ppt_y"/>
                                          </p:val>
                                        </p:tav>
                                        <p:tav tm="100000">
                                          <p:val>
                                            <p:strVal val="ppt_y+1"/>
                                          </p:val>
                                        </p:tav>
                                      </p:tavLst>
                                    </p:anim>
                                    <p:set>
                                      <p:cBhvr>
                                        <p:cTn id="10" dur="1" fill="hold">
                                          <p:stCondLst>
                                            <p:cond delay="999"/>
                                          </p:stCondLst>
                                        </p:cTn>
                                        <p:tgtEl>
                                          <p:spTgt spid="150532"/>
                                        </p:tgtEl>
                                        <p:attrNameLst>
                                          <p:attrName>style.visibility</p:attrName>
                                        </p:attrNameLst>
                                      </p:cBhvr>
                                      <p:to>
                                        <p:strVal val="hidden"/>
                                      </p:to>
                                    </p:set>
                                  </p:childTnLst>
                                </p:cTn>
                              </p:par>
                              <p:par>
                                <p:cTn id="11" presetID="37" presetClass="exit" presetSubtype="0" fill="hold" grpId="0" nodeType="withEffect">
                                  <p:stCondLst>
                                    <p:cond delay="0"/>
                                  </p:stCondLst>
                                  <p:childTnLst>
                                    <p:animEffect transition="out" filter="fade">
                                      <p:cBhvr>
                                        <p:cTn id="12" dur="1000"/>
                                        <p:tgtEl>
                                          <p:spTgt spid="150534"/>
                                        </p:tgtEl>
                                      </p:cBhvr>
                                    </p:animEffect>
                                    <p:anim calcmode="lin" valueType="num">
                                      <p:cBhvr>
                                        <p:cTn id="13" dur="1000"/>
                                        <p:tgtEl>
                                          <p:spTgt spid="150534"/>
                                        </p:tgtEl>
                                        <p:attrNameLst>
                                          <p:attrName>ppt_x</p:attrName>
                                        </p:attrNameLst>
                                      </p:cBhvr>
                                      <p:tavLst>
                                        <p:tav tm="0">
                                          <p:val>
                                            <p:strVal val="ppt_x"/>
                                          </p:val>
                                        </p:tav>
                                        <p:tav tm="100000">
                                          <p:val>
                                            <p:strVal val="ppt_x"/>
                                          </p:val>
                                        </p:tav>
                                      </p:tavLst>
                                    </p:anim>
                                    <p:anim calcmode="lin" valueType="num">
                                      <p:cBhvr>
                                        <p:cTn id="14" dur="100" decel="100000"/>
                                        <p:tgtEl>
                                          <p:spTgt spid="150534"/>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50534"/>
                                        </p:tgtEl>
                                        <p:attrNameLst>
                                          <p:attrName>ppt_y</p:attrName>
                                        </p:attrNameLst>
                                      </p:cBhvr>
                                      <p:tavLst>
                                        <p:tav tm="0">
                                          <p:val>
                                            <p:strVal val="ppt_y"/>
                                          </p:val>
                                        </p:tav>
                                        <p:tav tm="100000">
                                          <p:val>
                                            <p:strVal val="ppt_y+1"/>
                                          </p:val>
                                        </p:tav>
                                      </p:tavLst>
                                    </p:anim>
                                    <p:set>
                                      <p:cBhvr>
                                        <p:cTn id="16" dur="1" fill="hold">
                                          <p:stCondLst>
                                            <p:cond delay="999"/>
                                          </p:stCondLst>
                                        </p:cTn>
                                        <p:tgtEl>
                                          <p:spTgt spid="150534"/>
                                        </p:tgtEl>
                                        <p:attrNameLst>
                                          <p:attrName>style.visibility</p:attrName>
                                        </p:attrNameLst>
                                      </p:cBhvr>
                                      <p:to>
                                        <p:strVal val="hidden"/>
                                      </p:to>
                                    </p:set>
                                  </p:childTnLst>
                                </p:cTn>
                              </p:par>
                              <p:par>
                                <p:cTn id="17" presetID="37" presetClass="exit" presetSubtype="0" fill="hold" grpId="0" nodeType="withEffect">
                                  <p:stCondLst>
                                    <p:cond delay="0"/>
                                  </p:stCondLst>
                                  <p:childTnLst>
                                    <p:animEffect transition="out" filter="fade">
                                      <p:cBhvr>
                                        <p:cTn id="18" dur="1000"/>
                                        <p:tgtEl>
                                          <p:spTgt spid="150547"/>
                                        </p:tgtEl>
                                      </p:cBhvr>
                                    </p:animEffect>
                                    <p:anim calcmode="lin" valueType="num">
                                      <p:cBhvr>
                                        <p:cTn id="19" dur="1000"/>
                                        <p:tgtEl>
                                          <p:spTgt spid="150547"/>
                                        </p:tgtEl>
                                        <p:attrNameLst>
                                          <p:attrName>ppt_x</p:attrName>
                                        </p:attrNameLst>
                                      </p:cBhvr>
                                      <p:tavLst>
                                        <p:tav tm="0">
                                          <p:val>
                                            <p:strVal val="ppt_x"/>
                                          </p:val>
                                        </p:tav>
                                        <p:tav tm="100000">
                                          <p:val>
                                            <p:strVal val="ppt_x"/>
                                          </p:val>
                                        </p:tav>
                                      </p:tavLst>
                                    </p:anim>
                                    <p:anim calcmode="lin" valueType="num">
                                      <p:cBhvr>
                                        <p:cTn id="20" dur="100" decel="100000"/>
                                        <p:tgtEl>
                                          <p:spTgt spid="150547"/>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150547"/>
                                        </p:tgtEl>
                                        <p:attrNameLst>
                                          <p:attrName>ppt_y</p:attrName>
                                        </p:attrNameLst>
                                      </p:cBhvr>
                                      <p:tavLst>
                                        <p:tav tm="0">
                                          <p:val>
                                            <p:strVal val="ppt_y"/>
                                          </p:val>
                                        </p:tav>
                                        <p:tav tm="100000">
                                          <p:val>
                                            <p:strVal val="ppt_y+1"/>
                                          </p:val>
                                        </p:tav>
                                      </p:tavLst>
                                    </p:anim>
                                    <p:set>
                                      <p:cBhvr>
                                        <p:cTn id="22" dur="1" fill="hold">
                                          <p:stCondLst>
                                            <p:cond delay="999"/>
                                          </p:stCondLst>
                                        </p:cTn>
                                        <p:tgtEl>
                                          <p:spTgt spid="150547"/>
                                        </p:tgtEl>
                                        <p:attrNameLst>
                                          <p:attrName>style.visibility</p:attrName>
                                        </p:attrNameLst>
                                      </p:cBhvr>
                                      <p:to>
                                        <p:strVal val="hidden"/>
                                      </p:to>
                                    </p:set>
                                  </p:childTnLst>
                                </p:cTn>
                              </p:par>
                              <p:par>
                                <p:cTn id="23" presetID="37" presetClass="exit" presetSubtype="0" fill="hold" grpId="0" nodeType="withEffect">
                                  <p:stCondLst>
                                    <p:cond delay="0"/>
                                  </p:stCondLst>
                                  <p:childTnLst>
                                    <p:animEffect transition="out" filter="fade">
                                      <p:cBhvr>
                                        <p:cTn id="24" dur="1000"/>
                                        <p:tgtEl>
                                          <p:spTgt spid="150543"/>
                                        </p:tgtEl>
                                      </p:cBhvr>
                                    </p:animEffect>
                                    <p:anim calcmode="lin" valueType="num">
                                      <p:cBhvr>
                                        <p:cTn id="25" dur="1000"/>
                                        <p:tgtEl>
                                          <p:spTgt spid="150543"/>
                                        </p:tgtEl>
                                        <p:attrNameLst>
                                          <p:attrName>ppt_x</p:attrName>
                                        </p:attrNameLst>
                                      </p:cBhvr>
                                      <p:tavLst>
                                        <p:tav tm="0">
                                          <p:val>
                                            <p:strVal val="ppt_x"/>
                                          </p:val>
                                        </p:tav>
                                        <p:tav tm="100000">
                                          <p:val>
                                            <p:strVal val="ppt_x"/>
                                          </p:val>
                                        </p:tav>
                                      </p:tavLst>
                                    </p:anim>
                                    <p:anim calcmode="lin" valueType="num">
                                      <p:cBhvr>
                                        <p:cTn id="26" dur="100" decel="100000"/>
                                        <p:tgtEl>
                                          <p:spTgt spid="150543"/>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50543"/>
                                        </p:tgtEl>
                                        <p:attrNameLst>
                                          <p:attrName>ppt_y</p:attrName>
                                        </p:attrNameLst>
                                      </p:cBhvr>
                                      <p:tavLst>
                                        <p:tav tm="0">
                                          <p:val>
                                            <p:strVal val="ppt_y"/>
                                          </p:val>
                                        </p:tav>
                                        <p:tav tm="100000">
                                          <p:val>
                                            <p:strVal val="ppt_y+1"/>
                                          </p:val>
                                        </p:tav>
                                      </p:tavLst>
                                    </p:anim>
                                    <p:set>
                                      <p:cBhvr>
                                        <p:cTn id="28" dur="1" fill="hold">
                                          <p:stCondLst>
                                            <p:cond delay="999"/>
                                          </p:stCondLst>
                                        </p:cTn>
                                        <p:tgtEl>
                                          <p:spTgt spid="150543"/>
                                        </p:tgtEl>
                                        <p:attrNameLst>
                                          <p:attrName>style.visibility</p:attrName>
                                        </p:attrNameLst>
                                      </p:cBhvr>
                                      <p:to>
                                        <p:strVal val="hidden"/>
                                      </p:to>
                                    </p:set>
                                  </p:childTnLst>
                                </p:cTn>
                              </p:par>
                              <p:par>
                                <p:cTn id="29" presetID="37" presetClass="exit" presetSubtype="0" fill="hold" grpId="0" nodeType="withEffect">
                                  <p:stCondLst>
                                    <p:cond delay="0"/>
                                  </p:stCondLst>
                                  <p:childTnLst>
                                    <p:animEffect transition="out" filter="fade">
                                      <p:cBhvr>
                                        <p:cTn id="30" dur="1000"/>
                                        <p:tgtEl>
                                          <p:spTgt spid="150537"/>
                                        </p:tgtEl>
                                      </p:cBhvr>
                                    </p:animEffect>
                                    <p:anim calcmode="lin" valueType="num">
                                      <p:cBhvr>
                                        <p:cTn id="31" dur="1000"/>
                                        <p:tgtEl>
                                          <p:spTgt spid="150537"/>
                                        </p:tgtEl>
                                        <p:attrNameLst>
                                          <p:attrName>ppt_x</p:attrName>
                                        </p:attrNameLst>
                                      </p:cBhvr>
                                      <p:tavLst>
                                        <p:tav tm="0">
                                          <p:val>
                                            <p:strVal val="ppt_x"/>
                                          </p:val>
                                        </p:tav>
                                        <p:tav tm="100000">
                                          <p:val>
                                            <p:strVal val="ppt_x"/>
                                          </p:val>
                                        </p:tav>
                                      </p:tavLst>
                                    </p:anim>
                                    <p:anim calcmode="lin" valueType="num">
                                      <p:cBhvr>
                                        <p:cTn id="32" dur="100" decel="100000"/>
                                        <p:tgtEl>
                                          <p:spTgt spid="150537"/>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50537"/>
                                        </p:tgtEl>
                                        <p:attrNameLst>
                                          <p:attrName>ppt_y</p:attrName>
                                        </p:attrNameLst>
                                      </p:cBhvr>
                                      <p:tavLst>
                                        <p:tav tm="0">
                                          <p:val>
                                            <p:strVal val="ppt_y"/>
                                          </p:val>
                                        </p:tav>
                                        <p:tav tm="100000">
                                          <p:val>
                                            <p:strVal val="ppt_y+1"/>
                                          </p:val>
                                        </p:tav>
                                      </p:tavLst>
                                    </p:anim>
                                    <p:set>
                                      <p:cBhvr>
                                        <p:cTn id="34" dur="1" fill="hold">
                                          <p:stCondLst>
                                            <p:cond delay="999"/>
                                          </p:stCondLst>
                                        </p:cTn>
                                        <p:tgtEl>
                                          <p:spTgt spid="1505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4" grpId="0" animBg="1"/>
      <p:bldP spid="150537" grpId="0" animBg="1"/>
      <p:bldP spid="150543" grpId="0" animBg="1"/>
      <p:bldP spid="1505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Water Jug Problem</a:t>
            </a:r>
          </a:p>
        </p:txBody>
      </p:sp>
      <p:sp>
        <p:nvSpPr>
          <p:cNvPr id="152579" name="Rectangle 3"/>
          <p:cNvSpPr>
            <a:spLocks noGrp="1" noChangeArrowheads="1"/>
          </p:cNvSpPr>
          <p:nvPr>
            <p:ph type="body" sz="half" idx="1"/>
          </p:nvPr>
        </p:nvSpPr>
        <p:spPr>
          <a:xfrm>
            <a:off x="304800" y="1447800"/>
            <a:ext cx="8247063" cy="5029200"/>
          </a:xfrm>
        </p:spPr>
        <p:txBody>
          <a:bodyPr/>
          <a:lstStyle/>
          <a:p>
            <a:pPr>
              <a:buFontTx/>
              <a:buNone/>
            </a:pPr>
            <a:endParaRPr lang="en-US" sz="2000" b="1" dirty="0"/>
          </a:p>
          <a:p>
            <a:pPr>
              <a:buFontTx/>
              <a:buNone/>
            </a:pPr>
            <a:r>
              <a:rPr lang="en-US" sz="2000" b="1" dirty="0"/>
              <a:t>Given a full 5-gallon jug and a full 2-gallon jug, fill the 2-gallon jug with exactly one gallon of water</a:t>
            </a:r>
            <a:r>
              <a:rPr lang="en-US" sz="2000" b="1" dirty="0" smtClean="0"/>
              <a:t>.</a:t>
            </a:r>
          </a:p>
        </p:txBody>
      </p:sp>
      <p:grpSp>
        <p:nvGrpSpPr>
          <p:cNvPr id="2" name="Group 86"/>
          <p:cNvGrpSpPr>
            <a:grpSpLocks/>
          </p:cNvGrpSpPr>
          <p:nvPr/>
        </p:nvGrpSpPr>
        <p:grpSpPr bwMode="auto">
          <a:xfrm>
            <a:off x="4719638" y="2771775"/>
            <a:ext cx="1419225" cy="2011363"/>
            <a:chOff x="2973" y="1508"/>
            <a:chExt cx="894" cy="1267"/>
          </a:xfrm>
        </p:grpSpPr>
        <p:sp>
          <p:nvSpPr>
            <p:cNvPr id="152628" name="Freeform 52"/>
            <p:cNvSpPr>
              <a:spLocks/>
            </p:cNvSpPr>
            <p:nvPr/>
          </p:nvSpPr>
          <p:spPr bwMode="auto">
            <a:xfrm>
              <a:off x="2973" y="1636"/>
              <a:ext cx="894" cy="1139"/>
            </a:xfrm>
            <a:custGeom>
              <a:avLst/>
              <a:gdLst/>
              <a:ahLst/>
              <a:cxnLst>
                <a:cxn ang="0">
                  <a:pos x="472" y="72"/>
                </a:cxn>
                <a:cxn ang="0">
                  <a:pos x="472" y="131"/>
                </a:cxn>
                <a:cxn ang="0">
                  <a:pos x="470" y="188"/>
                </a:cxn>
                <a:cxn ang="0">
                  <a:pos x="460" y="243"/>
                </a:cxn>
                <a:cxn ang="0">
                  <a:pos x="443" y="300"/>
                </a:cxn>
                <a:cxn ang="0">
                  <a:pos x="422" y="353"/>
                </a:cxn>
                <a:cxn ang="0">
                  <a:pos x="397" y="408"/>
                </a:cxn>
                <a:cxn ang="0">
                  <a:pos x="373" y="463"/>
                </a:cxn>
                <a:cxn ang="0">
                  <a:pos x="348" y="524"/>
                </a:cxn>
                <a:cxn ang="0">
                  <a:pos x="323" y="591"/>
                </a:cxn>
                <a:cxn ang="0">
                  <a:pos x="295" y="665"/>
                </a:cxn>
                <a:cxn ang="0">
                  <a:pos x="260" y="743"/>
                </a:cxn>
                <a:cxn ang="0">
                  <a:pos x="221" y="824"/>
                </a:cxn>
                <a:cxn ang="0">
                  <a:pos x="173" y="908"/>
                </a:cxn>
                <a:cxn ang="0">
                  <a:pos x="122" y="997"/>
                </a:cxn>
                <a:cxn ang="0">
                  <a:pos x="72" y="1094"/>
                </a:cxn>
                <a:cxn ang="0">
                  <a:pos x="34" y="1203"/>
                </a:cxn>
                <a:cxn ang="0">
                  <a:pos x="11" y="1328"/>
                </a:cxn>
                <a:cxn ang="0">
                  <a:pos x="2" y="1461"/>
                </a:cxn>
                <a:cxn ang="0">
                  <a:pos x="2" y="1592"/>
                </a:cxn>
                <a:cxn ang="0">
                  <a:pos x="13" y="1719"/>
                </a:cxn>
                <a:cxn ang="0">
                  <a:pos x="44" y="1839"/>
                </a:cxn>
                <a:cxn ang="0">
                  <a:pos x="101" y="1949"/>
                </a:cxn>
                <a:cxn ang="0">
                  <a:pos x="177" y="2044"/>
                </a:cxn>
                <a:cxn ang="0">
                  <a:pos x="279" y="2126"/>
                </a:cxn>
                <a:cxn ang="0">
                  <a:pos x="392" y="2189"/>
                </a:cxn>
                <a:cxn ang="0">
                  <a:pos x="511" y="2233"/>
                </a:cxn>
                <a:cxn ang="0">
                  <a:pos x="629" y="2253"/>
                </a:cxn>
                <a:cxn ang="0">
                  <a:pos x="751" y="2263"/>
                </a:cxn>
                <a:cxn ang="0">
                  <a:pos x="878" y="2267"/>
                </a:cxn>
                <a:cxn ang="0">
                  <a:pos x="1006" y="2265"/>
                </a:cxn>
                <a:cxn ang="0">
                  <a:pos x="1127" y="2253"/>
                </a:cxn>
                <a:cxn ang="0">
                  <a:pos x="1240" y="2236"/>
                </a:cxn>
                <a:cxn ang="0">
                  <a:pos x="1337" y="2208"/>
                </a:cxn>
                <a:cxn ang="0">
                  <a:pos x="1422" y="2170"/>
                </a:cxn>
                <a:cxn ang="0">
                  <a:pos x="1494" y="2120"/>
                </a:cxn>
                <a:cxn ang="0">
                  <a:pos x="1559" y="2062"/>
                </a:cxn>
                <a:cxn ang="0">
                  <a:pos x="1616" y="1989"/>
                </a:cxn>
                <a:cxn ang="0">
                  <a:pos x="1671" y="1904"/>
                </a:cxn>
                <a:cxn ang="0">
                  <a:pos x="1721" y="1799"/>
                </a:cxn>
                <a:cxn ang="0">
                  <a:pos x="1761" y="1681"/>
                </a:cxn>
                <a:cxn ang="0">
                  <a:pos x="1783" y="1558"/>
                </a:cxn>
                <a:cxn ang="0">
                  <a:pos x="1783" y="1429"/>
                </a:cxn>
                <a:cxn ang="0">
                  <a:pos x="1762" y="1298"/>
                </a:cxn>
                <a:cxn ang="0">
                  <a:pos x="1723" y="1168"/>
                </a:cxn>
                <a:cxn ang="0">
                  <a:pos x="1675" y="1047"/>
                </a:cxn>
                <a:cxn ang="0">
                  <a:pos x="1627" y="942"/>
                </a:cxn>
                <a:cxn ang="0">
                  <a:pos x="1584" y="853"/>
                </a:cxn>
                <a:cxn ang="0">
                  <a:pos x="1544" y="786"/>
                </a:cxn>
                <a:cxn ang="0">
                  <a:pos x="1498" y="724"/>
                </a:cxn>
                <a:cxn ang="0">
                  <a:pos x="1451" y="651"/>
                </a:cxn>
                <a:cxn ang="0">
                  <a:pos x="1426" y="594"/>
                </a:cxn>
                <a:cxn ang="0">
                  <a:pos x="1405" y="524"/>
                </a:cxn>
                <a:cxn ang="0">
                  <a:pos x="1390" y="439"/>
                </a:cxn>
                <a:cxn ang="0">
                  <a:pos x="1382" y="353"/>
                </a:cxn>
                <a:cxn ang="0">
                  <a:pos x="1380" y="268"/>
                </a:cxn>
                <a:cxn ang="0">
                  <a:pos x="1388" y="188"/>
                </a:cxn>
                <a:cxn ang="0">
                  <a:pos x="1399" y="119"/>
                </a:cxn>
                <a:cxn ang="0">
                  <a:pos x="1418" y="57"/>
                </a:cxn>
                <a:cxn ang="0">
                  <a:pos x="901" y="41"/>
                </a:cxn>
              </a:cxnLst>
              <a:rect l="0" t="0" r="r" b="b"/>
              <a:pathLst>
                <a:path w="1787" h="2267">
                  <a:moveTo>
                    <a:pt x="468" y="20"/>
                  </a:moveTo>
                  <a:lnTo>
                    <a:pt x="468" y="20"/>
                  </a:lnTo>
                  <a:lnTo>
                    <a:pt x="468" y="24"/>
                  </a:lnTo>
                  <a:lnTo>
                    <a:pt x="468" y="26"/>
                  </a:lnTo>
                  <a:lnTo>
                    <a:pt x="470" y="30"/>
                  </a:lnTo>
                  <a:lnTo>
                    <a:pt x="470" y="34"/>
                  </a:lnTo>
                  <a:lnTo>
                    <a:pt x="470" y="39"/>
                  </a:lnTo>
                  <a:lnTo>
                    <a:pt x="470" y="43"/>
                  </a:lnTo>
                  <a:lnTo>
                    <a:pt x="470" y="47"/>
                  </a:lnTo>
                  <a:lnTo>
                    <a:pt x="470" y="53"/>
                  </a:lnTo>
                  <a:lnTo>
                    <a:pt x="470" y="60"/>
                  </a:lnTo>
                  <a:lnTo>
                    <a:pt x="470" y="66"/>
                  </a:lnTo>
                  <a:lnTo>
                    <a:pt x="472" y="72"/>
                  </a:lnTo>
                  <a:lnTo>
                    <a:pt x="472" y="76"/>
                  </a:lnTo>
                  <a:lnTo>
                    <a:pt x="472" y="79"/>
                  </a:lnTo>
                  <a:lnTo>
                    <a:pt x="472" y="83"/>
                  </a:lnTo>
                  <a:lnTo>
                    <a:pt x="472" y="87"/>
                  </a:lnTo>
                  <a:lnTo>
                    <a:pt x="472" y="95"/>
                  </a:lnTo>
                  <a:lnTo>
                    <a:pt x="472" y="102"/>
                  </a:lnTo>
                  <a:lnTo>
                    <a:pt x="472" y="106"/>
                  </a:lnTo>
                  <a:lnTo>
                    <a:pt x="472" y="110"/>
                  </a:lnTo>
                  <a:lnTo>
                    <a:pt x="472" y="114"/>
                  </a:lnTo>
                  <a:lnTo>
                    <a:pt x="472" y="119"/>
                  </a:lnTo>
                  <a:lnTo>
                    <a:pt x="472" y="123"/>
                  </a:lnTo>
                  <a:lnTo>
                    <a:pt x="472" y="127"/>
                  </a:lnTo>
                  <a:lnTo>
                    <a:pt x="472" y="131"/>
                  </a:lnTo>
                  <a:lnTo>
                    <a:pt x="472" y="135"/>
                  </a:lnTo>
                  <a:lnTo>
                    <a:pt x="472" y="138"/>
                  </a:lnTo>
                  <a:lnTo>
                    <a:pt x="472" y="144"/>
                  </a:lnTo>
                  <a:lnTo>
                    <a:pt x="472" y="148"/>
                  </a:lnTo>
                  <a:lnTo>
                    <a:pt x="472" y="152"/>
                  </a:lnTo>
                  <a:lnTo>
                    <a:pt x="472" y="157"/>
                  </a:lnTo>
                  <a:lnTo>
                    <a:pt x="472" y="161"/>
                  </a:lnTo>
                  <a:lnTo>
                    <a:pt x="470" y="165"/>
                  </a:lnTo>
                  <a:lnTo>
                    <a:pt x="470" y="171"/>
                  </a:lnTo>
                  <a:lnTo>
                    <a:pt x="470" y="174"/>
                  </a:lnTo>
                  <a:lnTo>
                    <a:pt x="470" y="178"/>
                  </a:lnTo>
                  <a:lnTo>
                    <a:pt x="470" y="182"/>
                  </a:lnTo>
                  <a:lnTo>
                    <a:pt x="470" y="188"/>
                  </a:lnTo>
                  <a:lnTo>
                    <a:pt x="468" y="192"/>
                  </a:lnTo>
                  <a:lnTo>
                    <a:pt x="468" y="195"/>
                  </a:lnTo>
                  <a:lnTo>
                    <a:pt x="468" y="201"/>
                  </a:lnTo>
                  <a:lnTo>
                    <a:pt x="468" y="205"/>
                  </a:lnTo>
                  <a:lnTo>
                    <a:pt x="466" y="209"/>
                  </a:lnTo>
                  <a:lnTo>
                    <a:pt x="466" y="214"/>
                  </a:lnTo>
                  <a:lnTo>
                    <a:pt x="466" y="218"/>
                  </a:lnTo>
                  <a:lnTo>
                    <a:pt x="466" y="224"/>
                  </a:lnTo>
                  <a:lnTo>
                    <a:pt x="464" y="226"/>
                  </a:lnTo>
                  <a:lnTo>
                    <a:pt x="464" y="231"/>
                  </a:lnTo>
                  <a:lnTo>
                    <a:pt x="462" y="235"/>
                  </a:lnTo>
                  <a:lnTo>
                    <a:pt x="462" y="239"/>
                  </a:lnTo>
                  <a:lnTo>
                    <a:pt x="460" y="243"/>
                  </a:lnTo>
                  <a:lnTo>
                    <a:pt x="460" y="247"/>
                  </a:lnTo>
                  <a:lnTo>
                    <a:pt x="458" y="250"/>
                  </a:lnTo>
                  <a:lnTo>
                    <a:pt x="458" y="254"/>
                  </a:lnTo>
                  <a:lnTo>
                    <a:pt x="456" y="258"/>
                  </a:lnTo>
                  <a:lnTo>
                    <a:pt x="454" y="262"/>
                  </a:lnTo>
                  <a:lnTo>
                    <a:pt x="453" y="266"/>
                  </a:lnTo>
                  <a:lnTo>
                    <a:pt x="453" y="269"/>
                  </a:lnTo>
                  <a:lnTo>
                    <a:pt x="451" y="273"/>
                  </a:lnTo>
                  <a:lnTo>
                    <a:pt x="451" y="277"/>
                  </a:lnTo>
                  <a:lnTo>
                    <a:pt x="449" y="283"/>
                  </a:lnTo>
                  <a:lnTo>
                    <a:pt x="449" y="287"/>
                  </a:lnTo>
                  <a:lnTo>
                    <a:pt x="445" y="292"/>
                  </a:lnTo>
                  <a:lnTo>
                    <a:pt x="443" y="300"/>
                  </a:lnTo>
                  <a:lnTo>
                    <a:pt x="441" y="304"/>
                  </a:lnTo>
                  <a:lnTo>
                    <a:pt x="439" y="307"/>
                  </a:lnTo>
                  <a:lnTo>
                    <a:pt x="437" y="311"/>
                  </a:lnTo>
                  <a:lnTo>
                    <a:pt x="437" y="315"/>
                  </a:lnTo>
                  <a:lnTo>
                    <a:pt x="435" y="319"/>
                  </a:lnTo>
                  <a:lnTo>
                    <a:pt x="433" y="323"/>
                  </a:lnTo>
                  <a:lnTo>
                    <a:pt x="432" y="326"/>
                  </a:lnTo>
                  <a:lnTo>
                    <a:pt x="432" y="332"/>
                  </a:lnTo>
                  <a:lnTo>
                    <a:pt x="430" y="334"/>
                  </a:lnTo>
                  <a:lnTo>
                    <a:pt x="428" y="338"/>
                  </a:lnTo>
                  <a:lnTo>
                    <a:pt x="426" y="342"/>
                  </a:lnTo>
                  <a:lnTo>
                    <a:pt x="426" y="347"/>
                  </a:lnTo>
                  <a:lnTo>
                    <a:pt x="422" y="353"/>
                  </a:lnTo>
                  <a:lnTo>
                    <a:pt x="418" y="361"/>
                  </a:lnTo>
                  <a:lnTo>
                    <a:pt x="416" y="364"/>
                  </a:lnTo>
                  <a:lnTo>
                    <a:pt x="414" y="368"/>
                  </a:lnTo>
                  <a:lnTo>
                    <a:pt x="413" y="372"/>
                  </a:lnTo>
                  <a:lnTo>
                    <a:pt x="411" y="376"/>
                  </a:lnTo>
                  <a:lnTo>
                    <a:pt x="409" y="380"/>
                  </a:lnTo>
                  <a:lnTo>
                    <a:pt x="407" y="383"/>
                  </a:lnTo>
                  <a:lnTo>
                    <a:pt x="407" y="387"/>
                  </a:lnTo>
                  <a:lnTo>
                    <a:pt x="405" y="391"/>
                  </a:lnTo>
                  <a:lnTo>
                    <a:pt x="403" y="395"/>
                  </a:lnTo>
                  <a:lnTo>
                    <a:pt x="401" y="401"/>
                  </a:lnTo>
                  <a:lnTo>
                    <a:pt x="399" y="404"/>
                  </a:lnTo>
                  <a:lnTo>
                    <a:pt x="397" y="408"/>
                  </a:lnTo>
                  <a:lnTo>
                    <a:pt x="395" y="412"/>
                  </a:lnTo>
                  <a:lnTo>
                    <a:pt x="394" y="416"/>
                  </a:lnTo>
                  <a:lnTo>
                    <a:pt x="392" y="420"/>
                  </a:lnTo>
                  <a:lnTo>
                    <a:pt x="390" y="423"/>
                  </a:lnTo>
                  <a:lnTo>
                    <a:pt x="388" y="429"/>
                  </a:lnTo>
                  <a:lnTo>
                    <a:pt x="386" y="433"/>
                  </a:lnTo>
                  <a:lnTo>
                    <a:pt x="384" y="437"/>
                  </a:lnTo>
                  <a:lnTo>
                    <a:pt x="382" y="442"/>
                  </a:lnTo>
                  <a:lnTo>
                    <a:pt x="380" y="446"/>
                  </a:lnTo>
                  <a:lnTo>
                    <a:pt x="378" y="450"/>
                  </a:lnTo>
                  <a:lnTo>
                    <a:pt x="376" y="454"/>
                  </a:lnTo>
                  <a:lnTo>
                    <a:pt x="375" y="459"/>
                  </a:lnTo>
                  <a:lnTo>
                    <a:pt x="373" y="463"/>
                  </a:lnTo>
                  <a:lnTo>
                    <a:pt x="371" y="467"/>
                  </a:lnTo>
                  <a:lnTo>
                    <a:pt x="369" y="473"/>
                  </a:lnTo>
                  <a:lnTo>
                    <a:pt x="367" y="477"/>
                  </a:lnTo>
                  <a:lnTo>
                    <a:pt x="365" y="482"/>
                  </a:lnTo>
                  <a:lnTo>
                    <a:pt x="363" y="486"/>
                  </a:lnTo>
                  <a:lnTo>
                    <a:pt x="361" y="490"/>
                  </a:lnTo>
                  <a:lnTo>
                    <a:pt x="359" y="496"/>
                  </a:lnTo>
                  <a:lnTo>
                    <a:pt x="357" y="499"/>
                  </a:lnTo>
                  <a:lnTo>
                    <a:pt x="356" y="505"/>
                  </a:lnTo>
                  <a:lnTo>
                    <a:pt x="354" y="509"/>
                  </a:lnTo>
                  <a:lnTo>
                    <a:pt x="352" y="515"/>
                  </a:lnTo>
                  <a:lnTo>
                    <a:pt x="350" y="518"/>
                  </a:lnTo>
                  <a:lnTo>
                    <a:pt x="348" y="524"/>
                  </a:lnTo>
                  <a:lnTo>
                    <a:pt x="346" y="530"/>
                  </a:lnTo>
                  <a:lnTo>
                    <a:pt x="344" y="534"/>
                  </a:lnTo>
                  <a:lnTo>
                    <a:pt x="342" y="539"/>
                  </a:lnTo>
                  <a:lnTo>
                    <a:pt x="340" y="545"/>
                  </a:lnTo>
                  <a:lnTo>
                    <a:pt x="338" y="549"/>
                  </a:lnTo>
                  <a:lnTo>
                    <a:pt x="337" y="555"/>
                  </a:lnTo>
                  <a:lnTo>
                    <a:pt x="335" y="560"/>
                  </a:lnTo>
                  <a:lnTo>
                    <a:pt x="333" y="566"/>
                  </a:lnTo>
                  <a:lnTo>
                    <a:pt x="331" y="570"/>
                  </a:lnTo>
                  <a:lnTo>
                    <a:pt x="329" y="575"/>
                  </a:lnTo>
                  <a:lnTo>
                    <a:pt x="327" y="581"/>
                  </a:lnTo>
                  <a:lnTo>
                    <a:pt x="325" y="587"/>
                  </a:lnTo>
                  <a:lnTo>
                    <a:pt x="323" y="591"/>
                  </a:lnTo>
                  <a:lnTo>
                    <a:pt x="321" y="598"/>
                  </a:lnTo>
                  <a:lnTo>
                    <a:pt x="319" y="602"/>
                  </a:lnTo>
                  <a:lnTo>
                    <a:pt x="318" y="608"/>
                  </a:lnTo>
                  <a:lnTo>
                    <a:pt x="316" y="613"/>
                  </a:lnTo>
                  <a:lnTo>
                    <a:pt x="314" y="619"/>
                  </a:lnTo>
                  <a:lnTo>
                    <a:pt x="312" y="625"/>
                  </a:lnTo>
                  <a:lnTo>
                    <a:pt x="310" y="631"/>
                  </a:lnTo>
                  <a:lnTo>
                    <a:pt x="306" y="636"/>
                  </a:lnTo>
                  <a:lnTo>
                    <a:pt x="304" y="642"/>
                  </a:lnTo>
                  <a:lnTo>
                    <a:pt x="302" y="648"/>
                  </a:lnTo>
                  <a:lnTo>
                    <a:pt x="300" y="653"/>
                  </a:lnTo>
                  <a:lnTo>
                    <a:pt x="297" y="659"/>
                  </a:lnTo>
                  <a:lnTo>
                    <a:pt x="295" y="665"/>
                  </a:lnTo>
                  <a:lnTo>
                    <a:pt x="293" y="670"/>
                  </a:lnTo>
                  <a:lnTo>
                    <a:pt x="291" y="676"/>
                  </a:lnTo>
                  <a:lnTo>
                    <a:pt x="287" y="682"/>
                  </a:lnTo>
                  <a:lnTo>
                    <a:pt x="285" y="688"/>
                  </a:lnTo>
                  <a:lnTo>
                    <a:pt x="283" y="693"/>
                  </a:lnTo>
                  <a:lnTo>
                    <a:pt x="279" y="701"/>
                  </a:lnTo>
                  <a:lnTo>
                    <a:pt x="278" y="707"/>
                  </a:lnTo>
                  <a:lnTo>
                    <a:pt x="276" y="712"/>
                  </a:lnTo>
                  <a:lnTo>
                    <a:pt x="272" y="718"/>
                  </a:lnTo>
                  <a:lnTo>
                    <a:pt x="270" y="724"/>
                  </a:lnTo>
                  <a:lnTo>
                    <a:pt x="266" y="731"/>
                  </a:lnTo>
                  <a:lnTo>
                    <a:pt x="264" y="737"/>
                  </a:lnTo>
                  <a:lnTo>
                    <a:pt x="260" y="743"/>
                  </a:lnTo>
                  <a:lnTo>
                    <a:pt x="259" y="748"/>
                  </a:lnTo>
                  <a:lnTo>
                    <a:pt x="255" y="754"/>
                  </a:lnTo>
                  <a:lnTo>
                    <a:pt x="253" y="762"/>
                  </a:lnTo>
                  <a:lnTo>
                    <a:pt x="249" y="767"/>
                  </a:lnTo>
                  <a:lnTo>
                    <a:pt x="247" y="773"/>
                  </a:lnTo>
                  <a:lnTo>
                    <a:pt x="243" y="781"/>
                  </a:lnTo>
                  <a:lnTo>
                    <a:pt x="241" y="786"/>
                  </a:lnTo>
                  <a:lnTo>
                    <a:pt x="238" y="792"/>
                  </a:lnTo>
                  <a:lnTo>
                    <a:pt x="234" y="798"/>
                  </a:lnTo>
                  <a:lnTo>
                    <a:pt x="230" y="805"/>
                  </a:lnTo>
                  <a:lnTo>
                    <a:pt x="228" y="811"/>
                  </a:lnTo>
                  <a:lnTo>
                    <a:pt x="224" y="819"/>
                  </a:lnTo>
                  <a:lnTo>
                    <a:pt x="221" y="824"/>
                  </a:lnTo>
                  <a:lnTo>
                    <a:pt x="217" y="830"/>
                  </a:lnTo>
                  <a:lnTo>
                    <a:pt x="215" y="838"/>
                  </a:lnTo>
                  <a:lnTo>
                    <a:pt x="211" y="843"/>
                  </a:lnTo>
                  <a:lnTo>
                    <a:pt x="207" y="849"/>
                  </a:lnTo>
                  <a:lnTo>
                    <a:pt x="203" y="857"/>
                  </a:lnTo>
                  <a:lnTo>
                    <a:pt x="200" y="862"/>
                  </a:lnTo>
                  <a:lnTo>
                    <a:pt x="196" y="868"/>
                  </a:lnTo>
                  <a:lnTo>
                    <a:pt x="192" y="874"/>
                  </a:lnTo>
                  <a:lnTo>
                    <a:pt x="188" y="881"/>
                  </a:lnTo>
                  <a:lnTo>
                    <a:pt x="184" y="887"/>
                  </a:lnTo>
                  <a:lnTo>
                    <a:pt x="181" y="895"/>
                  </a:lnTo>
                  <a:lnTo>
                    <a:pt x="177" y="900"/>
                  </a:lnTo>
                  <a:lnTo>
                    <a:pt x="173" y="908"/>
                  </a:lnTo>
                  <a:lnTo>
                    <a:pt x="169" y="914"/>
                  </a:lnTo>
                  <a:lnTo>
                    <a:pt x="165" y="921"/>
                  </a:lnTo>
                  <a:lnTo>
                    <a:pt x="162" y="927"/>
                  </a:lnTo>
                  <a:lnTo>
                    <a:pt x="158" y="935"/>
                  </a:lnTo>
                  <a:lnTo>
                    <a:pt x="154" y="942"/>
                  </a:lnTo>
                  <a:lnTo>
                    <a:pt x="150" y="948"/>
                  </a:lnTo>
                  <a:lnTo>
                    <a:pt x="146" y="954"/>
                  </a:lnTo>
                  <a:lnTo>
                    <a:pt x="141" y="961"/>
                  </a:lnTo>
                  <a:lnTo>
                    <a:pt x="137" y="969"/>
                  </a:lnTo>
                  <a:lnTo>
                    <a:pt x="133" y="974"/>
                  </a:lnTo>
                  <a:lnTo>
                    <a:pt x="129" y="982"/>
                  </a:lnTo>
                  <a:lnTo>
                    <a:pt x="125" y="990"/>
                  </a:lnTo>
                  <a:lnTo>
                    <a:pt x="122" y="997"/>
                  </a:lnTo>
                  <a:lnTo>
                    <a:pt x="118" y="1003"/>
                  </a:lnTo>
                  <a:lnTo>
                    <a:pt x="112" y="1011"/>
                  </a:lnTo>
                  <a:lnTo>
                    <a:pt x="110" y="1018"/>
                  </a:lnTo>
                  <a:lnTo>
                    <a:pt x="106" y="1026"/>
                  </a:lnTo>
                  <a:lnTo>
                    <a:pt x="103" y="1032"/>
                  </a:lnTo>
                  <a:lnTo>
                    <a:pt x="99" y="1041"/>
                  </a:lnTo>
                  <a:lnTo>
                    <a:pt x="95" y="1047"/>
                  </a:lnTo>
                  <a:lnTo>
                    <a:pt x="91" y="1056"/>
                  </a:lnTo>
                  <a:lnTo>
                    <a:pt x="87" y="1062"/>
                  </a:lnTo>
                  <a:lnTo>
                    <a:pt x="84" y="1070"/>
                  </a:lnTo>
                  <a:lnTo>
                    <a:pt x="80" y="1077"/>
                  </a:lnTo>
                  <a:lnTo>
                    <a:pt x="76" y="1087"/>
                  </a:lnTo>
                  <a:lnTo>
                    <a:pt x="72" y="1094"/>
                  </a:lnTo>
                  <a:lnTo>
                    <a:pt x="70" y="1102"/>
                  </a:lnTo>
                  <a:lnTo>
                    <a:pt x="67" y="1109"/>
                  </a:lnTo>
                  <a:lnTo>
                    <a:pt x="63" y="1119"/>
                  </a:lnTo>
                  <a:lnTo>
                    <a:pt x="59" y="1127"/>
                  </a:lnTo>
                  <a:lnTo>
                    <a:pt x="57" y="1134"/>
                  </a:lnTo>
                  <a:lnTo>
                    <a:pt x="53" y="1142"/>
                  </a:lnTo>
                  <a:lnTo>
                    <a:pt x="49" y="1151"/>
                  </a:lnTo>
                  <a:lnTo>
                    <a:pt x="48" y="1159"/>
                  </a:lnTo>
                  <a:lnTo>
                    <a:pt x="44" y="1168"/>
                  </a:lnTo>
                  <a:lnTo>
                    <a:pt x="42" y="1176"/>
                  </a:lnTo>
                  <a:lnTo>
                    <a:pt x="40" y="1185"/>
                  </a:lnTo>
                  <a:lnTo>
                    <a:pt x="36" y="1195"/>
                  </a:lnTo>
                  <a:lnTo>
                    <a:pt x="34" y="1203"/>
                  </a:lnTo>
                  <a:lnTo>
                    <a:pt x="30" y="1212"/>
                  </a:lnTo>
                  <a:lnTo>
                    <a:pt x="29" y="1222"/>
                  </a:lnTo>
                  <a:lnTo>
                    <a:pt x="27" y="1231"/>
                  </a:lnTo>
                  <a:lnTo>
                    <a:pt x="25" y="1241"/>
                  </a:lnTo>
                  <a:lnTo>
                    <a:pt x="23" y="1250"/>
                  </a:lnTo>
                  <a:lnTo>
                    <a:pt x="21" y="1260"/>
                  </a:lnTo>
                  <a:lnTo>
                    <a:pt x="19" y="1269"/>
                  </a:lnTo>
                  <a:lnTo>
                    <a:pt x="17" y="1279"/>
                  </a:lnTo>
                  <a:lnTo>
                    <a:pt x="15" y="1288"/>
                  </a:lnTo>
                  <a:lnTo>
                    <a:pt x="15" y="1298"/>
                  </a:lnTo>
                  <a:lnTo>
                    <a:pt x="13" y="1307"/>
                  </a:lnTo>
                  <a:lnTo>
                    <a:pt x="13" y="1318"/>
                  </a:lnTo>
                  <a:lnTo>
                    <a:pt x="11" y="1328"/>
                  </a:lnTo>
                  <a:lnTo>
                    <a:pt x="11" y="1339"/>
                  </a:lnTo>
                  <a:lnTo>
                    <a:pt x="10" y="1349"/>
                  </a:lnTo>
                  <a:lnTo>
                    <a:pt x="10" y="1358"/>
                  </a:lnTo>
                  <a:lnTo>
                    <a:pt x="8" y="1370"/>
                  </a:lnTo>
                  <a:lnTo>
                    <a:pt x="8" y="1379"/>
                  </a:lnTo>
                  <a:lnTo>
                    <a:pt x="6" y="1389"/>
                  </a:lnTo>
                  <a:lnTo>
                    <a:pt x="6" y="1400"/>
                  </a:lnTo>
                  <a:lnTo>
                    <a:pt x="6" y="1410"/>
                  </a:lnTo>
                  <a:lnTo>
                    <a:pt x="6" y="1421"/>
                  </a:lnTo>
                  <a:lnTo>
                    <a:pt x="4" y="1431"/>
                  </a:lnTo>
                  <a:lnTo>
                    <a:pt x="2" y="1440"/>
                  </a:lnTo>
                  <a:lnTo>
                    <a:pt x="2" y="1451"/>
                  </a:lnTo>
                  <a:lnTo>
                    <a:pt x="2" y="1461"/>
                  </a:lnTo>
                  <a:lnTo>
                    <a:pt x="2" y="1470"/>
                  </a:lnTo>
                  <a:lnTo>
                    <a:pt x="2" y="1482"/>
                  </a:lnTo>
                  <a:lnTo>
                    <a:pt x="2" y="1491"/>
                  </a:lnTo>
                  <a:lnTo>
                    <a:pt x="2" y="1503"/>
                  </a:lnTo>
                  <a:lnTo>
                    <a:pt x="0" y="1512"/>
                  </a:lnTo>
                  <a:lnTo>
                    <a:pt x="0" y="1522"/>
                  </a:lnTo>
                  <a:lnTo>
                    <a:pt x="0" y="1531"/>
                  </a:lnTo>
                  <a:lnTo>
                    <a:pt x="0" y="1543"/>
                  </a:lnTo>
                  <a:lnTo>
                    <a:pt x="0" y="1552"/>
                  </a:lnTo>
                  <a:lnTo>
                    <a:pt x="0" y="1562"/>
                  </a:lnTo>
                  <a:lnTo>
                    <a:pt x="0" y="1573"/>
                  </a:lnTo>
                  <a:lnTo>
                    <a:pt x="2" y="1583"/>
                  </a:lnTo>
                  <a:lnTo>
                    <a:pt x="2" y="1592"/>
                  </a:lnTo>
                  <a:lnTo>
                    <a:pt x="2" y="1602"/>
                  </a:lnTo>
                  <a:lnTo>
                    <a:pt x="2" y="1611"/>
                  </a:lnTo>
                  <a:lnTo>
                    <a:pt x="2" y="1623"/>
                  </a:lnTo>
                  <a:lnTo>
                    <a:pt x="2" y="1632"/>
                  </a:lnTo>
                  <a:lnTo>
                    <a:pt x="4" y="1642"/>
                  </a:lnTo>
                  <a:lnTo>
                    <a:pt x="6" y="1651"/>
                  </a:lnTo>
                  <a:lnTo>
                    <a:pt x="6" y="1662"/>
                  </a:lnTo>
                  <a:lnTo>
                    <a:pt x="6" y="1672"/>
                  </a:lnTo>
                  <a:lnTo>
                    <a:pt x="8" y="1681"/>
                  </a:lnTo>
                  <a:lnTo>
                    <a:pt x="8" y="1691"/>
                  </a:lnTo>
                  <a:lnTo>
                    <a:pt x="11" y="1700"/>
                  </a:lnTo>
                  <a:lnTo>
                    <a:pt x="11" y="1710"/>
                  </a:lnTo>
                  <a:lnTo>
                    <a:pt x="13" y="1719"/>
                  </a:lnTo>
                  <a:lnTo>
                    <a:pt x="15" y="1729"/>
                  </a:lnTo>
                  <a:lnTo>
                    <a:pt x="17" y="1738"/>
                  </a:lnTo>
                  <a:lnTo>
                    <a:pt x="19" y="1748"/>
                  </a:lnTo>
                  <a:lnTo>
                    <a:pt x="21" y="1757"/>
                  </a:lnTo>
                  <a:lnTo>
                    <a:pt x="23" y="1765"/>
                  </a:lnTo>
                  <a:lnTo>
                    <a:pt x="25" y="1775"/>
                  </a:lnTo>
                  <a:lnTo>
                    <a:pt x="27" y="1784"/>
                  </a:lnTo>
                  <a:lnTo>
                    <a:pt x="29" y="1794"/>
                  </a:lnTo>
                  <a:lnTo>
                    <a:pt x="32" y="1803"/>
                  </a:lnTo>
                  <a:lnTo>
                    <a:pt x="36" y="1813"/>
                  </a:lnTo>
                  <a:lnTo>
                    <a:pt x="38" y="1820"/>
                  </a:lnTo>
                  <a:lnTo>
                    <a:pt x="42" y="1830"/>
                  </a:lnTo>
                  <a:lnTo>
                    <a:pt x="44" y="1839"/>
                  </a:lnTo>
                  <a:lnTo>
                    <a:pt x="48" y="1847"/>
                  </a:lnTo>
                  <a:lnTo>
                    <a:pt x="51" y="1856"/>
                  </a:lnTo>
                  <a:lnTo>
                    <a:pt x="53" y="1864"/>
                  </a:lnTo>
                  <a:lnTo>
                    <a:pt x="59" y="1873"/>
                  </a:lnTo>
                  <a:lnTo>
                    <a:pt x="63" y="1883"/>
                  </a:lnTo>
                  <a:lnTo>
                    <a:pt x="67" y="1890"/>
                  </a:lnTo>
                  <a:lnTo>
                    <a:pt x="70" y="1900"/>
                  </a:lnTo>
                  <a:lnTo>
                    <a:pt x="74" y="1908"/>
                  </a:lnTo>
                  <a:lnTo>
                    <a:pt x="80" y="1917"/>
                  </a:lnTo>
                  <a:lnTo>
                    <a:pt x="84" y="1925"/>
                  </a:lnTo>
                  <a:lnTo>
                    <a:pt x="89" y="1934"/>
                  </a:lnTo>
                  <a:lnTo>
                    <a:pt x="93" y="1942"/>
                  </a:lnTo>
                  <a:lnTo>
                    <a:pt x="101" y="1949"/>
                  </a:lnTo>
                  <a:lnTo>
                    <a:pt x="105" y="1957"/>
                  </a:lnTo>
                  <a:lnTo>
                    <a:pt x="110" y="1965"/>
                  </a:lnTo>
                  <a:lnTo>
                    <a:pt x="114" y="1972"/>
                  </a:lnTo>
                  <a:lnTo>
                    <a:pt x="120" y="1980"/>
                  </a:lnTo>
                  <a:lnTo>
                    <a:pt x="125" y="1987"/>
                  </a:lnTo>
                  <a:lnTo>
                    <a:pt x="133" y="1995"/>
                  </a:lnTo>
                  <a:lnTo>
                    <a:pt x="139" y="2003"/>
                  </a:lnTo>
                  <a:lnTo>
                    <a:pt x="145" y="2010"/>
                  </a:lnTo>
                  <a:lnTo>
                    <a:pt x="150" y="2016"/>
                  </a:lnTo>
                  <a:lnTo>
                    <a:pt x="158" y="2024"/>
                  </a:lnTo>
                  <a:lnTo>
                    <a:pt x="164" y="2031"/>
                  </a:lnTo>
                  <a:lnTo>
                    <a:pt x="171" y="2039"/>
                  </a:lnTo>
                  <a:lnTo>
                    <a:pt x="177" y="2044"/>
                  </a:lnTo>
                  <a:lnTo>
                    <a:pt x="184" y="2052"/>
                  </a:lnTo>
                  <a:lnTo>
                    <a:pt x="192" y="2058"/>
                  </a:lnTo>
                  <a:lnTo>
                    <a:pt x="200" y="2065"/>
                  </a:lnTo>
                  <a:lnTo>
                    <a:pt x="207" y="2071"/>
                  </a:lnTo>
                  <a:lnTo>
                    <a:pt x="215" y="2077"/>
                  </a:lnTo>
                  <a:lnTo>
                    <a:pt x="222" y="2084"/>
                  </a:lnTo>
                  <a:lnTo>
                    <a:pt x="230" y="2090"/>
                  </a:lnTo>
                  <a:lnTo>
                    <a:pt x="238" y="2096"/>
                  </a:lnTo>
                  <a:lnTo>
                    <a:pt x="245" y="2101"/>
                  </a:lnTo>
                  <a:lnTo>
                    <a:pt x="253" y="2107"/>
                  </a:lnTo>
                  <a:lnTo>
                    <a:pt x="262" y="2115"/>
                  </a:lnTo>
                  <a:lnTo>
                    <a:pt x="270" y="2119"/>
                  </a:lnTo>
                  <a:lnTo>
                    <a:pt x="279" y="2126"/>
                  </a:lnTo>
                  <a:lnTo>
                    <a:pt x="287" y="2130"/>
                  </a:lnTo>
                  <a:lnTo>
                    <a:pt x="295" y="2136"/>
                  </a:lnTo>
                  <a:lnTo>
                    <a:pt x="304" y="2141"/>
                  </a:lnTo>
                  <a:lnTo>
                    <a:pt x="312" y="2147"/>
                  </a:lnTo>
                  <a:lnTo>
                    <a:pt x="321" y="2151"/>
                  </a:lnTo>
                  <a:lnTo>
                    <a:pt x="331" y="2157"/>
                  </a:lnTo>
                  <a:lnTo>
                    <a:pt x="338" y="2162"/>
                  </a:lnTo>
                  <a:lnTo>
                    <a:pt x="348" y="2166"/>
                  </a:lnTo>
                  <a:lnTo>
                    <a:pt x="356" y="2172"/>
                  </a:lnTo>
                  <a:lnTo>
                    <a:pt x="365" y="2176"/>
                  </a:lnTo>
                  <a:lnTo>
                    <a:pt x="375" y="2179"/>
                  </a:lnTo>
                  <a:lnTo>
                    <a:pt x="384" y="2185"/>
                  </a:lnTo>
                  <a:lnTo>
                    <a:pt x="392" y="2189"/>
                  </a:lnTo>
                  <a:lnTo>
                    <a:pt x="401" y="2193"/>
                  </a:lnTo>
                  <a:lnTo>
                    <a:pt x="411" y="2196"/>
                  </a:lnTo>
                  <a:lnTo>
                    <a:pt x="420" y="2200"/>
                  </a:lnTo>
                  <a:lnTo>
                    <a:pt x="428" y="2204"/>
                  </a:lnTo>
                  <a:lnTo>
                    <a:pt x="437" y="2208"/>
                  </a:lnTo>
                  <a:lnTo>
                    <a:pt x="447" y="2210"/>
                  </a:lnTo>
                  <a:lnTo>
                    <a:pt x="456" y="2214"/>
                  </a:lnTo>
                  <a:lnTo>
                    <a:pt x="466" y="2217"/>
                  </a:lnTo>
                  <a:lnTo>
                    <a:pt x="475" y="2221"/>
                  </a:lnTo>
                  <a:lnTo>
                    <a:pt x="483" y="2223"/>
                  </a:lnTo>
                  <a:lnTo>
                    <a:pt x="492" y="2227"/>
                  </a:lnTo>
                  <a:lnTo>
                    <a:pt x="502" y="2229"/>
                  </a:lnTo>
                  <a:lnTo>
                    <a:pt x="511" y="2233"/>
                  </a:lnTo>
                  <a:lnTo>
                    <a:pt x="521" y="2234"/>
                  </a:lnTo>
                  <a:lnTo>
                    <a:pt x="530" y="2236"/>
                  </a:lnTo>
                  <a:lnTo>
                    <a:pt x="540" y="2238"/>
                  </a:lnTo>
                  <a:lnTo>
                    <a:pt x="549" y="2242"/>
                  </a:lnTo>
                  <a:lnTo>
                    <a:pt x="557" y="2244"/>
                  </a:lnTo>
                  <a:lnTo>
                    <a:pt x="567" y="2246"/>
                  </a:lnTo>
                  <a:lnTo>
                    <a:pt x="576" y="2246"/>
                  </a:lnTo>
                  <a:lnTo>
                    <a:pt x="586" y="2250"/>
                  </a:lnTo>
                  <a:lnTo>
                    <a:pt x="593" y="2250"/>
                  </a:lnTo>
                  <a:lnTo>
                    <a:pt x="603" y="2252"/>
                  </a:lnTo>
                  <a:lnTo>
                    <a:pt x="612" y="2253"/>
                  </a:lnTo>
                  <a:lnTo>
                    <a:pt x="622" y="2253"/>
                  </a:lnTo>
                  <a:lnTo>
                    <a:pt x="629" y="2253"/>
                  </a:lnTo>
                  <a:lnTo>
                    <a:pt x="639" y="2255"/>
                  </a:lnTo>
                  <a:lnTo>
                    <a:pt x="648" y="2255"/>
                  </a:lnTo>
                  <a:lnTo>
                    <a:pt x="658" y="2257"/>
                  </a:lnTo>
                  <a:lnTo>
                    <a:pt x="667" y="2257"/>
                  </a:lnTo>
                  <a:lnTo>
                    <a:pt x="677" y="2259"/>
                  </a:lnTo>
                  <a:lnTo>
                    <a:pt x="684" y="2259"/>
                  </a:lnTo>
                  <a:lnTo>
                    <a:pt x="696" y="2261"/>
                  </a:lnTo>
                  <a:lnTo>
                    <a:pt x="703" y="2261"/>
                  </a:lnTo>
                  <a:lnTo>
                    <a:pt x="713" y="2261"/>
                  </a:lnTo>
                  <a:lnTo>
                    <a:pt x="722" y="2261"/>
                  </a:lnTo>
                  <a:lnTo>
                    <a:pt x="732" y="2263"/>
                  </a:lnTo>
                  <a:lnTo>
                    <a:pt x="742" y="2263"/>
                  </a:lnTo>
                  <a:lnTo>
                    <a:pt x="751" y="2263"/>
                  </a:lnTo>
                  <a:lnTo>
                    <a:pt x="761" y="2265"/>
                  </a:lnTo>
                  <a:lnTo>
                    <a:pt x="772" y="2265"/>
                  </a:lnTo>
                  <a:lnTo>
                    <a:pt x="780" y="2265"/>
                  </a:lnTo>
                  <a:lnTo>
                    <a:pt x="789" y="2265"/>
                  </a:lnTo>
                  <a:lnTo>
                    <a:pt x="800" y="2265"/>
                  </a:lnTo>
                  <a:lnTo>
                    <a:pt x="810" y="2267"/>
                  </a:lnTo>
                  <a:lnTo>
                    <a:pt x="819" y="2267"/>
                  </a:lnTo>
                  <a:lnTo>
                    <a:pt x="829" y="2267"/>
                  </a:lnTo>
                  <a:lnTo>
                    <a:pt x="838" y="2267"/>
                  </a:lnTo>
                  <a:lnTo>
                    <a:pt x="850" y="2267"/>
                  </a:lnTo>
                  <a:lnTo>
                    <a:pt x="857" y="2267"/>
                  </a:lnTo>
                  <a:lnTo>
                    <a:pt x="869" y="2267"/>
                  </a:lnTo>
                  <a:lnTo>
                    <a:pt x="878" y="2267"/>
                  </a:lnTo>
                  <a:lnTo>
                    <a:pt x="888" y="2267"/>
                  </a:lnTo>
                  <a:lnTo>
                    <a:pt x="897" y="2267"/>
                  </a:lnTo>
                  <a:lnTo>
                    <a:pt x="907" y="2267"/>
                  </a:lnTo>
                  <a:lnTo>
                    <a:pt x="916" y="2267"/>
                  </a:lnTo>
                  <a:lnTo>
                    <a:pt x="928" y="2267"/>
                  </a:lnTo>
                  <a:lnTo>
                    <a:pt x="937" y="2267"/>
                  </a:lnTo>
                  <a:lnTo>
                    <a:pt x="947" y="2267"/>
                  </a:lnTo>
                  <a:lnTo>
                    <a:pt x="956" y="2267"/>
                  </a:lnTo>
                  <a:lnTo>
                    <a:pt x="966" y="2267"/>
                  </a:lnTo>
                  <a:lnTo>
                    <a:pt x="975" y="2265"/>
                  </a:lnTo>
                  <a:lnTo>
                    <a:pt x="985" y="2265"/>
                  </a:lnTo>
                  <a:lnTo>
                    <a:pt x="994" y="2265"/>
                  </a:lnTo>
                  <a:lnTo>
                    <a:pt x="1006" y="2265"/>
                  </a:lnTo>
                  <a:lnTo>
                    <a:pt x="1013" y="2263"/>
                  </a:lnTo>
                  <a:lnTo>
                    <a:pt x="1025" y="2263"/>
                  </a:lnTo>
                  <a:lnTo>
                    <a:pt x="1034" y="2261"/>
                  </a:lnTo>
                  <a:lnTo>
                    <a:pt x="1044" y="2261"/>
                  </a:lnTo>
                  <a:lnTo>
                    <a:pt x="1053" y="2261"/>
                  </a:lnTo>
                  <a:lnTo>
                    <a:pt x="1063" y="2261"/>
                  </a:lnTo>
                  <a:lnTo>
                    <a:pt x="1072" y="2259"/>
                  </a:lnTo>
                  <a:lnTo>
                    <a:pt x="1082" y="2259"/>
                  </a:lnTo>
                  <a:lnTo>
                    <a:pt x="1091" y="2257"/>
                  </a:lnTo>
                  <a:lnTo>
                    <a:pt x="1099" y="2257"/>
                  </a:lnTo>
                  <a:lnTo>
                    <a:pt x="1108" y="2255"/>
                  </a:lnTo>
                  <a:lnTo>
                    <a:pt x="1118" y="2255"/>
                  </a:lnTo>
                  <a:lnTo>
                    <a:pt x="1127" y="2253"/>
                  </a:lnTo>
                  <a:lnTo>
                    <a:pt x="1137" y="2253"/>
                  </a:lnTo>
                  <a:lnTo>
                    <a:pt x="1145" y="2252"/>
                  </a:lnTo>
                  <a:lnTo>
                    <a:pt x="1154" y="2252"/>
                  </a:lnTo>
                  <a:lnTo>
                    <a:pt x="1162" y="2250"/>
                  </a:lnTo>
                  <a:lnTo>
                    <a:pt x="1171" y="2248"/>
                  </a:lnTo>
                  <a:lnTo>
                    <a:pt x="1181" y="2246"/>
                  </a:lnTo>
                  <a:lnTo>
                    <a:pt x="1188" y="2246"/>
                  </a:lnTo>
                  <a:lnTo>
                    <a:pt x="1198" y="2244"/>
                  </a:lnTo>
                  <a:lnTo>
                    <a:pt x="1205" y="2242"/>
                  </a:lnTo>
                  <a:lnTo>
                    <a:pt x="1215" y="2240"/>
                  </a:lnTo>
                  <a:lnTo>
                    <a:pt x="1223" y="2240"/>
                  </a:lnTo>
                  <a:lnTo>
                    <a:pt x="1232" y="2238"/>
                  </a:lnTo>
                  <a:lnTo>
                    <a:pt x="1240" y="2236"/>
                  </a:lnTo>
                  <a:lnTo>
                    <a:pt x="1247" y="2233"/>
                  </a:lnTo>
                  <a:lnTo>
                    <a:pt x="1255" y="2233"/>
                  </a:lnTo>
                  <a:lnTo>
                    <a:pt x="1262" y="2231"/>
                  </a:lnTo>
                  <a:lnTo>
                    <a:pt x="1270" y="2229"/>
                  </a:lnTo>
                  <a:lnTo>
                    <a:pt x="1278" y="2225"/>
                  </a:lnTo>
                  <a:lnTo>
                    <a:pt x="1285" y="2223"/>
                  </a:lnTo>
                  <a:lnTo>
                    <a:pt x="1293" y="2221"/>
                  </a:lnTo>
                  <a:lnTo>
                    <a:pt x="1300" y="2219"/>
                  </a:lnTo>
                  <a:lnTo>
                    <a:pt x="1306" y="2217"/>
                  </a:lnTo>
                  <a:lnTo>
                    <a:pt x="1314" y="2215"/>
                  </a:lnTo>
                  <a:lnTo>
                    <a:pt x="1321" y="2212"/>
                  </a:lnTo>
                  <a:lnTo>
                    <a:pt x="1329" y="2210"/>
                  </a:lnTo>
                  <a:lnTo>
                    <a:pt x="1337" y="2208"/>
                  </a:lnTo>
                  <a:lnTo>
                    <a:pt x="1344" y="2206"/>
                  </a:lnTo>
                  <a:lnTo>
                    <a:pt x="1350" y="2202"/>
                  </a:lnTo>
                  <a:lnTo>
                    <a:pt x="1356" y="2200"/>
                  </a:lnTo>
                  <a:lnTo>
                    <a:pt x="1363" y="2196"/>
                  </a:lnTo>
                  <a:lnTo>
                    <a:pt x="1371" y="2195"/>
                  </a:lnTo>
                  <a:lnTo>
                    <a:pt x="1377" y="2191"/>
                  </a:lnTo>
                  <a:lnTo>
                    <a:pt x="1384" y="2189"/>
                  </a:lnTo>
                  <a:lnTo>
                    <a:pt x="1390" y="2185"/>
                  </a:lnTo>
                  <a:lnTo>
                    <a:pt x="1397" y="2183"/>
                  </a:lnTo>
                  <a:lnTo>
                    <a:pt x="1403" y="2179"/>
                  </a:lnTo>
                  <a:lnTo>
                    <a:pt x="1409" y="2177"/>
                  </a:lnTo>
                  <a:lnTo>
                    <a:pt x="1415" y="2174"/>
                  </a:lnTo>
                  <a:lnTo>
                    <a:pt x="1422" y="2170"/>
                  </a:lnTo>
                  <a:lnTo>
                    <a:pt x="1428" y="2166"/>
                  </a:lnTo>
                  <a:lnTo>
                    <a:pt x="1434" y="2164"/>
                  </a:lnTo>
                  <a:lnTo>
                    <a:pt x="1439" y="2160"/>
                  </a:lnTo>
                  <a:lnTo>
                    <a:pt x="1445" y="2157"/>
                  </a:lnTo>
                  <a:lnTo>
                    <a:pt x="1451" y="2153"/>
                  </a:lnTo>
                  <a:lnTo>
                    <a:pt x="1456" y="2149"/>
                  </a:lnTo>
                  <a:lnTo>
                    <a:pt x="1462" y="2145"/>
                  </a:lnTo>
                  <a:lnTo>
                    <a:pt x="1468" y="2141"/>
                  </a:lnTo>
                  <a:lnTo>
                    <a:pt x="1473" y="2138"/>
                  </a:lnTo>
                  <a:lnTo>
                    <a:pt x="1479" y="2134"/>
                  </a:lnTo>
                  <a:lnTo>
                    <a:pt x="1485" y="2130"/>
                  </a:lnTo>
                  <a:lnTo>
                    <a:pt x="1491" y="2126"/>
                  </a:lnTo>
                  <a:lnTo>
                    <a:pt x="1494" y="2120"/>
                  </a:lnTo>
                  <a:lnTo>
                    <a:pt x="1500" y="2117"/>
                  </a:lnTo>
                  <a:lnTo>
                    <a:pt x="1506" y="2113"/>
                  </a:lnTo>
                  <a:lnTo>
                    <a:pt x="1512" y="2109"/>
                  </a:lnTo>
                  <a:lnTo>
                    <a:pt x="1515" y="2103"/>
                  </a:lnTo>
                  <a:lnTo>
                    <a:pt x="1521" y="2100"/>
                  </a:lnTo>
                  <a:lnTo>
                    <a:pt x="1525" y="2096"/>
                  </a:lnTo>
                  <a:lnTo>
                    <a:pt x="1531" y="2092"/>
                  </a:lnTo>
                  <a:lnTo>
                    <a:pt x="1534" y="2086"/>
                  </a:lnTo>
                  <a:lnTo>
                    <a:pt x="1540" y="2082"/>
                  </a:lnTo>
                  <a:lnTo>
                    <a:pt x="1546" y="2077"/>
                  </a:lnTo>
                  <a:lnTo>
                    <a:pt x="1550" y="2073"/>
                  </a:lnTo>
                  <a:lnTo>
                    <a:pt x="1553" y="2067"/>
                  </a:lnTo>
                  <a:lnTo>
                    <a:pt x="1559" y="2062"/>
                  </a:lnTo>
                  <a:lnTo>
                    <a:pt x="1563" y="2056"/>
                  </a:lnTo>
                  <a:lnTo>
                    <a:pt x="1569" y="2052"/>
                  </a:lnTo>
                  <a:lnTo>
                    <a:pt x="1572" y="2046"/>
                  </a:lnTo>
                  <a:lnTo>
                    <a:pt x="1578" y="2041"/>
                  </a:lnTo>
                  <a:lnTo>
                    <a:pt x="1582" y="2035"/>
                  </a:lnTo>
                  <a:lnTo>
                    <a:pt x="1586" y="2031"/>
                  </a:lnTo>
                  <a:lnTo>
                    <a:pt x="1591" y="2025"/>
                  </a:lnTo>
                  <a:lnTo>
                    <a:pt x="1595" y="2020"/>
                  </a:lnTo>
                  <a:lnTo>
                    <a:pt x="1599" y="2014"/>
                  </a:lnTo>
                  <a:lnTo>
                    <a:pt x="1605" y="2008"/>
                  </a:lnTo>
                  <a:lnTo>
                    <a:pt x="1608" y="2003"/>
                  </a:lnTo>
                  <a:lnTo>
                    <a:pt x="1612" y="1997"/>
                  </a:lnTo>
                  <a:lnTo>
                    <a:pt x="1616" y="1989"/>
                  </a:lnTo>
                  <a:lnTo>
                    <a:pt x="1620" y="1986"/>
                  </a:lnTo>
                  <a:lnTo>
                    <a:pt x="1624" y="1978"/>
                  </a:lnTo>
                  <a:lnTo>
                    <a:pt x="1629" y="1972"/>
                  </a:lnTo>
                  <a:lnTo>
                    <a:pt x="1633" y="1965"/>
                  </a:lnTo>
                  <a:lnTo>
                    <a:pt x="1637" y="1959"/>
                  </a:lnTo>
                  <a:lnTo>
                    <a:pt x="1643" y="1951"/>
                  </a:lnTo>
                  <a:lnTo>
                    <a:pt x="1647" y="1946"/>
                  </a:lnTo>
                  <a:lnTo>
                    <a:pt x="1650" y="1938"/>
                  </a:lnTo>
                  <a:lnTo>
                    <a:pt x="1654" y="1932"/>
                  </a:lnTo>
                  <a:lnTo>
                    <a:pt x="1658" y="1925"/>
                  </a:lnTo>
                  <a:lnTo>
                    <a:pt x="1662" y="1917"/>
                  </a:lnTo>
                  <a:lnTo>
                    <a:pt x="1667" y="1909"/>
                  </a:lnTo>
                  <a:lnTo>
                    <a:pt x="1671" y="1904"/>
                  </a:lnTo>
                  <a:lnTo>
                    <a:pt x="1675" y="1894"/>
                  </a:lnTo>
                  <a:lnTo>
                    <a:pt x="1679" y="1887"/>
                  </a:lnTo>
                  <a:lnTo>
                    <a:pt x="1683" y="1879"/>
                  </a:lnTo>
                  <a:lnTo>
                    <a:pt x="1688" y="1871"/>
                  </a:lnTo>
                  <a:lnTo>
                    <a:pt x="1690" y="1864"/>
                  </a:lnTo>
                  <a:lnTo>
                    <a:pt x="1696" y="1856"/>
                  </a:lnTo>
                  <a:lnTo>
                    <a:pt x="1700" y="1849"/>
                  </a:lnTo>
                  <a:lnTo>
                    <a:pt x="1704" y="1841"/>
                  </a:lnTo>
                  <a:lnTo>
                    <a:pt x="1707" y="1833"/>
                  </a:lnTo>
                  <a:lnTo>
                    <a:pt x="1711" y="1824"/>
                  </a:lnTo>
                  <a:lnTo>
                    <a:pt x="1713" y="1816"/>
                  </a:lnTo>
                  <a:lnTo>
                    <a:pt x="1719" y="1807"/>
                  </a:lnTo>
                  <a:lnTo>
                    <a:pt x="1721" y="1799"/>
                  </a:lnTo>
                  <a:lnTo>
                    <a:pt x="1724" y="1790"/>
                  </a:lnTo>
                  <a:lnTo>
                    <a:pt x="1728" y="1782"/>
                  </a:lnTo>
                  <a:lnTo>
                    <a:pt x="1732" y="1775"/>
                  </a:lnTo>
                  <a:lnTo>
                    <a:pt x="1736" y="1763"/>
                  </a:lnTo>
                  <a:lnTo>
                    <a:pt x="1738" y="1756"/>
                  </a:lnTo>
                  <a:lnTo>
                    <a:pt x="1742" y="1746"/>
                  </a:lnTo>
                  <a:lnTo>
                    <a:pt x="1743" y="1738"/>
                  </a:lnTo>
                  <a:lnTo>
                    <a:pt x="1747" y="1729"/>
                  </a:lnTo>
                  <a:lnTo>
                    <a:pt x="1749" y="1719"/>
                  </a:lnTo>
                  <a:lnTo>
                    <a:pt x="1753" y="1710"/>
                  </a:lnTo>
                  <a:lnTo>
                    <a:pt x="1757" y="1702"/>
                  </a:lnTo>
                  <a:lnTo>
                    <a:pt x="1759" y="1693"/>
                  </a:lnTo>
                  <a:lnTo>
                    <a:pt x="1761" y="1681"/>
                  </a:lnTo>
                  <a:lnTo>
                    <a:pt x="1762" y="1672"/>
                  </a:lnTo>
                  <a:lnTo>
                    <a:pt x="1766" y="1664"/>
                  </a:lnTo>
                  <a:lnTo>
                    <a:pt x="1768" y="1655"/>
                  </a:lnTo>
                  <a:lnTo>
                    <a:pt x="1770" y="1645"/>
                  </a:lnTo>
                  <a:lnTo>
                    <a:pt x="1772" y="1636"/>
                  </a:lnTo>
                  <a:lnTo>
                    <a:pt x="1774" y="1626"/>
                  </a:lnTo>
                  <a:lnTo>
                    <a:pt x="1776" y="1615"/>
                  </a:lnTo>
                  <a:lnTo>
                    <a:pt x="1778" y="1607"/>
                  </a:lnTo>
                  <a:lnTo>
                    <a:pt x="1778" y="1596"/>
                  </a:lnTo>
                  <a:lnTo>
                    <a:pt x="1780" y="1586"/>
                  </a:lnTo>
                  <a:lnTo>
                    <a:pt x="1782" y="1577"/>
                  </a:lnTo>
                  <a:lnTo>
                    <a:pt x="1783" y="1567"/>
                  </a:lnTo>
                  <a:lnTo>
                    <a:pt x="1783" y="1558"/>
                  </a:lnTo>
                  <a:lnTo>
                    <a:pt x="1785" y="1548"/>
                  </a:lnTo>
                  <a:lnTo>
                    <a:pt x="1785" y="1539"/>
                  </a:lnTo>
                  <a:lnTo>
                    <a:pt x="1785" y="1529"/>
                  </a:lnTo>
                  <a:lnTo>
                    <a:pt x="1785" y="1518"/>
                  </a:lnTo>
                  <a:lnTo>
                    <a:pt x="1787" y="1509"/>
                  </a:lnTo>
                  <a:lnTo>
                    <a:pt x="1787" y="1497"/>
                  </a:lnTo>
                  <a:lnTo>
                    <a:pt x="1787" y="1488"/>
                  </a:lnTo>
                  <a:lnTo>
                    <a:pt x="1787" y="1478"/>
                  </a:lnTo>
                  <a:lnTo>
                    <a:pt x="1787" y="1469"/>
                  </a:lnTo>
                  <a:lnTo>
                    <a:pt x="1785" y="1459"/>
                  </a:lnTo>
                  <a:lnTo>
                    <a:pt x="1785" y="1448"/>
                  </a:lnTo>
                  <a:lnTo>
                    <a:pt x="1785" y="1438"/>
                  </a:lnTo>
                  <a:lnTo>
                    <a:pt x="1783" y="1429"/>
                  </a:lnTo>
                  <a:lnTo>
                    <a:pt x="1783" y="1417"/>
                  </a:lnTo>
                  <a:lnTo>
                    <a:pt x="1782" y="1408"/>
                  </a:lnTo>
                  <a:lnTo>
                    <a:pt x="1780" y="1398"/>
                  </a:lnTo>
                  <a:lnTo>
                    <a:pt x="1780" y="1387"/>
                  </a:lnTo>
                  <a:lnTo>
                    <a:pt x="1778" y="1377"/>
                  </a:lnTo>
                  <a:lnTo>
                    <a:pt x="1776" y="1368"/>
                  </a:lnTo>
                  <a:lnTo>
                    <a:pt x="1774" y="1356"/>
                  </a:lnTo>
                  <a:lnTo>
                    <a:pt x="1772" y="1347"/>
                  </a:lnTo>
                  <a:lnTo>
                    <a:pt x="1770" y="1337"/>
                  </a:lnTo>
                  <a:lnTo>
                    <a:pt x="1768" y="1328"/>
                  </a:lnTo>
                  <a:lnTo>
                    <a:pt x="1766" y="1317"/>
                  </a:lnTo>
                  <a:lnTo>
                    <a:pt x="1764" y="1307"/>
                  </a:lnTo>
                  <a:lnTo>
                    <a:pt x="1762" y="1298"/>
                  </a:lnTo>
                  <a:lnTo>
                    <a:pt x="1759" y="1286"/>
                  </a:lnTo>
                  <a:lnTo>
                    <a:pt x="1757" y="1277"/>
                  </a:lnTo>
                  <a:lnTo>
                    <a:pt x="1755" y="1267"/>
                  </a:lnTo>
                  <a:lnTo>
                    <a:pt x="1751" y="1258"/>
                  </a:lnTo>
                  <a:lnTo>
                    <a:pt x="1747" y="1246"/>
                  </a:lnTo>
                  <a:lnTo>
                    <a:pt x="1745" y="1237"/>
                  </a:lnTo>
                  <a:lnTo>
                    <a:pt x="1742" y="1227"/>
                  </a:lnTo>
                  <a:lnTo>
                    <a:pt x="1740" y="1218"/>
                  </a:lnTo>
                  <a:lnTo>
                    <a:pt x="1736" y="1208"/>
                  </a:lnTo>
                  <a:lnTo>
                    <a:pt x="1732" y="1199"/>
                  </a:lnTo>
                  <a:lnTo>
                    <a:pt x="1730" y="1187"/>
                  </a:lnTo>
                  <a:lnTo>
                    <a:pt x="1726" y="1178"/>
                  </a:lnTo>
                  <a:lnTo>
                    <a:pt x="1723" y="1168"/>
                  </a:lnTo>
                  <a:lnTo>
                    <a:pt x="1719" y="1159"/>
                  </a:lnTo>
                  <a:lnTo>
                    <a:pt x="1717" y="1149"/>
                  </a:lnTo>
                  <a:lnTo>
                    <a:pt x="1713" y="1140"/>
                  </a:lnTo>
                  <a:lnTo>
                    <a:pt x="1709" y="1130"/>
                  </a:lnTo>
                  <a:lnTo>
                    <a:pt x="1705" y="1121"/>
                  </a:lnTo>
                  <a:lnTo>
                    <a:pt x="1702" y="1111"/>
                  </a:lnTo>
                  <a:lnTo>
                    <a:pt x="1698" y="1102"/>
                  </a:lnTo>
                  <a:lnTo>
                    <a:pt x="1694" y="1092"/>
                  </a:lnTo>
                  <a:lnTo>
                    <a:pt x="1690" y="1083"/>
                  </a:lnTo>
                  <a:lnTo>
                    <a:pt x="1688" y="1075"/>
                  </a:lnTo>
                  <a:lnTo>
                    <a:pt x="1683" y="1066"/>
                  </a:lnTo>
                  <a:lnTo>
                    <a:pt x="1681" y="1056"/>
                  </a:lnTo>
                  <a:lnTo>
                    <a:pt x="1675" y="1047"/>
                  </a:lnTo>
                  <a:lnTo>
                    <a:pt x="1673" y="1039"/>
                  </a:lnTo>
                  <a:lnTo>
                    <a:pt x="1667" y="1030"/>
                  </a:lnTo>
                  <a:lnTo>
                    <a:pt x="1666" y="1022"/>
                  </a:lnTo>
                  <a:lnTo>
                    <a:pt x="1662" y="1012"/>
                  </a:lnTo>
                  <a:lnTo>
                    <a:pt x="1658" y="1005"/>
                  </a:lnTo>
                  <a:lnTo>
                    <a:pt x="1654" y="997"/>
                  </a:lnTo>
                  <a:lnTo>
                    <a:pt x="1650" y="988"/>
                  </a:lnTo>
                  <a:lnTo>
                    <a:pt x="1647" y="980"/>
                  </a:lnTo>
                  <a:lnTo>
                    <a:pt x="1643" y="973"/>
                  </a:lnTo>
                  <a:lnTo>
                    <a:pt x="1639" y="963"/>
                  </a:lnTo>
                  <a:lnTo>
                    <a:pt x="1635" y="955"/>
                  </a:lnTo>
                  <a:lnTo>
                    <a:pt x="1631" y="948"/>
                  </a:lnTo>
                  <a:lnTo>
                    <a:pt x="1627" y="942"/>
                  </a:lnTo>
                  <a:lnTo>
                    <a:pt x="1624" y="933"/>
                  </a:lnTo>
                  <a:lnTo>
                    <a:pt x="1620" y="927"/>
                  </a:lnTo>
                  <a:lnTo>
                    <a:pt x="1616" y="917"/>
                  </a:lnTo>
                  <a:lnTo>
                    <a:pt x="1614" y="912"/>
                  </a:lnTo>
                  <a:lnTo>
                    <a:pt x="1610" y="904"/>
                  </a:lnTo>
                  <a:lnTo>
                    <a:pt x="1607" y="897"/>
                  </a:lnTo>
                  <a:lnTo>
                    <a:pt x="1605" y="891"/>
                  </a:lnTo>
                  <a:lnTo>
                    <a:pt x="1601" y="885"/>
                  </a:lnTo>
                  <a:lnTo>
                    <a:pt x="1597" y="878"/>
                  </a:lnTo>
                  <a:lnTo>
                    <a:pt x="1593" y="870"/>
                  </a:lnTo>
                  <a:lnTo>
                    <a:pt x="1589" y="864"/>
                  </a:lnTo>
                  <a:lnTo>
                    <a:pt x="1588" y="859"/>
                  </a:lnTo>
                  <a:lnTo>
                    <a:pt x="1584" y="853"/>
                  </a:lnTo>
                  <a:lnTo>
                    <a:pt x="1580" y="847"/>
                  </a:lnTo>
                  <a:lnTo>
                    <a:pt x="1578" y="841"/>
                  </a:lnTo>
                  <a:lnTo>
                    <a:pt x="1574" y="836"/>
                  </a:lnTo>
                  <a:lnTo>
                    <a:pt x="1570" y="830"/>
                  </a:lnTo>
                  <a:lnTo>
                    <a:pt x="1569" y="824"/>
                  </a:lnTo>
                  <a:lnTo>
                    <a:pt x="1565" y="819"/>
                  </a:lnTo>
                  <a:lnTo>
                    <a:pt x="1563" y="815"/>
                  </a:lnTo>
                  <a:lnTo>
                    <a:pt x="1559" y="809"/>
                  </a:lnTo>
                  <a:lnTo>
                    <a:pt x="1555" y="803"/>
                  </a:lnTo>
                  <a:lnTo>
                    <a:pt x="1553" y="800"/>
                  </a:lnTo>
                  <a:lnTo>
                    <a:pt x="1550" y="796"/>
                  </a:lnTo>
                  <a:lnTo>
                    <a:pt x="1546" y="790"/>
                  </a:lnTo>
                  <a:lnTo>
                    <a:pt x="1544" y="786"/>
                  </a:lnTo>
                  <a:lnTo>
                    <a:pt x="1540" y="781"/>
                  </a:lnTo>
                  <a:lnTo>
                    <a:pt x="1538" y="777"/>
                  </a:lnTo>
                  <a:lnTo>
                    <a:pt x="1534" y="773"/>
                  </a:lnTo>
                  <a:lnTo>
                    <a:pt x="1532" y="769"/>
                  </a:lnTo>
                  <a:lnTo>
                    <a:pt x="1529" y="764"/>
                  </a:lnTo>
                  <a:lnTo>
                    <a:pt x="1527" y="762"/>
                  </a:lnTo>
                  <a:lnTo>
                    <a:pt x="1523" y="758"/>
                  </a:lnTo>
                  <a:lnTo>
                    <a:pt x="1519" y="752"/>
                  </a:lnTo>
                  <a:lnTo>
                    <a:pt x="1517" y="748"/>
                  </a:lnTo>
                  <a:lnTo>
                    <a:pt x="1515" y="746"/>
                  </a:lnTo>
                  <a:lnTo>
                    <a:pt x="1510" y="739"/>
                  </a:lnTo>
                  <a:lnTo>
                    <a:pt x="1504" y="731"/>
                  </a:lnTo>
                  <a:lnTo>
                    <a:pt x="1498" y="724"/>
                  </a:lnTo>
                  <a:lnTo>
                    <a:pt x="1494" y="716"/>
                  </a:lnTo>
                  <a:lnTo>
                    <a:pt x="1489" y="708"/>
                  </a:lnTo>
                  <a:lnTo>
                    <a:pt x="1483" y="703"/>
                  </a:lnTo>
                  <a:lnTo>
                    <a:pt x="1479" y="695"/>
                  </a:lnTo>
                  <a:lnTo>
                    <a:pt x="1473" y="688"/>
                  </a:lnTo>
                  <a:lnTo>
                    <a:pt x="1470" y="682"/>
                  </a:lnTo>
                  <a:lnTo>
                    <a:pt x="1466" y="674"/>
                  </a:lnTo>
                  <a:lnTo>
                    <a:pt x="1462" y="670"/>
                  </a:lnTo>
                  <a:lnTo>
                    <a:pt x="1460" y="667"/>
                  </a:lnTo>
                  <a:lnTo>
                    <a:pt x="1458" y="663"/>
                  </a:lnTo>
                  <a:lnTo>
                    <a:pt x="1456" y="659"/>
                  </a:lnTo>
                  <a:lnTo>
                    <a:pt x="1453" y="655"/>
                  </a:lnTo>
                  <a:lnTo>
                    <a:pt x="1451" y="651"/>
                  </a:lnTo>
                  <a:lnTo>
                    <a:pt x="1449" y="648"/>
                  </a:lnTo>
                  <a:lnTo>
                    <a:pt x="1449" y="644"/>
                  </a:lnTo>
                  <a:lnTo>
                    <a:pt x="1445" y="640"/>
                  </a:lnTo>
                  <a:lnTo>
                    <a:pt x="1443" y="636"/>
                  </a:lnTo>
                  <a:lnTo>
                    <a:pt x="1441" y="631"/>
                  </a:lnTo>
                  <a:lnTo>
                    <a:pt x="1439" y="627"/>
                  </a:lnTo>
                  <a:lnTo>
                    <a:pt x="1437" y="623"/>
                  </a:lnTo>
                  <a:lnTo>
                    <a:pt x="1435" y="619"/>
                  </a:lnTo>
                  <a:lnTo>
                    <a:pt x="1434" y="613"/>
                  </a:lnTo>
                  <a:lnTo>
                    <a:pt x="1434" y="610"/>
                  </a:lnTo>
                  <a:lnTo>
                    <a:pt x="1430" y="604"/>
                  </a:lnTo>
                  <a:lnTo>
                    <a:pt x="1428" y="600"/>
                  </a:lnTo>
                  <a:lnTo>
                    <a:pt x="1426" y="594"/>
                  </a:lnTo>
                  <a:lnTo>
                    <a:pt x="1424" y="591"/>
                  </a:lnTo>
                  <a:lnTo>
                    <a:pt x="1422" y="585"/>
                  </a:lnTo>
                  <a:lnTo>
                    <a:pt x="1420" y="579"/>
                  </a:lnTo>
                  <a:lnTo>
                    <a:pt x="1420" y="574"/>
                  </a:lnTo>
                  <a:lnTo>
                    <a:pt x="1418" y="570"/>
                  </a:lnTo>
                  <a:lnTo>
                    <a:pt x="1416" y="562"/>
                  </a:lnTo>
                  <a:lnTo>
                    <a:pt x="1415" y="556"/>
                  </a:lnTo>
                  <a:lnTo>
                    <a:pt x="1413" y="551"/>
                  </a:lnTo>
                  <a:lnTo>
                    <a:pt x="1411" y="547"/>
                  </a:lnTo>
                  <a:lnTo>
                    <a:pt x="1409" y="539"/>
                  </a:lnTo>
                  <a:lnTo>
                    <a:pt x="1407" y="534"/>
                  </a:lnTo>
                  <a:lnTo>
                    <a:pt x="1407" y="530"/>
                  </a:lnTo>
                  <a:lnTo>
                    <a:pt x="1405" y="524"/>
                  </a:lnTo>
                  <a:lnTo>
                    <a:pt x="1403" y="516"/>
                  </a:lnTo>
                  <a:lnTo>
                    <a:pt x="1403" y="511"/>
                  </a:lnTo>
                  <a:lnTo>
                    <a:pt x="1401" y="503"/>
                  </a:lnTo>
                  <a:lnTo>
                    <a:pt x="1399" y="497"/>
                  </a:lnTo>
                  <a:lnTo>
                    <a:pt x="1399" y="492"/>
                  </a:lnTo>
                  <a:lnTo>
                    <a:pt x="1397" y="486"/>
                  </a:lnTo>
                  <a:lnTo>
                    <a:pt x="1397" y="478"/>
                  </a:lnTo>
                  <a:lnTo>
                    <a:pt x="1396" y="473"/>
                  </a:lnTo>
                  <a:lnTo>
                    <a:pt x="1394" y="465"/>
                  </a:lnTo>
                  <a:lnTo>
                    <a:pt x="1394" y="459"/>
                  </a:lnTo>
                  <a:lnTo>
                    <a:pt x="1392" y="452"/>
                  </a:lnTo>
                  <a:lnTo>
                    <a:pt x="1392" y="446"/>
                  </a:lnTo>
                  <a:lnTo>
                    <a:pt x="1390" y="439"/>
                  </a:lnTo>
                  <a:lnTo>
                    <a:pt x="1390" y="433"/>
                  </a:lnTo>
                  <a:lnTo>
                    <a:pt x="1390" y="427"/>
                  </a:lnTo>
                  <a:lnTo>
                    <a:pt x="1390" y="421"/>
                  </a:lnTo>
                  <a:lnTo>
                    <a:pt x="1388" y="414"/>
                  </a:lnTo>
                  <a:lnTo>
                    <a:pt x="1388" y="406"/>
                  </a:lnTo>
                  <a:lnTo>
                    <a:pt x="1386" y="401"/>
                  </a:lnTo>
                  <a:lnTo>
                    <a:pt x="1386" y="393"/>
                  </a:lnTo>
                  <a:lnTo>
                    <a:pt x="1384" y="387"/>
                  </a:lnTo>
                  <a:lnTo>
                    <a:pt x="1384" y="380"/>
                  </a:lnTo>
                  <a:lnTo>
                    <a:pt x="1384" y="372"/>
                  </a:lnTo>
                  <a:lnTo>
                    <a:pt x="1384" y="366"/>
                  </a:lnTo>
                  <a:lnTo>
                    <a:pt x="1382" y="359"/>
                  </a:lnTo>
                  <a:lnTo>
                    <a:pt x="1382" y="353"/>
                  </a:lnTo>
                  <a:lnTo>
                    <a:pt x="1382" y="345"/>
                  </a:lnTo>
                  <a:lnTo>
                    <a:pt x="1382" y="340"/>
                  </a:lnTo>
                  <a:lnTo>
                    <a:pt x="1382" y="332"/>
                  </a:lnTo>
                  <a:lnTo>
                    <a:pt x="1382" y="326"/>
                  </a:lnTo>
                  <a:lnTo>
                    <a:pt x="1382" y="319"/>
                  </a:lnTo>
                  <a:lnTo>
                    <a:pt x="1382" y="313"/>
                  </a:lnTo>
                  <a:lnTo>
                    <a:pt x="1380" y="306"/>
                  </a:lnTo>
                  <a:lnTo>
                    <a:pt x="1380" y="298"/>
                  </a:lnTo>
                  <a:lnTo>
                    <a:pt x="1380" y="292"/>
                  </a:lnTo>
                  <a:lnTo>
                    <a:pt x="1380" y="285"/>
                  </a:lnTo>
                  <a:lnTo>
                    <a:pt x="1380" y="279"/>
                  </a:lnTo>
                  <a:lnTo>
                    <a:pt x="1380" y="273"/>
                  </a:lnTo>
                  <a:lnTo>
                    <a:pt x="1380" y="268"/>
                  </a:lnTo>
                  <a:lnTo>
                    <a:pt x="1382" y="260"/>
                  </a:lnTo>
                  <a:lnTo>
                    <a:pt x="1382" y="254"/>
                  </a:lnTo>
                  <a:lnTo>
                    <a:pt x="1382" y="247"/>
                  </a:lnTo>
                  <a:lnTo>
                    <a:pt x="1382" y="241"/>
                  </a:lnTo>
                  <a:lnTo>
                    <a:pt x="1382" y="235"/>
                  </a:lnTo>
                  <a:lnTo>
                    <a:pt x="1382" y="228"/>
                  </a:lnTo>
                  <a:lnTo>
                    <a:pt x="1384" y="224"/>
                  </a:lnTo>
                  <a:lnTo>
                    <a:pt x="1384" y="216"/>
                  </a:lnTo>
                  <a:lnTo>
                    <a:pt x="1386" y="211"/>
                  </a:lnTo>
                  <a:lnTo>
                    <a:pt x="1386" y="205"/>
                  </a:lnTo>
                  <a:lnTo>
                    <a:pt x="1386" y="199"/>
                  </a:lnTo>
                  <a:lnTo>
                    <a:pt x="1388" y="193"/>
                  </a:lnTo>
                  <a:lnTo>
                    <a:pt x="1388" y="188"/>
                  </a:lnTo>
                  <a:lnTo>
                    <a:pt x="1388" y="182"/>
                  </a:lnTo>
                  <a:lnTo>
                    <a:pt x="1390" y="176"/>
                  </a:lnTo>
                  <a:lnTo>
                    <a:pt x="1390" y="171"/>
                  </a:lnTo>
                  <a:lnTo>
                    <a:pt x="1392" y="165"/>
                  </a:lnTo>
                  <a:lnTo>
                    <a:pt x="1392" y="159"/>
                  </a:lnTo>
                  <a:lnTo>
                    <a:pt x="1392" y="154"/>
                  </a:lnTo>
                  <a:lnTo>
                    <a:pt x="1394" y="150"/>
                  </a:lnTo>
                  <a:lnTo>
                    <a:pt x="1394" y="144"/>
                  </a:lnTo>
                  <a:lnTo>
                    <a:pt x="1396" y="138"/>
                  </a:lnTo>
                  <a:lnTo>
                    <a:pt x="1397" y="133"/>
                  </a:lnTo>
                  <a:lnTo>
                    <a:pt x="1397" y="129"/>
                  </a:lnTo>
                  <a:lnTo>
                    <a:pt x="1399" y="123"/>
                  </a:lnTo>
                  <a:lnTo>
                    <a:pt x="1399" y="119"/>
                  </a:lnTo>
                  <a:lnTo>
                    <a:pt x="1401" y="114"/>
                  </a:lnTo>
                  <a:lnTo>
                    <a:pt x="1401" y="108"/>
                  </a:lnTo>
                  <a:lnTo>
                    <a:pt x="1403" y="104"/>
                  </a:lnTo>
                  <a:lnTo>
                    <a:pt x="1403" y="100"/>
                  </a:lnTo>
                  <a:lnTo>
                    <a:pt x="1405" y="97"/>
                  </a:lnTo>
                  <a:lnTo>
                    <a:pt x="1405" y="93"/>
                  </a:lnTo>
                  <a:lnTo>
                    <a:pt x="1407" y="87"/>
                  </a:lnTo>
                  <a:lnTo>
                    <a:pt x="1409" y="83"/>
                  </a:lnTo>
                  <a:lnTo>
                    <a:pt x="1409" y="79"/>
                  </a:lnTo>
                  <a:lnTo>
                    <a:pt x="1411" y="76"/>
                  </a:lnTo>
                  <a:lnTo>
                    <a:pt x="1413" y="72"/>
                  </a:lnTo>
                  <a:lnTo>
                    <a:pt x="1415" y="64"/>
                  </a:lnTo>
                  <a:lnTo>
                    <a:pt x="1418" y="57"/>
                  </a:lnTo>
                  <a:lnTo>
                    <a:pt x="1420" y="49"/>
                  </a:lnTo>
                  <a:lnTo>
                    <a:pt x="1422" y="43"/>
                  </a:lnTo>
                  <a:lnTo>
                    <a:pt x="1424" y="38"/>
                  </a:lnTo>
                  <a:lnTo>
                    <a:pt x="1426" y="32"/>
                  </a:lnTo>
                  <a:lnTo>
                    <a:pt x="1428" y="26"/>
                  </a:lnTo>
                  <a:lnTo>
                    <a:pt x="1430" y="22"/>
                  </a:lnTo>
                  <a:lnTo>
                    <a:pt x="1432" y="17"/>
                  </a:lnTo>
                  <a:lnTo>
                    <a:pt x="1434" y="13"/>
                  </a:lnTo>
                  <a:lnTo>
                    <a:pt x="1437" y="7"/>
                  </a:lnTo>
                  <a:lnTo>
                    <a:pt x="1439" y="3"/>
                  </a:lnTo>
                  <a:lnTo>
                    <a:pt x="1441" y="0"/>
                  </a:lnTo>
                  <a:lnTo>
                    <a:pt x="1441" y="0"/>
                  </a:lnTo>
                  <a:lnTo>
                    <a:pt x="901" y="41"/>
                  </a:lnTo>
                  <a:lnTo>
                    <a:pt x="468" y="20"/>
                  </a:lnTo>
                  <a:lnTo>
                    <a:pt x="468" y="20"/>
                  </a:lnTo>
                  <a:close/>
                </a:path>
              </a:pathLst>
            </a:custGeom>
            <a:solidFill>
              <a:srgbClr val="0066FF"/>
            </a:solidFill>
            <a:ln w="38100" cmpd="sng">
              <a:solidFill>
                <a:schemeClr val="tx1"/>
              </a:solidFill>
              <a:round/>
              <a:headEnd/>
              <a:tailEnd/>
            </a:ln>
          </p:spPr>
          <p:txBody>
            <a:bodyPr>
              <a:prstTxWarp prst="textNoShape">
                <a:avLst/>
              </a:prstTxWarp>
            </a:bodyPr>
            <a:lstStyle/>
            <a:p>
              <a:endParaRPr lang="en-US"/>
            </a:p>
          </p:txBody>
        </p:sp>
        <p:sp>
          <p:nvSpPr>
            <p:cNvPr id="152661" name="Freeform 85"/>
            <p:cNvSpPr>
              <a:spLocks/>
            </p:cNvSpPr>
            <p:nvPr/>
          </p:nvSpPr>
          <p:spPr bwMode="auto">
            <a:xfrm>
              <a:off x="3206" y="1622"/>
              <a:ext cx="480" cy="106"/>
            </a:xfrm>
            <a:custGeom>
              <a:avLst/>
              <a:gdLst/>
              <a:ahLst/>
              <a:cxnLst>
                <a:cxn ang="0">
                  <a:pos x="3" y="0"/>
                </a:cxn>
                <a:cxn ang="0">
                  <a:pos x="0" y="101"/>
                </a:cxn>
                <a:cxn ang="0">
                  <a:pos x="461" y="106"/>
                </a:cxn>
                <a:cxn ang="0">
                  <a:pos x="480" y="15"/>
                </a:cxn>
                <a:cxn ang="0">
                  <a:pos x="3" y="0"/>
                </a:cxn>
              </a:cxnLst>
              <a:rect l="0" t="0" r="r" b="b"/>
              <a:pathLst>
                <a:path w="480" h="106">
                  <a:moveTo>
                    <a:pt x="3" y="0"/>
                  </a:moveTo>
                  <a:lnTo>
                    <a:pt x="0" y="101"/>
                  </a:lnTo>
                  <a:lnTo>
                    <a:pt x="461" y="106"/>
                  </a:lnTo>
                  <a:lnTo>
                    <a:pt x="480" y="15"/>
                  </a:lnTo>
                  <a:lnTo>
                    <a:pt x="3" y="0"/>
                  </a:lnTo>
                  <a:close/>
                </a:path>
              </a:pathLst>
            </a:custGeom>
            <a:solidFill>
              <a:srgbClr val="CCECFF"/>
            </a:solidFill>
            <a:ln w="9525" cap="flat" cmpd="sng">
              <a:solidFill>
                <a:srgbClr val="FF0000"/>
              </a:solidFill>
              <a:prstDash val="solid"/>
              <a:round/>
              <a:headEnd type="none" w="med" len="med"/>
              <a:tailEnd type="none" w="med" len="med"/>
            </a:ln>
            <a:effectLst/>
          </p:spPr>
          <p:txBody>
            <a:bodyPr>
              <a:prstTxWarp prst="textNoShape">
                <a:avLst/>
              </a:prstTxWarp>
            </a:bodyPr>
            <a:lstStyle/>
            <a:p>
              <a:endParaRPr lang="en-US"/>
            </a:p>
          </p:txBody>
        </p:sp>
        <p:sp>
          <p:nvSpPr>
            <p:cNvPr id="152629" name="Freeform 53"/>
            <p:cNvSpPr>
              <a:spLocks/>
            </p:cNvSpPr>
            <p:nvPr/>
          </p:nvSpPr>
          <p:spPr bwMode="auto">
            <a:xfrm>
              <a:off x="3116" y="1836"/>
              <a:ext cx="61" cy="76"/>
            </a:xfrm>
            <a:custGeom>
              <a:avLst/>
              <a:gdLst/>
              <a:ahLst/>
              <a:cxnLst>
                <a:cxn ang="0">
                  <a:pos x="124" y="0"/>
                </a:cxn>
                <a:cxn ang="0">
                  <a:pos x="65" y="152"/>
                </a:cxn>
                <a:cxn ang="0">
                  <a:pos x="63" y="152"/>
                </a:cxn>
                <a:cxn ang="0">
                  <a:pos x="57" y="148"/>
                </a:cxn>
                <a:cxn ang="0">
                  <a:pos x="53" y="146"/>
                </a:cxn>
                <a:cxn ang="0">
                  <a:pos x="50" y="145"/>
                </a:cxn>
                <a:cxn ang="0">
                  <a:pos x="46" y="141"/>
                </a:cxn>
                <a:cxn ang="0">
                  <a:pos x="42" y="139"/>
                </a:cxn>
                <a:cxn ang="0">
                  <a:pos x="36" y="135"/>
                </a:cxn>
                <a:cxn ang="0">
                  <a:pos x="33" y="133"/>
                </a:cxn>
                <a:cxn ang="0">
                  <a:pos x="27" y="129"/>
                </a:cxn>
                <a:cxn ang="0">
                  <a:pos x="23" y="127"/>
                </a:cxn>
                <a:cxn ang="0">
                  <a:pos x="19" y="124"/>
                </a:cxn>
                <a:cxn ang="0">
                  <a:pos x="15" y="120"/>
                </a:cxn>
                <a:cxn ang="0">
                  <a:pos x="12" y="116"/>
                </a:cxn>
                <a:cxn ang="0">
                  <a:pos x="10" y="114"/>
                </a:cxn>
                <a:cxn ang="0">
                  <a:pos x="6" y="110"/>
                </a:cxn>
                <a:cxn ang="0">
                  <a:pos x="4" y="107"/>
                </a:cxn>
                <a:cxn ang="0">
                  <a:pos x="2" y="103"/>
                </a:cxn>
                <a:cxn ang="0">
                  <a:pos x="2" y="99"/>
                </a:cxn>
                <a:cxn ang="0">
                  <a:pos x="0" y="93"/>
                </a:cxn>
                <a:cxn ang="0">
                  <a:pos x="2" y="89"/>
                </a:cxn>
                <a:cxn ang="0">
                  <a:pos x="2" y="86"/>
                </a:cxn>
                <a:cxn ang="0">
                  <a:pos x="2" y="82"/>
                </a:cxn>
                <a:cxn ang="0">
                  <a:pos x="4" y="76"/>
                </a:cxn>
                <a:cxn ang="0">
                  <a:pos x="6" y="72"/>
                </a:cxn>
                <a:cxn ang="0">
                  <a:pos x="8" y="67"/>
                </a:cxn>
                <a:cxn ang="0">
                  <a:pos x="10" y="63"/>
                </a:cxn>
                <a:cxn ang="0">
                  <a:pos x="14" y="59"/>
                </a:cxn>
                <a:cxn ang="0">
                  <a:pos x="17" y="55"/>
                </a:cxn>
                <a:cxn ang="0">
                  <a:pos x="21" y="50"/>
                </a:cxn>
                <a:cxn ang="0">
                  <a:pos x="27" y="48"/>
                </a:cxn>
                <a:cxn ang="0">
                  <a:pos x="31" y="42"/>
                </a:cxn>
                <a:cxn ang="0">
                  <a:pos x="38" y="38"/>
                </a:cxn>
                <a:cxn ang="0">
                  <a:pos x="40" y="36"/>
                </a:cxn>
                <a:cxn ang="0">
                  <a:pos x="44" y="34"/>
                </a:cxn>
                <a:cxn ang="0">
                  <a:pos x="48" y="32"/>
                </a:cxn>
                <a:cxn ang="0">
                  <a:pos x="52" y="31"/>
                </a:cxn>
                <a:cxn ang="0">
                  <a:pos x="55" y="29"/>
                </a:cxn>
                <a:cxn ang="0">
                  <a:pos x="59" y="27"/>
                </a:cxn>
                <a:cxn ang="0">
                  <a:pos x="63" y="25"/>
                </a:cxn>
                <a:cxn ang="0">
                  <a:pos x="69" y="21"/>
                </a:cxn>
                <a:cxn ang="0">
                  <a:pos x="72" y="19"/>
                </a:cxn>
                <a:cxn ang="0">
                  <a:pos x="76" y="19"/>
                </a:cxn>
                <a:cxn ang="0">
                  <a:pos x="80" y="15"/>
                </a:cxn>
                <a:cxn ang="0">
                  <a:pos x="84" y="15"/>
                </a:cxn>
                <a:cxn ang="0">
                  <a:pos x="88" y="13"/>
                </a:cxn>
                <a:cxn ang="0">
                  <a:pos x="91" y="12"/>
                </a:cxn>
                <a:cxn ang="0">
                  <a:pos x="95" y="10"/>
                </a:cxn>
                <a:cxn ang="0">
                  <a:pos x="99" y="8"/>
                </a:cxn>
                <a:cxn ang="0">
                  <a:pos x="107" y="6"/>
                </a:cxn>
                <a:cxn ang="0">
                  <a:pos x="112" y="4"/>
                </a:cxn>
                <a:cxn ang="0">
                  <a:pos x="116" y="2"/>
                </a:cxn>
                <a:cxn ang="0">
                  <a:pos x="122" y="0"/>
                </a:cxn>
                <a:cxn ang="0">
                  <a:pos x="124" y="0"/>
                </a:cxn>
                <a:cxn ang="0">
                  <a:pos x="124" y="0"/>
                </a:cxn>
                <a:cxn ang="0">
                  <a:pos x="124" y="0"/>
                </a:cxn>
              </a:cxnLst>
              <a:rect l="0" t="0" r="r" b="b"/>
              <a:pathLst>
                <a:path w="124" h="152">
                  <a:moveTo>
                    <a:pt x="124" y="0"/>
                  </a:moveTo>
                  <a:lnTo>
                    <a:pt x="65" y="152"/>
                  </a:lnTo>
                  <a:lnTo>
                    <a:pt x="63" y="152"/>
                  </a:lnTo>
                  <a:lnTo>
                    <a:pt x="57" y="148"/>
                  </a:lnTo>
                  <a:lnTo>
                    <a:pt x="53" y="146"/>
                  </a:lnTo>
                  <a:lnTo>
                    <a:pt x="50" y="145"/>
                  </a:lnTo>
                  <a:lnTo>
                    <a:pt x="46" y="141"/>
                  </a:lnTo>
                  <a:lnTo>
                    <a:pt x="42" y="139"/>
                  </a:lnTo>
                  <a:lnTo>
                    <a:pt x="36" y="135"/>
                  </a:lnTo>
                  <a:lnTo>
                    <a:pt x="33" y="133"/>
                  </a:lnTo>
                  <a:lnTo>
                    <a:pt x="27" y="129"/>
                  </a:lnTo>
                  <a:lnTo>
                    <a:pt x="23" y="127"/>
                  </a:lnTo>
                  <a:lnTo>
                    <a:pt x="19" y="124"/>
                  </a:lnTo>
                  <a:lnTo>
                    <a:pt x="15" y="120"/>
                  </a:lnTo>
                  <a:lnTo>
                    <a:pt x="12" y="116"/>
                  </a:lnTo>
                  <a:lnTo>
                    <a:pt x="10" y="114"/>
                  </a:lnTo>
                  <a:lnTo>
                    <a:pt x="6" y="110"/>
                  </a:lnTo>
                  <a:lnTo>
                    <a:pt x="4" y="107"/>
                  </a:lnTo>
                  <a:lnTo>
                    <a:pt x="2" y="103"/>
                  </a:lnTo>
                  <a:lnTo>
                    <a:pt x="2" y="99"/>
                  </a:lnTo>
                  <a:lnTo>
                    <a:pt x="0" y="93"/>
                  </a:lnTo>
                  <a:lnTo>
                    <a:pt x="2" y="89"/>
                  </a:lnTo>
                  <a:lnTo>
                    <a:pt x="2" y="86"/>
                  </a:lnTo>
                  <a:lnTo>
                    <a:pt x="2" y="82"/>
                  </a:lnTo>
                  <a:lnTo>
                    <a:pt x="4" y="76"/>
                  </a:lnTo>
                  <a:lnTo>
                    <a:pt x="6" y="72"/>
                  </a:lnTo>
                  <a:lnTo>
                    <a:pt x="8" y="67"/>
                  </a:lnTo>
                  <a:lnTo>
                    <a:pt x="10" y="63"/>
                  </a:lnTo>
                  <a:lnTo>
                    <a:pt x="14" y="59"/>
                  </a:lnTo>
                  <a:lnTo>
                    <a:pt x="17" y="55"/>
                  </a:lnTo>
                  <a:lnTo>
                    <a:pt x="21" y="50"/>
                  </a:lnTo>
                  <a:lnTo>
                    <a:pt x="27" y="48"/>
                  </a:lnTo>
                  <a:lnTo>
                    <a:pt x="31" y="42"/>
                  </a:lnTo>
                  <a:lnTo>
                    <a:pt x="38" y="38"/>
                  </a:lnTo>
                  <a:lnTo>
                    <a:pt x="40" y="36"/>
                  </a:lnTo>
                  <a:lnTo>
                    <a:pt x="44" y="34"/>
                  </a:lnTo>
                  <a:lnTo>
                    <a:pt x="48" y="32"/>
                  </a:lnTo>
                  <a:lnTo>
                    <a:pt x="52" y="31"/>
                  </a:lnTo>
                  <a:lnTo>
                    <a:pt x="55" y="29"/>
                  </a:lnTo>
                  <a:lnTo>
                    <a:pt x="59" y="27"/>
                  </a:lnTo>
                  <a:lnTo>
                    <a:pt x="63" y="25"/>
                  </a:lnTo>
                  <a:lnTo>
                    <a:pt x="69" y="21"/>
                  </a:lnTo>
                  <a:lnTo>
                    <a:pt x="72" y="19"/>
                  </a:lnTo>
                  <a:lnTo>
                    <a:pt x="76" y="19"/>
                  </a:lnTo>
                  <a:lnTo>
                    <a:pt x="80" y="15"/>
                  </a:lnTo>
                  <a:lnTo>
                    <a:pt x="84" y="15"/>
                  </a:lnTo>
                  <a:lnTo>
                    <a:pt x="88" y="13"/>
                  </a:lnTo>
                  <a:lnTo>
                    <a:pt x="91" y="12"/>
                  </a:lnTo>
                  <a:lnTo>
                    <a:pt x="95" y="10"/>
                  </a:lnTo>
                  <a:lnTo>
                    <a:pt x="99" y="8"/>
                  </a:lnTo>
                  <a:lnTo>
                    <a:pt x="107" y="6"/>
                  </a:lnTo>
                  <a:lnTo>
                    <a:pt x="112" y="4"/>
                  </a:lnTo>
                  <a:lnTo>
                    <a:pt x="116" y="2"/>
                  </a:lnTo>
                  <a:lnTo>
                    <a:pt x="122" y="0"/>
                  </a:lnTo>
                  <a:lnTo>
                    <a:pt x="124" y="0"/>
                  </a:lnTo>
                  <a:lnTo>
                    <a:pt x="124" y="0"/>
                  </a:lnTo>
                  <a:lnTo>
                    <a:pt x="124"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30" name="Freeform 54"/>
            <p:cNvSpPr>
              <a:spLocks/>
            </p:cNvSpPr>
            <p:nvPr/>
          </p:nvSpPr>
          <p:spPr bwMode="auto">
            <a:xfrm>
              <a:off x="3099" y="1943"/>
              <a:ext cx="212" cy="82"/>
            </a:xfrm>
            <a:custGeom>
              <a:avLst/>
              <a:gdLst/>
              <a:ahLst/>
              <a:cxnLst>
                <a:cxn ang="0">
                  <a:pos x="424" y="4"/>
                </a:cxn>
                <a:cxn ang="0">
                  <a:pos x="420" y="11"/>
                </a:cxn>
                <a:cxn ang="0">
                  <a:pos x="414" y="25"/>
                </a:cxn>
                <a:cxn ang="0">
                  <a:pos x="409" y="32"/>
                </a:cxn>
                <a:cxn ang="0">
                  <a:pos x="405" y="40"/>
                </a:cxn>
                <a:cxn ang="0">
                  <a:pos x="399" y="47"/>
                </a:cxn>
                <a:cxn ang="0">
                  <a:pos x="393" y="57"/>
                </a:cxn>
                <a:cxn ang="0">
                  <a:pos x="384" y="66"/>
                </a:cxn>
                <a:cxn ang="0">
                  <a:pos x="376" y="76"/>
                </a:cxn>
                <a:cxn ang="0">
                  <a:pos x="367" y="84"/>
                </a:cxn>
                <a:cxn ang="0">
                  <a:pos x="357" y="93"/>
                </a:cxn>
                <a:cxn ang="0">
                  <a:pos x="344" y="101"/>
                </a:cxn>
                <a:cxn ang="0">
                  <a:pos x="333" y="110"/>
                </a:cxn>
                <a:cxn ang="0">
                  <a:pos x="319" y="116"/>
                </a:cxn>
                <a:cxn ang="0">
                  <a:pos x="304" y="122"/>
                </a:cxn>
                <a:cxn ang="0">
                  <a:pos x="296" y="125"/>
                </a:cxn>
                <a:cxn ang="0">
                  <a:pos x="289" y="127"/>
                </a:cxn>
                <a:cxn ang="0">
                  <a:pos x="276" y="135"/>
                </a:cxn>
                <a:cxn ang="0">
                  <a:pos x="266" y="137"/>
                </a:cxn>
                <a:cxn ang="0">
                  <a:pos x="258" y="139"/>
                </a:cxn>
                <a:cxn ang="0">
                  <a:pos x="251" y="141"/>
                </a:cxn>
                <a:cxn ang="0">
                  <a:pos x="243" y="144"/>
                </a:cxn>
                <a:cxn ang="0">
                  <a:pos x="236" y="146"/>
                </a:cxn>
                <a:cxn ang="0">
                  <a:pos x="228" y="148"/>
                </a:cxn>
                <a:cxn ang="0">
                  <a:pos x="220" y="150"/>
                </a:cxn>
                <a:cxn ang="0">
                  <a:pos x="213" y="152"/>
                </a:cxn>
                <a:cxn ang="0">
                  <a:pos x="205" y="154"/>
                </a:cxn>
                <a:cxn ang="0">
                  <a:pos x="198" y="156"/>
                </a:cxn>
                <a:cxn ang="0">
                  <a:pos x="190" y="156"/>
                </a:cxn>
                <a:cxn ang="0">
                  <a:pos x="182" y="158"/>
                </a:cxn>
                <a:cxn ang="0">
                  <a:pos x="175" y="158"/>
                </a:cxn>
                <a:cxn ang="0">
                  <a:pos x="167" y="160"/>
                </a:cxn>
                <a:cxn ang="0">
                  <a:pos x="152" y="161"/>
                </a:cxn>
                <a:cxn ang="0">
                  <a:pos x="139" y="161"/>
                </a:cxn>
                <a:cxn ang="0">
                  <a:pos x="125" y="163"/>
                </a:cxn>
                <a:cxn ang="0">
                  <a:pos x="112" y="163"/>
                </a:cxn>
                <a:cxn ang="0">
                  <a:pos x="101" y="163"/>
                </a:cxn>
                <a:cxn ang="0">
                  <a:pos x="87" y="160"/>
                </a:cxn>
                <a:cxn ang="0">
                  <a:pos x="78" y="160"/>
                </a:cxn>
                <a:cxn ang="0">
                  <a:pos x="66" y="158"/>
                </a:cxn>
                <a:cxn ang="0">
                  <a:pos x="59" y="158"/>
                </a:cxn>
                <a:cxn ang="0">
                  <a:pos x="49" y="156"/>
                </a:cxn>
                <a:cxn ang="0">
                  <a:pos x="42" y="156"/>
                </a:cxn>
                <a:cxn ang="0">
                  <a:pos x="34" y="154"/>
                </a:cxn>
                <a:cxn ang="0">
                  <a:pos x="26" y="154"/>
                </a:cxn>
                <a:cxn ang="0">
                  <a:pos x="15" y="152"/>
                </a:cxn>
                <a:cxn ang="0">
                  <a:pos x="7" y="152"/>
                </a:cxn>
                <a:cxn ang="0">
                  <a:pos x="0" y="150"/>
                </a:cxn>
                <a:cxn ang="0">
                  <a:pos x="293" y="76"/>
                </a:cxn>
                <a:cxn ang="0">
                  <a:pos x="424" y="0"/>
                </a:cxn>
              </a:cxnLst>
              <a:rect l="0" t="0" r="r" b="b"/>
              <a:pathLst>
                <a:path w="424" h="163">
                  <a:moveTo>
                    <a:pt x="424" y="0"/>
                  </a:moveTo>
                  <a:lnTo>
                    <a:pt x="424" y="4"/>
                  </a:lnTo>
                  <a:lnTo>
                    <a:pt x="422" y="8"/>
                  </a:lnTo>
                  <a:lnTo>
                    <a:pt x="420" y="11"/>
                  </a:lnTo>
                  <a:lnTo>
                    <a:pt x="416" y="17"/>
                  </a:lnTo>
                  <a:lnTo>
                    <a:pt x="414" y="25"/>
                  </a:lnTo>
                  <a:lnTo>
                    <a:pt x="411" y="27"/>
                  </a:lnTo>
                  <a:lnTo>
                    <a:pt x="409" y="32"/>
                  </a:lnTo>
                  <a:lnTo>
                    <a:pt x="407" y="36"/>
                  </a:lnTo>
                  <a:lnTo>
                    <a:pt x="405" y="40"/>
                  </a:lnTo>
                  <a:lnTo>
                    <a:pt x="401" y="44"/>
                  </a:lnTo>
                  <a:lnTo>
                    <a:pt x="399" y="47"/>
                  </a:lnTo>
                  <a:lnTo>
                    <a:pt x="395" y="53"/>
                  </a:lnTo>
                  <a:lnTo>
                    <a:pt x="393" y="57"/>
                  </a:lnTo>
                  <a:lnTo>
                    <a:pt x="388" y="61"/>
                  </a:lnTo>
                  <a:lnTo>
                    <a:pt x="384" y="66"/>
                  </a:lnTo>
                  <a:lnTo>
                    <a:pt x="380" y="70"/>
                  </a:lnTo>
                  <a:lnTo>
                    <a:pt x="376" y="76"/>
                  </a:lnTo>
                  <a:lnTo>
                    <a:pt x="373" y="80"/>
                  </a:lnTo>
                  <a:lnTo>
                    <a:pt x="367" y="84"/>
                  </a:lnTo>
                  <a:lnTo>
                    <a:pt x="361" y="89"/>
                  </a:lnTo>
                  <a:lnTo>
                    <a:pt x="357" y="93"/>
                  </a:lnTo>
                  <a:lnTo>
                    <a:pt x="350" y="97"/>
                  </a:lnTo>
                  <a:lnTo>
                    <a:pt x="344" y="101"/>
                  </a:lnTo>
                  <a:lnTo>
                    <a:pt x="338" y="104"/>
                  </a:lnTo>
                  <a:lnTo>
                    <a:pt x="333" y="110"/>
                  </a:lnTo>
                  <a:lnTo>
                    <a:pt x="325" y="112"/>
                  </a:lnTo>
                  <a:lnTo>
                    <a:pt x="319" y="116"/>
                  </a:lnTo>
                  <a:lnTo>
                    <a:pt x="312" y="120"/>
                  </a:lnTo>
                  <a:lnTo>
                    <a:pt x="304" y="122"/>
                  </a:lnTo>
                  <a:lnTo>
                    <a:pt x="300" y="123"/>
                  </a:lnTo>
                  <a:lnTo>
                    <a:pt x="296" y="125"/>
                  </a:lnTo>
                  <a:lnTo>
                    <a:pt x="293" y="127"/>
                  </a:lnTo>
                  <a:lnTo>
                    <a:pt x="289" y="127"/>
                  </a:lnTo>
                  <a:lnTo>
                    <a:pt x="281" y="131"/>
                  </a:lnTo>
                  <a:lnTo>
                    <a:pt x="276" y="135"/>
                  </a:lnTo>
                  <a:lnTo>
                    <a:pt x="270" y="135"/>
                  </a:lnTo>
                  <a:lnTo>
                    <a:pt x="266" y="137"/>
                  </a:lnTo>
                  <a:lnTo>
                    <a:pt x="262" y="137"/>
                  </a:lnTo>
                  <a:lnTo>
                    <a:pt x="258" y="139"/>
                  </a:lnTo>
                  <a:lnTo>
                    <a:pt x="255" y="141"/>
                  </a:lnTo>
                  <a:lnTo>
                    <a:pt x="251" y="141"/>
                  </a:lnTo>
                  <a:lnTo>
                    <a:pt x="247" y="142"/>
                  </a:lnTo>
                  <a:lnTo>
                    <a:pt x="243" y="144"/>
                  </a:lnTo>
                  <a:lnTo>
                    <a:pt x="239" y="144"/>
                  </a:lnTo>
                  <a:lnTo>
                    <a:pt x="236" y="146"/>
                  </a:lnTo>
                  <a:lnTo>
                    <a:pt x="232" y="146"/>
                  </a:lnTo>
                  <a:lnTo>
                    <a:pt x="228" y="148"/>
                  </a:lnTo>
                  <a:lnTo>
                    <a:pt x="224" y="148"/>
                  </a:lnTo>
                  <a:lnTo>
                    <a:pt x="220" y="150"/>
                  </a:lnTo>
                  <a:lnTo>
                    <a:pt x="217" y="150"/>
                  </a:lnTo>
                  <a:lnTo>
                    <a:pt x="213" y="152"/>
                  </a:lnTo>
                  <a:lnTo>
                    <a:pt x="209" y="152"/>
                  </a:lnTo>
                  <a:lnTo>
                    <a:pt x="205" y="154"/>
                  </a:lnTo>
                  <a:lnTo>
                    <a:pt x="201" y="154"/>
                  </a:lnTo>
                  <a:lnTo>
                    <a:pt x="198" y="156"/>
                  </a:lnTo>
                  <a:lnTo>
                    <a:pt x="194" y="156"/>
                  </a:lnTo>
                  <a:lnTo>
                    <a:pt x="190" y="156"/>
                  </a:lnTo>
                  <a:lnTo>
                    <a:pt x="186" y="156"/>
                  </a:lnTo>
                  <a:lnTo>
                    <a:pt x="182" y="158"/>
                  </a:lnTo>
                  <a:lnTo>
                    <a:pt x="179" y="158"/>
                  </a:lnTo>
                  <a:lnTo>
                    <a:pt x="175" y="158"/>
                  </a:lnTo>
                  <a:lnTo>
                    <a:pt x="171" y="158"/>
                  </a:lnTo>
                  <a:lnTo>
                    <a:pt x="167" y="160"/>
                  </a:lnTo>
                  <a:lnTo>
                    <a:pt x="160" y="160"/>
                  </a:lnTo>
                  <a:lnTo>
                    <a:pt x="152" y="161"/>
                  </a:lnTo>
                  <a:lnTo>
                    <a:pt x="144" y="161"/>
                  </a:lnTo>
                  <a:lnTo>
                    <a:pt x="139" y="161"/>
                  </a:lnTo>
                  <a:lnTo>
                    <a:pt x="131" y="161"/>
                  </a:lnTo>
                  <a:lnTo>
                    <a:pt x="125" y="163"/>
                  </a:lnTo>
                  <a:lnTo>
                    <a:pt x="118" y="163"/>
                  </a:lnTo>
                  <a:lnTo>
                    <a:pt x="112" y="163"/>
                  </a:lnTo>
                  <a:lnTo>
                    <a:pt x="106" y="163"/>
                  </a:lnTo>
                  <a:lnTo>
                    <a:pt x="101" y="163"/>
                  </a:lnTo>
                  <a:lnTo>
                    <a:pt x="95" y="161"/>
                  </a:lnTo>
                  <a:lnTo>
                    <a:pt x="87" y="160"/>
                  </a:lnTo>
                  <a:lnTo>
                    <a:pt x="82" y="160"/>
                  </a:lnTo>
                  <a:lnTo>
                    <a:pt x="78" y="160"/>
                  </a:lnTo>
                  <a:lnTo>
                    <a:pt x="72" y="160"/>
                  </a:lnTo>
                  <a:lnTo>
                    <a:pt x="66" y="158"/>
                  </a:lnTo>
                  <a:lnTo>
                    <a:pt x="63" y="158"/>
                  </a:lnTo>
                  <a:lnTo>
                    <a:pt x="59" y="158"/>
                  </a:lnTo>
                  <a:lnTo>
                    <a:pt x="53" y="158"/>
                  </a:lnTo>
                  <a:lnTo>
                    <a:pt x="49" y="156"/>
                  </a:lnTo>
                  <a:lnTo>
                    <a:pt x="44" y="156"/>
                  </a:lnTo>
                  <a:lnTo>
                    <a:pt x="42" y="156"/>
                  </a:lnTo>
                  <a:lnTo>
                    <a:pt x="36" y="156"/>
                  </a:lnTo>
                  <a:lnTo>
                    <a:pt x="34" y="154"/>
                  </a:lnTo>
                  <a:lnTo>
                    <a:pt x="30" y="154"/>
                  </a:lnTo>
                  <a:lnTo>
                    <a:pt x="26" y="154"/>
                  </a:lnTo>
                  <a:lnTo>
                    <a:pt x="21" y="154"/>
                  </a:lnTo>
                  <a:lnTo>
                    <a:pt x="15" y="152"/>
                  </a:lnTo>
                  <a:lnTo>
                    <a:pt x="9" y="152"/>
                  </a:lnTo>
                  <a:lnTo>
                    <a:pt x="7" y="152"/>
                  </a:lnTo>
                  <a:lnTo>
                    <a:pt x="2" y="150"/>
                  </a:lnTo>
                  <a:lnTo>
                    <a:pt x="0" y="150"/>
                  </a:lnTo>
                  <a:lnTo>
                    <a:pt x="38" y="68"/>
                  </a:lnTo>
                  <a:lnTo>
                    <a:pt x="293" y="76"/>
                  </a:lnTo>
                  <a:lnTo>
                    <a:pt x="424" y="0"/>
                  </a:lnTo>
                  <a:lnTo>
                    <a:pt x="424"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31" name="Freeform 55"/>
            <p:cNvSpPr>
              <a:spLocks/>
            </p:cNvSpPr>
            <p:nvPr/>
          </p:nvSpPr>
          <p:spPr bwMode="auto">
            <a:xfrm>
              <a:off x="3602" y="1920"/>
              <a:ext cx="107" cy="107"/>
            </a:xfrm>
            <a:custGeom>
              <a:avLst/>
              <a:gdLst/>
              <a:ahLst/>
              <a:cxnLst>
                <a:cxn ang="0">
                  <a:pos x="116" y="0"/>
                </a:cxn>
                <a:cxn ang="0">
                  <a:pos x="106" y="0"/>
                </a:cxn>
                <a:cxn ang="0">
                  <a:pos x="97" y="2"/>
                </a:cxn>
                <a:cxn ang="0">
                  <a:pos x="87" y="2"/>
                </a:cxn>
                <a:cxn ang="0">
                  <a:pos x="78" y="4"/>
                </a:cxn>
                <a:cxn ang="0">
                  <a:pos x="66" y="8"/>
                </a:cxn>
                <a:cxn ang="0">
                  <a:pos x="55" y="12"/>
                </a:cxn>
                <a:cxn ang="0">
                  <a:pos x="45" y="18"/>
                </a:cxn>
                <a:cxn ang="0">
                  <a:pos x="36" y="25"/>
                </a:cxn>
                <a:cxn ang="0">
                  <a:pos x="28" y="33"/>
                </a:cxn>
                <a:cxn ang="0">
                  <a:pos x="21" y="42"/>
                </a:cxn>
                <a:cxn ang="0">
                  <a:pos x="17" y="52"/>
                </a:cxn>
                <a:cxn ang="0">
                  <a:pos x="11" y="65"/>
                </a:cxn>
                <a:cxn ang="0">
                  <a:pos x="7" y="76"/>
                </a:cxn>
                <a:cxn ang="0">
                  <a:pos x="3" y="90"/>
                </a:cxn>
                <a:cxn ang="0">
                  <a:pos x="2" y="101"/>
                </a:cxn>
                <a:cxn ang="0">
                  <a:pos x="0" y="109"/>
                </a:cxn>
                <a:cxn ang="0">
                  <a:pos x="0" y="116"/>
                </a:cxn>
                <a:cxn ang="0">
                  <a:pos x="0" y="126"/>
                </a:cxn>
                <a:cxn ang="0">
                  <a:pos x="0" y="137"/>
                </a:cxn>
                <a:cxn ang="0">
                  <a:pos x="0" y="147"/>
                </a:cxn>
                <a:cxn ang="0">
                  <a:pos x="3" y="154"/>
                </a:cxn>
                <a:cxn ang="0">
                  <a:pos x="5" y="166"/>
                </a:cxn>
                <a:cxn ang="0">
                  <a:pos x="11" y="179"/>
                </a:cxn>
                <a:cxn ang="0">
                  <a:pos x="17" y="190"/>
                </a:cxn>
                <a:cxn ang="0">
                  <a:pos x="24" y="200"/>
                </a:cxn>
                <a:cxn ang="0">
                  <a:pos x="34" y="208"/>
                </a:cxn>
                <a:cxn ang="0">
                  <a:pos x="43" y="211"/>
                </a:cxn>
                <a:cxn ang="0">
                  <a:pos x="57" y="213"/>
                </a:cxn>
                <a:cxn ang="0">
                  <a:pos x="68" y="215"/>
                </a:cxn>
                <a:cxn ang="0">
                  <a:pos x="81" y="215"/>
                </a:cxn>
                <a:cxn ang="0">
                  <a:pos x="95" y="213"/>
                </a:cxn>
                <a:cxn ang="0">
                  <a:pos x="106" y="211"/>
                </a:cxn>
                <a:cxn ang="0">
                  <a:pos x="114" y="208"/>
                </a:cxn>
                <a:cxn ang="0">
                  <a:pos x="123" y="206"/>
                </a:cxn>
                <a:cxn ang="0">
                  <a:pos x="131" y="202"/>
                </a:cxn>
                <a:cxn ang="0">
                  <a:pos x="138" y="200"/>
                </a:cxn>
                <a:cxn ang="0">
                  <a:pos x="146" y="196"/>
                </a:cxn>
                <a:cxn ang="0">
                  <a:pos x="154" y="192"/>
                </a:cxn>
                <a:cxn ang="0">
                  <a:pos x="161" y="189"/>
                </a:cxn>
                <a:cxn ang="0">
                  <a:pos x="173" y="183"/>
                </a:cxn>
                <a:cxn ang="0">
                  <a:pos x="184" y="177"/>
                </a:cxn>
                <a:cxn ang="0">
                  <a:pos x="194" y="171"/>
                </a:cxn>
                <a:cxn ang="0">
                  <a:pos x="203" y="166"/>
                </a:cxn>
                <a:cxn ang="0">
                  <a:pos x="211" y="162"/>
                </a:cxn>
                <a:cxn ang="0">
                  <a:pos x="80" y="128"/>
                </a:cxn>
                <a:cxn ang="0">
                  <a:pos x="118" y="0"/>
                </a:cxn>
              </a:cxnLst>
              <a:rect l="0" t="0" r="r" b="b"/>
              <a:pathLst>
                <a:path w="213" h="215">
                  <a:moveTo>
                    <a:pt x="118" y="0"/>
                  </a:moveTo>
                  <a:lnTo>
                    <a:pt x="116" y="0"/>
                  </a:lnTo>
                  <a:lnTo>
                    <a:pt x="110" y="0"/>
                  </a:lnTo>
                  <a:lnTo>
                    <a:pt x="106" y="0"/>
                  </a:lnTo>
                  <a:lnTo>
                    <a:pt x="102" y="0"/>
                  </a:lnTo>
                  <a:lnTo>
                    <a:pt x="97" y="2"/>
                  </a:lnTo>
                  <a:lnTo>
                    <a:pt x="93" y="2"/>
                  </a:lnTo>
                  <a:lnTo>
                    <a:pt x="87" y="2"/>
                  </a:lnTo>
                  <a:lnTo>
                    <a:pt x="81" y="4"/>
                  </a:lnTo>
                  <a:lnTo>
                    <a:pt x="78" y="4"/>
                  </a:lnTo>
                  <a:lnTo>
                    <a:pt x="72" y="6"/>
                  </a:lnTo>
                  <a:lnTo>
                    <a:pt x="66" y="8"/>
                  </a:lnTo>
                  <a:lnTo>
                    <a:pt x="60" y="10"/>
                  </a:lnTo>
                  <a:lnTo>
                    <a:pt x="55" y="12"/>
                  </a:lnTo>
                  <a:lnTo>
                    <a:pt x="51" y="16"/>
                  </a:lnTo>
                  <a:lnTo>
                    <a:pt x="45" y="18"/>
                  </a:lnTo>
                  <a:lnTo>
                    <a:pt x="40" y="21"/>
                  </a:lnTo>
                  <a:lnTo>
                    <a:pt x="36" y="25"/>
                  </a:lnTo>
                  <a:lnTo>
                    <a:pt x="32" y="29"/>
                  </a:lnTo>
                  <a:lnTo>
                    <a:pt x="28" y="33"/>
                  </a:lnTo>
                  <a:lnTo>
                    <a:pt x="24" y="37"/>
                  </a:lnTo>
                  <a:lnTo>
                    <a:pt x="21" y="42"/>
                  </a:lnTo>
                  <a:lnTo>
                    <a:pt x="19" y="48"/>
                  </a:lnTo>
                  <a:lnTo>
                    <a:pt x="17" y="52"/>
                  </a:lnTo>
                  <a:lnTo>
                    <a:pt x="13" y="57"/>
                  </a:lnTo>
                  <a:lnTo>
                    <a:pt x="11" y="65"/>
                  </a:lnTo>
                  <a:lnTo>
                    <a:pt x="9" y="71"/>
                  </a:lnTo>
                  <a:lnTo>
                    <a:pt x="7" y="76"/>
                  </a:lnTo>
                  <a:lnTo>
                    <a:pt x="5" y="84"/>
                  </a:lnTo>
                  <a:lnTo>
                    <a:pt x="3" y="90"/>
                  </a:lnTo>
                  <a:lnTo>
                    <a:pt x="3" y="99"/>
                  </a:lnTo>
                  <a:lnTo>
                    <a:pt x="2" y="101"/>
                  </a:lnTo>
                  <a:lnTo>
                    <a:pt x="0" y="107"/>
                  </a:lnTo>
                  <a:lnTo>
                    <a:pt x="0" y="109"/>
                  </a:lnTo>
                  <a:lnTo>
                    <a:pt x="0" y="114"/>
                  </a:lnTo>
                  <a:lnTo>
                    <a:pt x="0" y="116"/>
                  </a:lnTo>
                  <a:lnTo>
                    <a:pt x="0" y="120"/>
                  </a:lnTo>
                  <a:lnTo>
                    <a:pt x="0" y="126"/>
                  </a:lnTo>
                  <a:lnTo>
                    <a:pt x="0" y="130"/>
                  </a:lnTo>
                  <a:lnTo>
                    <a:pt x="0" y="137"/>
                  </a:lnTo>
                  <a:lnTo>
                    <a:pt x="0" y="145"/>
                  </a:lnTo>
                  <a:lnTo>
                    <a:pt x="0" y="147"/>
                  </a:lnTo>
                  <a:lnTo>
                    <a:pt x="2" y="152"/>
                  </a:lnTo>
                  <a:lnTo>
                    <a:pt x="3" y="154"/>
                  </a:lnTo>
                  <a:lnTo>
                    <a:pt x="3" y="160"/>
                  </a:lnTo>
                  <a:lnTo>
                    <a:pt x="5" y="166"/>
                  </a:lnTo>
                  <a:lnTo>
                    <a:pt x="7" y="171"/>
                  </a:lnTo>
                  <a:lnTo>
                    <a:pt x="11" y="179"/>
                  </a:lnTo>
                  <a:lnTo>
                    <a:pt x="13" y="185"/>
                  </a:lnTo>
                  <a:lnTo>
                    <a:pt x="17" y="190"/>
                  </a:lnTo>
                  <a:lnTo>
                    <a:pt x="21" y="196"/>
                  </a:lnTo>
                  <a:lnTo>
                    <a:pt x="24" y="200"/>
                  </a:lnTo>
                  <a:lnTo>
                    <a:pt x="30" y="204"/>
                  </a:lnTo>
                  <a:lnTo>
                    <a:pt x="34" y="208"/>
                  </a:lnTo>
                  <a:lnTo>
                    <a:pt x="40" y="209"/>
                  </a:lnTo>
                  <a:lnTo>
                    <a:pt x="43" y="211"/>
                  </a:lnTo>
                  <a:lnTo>
                    <a:pt x="51" y="213"/>
                  </a:lnTo>
                  <a:lnTo>
                    <a:pt x="57" y="213"/>
                  </a:lnTo>
                  <a:lnTo>
                    <a:pt x="62" y="215"/>
                  </a:lnTo>
                  <a:lnTo>
                    <a:pt x="68" y="215"/>
                  </a:lnTo>
                  <a:lnTo>
                    <a:pt x="74" y="215"/>
                  </a:lnTo>
                  <a:lnTo>
                    <a:pt x="81" y="215"/>
                  </a:lnTo>
                  <a:lnTo>
                    <a:pt x="87" y="213"/>
                  </a:lnTo>
                  <a:lnTo>
                    <a:pt x="95" y="213"/>
                  </a:lnTo>
                  <a:lnTo>
                    <a:pt x="102" y="211"/>
                  </a:lnTo>
                  <a:lnTo>
                    <a:pt x="106" y="211"/>
                  </a:lnTo>
                  <a:lnTo>
                    <a:pt x="110" y="209"/>
                  </a:lnTo>
                  <a:lnTo>
                    <a:pt x="114" y="208"/>
                  </a:lnTo>
                  <a:lnTo>
                    <a:pt x="118" y="208"/>
                  </a:lnTo>
                  <a:lnTo>
                    <a:pt x="123" y="206"/>
                  </a:lnTo>
                  <a:lnTo>
                    <a:pt x="127" y="204"/>
                  </a:lnTo>
                  <a:lnTo>
                    <a:pt x="131" y="202"/>
                  </a:lnTo>
                  <a:lnTo>
                    <a:pt x="135" y="202"/>
                  </a:lnTo>
                  <a:lnTo>
                    <a:pt x="138" y="200"/>
                  </a:lnTo>
                  <a:lnTo>
                    <a:pt x="142" y="198"/>
                  </a:lnTo>
                  <a:lnTo>
                    <a:pt x="146" y="196"/>
                  </a:lnTo>
                  <a:lnTo>
                    <a:pt x="150" y="194"/>
                  </a:lnTo>
                  <a:lnTo>
                    <a:pt x="154" y="192"/>
                  </a:lnTo>
                  <a:lnTo>
                    <a:pt x="159" y="190"/>
                  </a:lnTo>
                  <a:lnTo>
                    <a:pt x="161" y="189"/>
                  </a:lnTo>
                  <a:lnTo>
                    <a:pt x="167" y="187"/>
                  </a:lnTo>
                  <a:lnTo>
                    <a:pt x="173" y="183"/>
                  </a:lnTo>
                  <a:lnTo>
                    <a:pt x="178" y="181"/>
                  </a:lnTo>
                  <a:lnTo>
                    <a:pt x="184" y="177"/>
                  </a:lnTo>
                  <a:lnTo>
                    <a:pt x="190" y="175"/>
                  </a:lnTo>
                  <a:lnTo>
                    <a:pt x="194" y="171"/>
                  </a:lnTo>
                  <a:lnTo>
                    <a:pt x="199" y="168"/>
                  </a:lnTo>
                  <a:lnTo>
                    <a:pt x="203" y="166"/>
                  </a:lnTo>
                  <a:lnTo>
                    <a:pt x="207" y="164"/>
                  </a:lnTo>
                  <a:lnTo>
                    <a:pt x="211" y="162"/>
                  </a:lnTo>
                  <a:lnTo>
                    <a:pt x="213" y="160"/>
                  </a:lnTo>
                  <a:lnTo>
                    <a:pt x="80" y="128"/>
                  </a:lnTo>
                  <a:lnTo>
                    <a:pt x="118" y="0"/>
                  </a:lnTo>
                  <a:lnTo>
                    <a:pt x="118"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60" name="Oval 84"/>
            <p:cNvSpPr>
              <a:spLocks noChangeArrowheads="1"/>
            </p:cNvSpPr>
            <p:nvPr/>
          </p:nvSpPr>
          <p:spPr bwMode="auto">
            <a:xfrm>
              <a:off x="3211" y="1683"/>
              <a:ext cx="447" cy="7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152632" name="Freeform 56"/>
            <p:cNvSpPr>
              <a:spLocks/>
            </p:cNvSpPr>
            <p:nvPr/>
          </p:nvSpPr>
          <p:spPr bwMode="auto">
            <a:xfrm>
              <a:off x="3190" y="1545"/>
              <a:ext cx="521" cy="155"/>
            </a:xfrm>
            <a:custGeom>
              <a:avLst/>
              <a:gdLst/>
              <a:ahLst/>
              <a:cxnLst>
                <a:cxn ang="0">
                  <a:pos x="67" y="5"/>
                </a:cxn>
                <a:cxn ang="0">
                  <a:pos x="42" y="21"/>
                </a:cxn>
                <a:cxn ang="0">
                  <a:pos x="21" y="43"/>
                </a:cxn>
                <a:cxn ang="0">
                  <a:pos x="8" y="72"/>
                </a:cxn>
                <a:cxn ang="0">
                  <a:pos x="2" y="93"/>
                </a:cxn>
                <a:cxn ang="0">
                  <a:pos x="0" y="114"/>
                </a:cxn>
                <a:cxn ang="0">
                  <a:pos x="2" y="133"/>
                </a:cxn>
                <a:cxn ang="0">
                  <a:pos x="6" y="152"/>
                </a:cxn>
                <a:cxn ang="0">
                  <a:pos x="14" y="173"/>
                </a:cxn>
                <a:cxn ang="0">
                  <a:pos x="31" y="199"/>
                </a:cxn>
                <a:cxn ang="0">
                  <a:pos x="63" y="233"/>
                </a:cxn>
                <a:cxn ang="0">
                  <a:pos x="90" y="250"/>
                </a:cxn>
                <a:cxn ang="0">
                  <a:pos x="111" y="262"/>
                </a:cxn>
                <a:cxn ang="0">
                  <a:pos x="134" y="270"/>
                </a:cxn>
                <a:cxn ang="0">
                  <a:pos x="160" y="275"/>
                </a:cxn>
                <a:cxn ang="0">
                  <a:pos x="185" y="279"/>
                </a:cxn>
                <a:cxn ang="0">
                  <a:pos x="213" y="287"/>
                </a:cxn>
                <a:cxn ang="0">
                  <a:pos x="244" y="292"/>
                </a:cxn>
                <a:cxn ang="0">
                  <a:pos x="278" y="298"/>
                </a:cxn>
                <a:cxn ang="0">
                  <a:pos x="295" y="300"/>
                </a:cxn>
                <a:cxn ang="0">
                  <a:pos x="316" y="302"/>
                </a:cxn>
                <a:cxn ang="0">
                  <a:pos x="337" y="304"/>
                </a:cxn>
                <a:cxn ang="0">
                  <a:pos x="360" y="306"/>
                </a:cxn>
                <a:cxn ang="0">
                  <a:pos x="381" y="306"/>
                </a:cxn>
                <a:cxn ang="0">
                  <a:pos x="405" y="308"/>
                </a:cxn>
                <a:cxn ang="0">
                  <a:pos x="430" y="308"/>
                </a:cxn>
                <a:cxn ang="0">
                  <a:pos x="455" y="309"/>
                </a:cxn>
                <a:cxn ang="0">
                  <a:pos x="482" y="309"/>
                </a:cxn>
                <a:cxn ang="0">
                  <a:pos x="508" y="309"/>
                </a:cxn>
                <a:cxn ang="0">
                  <a:pos x="535" y="309"/>
                </a:cxn>
                <a:cxn ang="0">
                  <a:pos x="561" y="309"/>
                </a:cxn>
                <a:cxn ang="0">
                  <a:pos x="586" y="308"/>
                </a:cxn>
                <a:cxn ang="0">
                  <a:pos x="615" y="308"/>
                </a:cxn>
                <a:cxn ang="0">
                  <a:pos x="639" y="306"/>
                </a:cxn>
                <a:cxn ang="0">
                  <a:pos x="666" y="304"/>
                </a:cxn>
                <a:cxn ang="0">
                  <a:pos x="689" y="302"/>
                </a:cxn>
                <a:cxn ang="0">
                  <a:pos x="712" y="300"/>
                </a:cxn>
                <a:cxn ang="0">
                  <a:pos x="734" y="298"/>
                </a:cxn>
                <a:cxn ang="0">
                  <a:pos x="757" y="296"/>
                </a:cxn>
                <a:cxn ang="0">
                  <a:pos x="778" y="292"/>
                </a:cxn>
                <a:cxn ang="0">
                  <a:pos x="799" y="290"/>
                </a:cxn>
                <a:cxn ang="0">
                  <a:pos x="820" y="287"/>
                </a:cxn>
                <a:cxn ang="0">
                  <a:pos x="847" y="283"/>
                </a:cxn>
                <a:cxn ang="0">
                  <a:pos x="873" y="277"/>
                </a:cxn>
                <a:cxn ang="0">
                  <a:pos x="906" y="271"/>
                </a:cxn>
                <a:cxn ang="0">
                  <a:pos x="932" y="262"/>
                </a:cxn>
                <a:cxn ang="0">
                  <a:pos x="955" y="254"/>
                </a:cxn>
                <a:cxn ang="0">
                  <a:pos x="976" y="245"/>
                </a:cxn>
                <a:cxn ang="0">
                  <a:pos x="1002" y="224"/>
                </a:cxn>
                <a:cxn ang="0">
                  <a:pos x="1021" y="195"/>
                </a:cxn>
                <a:cxn ang="0">
                  <a:pos x="1029" y="176"/>
                </a:cxn>
                <a:cxn ang="0">
                  <a:pos x="1035" y="154"/>
                </a:cxn>
                <a:cxn ang="0">
                  <a:pos x="1040" y="131"/>
                </a:cxn>
                <a:cxn ang="0">
                  <a:pos x="1040" y="108"/>
                </a:cxn>
                <a:cxn ang="0">
                  <a:pos x="1040" y="87"/>
                </a:cxn>
                <a:cxn ang="0">
                  <a:pos x="1039" y="66"/>
                </a:cxn>
                <a:cxn ang="0">
                  <a:pos x="1025" y="40"/>
                </a:cxn>
                <a:cxn ang="0">
                  <a:pos x="1002" y="17"/>
                </a:cxn>
                <a:cxn ang="0">
                  <a:pos x="976" y="7"/>
                </a:cxn>
                <a:cxn ang="0">
                  <a:pos x="945" y="7"/>
                </a:cxn>
                <a:cxn ang="0">
                  <a:pos x="917" y="15"/>
                </a:cxn>
                <a:cxn ang="0">
                  <a:pos x="892" y="22"/>
                </a:cxn>
                <a:cxn ang="0">
                  <a:pos x="80" y="0"/>
                </a:cxn>
              </a:cxnLst>
              <a:rect l="0" t="0" r="r" b="b"/>
              <a:pathLst>
                <a:path w="1042" h="309">
                  <a:moveTo>
                    <a:pt x="80" y="0"/>
                  </a:moveTo>
                  <a:lnTo>
                    <a:pt x="78" y="0"/>
                  </a:lnTo>
                  <a:lnTo>
                    <a:pt x="73" y="2"/>
                  </a:lnTo>
                  <a:lnTo>
                    <a:pt x="71" y="3"/>
                  </a:lnTo>
                  <a:lnTo>
                    <a:pt x="67" y="5"/>
                  </a:lnTo>
                  <a:lnTo>
                    <a:pt x="63" y="7"/>
                  </a:lnTo>
                  <a:lnTo>
                    <a:pt x="58" y="11"/>
                  </a:lnTo>
                  <a:lnTo>
                    <a:pt x="52" y="13"/>
                  </a:lnTo>
                  <a:lnTo>
                    <a:pt x="48" y="17"/>
                  </a:lnTo>
                  <a:lnTo>
                    <a:pt x="42" y="21"/>
                  </a:lnTo>
                  <a:lnTo>
                    <a:pt x="39" y="26"/>
                  </a:lnTo>
                  <a:lnTo>
                    <a:pt x="33" y="32"/>
                  </a:lnTo>
                  <a:lnTo>
                    <a:pt x="27" y="38"/>
                  </a:lnTo>
                  <a:lnTo>
                    <a:pt x="25" y="41"/>
                  </a:lnTo>
                  <a:lnTo>
                    <a:pt x="21" y="43"/>
                  </a:lnTo>
                  <a:lnTo>
                    <a:pt x="20" y="49"/>
                  </a:lnTo>
                  <a:lnTo>
                    <a:pt x="18" y="53"/>
                  </a:lnTo>
                  <a:lnTo>
                    <a:pt x="14" y="59"/>
                  </a:lnTo>
                  <a:lnTo>
                    <a:pt x="10" y="66"/>
                  </a:lnTo>
                  <a:lnTo>
                    <a:pt x="8" y="72"/>
                  </a:lnTo>
                  <a:lnTo>
                    <a:pt x="6" y="76"/>
                  </a:lnTo>
                  <a:lnTo>
                    <a:pt x="4" y="79"/>
                  </a:lnTo>
                  <a:lnTo>
                    <a:pt x="4" y="83"/>
                  </a:lnTo>
                  <a:lnTo>
                    <a:pt x="2" y="87"/>
                  </a:lnTo>
                  <a:lnTo>
                    <a:pt x="2" y="93"/>
                  </a:lnTo>
                  <a:lnTo>
                    <a:pt x="2" y="97"/>
                  </a:lnTo>
                  <a:lnTo>
                    <a:pt x="2" y="100"/>
                  </a:lnTo>
                  <a:lnTo>
                    <a:pt x="0" y="104"/>
                  </a:lnTo>
                  <a:lnTo>
                    <a:pt x="0" y="108"/>
                  </a:lnTo>
                  <a:lnTo>
                    <a:pt x="0" y="114"/>
                  </a:lnTo>
                  <a:lnTo>
                    <a:pt x="0" y="117"/>
                  </a:lnTo>
                  <a:lnTo>
                    <a:pt x="0" y="121"/>
                  </a:lnTo>
                  <a:lnTo>
                    <a:pt x="0" y="125"/>
                  </a:lnTo>
                  <a:lnTo>
                    <a:pt x="0" y="129"/>
                  </a:lnTo>
                  <a:lnTo>
                    <a:pt x="2" y="133"/>
                  </a:lnTo>
                  <a:lnTo>
                    <a:pt x="2" y="136"/>
                  </a:lnTo>
                  <a:lnTo>
                    <a:pt x="4" y="140"/>
                  </a:lnTo>
                  <a:lnTo>
                    <a:pt x="4" y="144"/>
                  </a:lnTo>
                  <a:lnTo>
                    <a:pt x="6" y="148"/>
                  </a:lnTo>
                  <a:lnTo>
                    <a:pt x="6" y="152"/>
                  </a:lnTo>
                  <a:lnTo>
                    <a:pt x="8" y="157"/>
                  </a:lnTo>
                  <a:lnTo>
                    <a:pt x="8" y="159"/>
                  </a:lnTo>
                  <a:lnTo>
                    <a:pt x="10" y="165"/>
                  </a:lnTo>
                  <a:lnTo>
                    <a:pt x="12" y="167"/>
                  </a:lnTo>
                  <a:lnTo>
                    <a:pt x="14" y="173"/>
                  </a:lnTo>
                  <a:lnTo>
                    <a:pt x="16" y="174"/>
                  </a:lnTo>
                  <a:lnTo>
                    <a:pt x="18" y="180"/>
                  </a:lnTo>
                  <a:lnTo>
                    <a:pt x="21" y="186"/>
                  </a:lnTo>
                  <a:lnTo>
                    <a:pt x="25" y="193"/>
                  </a:lnTo>
                  <a:lnTo>
                    <a:pt x="31" y="199"/>
                  </a:lnTo>
                  <a:lnTo>
                    <a:pt x="37" y="209"/>
                  </a:lnTo>
                  <a:lnTo>
                    <a:pt x="42" y="214"/>
                  </a:lnTo>
                  <a:lnTo>
                    <a:pt x="48" y="220"/>
                  </a:lnTo>
                  <a:lnTo>
                    <a:pt x="56" y="226"/>
                  </a:lnTo>
                  <a:lnTo>
                    <a:pt x="63" y="233"/>
                  </a:lnTo>
                  <a:lnTo>
                    <a:pt x="69" y="237"/>
                  </a:lnTo>
                  <a:lnTo>
                    <a:pt x="77" y="243"/>
                  </a:lnTo>
                  <a:lnTo>
                    <a:pt x="80" y="245"/>
                  </a:lnTo>
                  <a:lnTo>
                    <a:pt x="86" y="249"/>
                  </a:lnTo>
                  <a:lnTo>
                    <a:pt x="90" y="250"/>
                  </a:lnTo>
                  <a:lnTo>
                    <a:pt x="94" y="252"/>
                  </a:lnTo>
                  <a:lnTo>
                    <a:pt x="97" y="254"/>
                  </a:lnTo>
                  <a:lnTo>
                    <a:pt x="101" y="256"/>
                  </a:lnTo>
                  <a:lnTo>
                    <a:pt x="107" y="260"/>
                  </a:lnTo>
                  <a:lnTo>
                    <a:pt x="111" y="262"/>
                  </a:lnTo>
                  <a:lnTo>
                    <a:pt x="115" y="262"/>
                  </a:lnTo>
                  <a:lnTo>
                    <a:pt x="120" y="264"/>
                  </a:lnTo>
                  <a:lnTo>
                    <a:pt x="124" y="266"/>
                  </a:lnTo>
                  <a:lnTo>
                    <a:pt x="130" y="268"/>
                  </a:lnTo>
                  <a:lnTo>
                    <a:pt x="134" y="270"/>
                  </a:lnTo>
                  <a:lnTo>
                    <a:pt x="139" y="270"/>
                  </a:lnTo>
                  <a:lnTo>
                    <a:pt x="143" y="271"/>
                  </a:lnTo>
                  <a:lnTo>
                    <a:pt x="149" y="271"/>
                  </a:lnTo>
                  <a:lnTo>
                    <a:pt x="154" y="273"/>
                  </a:lnTo>
                  <a:lnTo>
                    <a:pt x="160" y="275"/>
                  </a:lnTo>
                  <a:lnTo>
                    <a:pt x="164" y="275"/>
                  </a:lnTo>
                  <a:lnTo>
                    <a:pt x="170" y="277"/>
                  </a:lnTo>
                  <a:lnTo>
                    <a:pt x="175" y="277"/>
                  </a:lnTo>
                  <a:lnTo>
                    <a:pt x="181" y="279"/>
                  </a:lnTo>
                  <a:lnTo>
                    <a:pt x="185" y="279"/>
                  </a:lnTo>
                  <a:lnTo>
                    <a:pt x="191" y="281"/>
                  </a:lnTo>
                  <a:lnTo>
                    <a:pt x="196" y="283"/>
                  </a:lnTo>
                  <a:lnTo>
                    <a:pt x="202" y="285"/>
                  </a:lnTo>
                  <a:lnTo>
                    <a:pt x="208" y="285"/>
                  </a:lnTo>
                  <a:lnTo>
                    <a:pt x="213" y="287"/>
                  </a:lnTo>
                  <a:lnTo>
                    <a:pt x="219" y="287"/>
                  </a:lnTo>
                  <a:lnTo>
                    <a:pt x="225" y="289"/>
                  </a:lnTo>
                  <a:lnTo>
                    <a:pt x="231" y="290"/>
                  </a:lnTo>
                  <a:lnTo>
                    <a:pt x="236" y="290"/>
                  </a:lnTo>
                  <a:lnTo>
                    <a:pt x="244" y="292"/>
                  </a:lnTo>
                  <a:lnTo>
                    <a:pt x="250" y="292"/>
                  </a:lnTo>
                  <a:lnTo>
                    <a:pt x="257" y="294"/>
                  </a:lnTo>
                  <a:lnTo>
                    <a:pt x="263" y="294"/>
                  </a:lnTo>
                  <a:lnTo>
                    <a:pt x="269" y="296"/>
                  </a:lnTo>
                  <a:lnTo>
                    <a:pt x="278" y="298"/>
                  </a:lnTo>
                  <a:lnTo>
                    <a:pt x="280" y="298"/>
                  </a:lnTo>
                  <a:lnTo>
                    <a:pt x="284" y="298"/>
                  </a:lnTo>
                  <a:lnTo>
                    <a:pt x="288" y="298"/>
                  </a:lnTo>
                  <a:lnTo>
                    <a:pt x="293" y="300"/>
                  </a:lnTo>
                  <a:lnTo>
                    <a:pt x="295" y="300"/>
                  </a:lnTo>
                  <a:lnTo>
                    <a:pt x="299" y="300"/>
                  </a:lnTo>
                  <a:lnTo>
                    <a:pt x="303" y="300"/>
                  </a:lnTo>
                  <a:lnTo>
                    <a:pt x="309" y="302"/>
                  </a:lnTo>
                  <a:lnTo>
                    <a:pt x="312" y="302"/>
                  </a:lnTo>
                  <a:lnTo>
                    <a:pt x="316" y="302"/>
                  </a:lnTo>
                  <a:lnTo>
                    <a:pt x="320" y="304"/>
                  </a:lnTo>
                  <a:lnTo>
                    <a:pt x="324" y="304"/>
                  </a:lnTo>
                  <a:lnTo>
                    <a:pt x="329" y="304"/>
                  </a:lnTo>
                  <a:lnTo>
                    <a:pt x="333" y="304"/>
                  </a:lnTo>
                  <a:lnTo>
                    <a:pt x="337" y="304"/>
                  </a:lnTo>
                  <a:lnTo>
                    <a:pt x="341" y="304"/>
                  </a:lnTo>
                  <a:lnTo>
                    <a:pt x="345" y="304"/>
                  </a:lnTo>
                  <a:lnTo>
                    <a:pt x="348" y="306"/>
                  </a:lnTo>
                  <a:lnTo>
                    <a:pt x="354" y="306"/>
                  </a:lnTo>
                  <a:lnTo>
                    <a:pt x="360" y="306"/>
                  </a:lnTo>
                  <a:lnTo>
                    <a:pt x="364" y="306"/>
                  </a:lnTo>
                  <a:lnTo>
                    <a:pt x="367" y="306"/>
                  </a:lnTo>
                  <a:lnTo>
                    <a:pt x="371" y="306"/>
                  </a:lnTo>
                  <a:lnTo>
                    <a:pt x="377" y="306"/>
                  </a:lnTo>
                  <a:lnTo>
                    <a:pt x="381" y="306"/>
                  </a:lnTo>
                  <a:lnTo>
                    <a:pt x="386" y="308"/>
                  </a:lnTo>
                  <a:lnTo>
                    <a:pt x="390" y="308"/>
                  </a:lnTo>
                  <a:lnTo>
                    <a:pt x="396" y="308"/>
                  </a:lnTo>
                  <a:lnTo>
                    <a:pt x="400" y="308"/>
                  </a:lnTo>
                  <a:lnTo>
                    <a:pt x="405" y="308"/>
                  </a:lnTo>
                  <a:lnTo>
                    <a:pt x="409" y="308"/>
                  </a:lnTo>
                  <a:lnTo>
                    <a:pt x="415" y="308"/>
                  </a:lnTo>
                  <a:lnTo>
                    <a:pt x="421" y="308"/>
                  </a:lnTo>
                  <a:lnTo>
                    <a:pt x="424" y="308"/>
                  </a:lnTo>
                  <a:lnTo>
                    <a:pt x="430" y="308"/>
                  </a:lnTo>
                  <a:lnTo>
                    <a:pt x="436" y="309"/>
                  </a:lnTo>
                  <a:lnTo>
                    <a:pt x="440" y="309"/>
                  </a:lnTo>
                  <a:lnTo>
                    <a:pt x="445" y="309"/>
                  </a:lnTo>
                  <a:lnTo>
                    <a:pt x="451" y="309"/>
                  </a:lnTo>
                  <a:lnTo>
                    <a:pt x="455" y="309"/>
                  </a:lnTo>
                  <a:lnTo>
                    <a:pt x="461" y="309"/>
                  </a:lnTo>
                  <a:lnTo>
                    <a:pt x="466" y="309"/>
                  </a:lnTo>
                  <a:lnTo>
                    <a:pt x="472" y="309"/>
                  </a:lnTo>
                  <a:lnTo>
                    <a:pt x="478" y="309"/>
                  </a:lnTo>
                  <a:lnTo>
                    <a:pt x="482" y="309"/>
                  </a:lnTo>
                  <a:lnTo>
                    <a:pt x="487" y="309"/>
                  </a:lnTo>
                  <a:lnTo>
                    <a:pt x="493" y="309"/>
                  </a:lnTo>
                  <a:lnTo>
                    <a:pt x="499" y="309"/>
                  </a:lnTo>
                  <a:lnTo>
                    <a:pt x="502" y="309"/>
                  </a:lnTo>
                  <a:lnTo>
                    <a:pt x="508" y="309"/>
                  </a:lnTo>
                  <a:lnTo>
                    <a:pt x="514" y="309"/>
                  </a:lnTo>
                  <a:lnTo>
                    <a:pt x="520" y="309"/>
                  </a:lnTo>
                  <a:lnTo>
                    <a:pt x="523" y="309"/>
                  </a:lnTo>
                  <a:lnTo>
                    <a:pt x="529" y="309"/>
                  </a:lnTo>
                  <a:lnTo>
                    <a:pt x="535" y="309"/>
                  </a:lnTo>
                  <a:lnTo>
                    <a:pt x="540" y="309"/>
                  </a:lnTo>
                  <a:lnTo>
                    <a:pt x="544" y="309"/>
                  </a:lnTo>
                  <a:lnTo>
                    <a:pt x="550" y="309"/>
                  </a:lnTo>
                  <a:lnTo>
                    <a:pt x="556" y="309"/>
                  </a:lnTo>
                  <a:lnTo>
                    <a:pt x="561" y="309"/>
                  </a:lnTo>
                  <a:lnTo>
                    <a:pt x="565" y="308"/>
                  </a:lnTo>
                  <a:lnTo>
                    <a:pt x="571" y="308"/>
                  </a:lnTo>
                  <a:lnTo>
                    <a:pt x="577" y="308"/>
                  </a:lnTo>
                  <a:lnTo>
                    <a:pt x="582" y="308"/>
                  </a:lnTo>
                  <a:lnTo>
                    <a:pt x="586" y="308"/>
                  </a:lnTo>
                  <a:lnTo>
                    <a:pt x="592" y="308"/>
                  </a:lnTo>
                  <a:lnTo>
                    <a:pt x="597" y="308"/>
                  </a:lnTo>
                  <a:lnTo>
                    <a:pt x="603" y="308"/>
                  </a:lnTo>
                  <a:lnTo>
                    <a:pt x="609" y="308"/>
                  </a:lnTo>
                  <a:lnTo>
                    <a:pt x="615" y="308"/>
                  </a:lnTo>
                  <a:lnTo>
                    <a:pt x="618" y="308"/>
                  </a:lnTo>
                  <a:lnTo>
                    <a:pt x="624" y="308"/>
                  </a:lnTo>
                  <a:lnTo>
                    <a:pt x="630" y="306"/>
                  </a:lnTo>
                  <a:lnTo>
                    <a:pt x="634" y="306"/>
                  </a:lnTo>
                  <a:lnTo>
                    <a:pt x="639" y="306"/>
                  </a:lnTo>
                  <a:lnTo>
                    <a:pt x="645" y="306"/>
                  </a:lnTo>
                  <a:lnTo>
                    <a:pt x="651" y="306"/>
                  </a:lnTo>
                  <a:lnTo>
                    <a:pt x="655" y="306"/>
                  </a:lnTo>
                  <a:lnTo>
                    <a:pt x="660" y="304"/>
                  </a:lnTo>
                  <a:lnTo>
                    <a:pt x="666" y="304"/>
                  </a:lnTo>
                  <a:lnTo>
                    <a:pt x="670" y="304"/>
                  </a:lnTo>
                  <a:lnTo>
                    <a:pt x="674" y="304"/>
                  </a:lnTo>
                  <a:lnTo>
                    <a:pt x="679" y="304"/>
                  </a:lnTo>
                  <a:lnTo>
                    <a:pt x="685" y="304"/>
                  </a:lnTo>
                  <a:lnTo>
                    <a:pt x="689" y="302"/>
                  </a:lnTo>
                  <a:lnTo>
                    <a:pt x="694" y="302"/>
                  </a:lnTo>
                  <a:lnTo>
                    <a:pt x="698" y="302"/>
                  </a:lnTo>
                  <a:lnTo>
                    <a:pt x="704" y="302"/>
                  </a:lnTo>
                  <a:lnTo>
                    <a:pt x="708" y="300"/>
                  </a:lnTo>
                  <a:lnTo>
                    <a:pt x="712" y="300"/>
                  </a:lnTo>
                  <a:lnTo>
                    <a:pt x="717" y="300"/>
                  </a:lnTo>
                  <a:lnTo>
                    <a:pt x="721" y="300"/>
                  </a:lnTo>
                  <a:lnTo>
                    <a:pt x="727" y="300"/>
                  </a:lnTo>
                  <a:lnTo>
                    <a:pt x="731" y="298"/>
                  </a:lnTo>
                  <a:lnTo>
                    <a:pt x="734" y="298"/>
                  </a:lnTo>
                  <a:lnTo>
                    <a:pt x="740" y="298"/>
                  </a:lnTo>
                  <a:lnTo>
                    <a:pt x="744" y="298"/>
                  </a:lnTo>
                  <a:lnTo>
                    <a:pt x="750" y="296"/>
                  </a:lnTo>
                  <a:lnTo>
                    <a:pt x="753" y="296"/>
                  </a:lnTo>
                  <a:lnTo>
                    <a:pt x="757" y="296"/>
                  </a:lnTo>
                  <a:lnTo>
                    <a:pt x="763" y="294"/>
                  </a:lnTo>
                  <a:lnTo>
                    <a:pt x="767" y="294"/>
                  </a:lnTo>
                  <a:lnTo>
                    <a:pt x="771" y="294"/>
                  </a:lnTo>
                  <a:lnTo>
                    <a:pt x="774" y="294"/>
                  </a:lnTo>
                  <a:lnTo>
                    <a:pt x="778" y="292"/>
                  </a:lnTo>
                  <a:lnTo>
                    <a:pt x="782" y="292"/>
                  </a:lnTo>
                  <a:lnTo>
                    <a:pt x="788" y="292"/>
                  </a:lnTo>
                  <a:lnTo>
                    <a:pt x="791" y="292"/>
                  </a:lnTo>
                  <a:lnTo>
                    <a:pt x="795" y="290"/>
                  </a:lnTo>
                  <a:lnTo>
                    <a:pt x="799" y="290"/>
                  </a:lnTo>
                  <a:lnTo>
                    <a:pt x="803" y="290"/>
                  </a:lnTo>
                  <a:lnTo>
                    <a:pt x="809" y="290"/>
                  </a:lnTo>
                  <a:lnTo>
                    <a:pt x="810" y="289"/>
                  </a:lnTo>
                  <a:lnTo>
                    <a:pt x="816" y="289"/>
                  </a:lnTo>
                  <a:lnTo>
                    <a:pt x="820" y="287"/>
                  </a:lnTo>
                  <a:lnTo>
                    <a:pt x="824" y="287"/>
                  </a:lnTo>
                  <a:lnTo>
                    <a:pt x="831" y="287"/>
                  </a:lnTo>
                  <a:lnTo>
                    <a:pt x="839" y="285"/>
                  </a:lnTo>
                  <a:lnTo>
                    <a:pt x="841" y="285"/>
                  </a:lnTo>
                  <a:lnTo>
                    <a:pt x="847" y="283"/>
                  </a:lnTo>
                  <a:lnTo>
                    <a:pt x="848" y="283"/>
                  </a:lnTo>
                  <a:lnTo>
                    <a:pt x="854" y="283"/>
                  </a:lnTo>
                  <a:lnTo>
                    <a:pt x="860" y="281"/>
                  </a:lnTo>
                  <a:lnTo>
                    <a:pt x="867" y="279"/>
                  </a:lnTo>
                  <a:lnTo>
                    <a:pt x="873" y="277"/>
                  </a:lnTo>
                  <a:lnTo>
                    <a:pt x="881" y="277"/>
                  </a:lnTo>
                  <a:lnTo>
                    <a:pt x="886" y="275"/>
                  </a:lnTo>
                  <a:lnTo>
                    <a:pt x="892" y="273"/>
                  </a:lnTo>
                  <a:lnTo>
                    <a:pt x="900" y="271"/>
                  </a:lnTo>
                  <a:lnTo>
                    <a:pt x="906" y="271"/>
                  </a:lnTo>
                  <a:lnTo>
                    <a:pt x="911" y="270"/>
                  </a:lnTo>
                  <a:lnTo>
                    <a:pt x="915" y="268"/>
                  </a:lnTo>
                  <a:lnTo>
                    <a:pt x="921" y="266"/>
                  </a:lnTo>
                  <a:lnTo>
                    <a:pt x="926" y="264"/>
                  </a:lnTo>
                  <a:lnTo>
                    <a:pt x="932" y="262"/>
                  </a:lnTo>
                  <a:lnTo>
                    <a:pt x="936" y="262"/>
                  </a:lnTo>
                  <a:lnTo>
                    <a:pt x="942" y="260"/>
                  </a:lnTo>
                  <a:lnTo>
                    <a:pt x="947" y="258"/>
                  </a:lnTo>
                  <a:lnTo>
                    <a:pt x="951" y="256"/>
                  </a:lnTo>
                  <a:lnTo>
                    <a:pt x="955" y="254"/>
                  </a:lnTo>
                  <a:lnTo>
                    <a:pt x="959" y="252"/>
                  </a:lnTo>
                  <a:lnTo>
                    <a:pt x="964" y="252"/>
                  </a:lnTo>
                  <a:lnTo>
                    <a:pt x="968" y="249"/>
                  </a:lnTo>
                  <a:lnTo>
                    <a:pt x="972" y="247"/>
                  </a:lnTo>
                  <a:lnTo>
                    <a:pt x="976" y="245"/>
                  </a:lnTo>
                  <a:lnTo>
                    <a:pt x="980" y="243"/>
                  </a:lnTo>
                  <a:lnTo>
                    <a:pt x="985" y="239"/>
                  </a:lnTo>
                  <a:lnTo>
                    <a:pt x="993" y="235"/>
                  </a:lnTo>
                  <a:lnTo>
                    <a:pt x="997" y="230"/>
                  </a:lnTo>
                  <a:lnTo>
                    <a:pt x="1002" y="224"/>
                  </a:lnTo>
                  <a:lnTo>
                    <a:pt x="1008" y="218"/>
                  </a:lnTo>
                  <a:lnTo>
                    <a:pt x="1012" y="212"/>
                  </a:lnTo>
                  <a:lnTo>
                    <a:pt x="1016" y="207"/>
                  </a:lnTo>
                  <a:lnTo>
                    <a:pt x="1020" y="199"/>
                  </a:lnTo>
                  <a:lnTo>
                    <a:pt x="1021" y="195"/>
                  </a:lnTo>
                  <a:lnTo>
                    <a:pt x="1023" y="192"/>
                  </a:lnTo>
                  <a:lnTo>
                    <a:pt x="1025" y="188"/>
                  </a:lnTo>
                  <a:lnTo>
                    <a:pt x="1027" y="184"/>
                  </a:lnTo>
                  <a:lnTo>
                    <a:pt x="1029" y="180"/>
                  </a:lnTo>
                  <a:lnTo>
                    <a:pt x="1029" y="176"/>
                  </a:lnTo>
                  <a:lnTo>
                    <a:pt x="1031" y="173"/>
                  </a:lnTo>
                  <a:lnTo>
                    <a:pt x="1033" y="167"/>
                  </a:lnTo>
                  <a:lnTo>
                    <a:pt x="1033" y="163"/>
                  </a:lnTo>
                  <a:lnTo>
                    <a:pt x="1035" y="157"/>
                  </a:lnTo>
                  <a:lnTo>
                    <a:pt x="1035" y="154"/>
                  </a:lnTo>
                  <a:lnTo>
                    <a:pt x="1037" y="150"/>
                  </a:lnTo>
                  <a:lnTo>
                    <a:pt x="1037" y="144"/>
                  </a:lnTo>
                  <a:lnTo>
                    <a:pt x="1039" y="140"/>
                  </a:lnTo>
                  <a:lnTo>
                    <a:pt x="1039" y="136"/>
                  </a:lnTo>
                  <a:lnTo>
                    <a:pt x="1040" y="131"/>
                  </a:lnTo>
                  <a:lnTo>
                    <a:pt x="1040" y="127"/>
                  </a:lnTo>
                  <a:lnTo>
                    <a:pt x="1040" y="121"/>
                  </a:lnTo>
                  <a:lnTo>
                    <a:pt x="1040" y="117"/>
                  </a:lnTo>
                  <a:lnTo>
                    <a:pt x="1040" y="114"/>
                  </a:lnTo>
                  <a:lnTo>
                    <a:pt x="1040" y="108"/>
                  </a:lnTo>
                  <a:lnTo>
                    <a:pt x="1040" y="104"/>
                  </a:lnTo>
                  <a:lnTo>
                    <a:pt x="1040" y="100"/>
                  </a:lnTo>
                  <a:lnTo>
                    <a:pt x="1042" y="95"/>
                  </a:lnTo>
                  <a:lnTo>
                    <a:pt x="1040" y="91"/>
                  </a:lnTo>
                  <a:lnTo>
                    <a:pt x="1040" y="87"/>
                  </a:lnTo>
                  <a:lnTo>
                    <a:pt x="1040" y="83"/>
                  </a:lnTo>
                  <a:lnTo>
                    <a:pt x="1040" y="79"/>
                  </a:lnTo>
                  <a:lnTo>
                    <a:pt x="1040" y="74"/>
                  </a:lnTo>
                  <a:lnTo>
                    <a:pt x="1039" y="70"/>
                  </a:lnTo>
                  <a:lnTo>
                    <a:pt x="1039" y="66"/>
                  </a:lnTo>
                  <a:lnTo>
                    <a:pt x="1039" y="64"/>
                  </a:lnTo>
                  <a:lnTo>
                    <a:pt x="1035" y="57"/>
                  </a:lnTo>
                  <a:lnTo>
                    <a:pt x="1033" y="51"/>
                  </a:lnTo>
                  <a:lnTo>
                    <a:pt x="1029" y="43"/>
                  </a:lnTo>
                  <a:lnTo>
                    <a:pt x="1025" y="40"/>
                  </a:lnTo>
                  <a:lnTo>
                    <a:pt x="1021" y="34"/>
                  </a:lnTo>
                  <a:lnTo>
                    <a:pt x="1018" y="28"/>
                  </a:lnTo>
                  <a:lnTo>
                    <a:pt x="1012" y="24"/>
                  </a:lnTo>
                  <a:lnTo>
                    <a:pt x="1008" y="21"/>
                  </a:lnTo>
                  <a:lnTo>
                    <a:pt x="1002" y="17"/>
                  </a:lnTo>
                  <a:lnTo>
                    <a:pt x="999" y="15"/>
                  </a:lnTo>
                  <a:lnTo>
                    <a:pt x="993" y="13"/>
                  </a:lnTo>
                  <a:lnTo>
                    <a:pt x="987" y="11"/>
                  </a:lnTo>
                  <a:lnTo>
                    <a:pt x="982" y="9"/>
                  </a:lnTo>
                  <a:lnTo>
                    <a:pt x="976" y="7"/>
                  </a:lnTo>
                  <a:lnTo>
                    <a:pt x="970" y="7"/>
                  </a:lnTo>
                  <a:lnTo>
                    <a:pt x="964" y="7"/>
                  </a:lnTo>
                  <a:lnTo>
                    <a:pt x="959" y="7"/>
                  </a:lnTo>
                  <a:lnTo>
                    <a:pt x="951" y="7"/>
                  </a:lnTo>
                  <a:lnTo>
                    <a:pt x="945" y="7"/>
                  </a:lnTo>
                  <a:lnTo>
                    <a:pt x="940" y="9"/>
                  </a:lnTo>
                  <a:lnTo>
                    <a:pt x="934" y="9"/>
                  </a:lnTo>
                  <a:lnTo>
                    <a:pt x="926" y="11"/>
                  </a:lnTo>
                  <a:lnTo>
                    <a:pt x="921" y="13"/>
                  </a:lnTo>
                  <a:lnTo>
                    <a:pt x="917" y="15"/>
                  </a:lnTo>
                  <a:lnTo>
                    <a:pt x="911" y="17"/>
                  </a:lnTo>
                  <a:lnTo>
                    <a:pt x="906" y="19"/>
                  </a:lnTo>
                  <a:lnTo>
                    <a:pt x="902" y="21"/>
                  </a:lnTo>
                  <a:lnTo>
                    <a:pt x="898" y="22"/>
                  </a:lnTo>
                  <a:lnTo>
                    <a:pt x="892" y="22"/>
                  </a:lnTo>
                  <a:lnTo>
                    <a:pt x="890" y="26"/>
                  </a:lnTo>
                  <a:lnTo>
                    <a:pt x="886" y="26"/>
                  </a:lnTo>
                  <a:lnTo>
                    <a:pt x="885" y="28"/>
                  </a:lnTo>
                  <a:lnTo>
                    <a:pt x="80" y="0"/>
                  </a:lnTo>
                  <a:lnTo>
                    <a:pt x="80" y="0"/>
                  </a:lnTo>
                  <a:close/>
                </a:path>
              </a:pathLst>
            </a:custGeom>
            <a:solidFill>
              <a:srgbClr val="CCECFF"/>
            </a:solidFill>
            <a:ln w="9525">
              <a:solidFill>
                <a:schemeClr val="tx1"/>
              </a:solidFill>
              <a:round/>
              <a:headEnd/>
              <a:tailEnd/>
            </a:ln>
          </p:spPr>
          <p:txBody>
            <a:bodyPr>
              <a:prstTxWarp prst="textNoShape">
                <a:avLst/>
              </a:prstTxWarp>
            </a:bodyPr>
            <a:lstStyle/>
            <a:p>
              <a:endParaRPr lang="en-US"/>
            </a:p>
          </p:txBody>
        </p:sp>
        <p:sp>
          <p:nvSpPr>
            <p:cNvPr id="152633" name="Freeform 57"/>
            <p:cNvSpPr>
              <a:spLocks/>
            </p:cNvSpPr>
            <p:nvPr/>
          </p:nvSpPr>
          <p:spPr bwMode="auto">
            <a:xfrm>
              <a:off x="3230" y="1508"/>
              <a:ext cx="442" cy="78"/>
            </a:xfrm>
            <a:custGeom>
              <a:avLst/>
              <a:gdLst/>
              <a:ahLst/>
              <a:cxnLst>
                <a:cxn ang="0">
                  <a:pos x="468" y="155"/>
                </a:cxn>
                <a:cxn ang="0">
                  <a:pos x="512" y="153"/>
                </a:cxn>
                <a:cxn ang="0">
                  <a:pos x="554" y="152"/>
                </a:cxn>
                <a:cxn ang="0">
                  <a:pos x="595" y="148"/>
                </a:cxn>
                <a:cxn ang="0">
                  <a:pos x="635" y="144"/>
                </a:cxn>
                <a:cxn ang="0">
                  <a:pos x="672" y="140"/>
                </a:cxn>
                <a:cxn ang="0">
                  <a:pos x="708" y="136"/>
                </a:cxn>
                <a:cxn ang="0">
                  <a:pos x="740" y="131"/>
                </a:cxn>
                <a:cxn ang="0">
                  <a:pos x="770" y="125"/>
                </a:cxn>
                <a:cxn ang="0">
                  <a:pos x="797" y="121"/>
                </a:cxn>
                <a:cxn ang="0">
                  <a:pos x="822" y="114"/>
                </a:cxn>
                <a:cxn ang="0">
                  <a:pos x="843" y="108"/>
                </a:cxn>
                <a:cxn ang="0">
                  <a:pos x="858" y="102"/>
                </a:cxn>
                <a:cxn ang="0">
                  <a:pos x="879" y="91"/>
                </a:cxn>
                <a:cxn ang="0">
                  <a:pos x="883" y="79"/>
                </a:cxn>
                <a:cxn ang="0">
                  <a:pos x="869" y="64"/>
                </a:cxn>
                <a:cxn ang="0">
                  <a:pos x="850" y="57"/>
                </a:cxn>
                <a:cxn ang="0">
                  <a:pos x="833" y="49"/>
                </a:cxn>
                <a:cxn ang="0">
                  <a:pos x="810" y="41"/>
                </a:cxn>
                <a:cxn ang="0">
                  <a:pos x="784" y="36"/>
                </a:cxn>
                <a:cxn ang="0">
                  <a:pos x="757" y="30"/>
                </a:cxn>
                <a:cxn ang="0">
                  <a:pos x="725" y="22"/>
                </a:cxn>
                <a:cxn ang="0">
                  <a:pos x="691" y="17"/>
                </a:cxn>
                <a:cxn ang="0">
                  <a:pos x="654" y="13"/>
                </a:cxn>
                <a:cxn ang="0">
                  <a:pos x="616" y="7"/>
                </a:cxn>
                <a:cxn ang="0">
                  <a:pos x="576" y="3"/>
                </a:cxn>
                <a:cxn ang="0">
                  <a:pos x="535" y="1"/>
                </a:cxn>
                <a:cxn ang="0">
                  <a:pos x="493" y="0"/>
                </a:cxn>
                <a:cxn ang="0">
                  <a:pos x="449" y="0"/>
                </a:cxn>
                <a:cxn ang="0">
                  <a:pos x="403" y="0"/>
                </a:cxn>
                <a:cxn ang="0">
                  <a:pos x="362" y="0"/>
                </a:cxn>
                <a:cxn ang="0">
                  <a:pos x="320" y="1"/>
                </a:cxn>
                <a:cxn ang="0">
                  <a:pos x="278" y="5"/>
                </a:cxn>
                <a:cxn ang="0">
                  <a:pos x="240" y="9"/>
                </a:cxn>
                <a:cxn ang="0">
                  <a:pos x="202" y="13"/>
                </a:cxn>
                <a:cxn ang="0">
                  <a:pos x="168" y="19"/>
                </a:cxn>
                <a:cxn ang="0">
                  <a:pos x="135" y="22"/>
                </a:cxn>
                <a:cxn ang="0">
                  <a:pos x="107" y="28"/>
                </a:cxn>
                <a:cxn ang="0">
                  <a:pos x="80" y="34"/>
                </a:cxn>
                <a:cxn ang="0">
                  <a:pos x="57" y="41"/>
                </a:cxn>
                <a:cxn ang="0">
                  <a:pos x="38" y="47"/>
                </a:cxn>
                <a:cxn ang="0">
                  <a:pos x="21" y="53"/>
                </a:cxn>
                <a:cxn ang="0">
                  <a:pos x="4" y="64"/>
                </a:cxn>
                <a:cxn ang="0">
                  <a:pos x="0" y="76"/>
                </a:cxn>
                <a:cxn ang="0">
                  <a:pos x="12" y="89"/>
                </a:cxn>
                <a:cxn ang="0">
                  <a:pos x="29" y="96"/>
                </a:cxn>
                <a:cxn ang="0">
                  <a:pos x="46" y="104"/>
                </a:cxn>
                <a:cxn ang="0">
                  <a:pos x="67" y="110"/>
                </a:cxn>
                <a:cxn ang="0">
                  <a:pos x="92" y="117"/>
                </a:cxn>
                <a:cxn ang="0">
                  <a:pos x="120" y="125"/>
                </a:cxn>
                <a:cxn ang="0">
                  <a:pos x="151" y="131"/>
                </a:cxn>
                <a:cxn ang="0">
                  <a:pos x="183" y="136"/>
                </a:cxn>
                <a:cxn ang="0">
                  <a:pos x="217" y="140"/>
                </a:cxn>
                <a:cxn ang="0">
                  <a:pos x="255" y="146"/>
                </a:cxn>
                <a:cxn ang="0">
                  <a:pos x="295" y="148"/>
                </a:cxn>
                <a:cxn ang="0">
                  <a:pos x="337" y="152"/>
                </a:cxn>
                <a:cxn ang="0">
                  <a:pos x="381" y="153"/>
                </a:cxn>
                <a:cxn ang="0">
                  <a:pos x="424" y="155"/>
                </a:cxn>
              </a:cxnLst>
              <a:rect l="0" t="0" r="r" b="b"/>
              <a:pathLst>
                <a:path w="884" h="155">
                  <a:moveTo>
                    <a:pt x="436" y="155"/>
                  </a:moveTo>
                  <a:lnTo>
                    <a:pt x="447" y="155"/>
                  </a:lnTo>
                  <a:lnTo>
                    <a:pt x="459" y="155"/>
                  </a:lnTo>
                  <a:lnTo>
                    <a:pt x="468" y="155"/>
                  </a:lnTo>
                  <a:lnTo>
                    <a:pt x="479" y="155"/>
                  </a:lnTo>
                  <a:lnTo>
                    <a:pt x="491" y="153"/>
                  </a:lnTo>
                  <a:lnTo>
                    <a:pt x="500" y="153"/>
                  </a:lnTo>
                  <a:lnTo>
                    <a:pt x="512" y="153"/>
                  </a:lnTo>
                  <a:lnTo>
                    <a:pt x="523" y="153"/>
                  </a:lnTo>
                  <a:lnTo>
                    <a:pt x="535" y="152"/>
                  </a:lnTo>
                  <a:lnTo>
                    <a:pt x="544" y="152"/>
                  </a:lnTo>
                  <a:lnTo>
                    <a:pt x="554" y="152"/>
                  </a:lnTo>
                  <a:lnTo>
                    <a:pt x="565" y="152"/>
                  </a:lnTo>
                  <a:lnTo>
                    <a:pt x="575" y="150"/>
                  </a:lnTo>
                  <a:lnTo>
                    <a:pt x="586" y="150"/>
                  </a:lnTo>
                  <a:lnTo>
                    <a:pt x="595" y="148"/>
                  </a:lnTo>
                  <a:lnTo>
                    <a:pt x="607" y="148"/>
                  </a:lnTo>
                  <a:lnTo>
                    <a:pt x="616" y="146"/>
                  </a:lnTo>
                  <a:lnTo>
                    <a:pt x="626" y="146"/>
                  </a:lnTo>
                  <a:lnTo>
                    <a:pt x="635" y="144"/>
                  </a:lnTo>
                  <a:lnTo>
                    <a:pt x="645" y="144"/>
                  </a:lnTo>
                  <a:lnTo>
                    <a:pt x="654" y="142"/>
                  </a:lnTo>
                  <a:lnTo>
                    <a:pt x="664" y="142"/>
                  </a:lnTo>
                  <a:lnTo>
                    <a:pt x="672" y="140"/>
                  </a:lnTo>
                  <a:lnTo>
                    <a:pt x="683" y="140"/>
                  </a:lnTo>
                  <a:lnTo>
                    <a:pt x="691" y="138"/>
                  </a:lnTo>
                  <a:lnTo>
                    <a:pt x="700" y="138"/>
                  </a:lnTo>
                  <a:lnTo>
                    <a:pt x="708" y="136"/>
                  </a:lnTo>
                  <a:lnTo>
                    <a:pt x="717" y="136"/>
                  </a:lnTo>
                  <a:lnTo>
                    <a:pt x="725" y="133"/>
                  </a:lnTo>
                  <a:lnTo>
                    <a:pt x="732" y="133"/>
                  </a:lnTo>
                  <a:lnTo>
                    <a:pt x="740" y="131"/>
                  </a:lnTo>
                  <a:lnTo>
                    <a:pt x="749" y="131"/>
                  </a:lnTo>
                  <a:lnTo>
                    <a:pt x="757" y="129"/>
                  </a:lnTo>
                  <a:lnTo>
                    <a:pt x="763" y="127"/>
                  </a:lnTo>
                  <a:lnTo>
                    <a:pt x="770" y="125"/>
                  </a:lnTo>
                  <a:lnTo>
                    <a:pt x="778" y="125"/>
                  </a:lnTo>
                  <a:lnTo>
                    <a:pt x="784" y="123"/>
                  </a:lnTo>
                  <a:lnTo>
                    <a:pt x="791" y="121"/>
                  </a:lnTo>
                  <a:lnTo>
                    <a:pt x="797" y="121"/>
                  </a:lnTo>
                  <a:lnTo>
                    <a:pt x="805" y="119"/>
                  </a:lnTo>
                  <a:lnTo>
                    <a:pt x="810" y="117"/>
                  </a:lnTo>
                  <a:lnTo>
                    <a:pt x="816" y="115"/>
                  </a:lnTo>
                  <a:lnTo>
                    <a:pt x="822" y="114"/>
                  </a:lnTo>
                  <a:lnTo>
                    <a:pt x="827" y="114"/>
                  </a:lnTo>
                  <a:lnTo>
                    <a:pt x="833" y="112"/>
                  </a:lnTo>
                  <a:lnTo>
                    <a:pt x="839" y="110"/>
                  </a:lnTo>
                  <a:lnTo>
                    <a:pt x="843" y="108"/>
                  </a:lnTo>
                  <a:lnTo>
                    <a:pt x="848" y="108"/>
                  </a:lnTo>
                  <a:lnTo>
                    <a:pt x="850" y="106"/>
                  </a:lnTo>
                  <a:lnTo>
                    <a:pt x="856" y="104"/>
                  </a:lnTo>
                  <a:lnTo>
                    <a:pt x="858" y="102"/>
                  </a:lnTo>
                  <a:lnTo>
                    <a:pt x="864" y="100"/>
                  </a:lnTo>
                  <a:lnTo>
                    <a:pt x="869" y="96"/>
                  </a:lnTo>
                  <a:lnTo>
                    <a:pt x="875" y="95"/>
                  </a:lnTo>
                  <a:lnTo>
                    <a:pt x="879" y="91"/>
                  </a:lnTo>
                  <a:lnTo>
                    <a:pt x="881" y="87"/>
                  </a:lnTo>
                  <a:lnTo>
                    <a:pt x="883" y="85"/>
                  </a:lnTo>
                  <a:lnTo>
                    <a:pt x="884" y="81"/>
                  </a:lnTo>
                  <a:lnTo>
                    <a:pt x="883" y="79"/>
                  </a:lnTo>
                  <a:lnTo>
                    <a:pt x="881" y="76"/>
                  </a:lnTo>
                  <a:lnTo>
                    <a:pt x="879" y="72"/>
                  </a:lnTo>
                  <a:lnTo>
                    <a:pt x="875" y="68"/>
                  </a:lnTo>
                  <a:lnTo>
                    <a:pt x="869" y="64"/>
                  </a:lnTo>
                  <a:lnTo>
                    <a:pt x="864" y="62"/>
                  </a:lnTo>
                  <a:lnTo>
                    <a:pt x="858" y="58"/>
                  </a:lnTo>
                  <a:lnTo>
                    <a:pt x="856" y="58"/>
                  </a:lnTo>
                  <a:lnTo>
                    <a:pt x="850" y="57"/>
                  </a:lnTo>
                  <a:lnTo>
                    <a:pt x="848" y="55"/>
                  </a:lnTo>
                  <a:lnTo>
                    <a:pt x="843" y="53"/>
                  </a:lnTo>
                  <a:lnTo>
                    <a:pt x="839" y="51"/>
                  </a:lnTo>
                  <a:lnTo>
                    <a:pt x="833" y="49"/>
                  </a:lnTo>
                  <a:lnTo>
                    <a:pt x="827" y="47"/>
                  </a:lnTo>
                  <a:lnTo>
                    <a:pt x="822" y="45"/>
                  </a:lnTo>
                  <a:lnTo>
                    <a:pt x="816" y="43"/>
                  </a:lnTo>
                  <a:lnTo>
                    <a:pt x="810" y="41"/>
                  </a:lnTo>
                  <a:lnTo>
                    <a:pt x="805" y="41"/>
                  </a:lnTo>
                  <a:lnTo>
                    <a:pt x="797" y="38"/>
                  </a:lnTo>
                  <a:lnTo>
                    <a:pt x="791" y="38"/>
                  </a:lnTo>
                  <a:lnTo>
                    <a:pt x="784" y="36"/>
                  </a:lnTo>
                  <a:lnTo>
                    <a:pt x="778" y="34"/>
                  </a:lnTo>
                  <a:lnTo>
                    <a:pt x="770" y="32"/>
                  </a:lnTo>
                  <a:lnTo>
                    <a:pt x="765" y="30"/>
                  </a:lnTo>
                  <a:lnTo>
                    <a:pt x="757" y="30"/>
                  </a:lnTo>
                  <a:lnTo>
                    <a:pt x="749" y="28"/>
                  </a:lnTo>
                  <a:lnTo>
                    <a:pt x="742" y="26"/>
                  </a:lnTo>
                  <a:lnTo>
                    <a:pt x="734" y="24"/>
                  </a:lnTo>
                  <a:lnTo>
                    <a:pt x="725" y="22"/>
                  </a:lnTo>
                  <a:lnTo>
                    <a:pt x="717" y="22"/>
                  </a:lnTo>
                  <a:lnTo>
                    <a:pt x="708" y="20"/>
                  </a:lnTo>
                  <a:lnTo>
                    <a:pt x="700" y="19"/>
                  </a:lnTo>
                  <a:lnTo>
                    <a:pt x="691" y="17"/>
                  </a:lnTo>
                  <a:lnTo>
                    <a:pt x="683" y="17"/>
                  </a:lnTo>
                  <a:lnTo>
                    <a:pt x="673" y="15"/>
                  </a:lnTo>
                  <a:lnTo>
                    <a:pt x="664" y="13"/>
                  </a:lnTo>
                  <a:lnTo>
                    <a:pt x="654" y="13"/>
                  </a:lnTo>
                  <a:lnTo>
                    <a:pt x="647" y="11"/>
                  </a:lnTo>
                  <a:lnTo>
                    <a:pt x="635" y="11"/>
                  </a:lnTo>
                  <a:lnTo>
                    <a:pt x="626" y="9"/>
                  </a:lnTo>
                  <a:lnTo>
                    <a:pt x="616" y="7"/>
                  </a:lnTo>
                  <a:lnTo>
                    <a:pt x="609" y="7"/>
                  </a:lnTo>
                  <a:lnTo>
                    <a:pt x="597" y="5"/>
                  </a:lnTo>
                  <a:lnTo>
                    <a:pt x="588" y="5"/>
                  </a:lnTo>
                  <a:lnTo>
                    <a:pt x="576" y="3"/>
                  </a:lnTo>
                  <a:lnTo>
                    <a:pt x="567" y="3"/>
                  </a:lnTo>
                  <a:lnTo>
                    <a:pt x="556" y="1"/>
                  </a:lnTo>
                  <a:lnTo>
                    <a:pt x="546" y="1"/>
                  </a:lnTo>
                  <a:lnTo>
                    <a:pt x="535" y="1"/>
                  </a:lnTo>
                  <a:lnTo>
                    <a:pt x="525" y="1"/>
                  </a:lnTo>
                  <a:lnTo>
                    <a:pt x="514" y="0"/>
                  </a:lnTo>
                  <a:lnTo>
                    <a:pt x="504" y="0"/>
                  </a:lnTo>
                  <a:lnTo>
                    <a:pt x="493" y="0"/>
                  </a:lnTo>
                  <a:lnTo>
                    <a:pt x="481" y="0"/>
                  </a:lnTo>
                  <a:lnTo>
                    <a:pt x="470" y="0"/>
                  </a:lnTo>
                  <a:lnTo>
                    <a:pt x="460" y="0"/>
                  </a:lnTo>
                  <a:lnTo>
                    <a:pt x="449" y="0"/>
                  </a:lnTo>
                  <a:lnTo>
                    <a:pt x="440" y="0"/>
                  </a:lnTo>
                  <a:lnTo>
                    <a:pt x="428" y="0"/>
                  </a:lnTo>
                  <a:lnTo>
                    <a:pt x="417" y="0"/>
                  </a:lnTo>
                  <a:lnTo>
                    <a:pt x="403" y="0"/>
                  </a:lnTo>
                  <a:lnTo>
                    <a:pt x="394" y="0"/>
                  </a:lnTo>
                  <a:lnTo>
                    <a:pt x="383" y="0"/>
                  </a:lnTo>
                  <a:lnTo>
                    <a:pt x="371" y="0"/>
                  </a:lnTo>
                  <a:lnTo>
                    <a:pt x="362" y="0"/>
                  </a:lnTo>
                  <a:lnTo>
                    <a:pt x="350" y="1"/>
                  </a:lnTo>
                  <a:lnTo>
                    <a:pt x="341" y="1"/>
                  </a:lnTo>
                  <a:lnTo>
                    <a:pt x="329" y="1"/>
                  </a:lnTo>
                  <a:lnTo>
                    <a:pt x="320" y="1"/>
                  </a:lnTo>
                  <a:lnTo>
                    <a:pt x="308" y="3"/>
                  </a:lnTo>
                  <a:lnTo>
                    <a:pt x="299" y="3"/>
                  </a:lnTo>
                  <a:lnTo>
                    <a:pt x="287" y="5"/>
                  </a:lnTo>
                  <a:lnTo>
                    <a:pt x="278" y="5"/>
                  </a:lnTo>
                  <a:lnTo>
                    <a:pt x="268" y="7"/>
                  </a:lnTo>
                  <a:lnTo>
                    <a:pt x="259" y="7"/>
                  </a:lnTo>
                  <a:lnTo>
                    <a:pt x="249" y="7"/>
                  </a:lnTo>
                  <a:lnTo>
                    <a:pt x="240" y="9"/>
                  </a:lnTo>
                  <a:lnTo>
                    <a:pt x="230" y="11"/>
                  </a:lnTo>
                  <a:lnTo>
                    <a:pt x="221" y="11"/>
                  </a:lnTo>
                  <a:lnTo>
                    <a:pt x="211" y="13"/>
                  </a:lnTo>
                  <a:lnTo>
                    <a:pt x="202" y="13"/>
                  </a:lnTo>
                  <a:lnTo>
                    <a:pt x="194" y="15"/>
                  </a:lnTo>
                  <a:lnTo>
                    <a:pt x="185" y="15"/>
                  </a:lnTo>
                  <a:lnTo>
                    <a:pt x="177" y="17"/>
                  </a:lnTo>
                  <a:lnTo>
                    <a:pt x="168" y="19"/>
                  </a:lnTo>
                  <a:lnTo>
                    <a:pt x="160" y="19"/>
                  </a:lnTo>
                  <a:lnTo>
                    <a:pt x="152" y="20"/>
                  </a:lnTo>
                  <a:lnTo>
                    <a:pt x="143" y="22"/>
                  </a:lnTo>
                  <a:lnTo>
                    <a:pt x="135" y="22"/>
                  </a:lnTo>
                  <a:lnTo>
                    <a:pt x="130" y="26"/>
                  </a:lnTo>
                  <a:lnTo>
                    <a:pt x="120" y="26"/>
                  </a:lnTo>
                  <a:lnTo>
                    <a:pt x="114" y="28"/>
                  </a:lnTo>
                  <a:lnTo>
                    <a:pt x="107" y="28"/>
                  </a:lnTo>
                  <a:lnTo>
                    <a:pt x="101" y="30"/>
                  </a:lnTo>
                  <a:lnTo>
                    <a:pt x="94" y="32"/>
                  </a:lnTo>
                  <a:lnTo>
                    <a:pt x="86" y="34"/>
                  </a:lnTo>
                  <a:lnTo>
                    <a:pt x="80" y="34"/>
                  </a:lnTo>
                  <a:lnTo>
                    <a:pt x="74" y="36"/>
                  </a:lnTo>
                  <a:lnTo>
                    <a:pt x="69" y="38"/>
                  </a:lnTo>
                  <a:lnTo>
                    <a:pt x="63" y="39"/>
                  </a:lnTo>
                  <a:lnTo>
                    <a:pt x="57" y="41"/>
                  </a:lnTo>
                  <a:lnTo>
                    <a:pt x="52" y="43"/>
                  </a:lnTo>
                  <a:lnTo>
                    <a:pt x="46" y="43"/>
                  </a:lnTo>
                  <a:lnTo>
                    <a:pt x="42" y="45"/>
                  </a:lnTo>
                  <a:lnTo>
                    <a:pt x="38" y="47"/>
                  </a:lnTo>
                  <a:lnTo>
                    <a:pt x="35" y="49"/>
                  </a:lnTo>
                  <a:lnTo>
                    <a:pt x="31" y="51"/>
                  </a:lnTo>
                  <a:lnTo>
                    <a:pt x="27" y="51"/>
                  </a:lnTo>
                  <a:lnTo>
                    <a:pt x="21" y="53"/>
                  </a:lnTo>
                  <a:lnTo>
                    <a:pt x="19" y="55"/>
                  </a:lnTo>
                  <a:lnTo>
                    <a:pt x="14" y="57"/>
                  </a:lnTo>
                  <a:lnTo>
                    <a:pt x="8" y="60"/>
                  </a:lnTo>
                  <a:lnTo>
                    <a:pt x="4" y="64"/>
                  </a:lnTo>
                  <a:lnTo>
                    <a:pt x="2" y="66"/>
                  </a:lnTo>
                  <a:lnTo>
                    <a:pt x="0" y="70"/>
                  </a:lnTo>
                  <a:lnTo>
                    <a:pt x="0" y="74"/>
                  </a:lnTo>
                  <a:lnTo>
                    <a:pt x="0" y="76"/>
                  </a:lnTo>
                  <a:lnTo>
                    <a:pt x="2" y="79"/>
                  </a:lnTo>
                  <a:lnTo>
                    <a:pt x="4" y="81"/>
                  </a:lnTo>
                  <a:lnTo>
                    <a:pt x="8" y="85"/>
                  </a:lnTo>
                  <a:lnTo>
                    <a:pt x="12" y="89"/>
                  </a:lnTo>
                  <a:lnTo>
                    <a:pt x="19" y="93"/>
                  </a:lnTo>
                  <a:lnTo>
                    <a:pt x="21" y="93"/>
                  </a:lnTo>
                  <a:lnTo>
                    <a:pt x="25" y="95"/>
                  </a:lnTo>
                  <a:lnTo>
                    <a:pt x="29" y="96"/>
                  </a:lnTo>
                  <a:lnTo>
                    <a:pt x="35" y="100"/>
                  </a:lnTo>
                  <a:lnTo>
                    <a:pt x="38" y="100"/>
                  </a:lnTo>
                  <a:lnTo>
                    <a:pt x="42" y="102"/>
                  </a:lnTo>
                  <a:lnTo>
                    <a:pt x="46" y="104"/>
                  </a:lnTo>
                  <a:lnTo>
                    <a:pt x="52" y="106"/>
                  </a:lnTo>
                  <a:lnTo>
                    <a:pt x="57" y="108"/>
                  </a:lnTo>
                  <a:lnTo>
                    <a:pt x="63" y="110"/>
                  </a:lnTo>
                  <a:lnTo>
                    <a:pt x="67" y="110"/>
                  </a:lnTo>
                  <a:lnTo>
                    <a:pt x="74" y="114"/>
                  </a:lnTo>
                  <a:lnTo>
                    <a:pt x="80" y="114"/>
                  </a:lnTo>
                  <a:lnTo>
                    <a:pt x="86" y="115"/>
                  </a:lnTo>
                  <a:lnTo>
                    <a:pt x="92" y="117"/>
                  </a:lnTo>
                  <a:lnTo>
                    <a:pt x="99" y="119"/>
                  </a:lnTo>
                  <a:lnTo>
                    <a:pt x="105" y="121"/>
                  </a:lnTo>
                  <a:lnTo>
                    <a:pt x="113" y="123"/>
                  </a:lnTo>
                  <a:lnTo>
                    <a:pt x="120" y="125"/>
                  </a:lnTo>
                  <a:lnTo>
                    <a:pt x="128" y="127"/>
                  </a:lnTo>
                  <a:lnTo>
                    <a:pt x="135" y="127"/>
                  </a:lnTo>
                  <a:lnTo>
                    <a:pt x="143" y="129"/>
                  </a:lnTo>
                  <a:lnTo>
                    <a:pt x="151" y="131"/>
                  </a:lnTo>
                  <a:lnTo>
                    <a:pt x="158" y="133"/>
                  </a:lnTo>
                  <a:lnTo>
                    <a:pt x="166" y="133"/>
                  </a:lnTo>
                  <a:lnTo>
                    <a:pt x="175" y="134"/>
                  </a:lnTo>
                  <a:lnTo>
                    <a:pt x="183" y="136"/>
                  </a:lnTo>
                  <a:lnTo>
                    <a:pt x="192" y="138"/>
                  </a:lnTo>
                  <a:lnTo>
                    <a:pt x="200" y="138"/>
                  </a:lnTo>
                  <a:lnTo>
                    <a:pt x="209" y="140"/>
                  </a:lnTo>
                  <a:lnTo>
                    <a:pt x="217" y="140"/>
                  </a:lnTo>
                  <a:lnTo>
                    <a:pt x="229" y="142"/>
                  </a:lnTo>
                  <a:lnTo>
                    <a:pt x="236" y="144"/>
                  </a:lnTo>
                  <a:lnTo>
                    <a:pt x="246" y="144"/>
                  </a:lnTo>
                  <a:lnTo>
                    <a:pt x="255" y="146"/>
                  </a:lnTo>
                  <a:lnTo>
                    <a:pt x="267" y="148"/>
                  </a:lnTo>
                  <a:lnTo>
                    <a:pt x="276" y="148"/>
                  </a:lnTo>
                  <a:lnTo>
                    <a:pt x="286" y="148"/>
                  </a:lnTo>
                  <a:lnTo>
                    <a:pt x="295" y="148"/>
                  </a:lnTo>
                  <a:lnTo>
                    <a:pt x="306" y="150"/>
                  </a:lnTo>
                  <a:lnTo>
                    <a:pt x="316" y="150"/>
                  </a:lnTo>
                  <a:lnTo>
                    <a:pt x="327" y="152"/>
                  </a:lnTo>
                  <a:lnTo>
                    <a:pt x="337" y="152"/>
                  </a:lnTo>
                  <a:lnTo>
                    <a:pt x="348" y="153"/>
                  </a:lnTo>
                  <a:lnTo>
                    <a:pt x="358" y="153"/>
                  </a:lnTo>
                  <a:lnTo>
                    <a:pt x="369" y="153"/>
                  </a:lnTo>
                  <a:lnTo>
                    <a:pt x="381" y="153"/>
                  </a:lnTo>
                  <a:lnTo>
                    <a:pt x="392" y="153"/>
                  </a:lnTo>
                  <a:lnTo>
                    <a:pt x="402" y="153"/>
                  </a:lnTo>
                  <a:lnTo>
                    <a:pt x="413" y="155"/>
                  </a:lnTo>
                  <a:lnTo>
                    <a:pt x="424" y="155"/>
                  </a:lnTo>
                  <a:lnTo>
                    <a:pt x="436" y="155"/>
                  </a:lnTo>
                  <a:lnTo>
                    <a:pt x="436" y="155"/>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52634" name="Freeform 58"/>
            <p:cNvSpPr>
              <a:spLocks/>
            </p:cNvSpPr>
            <p:nvPr/>
          </p:nvSpPr>
          <p:spPr bwMode="auto">
            <a:xfrm>
              <a:off x="3229" y="1512"/>
              <a:ext cx="218" cy="74"/>
            </a:xfrm>
            <a:custGeom>
              <a:avLst/>
              <a:gdLst/>
              <a:ahLst/>
              <a:cxnLst>
                <a:cxn ang="0">
                  <a:pos x="261" y="0"/>
                </a:cxn>
                <a:cxn ang="0">
                  <a:pos x="244" y="2"/>
                </a:cxn>
                <a:cxn ang="0">
                  <a:pos x="227" y="4"/>
                </a:cxn>
                <a:cxn ang="0">
                  <a:pos x="204" y="6"/>
                </a:cxn>
                <a:cxn ang="0">
                  <a:pos x="181" y="10"/>
                </a:cxn>
                <a:cxn ang="0">
                  <a:pos x="156" y="13"/>
                </a:cxn>
                <a:cxn ang="0">
                  <a:pos x="132" y="17"/>
                </a:cxn>
                <a:cxn ang="0">
                  <a:pos x="107" y="23"/>
                </a:cxn>
                <a:cxn ang="0">
                  <a:pos x="82" y="27"/>
                </a:cxn>
                <a:cxn ang="0">
                  <a:pos x="59" y="32"/>
                </a:cxn>
                <a:cxn ang="0">
                  <a:pos x="40" y="38"/>
                </a:cxn>
                <a:cxn ang="0">
                  <a:pos x="25" y="44"/>
                </a:cxn>
                <a:cxn ang="0">
                  <a:pos x="4" y="55"/>
                </a:cxn>
                <a:cxn ang="0">
                  <a:pos x="2" y="70"/>
                </a:cxn>
                <a:cxn ang="0">
                  <a:pos x="19" y="86"/>
                </a:cxn>
                <a:cxn ang="0">
                  <a:pos x="37" y="93"/>
                </a:cxn>
                <a:cxn ang="0">
                  <a:pos x="54" y="101"/>
                </a:cxn>
                <a:cxn ang="0">
                  <a:pos x="73" y="107"/>
                </a:cxn>
                <a:cxn ang="0">
                  <a:pos x="92" y="112"/>
                </a:cxn>
                <a:cxn ang="0">
                  <a:pos x="111" y="118"/>
                </a:cxn>
                <a:cxn ang="0">
                  <a:pos x="130" y="122"/>
                </a:cxn>
                <a:cxn ang="0">
                  <a:pos x="145" y="126"/>
                </a:cxn>
                <a:cxn ang="0">
                  <a:pos x="164" y="127"/>
                </a:cxn>
                <a:cxn ang="0">
                  <a:pos x="181" y="131"/>
                </a:cxn>
                <a:cxn ang="0">
                  <a:pos x="198" y="133"/>
                </a:cxn>
                <a:cxn ang="0">
                  <a:pos x="217" y="137"/>
                </a:cxn>
                <a:cxn ang="0">
                  <a:pos x="238" y="137"/>
                </a:cxn>
                <a:cxn ang="0">
                  <a:pos x="263" y="139"/>
                </a:cxn>
                <a:cxn ang="0">
                  <a:pos x="289" y="141"/>
                </a:cxn>
                <a:cxn ang="0">
                  <a:pos x="316" y="143"/>
                </a:cxn>
                <a:cxn ang="0">
                  <a:pos x="343" y="145"/>
                </a:cxn>
                <a:cxn ang="0">
                  <a:pos x="371" y="146"/>
                </a:cxn>
                <a:cxn ang="0">
                  <a:pos x="396" y="146"/>
                </a:cxn>
                <a:cxn ang="0">
                  <a:pos x="415" y="146"/>
                </a:cxn>
                <a:cxn ang="0">
                  <a:pos x="430" y="148"/>
                </a:cxn>
                <a:cxn ang="0">
                  <a:pos x="438" y="148"/>
                </a:cxn>
                <a:cxn ang="0">
                  <a:pos x="417" y="141"/>
                </a:cxn>
                <a:cxn ang="0">
                  <a:pos x="396" y="137"/>
                </a:cxn>
                <a:cxn ang="0">
                  <a:pos x="373" y="129"/>
                </a:cxn>
                <a:cxn ang="0">
                  <a:pos x="346" y="122"/>
                </a:cxn>
                <a:cxn ang="0">
                  <a:pos x="318" y="116"/>
                </a:cxn>
                <a:cxn ang="0">
                  <a:pos x="291" y="108"/>
                </a:cxn>
                <a:cxn ang="0">
                  <a:pos x="267" y="103"/>
                </a:cxn>
                <a:cxn ang="0">
                  <a:pos x="242" y="95"/>
                </a:cxn>
                <a:cxn ang="0">
                  <a:pos x="225" y="89"/>
                </a:cxn>
                <a:cxn ang="0">
                  <a:pos x="204" y="80"/>
                </a:cxn>
                <a:cxn ang="0">
                  <a:pos x="187" y="65"/>
                </a:cxn>
                <a:cxn ang="0">
                  <a:pos x="185" y="50"/>
                </a:cxn>
                <a:cxn ang="0">
                  <a:pos x="200" y="32"/>
                </a:cxn>
                <a:cxn ang="0">
                  <a:pos x="227" y="17"/>
                </a:cxn>
                <a:cxn ang="0">
                  <a:pos x="253" y="6"/>
                </a:cxn>
                <a:cxn ang="0">
                  <a:pos x="269" y="0"/>
                </a:cxn>
              </a:cxnLst>
              <a:rect l="0" t="0" r="r" b="b"/>
              <a:pathLst>
                <a:path w="438" h="148">
                  <a:moveTo>
                    <a:pt x="270" y="0"/>
                  </a:moveTo>
                  <a:lnTo>
                    <a:pt x="269" y="0"/>
                  </a:lnTo>
                  <a:lnTo>
                    <a:pt x="265" y="0"/>
                  </a:lnTo>
                  <a:lnTo>
                    <a:pt x="261" y="0"/>
                  </a:lnTo>
                  <a:lnTo>
                    <a:pt x="255" y="2"/>
                  </a:lnTo>
                  <a:lnTo>
                    <a:pt x="251" y="2"/>
                  </a:lnTo>
                  <a:lnTo>
                    <a:pt x="248" y="2"/>
                  </a:lnTo>
                  <a:lnTo>
                    <a:pt x="244" y="2"/>
                  </a:lnTo>
                  <a:lnTo>
                    <a:pt x="240" y="4"/>
                  </a:lnTo>
                  <a:lnTo>
                    <a:pt x="236" y="4"/>
                  </a:lnTo>
                  <a:lnTo>
                    <a:pt x="231" y="4"/>
                  </a:lnTo>
                  <a:lnTo>
                    <a:pt x="227" y="4"/>
                  </a:lnTo>
                  <a:lnTo>
                    <a:pt x="221" y="6"/>
                  </a:lnTo>
                  <a:lnTo>
                    <a:pt x="215" y="6"/>
                  </a:lnTo>
                  <a:lnTo>
                    <a:pt x="210" y="6"/>
                  </a:lnTo>
                  <a:lnTo>
                    <a:pt x="204" y="6"/>
                  </a:lnTo>
                  <a:lnTo>
                    <a:pt x="200" y="8"/>
                  </a:lnTo>
                  <a:lnTo>
                    <a:pt x="192" y="8"/>
                  </a:lnTo>
                  <a:lnTo>
                    <a:pt x="187" y="8"/>
                  </a:lnTo>
                  <a:lnTo>
                    <a:pt x="181" y="10"/>
                  </a:lnTo>
                  <a:lnTo>
                    <a:pt x="175" y="12"/>
                  </a:lnTo>
                  <a:lnTo>
                    <a:pt x="168" y="12"/>
                  </a:lnTo>
                  <a:lnTo>
                    <a:pt x="162" y="12"/>
                  </a:lnTo>
                  <a:lnTo>
                    <a:pt x="156" y="13"/>
                  </a:lnTo>
                  <a:lnTo>
                    <a:pt x="151" y="13"/>
                  </a:lnTo>
                  <a:lnTo>
                    <a:pt x="143" y="15"/>
                  </a:lnTo>
                  <a:lnTo>
                    <a:pt x="137" y="15"/>
                  </a:lnTo>
                  <a:lnTo>
                    <a:pt x="132" y="17"/>
                  </a:lnTo>
                  <a:lnTo>
                    <a:pt x="126" y="19"/>
                  </a:lnTo>
                  <a:lnTo>
                    <a:pt x="118" y="19"/>
                  </a:lnTo>
                  <a:lnTo>
                    <a:pt x="113" y="21"/>
                  </a:lnTo>
                  <a:lnTo>
                    <a:pt x="107" y="23"/>
                  </a:lnTo>
                  <a:lnTo>
                    <a:pt x="99" y="23"/>
                  </a:lnTo>
                  <a:lnTo>
                    <a:pt x="94" y="25"/>
                  </a:lnTo>
                  <a:lnTo>
                    <a:pt x="88" y="27"/>
                  </a:lnTo>
                  <a:lnTo>
                    <a:pt x="82" y="27"/>
                  </a:lnTo>
                  <a:lnTo>
                    <a:pt x="76" y="29"/>
                  </a:lnTo>
                  <a:lnTo>
                    <a:pt x="71" y="31"/>
                  </a:lnTo>
                  <a:lnTo>
                    <a:pt x="65" y="32"/>
                  </a:lnTo>
                  <a:lnTo>
                    <a:pt x="59" y="32"/>
                  </a:lnTo>
                  <a:lnTo>
                    <a:pt x="56" y="34"/>
                  </a:lnTo>
                  <a:lnTo>
                    <a:pt x="50" y="36"/>
                  </a:lnTo>
                  <a:lnTo>
                    <a:pt x="46" y="38"/>
                  </a:lnTo>
                  <a:lnTo>
                    <a:pt x="40" y="38"/>
                  </a:lnTo>
                  <a:lnTo>
                    <a:pt x="37" y="42"/>
                  </a:lnTo>
                  <a:lnTo>
                    <a:pt x="33" y="42"/>
                  </a:lnTo>
                  <a:lnTo>
                    <a:pt x="29" y="44"/>
                  </a:lnTo>
                  <a:lnTo>
                    <a:pt x="25" y="44"/>
                  </a:lnTo>
                  <a:lnTo>
                    <a:pt x="21" y="48"/>
                  </a:lnTo>
                  <a:lnTo>
                    <a:pt x="16" y="50"/>
                  </a:lnTo>
                  <a:lnTo>
                    <a:pt x="10" y="53"/>
                  </a:lnTo>
                  <a:lnTo>
                    <a:pt x="4" y="55"/>
                  </a:lnTo>
                  <a:lnTo>
                    <a:pt x="2" y="59"/>
                  </a:lnTo>
                  <a:lnTo>
                    <a:pt x="0" y="63"/>
                  </a:lnTo>
                  <a:lnTo>
                    <a:pt x="2" y="67"/>
                  </a:lnTo>
                  <a:lnTo>
                    <a:pt x="2" y="70"/>
                  </a:lnTo>
                  <a:lnTo>
                    <a:pt x="4" y="74"/>
                  </a:lnTo>
                  <a:lnTo>
                    <a:pt x="8" y="78"/>
                  </a:lnTo>
                  <a:lnTo>
                    <a:pt x="14" y="82"/>
                  </a:lnTo>
                  <a:lnTo>
                    <a:pt x="19" y="86"/>
                  </a:lnTo>
                  <a:lnTo>
                    <a:pt x="25" y="88"/>
                  </a:lnTo>
                  <a:lnTo>
                    <a:pt x="29" y="89"/>
                  </a:lnTo>
                  <a:lnTo>
                    <a:pt x="33" y="91"/>
                  </a:lnTo>
                  <a:lnTo>
                    <a:pt x="37" y="93"/>
                  </a:lnTo>
                  <a:lnTo>
                    <a:pt x="40" y="95"/>
                  </a:lnTo>
                  <a:lnTo>
                    <a:pt x="46" y="97"/>
                  </a:lnTo>
                  <a:lnTo>
                    <a:pt x="50" y="99"/>
                  </a:lnTo>
                  <a:lnTo>
                    <a:pt x="54" y="101"/>
                  </a:lnTo>
                  <a:lnTo>
                    <a:pt x="59" y="103"/>
                  </a:lnTo>
                  <a:lnTo>
                    <a:pt x="63" y="103"/>
                  </a:lnTo>
                  <a:lnTo>
                    <a:pt x="67" y="105"/>
                  </a:lnTo>
                  <a:lnTo>
                    <a:pt x="73" y="107"/>
                  </a:lnTo>
                  <a:lnTo>
                    <a:pt x="78" y="108"/>
                  </a:lnTo>
                  <a:lnTo>
                    <a:pt x="82" y="108"/>
                  </a:lnTo>
                  <a:lnTo>
                    <a:pt x="86" y="110"/>
                  </a:lnTo>
                  <a:lnTo>
                    <a:pt x="92" y="112"/>
                  </a:lnTo>
                  <a:lnTo>
                    <a:pt x="97" y="114"/>
                  </a:lnTo>
                  <a:lnTo>
                    <a:pt x="101" y="114"/>
                  </a:lnTo>
                  <a:lnTo>
                    <a:pt x="107" y="116"/>
                  </a:lnTo>
                  <a:lnTo>
                    <a:pt x="111" y="118"/>
                  </a:lnTo>
                  <a:lnTo>
                    <a:pt x="116" y="120"/>
                  </a:lnTo>
                  <a:lnTo>
                    <a:pt x="120" y="120"/>
                  </a:lnTo>
                  <a:lnTo>
                    <a:pt x="126" y="120"/>
                  </a:lnTo>
                  <a:lnTo>
                    <a:pt x="130" y="122"/>
                  </a:lnTo>
                  <a:lnTo>
                    <a:pt x="134" y="124"/>
                  </a:lnTo>
                  <a:lnTo>
                    <a:pt x="137" y="124"/>
                  </a:lnTo>
                  <a:lnTo>
                    <a:pt x="141" y="124"/>
                  </a:lnTo>
                  <a:lnTo>
                    <a:pt x="145" y="126"/>
                  </a:lnTo>
                  <a:lnTo>
                    <a:pt x="151" y="126"/>
                  </a:lnTo>
                  <a:lnTo>
                    <a:pt x="154" y="126"/>
                  </a:lnTo>
                  <a:lnTo>
                    <a:pt x="158" y="127"/>
                  </a:lnTo>
                  <a:lnTo>
                    <a:pt x="164" y="127"/>
                  </a:lnTo>
                  <a:lnTo>
                    <a:pt x="168" y="129"/>
                  </a:lnTo>
                  <a:lnTo>
                    <a:pt x="172" y="129"/>
                  </a:lnTo>
                  <a:lnTo>
                    <a:pt x="175" y="131"/>
                  </a:lnTo>
                  <a:lnTo>
                    <a:pt x="181" y="131"/>
                  </a:lnTo>
                  <a:lnTo>
                    <a:pt x="185" y="133"/>
                  </a:lnTo>
                  <a:lnTo>
                    <a:pt x="189" y="133"/>
                  </a:lnTo>
                  <a:lnTo>
                    <a:pt x="194" y="133"/>
                  </a:lnTo>
                  <a:lnTo>
                    <a:pt x="198" y="133"/>
                  </a:lnTo>
                  <a:lnTo>
                    <a:pt x="204" y="135"/>
                  </a:lnTo>
                  <a:lnTo>
                    <a:pt x="208" y="135"/>
                  </a:lnTo>
                  <a:lnTo>
                    <a:pt x="213" y="135"/>
                  </a:lnTo>
                  <a:lnTo>
                    <a:pt x="217" y="137"/>
                  </a:lnTo>
                  <a:lnTo>
                    <a:pt x="223" y="137"/>
                  </a:lnTo>
                  <a:lnTo>
                    <a:pt x="229" y="137"/>
                  </a:lnTo>
                  <a:lnTo>
                    <a:pt x="234" y="137"/>
                  </a:lnTo>
                  <a:lnTo>
                    <a:pt x="238" y="137"/>
                  </a:lnTo>
                  <a:lnTo>
                    <a:pt x="246" y="139"/>
                  </a:lnTo>
                  <a:lnTo>
                    <a:pt x="251" y="139"/>
                  </a:lnTo>
                  <a:lnTo>
                    <a:pt x="257" y="139"/>
                  </a:lnTo>
                  <a:lnTo>
                    <a:pt x="263" y="139"/>
                  </a:lnTo>
                  <a:lnTo>
                    <a:pt x="270" y="141"/>
                  </a:lnTo>
                  <a:lnTo>
                    <a:pt x="276" y="141"/>
                  </a:lnTo>
                  <a:lnTo>
                    <a:pt x="282" y="141"/>
                  </a:lnTo>
                  <a:lnTo>
                    <a:pt x="289" y="141"/>
                  </a:lnTo>
                  <a:lnTo>
                    <a:pt x="295" y="141"/>
                  </a:lnTo>
                  <a:lnTo>
                    <a:pt x="301" y="141"/>
                  </a:lnTo>
                  <a:lnTo>
                    <a:pt x="308" y="143"/>
                  </a:lnTo>
                  <a:lnTo>
                    <a:pt x="316" y="143"/>
                  </a:lnTo>
                  <a:lnTo>
                    <a:pt x="324" y="145"/>
                  </a:lnTo>
                  <a:lnTo>
                    <a:pt x="329" y="145"/>
                  </a:lnTo>
                  <a:lnTo>
                    <a:pt x="337" y="145"/>
                  </a:lnTo>
                  <a:lnTo>
                    <a:pt x="343" y="145"/>
                  </a:lnTo>
                  <a:lnTo>
                    <a:pt x="350" y="145"/>
                  </a:lnTo>
                  <a:lnTo>
                    <a:pt x="358" y="145"/>
                  </a:lnTo>
                  <a:lnTo>
                    <a:pt x="364" y="145"/>
                  </a:lnTo>
                  <a:lnTo>
                    <a:pt x="371" y="146"/>
                  </a:lnTo>
                  <a:lnTo>
                    <a:pt x="377" y="146"/>
                  </a:lnTo>
                  <a:lnTo>
                    <a:pt x="383" y="146"/>
                  </a:lnTo>
                  <a:lnTo>
                    <a:pt x="390" y="146"/>
                  </a:lnTo>
                  <a:lnTo>
                    <a:pt x="396" y="146"/>
                  </a:lnTo>
                  <a:lnTo>
                    <a:pt x="402" y="146"/>
                  </a:lnTo>
                  <a:lnTo>
                    <a:pt x="405" y="146"/>
                  </a:lnTo>
                  <a:lnTo>
                    <a:pt x="411" y="146"/>
                  </a:lnTo>
                  <a:lnTo>
                    <a:pt x="415" y="146"/>
                  </a:lnTo>
                  <a:lnTo>
                    <a:pt x="421" y="148"/>
                  </a:lnTo>
                  <a:lnTo>
                    <a:pt x="424" y="148"/>
                  </a:lnTo>
                  <a:lnTo>
                    <a:pt x="426" y="148"/>
                  </a:lnTo>
                  <a:lnTo>
                    <a:pt x="430" y="148"/>
                  </a:lnTo>
                  <a:lnTo>
                    <a:pt x="434" y="148"/>
                  </a:lnTo>
                  <a:lnTo>
                    <a:pt x="438" y="148"/>
                  </a:lnTo>
                  <a:lnTo>
                    <a:pt x="438" y="148"/>
                  </a:lnTo>
                  <a:lnTo>
                    <a:pt x="438" y="148"/>
                  </a:lnTo>
                  <a:lnTo>
                    <a:pt x="434" y="146"/>
                  </a:lnTo>
                  <a:lnTo>
                    <a:pt x="426" y="145"/>
                  </a:lnTo>
                  <a:lnTo>
                    <a:pt x="421" y="143"/>
                  </a:lnTo>
                  <a:lnTo>
                    <a:pt x="417" y="141"/>
                  </a:lnTo>
                  <a:lnTo>
                    <a:pt x="411" y="141"/>
                  </a:lnTo>
                  <a:lnTo>
                    <a:pt x="407" y="139"/>
                  </a:lnTo>
                  <a:lnTo>
                    <a:pt x="402" y="137"/>
                  </a:lnTo>
                  <a:lnTo>
                    <a:pt x="396" y="137"/>
                  </a:lnTo>
                  <a:lnTo>
                    <a:pt x="390" y="135"/>
                  </a:lnTo>
                  <a:lnTo>
                    <a:pt x="385" y="133"/>
                  </a:lnTo>
                  <a:lnTo>
                    <a:pt x="379" y="131"/>
                  </a:lnTo>
                  <a:lnTo>
                    <a:pt x="373" y="129"/>
                  </a:lnTo>
                  <a:lnTo>
                    <a:pt x="365" y="127"/>
                  </a:lnTo>
                  <a:lnTo>
                    <a:pt x="360" y="126"/>
                  </a:lnTo>
                  <a:lnTo>
                    <a:pt x="352" y="124"/>
                  </a:lnTo>
                  <a:lnTo>
                    <a:pt x="346" y="122"/>
                  </a:lnTo>
                  <a:lnTo>
                    <a:pt x="339" y="120"/>
                  </a:lnTo>
                  <a:lnTo>
                    <a:pt x="331" y="118"/>
                  </a:lnTo>
                  <a:lnTo>
                    <a:pt x="326" y="118"/>
                  </a:lnTo>
                  <a:lnTo>
                    <a:pt x="318" y="116"/>
                  </a:lnTo>
                  <a:lnTo>
                    <a:pt x="312" y="114"/>
                  </a:lnTo>
                  <a:lnTo>
                    <a:pt x="305" y="110"/>
                  </a:lnTo>
                  <a:lnTo>
                    <a:pt x="299" y="110"/>
                  </a:lnTo>
                  <a:lnTo>
                    <a:pt x="291" y="108"/>
                  </a:lnTo>
                  <a:lnTo>
                    <a:pt x="286" y="107"/>
                  </a:lnTo>
                  <a:lnTo>
                    <a:pt x="278" y="105"/>
                  </a:lnTo>
                  <a:lnTo>
                    <a:pt x="272" y="105"/>
                  </a:lnTo>
                  <a:lnTo>
                    <a:pt x="267" y="103"/>
                  </a:lnTo>
                  <a:lnTo>
                    <a:pt x="261" y="101"/>
                  </a:lnTo>
                  <a:lnTo>
                    <a:pt x="255" y="99"/>
                  </a:lnTo>
                  <a:lnTo>
                    <a:pt x="250" y="99"/>
                  </a:lnTo>
                  <a:lnTo>
                    <a:pt x="242" y="95"/>
                  </a:lnTo>
                  <a:lnTo>
                    <a:pt x="238" y="95"/>
                  </a:lnTo>
                  <a:lnTo>
                    <a:pt x="232" y="93"/>
                  </a:lnTo>
                  <a:lnTo>
                    <a:pt x="229" y="91"/>
                  </a:lnTo>
                  <a:lnTo>
                    <a:pt x="225" y="89"/>
                  </a:lnTo>
                  <a:lnTo>
                    <a:pt x="219" y="88"/>
                  </a:lnTo>
                  <a:lnTo>
                    <a:pt x="215" y="86"/>
                  </a:lnTo>
                  <a:lnTo>
                    <a:pt x="211" y="86"/>
                  </a:lnTo>
                  <a:lnTo>
                    <a:pt x="204" y="80"/>
                  </a:lnTo>
                  <a:lnTo>
                    <a:pt x="200" y="78"/>
                  </a:lnTo>
                  <a:lnTo>
                    <a:pt x="194" y="74"/>
                  </a:lnTo>
                  <a:lnTo>
                    <a:pt x="189" y="70"/>
                  </a:lnTo>
                  <a:lnTo>
                    <a:pt x="187" y="65"/>
                  </a:lnTo>
                  <a:lnTo>
                    <a:pt x="185" y="63"/>
                  </a:lnTo>
                  <a:lnTo>
                    <a:pt x="183" y="57"/>
                  </a:lnTo>
                  <a:lnTo>
                    <a:pt x="183" y="53"/>
                  </a:lnTo>
                  <a:lnTo>
                    <a:pt x="185" y="50"/>
                  </a:lnTo>
                  <a:lnTo>
                    <a:pt x="187" y="46"/>
                  </a:lnTo>
                  <a:lnTo>
                    <a:pt x="191" y="40"/>
                  </a:lnTo>
                  <a:lnTo>
                    <a:pt x="194" y="36"/>
                  </a:lnTo>
                  <a:lnTo>
                    <a:pt x="200" y="32"/>
                  </a:lnTo>
                  <a:lnTo>
                    <a:pt x="206" y="29"/>
                  </a:lnTo>
                  <a:lnTo>
                    <a:pt x="211" y="23"/>
                  </a:lnTo>
                  <a:lnTo>
                    <a:pt x="219" y="21"/>
                  </a:lnTo>
                  <a:lnTo>
                    <a:pt x="227" y="17"/>
                  </a:lnTo>
                  <a:lnTo>
                    <a:pt x="234" y="13"/>
                  </a:lnTo>
                  <a:lnTo>
                    <a:pt x="240" y="12"/>
                  </a:lnTo>
                  <a:lnTo>
                    <a:pt x="248" y="8"/>
                  </a:lnTo>
                  <a:lnTo>
                    <a:pt x="253" y="6"/>
                  </a:lnTo>
                  <a:lnTo>
                    <a:pt x="259" y="4"/>
                  </a:lnTo>
                  <a:lnTo>
                    <a:pt x="263" y="2"/>
                  </a:lnTo>
                  <a:lnTo>
                    <a:pt x="267" y="2"/>
                  </a:lnTo>
                  <a:lnTo>
                    <a:pt x="269" y="0"/>
                  </a:lnTo>
                  <a:lnTo>
                    <a:pt x="270" y="0"/>
                  </a:lnTo>
                  <a:lnTo>
                    <a:pt x="270"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35" name="Freeform 59"/>
            <p:cNvSpPr>
              <a:spLocks/>
            </p:cNvSpPr>
            <p:nvPr/>
          </p:nvSpPr>
          <p:spPr bwMode="auto">
            <a:xfrm>
              <a:off x="3381" y="1574"/>
              <a:ext cx="318" cy="116"/>
            </a:xfrm>
            <a:custGeom>
              <a:avLst/>
              <a:gdLst/>
              <a:ahLst/>
              <a:cxnLst>
                <a:cxn ang="0">
                  <a:pos x="612" y="154"/>
                </a:cxn>
                <a:cxn ang="0">
                  <a:pos x="589" y="161"/>
                </a:cxn>
                <a:cxn ang="0">
                  <a:pos x="568" y="163"/>
                </a:cxn>
                <a:cxn ang="0">
                  <a:pos x="540" y="169"/>
                </a:cxn>
                <a:cxn ang="0">
                  <a:pos x="505" y="182"/>
                </a:cxn>
                <a:cxn ang="0">
                  <a:pos x="481" y="188"/>
                </a:cxn>
                <a:cxn ang="0">
                  <a:pos x="458" y="195"/>
                </a:cxn>
                <a:cxn ang="0">
                  <a:pos x="427" y="205"/>
                </a:cxn>
                <a:cxn ang="0">
                  <a:pos x="397" y="214"/>
                </a:cxn>
                <a:cxn ang="0">
                  <a:pos x="365" y="218"/>
                </a:cxn>
                <a:cxn ang="0">
                  <a:pos x="336" y="222"/>
                </a:cxn>
                <a:cxn ang="0">
                  <a:pos x="315" y="226"/>
                </a:cxn>
                <a:cxn ang="0">
                  <a:pos x="294" y="228"/>
                </a:cxn>
                <a:cxn ang="0">
                  <a:pos x="268" y="228"/>
                </a:cxn>
                <a:cxn ang="0">
                  <a:pos x="241" y="228"/>
                </a:cxn>
                <a:cxn ang="0">
                  <a:pos x="213" y="230"/>
                </a:cxn>
                <a:cxn ang="0">
                  <a:pos x="186" y="230"/>
                </a:cxn>
                <a:cxn ang="0">
                  <a:pos x="156" y="230"/>
                </a:cxn>
                <a:cxn ang="0">
                  <a:pos x="129" y="230"/>
                </a:cxn>
                <a:cxn ang="0">
                  <a:pos x="102" y="230"/>
                </a:cxn>
                <a:cxn ang="0">
                  <a:pos x="78" y="230"/>
                </a:cxn>
                <a:cxn ang="0">
                  <a:pos x="55" y="230"/>
                </a:cxn>
                <a:cxn ang="0">
                  <a:pos x="36" y="230"/>
                </a:cxn>
                <a:cxn ang="0">
                  <a:pos x="11" y="230"/>
                </a:cxn>
                <a:cxn ang="0">
                  <a:pos x="3" y="224"/>
                </a:cxn>
                <a:cxn ang="0">
                  <a:pos x="24" y="218"/>
                </a:cxn>
                <a:cxn ang="0">
                  <a:pos x="53" y="213"/>
                </a:cxn>
                <a:cxn ang="0">
                  <a:pos x="76" y="211"/>
                </a:cxn>
                <a:cxn ang="0">
                  <a:pos x="99" y="207"/>
                </a:cxn>
                <a:cxn ang="0">
                  <a:pos x="123" y="205"/>
                </a:cxn>
                <a:cxn ang="0">
                  <a:pos x="150" y="201"/>
                </a:cxn>
                <a:cxn ang="0">
                  <a:pos x="176" y="199"/>
                </a:cxn>
                <a:cxn ang="0">
                  <a:pos x="205" y="197"/>
                </a:cxn>
                <a:cxn ang="0">
                  <a:pos x="232" y="193"/>
                </a:cxn>
                <a:cxn ang="0">
                  <a:pos x="258" y="192"/>
                </a:cxn>
                <a:cxn ang="0">
                  <a:pos x="281" y="186"/>
                </a:cxn>
                <a:cxn ang="0">
                  <a:pos x="306" y="182"/>
                </a:cxn>
                <a:cxn ang="0">
                  <a:pos x="329" y="176"/>
                </a:cxn>
                <a:cxn ang="0">
                  <a:pos x="349" y="169"/>
                </a:cxn>
                <a:cxn ang="0">
                  <a:pos x="370" y="161"/>
                </a:cxn>
                <a:cxn ang="0">
                  <a:pos x="391" y="155"/>
                </a:cxn>
                <a:cxn ang="0">
                  <a:pos x="426" y="136"/>
                </a:cxn>
                <a:cxn ang="0">
                  <a:pos x="460" y="121"/>
                </a:cxn>
                <a:cxn ang="0">
                  <a:pos x="490" y="104"/>
                </a:cxn>
                <a:cxn ang="0">
                  <a:pos x="517" y="87"/>
                </a:cxn>
                <a:cxn ang="0">
                  <a:pos x="543" y="66"/>
                </a:cxn>
                <a:cxn ang="0">
                  <a:pos x="566" y="45"/>
                </a:cxn>
                <a:cxn ang="0">
                  <a:pos x="587" y="26"/>
                </a:cxn>
                <a:cxn ang="0">
                  <a:pos x="614" y="2"/>
                </a:cxn>
                <a:cxn ang="0">
                  <a:pos x="629" y="9"/>
                </a:cxn>
                <a:cxn ang="0">
                  <a:pos x="635" y="32"/>
                </a:cxn>
                <a:cxn ang="0">
                  <a:pos x="635" y="59"/>
                </a:cxn>
                <a:cxn ang="0">
                  <a:pos x="635" y="85"/>
                </a:cxn>
                <a:cxn ang="0">
                  <a:pos x="631" y="112"/>
                </a:cxn>
                <a:cxn ang="0">
                  <a:pos x="625" y="135"/>
                </a:cxn>
              </a:cxnLst>
              <a:rect l="0" t="0" r="r" b="b"/>
              <a:pathLst>
                <a:path w="637" h="232">
                  <a:moveTo>
                    <a:pt x="625" y="135"/>
                  </a:moveTo>
                  <a:lnTo>
                    <a:pt x="621" y="140"/>
                  </a:lnTo>
                  <a:lnTo>
                    <a:pt x="619" y="146"/>
                  </a:lnTo>
                  <a:lnTo>
                    <a:pt x="616" y="148"/>
                  </a:lnTo>
                  <a:lnTo>
                    <a:pt x="612" y="154"/>
                  </a:lnTo>
                  <a:lnTo>
                    <a:pt x="608" y="155"/>
                  </a:lnTo>
                  <a:lnTo>
                    <a:pt x="604" y="157"/>
                  </a:lnTo>
                  <a:lnTo>
                    <a:pt x="599" y="159"/>
                  </a:lnTo>
                  <a:lnTo>
                    <a:pt x="593" y="161"/>
                  </a:lnTo>
                  <a:lnTo>
                    <a:pt x="589" y="161"/>
                  </a:lnTo>
                  <a:lnTo>
                    <a:pt x="585" y="161"/>
                  </a:lnTo>
                  <a:lnTo>
                    <a:pt x="581" y="161"/>
                  </a:lnTo>
                  <a:lnTo>
                    <a:pt x="578" y="163"/>
                  </a:lnTo>
                  <a:lnTo>
                    <a:pt x="572" y="163"/>
                  </a:lnTo>
                  <a:lnTo>
                    <a:pt x="568" y="163"/>
                  </a:lnTo>
                  <a:lnTo>
                    <a:pt x="562" y="165"/>
                  </a:lnTo>
                  <a:lnTo>
                    <a:pt x="559" y="167"/>
                  </a:lnTo>
                  <a:lnTo>
                    <a:pt x="553" y="167"/>
                  </a:lnTo>
                  <a:lnTo>
                    <a:pt x="547" y="169"/>
                  </a:lnTo>
                  <a:lnTo>
                    <a:pt x="540" y="169"/>
                  </a:lnTo>
                  <a:lnTo>
                    <a:pt x="534" y="171"/>
                  </a:lnTo>
                  <a:lnTo>
                    <a:pt x="526" y="174"/>
                  </a:lnTo>
                  <a:lnTo>
                    <a:pt x="521" y="176"/>
                  </a:lnTo>
                  <a:lnTo>
                    <a:pt x="511" y="178"/>
                  </a:lnTo>
                  <a:lnTo>
                    <a:pt x="505" y="182"/>
                  </a:lnTo>
                  <a:lnTo>
                    <a:pt x="500" y="182"/>
                  </a:lnTo>
                  <a:lnTo>
                    <a:pt x="496" y="184"/>
                  </a:lnTo>
                  <a:lnTo>
                    <a:pt x="492" y="184"/>
                  </a:lnTo>
                  <a:lnTo>
                    <a:pt x="488" y="186"/>
                  </a:lnTo>
                  <a:lnTo>
                    <a:pt x="481" y="188"/>
                  </a:lnTo>
                  <a:lnTo>
                    <a:pt x="473" y="192"/>
                  </a:lnTo>
                  <a:lnTo>
                    <a:pt x="469" y="192"/>
                  </a:lnTo>
                  <a:lnTo>
                    <a:pt x="465" y="193"/>
                  </a:lnTo>
                  <a:lnTo>
                    <a:pt x="462" y="193"/>
                  </a:lnTo>
                  <a:lnTo>
                    <a:pt x="458" y="195"/>
                  </a:lnTo>
                  <a:lnTo>
                    <a:pt x="452" y="197"/>
                  </a:lnTo>
                  <a:lnTo>
                    <a:pt x="446" y="199"/>
                  </a:lnTo>
                  <a:lnTo>
                    <a:pt x="439" y="201"/>
                  </a:lnTo>
                  <a:lnTo>
                    <a:pt x="433" y="203"/>
                  </a:lnTo>
                  <a:lnTo>
                    <a:pt x="427" y="205"/>
                  </a:lnTo>
                  <a:lnTo>
                    <a:pt x="420" y="207"/>
                  </a:lnTo>
                  <a:lnTo>
                    <a:pt x="414" y="209"/>
                  </a:lnTo>
                  <a:lnTo>
                    <a:pt x="408" y="211"/>
                  </a:lnTo>
                  <a:lnTo>
                    <a:pt x="403" y="213"/>
                  </a:lnTo>
                  <a:lnTo>
                    <a:pt x="397" y="214"/>
                  </a:lnTo>
                  <a:lnTo>
                    <a:pt x="391" y="214"/>
                  </a:lnTo>
                  <a:lnTo>
                    <a:pt x="386" y="216"/>
                  </a:lnTo>
                  <a:lnTo>
                    <a:pt x="378" y="216"/>
                  </a:lnTo>
                  <a:lnTo>
                    <a:pt x="372" y="218"/>
                  </a:lnTo>
                  <a:lnTo>
                    <a:pt x="365" y="218"/>
                  </a:lnTo>
                  <a:lnTo>
                    <a:pt x="359" y="220"/>
                  </a:lnTo>
                  <a:lnTo>
                    <a:pt x="351" y="220"/>
                  </a:lnTo>
                  <a:lnTo>
                    <a:pt x="344" y="222"/>
                  </a:lnTo>
                  <a:lnTo>
                    <a:pt x="340" y="222"/>
                  </a:lnTo>
                  <a:lnTo>
                    <a:pt x="336" y="222"/>
                  </a:lnTo>
                  <a:lnTo>
                    <a:pt x="332" y="222"/>
                  </a:lnTo>
                  <a:lnTo>
                    <a:pt x="329" y="224"/>
                  </a:lnTo>
                  <a:lnTo>
                    <a:pt x="325" y="224"/>
                  </a:lnTo>
                  <a:lnTo>
                    <a:pt x="321" y="224"/>
                  </a:lnTo>
                  <a:lnTo>
                    <a:pt x="315" y="226"/>
                  </a:lnTo>
                  <a:lnTo>
                    <a:pt x="313" y="226"/>
                  </a:lnTo>
                  <a:lnTo>
                    <a:pt x="308" y="226"/>
                  </a:lnTo>
                  <a:lnTo>
                    <a:pt x="302" y="226"/>
                  </a:lnTo>
                  <a:lnTo>
                    <a:pt x="298" y="226"/>
                  </a:lnTo>
                  <a:lnTo>
                    <a:pt x="294" y="228"/>
                  </a:lnTo>
                  <a:lnTo>
                    <a:pt x="289" y="228"/>
                  </a:lnTo>
                  <a:lnTo>
                    <a:pt x="285" y="228"/>
                  </a:lnTo>
                  <a:lnTo>
                    <a:pt x="279" y="228"/>
                  </a:lnTo>
                  <a:lnTo>
                    <a:pt x="275" y="228"/>
                  </a:lnTo>
                  <a:lnTo>
                    <a:pt x="268" y="228"/>
                  </a:lnTo>
                  <a:lnTo>
                    <a:pt x="264" y="228"/>
                  </a:lnTo>
                  <a:lnTo>
                    <a:pt x="256" y="228"/>
                  </a:lnTo>
                  <a:lnTo>
                    <a:pt x="253" y="228"/>
                  </a:lnTo>
                  <a:lnTo>
                    <a:pt x="247" y="228"/>
                  </a:lnTo>
                  <a:lnTo>
                    <a:pt x="241" y="228"/>
                  </a:lnTo>
                  <a:lnTo>
                    <a:pt x="235" y="228"/>
                  </a:lnTo>
                  <a:lnTo>
                    <a:pt x="230" y="230"/>
                  </a:lnTo>
                  <a:lnTo>
                    <a:pt x="224" y="230"/>
                  </a:lnTo>
                  <a:lnTo>
                    <a:pt x="218" y="230"/>
                  </a:lnTo>
                  <a:lnTo>
                    <a:pt x="213" y="230"/>
                  </a:lnTo>
                  <a:lnTo>
                    <a:pt x="207" y="230"/>
                  </a:lnTo>
                  <a:lnTo>
                    <a:pt x="201" y="230"/>
                  </a:lnTo>
                  <a:lnTo>
                    <a:pt x="195" y="230"/>
                  </a:lnTo>
                  <a:lnTo>
                    <a:pt x="190" y="230"/>
                  </a:lnTo>
                  <a:lnTo>
                    <a:pt x="186" y="230"/>
                  </a:lnTo>
                  <a:lnTo>
                    <a:pt x="178" y="230"/>
                  </a:lnTo>
                  <a:lnTo>
                    <a:pt x="173" y="230"/>
                  </a:lnTo>
                  <a:lnTo>
                    <a:pt x="167" y="230"/>
                  </a:lnTo>
                  <a:lnTo>
                    <a:pt x="163" y="230"/>
                  </a:lnTo>
                  <a:lnTo>
                    <a:pt x="156" y="230"/>
                  </a:lnTo>
                  <a:lnTo>
                    <a:pt x="150" y="230"/>
                  </a:lnTo>
                  <a:lnTo>
                    <a:pt x="144" y="230"/>
                  </a:lnTo>
                  <a:lnTo>
                    <a:pt x="138" y="230"/>
                  </a:lnTo>
                  <a:lnTo>
                    <a:pt x="133" y="230"/>
                  </a:lnTo>
                  <a:lnTo>
                    <a:pt x="129" y="230"/>
                  </a:lnTo>
                  <a:lnTo>
                    <a:pt x="123" y="230"/>
                  </a:lnTo>
                  <a:lnTo>
                    <a:pt x="118" y="230"/>
                  </a:lnTo>
                  <a:lnTo>
                    <a:pt x="112" y="230"/>
                  </a:lnTo>
                  <a:lnTo>
                    <a:pt x="108" y="230"/>
                  </a:lnTo>
                  <a:lnTo>
                    <a:pt x="102" y="230"/>
                  </a:lnTo>
                  <a:lnTo>
                    <a:pt x="99" y="232"/>
                  </a:lnTo>
                  <a:lnTo>
                    <a:pt x="93" y="230"/>
                  </a:lnTo>
                  <a:lnTo>
                    <a:pt x="87" y="230"/>
                  </a:lnTo>
                  <a:lnTo>
                    <a:pt x="81" y="230"/>
                  </a:lnTo>
                  <a:lnTo>
                    <a:pt x="78" y="230"/>
                  </a:lnTo>
                  <a:lnTo>
                    <a:pt x="72" y="230"/>
                  </a:lnTo>
                  <a:lnTo>
                    <a:pt x="68" y="230"/>
                  </a:lnTo>
                  <a:lnTo>
                    <a:pt x="64" y="230"/>
                  </a:lnTo>
                  <a:lnTo>
                    <a:pt x="60" y="230"/>
                  </a:lnTo>
                  <a:lnTo>
                    <a:pt x="55" y="230"/>
                  </a:lnTo>
                  <a:lnTo>
                    <a:pt x="51" y="230"/>
                  </a:lnTo>
                  <a:lnTo>
                    <a:pt x="47" y="230"/>
                  </a:lnTo>
                  <a:lnTo>
                    <a:pt x="43" y="230"/>
                  </a:lnTo>
                  <a:lnTo>
                    <a:pt x="40" y="230"/>
                  </a:lnTo>
                  <a:lnTo>
                    <a:pt x="36" y="230"/>
                  </a:lnTo>
                  <a:lnTo>
                    <a:pt x="32" y="230"/>
                  </a:lnTo>
                  <a:lnTo>
                    <a:pt x="30" y="230"/>
                  </a:lnTo>
                  <a:lnTo>
                    <a:pt x="22" y="230"/>
                  </a:lnTo>
                  <a:lnTo>
                    <a:pt x="17" y="230"/>
                  </a:lnTo>
                  <a:lnTo>
                    <a:pt x="11" y="230"/>
                  </a:lnTo>
                  <a:lnTo>
                    <a:pt x="9" y="230"/>
                  </a:lnTo>
                  <a:lnTo>
                    <a:pt x="2" y="230"/>
                  </a:lnTo>
                  <a:lnTo>
                    <a:pt x="0" y="228"/>
                  </a:lnTo>
                  <a:lnTo>
                    <a:pt x="0" y="226"/>
                  </a:lnTo>
                  <a:lnTo>
                    <a:pt x="3" y="224"/>
                  </a:lnTo>
                  <a:lnTo>
                    <a:pt x="7" y="222"/>
                  </a:lnTo>
                  <a:lnTo>
                    <a:pt x="11" y="222"/>
                  </a:lnTo>
                  <a:lnTo>
                    <a:pt x="15" y="220"/>
                  </a:lnTo>
                  <a:lnTo>
                    <a:pt x="21" y="220"/>
                  </a:lnTo>
                  <a:lnTo>
                    <a:pt x="24" y="218"/>
                  </a:lnTo>
                  <a:lnTo>
                    <a:pt x="32" y="218"/>
                  </a:lnTo>
                  <a:lnTo>
                    <a:pt x="38" y="216"/>
                  </a:lnTo>
                  <a:lnTo>
                    <a:pt x="45" y="214"/>
                  </a:lnTo>
                  <a:lnTo>
                    <a:pt x="49" y="214"/>
                  </a:lnTo>
                  <a:lnTo>
                    <a:pt x="53" y="213"/>
                  </a:lnTo>
                  <a:lnTo>
                    <a:pt x="59" y="213"/>
                  </a:lnTo>
                  <a:lnTo>
                    <a:pt x="62" y="213"/>
                  </a:lnTo>
                  <a:lnTo>
                    <a:pt x="66" y="213"/>
                  </a:lnTo>
                  <a:lnTo>
                    <a:pt x="70" y="211"/>
                  </a:lnTo>
                  <a:lnTo>
                    <a:pt x="76" y="211"/>
                  </a:lnTo>
                  <a:lnTo>
                    <a:pt x="80" y="211"/>
                  </a:lnTo>
                  <a:lnTo>
                    <a:pt x="83" y="209"/>
                  </a:lnTo>
                  <a:lnTo>
                    <a:pt x="89" y="209"/>
                  </a:lnTo>
                  <a:lnTo>
                    <a:pt x="93" y="207"/>
                  </a:lnTo>
                  <a:lnTo>
                    <a:pt x="99" y="207"/>
                  </a:lnTo>
                  <a:lnTo>
                    <a:pt x="102" y="207"/>
                  </a:lnTo>
                  <a:lnTo>
                    <a:pt x="108" y="205"/>
                  </a:lnTo>
                  <a:lnTo>
                    <a:pt x="112" y="205"/>
                  </a:lnTo>
                  <a:lnTo>
                    <a:pt x="118" y="205"/>
                  </a:lnTo>
                  <a:lnTo>
                    <a:pt x="123" y="205"/>
                  </a:lnTo>
                  <a:lnTo>
                    <a:pt x="129" y="203"/>
                  </a:lnTo>
                  <a:lnTo>
                    <a:pt x="133" y="203"/>
                  </a:lnTo>
                  <a:lnTo>
                    <a:pt x="138" y="203"/>
                  </a:lnTo>
                  <a:lnTo>
                    <a:pt x="144" y="203"/>
                  </a:lnTo>
                  <a:lnTo>
                    <a:pt x="150" y="201"/>
                  </a:lnTo>
                  <a:lnTo>
                    <a:pt x="156" y="201"/>
                  </a:lnTo>
                  <a:lnTo>
                    <a:pt x="161" y="201"/>
                  </a:lnTo>
                  <a:lnTo>
                    <a:pt x="165" y="199"/>
                  </a:lnTo>
                  <a:lnTo>
                    <a:pt x="171" y="199"/>
                  </a:lnTo>
                  <a:lnTo>
                    <a:pt x="176" y="199"/>
                  </a:lnTo>
                  <a:lnTo>
                    <a:pt x="182" y="199"/>
                  </a:lnTo>
                  <a:lnTo>
                    <a:pt x="188" y="197"/>
                  </a:lnTo>
                  <a:lnTo>
                    <a:pt x="194" y="197"/>
                  </a:lnTo>
                  <a:lnTo>
                    <a:pt x="197" y="197"/>
                  </a:lnTo>
                  <a:lnTo>
                    <a:pt x="205" y="197"/>
                  </a:lnTo>
                  <a:lnTo>
                    <a:pt x="209" y="195"/>
                  </a:lnTo>
                  <a:lnTo>
                    <a:pt x="214" y="195"/>
                  </a:lnTo>
                  <a:lnTo>
                    <a:pt x="220" y="195"/>
                  </a:lnTo>
                  <a:lnTo>
                    <a:pt x="226" y="195"/>
                  </a:lnTo>
                  <a:lnTo>
                    <a:pt x="232" y="193"/>
                  </a:lnTo>
                  <a:lnTo>
                    <a:pt x="237" y="193"/>
                  </a:lnTo>
                  <a:lnTo>
                    <a:pt x="241" y="193"/>
                  </a:lnTo>
                  <a:lnTo>
                    <a:pt x="249" y="193"/>
                  </a:lnTo>
                  <a:lnTo>
                    <a:pt x="253" y="192"/>
                  </a:lnTo>
                  <a:lnTo>
                    <a:pt x="258" y="192"/>
                  </a:lnTo>
                  <a:lnTo>
                    <a:pt x="262" y="190"/>
                  </a:lnTo>
                  <a:lnTo>
                    <a:pt x="268" y="190"/>
                  </a:lnTo>
                  <a:lnTo>
                    <a:pt x="272" y="188"/>
                  </a:lnTo>
                  <a:lnTo>
                    <a:pt x="277" y="188"/>
                  </a:lnTo>
                  <a:lnTo>
                    <a:pt x="281" y="186"/>
                  </a:lnTo>
                  <a:lnTo>
                    <a:pt x="287" y="186"/>
                  </a:lnTo>
                  <a:lnTo>
                    <a:pt x="291" y="184"/>
                  </a:lnTo>
                  <a:lnTo>
                    <a:pt x="296" y="184"/>
                  </a:lnTo>
                  <a:lnTo>
                    <a:pt x="300" y="182"/>
                  </a:lnTo>
                  <a:lnTo>
                    <a:pt x="306" y="182"/>
                  </a:lnTo>
                  <a:lnTo>
                    <a:pt x="310" y="180"/>
                  </a:lnTo>
                  <a:lnTo>
                    <a:pt x="315" y="180"/>
                  </a:lnTo>
                  <a:lnTo>
                    <a:pt x="319" y="178"/>
                  </a:lnTo>
                  <a:lnTo>
                    <a:pt x="325" y="178"/>
                  </a:lnTo>
                  <a:lnTo>
                    <a:pt x="329" y="176"/>
                  </a:lnTo>
                  <a:lnTo>
                    <a:pt x="332" y="174"/>
                  </a:lnTo>
                  <a:lnTo>
                    <a:pt x="336" y="173"/>
                  </a:lnTo>
                  <a:lnTo>
                    <a:pt x="342" y="173"/>
                  </a:lnTo>
                  <a:lnTo>
                    <a:pt x="346" y="171"/>
                  </a:lnTo>
                  <a:lnTo>
                    <a:pt x="349" y="169"/>
                  </a:lnTo>
                  <a:lnTo>
                    <a:pt x="353" y="167"/>
                  </a:lnTo>
                  <a:lnTo>
                    <a:pt x="359" y="167"/>
                  </a:lnTo>
                  <a:lnTo>
                    <a:pt x="361" y="165"/>
                  </a:lnTo>
                  <a:lnTo>
                    <a:pt x="367" y="163"/>
                  </a:lnTo>
                  <a:lnTo>
                    <a:pt x="370" y="161"/>
                  </a:lnTo>
                  <a:lnTo>
                    <a:pt x="374" y="161"/>
                  </a:lnTo>
                  <a:lnTo>
                    <a:pt x="378" y="159"/>
                  </a:lnTo>
                  <a:lnTo>
                    <a:pt x="382" y="157"/>
                  </a:lnTo>
                  <a:lnTo>
                    <a:pt x="388" y="155"/>
                  </a:lnTo>
                  <a:lnTo>
                    <a:pt x="391" y="155"/>
                  </a:lnTo>
                  <a:lnTo>
                    <a:pt x="397" y="152"/>
                  </a:lnTo>
                  <a:lnTo>
                    <a:pt x="405" y="148"/>
                  </a:lnTo>
                  <a:lnTo>
                    <a:pt x="412" y="144"/>
                  </a:lnTo>
                  <a:lnTo>
                    <a:pt x="420" y="140"/>
                  </a:lnTo>
                  <a:lnTo>
                    <a:pt x="426" y="136"/>
                  </a:lnTo>
                  <a:lnTo>
                    <a:pt x="433" y="135"/>
                  </a:lnTo>
                  <a:lnTo>
                    <a:pt x="441" y="131"/>
                  </a:lnTo>
                  <a:lnTo>
                    <a:pt x="448" y="127"/>
                  </a:lnTo>
                  <a:lnTo>
                    <a:pt x="454" y="123"/>
                  </a:lnTo>
                  <a:lnTo>
                    <a:pt x="460" y="121"/>
                  </a:lnTo>
                  <a:lnTo>
                    <a:pt x="465" y="116"/>
                  </a:lnTo>
                  <a:lnTo>
                    <a:pt x="473" y="114"/>
                  </a:lnTo>
                  <a:lnTo>
                    <a:pt x="479" y="110"/>
                  </a:lnTo>
                  <a:lnTo>
                    <a:pt x="484" y="108"/>
                  </a:lnTo>
                  <a:lnTo>
                    <a:pt x="490" y="104"/>
                  </a:lnTo>
                  <a:lnTo>
                    <a:pt x="496" y="102"/>
                  </a:lnTo>
                  <a:lnTo>
                    <a:pt x="502" y="98"/>
                  </a:lnTo>
                  <a:lnTo>
                    <a:pt x="507" y="95"/>
                  </a:lnTo>
                  <a:lnTo>
                    <a:pt x="511" y="91"/>
                  </a:lnTo>
                  <a:lnTo>
                    <a:pt x="517" y="87"/>
                  </a:lnTo>
                  <a:lnTo>
                    <a:pt x="523" y="83"/>
                  </a:lnTo>
                  <a:lnTo>
                    <a:pt x="528" y="79"/>
                  </a:lnTo>
                  <a:lnTo>
                    <a:pt x="532" y="74"/>
                  </a:lnTo>
                  <a:lnTo>
                    <a:pt x="538" y="72"/>
                  </a:lnTo>
                  <a:lnTo>
                    <a:pt x="543" y="66"/>
                  </a:lnTo>
                  <a:lnTo>
                    <a:pt x="547" y="62"/>
                  </a:lnTo>
                  <a:lnTo>
                    <a:pt x="553" y="59"/>
                  </a:lnTo>
                  <a:lnTo>
                    <a:pt x="559" y="53"/>
                  </a:lnTo>
                  <a:lnTo>
                    <a:pt x="562" y="49"/>
                  </a:lnTo>
                  <a:lnTo>
                    <a:pt x="566" y="45"/>
                  </a:lnTo>
                  <a:lnTo>
                    <a:pt x="572" y="41"/>
                  </a:lnTo>
                  <a:lnTo>
                    <a:pt x="576" y="38"/>
                  </a:lnTo>
                  <a:lnTo>
                    <a:pt x="580" y="34"/>
                  </a:lnTo>
                  <a:lnTo>
                    <a:pt x="583" y="30"/>
                  </a:lnTo>
                  <a:lnTo>
                    <a:pt x="587" y="26"/>
                  </a:lnTo>
                  <a:lnTo>
                    <a:pt x="591" y="22"/>
                  </a:lnTo>
                  <a:lnTo>
                    <a:pt x="599" y="15"/>
                  </a:lnTo>
                  <a:lnTo>
                    <a:pt x="604" y="11"/>
                  </a:lnTo>
                  <a:lnTo>
                    <a:pt x="610" y="5"/>
                  </a:lnTo>
                  <a:lnTo>
                    <a:pt x="614" y="2"/>
                  </a:lnTo>
                  <a:lnTo>
                    <a:pt x="619" y="0"/>
                  </a:lnTo>
                  <a:lnTo>
                    <a:pt x="623" y="2"/>
                  </a:lnTo>
                  <a:lnTo>
                    <a:pt x="625" y="2"/>
                  </a:lnTo>
                  <a:lnTo>
                    <a:pt x="627" y="5"/>
                  </a:lnTo>
                  <a:lnTo>
                    <a:pt x="629" y="9"/>
                  </a:lnTo>
                  <a:lnTo>
                    <a:pt x="633" y="17"/>
                  </a:lnTo>
                  <a:lnTo>
                    <a:pt x="633" y="19"/>
                  </a:lnTo>
                  <a:lnTo>
                    <a:pt x="633" y="22"/>
                  </a:lnTo>
                  <a:lnTo>
                    <a:pt x="633" y="28"/>
                  </a:lnTo>
                  <a:lnTo>
                    <a:pt x="635" y="32"/>
                  </a:lnTo>
                  <a:lnTo>
                    <a:pt x="635" y="36"/>
                  </a:lnTo>
                  <a:lnTo>
                    <a:pt x="635" y="41"/>
                  </a:lnTo>
                  <a:lnTo>
                    <a:pt x="635" y="47"/>
                  </a:lnTo>
                  <a:lnTo>
                    <a:pt x="637" y="53"/>
                  </a:lnTo>
                  <a:lnTo>
                    <a:pt x="635" y="59"/>
                  </a:lnTo>
                  <a:lnTo>
                    <a:pt x="635" y="64"/>
                  </a:lnTo>
                  <a:lnTo>
                    <a:pt x="635" y="68"/>
                  </a:lnTo>
                  <a:lnTo>
                    <a:pt x="635" y="74"/>
                  </a:lnTo>
                  <a:lnTo>
                    <a:pt x="635" y="79"/>
                  </a:lnTo>
                  <a:lnTo>
                    <a:pt x="635" y="85"/>
                  </a:lnTo>
                  <a:lnTo>
                    <a:pt x="633" y="91"/>
                  </a:lnTo>
                  <a:lnTo>
                    <a:pt x="633" y="97"/>
                  </a:lnTo>
                  <a:lnTo>
                    <a:pt x="633" y="102"/>
                  </a:lnTo>
                  <a:lnTo>
                    <a:pt x="631" y="106"/>
                  </a:lnTo>
                  <a:lnTo>
                    <a:pt x="631" y="112"/>
                  </a:lnTo>
                  <a:lnTo>
                    <a:pt x="629" y="117"/>
                  </a:lnTo>
                  <a:lnTo>
                    <a:pt x="629" y="121"/>
                  </a:lnTo>
                  <a:lnTo>
                    <a:pt x="627" y="125"/>
                  </a:lnTo>
                  <a:lnTo>
                    <a:pt x="627" y="131"/>
                  </a:lnTo>
                  <a:lnTo>
                    <a:pt x="625" y="135"/>
                  </a:lnTo>
                  <a:lnTo>
                    <a:pt x="625" y="135"/>
                  </a:lnTo>
                  <a:close/>
                </a:path>
              </a:pathLst>
            </a:custGeom>
            <a:solidFill>
              <a:schemeClr val="bg1"/>
            </a:solidFill>
            <a:ln w="9525">
              <a:noFill/>
              <a:round/>
              <a:headEnd/>
              <a:tailEnd/>
            </a:ln>
          </p:spPr>
          <p:txBody>
            <a:bodyPr>
              <a:prstTxWarp prst="textNoShape">
                <a:avLst/>
              </a:prstTxWarp>
            </a:bodyPr>
            <a:lstStyle/>
            <a:p>
              <a:endParaRPr lang="en-US"/>
            </a:p>
          </p:txBody>
        </p:sp>
        <p:sp>
          <p:nvSpPr>
            <p:cNvPr id="152636" name="Freeform 60"/>
            <p:cNvSpPr>
              <a:spLocks/>
            </p:cNvSpPr>
            <p:nvPr/>
          </p:nvSpPr>
          <p:spPr bwMode="auto">
            <a:xfrm>
              <a:off x="3048" y="1836"/>
              <a:ext cx="277" cy="168"/>
            </a:xfrm>
            <a:custGeom>
              <a:avLst/>
              <a:gdLst/>
              <a:ahLst/>
              <a:cxnLst>
                <a:cxn ang="0">
                  <a:pos x="244" y="0"/>
                </a:cxn>
                <a:cxn ang="0">
                  <a:pos x="213" y="2"/>
                </a:cxn>
                <a:cxn ang="0">
                  <a:pos x="194" y="4"/>
                </a:cxn>
                <a:cxn ang="0">
                  <a:pos x="173" y="10"/>
                </a:cxn>
                <a:cxn ang="0">
                  <a:pos x="149" y="13"/>
                </a:cxn>
                <a:cxn ang="0">
                  <a:pos x="126" y="19"/>
                </a:cxn>
                <a:cxn ang="0">
                  <a:pos x="103" y="27"/>
                </a:cxn>
                <a:cxn ang="0">
                  <a:pos x="82" y="34"/>
                </a:cxn>
                <a:cxn ang="0">
                  <a:pos x="52" y="55"/>
                </a:cxn>
                <a:cxn ang="0">
                  <a:pos x="29" y="84"/>
                </a:cxn>
                <a:cxn ang="0">
                  <a:pos x="14" y="112"/>
                </a:cxn>
                <a:cxn ang="0">
                  <a:pos x="4" y="137"/>
                </a:cxn>
                <a:cxn ang="0">
                  <a:pos x="0" y="164"/>
                </a:cxn>
                <a:cxn ang="0">
                  <a:pos x="4" y="186"/>
                </a:cxn>
                <a:cxn ang="0">
                  <a:pos x="12" y="211"/>
                </a:cxn>
                <a:cxn ang="0">
                  <a:pos x="27" y="234"/>
                </a:cxn>
                <a:cxn ang="0">
                  <a:pos x="44" y="255"/>
                </a:cxn>
                <a:cxn ang="0">
                  <a:pos x="67" y="272"/>
                </a:cxn>
                <a:cxn ang="0">
                  <a:pos x="93" y="287"/>
                </a:cxn>
                <a:cxn ang="0">
                  <a:pos x="120" y="300"/>
                </a:cxn>
                <a:cxn ang="0">
                  <a:pos x="152" y="314"/>
                </a:cxn>
                <a:cxn ang="0">
                  <a:pos x="185" y="325"/>
                </a:cxn>
                <a:cxn ang="0">
                  <a:pos x="213" y="331"/>
                </a:cxn>
                <a:cxn ang="0">
                  <a:pos x="232" y="335"/>
                </a:cxn>
                <a:cxn ang="0">
                  <a:pos x="251" y="337"/>
                </a:cxn>
                <a:cxn ang="0">
                  <a:pos x="270" y="337"/>
                </a:cxn>
                <a:cxn ang="0">
                  <a:pos x="291" y="337"/>
                </a:cxn>
                <a:cxn ang="0">
                  <a:pos x="310" y="337"/>
                </a:cxn>
                <a:cxn ang="0">
                  <a:pos x="337" y="335"/>
                </a:cxn>
                <a:cxn ang="0">
                  <a:pos x="365" y="331"/>
                </a:cxn>
                <a:cxn ang="0">
                  <a:pos x="399" y="325"/>
                </a:cxn>
                <a:cxn ang="0">
                  <a:pos x="426" y="316"/>
                </a:cxn>
                <a:cxn ang="0">
                  <a:pos x="449" y="304"/>
                </a:cxn>
                <a:cxn ang="0">
                  <a:pos x="468" y="289"/>
                </a:cxn>
                <a:cxn ang="0">
                  <a:pos x="498" y="261"/>
                </a:cxn>
                <a:cxn ang="0">
                  <a:pos x="515" y="234"/>
                </a:cxn>
                <a:cxn ang="0">
                  <a:pos x="531" y="207"/>
                </a:cxn>
                <a:cxn ang="0">
                  <a:pos x="546" y="177"/>
                </a:cxn>
                <a:cxn ang="0">
                  <a:pos x="553" y="148"/>
                </a:cxn>
                <a:cxn ang="0">
                  <a:pos x="546" y="133"/>
                </a:cxn>
                <a:cxn ang="0">
                  <a:pos x="519" y="137"/>
                </a:cxn>
                <a:cxn ang="0">
                  <a:pos x="498" y="145"/>
                </a:cxn>
                <a:cxn ang="0">
                  <a:pos x="476" y="152"/>
                </a:cxn>
                <a:cxn ang="0">
                  <a:pos x="447" y="160"/>
                </a:cxn>
                <a:cxn ang="0">
                  <a:pos x="417" y="169"/>
                </a:cxn>
                <a:cxn ang="0">
                  <a:pos x="384" y="175"/>
                </a:cxn>
                <a:cxn ang="0">
                  <a:pos x="363" y="175"/>
                </a:cxn>
                <a:cxn ang="0">
                  <a:pos x="342" y="175"/>
                </a:cxn>
                <a:cxn ang="0">
                  <a:pos x="323" y="173"/>
                </a:cxn>
                <a:cxn ang="0">
                  <a:pos x="303" y="169"/>
                </a:cxn>
                <a:cxn ang="0">
                  <a:pos x="282" y="166"/>
                </a:cxn>
                <a:cxn ang="0">
                  <a:pos x="261" y="160"/>
                </a:cxn>
                <a:cxn ang="0">
                  <a:pos x="240" y="154"/>
                </a:cxn>
                <a:cxn ang="0">
                  <a:pos x="221" y="146"/>
                </a:cxn>
                <a:cxn ang="0">
                  <a:pos x="190" y="133"/>
                </a:cxn>
                <a:cxn ang="0">
                  <a:pos x="162" y="116"/>
                </a:cxn>
                <a:cxn ang="0">
                  <a:pos x="150" y="95"/>
                </a:cxn>
                <a:cxn ang="0">
                  <a:pos x="160" y="70"/>
                </a:cxn>
                <a:cxn ang="0">
                  <a:pos x="183" y="48"/>
                </a:cxn>
                <a:cxn ang="0">
                  <a:pos x="211" y="27"/>
                </a:cxn>
                <a:cxn ang="0">
                  <a:pos x="238" y="12"/>
                </a:cxn>
                <a:cxn ang="0">
                  <a:pos x="257" y="0"/>
                </a:cxn>
              </a:cxnLst>
              <a:rect l="0" t="0" r="r" b="b"/>
              <a:pathLst>
                <a:path w="553" h="337">
                  <a:moveTo>
                    <a:pt x="259" y="0"/>
                  </a:moveTo>
                  <a:lnTo>
                    <a:pt x="257" y="0"/>
                  </a:lnTo>
                  <a:lnTo>
                    <a:pt x="251" y="0"/>
                  </a:lnTo>
                  <a:lnTo>
                    <a:pt x="247" y="0"/>
                  </a:lnTo>
                  <a:lnTo>
                    <a:pt x="244" y="0"/>
                  </a:lnTo>
                  <a:lnTo>
                    <a:pt x="238" y="0"/>
                  </a:lnTo>
                  <a:lnTo>
                    <a:pt x="232" y="2"/>
                  </a:lnTo>
                  <a:lnTo>
                    <a:pt x="225" y="2"/>
                  </a:lnTo>
                  <a:lnTo>
                    <a:pt x="217" y="2"/>
                  </a:lnTo>
                  <a:lnTo>
                    <a:pt x="213" y="2"/>
                  </a:lnTo>
                  <a:lnTo>
                    <a:pt x="211" y="2"/>
                  </a:lnTo>
                  <a:lnTo>
                    <a:pt x="206" y="4"/>
                  </a:lnTo>
                  <a:lnTo>
                    <a:pt x="204" y="4"/>
                  </a:lnTo>
                  <a:lnTo>
                    <a:pt x="198" y="4"/>
                  </a:lnTo>
                  <a:lnTo>
                    <a:pt x="194" y="4"/>
                  </a:lnTo>
                  <a:lnTo>
                    <a:pt x="190" y="6"/>
                  </a:lnTo>
                  <a:lnTo>
                    <a:pt x="185" y="6"/>
                  </a:lnTo>
                  <a:lnTo>
                    <a:pt x="181" y="6"/>
                  </a:lnTo>
                  <a:lnTo>
                    <a:pt x="177" y="8"/>
                  </a:lnTo>
                  <a:lnTo>
                    <a:pt x="173" y="10"/>
                  </a:lnTo>
                  <a:lnTo>
                    <a:pt x="168" y="10"/>
                  </a:lnTo>
                  <a:lnTo>
                    <a:pt x="162" y="10"/>
                  </a:lnTo>
                  <a:lnTo>
                    <a:pt x="158" y="12"/>
                  </a:lnTo>
                  <a:lnTo>
                    <a:pt x="152" y="12"/>
                  </a:lnTo>
                  <a:lnTo>
                    <a:pt x="149" y="13"/>
                  </a:lnTo>
                  <a:lnTo>
                    <a:pt x="145" y="13"/>
                  </a:lnTo>
                  <a:lnTo>
                    <a:pt x="139" y="15"/>
                  </a:lnTo>
                  <a:lnTo>
                    <a:pt x="133" y="15"/>
                  </a:lnTo>
                  <a:lnTo>
                    <a:pt x="129" y="17"/>
                  </a:lnTo>
                  <a:lnTo>
                    <a:pt x="126" y="19"/>
                  </a:lnTo>
                  <a:lnTo>
                    <a:pt x="120" y="19"/>
                  </a:lnTo>
                  <a:lnTo>
                    <a:pt x="116" y="21"/>
                  </a:lnTo>
                  <a:lnTo>
                    <a:pt x="112" y="23"/>
                  </a:lnTo>
                  <a:lnTo>
                    <a:pt x="107" y="25"/>
                  </a:lnTo>
                  <a:lnTo>
                    <a:pt x="103" y="27"/>
                  </a:lnTo>
                  <a:lnTo>
                    <a:pt x="99" y="29"/>
                  </a:lnTo>
                  <a:lnTo>
                    <a:pt x="95" y="31"/>
                  </a:lnTo>
                  <a:lnTo>
                    <a:pt x="91" y="32"/>
                  </a:lnTo>
                  <a:lnTo>
                    <a:pt x="86" y="34"/>
                  </a:lnTo>
                  <a:lnTo>
                    <a:pt x="82" y="34"/>
                  </a:lnTo>
                  <a:lnTo>
                    <a:pt x="78" y="36"/>
                  </a:lnTo>
                  <a:lnTo>
                    <a:pt x="71" y="42"/>
                  </a:lnTo>
                  <a:lnTo>
                    <a:pt x="63" y="46"/>
                  </a:lnTo>
                  <a:lnTo>
                    <a:pt x="57" y="50"/>
                  </a:lnTo>
                  <a:lnTo>
                    <a:pt x="52" y="55"/>
                  </a:lnTo>
                  <a:lnTo>
                    <a:pt x="46" y="61"/>
                  </a:lnTo>
                  <a:lnTo>
                    <a:pt x="42" y="67"/>
                  </a:lnTo>
                  <a:lnTo>
                    <a:pt x="36" y="72"/>
                  </a:lnTo>
                  <a:lnTo>
                    <a:pt x="33" y="78"/>
                  </a:lnTo>
                  <a:lnTo>
                    <a:pt x="29" y="84"/>
                  </a:lnTo>
                  <a:lnTo>
                    <a:pt x="25" y="89"/>
                  </a:lnTo>
                  <a:lnTo>
                    <a:pt x="21" y="95"/>
                  </a:lnTo>
                  <a:lnTo>
                    <a:pt x="19" y="101"/>
                  </a:lnTo>
                  <a:lnTo>
                    <a:pt x="15" y="107"/>
                  </a:lnTo>
                  <a:lnTo>
                    <a:pt x="14" y="112"/>
                  </a:lnTo>
                  <a:lnTo>
                    <a:pt x="12" y="116"/>
                  </a:lnTo>
                  <a:lnTo>
                    <a:pt x="8" y="122"/>
                  </a:lnTo>
                  <a:lnTo>
                    <a:pt x="6" y="127"/>
                  </a:lnTo>
                  <a:lnTo>
                    <a:pt x="6" y="133"/>
                  </a:lnTo>
                  <a:lnTo>
                    <a:pt x="4" y="137"/>
                  </a:lnTo>
                  <a:lnTo>
                    <a:pt x="2" y="143"/>
                  </a:lnTo>
                  <a:lnTo>
                    <a:pt x="2" y="148"/>
                  </a:lnTo>
                  <a:lnTo>
                    <a:pt x="2" y="154"/>
                  </a:lnTo>
                  <a:lnTo>
                    <a:pt x="0" y="158"/>
                  </a:lnTo>
                  <a:lnTo>
                    <a:pt x="0" y="164"/>
                  </a:lnTo>
                  <a:lnTo>
                    <a:pt x="0" y="167"/>
                  </a:lnTo>
                  <a:lnTo>
                    <a:pt x="0" y="173"/>
                  </a:lnTo>
                  <a:lnTo>
                    <a:pt x="0" y="177"/>
                  </a:lnTo>
                  <a:lnTo>
                    <a:pt x="2" y="183"/>
                  </a:lnTo>
                  <a:lnTo>
                    <a:pt x="4" y="186"/>
                  </a:lnTo>
                  <a:lnTo>
                    <a:pt x="6" y="192"/>
                  </a:lnTo>
                  <a:lnTo>
                    <a:pt x="6" y="196"/>
                  </a:lnTo>
                  <a:lnTo>
                    <a:pt x="8" y="202"/>
                  </a:lnTo>
                  <a:lnTo>
                    <a:pt x="10" y="205"/>
                  </a:lnTo>
                  <a:lnTo>
                    <a:pt x="12" y="211"/>
                  </a:lnTo>
                  <a:lnTo>
                    <a:pt x="14" y="215"/>
                  </a:lnTo>
                  <a:lnTo>
                    <a:pt x="17" y="221"/>
                  </a:lnTo>
                  <a:lnTo>
                    <a:pt x="19" y="224"/>
                  </a:lnTo>
                  <a:lnTo>
                    <a:pt x="23" y="230"/>
                  </a:lnTo>
                  <a:lnTo>
                    <a:pt x="27" y="234"/>
                  </a:lnTo>
                  <a:lnTo>
                    <a:pt x="29" y="238"/>
                  </a:lnTo>
                  <a:lnTo>
                    <a:pt x="33" y="242"/>
                  </a:lnTo>
                  <a:lnTo>
                    <a:pt x="36" y="247"/>
                  </a:lnTo>
                  <a:lnTo>
                    <a:pt x="40" y="249"/>
                  </a:lnTo>
                  <a:lnTo>
                    <a:pt x="44" y="255"/>
                  </a:lnTo>
                  <a:lnTo>
                    <a:pt x="50" y="257"/>
                  </a:lnTo>
                  <a:lnTo>
                    <a:pt x="53" y="262"/>
                  </a:lnTo>
                  <a:lnTo>
                    <a:pt x="57" y="264"/>
                  </a:lnTo>
                  <a:lnTo>
                    <a:pt x="63" y="268"/>
                  </a:lnTo>
                  <a:lnTo>
                    <a:pt x="67" y="272"/>
                  </a:lnTo>
                  <a:lnTo>
                    <a:pt x="72" y="276"/>
                  </a:lnTo>
                  <a:lnTo>
                    <a:pt x="76" y="278"/>
                  </a:lnTo>
                  <a:lnTo>
                    <a:pt x="82" y="281"/>
                  </a:lnTo>
                  <a:lnTo>
                    <a:pt x="86" y="285"/>
                  </a:lnTo>
                  <a:lnTo>
                    <a:pt x="93" y="287"/>
                  </a:lnTo>
                  <a:lnTo>
                    <a:pt x="97" y="291"/>
                  </a:lnTo>
                  <a:lnTo>
                    <a:pt x="103" y="293"/>
                  </a:lnTo>
                  <a:lnTo>
                    <a:pt x="109" y="297"/>
                  </a:lnTo>
                  <a:lnTo>
                    <a:pt x="114" y="299"/>
                  </a:lnTo>
                  <a:lnTo>
                    <a:pt x="120" y="300"/>
                  </a:lnTo>
                  <a:lnTo>
                    <a:pt x="126" y="304"/>
                  </a:lnTo>
                  <a:lnTo>
                    <a:pt x="133" y="306"/>
                  </a:lnTo>
                  <a:lnTo>
                    <a:pt x="139" y="310"/>
                  </a:lnTo>
                  <a:lnTo>
                    <a:pt x="145" y="312"/>
                  </a:lnTo>
                  <a:lnTo>
                    <a:pt x="152" y="314"/>
                  </a:lnTo>
                  <a:lnTo>
                    <a:pt x="158" y="316"/>
                  </a:lnTo>
                  <a:lnTo>
                    <a:pt x="164" y="319"/>
                  </a:lnTo>
                  <a:lnTo>
                    <a:pt x="169" y="321"/>
                  </a:lnTo>
                  <a:lnTo>
                    <a:pt x="177" y="323"/>
                  </a:lnTo>
                  <a:lnTo>
                    <a:pt x="185" y="325"/>
                  </a:lnTo>
                  <a:lnTo>
                    <a:pt x="192" y="327"/>
                  </a:lnTo>
                  <a:lnTo>
                    <a:pt x="198" y="329"/>
                  </a:lnTo>
                  <a:lnTo>
                    <a:pt x="206" y="331"/>
                  </a:lnTo>
                  <a:lnTo>
                    <a:pt x="209" y="331"/>
                  </a:lnTo>
                  <a:lnTo>
                    <a:pt x="213" y="331"/>
                  </a:lnTo>
                  <a:lnTo>
                    <a:pt x="217" y="331"/>
                  </a:lnTo>
                  <a:lnTo>
                    <a:pt x="221" y="333"/>
                  </a:lnTo>
                  <a:lnTo>
                    <a:pt x="225" y="333"/>
                  </a:lnTo>
                  <a:lnTo>
                    <a:pt x="228" y="335"/>
                  </a:lnTo>
                  <a:lnTo>
                    <a:pt x="232" y="335"/>
                  </a:lnTo>
                  <a:lnTo>
                    <a:pt x="236" y="335"/>
                  </a:lnTo>
                  <a:lnTo>
                    <a:pt x="240" y="335"/>
                  </a:lnTo>
                  <a:lnTo>
                    <a:pt x="244" y="335"/>
                  </a:lnTo>
                  <a:lnTo>
                    <a:pt x="247" y="337"/>
                  </a:lnTo>
                  <a:lnTo>
                    <a:pt x="251" y="337"/>
                  </a:lnTo>
                  <a:lnTo>
                    <a:pt x="255" y="337"/>
                  </a:lnTo>
                  <a:lnTo>
                    <a:pt x="259" y="337"/>
                  </a:lnTo>
                  <a:lnTo>
                    <a:pt x="263" y="337"/>
                  </a:lnTo>
                  <a:lnTo>
                    <a:pt x="266" y="337"/>
                  </a:lnTo>
                  <a:lnTo>
                    <a:pt x="270" y="337"/>
                  </a:lnTo>
                  <a:lnTo>
                    <a:pt x="274" y="337"/>
                  </a:lnTo>
                  <a:lnTo>
                    <a:pt x="280" y="337"/>
                  </a:lnTo>
                  <a:lnTo>
                    <a:pt x="283" y="337"/>
                  </a:lnTo>
                  <a:lnTo>
                    <a:pt x="287" y="337"/>
                  </a:lnTo>
                  <a:lnTo>
                    <a:pt x="291" y="337"/>
                  </a:lnTo>
                  <a:lnTo>
                    <a:pt x="295" y="337"/>
                  </a:lnTo>
                  <a:lnTo>
                    <a:pt x="299" y="337"/>
                  </a:lnTo>
                  <a:lnTo>
                    <a:pt x="303" y="337"/>
                  </a:lnTo>
                  <a:lnTo>
                    <a:pt x="306" y="337"/>
                  </a:lnTo>
                  <a:lnTo>
                    <a:pt x="310" y="337"/>
                  </a:lnTo>
                  <a:lnTo>
                    <a:pt x="316" y="337"/>
                  </a:lnTo>
                  <a:lnTo>
                    <a:pt x="322" y="335"/>
                  </a:lnTo>
                  <a:lnTo>
                    <a:pt x="329" y="335"/>
                  </a:lnTo>
                  <a:lnTo>
                    <a:pt x="333" y="335"/>
                  </a:lnTo>
                  <a:lnTo>
                    <a:pt x="337" y="335"/>
                  </a:lnTo>
                  <a:lnTo>
                    <a:pt x="341" y="335"/>
                  </a:lnTo>
                  <a:lnTo>
                    <a:pt x="344" y="335"/>
                  </a:lnTo>
                  <a:lnTo>
                    <a:pt x="352" y="333"/>
                  </a:lnTo>
                  <a:lnTo>
                    <a:pt x="360" y="331"/>
                  </a:lnTo>
                  <a:lnTo>
                    <a:pt x="365" y="331"/>
                  </a:lnTo>
                  <a:lnTo>
                    <a:pt x="373" y="329"/>
                  </a:lnTo>
                  <a:lnTo>
                    <a:pt x="379" y="327"/>
                  </a:lnTo>
                  <a:lnTo>
                    <a:pt x="386" y="327"/>
                  </a:lnTo>
                  <a:lnTo>
                    <a:pt x="392" y="325"/>
                  </a:lnTo>
                  <a:lnTo>
                    <a:pt x="399" y="325"/>
                  </a:lnTo>
                  <a:lnTo>
                    <a:pt x="405" y="321"/>
                  </a:lnTo>
                  <a:lnTo>
                    <a:pt x="411" y="321"/>
                  </a:lnTo>
                  <a:lnTo>
                    <a:pt x="417" y="319"/>
                  </a:lnTo>
                  <a:lnTo>
                    <a:pt x="422" y="319"/>
                  </a:lnTo>
                  <a:lnTo>
                    <a:pt x="426" y="316"/>
                  </a:lnTo>
                  <a:lnTo>
                    <a:pt x="430" y="314"/>
                  </a:lnTo>
                  <a:lnTo>
                    <a:pt x="436" y="312"/>
                  </a:lnTo>
                  <a:lnTo>
                    <a:pt x="439" y="310"/>
                  </a:lnTo>
                  <a:lnTo>
                    <a:pt x="445" y="306"/>
                  </a:lnTo>
                  <a:lnTo>
                    <a:pt x="449" y="304"/>
                  </a:lnTo>
                  <a:lnTo>
                    <a:pt x="453" y="300"/>
                  </a:lnTo>
                  <a:lnTo>
                    <a:pt x="457" y="299"/>
                  </a:lnTo>
                  <a:lnTo>
                    <a:pt x="460" y="297"/>
                  </a:lnTo>
                  <a:lnTo>
                    <a:pt x="464" y="293"/>
                  </a:lnTo>
                  <a:lnTo>
                    <a:pt x="468" y="289"/>
                  </a:lnTo>
                  <a:lnTo>
                    <a:pt x="472" y="287"/>
                  </a:lnTo>
                  <a:lnTo>
                    <a:pt x="479" y="281"/>
                  </a:lnTo>
                  <a:lnTo>
                    <a:pt x="487" y="274"/>
                  </a:lnTo>
                  <a:lnTo>
                    <a:pt x="493" y="266"/>
                  </a:lnTo>
                  <a:lnTo>
                    <a:pt x="498" y="261"/>
                  </a:lnTo>
                  <a:lnTo>
                    <a:pt x="504" y="253"/>
                  </a:lnTo>
                  <a:lnTo>
                    <a:pt x="510" y="245"/>
                  </a:lnTo>
                  <a:lnTo>
                    <a:pt x="512" y="242"/>
                  </a:lnTo>
                  <a:lnTo>
                    <a:pt x="514" y="238"/>
                  </a:lnTo>
                  <a:lnTo>
                    <a:pt x="515" y="234"/>
                  </a:lnTo>
                  <a:lnTo>
                    <a:pt x="519" y="230"/>
                  </a:lnTo>
                  <a:lnTo>
                    <a:pt x="523" y="223"/>
                  </a:lnTo>
                  <a:lnTo>
                    <a:pt x="527" y="215"/>
                  </a:lnTo>
                  <a:lnTo>
                    <a:pt x="529" y="211"/>
                  </a:lnTo>
                  <a:lnTo>
                    <a:pt x="531" y="207"/>
                  </a:lnTo>
                  <a:lnTo>
                    <a:pt x="533" y="204"/>
                  </a:lnTo>
                  <a:lnTo>
                    <a:pt x="534" y="200"/>
                  </a:lnTo>
                  <a:lnTo>
                    <a:pt x="538" y="192"/>
                  </a:lnTo>
                  <a:lnTo>
                    <a:pt x="542" y="185"/>
                  </a:lnTo>
                  <a:lnTo>
                    <a:pt x="546" y="177"/>
                  </a:lnTo>
                  <a:lnTo>
                    <a:pt x="548" y="171"/>
                  </a:lnTo>
                  <a:lnTo>
                    <a:pt x="550" y="166"/>
                  </a:lnTo>
                  <a:lnTo>
                    <a:pt x="552" y="160"/>
                  </a:lnTo>
                  <a:lnTo>
                    <a:pt x="553" y="152"/>
                  </a:lnTo>
                  <a:lnTo>
                    <a:pt x="553" y="148"/>
                  </a:lnTo>
                  <a:lnTo>
                    <a:pt x="553" y="145"/>
                  </a:lnTo>
                  <a:lnTo>
                    <a:pt x="553" y="141"/>
                  </a:lnTo>
                  <a:lnTo>
                    <a:pt x="552" y="137"/>
                  </a:lnTo>
                  <a:lnTo>
                    <a:pt x="550" y="135"/>
                  </a:lnTo>
                  <a:lnTo>
                    <a:pt x="546" y="133"/>
                  </a:lnTo>
                  <a:lnTo>
                    <a:pt x="542" y="133"/>
                  </a:lnTo>
                  <a:lnTo>
                    <a:pt x="538" y="133"/>
                  </a:lnTo>
                  <a:lnTo>
                    <a:pt x="533" y="133"/>
                  </a:lnTo>
                  <a:lnTo>
                    <a:pt x="527" y="135"/>
                  </a:lnTo>
                  <a:lnTo>
                    <a:pt x="519" y="137"/>
                  </a:lnTo>
                  <a:lnTo>
                    <a:pt x="515" y="139"/>
                  </a:lnTo>
                  <a:lnTo>
                    <a:pt x="512" y="141"/>
                  </a:lnTo>
                  <a:lnTo>
                    <a:pt x="508" y="141"/>
                  </a:lnTo>
                  <a:lnTo>
                    <a:pt x="504" y="143"/>
                  </a:lnTo>
                  <a:lnTo>
                    <a:pt x="498" y="145"/>
                  </a:lnTo>
                  <a:lnTo>
                    <a:pt x="495" y="145"/>
                  </a:lnTo>
                  <a:lnTo>
                    <a:pt x="491" y="146"/>
                  </a:lnTo>
                  <a:lnTo>
                    <a:pt x="487" y="150"/>
                  </a:lnTo>
                  <a:lnTo>
                    <a:pt x="481" y="150"/>
                  </a:lnTo>
                  <a:lnTo>
                    <a:pt x="476" y="152"/>
                  </a:lnTo>
                  <a:lnTo>
                    <a:pt x="470" y="154"/>
                  </a:lnTo>
                  <a:lnTo>
                    <a:pt x="466" y="156"/>
                  </a:lnTo>
                  <a:lnTo>
                    <a:pt x="458" y="158"/>
                  </a:lnTo>
                  <a:lnTo>
                    <a:pt x="453" y="160"/>
                  </a:lnTo>
                  <a:lnTo>
                    <a:pt x="447" y="160"/>
                  </a:lnTo>
                  <a:lnTo>
                    <a:pt x="443" y="162"/>
                  </a:lnTo>
                  <a:lnTo>
                    <a:pt x="436" y="164"/>
                  </a:lnTo>
                  <a:lnTo>
                    <a:pt x="430" y="166"/>
                  </a:lnTo>
                  <a:lnTo>
                    <a:pt x="424" y="167"/>
                  </a:lnTo>
                  <a:lnTo>
                    <a:pt x="417" y="169"/>
                  </a:lnTo>
                  <a:lnTo>
                    <a:pt x="411" y="169"/>
                  </a:lnTo>
                  <a:lnTo>
                    <a:pt x="405" y="171"/>
                  </a:lnTo>
                  <a:lnTo>
                    <a:pt x="399" y="173"/>
                  </a:lnTo>
                  <a:lnTo>
                    <a:pt x="392" y="173"/>
                  </a:lnTo>
                  <a:lnTo>
                    <a:pt x="384" y="175"/>
                  </a:lnTo>
                  <a:lnTo>
                    <a:pt x="379" y="175"/>
                  </a:lnTo>
                  <a:lnTo>
                    <a:pt x="373" y="175"/>
                  </a:lnTo>
                  <a:lnTo>
                    <a:pt x="371" y="175"/>
                  </a:lnTo>
                  <a:lnTo>
                    <a:pt x="365" y="175"/>
                  </a:lnTo>
                  <a:lnTo>
                    <a:pt x="363" y="175"/>
                  </a:lnTo>
                  <a:lnTo>
                    <a:pt x="360" y="175"/>
                  </a:lnTo>
                  <a:lnTo>
                    <a:pt x="354" y="175"/>
                  </a:lnTo>
                  <a:lnTo>
                    <a:pt x="350" y="175"/>
                  </a:lnTo>
                  <a:lnTo>
                    <a:pt x="346" y="175"/>
                  </a:lnTo>
                  <a:lnTo>
                    <a:pt x="342" y="175"/>
                  </a:lnTo>
                  <a:lnTo>
                    <a:pt x="339" y="175"/>
                  </a:lnTo>
                  <a:lnTo>
                    <a:pt x="335" y="175"/>
                  </a:lnTo>
                  <a:lnTo>
                    <a:pt x="331" y="175"/>
                  </a:lnTo>
                  <a:lnTo>
                    <a:pt x="327" y="173"/>
                  </a:lnTo>
                  <a:lnTo>
                    <a:pt x="323" y="173"/>
                  </a:lnTo>
                  <a:lnTo>
                    <a:pt x="318" y="173"/>
                  </a:lnTo>
                  <a:lnTo>
                    <a:pt x="314" y="171"/>
                  </a:lnTo>
                  <a:lnTo>
                    <a:pt x="310" y="171"/>
                  </a:lnTo>
                  <a:lnTo>
                    <a:pt x="306" y="171"/>
                  </a:lnTo>
                  <a:lnTo>
                    <a:pt x="303" y="169"/>
                  </a:lnTo>
                  <a:lnTo>
                    <a:pt x="297" y="169"/>
                  </a:lnTo>
                  <a:lnTo>
                    <a:pt x="293" y="167"/>
                  </a:lnTo>
                  <a:lnTo>
                    <a:pt x="289" y="167"/>
                  </a:lnTo>
                  <a:lnTo>
                    <a:pt x="285" y="167"/>
                  </a:lnTo>
                  <a:lnTo>
                    <a:pt x="282" y="166"/>
                  </a:lnTo>
                  <a:lnTo>
                    <a:pt x="278" y="166"/>
                  </a:lnTo>
                  <a:lnTo>
                    <a:pt x="272" y="164"/>
                  </a:lnTo>
                  <a:lnTo>
                    <a:pt x="268" y="164"/>
                  </a:lnTo>
                  <a:lnTo>
                    <a:pt x="264" y="162"/>
                  </a:lnTo>
                  <a:lnTo>
                    <a:pt x="261" y="160"/>
                  </a:lnTo>
                  <a:lnTo>
                    <a:pt x="257" y="160"/>
                  </a:lnTo>
                  <a:lnTo>
                    <a:pt x="251" y="158"/>
                  </a:lnTo>
                  <a:lnTo>
                    <a:pt x="247" y="158"/>
                  </a:lnTo>
                  <a:lnTo>
                    <a:pt x="244" y="156"/>
                  </a:lnTo>
                  <a:lnTo>
                    <a:pt x="240" y="154"/>
                  </a:lnTo>
                  <a:lnTo>
                    <a:pt x="236" y="152"/>
                  </a:lnTo>
                  <a:lnTo>
                    <a:pt x="232" y="152"/>
                  </a:lnTo>
                  <a:lnTo>
                    <a:pt x="228" y="150"/>
                  </a:lnTo>
                  <a:lnTo>
                    <a:pt x="223" y="148"/>
                  </a:lnTo>
                  <a:lnTo>
                    <a:pt x="221" y="146"/>
                  </a:lnTo>
                  <a:lnTo>
                    <a:pt x="217" y="146"/>
                  </a:lnTo>
                  <a:lnTo>
                    <a:pt x="209" y="143"/>
                  </a:lnTo>
                  <a:lnTo>
                    <a:pt x="204" y="141"/>
                  </a:lnTo>
                  <a:lnTo>
                    <a:pt x="196" y="137"/>
                  </a:lnTo>
                  <a:lnTo>
                    <a:pt x="190" y="133"/>
                  </a:lnTo>
                  <a:lnTo>
                    <a:pt x="183" y="129"/>
                  </a:lnTo>
                  <a:lnTo>
                    <a:pt x="177" y="126"/>
                  </a:lnTo>
                  <a:lnTo>
                    <a:pt x="171" y="122"/>
                  </a:lnTo>
                  <a:lnTo>
                    <a:pt x="168" y="120"/>
                  </a:lnTo>
                  <a:lnTo>
                    <a:pt x="162" y="116"/>
                  </a:lnTo>
                  <a:lnTo>
                    <a:pt x="160" y="112"/>
                  </a:lnTo>
                  <a:lnTo>
                    <a:pt x="154" y="107"/>
                  </a:lnTo>
                  <a:lnTo>
                    <a:pt x="152" y="103"/>
                  </a:lnTo>
                  <a:lnTo>
                    <a:pt x="150" y="99"/>
                  </a:lnTo>
                  <a:lnTo>
                    <a:pt x="150" y="95"/>
                  </a:lnTo>
                  <a:lnTo>
                    <a:pt x="150" y="89"/>
                  </a:lnTo>
                  <a:lnTo>
                    <a:pt x="152" y="86"/>
                  </a:lnTo>
                  <a:lnTo>
                    <a:pt x="154" y="80"/>
                  </a:lnTo>
                  <a:lnTo>
                    <a:pt x="156" y="76"/>
                  </a:lnTo>
                  <a:lnTo>
                    <a:pt x="160" y="70"/>
                  </a:lnTo>
                  <a:lnTo>
                    <a:pt x="164" y="67"/>
                  </a:lnTo>
                  <a:lnTo>
                    <a:pt x="168" y="61"/>
                  </a:lnTo>
                  <a:lnTo>
                    <a:pt x="173" y="57"/>
                  </a:lnTo>
                  <a:lnTo>
                    <a:pt x="177" y="53"/>
                  </a:lnTo>
                  <a:lnTo>
                    <a:pt x="183" y="48"/>
                  </a:lnTo>
                  <a:lnTo>
                    <a:pt x="187" y="44"/>
                  </a:lnTo>
                  <a:lnTo>
                    <a:pt x="194" y="40"/>
                  </a:lnTo>
                  <a:lnTo>
                    <a:pt x="200" y="34"/>
                  </a:lnTo>
                  <a:lnTo>
                    <a:pt x="206" y="31"/>
                  </a:lnTo>
                  <a:lnTo>
                    <a:pt x="211" y="27"/>
                  </a:lnTo>
                  <a:lnTo>
                    <a:pt x="217" y="23"/>
                  </a:lnTo>
                  <a:lnTo>
                    <a:pt x="221" y="19"/>
                  </a:lnTo>
                  <a:lnTo>
                    <a:pt x="226" y="15"/>
                  </a:lnTo>
                  <a:lnTo>
                    <a:pt x="232" y="13"/>
                  </a:lnTo>
                  <a:lnTo>
                    <a:pt x="238" y="12"/>
                  </a:lnTo>
                  <a:lnTo>
                    <a:pt x="242" y="8"/>
                  </a:lnTo>
                  <a:lnTo>
                    <a:pt x="247" y="6"/>
                  </a:lnTo>
                  <a:lnTo>
                    <a:pt x="249" y="4"/>
                  </a:lnTo>
                  <a:lnTo>
                    <a:pt x="253" y="2"/>
                  </a:lnTo>
                  <a:lnTo>
                    <a:pt x="257" y="0"/>
                  </a:lnTo>
                  <a:lnTo>
                    <a:pt x="259" y="0"/>
                  </a:lnTo>
                  <a:lnTo>
                    <a:pt x="259" y="0"/>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52637" name="Freeform 61"/>
            <p:cNvSpPr>
              <a:spLocks/>
            </p:cNvSpPr>
            <p:nvPr/>
          </p:nvSpPr>
          <p:spPr bwMode="auto">
            <a:xfrm>
              <a:off x="3656" y="1843"/>
              <a:ext cx="54" cy="87"/>
            </a:xfrm>
            <a:custGeom>
              <a:avLst/>
              <a:gdLst/>
              <a:ahLst/>
              <a:cxnLst>
                <a:cxn ang="0">
                  <a:pos x="2" y="2"/>
                </a:cxn>
                <a:cxn ang="0">
                  <a:pos x="10" y="6"/>
                </a:cxn>
                <a:cxn ang="0">
                  <a:pos x="23" y="14"/>
                </a:cxn>
                <a:cxn ang="0">
                  <a:pos x="29" y="18"/>
                </a:cxn>
                <a:cxn ang="0">
                  <a:pos x="36" y="23"/>
                </a:cxn>
                <a:cxn ang="0">
                  <a:pos x="44" y="27"/>
                </a:cxn>
                <a:cxn ang="0">
                  <a:pos x="51" y="33"/>
                </a:cxn>
                <a:cxn ang="0">
                  <a:pos x="59" y="38"/>
                </a:cxn>
                <a:cxn ang="0">
                  <a:pos x="67" y="44"/>
                </a:cxn>
                <a:cxn ang="0">
                  <a:pos x="80" y="57"/>
                </a:cxn>
                <a:cxn ang="0">
                  <a:pos x="91" y="69"/>
                </a:cxn>
                <a:cxn ang="0">
                  <a:pos x="99" y="80"/>
                </a:cxn>
                <a:cxn ang="0">
                  <a:pos x="105" y="94"/>
                </a:cxn>
                <a:cxn ang="0">
                  <a:pos x="108" y="107"/>
                </a:cxn>
                <a:cxn ang="0">
                  <a:pos x="108" y="120"/>
                </a:cxn>
                <a:cxn ang="0">
                  <a:pos x="107" y="132"/>
                </a:cxn>
                <a:cxn ang="0">
                  <a:pos x="103" y="141"/>
                </a:cxn>
                <a:cxn ang="0">
                  <a:pos x="97" y="151"/>
                </a:cxn>
                <a:cxn ang="0">
                  <a:pos x="88" y="158"/>
                </a:cxn>
                <a:cxn ang="0">
                  <a:pos x="76" y="162"/>
                </a:cxn>
                <a:cxn ang="0">
                  <a:pos x="63" y="166"/>
                </a:cxn>
                <a:cxn ang="0">
                  <a:pos x="48" y="168"/>
                </a:cxn>
                <a:cxn ang="0">
                  <a:pos x="34" y="170"/>
                </a:cxn>
                <a:cxn ang="0">
                  <a:pos x="19" y="172"/>
                </a:cxn>
                <a:cxn ang="0">
                  <a:pos x="10" y="173"/>
                </a:cxn>
                <a:cxn ang="0">
                  <a:pos x="2" y="175"/>
                </a:cxn>
                <a:cxn ang="0">
                  <a:pos x="0" y="175"/>
                </a:cxn>
                <a:cxn ang="0">
                  <a:pos x="0" y="172"/>
                </a:cxn>
                <a:cxn ang="0">
                  <a:pos x="2" y="164"/>
                </a:cxn>
                <a:cxn ang="0">
                  <a:pos x="4" y="151"/>
                </a:cxn>
                <a:cxn ang="0">
                  <a:pos x="4" y="143"/>
                </a:cxn>
                <a:cxn ang="0">
                  <a:pos x="6" y="135"/>
                </a:cxn>
                <a:cxn ang="0">
                  <a:pos x="6" y="126"/>
                </a:cxn>
                <a:cxn ang="0">
                  <a:pos x="6" y="116"/>
                </a:cxn>
                <a:cxn ang="0">
                  <a:pos x="6" y="107"/>
                </a:cxn>
                <a:cxn ang="0">
                  <a:pos x="8" y="99"/>
                </a:cxn>
                <a:cxn ang="0">
                  <a:pos x="8" y="90"/>
                </a:cxn>
                <a:cxn ang="0">
                  <a:pos x="10" y="82"/>
                </a:cxn>
                <a:cxn ang="0">
                  <a:pos x="10" y="73"/>
                </a:cxn>
                <a:cxn ang="0">
                  <a:pos x="10" y="67"/>
                </a:cxn>
                <a:cxn ang="0">
                  <a:pos x="8" y="52"/>
                </a:cxn>
                <a:cxn ang="0">
                  <a:pos x="6" y="40"/>
                </a:cxn>
                <a:cxn ang="0">
                  <a:pos x="4" y="29"/>
                </a:cxn>
                <a:cxn ang="0">
                  <a:pos x="4" y="19"/>
                </a:cxn>
                <a:cxn ang="0">
                  <a:pos x="2" y="12"/>
                </a:cxn>
                <a:cxn ang="0">
                  <a:pos x="0" y="6"/>
                </a:cxn>
                <a:cxn ang="0">
                  <a:pos x="0" y="0"/>
                </a:cxn>
              </a:cxnLst>
              <a:rect l="0" t="0" r="r" b="b"/>
              <a:pathLst>
                <a:path w="108" h="175">
                  <a:moveTo>
                    <a:pt x="0" y="0"/>
                  </a:moveTo>
                  <a:lnTo>
                    <a:pt x="2" y="2"/>
                  </a:lnTo>
                  <a:lnTo>
                    <a:pt x="6" y="4"/>
                  </a:lnTo>
                  <a:lnTo>
                    <a:pt x="10" y="6"/>
                  </a:lnTo>
                  <a:lnTo>
                    <a:pt x="15" y="8"/>
                  </a:lnTo>
                  <a:lnTo>
                    <a:pt x="23" y="14"/>
                  </a:lnTo>
                  <a:lnTo>
                    <a:pt x="25" y="16"/>
                  </a:lnTo>
                  <a:lnTo>
                    <a:pt x="29" y="18"/>
                  </a:lnTo>
                  <a:lnTo>
                    <a:pt x="32" y="19"/>
                  </a:lnTo>
                  <a:lnTo>
                    <a:pt x="36" y="23"/>
                  </a:lnTo>
                  <a:lnTo>
                    <a:pt x="40" y="25"/>
                  </a:lnTo>
                  <a:lnTo>
                    <a:pt x="44" y="27"/>
                  </a:lnTo>
                  <a:lnTo>
                    <a:pt x="48" y="29"/>
                  </a:lnTo>
                  <a:lnTo>
                    <a:pt x="51" y="33"/>
                  </a:lnTo>
                  <a:lnTo>
                    <a:pt x="55" y="35"/>
                  </a:lnTo>
                  <a:lnTo>
                    <a:pt x="59" y="38"/>
                  </a:lnTo>
                  <a:lnTo>
                    <a:pt x="63" y="40"/>
                  </a:lnTo>
                  <a:lnTo>
                    <a:pt x="67" y="44"/>
                  </a:lnTo>
                  <a:lnTo>
                    <a:pt x="72" y="50"/>
                  </a:lnTo>
                  <a:lnTo>
                    <a:pt x="80" y="57"/>
                  </a:lnTo>
                  <a:lnTo>
                    <a:pt x="86" y="63"/>
                  </a:lnTo>
                  <a:lnTo>
                    <a:pt x="91" y="69"/>
                  </a:lnTo>
                  <a:lnTo>
                    <a:pt x="95" y="75"/>
                  </a:lnTo>
                  <a:lnTo>
                    <a:pt x="99" y="80"/>
                  </a:lnTo>
                  <a:lnTo>
                    <a:pt x="103" y="88"/>
                  </a:lnTo>
                  <a:lnTo>
                    <a:pt x="105" y="94"/>
                  </a:lnTo>
                  <a:lnTo>
                    <a:pt x="107" y="101"/>
                  </a:lnTo>
                  <a:lnTo>
                    <a:pt x="108" y="107"/>
                  </a:lnTo>
                  <a:lnTo>
                    <a:pt x="108" y="113"/>
                  </a:lnTo>
                  <a:lnTo>
                    <a:pt x="108" y="120"/>
                  </a:lnTo>
                  <a:lnTo>
                    <a:pt x="108" y="126"/>
                  </a:lnTo>
                  <a:lnTo>
                    <a:pt x="107" y="132"/>
                  </a:lnTo>
                  <a:lnTo>
                    <a:pt x="105" y="137"/>
                  </a:lnTo>
                  <a:lnTo>
                    <a:pt x="103" y="141"/>
                  </a:lnTo>
                  <a:lnTo>
                    <a:pt x="99" y="147"/>
                  </a:lnTo>
                  <a:lnTo>
                    <a:pt x="97" y="151"/>
                  </a:lnTo>
                  <a:lnTo>
                    <a:pt x="93" y="154"/>
                  </a:lnTo>
                  <a:lnTo>
                    <a:pt x="88" y="158"/>
                  </a:lnTo>
                  <a:lnTo>
                    <a:pt x="82" y="160"/>
                  </a:lnTo>
                  <a:lnTo>
                    <a:pt x="76" y="162"/>
                  </a:lnTo>
                  <a:lnTo>
                    <a:pt x="70" y="162"/>
                  </a:lnTo>
                  <a:lnTo>
                    <a:pt x="63" y="166"/>
                  </a:lnTo>
                  <a:lnTo>
                    <a:pt x="55" y="166"/>
                  </a:lnTo>
                  <a:lnTo>
                    <a:pt x="48" y="168"/>
                  </a:lnTo>
                  <a:lnTo>
                    <a:pt x="40" y="170"/>
                  </a:lnTo>
                  <a:lnTo>
                    <a:pt x="34" y="170"/>
                  </a:lnTo>
                  <a:lnTo>
                    <a:pt x="27" y="172"/>
                  </a:lnTo>
                  <a:lnTo>
                    <a:pt x="19" y="172"/>
                  </a:lnTo>
                  <a:lnTo>
                    <a:pt x="13" y="173"/>
                  </a:lnTo>
                  <a:lnTo>
                    <a:pt x="10" y="173"/>
                  </a:lnTo>
                  <a:lnTo>
                    <a:pt x="4" y="173"/>
                  </a:lnTo>
                  <a:lnTo>
                    <a:pt x="2" y="175"/>
                  </a:lnTo>
                  <a:lnTo>
                    <a:pt x="0" y="175"/>
                  </a:lnTo>
                  <a:lnTo>
                    <a:pt x="0" y="175"/>
                  </a:lnTo>
                  <a:lnTo>
                    <a:pt x="0" y="173"/>
                  </a:lnTo>
                  <a:lnTo>
                    <a:pt x="0" y="172"/>
                  </a:lnTo>
                  <a:lnTo>
                    <a:pt x="0" y="168"/>
                  </a:lnTo>
                  <a:lnTo>
                    <a:pt x="2" y="164"/>
                  </a:lnTo>
                  <a:lnTo>
                    <a:pt x="2" y="156"/>
                  </a:lnTo>
                  <a:lnTo>
                    <a:pt x="4" y="151"/>
                  </a:lnTo>
                  <a:lnTo>
                    <a:pt x="4" y="147"/>
                  </a:lnTo>
                  <a:lnTo>
                    <a:pt x="4" y="143"/>
                  </a:lnTo>
                  <a:lnTo>
                    <a:pt x="4" y="139"/>
                  </a:lnTo>
                  <a:lnTo>
                    <a:pt x="6" y="135"/>
                  </a:lnTo>
                  <a:lnTo>
                    <a:pt x="6" y="130"/>
                  </a:lnTo>
                  <a:lnTo>
                    <a:pt x="6" y="126"/>
                  </a:lnTo>
                  <a:lnTo>
                    <a:pt x="6" y="122"/>
                  </a:lnTo>
                  <a:lnTo>
                    <a:pt x="6" y="116"/>
                  </a:lnTo>
                  <a:lnTo>
                    <a:pt x="6" y="113"/>
                  </a:lnTo>
                  <a:lnTo>
                    <a:pt x="6" y="107"/>
                  </a:lnTo>
                  <a:lnTo>
                    <a:pt x="8" y="103"/>
                  </a:lnTo>
                  <a:lnTo>
                    <a:pt x="8" y="99"/>
                  </a:lnTo>
                  <a:lnTo>
                    <a:pt x="8" y="94"/>
                  </a:lnTo>
                  <a:lnTo>
                    <a:pt x="8" y="90"/>
                  </a:lnTo>
                  <a:lnTo>
                    <a:pt x="8" y="86"/>
                  </a:lnTo>
                  <a:lnTo>
                    <a:pt x="10" y="82"/>
                  </a:lnTo>
                  <a:lnTo>
                    <a:pt x="10" y="78"/>
                  </a:lnTo>
                  <a:lnTo>
                    <a:pt x="10" y="73"/>
                  </a:lnTo>
                  <a:lnTo>
                    <a:pt x="10" y="69"/>
                  </a:lnTo>
                  <a:lnTo>
                    <a:pt x="10" y="67"/>
                  </a:lnTo>
                  <a:lnTo>
                    <a:pt x="8" y="59"/>
                  </a:lnTo>
                  <a:lnTo>
                    <a:pt x="8" y="52"/>
                  </a:lnTo>
                  <a:lnTo>
                    <a:pt x="6" y="46"/>
                  </a:lnTo>
                  <a:lnTo>
                    <a:pt x="6" y="40"/>
                  </a:lnTo>
                  <a:lnTo>
                    <a:pt x="4" y="33"/>
                  </a:lnTo>
                  <a:lnTo>
                    <a:pt x="4" y="29"/>
                  </a:lnTo>
                  <a:lnTo>
                    <a:pt x="4" y="23"/>
                  </a:lnTo>
                  <a:lnTo>
                    <a:pt x="4" y="19"/>
                  </a:lnTo>
                  <a:lnTo>
                    <a:pt x="2" y="14"/>
                  </a:lnTo>
                  <a:lnTo>
                    <a:pt x="2" y="12"/>
                  </a:lnTo>
                  <a:lnTo>
                    <a:pt x="0" y="8"/>
                  </a:lnTo>
                  <a:lnTo>
                    <a:pt x="0" y="6"/>
                  </a:lnTo>
                  <a:lnTo>
                    <a:pt x="0" y="2"/>
                  </a:lnTo>
                  <a:lnTo>
                    <a:pt x="0" y="0"/>
                  </a:lnTo>
                  <a:lnTo>
                    <a:pt x="0"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38" name="Freeform 62"/>
            <p:cNvSpPr>
              <a:spLocks/>
            </p:cNvSpPr>
            <p:nvPr/>
          </p:nvSpPr>
          <p:spPr bwMode="auto">
            <a:xfrm>
              <a:off x="3616" y="1843"/>
              <a:ext cx="140" cy="167"/>
            </a:xfrm>
            <a:custGeom>
              <a:avLst/>
              <a:gdLst/>
              <a:ahLst/>
              <a:cxnLst>
                <a:cxn ang="0">
                  <a:pos x="88" y="0"/>
                </a:cxn>
                <a:cxn ang="0">
                  <a:pos x="107" y="2"/>
                </a:cxn>
                <a:cxn ang="0">
                  <a:pos x="128" y="6"/>
                </a:cxn>
                <a:cxn ang="0">
                  <a:pos x="150" y="12"/>
                </a:cxn>
                <a:cxn ang="0">
                  <a:pos x="173" y="19"/>
                </a:cxn>
                <a:cxn ang="0">
                  <a:pos x="196" y="29"/>
                </a:cxn>
                <a:cxn ang="0">
                  <a:pos x="219" y="42"/>
                </a:cxn>
                <a:cxn ang="0">
                  <a:pos x="238" y="57"/>
                </a:cxn>
                <a:cxn ang="0">
                  <a:pos x="253" y="76"/>
                </a:cxn>
                <a:cxn ang="0">
                  <a:pos x="263" y="97"/>
                </a:cxn>
                <a:cxn ang="0">
                  <a:pos x="272" y="120"/>
                </a:cxn>
                <a:cxn ang="0">
                  <a:pos x="278" y="141"/>
                </a:cxn>
                <a:cxn ang="0">
                  <a:pos x="282" y="164"/>
                </a:cxn>
                <a:cxn ang="0">
                  <a:pos x="282" y="185"/>
                </a:cxn>
                <a:cxn ang="0">
                  <a:pos x="282" y="206"/>
                </a:cxn>
                <a:cxn ang="0">
                  <a:pos x="276" y="232"/>
                </a:cxn>
                <a:cxn ang="0">
                  <a:pos x="265" y="255"/>
                </a:cxn>
                <a:cxn ang="0">
                  <a:pos x="247" y="274"/>
                </a:cxn>
                <a:cxn ang="0">
                  <a:pos x="223" y="293"/>
                </a:cxn>
                <a:cxn ang="0">
                  <a:pos x="202" y="306"/>
                </a:cxn>
                <a:cxn ang="0">
                  <a:pos x="179" y="314"/>
                </a:cxn>
                <a:cxn ang="0">
                  <a:pos x="156" y="324"/>
                </a:cxn>
                <a:cxn ang="0">
                  <a:pos x="130" y="329"/>
                </a:cxn>
                <a:cxn ang="0">
                  <a:pos x="105" y="333"/>
                </a:cxn>
                <a:cxn ang="0">
                  <a:pos x="80" y="333"/>
                </a:cxn>
                <a:cxn ang="0">
                  <a:pos x="57" y="331"/>
                </a:cxn>
                <a:cxn ang="0">
                  <a:pos x="40" y="324"/>
                </a:cxn>
                <a:cxn ang="0">
                  <a:pos x="25" y="314"/>
                </a:cxn>
                <a:cxn ang="0">
                  <a:pos x="14" y="299"/>
                </a:cxn>
                <a:cxn ang="0">
                  <a:pos x="6" y="280"/>
                </a:cxn>
                <a:cxn ang="0">
                  <a:pos x="2" y="261"/>
                </a:cxn>
                <a:cxn ang="0">
                  <a:pos x="0" y="240"/>
                </a:cxn>
                <a:cxn ang="0">
                  <a:pos x="0" y="219"/>
                </a:cxn>
                <a:cxn ang="0">
                  <a:pos x="2" y="198"/>
                </a:cxn>
                <a:cxn ang="0">
                  <a:pos x="8" y="181"/>
                </a:cxn>
                <a:cxn ang="0">
                  <a:pos x="17" y="160"/>
                </a:cxn>
                <a:cxn ang="0">
                  <a:pos x="38" y="149"/>
                </a:cxn>
                <a:cxn ang="0">
                  <a:pos x="61" y="149"/>
                </a:cxn>
                <a:cxn ang="0">
                  <a:pos x="86" y="153"/>
                </a:cxn>
                <a:cxn ang="0">
                  <a:pos x="105" y="154"/>
                </a:cxn>
                <a:cxn ang="0">
                  <a:pos x="120" y="154"/>
                </a:cxn>
                <a:cxn ang="0">
                  <a:pos x="145" y="145"/>
                </a:cxn>
                <a:cxn ang="0">
                  <a:pos x="168" y="124"/>
                </a:cxn>
                <a:cxn ang="0">
                  <a:pos x="179" y="107"/>
                </a:cxn>
                <a:cxn ang="0">
                  <a:pos x="179" y="86"/>
                </a:cxn>
                <a:cxn ang="0">
                  <a:pos x="166" y="63"/>
                </a:cxn>
                <a:cxn ang="0">
                  <a:pos x="143" y="42"/>
                </a:cxn>
                <a:cxn ang="0">
                  <a:pos x="124" y="29"/>
                </a:cxn>
                <a:cxn ang="0">
                  <a:pos x="107" y="16"/>
                </a:cxn>
                <a:cxn ang="0">
                  <a:pos x="86" y="4"/>
                </a:cxn>
              </a:cxnLst>
              <a:rect l="0" t="0" r="r" b="b"/>
              <a:pathLst>
                <a:path w="282" h="335">
                  <a:moveTo>
                    <a:pt x="80" y="0"/>
                  </a:moveTo>
                  <a:lnTo>
                    <a:pt x="80" y="0"/>
                  </a:lnTo>
                  <a:lnTo>
                    <a:pt x="84" y="0"/>
                  </a:lnTo>
                  <a:lnTo>
                    <a:pt x="88" y="0"/>
                  </a:lnTo>
                  <a:lnTo>
                    <a:pt x="95" y="2"/>
                  </a:lnTo>
                  <a:lnTo>
                    <a:pt x="99" y="2"/>
                  </a:lnTo>
                  <a:lnTo>
                    <a:pt x="103" y="2"/>
                  </a:lnTo>
                  <a:lnTo>
                    <a:pt x="107" y="2"/>
                  </a:lnTo>
                  <a:lnTo>
                    <a:pt x="112" y="4"/>
                  </a:lnTo>
                  <a:lnTo>
                    <a:pt x="116" y="4"/>
                  </a:lnTo>
                  <a:lnTo>
                    <a:pt x="122" y="6"/>
                  </a:lnTo>
                  <a:lnTo>
                    <a:pt x="128" y="6"/>
                  </a:lnTo>
                  <a:lnTo>
                    <a:pt x="133" y="8"/>
                  </a:lnTo>
                  <a:lnTo>
                    <a:pt x="137" y="10"/>
                  </a:lnTo>
                  <a:lnTo>
                    <a:pt x="143" y="12"/>
                  </a:lnTo>
                  <a:lnTo>
                    <a:pt x="150" y="12"/>
                  </a:lnTo>
                  <a:lnTo>
                    <a:pt x="156" y="14"/>
                  </a:lnTo>
                  <a:lnTo>
                    <a:pt x="162" y="16"/>
                  </a:lnTo>
                  <a:lnTo>
                    <a:pt x="168" y="18"/>
                  </a:lnTo>
                  <a:lnTo>
                    <a:pt x="173" y="19"/>
                  </a:lnTo>
                  <a:lnTo>
                    <a:pt x="181" y="21"/>
                  </a:lnTo>
                  <a:lnTo>
                    <a:pt x="187" y="23"/>
                  </a:lnTo>
                  <a:lnTo>
                    <a:pt x="190" y="27"/>
                  </a:lnTo>
                  <a:lnTo>
                    <a:pt x="196" y="29"/>
                  </a:lnTo>
                  <a:lnTo>
                    <a:pt x="204" y="33"/>
                  </a:lnTo>
                  <a:lnTo>
                    <a:pt x="209" y="35"/>
                  </a:lnTo>
                  <a:lnTo>
                    <a:pt x="215" y="38"/>
                  </a:lnTo>
                  <a:lnTo>
                    <a:pt x="219" y="42"/>
                  </a:lnTo>
                  <a:lnTo>
                    <a:pt x="225" y="46"/>
                  </a:lnTo>
                  <a:lnTo>
                    <a:pt x="228" y="50"/>
                  </a:lnTo>
                  <a:lnTo>
                    <a:pt x="234" y="54"/>
                  </a:lnTo>
                  <a:lnTo>
                    <a:pt x="238" y="57"/>
                  </a:lnTo>
                  <a:lnTo>
                    <a:pt x="242" y="63"/>
                  </a:lnTo>
                  <a:lnTo>
                    <a:pt x="246" y="67"/>
                  </a:lnTo>
                  <a:lnTo>
                    <a:pt x="249" y="71"/>
                  </a:lnTo>
                  <a:lnTo>
                    <a:pt x="253" y="76"/>
                  </a:lnTo>
                  <a:lnTo>
                    <a:pt x="255" y="82"/>
                  </a:lnTo>
                  <a:lnTo>
                    <a:pt x="259" y="86"/>
                  </a:lnTo>
                  <a:lnTo>
                    <a:pt x="261" y="92"/>
                  </a:lnTo>
                  <a:lnTo>
                    <a:pt x="263" y="97"/>
                  </a:lnTo>
                  <a:lnTo>
                    <a:pt x="266" y="103"/>
                  </a:lnTo>
                  <a:lnTo>
                    <a:pt x="268" y="109"/>
                  </a:lnTo>
                  <a:lnTo>
                    <a:pt x="270" y="114"/>
                  </a:lnTo>
                  <a:lnTo>
                    <a:pt x="272" y="120"/>
                  </a:lnTo>
                  <a:lnTo>
                    <a:pt x="274" y="126"/>
                  </a:lnTo>
                  <a:lnTo>
                    <a:pt x="276" y="132"/>
                  </a:lnTo>
                  <a:lnTo>
                    <a:pt x="276" y="137"/>
                  </a:lnTo>
                  <a:lnTo>
                    <a:pt x="278" y="141"/>
                  </a:lnTo>
                  <a:lnTo>
                    <a:pt x="278" y="149"/>
                  </a:lnTo>
                  <a:lnTo>
                    <a:pt x="280" y="153"/>
                  </a:lnTo>
                  <a:lnTo>
                    <a:pt x="280" y="158"/>
                  </a:lnTo>
                  <a:lnTo>
                    <a:pt x="282" y="164"/>
                  </a:lnTo>
                  <a:lnTo>
                    <a:pt x="282" y="170"/>
                  </a:lnTo>
                  <a:lnTo>
                    <a:pt x="282" y="175"/>
                  </a:lnTo>
                  <a:lnTo>
                    <a:pt x="282" y="181"/>
                  </a:lnTo>
                  <a:lnTo>
                    <a:pt x="282" y="185"/>
                  </a:lnTo>
                  <a:lnTo>
                    <a:pt x="282" y="191"/>
                  </a:lnTo>
                  <a:lnTo>
                    <a:pt x="282" y="196"/>
                  </a:lnTo>
                  <a:lnTo>
                    <a:pt x="282" y="200"/>
                  </a:lnTo>
                  <a:lnTo>
                    <a:pt x="282" y="206"/>
                  </a:lnTo>
                  <a:lnTo>
                    <a:pt x="282" y="211"/>
                  </a:lnTo>
                  <a:lnTo>
                    <a:pt x="280" y="219"/>
                  </a:lnTo>
                  <a:lnTo>
                    <a:pt x="278" y="227"/>
                  </a:lnTo>
                  <a:lnTo>
                    <a:pt x="276" y="232"/>
                  </a:lnTo>
                  <a:lnTo>
                    <a:pt x="274" y="240"/>
                  </a:lnTo>
                  <a:lnTo>
                    <a:pt x="272" y="244"/>
                  </a:lnTo>
                  <a:lnTo>
                    <a:pt x="268" y="249"/>
                  </a:lnTo>
                  <a:lnTo>
                    <a:pt x="265" y="255"/>
                  </a:lnTo>
                  <a:lnTo>
                    <a:pt x="263" y="261"/>
                  </a:lnTo>
                  <a:lnTo>
                    <a:pt x="257" y="267"/>
                  </a:lnTo>
                  <a:lnTo>
                    <a:pt x="253" y="270"/>
                  </a:lnTo>
                  <a:lnTo>
                    <a:pt x="247" y="274"/>
                  </a:lnTo>
                  <a:lnTo>
                    <a:pt x="242" y="280"/>
                  </a:lnTo>
                  <a:lnTo>
                    <a:pt x="236" y="284"/>
                  </a:lnTo>
                  <a:lnTo>
                    <a:pt x="230" y="289"/>
                  </a:lnTo>
                  <a:lnTo>
                    <a:pt x="223" y="293"/>
                  </a:lnTo>
                  <a:lnTo>
                    <a:pt x="215" y="299"/>
                  </a:lnTo>
                  <a:lnTo>
                    <a:pt x="211" y="301"/>
                  </a:lnTo>
                  <a:lnTo>
                    <a:pt x="206" y="305"/>
                  </a:lnTo>
                  <a:lnTo>
                    <a:pt x="202" y="306"/>
                  </a:lnTo>
                  <a:lnTo>
                    <a:pt x="196" y="308"/>
                  </a:lnTo>
                  <a:lnTo>
                    <a:pt x="190" y="310"/>
                  </a:lnTo>
                  <a:lnTo>
                    <a:pt x="185" y="312"/>
                  </a:lnTo>
                  <a:lnTo>
                    <a:pt x="179" y="314"/>
                  </a:lnTo>
                  <a:lnTo>
                    <a:pt x="173" y="318"/>
                  </a:lnTo>
                  <a:lnTo>
                    <a:pt x="168" y="318"/>
                  </a:lnTo>
                  <a:lnTo>
                    <a:pt x="162" y="322"/>
                  </a:lnTo>
                  <a:lnTo>
                    <a:pt x="156" y="324"/>
                  </a:lnTo>
                  <a:lnTo>
                    <a:pt x="150" y="325"/>
                  </a:lnTo>
                  <a:lnTo>
                    <a:pt x="143" y="325"/>
                  </a:lnTo>
                  <a:lnTo>
                    <a:pt x="137" y="327"/>
                  </a:lnTo>
                  <a:lnTo>
                    <a:pt x="130" y="329"/>
                  </a:lnTo>
                  <a:lnTo>
                    <a:pt x="124" y="331"/>
                  </a:lnTo>
                  <a:lnTo>
                    <a:pt x="116" y="331"/>
                  </a:lnTo>
                  <a:lnTo>
                    <a:pt x="111" y="333"/>
                  </a:lnTo>
                  <a:lnTo>
                    <a:pt x="105" y="333"/>
                  </a:lnTo>
                  <a:lnTo>
                    <a:pt x="99" y="333"/>
                  </a:lnTo>
                  <a:lnTo>
                    <a:pt x="92" y="333"/>
                  </a:lnTo>
                  <a:lnTo>
                    <a:pt x="86" y="333"/>
                  </a:lnTo>
                  <a:lnTo>
                    <a:pt x="80" y="333"/>
                  </a:lnTo>
                  <a:lnTo>
                    <a:pt x="74" y="335"/>
                  </a:lnTo>
                  <a:lnTo>
                    <a:pt x="69" y="333"/>
                  </a:lnTo>
                  <a:lnTo>
                    <a:pt x="63" y="331"/>
                  </a:lnTo>
                  <a:lnTo>
                    <a:pt x="57" y="331"/>
                  </a:lnTo>
                  <a:lnTo>
                    <a:pt x="54" y="329"/>
                  </a:lnTo>
                  <a:lnTo>
                    <a:pt x="48" y="327"/>
                  </a:lnTo>
                  <a:lnTo>
                    <a:pt x="44" y="325"/>
                  </a:lnTo>
                  <a:lnTo>
                    <a:pt x="40" y="324"/>
                  </a:lnTo>
                  <a:lnTo>
                    <a:pt x="36" y="324"/>
                  </a:lnTo>
                  <a:lnTo>
                    <a:pt x="33" y="320"/>
                  </a:lnTo>
                  <a:lnTo>
                    <a:pt x="29" y="316"/>
                  </a:lnTo>
                  <a:lnTo>
                    <a:pt x="25" y="314"/>
                  </a:lnTo>
                  <a:lnTo>
                    <a:pt x="21" y="312"/>
                  </a:lnTo>
                  <a:lnTo>
                    <a:pt x="17" y="306"/>
                  </a:lnTo>
                  <a:lnTo>
                    <a:pt x="15" y="303"/>
                  </a:lnTo>
                  <a:lnTo>
                    <a:pt x="14" y="299"/>
                  </a:lnTo>
                  <a:lnTo>
                    <a:pt x="12" y="295"/>
                  </a:lnTo>
                  <a:lnTo>
                    <a:pt x="10" y="291"/>
                  </a:lnTo>
                  <a:lnTo>
                    <a:pt x="8" y="286"/>
                  </a:lnTo>
                  <a:lnTo>
                    <a:pt x="6" y="280"/>
                  </a:lnTo>
                  <a:lnTo>
                    <a:pt x="4" y="276"/>
                  </a:lnTo>
                  <a:lnTo>
                    <a:pt x="2" y="270"/>
                  </a:lnTo>
                  <a:lnTo>
                    <a:pt x="2" y="265"/>
                  </a:lnTo>
                  <a:lnTo>
                    <a:pt x="2" y="261"/>
                  </a:lnTo>
                  <a:lnTo>
                    <a:pt x="2" y="255"/>
                  </a:lnTo>
                  <a:lnTo>
                    <a:pt x="0" y="249"/>
                  </a:lnTo>
                  <a:lnTo>
                    <a:pt x="0" y="244"/>
                  </a:lnTo>
                  <a:lnTo>
                    <a:pt x="0" y="240"/>
                  </a:lnTo>
                  <a:lnTo>
                    <a:pt x="0" y="234"/>
                  </a:lnTo>
                  <a:lnTo>
                    <a:pt x="0" y="229"/>
                  </a:lnTo>
                  <a:lnTo>
                    <a:pt x="0" y="225"/>
                  </a:lnTo>
                  <a:lnTo>
                    <a:pt x="0" y="219"/>
                  </a:lnTo>
                  <a:lnTo>
                    <a:pt x="2" y="213"/>
                  </a:lnTo>
                  <a:lnTo>
                    <a:pt x="2" y="208"/>
                  </a:lnTo>
                  <a:lnTo>
                    <a:pt x="2" y="204"/>
                  </a:lnTo>
                  <a:lnTo>
                    <a:pt x="2" y="198"/>
                  </a:lnTo>
                  <a:lnTo>
                    <a:pt x="4" y="194"/>
                  </a:lnTo>
                  <a:lnTo>
                    <a:pt x="4" y="191"/>
                  </a:lnTo>
                  <a:lnTo>
                    <a:pt x="6" y="185"/>
                  </a:lnTo>
                  <a:lnTo>
                    <a:pt x="8" y="181"/>
                  </a:lnTo>
                  <a:lnTo>
                    <a:pt x="10" y="179"/>
                  </a:lnTo>
                  <a:lnTo>
                    <a:pt x="12" y="172"/>
                  </a:lnTo>
                  <a:lnTo>
                    <a:pt x="14" y="166"/>
                  </a:lnTo>
                  <a:lnTo>
                    <a:pt x="17" y="160"/>
                  </a:lnTo>
                  <a:lnTo>
                    <a:pt x="23" y="158"/>
                  </a:lnTo>
                  <a:lnTo>
                    <a:pt x="27" y="154"/>
                  </a:lnTo>
                  <a:lnTo>
                    <a:pt x="33" y="153"/>
                  </a:lnTo>
                  <a:lnTo>
                    <a:pt x="38" y="149"/>
                  </a:lnTo>
                  <a:lnTo>
                    <a:pt x="44" y="149"/>
                  </a:lnTo>
                  <a:lnTo>
                    <a:pt x="50" y="149"/>
                  </a:lnTo>
                  <a:lnTo>
                    <a:pt x="55" y="149"/>
                  </a:lnTo>
                  <a:lnTo>
                    <a:pt x="61" y="149"/>
                  </a:lnTo>
                  <a:lnTo>
                    <a:pt x="67" y="151"/>
                  </a:lnTo>
                  <a:lnTo>
                    <a:pt x="73" y="151"/>
                  </a:lnTo>
                  <a:lnTo>
                    <a:pt x="78" y="153"/>
                  </a:lnTo>
                  <a:lnTo>
                    <a:pt x="86" y="153"/>
                  </a:lnTo>
                  <a:lnTo>
                    <a:pt x="92" y="154"/>
                  </a:lnTo>
                  <a:lnTo>
                    <a:pt x="95" y="154"/>
                  </a:lnTo>
                  <a:lnTo>
                    <a:pt x="101" y="154"/>
                  </a:lnTo>
                  <a:lnTo>
                    <a:pt x="105" y="154"/>
                  </a:lnTo>
                  <a:lnTo>
                    <a:pt x="109" y="156"/>
                  </a:lnTo>
                  <a:lnTo>
                    <a:pt x="112" y="154"/>
                  </a:lnTo>
                  <a:lnTo>
                    <a:pt x="116" y="154"/>
                  </a:lnTo>
                  <a:lnTo>
                    <a:pt x="120" y="154"/>
                  </a:lnTo>
                  <a:lnTo>
                    <a:pt x="124" y="154"/>
                  </a:lnTo>
                  <a:lnTo>
                    <a:pt x="130" y="151"/>
                  </a:lnTo>
                  <a:lnTo>
                    <a:pt x="137" y="149"/>
                  </a:lnTo>
                  <a:lnTo>
                    <a:pt x="145" y="145"/>
                  </a:lnTo>
                  <a:lnTo>
                    <a:pt x="150" y="139"/>
                  </a:lnTo>
                  <a:lnTo>
                    <a:pt x="158" y="133"/>
                  </a:lnTo>
                  <a:lnTo>
                    <a:pt x="166" y="128"/>
                  </a:lnTo>
                  <a:lnTo>
                    <a:pt x="168" y="124"/>
                  </a:lnTo>
                  <a:lnTo>
                    <a:pt x="171" y="120"/>
                  </a:lnTo>
                  <a:lnTo>
                    <a:pt x="175" y="116"/>
                  </a:lnTo>
                  <a:lnTo>
                    <a:pt x="177" y="113"/>
                  </a:lnTo>
                  <a:lnTo>
                    <a:pt x="179" y="107"/>
                  </a:lnTo>
                  <a:lnTo>
                    <a:pt x="181" y="101"/>
                  </a:lnTo>
                  <a:lnTo>
                    <a:pt x="181" y="95"/>
                  </a:lnTo>
                  <a:lnTo>
                    <a:pt x="181" y="92"/>
                  </a:lnTo>
                  <a:lnTo>
                    <a:pt x="179" y="86"/>
                  </a:lnTo>
                  <a:lnTo>
                    <a:pt x="177" y="80"/>
                  </a:lnTo>
                  <a:lnTo>
                    <a:pt x="175" y="75"/>
                  </a:lnTo>
                  <a:lnTo>
                    <a:pt x="171" y="69"/>
                  </a:lnTo>
                  <a:lnTo>
                    <a:pt x="166" y="63"/>
                  </a:lnTo>
                  <a:lnTo>
                    <a:pt x="160" y="57"/>
                  </a:lnTo>
                  <a:lnTo>
                    <a:pt x="154" y="52"/>
                  </a:lnTo>
                  <a:lnTo>
                    <a:pt x="149" y="46"/>
                  </a:lnTo>
                  <a:lnTo>
                    <a:pt x="143" y="42"/>
                  </a:lnTo>
                  <a:lnTo>
                    <a:pt x="141" y="40"/>
                  </a:lnTo>
                  <a:lnTo>
                    <a:pt x="135" y="37"/>
                  </a:lnTo>
                  <a:lnTo>
                    <a:pt x="133" y="35"/>
                  </a:lnTo>
                  <a:lnTo>
                    <a:pt x="124" y="29"/>
                  </a:lnTo>
                  <a:lnTo>
                    <a:pt x="118" y="23"/>
                  </a:lnTo>
                  <a:lnTo>
                    <a:pt x="114" y="21"/>
                  </a:lnTo>
                  <a:lnTo>
                    <a:pt x="109" y="19"/>
                  </a:lnTo>
                  <a:lnTo>
                    <a:pt x="107" y="16"/>
                  </a:lnTo>
                  <a:lnTo>
                    <a:pt x="103" y="14"/>
                  </a:lnTo>
                  <a:lnTo>
                    <a:pt x="97" y="10"/>
                  </a:lnTo>
                  <a:lnTo>
                    <a:pt x="92" y="8"/>
                  </a:lnTo>
                  <a:lnTo>
                    <a:pt x="86" y="4"/>
                  </a:lnTo>
                  <a:lnTo>
                    <a:pt x="82" y="2"/>
                  </a:lnTo>
                  <a:lnTo>
                    <a:pt x="80" y="0"/>
                  </a:lnTo>
                  <a:lnTo>
                    <a:pt x="80" y="0"/>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52639" name="Freeform 63"/>
            <p:cNvSpPr>
              <a:spLocks/>
            </p:cNvSpPr>
            <p:nvPr/>
          </p:nvSpPr>
          <p:spPr bwMode="auto">
            <a:xfrm>
              <a:off x="3434" y="2063"/>
              <a:ext cx="391" cy="678"/>
            </a:xfrm>
            <a:custGeom>
              <a:avLst/>
              <a:gdLst/>
              <a:ahLst/>
              <a:cxnLst>
                <a:cxn ang="0">
                  <a:pos x="576" y="29"/>
                </a:cxn>
                <a:cxn ang="0">
                  <a:pos x="603" y="67"/>
                </a:cxn>
                <a:cxn ang="0">
                  <a:pos x="633" y="120"/>
                </a:cxn>
                <a:cxn ang="0">
                  <a:pos x="666" y="181"/>
                </a:cxn>
                <a:cxn ang="0">
                  <a:pos x="696" y="253"/>
                </a:cxn>
                <a:cxn ang="0">
                  <a:pos x="726" y="329"/>
                </a:cxn>
                <a:cxn ang="0">
                  <a:pos x="749" y="409"/>
                </a:cxn>
                <a:cxn ang="0">
                  <a:pos x="766" y="489"/>
                </a:cxn>
                <a:cxn ang="0">
                  <a:pos x="778" y="567"/>
                </a:cxn>
                <a:cxn ang="0">
                  <a:pos x="782" y="645"/>
                </a:cxn>
                <a:cxn ang="0">
                  <a:pos x="778" y="719"/>
                </a:cxn>
                <a:cxn ang="0">
                  <a:pos x="766" y="791"/>
                </a:cxn>
                <a:cxn ang="0">
                  <a:pos x="749" y="861"/>
                </a:cxn>
                <a:cxn ang="0">
                  <a:pos x="723" y="926"/>
                </a:cxn>
                <a:cxn ang="0">
                  <a:pos x="698" y="989"/>
                </a:cxn>
                <a:cxn ang="0">
                  <a:pos x="671" y="1044"/>
                </a:cxn>
                <a:cxn ang="0">
                  <a:pos x="641" y="1095"/>
                </a:cxn>
                <a:cxn ang="0">
                  <a:pos x="607" y="1139"/>
                </a:cxn>
                <a:cxn ang="0">
                  <a:pos x="567" y="1182"/>
                </a:cxn>
                <a:cxn ang="0">
                  <a:pos x="521" y="1220"/>
                </a:cxn>
                <a:cxn ang="0">
                  <a:pos x="468" y="1258"/>
                </a:cxn>
                <a:cxn ang="0">
                  <a:pos x="407" y="1291"/>
                </a:cxn>
                <a:cxn ang="0">
                  <a:pos x="342" y="1317"/>
                </a:cxn>
                <a:cxn ang="0">
                  <a:pos x="276" y="1338"/>
                </a:cxn>
                <a:cxn ang="0">
                  <a:pos x="209" y="1352"/>
                </a:cxn>
                <a:cxn ang="0">
                  <a:pos x="150" y="1355"/>
                </a:cxn>
                <a:cxn ang="0">
                  <a:pos x="97" y="1346"/>
                </a:cxn>
                <a:cxn ang="0">
                  <a:pos x="55" y="1325"/>
                </a:cxn>
                <a:cxn ang="0">
                  <a:pos x="23" y="1291"/>
                </a:cxn>
                <a:cxn ang="0">
                  <a:pos x="6" y="1247"/>
                </a:cxn>
                <a:cxn ang="0">
                  <a:pos x="0" y="1196"/>
                </a:cxn>
                <a:cxn ang="0">
                  <a:pos x="4" y="1141"/>
                </a:cxn>
                <a:cxn ang="0">
                  <a:pos x="23" y="1087"/>
                </a:cxn>
                <a:cxn ang="0">
                  <a:pos x="51" y="1034"/>
                </a:cxn>
                <a:cxn ang="0">
                  <a:pos x="91" y="989"/>
                </a:cxn>
                <a:cxn ang="0">
                  <a:pos x="141" y="949"/>
                </a:cxn>
                <a:cxn ang="0">
                  <a:pos x="198" y="916"/>
                </a:cxn>
                <a:cxn ang="0">
                  <a:pos x="261" y="886"/>
                </a:cxn>
                <a:cxn ang="0">
                  <a:pos x="323" y="856"/>
                </a:cxn>
                <a:cxn ang="0">
                  <a:pos x="384" y="823"/>
                </a:cxn>
                <a:cxn ang="0">
                  <a:pos x="439" y="787"/>
                </a:cxn>
                <a:cxn ang="0">
                  <a:pos x="489" y="743"/>
                </a:cxn>
                <a:cxn ang="0">
                  <a:pos x="525" y="694"/>
                </a:cxn>
                <a:cxn ang="0">
                  <a:pos x="550" y="639"/>
                </a:cxn>
                <a:cxn ang="0">
                  <a:pos x="563" y="584"/>
                </a:cxn>
                <a:cxn ang="0">
                  <a:pos x="569" y="523"/>
                </a:cxn>
                <a:cxn ang="0">
                  <a:pos x="565" y="464"/>
                </a:cxn>
                <a:cxn ang="0">
                  <a:pos x="555" y="407"/>
                </a:cxn>
                <a:cxn ang="0">
                  <a:pos x="540" y="352"/>
                </a:cxn>
                <a:cxn ang="0">
                  <a:pos x="523" y="297"/>
                </a:cxn>
                <a:cxn ang="0">
                  <a:pos x="506" y="244"/>
                </a:cxn>
                <a:cxn ang="0">
                  <a:pos x="491" y="196"/>
                </a:cxn>
                <a:cxn ang="0">
                  <a:pos x="477" y="152"/>
                </a:cxn>
                <a:cxn ang="0">
                  <a:pos x="464" y="111"/>
                </a:cxn>
                <a:cxn ang="0">
                  <a:pos x="455" y="57"/>
                </a:cxn>
                <a:cxn ang="0">
                  <a:pos x="475" y="14"/>
                </a:cxn>
                <a:cxn ang="0">
                  <a:pos x="519" y="0"/>
                </a:cxn>
              </a:cxnLst>
              <a:rect l="0" t="0" r="r" b="b"/>
              <a:pathLst>
                <a:path w="782" h="1355">
                  <a:moveTo>
                    <a:pt x="540" y="0"/>
                  </a:moveTo>
                  <a:lnTo>
                    <a:pt x="544" y="0"/>
                  </a:lnTo>
                  <a:lnTo>
                    <a:pt x="546" y="2"/>
                  </a:lnTo>
                  <a:lnTo>
                    <a:pt x="551" y="4"/>
                  </a:lnTo>
                  <a:lnTo>
                    <a:pt x="555" y="8"/>
                  </a:lnTo>
                  <a:lnTo>
                    <a:pt x="559" y="12"/>
                  </a:lnTo>
                  <a:lnTo>
                    <a:pt x="565" y="16"/>
                  </a:lnTo>
                  <a:lnTo>
                    <a:pt x="571" y="21"/>
                  </a:lnTo>
                  <a:lnTo>
                    <a:pt x="576" y="29"/>
                  </a:lnTo>
                  <a:lnTo>
                    <a:pt x="578" y="31"/>
                  </a:lnTo>
                  <a:lnTo>
                    <a:pt x="582" y="36"/>
                  </a:lnTo>
                  <a:lnTo>
                    <a:pt x="584" y="40"/>
                  </a:lnTo>
                  <a:lnTo>
                    <a:pt x="588" y="44"/>
                  </a:lnTo>
                  <a:lnTo>
                    <a:pt x="590" y="48"/>
                  </a:lnTo>
                  <a:lnTo>
                    <a:pt x="593" y="52"/>
                  </a:lnTo>
                  <a:lnTo>
                    <a:pt x="597" y="57"/>
                  </a:lnTo>
                  <a:lnTo>
                    <a:pt x="601" y="63"/>
                  </a:lnTo>
                  <a:lnTo>
                    <a:pt x="603" y="67"/>
                  </a:lnTo>
                  <a:lnTo>
                    <a:pt x="607" y="73"/>
                  </a:lnTo>
                  <a:lnTo>
                    <a:pt x="610" y="78"/>
                  </a:lnTo>
                  <a:lnTo>
                    <a:pt x="612" y="84"/>
                  </a:lnTo>
                  <a:lnTo>
                    <a:pt x="616" y="90"/>
                  </a:lnTo>
                  <a:lnTo>
                    <a:pt x="620" y="95"/>
                  </a:lnTo>
                  <a:lnTo>
                    <a:pt x="624" y="101"/>
                  </a:lnTo>
                  <a:lnTo>
                    <a:pt x="628" y="109"/>
                  </a:lnTo>
                  <a:lnTo>
                    <a:pt x="631" y="114"/>
                  </a:lnTo>
                  <a:lnTo>
                    <a:pt x="633" y="120"/>
                  </a:lnTo>
                  <a:lnTo>
                    <a:pt x="637" y="126"/>
                  </a:lnTo>
                  <a:lnTo>
                    <a:pt x="641" y="133"/>
                  </a:lnTo>
                  <a:lnTo>
                    <a:pt x="645" y="139"/>
                  </a:lnTo>
                  <a:lnTo>
                    <a:pt x="648" y="147"/>
                  </a:lnTo>
                  <a:lnTo>
                    <a:pt x="652" y="152"/>
                  </a:lnTo>
                  <a:lnTo>
                    <a:pt x="656" y="160"/>
                  </a:lnTo>
                  <a:lnTo>
                    <a:pt x="658" y="168"/>
                  </a:lnTo>
                  <a:lnTo>
                    <a:pt x="662" y="175"/>
                  </a:lnTo>
                  <a:lnTo>
                    <a:pt x="666" y="181"/>
                  </a:lnTo>
                  <a:lnTo>
                    <a:pt x="669" y="190"/>
                  </a:lnTo>
                  <a:lnTo>
                    <a:pt x="671" y="196"/>
                  </a:lnTo>
                  <a:lnTo>
                    <a:pt x="675" y="204"/>
                  </a:lnTo>
                  <a:lnTo>
                    <a:pt x="679" y="213"/>
                  </a:lnTo>
                  <a:lnTo>
                    <a:pt x="683" y="221"/>
                  </a:lnTo>
                  <a:lnTo>
                    <a:pt x="686" y="228"/>
                  </a:lnTo>
                  <a:lnTo>
                    <a:pt x="690" y="236"/>
                  </a:lnTo>
                  <a:lnTo>
                    <a:pt x="692" y="246"/>
                  </a:lnTo>
                  <a:lnTo>
                    <a:pt x="696" y="253"/>
                  </a:lnTo>
                  <a:lnTo>
                    <a:pt x="700" y="263"/>
                  </a:lnTo>
                  <a:lnTo>
                    <a:pt x="704" y="270"/>
                  </a:lnTo>
                  <a:lnTo>
                    <a:pt x="705" y="278"/>
                  </a:lnTo>
                  <a:lnTo>
                    <a:pt x="709" y="287"/>
                  </a:lnTo>
                  <a:lnTo>
                    <a:pt x="713" y="295"/>
                  </a:lnTo>
                  <a:lnTo>
                    <a:pt x="717" y="303"/>
                  </a:lnTo>
                  <a:lnTo>
                    <a:pt x="719" y="312"/>
                  </a:lnTo>
                  <a:lnTo>
                    <a:pt x="723" y="322"/>
                  </a:lnTo>
                  <a:lnTo>
                    <a:pt x="726" y="329"/>
                  </a:lnTo>
                  <a:lnTo>
                    <a:pt x="728" y="339"/>
                  </a:lnTo>
                  <a:lnTo>
                    <a:pt x="732" y="348"/>
                  </a:lnTo>
                  <a:lnTo>
                    <a:pt x="736" y="358"/>
                  </a:lnTo>
                  <a:lnTo>
                    <a:pt x="738" y="365"/>
                  </a:lnTo>
                  <a:lnTo>
                    <a:pt x="740" y="375"/>
                  </a:lnTo>
                  <a:lnTo>
                    <a:pt x="742" y="382"/>
                  </a:lnTo>
                  <a:lnTo>
                    <a:pt x="745" y="392"/>
                  </a:lnTo>
                  <a:lnTo>
                    <a:pt x="747" y="401"/>
                  </a:lnTo>
                  <a:lnTo>
                    <a:pt x="749" y="409"/>
                  </a:lnTo>
                  <a:lnTo>
                    <a:pt x="751" y="418"/>
                  </a:lnTo>
                  <a:lnTo>
                    <a:pt x="753" y="428"/>
                  </a:lnTo>
                  <a:lnTo>
                    <a:pt x="755" y="436"/>
                  </a:lnTo>
                  <a:lnTo>
                    <a:pt x="757" y="445"/>
                  </a:lnTo>
                  <a:lnTo>
                    <a:pt x="759" y="455"/>
                  </a:lnTo>
                  <a:lnTo>
                    <a:pt x="761" y="462"/>
                  </a:lnTo>
                  <a:lnTo>
                    <a:pt x="763" y="472"/>
                  </a:lnTo>
                  <a:lnTo>
                    <a:pt x="764" y="479"/>
                  </a:lnTo>
                  <a:lnTo>
                    <a:pt x="766" y="489"/>
                  </a:lnTo>
                  <a:lnTo>
                    <a:pt x="768" y="498"/>
                  </a:lnTo>
                  <a:lnTo>
                    <a:pt x="768" y="506"/>
                  </a:lnTo>
                  <a:lnTo>
                    <a:pt x="770" y="515"/>
                  </a:lnTo>
                  <a:lnTo>
                    <a:pt x="772" y="523"/>
                  </a:lnTo>
                  <a:lnTo>
                    <a:pt x="774" y="532"/>
                  </a:lnTo>
                  <a:lnTo>
                    <a:pt x="774" y="542"/>
                  </a:lnTo>
                  <a:lnTo>
                    <a:pt x="776" y="550"/>
                  </a:lnTo>
                  <a:lnTo>
                    <a:pt x="776" y="559"/>
                  </a:lnTo>
                  <a:lnTo>
                    <a:pt x="778" y="567"/>
                  </a:lnTo>
                  <a:lnTo>
                    <a:pt x="778" y="576"/>
                  </a:lnTo>
                  <a:lnTo>
                    <a:pt x="778" y="584"/>
                  </a:lnTo>
                  <a:lnTo>
                    <a:pt x="780" y="593"/>
                  </a:lnTo>
                  <a:lnTo>
                    <a:pt x="780" y="601"/>
                  </a:lnTo>
                  <a:lnTo>
                    <a:pt x="780" y="610"/>
                  </a:lnTo>
                  <a:lnTo>
                    <a:pt x="780" y="618"/>
                  </a:lnTo>
                  <a:lnTo>
                    <a:pt x="782" y="627"/>
                  </a:lnTo>
                  <a:lnTo>
                    <a:pt x="782" y="637"/>
                  </a:lnTo>
                  <a:lnTo>
                    <a:pt x="782" y="645"/>
                  </a:lnTo>
                  <a:lnTo>
                    <a:pt x="782" y="652"/>
                  </a:lnTo>
                  <a:lnTo>
                    <a:pt x="782" y="662"/>
                  </a:lnTo>
                  <a:lnTo>
                    <a:pt x="782" y="669"/>
                  </a:lnTo>
                  <a:lnTo>
                    <a:pt x="780" y="679"/>
                  </a:lnTo>
                  <a:lnTo>
                    <a:pt x="780" y="686"/>
                  </a:lnTo>
                  <a:lnTo>
                    <a:pt x="780" y="694"/>
                  </a:lnTo>
                  <a:lnTo>
                    <a:pt x="780" y="704"/>
                  </a:lnTo>
                  <a:lnTo>
                    <a:pt x="778" y="711"/>
                  </a:lnTo>
                  <a:lnTo>
                    <a:pt x="778" y="719"/>
                  </a:lnTo>
                  <a:lnTo>
                    <a:pt x="776" y="726"/>
                  </a:lnTo>
                  <a:lnTo>
                    <a:pt x="776" y="736"/>
                  </a:lnTo>
                  <a:lnTo>
                    <a:pt x="774" y="743"/>
                  </a:lnTo>
                  <a:lnTo>
                    <a:pt x="774" y="751"/>
                  </a:lnTo>
                  <a:lnTo>
                    <a:pt x="772" y="761"/>
                  </a:lnTo>
                  <a:lnTo>
                    <a:pt x="772" y="768"/>
                  </a:lnTo>
                  <a:lnTo>
                    <a:pt x="770" y="776"/>
                  </a:lnTo>
                  <a:lnTo>
                    <a:pt x="768" y="783"/>
                  </a:lnTo>
                  <a:lnTo>
                    <a:pt x="766" y="791"/>
                  </a:lnTo>
                  <a:lnTo>
                    <a:pt x="764" y="799"/>
                  </a:lnTo>
                  <a:lnTo>
                    <a:pt x="763" y="806"/>
                  </a:lnTo>
                  <a:lnTo>
                    <a:pt x="761" y="814"/>
                  </a:lnTo>
                  <a:lnTo>
                    <a:pt x="759" y="821"/>
                  </a:lnTo>
                  <a:lnTo>
                    <a:pt x="757" y="831"/>
                  </a:lnTo>
                  <a:lnTo>
                    <a:pt x="755" y="837"/>
                  </a:lnTo>
                  <a:lnTo>
                    <a:pt x="753" y="846"/>
                  </a:lnTo>
                  <a:lnTo>
                    <a:pt x="751" y="852"/>
                  </a:lnTo>
                  <a:lnTo>
                    <a:pt x="749" y="861"/>
                  </a:lnTo>
                  <a:lnTo>
                    <a:pt x="745" y="867"/>
                  </a:lnTo>
                  <a:lnTo>
                    <a:pt x="744" y="876"/>
                  </a:lnTo>
                  <a:lnTo>
                    <a:pt x="740" y="882"/>
                  </a:lnTo>
                  <a:lnTo>
                    <a:pt x="738" y="892"/>
                  </a:lnTo>
                  <a:lnTo>
                    <a:pt x="734" y="897"/>
                  </a:lnTo>
                  <a:lnTo>
                    <a:pt x="732" y="905"/>
                  </a:lnTo>
                  <a:lnTo>
                    <a:pt x="728" y="913"/>
                  </a:lnTo>
                  <a:lnTo>
                    <a:pt x="726" y="920"/>
                  </a:lnTo>
                  <a:lnTo>
                    <a:pt x="723" y="926"/>
                  </a:lnTo>
                  <a:lnTo>
                    <a:pt x="721" y="933"/>
                  </a:lnTo>
                  <a:lnTo>
                    <a:pt x="717" y="941"/>
                  </a:lnTo>
                  <a:lnTo>
                    <a:pt x="715" y="949"/>
                  </a:lnTo>
                  <a:lnTo>
                    <a:pt x="711" y="954"/>
                  </a:lnTo>
                  <a:lnTo>
                    <a:pt x="709" y="962"/>
                  </a:lnTo>
                  <a:lnTo>
                    <a:pt x="705" y="968"/>
                  </a:lnTo>
                  <a:lnTo>
                    <a:pt x="704" y="975"/>
                  </a:lnTo>
                  <a:lnTo>
                    <a:pt x="700" y="981"/>
                  </a:lnTo>
                  <a:lnTo>
                    <a:pt x="698" y="989"/>
                  </a:lnTo>
                  <a:lnTo>
                    <a:pt x="694" y="994"/>
                  </a:lnTo>
                  <a:lnTo>
                    <a:pt x="692" y="1002"/>
                  </a:lnTo>
                  <a:lnTo>
                    <a:pt x="690" y="1006"/>
                  </a:lnTo>
                  <a:lnTo>
                    <a:pt x="686" y="1013"/>
                  </a:lnTo>
                  <a:lnTo>
                    <a:pt x="683" y="1019"/>
                  </a:lnTo>
                  <a:lnTo>
                    <a:pt x="681" y="1025"/>
                  </a:lnTo>
                  <a:lnTo>
                    <a:pt x="677" y="1030"/>
                  </a:lnTo>
                  <a:lnTo>
                    <a:pt x="675" y="1036"/>
                  </a:lnTo>
                  <a:lnTo>
                    <a:pt x="671" y="1044"/>
                  </a:lnTo>
                  <a:lnTo>
                    <a:pt x="667" y="1049"/>
                  </a:lnTo>
                  <a:lnTo>
                    <a:pt x="664" y="1055"/>
                  </a:lnTo>
                  <a:lnTo>
                    <a:pt x="662" y="1061"/>
                  </a:lnTo>
                  <a:lnTo>
                    <a:pt x="658" y="1066"/>
                  </a:lnTo>
                  <a:lnTo>
                    <a:pt x="654" y="1072"/>
                  </a:lnTo>
                  <a:lnTo>
                    <a:pt x="652" y="1078"/>
                  </a:lnTo>
                  <a:lnTo>
                    <a:pt x="648" y="1084"/>
                  </a:lnTo>
                  <a:lnTo>
                    <a:pt x="645" y="1087"/>
                  </a:lnTo>
                  <a:lnTo>
                    <a:pt x="641" y="1095"/>
                  </a:lnTo>
                  <a:lnTo>
                    <a:pt x="637" y="1099"/>
                  </a:lnTo>
                  <a:lnTo>
                    <a:pt x="633" y="1104"/>
                  </a:lnTo>
                  <a:lnTo>
                    <a:pt x="629" y="1108"/>
                  </a:lnTo>
                  <a:lnTo>
                    <a:pt x="626" y="1114"/>
                  </a:lnTo>
                  <a:lnTo>
                    <a:pt x="622" y="1120"/>
                  </a:lnTo>
                  <a:lnTo>
                    <a:pt x="618" y="1125"/>
                  </a:lnTo>
                  <a:lnTo>
                    <a:pt x="614" y="1129"/>
                  </a:lnTo>
                  <a:lnTo>
                    <a:pt x="610" y="1135"/>
                  </a:lnTo>
                  <a:lnTo>
                    <a:pt x="607" y="1139"/>
                  </a:lnTo>
                  <a:lnTo>
                    <a:pt x="603" y="1144"/>
                  </a:lnTo>
                  <a:lnTo>
                    <a:pt x="599" y="1148"/>
                  </a:lnTo>
                  <a:lnTo>
                    <a:pt x="595" y="1154"/>
                  </a:lnTo>
                  <a:lnTo>
                    <a:pt x="590" y="1160"/>
                  </a:lnTo>
                  <a:lnTo>
                    <a:pt x="586" y="1163"/>
                  </a:lnTo>
                  <a:lnTo>
                    <a:pt x="582" y="1169"/>
                  </a:lnTo>
                  <a:lnTo>
                    <a:pt x="578" y="1173"/>
                  </a:lnTo>
                  <a:lnTo>
                    <a:pt x="572" y="1179"/>
                  </a:lnTo>
                  <a:lnTo>
                    <a:pt x="567" y="1182"/>
                  </a:lnTo>
                  <a:lnTo>
                    <a:pt x="561" y="1186"/>
                  </a:lnTo>
                  <a:lnTo>
                    <a:pt x="557" y="1192"/>
                  </a:lnTo>
                  <a:lnTo>
                    <a:pt x="551" y="1196"/>
                  </a:lnTo>
                  <a:lnTo>
                    <a:pt x="548" y="1200"/>
                  </a:lnTo>
                  <a:lnTo>
                    <a:pt x="542" y="1203"/>
                  </a:lnTo>
                  <a:lnTo>
                    <a:pt x="538" y="1209"/>
                  </a:lnTo>
                  <a:lnTo>
                    <a:pt x="532" y="1213"/>
                  </a:lnTo>
                  <a:lnTo>
                    <a:pt x="527" y="1217"/>
                  </a:lnTo>
                  <a:lnTo>
                    <a:pt x="521" y="1220"/>
                  </a:lnTo>
                  <a:lnTo>
                    <a:pt x="515" y="1226"/>
                  </a:lnTo>
                  <a:lnTo>
                    <a:pt x="510" y="1230"/>
                  </a:lnTo>
                  <a:lnTo>
                    <a:pt x="504" y="1234"/>
                  </a:lnTo>
                  <a:lnTo>
                    <a:pt x="498" y="1238"/>
                  </a:lnTo>
                  <a:lnTo>
                    <a:pt x="493" y="1243"/>
                  </a:lnTo>
                  <a:lnTo>
                    <a:pt x="487" y="1247"/>
                  </a:lnTo>
                  <a:lnTo>
                    <a:pt x="481" y="1251"/>
                  </a:lnTo>
                  <a:lnTo>
                    <a:pt x="475" y="1255"/>
                  </a:lnTo>
                  <a:lnTo>
                    <a:pt x="468" y="1258"/>
                  </a:lnTo>
                  <a:lnTo>
                    <a:pt x="462" y="1262"/>
                  </a:lnTo>
                  <a:lnTo>
                    <a:pt x="455" y="1266"/>
                  </a:lnTo>
                  <a:lnTo>
                    <a:pt x="449" y="1270"/>
                  </a:lnTo>
                  <a:lnTo>
                    <a:pt x="441" y="1274"/>
                  </a:lnTo>
                  <a:lnTo>
                    <a:pt x="434" y="1276"/>
                  </a:lnTo>
                  <a:lnTo>
                    <a:pt x="428" y="1279"/>
                  </a:lnTo>
                  <a:lnTo>
                    <a:pt x="420" y="1283"/>
                  </a:lnTo>
                  <a:lnTo>
                    <a:pt x="415" y="1287"/>
                  </a:lnTo>
                  <a:lnTo>
                    <a:pt x="407" y="1291"/>
                  </a:lnTo>
                  <a:lnTo>
                    <a:pt x="399" y="1295"/>
                  </a:lnTo>
                  <a:lnTo>
                    <a:pt x="394" y="1296"/>
                  </a:lnTo>
                  <a:lnTo>
                    <a:pt x="386" y="1300"/>
                  </a:lnTo>
                  <a:lnTo>
                    <a:pt x="378" y="1304"/>
                  </a:lnTo>
                  <a:lnTo>
                    <a:pt x="371" y="1306"/>
                  </a:lnTo>
                  <a:lnTo>
                    <a:pt x="363" y="1310"/>
                  </a:lnTo>
                  <a:lnTo>
                    <a:pt x="356" y="1314"/>
                  </a:lnTo>
                  <a:lnTo>
                    <a:pt x="348" y="1315"/>
                  </a:lnTo>
                  <a:lnTo>
                    <a:pt x="342" y="1317"/>
                  </a:lnTo>
                  <a:lnTo>
                    <a:pt x="335" y="1321"/>
                  </a:lnTo>
                  <a:lnTo>
                    <a:pt x="327" y="1323"/>
                  </a:lnTo>
                  <a:lnTo>
                    <a:pt x="320" y="1325"/>
                  </a:lnTo>
                  <a:lnTo>
                    <a:pt x="312" y="1329"/>
                  </a:lnTo>
                  <a:lnTo>
                    <a:pt x="304" y="1331"/>
                  </a:lnTo>
                  <a:lnTo>
                    <a:pt x="297" y="1333"/>
                  </a:lnTo>
                  <a:lnTo>
                    <a:pt x="289" y="1334"/>
                  </a:lnTo>
                  <a:lnTo>
                    <a:pt x="283" y="1336"/>
                  </a:lnTo>
                  <a:lnTo>
                    <a:pt x="276" y="1338"/>
                  </a:lnTo>
                  <a:lnTo>
                    <a:pt x="268" y="1342"/>
                  </a:lnTo>
                  <a:lnTo>
                    <a:pt x="261" y="1342"/>
                  </a:lnTo>
                  <a:lnTo>
                    <a:pt x="253" y="1344"/>
                  </a:lnTo>
                  <a:lnTo>
                    <a:pt x="245" y="1346"/>
                  </a:lnTo>
                  <a:lnTo>
                    <a:pt x="238" y="1348"/>
                  </a:lnTo>
                  <a:lnTo>
                    <a:pt x="230" y="1348"/>
                  </a:lnTo>
                  <a:lnTo>
                    <a:pt x="224" y="1350"/>
                  </a:lnTo>
                  <a:lnTo>
                    <a:pt x="217" y="1350"/>
                  </a:lnTo>
                  <a:lnTo>
                    <a:pt x="209" y="1352"/>
                  </a:lnTo>
                  <a:lnTo>
                    <a:pt x="202" y="1352"/>
                  </a:lnTo>
                  <a:lnTo>
                    <a:pt x="196" y="1353"/>
                  </a:lnTo>
                  <a:lnTo>
                    <a:pt x="188" y="1353"/>
                  </a:lnTo>
                  <a:lnTo>
                    <a:pt x="183" y="1355"/>
                  </a:lnTo>
                  <a:lnTo>
                    <a:pt x="175" y="1355"/>
                  </a:lnTo>
                  <a:lnTo>
                    <a:pt x="169" y="1355"/>
                  </a:lnTo>
                  <a:lnTo>
                    <a:pt x="164" y="1355"/>
                  </a:lnTo>
                  <a:lnTo>
                    <a:pt x="156" y="1355"/>
                  </a:lnTo>
                  <a:lnTo>
                    <a:pt x="150" y="1355"/>
                  </a:lnTo>
                  <a:lnTo>
                    <a:pt x="143" y="1353"/>
                  </a:lnTo>
                  <a:lnTo>
                    <a:pt x="137" y="1353"/>
                  </a:lnTo>
                  <a:lnTo>
                    <a:pt x="131" y="1353"/>
                  </a:lnTo>
                  <a:lnTo>
                    <a:pt x="126" y="1352"/>
                  </a:lnTo>
                  <a:lnTo>
                    <a:pt x="118" y="1352"/>
                  </a:lnTo>
                  <a:lnTo>
                    <a:pt x="112" y="1350"/>
                  </a:lnTo>
                  <a:lnTo>
                    <a:pt x="108" y="1350"/>
                  </a:lnTo>
                  <a:lnTo>
                    <a:pt x="103" y="1348"/>
                  </a:lnTo>
                  <a:lnTo>
                    <a:pt x="97" y="1346"/>
                  </a:lnTo>
                  <a:lnTo>
                    <a:pt x="91" y="1344"/>
                  </a:lnTo>
                  <a:lnTo>
                    <a:pt x="88" y="1342"/>
                  </a:lnTo>
                  <a:lnTo>
                    <a:pt x="82" y="1340"/>
                  </a:lnTo>
                  <a:lnTo>
                    <a:pt x="76" y="1338"/>
                  </a:lnTo>
                  <a:lnTo>
                    <a:pt x="72" y="1336"/>
                  </a:lnTo>
                  <a:lnTo>
                    <a:pt x="69" y="1334"/>
                  </a:lnTo>
                  <a:lnTo>
                    <a:pt x="65" y="1331"/>
                  </a:lnTo>
                  <a:lnTo>
                    <a:pt x="59" y="1329"/>
                  </a:lnTo>
                  <a:lnTo>
                    <a:pt x="55" y="1325"/>
                  </a:lnTo>
                  <a:lnTo>
                    <a:pt x="51" y="1321"/>
                  </a:lnTo>
                  <a:lnTo>
                    <a:pt x="46" y="1317"/>
                  </a:lnTo>
                  <a:lnTo>
                    <a:pt x="42" y="1314"/>
                  </a:lnTo>
                  <a:lnTo>
                    <a:pt x="38" y="1312"/>
                  </a:lnTo>
                  <a:lnTo>
                    <a:pt x="36" y="1308"/>
                  </a:lnTo>
                  <a:lnTo>
                    <a:pt x="32" y="1304"/>
                  </a:lnTo>
                  <a:lnTo>
                    <a:pt x="29" y="1298"/>
                  </a:lnTo>
                  <a:lnTo>
                    <a:pt x="27" y="1295"/>
                  </a:lnTo>
                  <a:lnTo>
                    <a:pt x="23" y="1291"/>
                  </a:lnTo>
                  <a:lnTo>
                    <a:pt x="21" y="1285"/>
                  </a:lnTo>
                  <a:lnTo>
                    <a:pt x="19" y="1281"/>
                  </a:lnTo>
                  <a:lnTo>
                    <a:pt x="17" y="1277"/>
                  </a:lnTo>
                  <a:lnTo>
                    <a:pt x="15" y="1274"/>
                  </a:lnTo>
                  <a:lnTo>
                    <a:pt x="13" y="1268"/>
                  </a:lnTo>
                  <a:lnTo>
                    <a:pt x="10" y="1262"/>
                  </a:lnTo>
                  <a:lnTo>
                    <a:pt x="8" y="1257"/>
                  </a:lnTo>
                  <a:lnTo>
                    <a:pt x="8" y="1253"/>
                  </a:lnTo>
                  <a:lnTo>
                    <a:pt x="6" y="1247"/>
                  </a:lnTo>
                  <a:lnTo>
                    <a:pt x="4" y="1241"/>
                  </a:lnTo>
                  <a:lnTo>
                    <a:pt x="2" y="1236"/>
                  </a:lnTo>
                  <a:lnTo>
                    <a:pt x="2" y="1230"/>
                  </a:lnTo>
                  <a:lnTo>
                    <a:pt x="0" y="1224"/>
                  </a:lnTo>
                  <a:lnTo>
                    <a:pt x="0" y="1219"/>
                  </a:lnTo>
                  <a:lnTo>
                    <a:pt x="0" y="1213"/>
                  </a:lnTo>
                  <a:lnTo>
                    <a:pt x="0" y="1207"/>
                  </a:lnTo>
                  <a:lnTo>
                    <a:pt x="0" y="1201"/>
                  </a:lnTo>
                  <a:lnTo>
                    <a:pt x="0" y="1196"/>
                  </a:lnTo>
                  <a:lnTo>
                    <a:pt x="0" y="1190"/>
                  </a:lnTo>
                  <a:lnTo>
                    <a:pt x="0" y="1184"/>
                  </a:lnTo>
                  <a:lnTo>
                    <a:pt x="0" y="1179"/>
                  </a:lnTo>
                  <a:lnTo>
                    <a:pt x="0" y="1173"/>
                  </a:lnTo>
                  <a:lnTo>
                    <a:pt x="0" y="1165"/>
                  </a:lnTo>
                  <a:lnTo>
                    <a:pt x="2" y="1160"/>
                  </a:lnTo>
                  <a:lnTo>
                    <a:pt x="2" y="1154"/>
                  </a:lnTo>
                  <a:lnTo>
                    <a:pt x="4" y="1146"/>
                  </a:lnTo>
                  <a:lnTo>
                    <a:pt x="4" y="1141"/>
                  </a:lnTo>
                  <a:lnTo>
                    <a:pt x="6" y="1135"/>
                  </a:lnTo>
                  <a:lnTo>
                    <a:pt x="8" y="1129"/>
                  </a:lnTo>
                  <a:lnTo>
                    <a:pt x="10" y="1123"/>
                  </a:lnTo>
                  <a:lnTo>
                    <a:pt x="12" y="1116"/>
                  </a:lnTo>
                  <a:lnTo>
                    <a:pt x="13" y="1110"/>
                  </a:lnTo>
                  <a:lnTo>
                    <a:pt x="15" y="1104"/>
                  </a:lnTo>
                  <a:lnTo>
                    <a:pt x="17" y="1099"/>
                  </a:lnTo>
                  <a:lnTo>
                    <a:pt x="21" y="1093"/>
                  </a:lnTo>
                  <a:lnTo>
                    <a:pt x="23" y="1087"/>
                  </a:lnTo>
                  <a:lnTo>
                    <a:pt x="25" y="1080"/>
                  </a:lnTo>
                  <a:lnTo>
                    <a:pt x="29" y="1074"/>
                  </a:lnTo>
                  <a:lnTo>
                    <a:pt x="31" y="1068"/>
                  </a:lnTo>
                  <a:lnTo>
                    <a:pt x="34" y="1063"/>
                  </a:lnTo>
                  <a:lnTo>
                    <a:pt x="36" y="1057"/>
                  </a:lnTo>
                  <a:lnTo>
                    <a:pt x="40" y="1051"/>
                  </a:lnTo>
                  <a:lnTo>
                    <a:pt x="44" y="1046"/>
                  </a:lnTo>
                  <a:lnTo>
                    <a:pt x="48" y="1040"/>
                  </a:lnTo>
                  <a:lnTo>
                    <a:pt x="51" y="1034"/>
                  </a:lnTo>
                  <a:lnTo>
                    <a:pt x="55" y="1028"/>
                  </a:lnTo>
                  <a:lnTo>
                    <a:pt x="59" y="1023"/>
                  </a:lnTo>
                  <a:lnTo>
                    <a:pt x="65" y="1019"/>
                  </a:lnTo>
                  <a:lnTo>
                    <a:pt x="69" y="1013"/>
                  </a:lnTo>
                  <a:lnTo>
                    <a:pt x="72" y="1008"/>
                  </a:lnTo>
                  <a:lnTo>
                    <a:pt x="78" y="1002"/>
                  </a:lnTo>
                  <a:lnTo>
                    <a:pt x="84" y="998"/>
                  </a:lnTo>
                  <a:lnTo>
                    <a:pt x="88" y="992"/>
                  </a:lnTo>
                  <a:lnTo>
                    <a:pt x="91" y="989"/>
                  </a:lnTo>
                  <a:lnTo>
                    <a:pt x="97" y="983"/>
                  </a:lnTo>
                  <a:lnTo>
                    <a:pt x="103" y="979"/>
                  </a:lnTo>
                  <a:lnTo>
                    <a:pt x="107" y="973"/>
                  </a:lnTo>
                  <a:lnTo>
                    <a:pt x="112" y="970"/>
                  </a:lnTo>
                  <a:lnTo>
                    <a:pt x="118" y="966"/>
                  </a:lnTo>
                  <a:lnTo>
                    <a:pt x="124" y="962"/>
                  </a:lnTo>
                  <a:lnTo>
                    <a:pt x="129" y="958"/>
                  </a:lnTo>
                  <a:lnTo>
                    <a:pt x="135" y="952"/>
                  </a:lnTo>
                  <a:lnTo>
                    <a:pt x="141" y="949"/>
                  </a:lnTo>
                  <a:lnTo>
                    <a:pt x="147" y="945"/>
                  </a:lnTo>
                  <a:lnTo>
                    <a:pt x="154" y="941"/>
                  </a:lnTo>
                  <a:lnTo>
                    <a:pt x="160" y="937"/>
                  </a:lnTo>
                  <a:lnTo>
                    <a:pt x="166" y="933"/>
                  </a:lnTo>
                  <a:lnTo>
                    <a:pt x="173" y="932"/>
                  </a:lnTo>
                  <a:lnTo>
                    <a:pt x="179" y="926"/>
                  </a:lnTo>
                  <a:lnTo>
                    <a:pt x="185" y="922"/>
                  </a:lnTo>
                  <a:lnTo>
                    <a:pt x="192" y="918"/>
                  </a:lnTo>
                  <a:lnTo>
                    <a:pt x="198" y="916"/>
                  </a:lnTo>
                  <a:lnTo>
                    <a:pt x="205" y="913"/>
                  </a:lnTo>
                  <a:lnTo>
                    <a:pt x="211" y="909"/>
                  </a:lnTo>
                  <a:lnTo>
                    <a:pt x="219" y="905"/>
                  </a:lnTo>
                  <a:lnTo>
                    <a:pt x="226" y="903"/>
                  </a:lnTo>
                  <a:lnTo>
                    <a:pt x="232" y="897"/>
                  </a:lnTo>
                  <a:lnTo>
                    <a:pt x="240" y="895"/>
                  </a:lnTo>
                  <a:lnTo>
                    <a:pt x="245" y="892"/>
                  </a:lnTo>
                  <a:lnTo>
                    <a:pt x="253" y="888"/>
                  </a:lnTo>
                  <a:lnTo>
                    <a:pt x="261" y="886"/>
                  </a:lnTo>
                  <a:lnTo>
                    <a:pt x="266" y="882"/>
                  </a:lnTo>
                  <a:lnTo>
                    <a:pt x="274" y="878"/>
                  </a:lnTo>
                  <a:lnTo>
                    <a:pt x="282" y="876"/>
                  </a:lnTo>
                  <a:lnTo>
                    <a:pt x="287" y="873"/>
                  </a:lnTo>
                  <a:lnTo>
                    <a:pt x="295" y="869"/>
                  </a:lnTo>
                  <a:lnTo>
                    <a:pt x="301" y="865"/>
                  </a:lnTo>
                  <a:lnTo>
                    <a:pt x="310" y="863"/>
                  </a:lnTo>
                  <a:lnTo>
                    <a:pt x="316" y="857"/>
                  </a:lnTo>
                  <a:lnTo>
                    <a:pt x="323" y="856"/>
                  </a:lnTo>
                  <a:lnTo>
                    <a:pt x="329" y="852"/>
                  </a:lnTo>
                  <a:lnTo>
                    <a:pt x="337" y="848"/>
                  </a:lnTo>
                  <a:lnTo>
                    <a:pt x="342" y="844"/>
                  </a:lnTo>
                  <a:lnTo>
                    <a:pt x="350" y="840"/>
                  </a:lnTo>
                  <a:lnTo>
                    <a:pt x="358" y="837"/>
                  </a:lnTo>
                  <a:lnTo>
                    <a:pt x="363" y="835"/>
                  </a:lnTo>
                  <a:lnTo>
                    <a:pt x="371" y="831"/>
                  </a:lnTo>
                  <a:lnTo>
                    <a:pt x="377" y="827"/>
                  </a:lnTo>
                  <a:lnTo>
                    <a:pt x="384" y="823"/>
                  </a:lnTo>
                  <a:lnTo>
                    <a:pt x="392" y="819"/>
                  </a:lnTo>
                  <a:lnTo>
                    <a:pt x="397" y="816"/>
                  </a:lnTo>
                  <a:lnTo>
                    <a:pt x="403" y="812"/>
                  </a:lnTo>
                  <a:lnTo>
                    <a:pt x="409" y="808"/>
                  </a:lnTo>
                  <a:lnTo>
                    <a:pt x="417" y="804"/>
                  </a:lnTo>
                  <a:lnTo>
                    <a:pt x="422" y="800"/>
                  </a:lnTo>
                  <a:lnTo>
                    <a:pt x="428" y="795"/>
                  </a:lnTo>
                  <a:lnTo>
                    <a:pt x="434" y="791"/>
                  </a:lnTo>
                  <a:lnTo>
                    <a:pt x="439" y="787"/>
                  </a:lnTo>
                  <a:lnTo>
                    <a:pt x="445" y="783"/>
                  </a:lnTo>
                  <a:lnTo>
                    <a:pt x="451" y="778"/>
                  </a:lnTo>
                  <a:lnTo>
                    <a:pt x="456" y="772"/>
                  </a:lnTo>
                  <a:lnTo>
                    <a:pt x="462" y="768"/>
                  </a:lnTo>
                  <a:lnTo>
                    <a:pt x="468" y="764"/>
                  </a:lnTo>
                  <a:lnTo>
                    <a:pt x="474" y="759"/>
                  </a:lnTo>
                  <a:lnTo>
                    <a:pt x="479" y="755"/>
                  </a:lnTo>
                  <a:lnTo>
                    <a:pt x="485" y="749"/>
                  </a:lnTo>
                  <a:lnTo>
                    <a:pt x="489" y="743"/>
                  </a:lnTo>
                  <a:lnTo>
                    <a:pt x="493" y="740"/>
                  </a:lnTo>
                  <a:lnTo>
                    <a:pt x="498" y="732"/>
                  </a:lnTo>
                  <a:lnTo>
                    <a:pt x="502" y="728"/>
                  </a:lnTo>
                  <a:lnTo>
                    <a:pt x="506" y="721"/>
                  </a:lnTo>
                  <a:lnTo>
                    <a:pt x="510" y="717"/>
                  </a:lnTo>
                  <a:lnTo>
                    <a:pt x="513" y="711"/>
                  </a:lnTo>
                  <a:lnTo>
                    <a:pt x="519" y="705"/>
                  </a:lnTo>
                  <a:lnTo>
                    <a:pt x="521" y="700"/>
                  </a:lnTo>
                  <a:lnTo>
                    <a:pt x="525" y="694"/>
                  </a:lnTo>
                  <a:lnTo>
                    <a:pt x="529" y="688"/>
                  </a:lnTo>
                  <a:lnTo>
                    <a:pt x="531" y="683"/>
                  </a:lnTo>
                  <a:lnTo>
                    <a:pt x="534" y="675"/>
                  </a:lnTo>
                  <a:lnTo>
                    <a:pt x="536" y="669"/>
                  </a:lnTo>
                  <a:lnTo>
                    <a:pt x="540" y="664"/>
                  </a:lnTo>
                  <a:lnTo>
                    <a:pt x="544" y="658"/>
                  </a:lnTo>
                  <a:lnTo>
                    <a:pt x="546" y="652"/>
                  </a:lnTo>
                  <a:lnTo>
                    <a:pt x="548" y="646"/>
                  </a:lnTo>
                  <a:lnTo>
                    <a:pt x="550" y="639"/>
                  </a:lnTo>
                  <a:lnTo>
                    <a:pt x="551" y="633"/>
                  </a:lnTo>
                  <a:lnTo>
                    <a:pt x="553" y="627"/>
                  </a:lnTo>
                  <a:lnTo>
                    <a:pt x="555" y="622"/>
                  </a:lnTo>
                  <a:lnTo>
                    <a:pt x="557" y="614"/>
                  </a:lnTo>
                  <a:lnTo>
                    <a:pt x="559" y="608"/>
                  </a:lnTo>
                  <a:lnTo>
                    <a:pt x="559" y="601"/>
                  </a:lnTo>
                  <a:lnTo>
                    <a:pt x="561" y="595"/>
                  </a:lnTo>
                  <a:lnTo>
                    <a:pt x="561" y="589"/>
                  </a:lnTo>
                  <a:lnTo>
                    <a:pt x="563" y="584"/>
                  </a:lnTo>
                  <a:lnTo>
                    <a:pt x="565" y="576"/>
                  </a:lnTo>
                  <a:lnTo>
                    <a:pt x="565" y="570"/>
                  </a:lnTo>
                  <a:lnTo>
                    <a:pt x="567" y="563"/>
                  </a:lnTo>
                  <a:lnTo>
                    <a:pt x="567" y="557"/>
                  </a:lnTo>
                  <a:lnTo>
                    <a:pt x="567" y="550"/>
                  </a:lnTo>
                  <a:lnTo>
                    <a:pt x="567" y="544"/>
                  </a:lnTo>
                  <a:lnTo>
                    <a:pt x="567" y="536"/>
                  </a:lnTo>
                  <a:lnTo>
                    <a:pt x="569" y="531"/>
                  </a:lnTo>
                  <a:lnTo>
                    <a:pt x="569" y="523"/>
                  </a:lnTo>
                  <a:lnTo>
                    <a:pt x="569" y="517"/>
                  </a:lnTo>
                  <a:lnTo>
                    <a:pt x="569" y="512"/>
                  </a:lnTo>
                  <a:lnTo>
                    <a:pt x="569" y="504"/>
                  </a:lnTo>
                  <a:lnTo>
                    <a:pt x="567" y="498"/>
                  </a:lnTo>
                  <a:lnTo>
                    <a:pt x="567" y="491"/>
                  </a:lnTo>
                  <a:lnTo>
                    <a:pt x="567" y="485"/>
                  </a:lnTo>
                  <a:lnTo>
                    <a:pt x="567" y="477"/>
                  </a:lnTo>
                  <a:lnTo>
                    <a:pt x="565" y="472"/>
                  </a:lnTo>
                  <a:lnTo>
                    <a:pt x="565" y="464"/>
                  </a:lnTo>
                  <a:lnTo>
                    <a:pt x="565" y="458"/>
                  </a:lnTo>
                  <a:lnTo>
                    <a:pt x="565" y="453"/>
                  </a:lnTo>
                  <a:lnTo>
                    <a:pt x="563" y="445"/>
                  </a:lnTo>
                  <a:lnTo>
                    <a:pt x="561" y="439"/>
                  </a:lnTo>
                  <a:lnTo>
                    <a:pt x="559" y="432"/>
                  </a:lnTo>
                  <a:lnTo>
                    <a:pt x="559" y="426"/>
                  </a:lnTo>
                  <a:lnTo>
                    <a:pt x="557" y="418"/>
                  </a:lnTo>
                  <a:lnTo>
                    <a:pt x="557" y="413"/>
                  </a:lnTo>
                  <a:lnTo>
                    <a:pt x="555" y="407"/>
                  </a:lnTo>
                  <a:lnTo>
                    <a:pt x="553" y="401"/>
                  </a:lnTo>
                  <a:lnTo>
                    <a:pt x="551" y="394"/>
                  </a:lnTo>
                  <a:lnTo>
                    <a:pt x="551" y="388"/>
                  </a:lnTo>
                  <a:lnTo>
                    <a:pt x="550" y="382"/>
                  </a:lnTo>
                  <a:lnTo>
                    <a:pt x="548" y="375"/>
                  </a:lnTo>
                  <a:lnTo>
                    <a:pt x="546" y="369"/>
                  </a:lnTo>
                  <a:lnTo>
                    <a:pt x="544" y="363"/>
                  </a:lnTo>
                  <a:lnTo>
                    <a:pt x="542" y="358"/>
                  </a:lnTo>
                  <a:lnTo>
                    <a:pt x="540" y="352"/>
                  </a:lnTo>
                  <a:lnTo>
                    <a:pt x="538" y="344"/>
                  </a:lnTo>
                  <a:lnTo>
                    <a:pt x="536" y="339"/>
                  </a:lnTo>
                  <a:lnTo>
                    <a:pt x="534" y="333"/>
                  </a:lnTo>
                  <a:lnTo>
                    <a:pt x="532" y="327"/>
                  </a:lnTo>
                  <a:lnTo>
                    <a:pt x="531" y="320"/>
                  </a:lnTo>
                  <a:lnTo>
                    <a:pt x="529" y="314"/>
                  </a:lnTo>
                  <a:lnTo>
                    <a:pt x="527" y="308"/>
                  </a:lnTo>
                  <a:lnTo>
                    <a:pt x="525" y="303"/>
                  </a:lnTo>
                  <a:lnTo>
                    <a:pt x="523" y="297"/>
                  </a:lnTo>
                  <a:lnTo>
                    <a:pt x="521" y="291"/>
                  </a:lnTo>
                  <a:lnTo>
                    <a:pt x="519" y="285"/>
                  </a:lnTo>
                  <a:lnTo>
                    <a:pt x="517" y="280"/>
                  </a:lnTo>
                  <a:lnTo>
                    <a:pt x="515" y="272"/>
                  </a:lnTo>
                  <a:lnTo>
                    <a:pt x="513" y="268"/>
                  </a:lnTo>
                  <a:lnTo>
                    <a:pt x="512" y="263"/>
                  </a:lnTo>
                  <a:lnTo>
                    <a:pt x="510" y="257"/>
                  </a:lnTo>
                  <a:lnTo>
                    <a:pt x="508" y="249"/>
                  </a:lnTo>
                  <a:lnTo>
                    <a:pt x="506" y="244"/>
                  </a:lnTo>
                  <a:lnTo>
                    <a:pt x="504" y="240"/>
                  </a:lnTo>
                  <a:lnTo>
                    <a:pt x="502" y="234"/>
                  </a:lnTo>
                  <a:lnTo>
                    <a:pt x="500" y="228"/>
                  </a:lnTo>
                  <a:lnTo>
                    <a:pt x="498" y="223"/>
                  </a:lnTo>
                  <a:lnTo>
                    <a:pt x="496" y="217"/>
                  </a:lnTo>
                  <a:lnTo>
                    <a:pt x="494" y="213"/>
                  </a:lnTo>
                  <a:lnTo>
                    <a:pt x="493" y="208"/>
                  </a:lnTo>
                  <a:lnTo>
                    <a:pt x="491" y="202"/>
                  </a:lnTo>
                  <a:lnTo>
                    <a:pt x="491" y="196"/>
                  </a:lnTo>
                  <a:lnTo>
                    <a:pt x="489" y="192"/>
                  </a:lnTo>
                  <a:lnTo>
                    <a:pt x="487" y="187"/>
                  </a:lnTo>
                  <a:lnTo>
                    <a:pt x="485" y="181"/>
                  </a:lnTo>
                  <a:lnTo>
                    <a:pt x="483" y="177"/>
                  </a:lnTo>
                  <a:lnTo>
                    <a:pt x="483" y="173"/>
                  </a:lnTo>
                  <a:lnTo>
                    <a:pt x="481" y="168"/>
                  </a:lnTo>
                  <a:lnTo>
                    <a:pt x="479" y="162"/>
                  </a:lnTo>
                  <a:lnTo>
                    <a:pt x="477" y="156"/>
                  </a:lnTo>
                  <a:lnTo>
                    <a:pt x="477" y="152"/>
                  </a:lnTo>
                  <a:lnTo>
                    <a:pt x="475" y="149"/>
                  </a:lnTo>
                  <a:lnTo>
                    <a:pt x="474" y="145"/>
                  </a:lnTo>
                  <a:lnTo>
                    <a:pt x="472" y="139"/>
                  </a:lnTo>
                  <a:lnTo>
                    <a:pt x="472" y="135"/>
                  </a:lnTo>
                  <a:lnTo>
                    <a:pt x="470" y="131"/>
                  </a:lnTo>
                  <a:lnTo>
                    <a:pt x="468" y="126"/>
                  </a:lnTo>
                  <a:lnTo>
                    <a:pt x="468" y="122"/>
                  </a:lnTo>
                  <a:lnTo>
                    <a:pt x="466" y="118"/>
                  </a:lnTo>
                  <a:lnTo>
                    <a:pt x="464" y="111"/>
                  </a:lnTo>
                  <a:lnTo>
                    <a:pt x="462" y="103"/>
                  </a:lnTo>
                  <a:lnTo>
                    <a:pt x="460" y="95"/>
                  </a:lnTo>
                  <a:lnTo>
                    <a:pt x="458" y="90"/>
                  </a:lnTo>
                  <a:lnTo>
                    <a:pt x="456" y="84"/>
                  </a:lnTo>
                  <a:lnTo>
                    <a:pt x="456" y="76"/>
                  </a:lnTo>
                  <a:lnTo>
                    <a:pt x="455" y="71"/>
                  </a:lnTo>
                  <a:lnTo>
                    <a:pt x="455" y="65"/>
                  </a:lnTo>
                  <a:lnTo>
                    <a:pt x="455" y="61"/>
                  </a:lnTo>
                  <a:lnTo>
                    <a:pt x="455" y="57"/>
                  </a:lnTo>
                  <a:lnTo>
                    <a:pt x="455" y="52"/>
                  </a:lnTo>
                  <a:lnTo>
                    <a:pt x="455" y="48"/>
                  </a:lnTo>
                  <a:lnTo>
                    <a:pt x="455" y="44"/>
                  </a:lnTo>
                  <a:lnTo>
                    <a:pt x="455" y="40"/>
                  </a:lnTo>
                  <a:lnTo>
                    <a:pt x="456" y="33"/>
                  </a:lnTo>
                  <a:lnTo>
                    <a:pt x="460" y="27"/>
                  </a:lnTo>
                  <a:lnTo>
                    <a:pt x="464" y="21"/>
                  </a:lnTo>
                  <a:lnTo>
                    <a:pt x="470" y="17"/>
                  </a:lnTo>
                  <a:lnTo>
                    <a:pt x="475" y="14"/>
                  </a:lnTo>
                  <a:lnTo>
                    <a:pt x="481" y="10"/>
                  </a:lnTo>
                  <a:lnTo>
                    <a:pt x="487" y="6"/>
                  </a:lnTo>
                  <a:lnTo>
                    <a:pt x="496" y="4"/>
                  </a:lnTo>
                  <a:lnTo>
                    <a:pt x="498" y="4"/>
                  </a:lnTo>
                  <a:lnTo>
                    <a:pt x="502" y="4"/>
                  </a:lnTo>
                  <a:lnTo>
                    <a:pt x="506" y="2"/>
                  </a:lnTo>
                  <a:lnTo>
                    <a:pt x="512" y="2"/>
                  </a:lnTo>
                  <a:lnTo>
                    <a:pt x="513" y="0"/>
                  </a:lnTo>
                  <a:lnTo>
                    <a:pt x="519" y="0"/>
                  </a:lnTo>
                  <a:lnTo>
                    <a:pt x="521" y="0"/>
                  </a:lnTo>
                  <a:lnTo>
                    <a:pt x="527" y="0"/>
                  </a:lnTo>
                  <a:lnTo>
                    <a:pt x="532" y="0"/>
                  </a:lnTo>
                  <a:lnTo>
                    <a:pt x="540" y="0"/>
                  </a:lnTo>
                  <a:lnTo>
                    <a:pt x="540" y="0"/>
                  </a:lnTo>
                  <a:close/>
                </a:path>
              </a:pathLst>
            </a:custGeom>
            <a:solidFill>
              <a:srgbClr val="3399FF"/>
            </a:solidFill>
            <a:ln w="9525">
              <a:noFill/>
              <a:round/>
              <a:headEnd/>
              <a:tailEnd/>
            </a:ln>
          </p:spPr>
          <p:txBody>
            <a:bodyPr>
              <a:prstTxWarp prst="textNoShape">
                <a:avLst/>
              </a:prstTxWarp>
            </a:bodyPr>
            <a:lstStyle/>
            <a:p>
              <a:endParaRPr lang="en-US"/>
            </a:p>
          </p:txBody>
        </p:sp>
        <p:sp>
          <p:nvSpPr>
            <p:cNvPr id="152642" name="Text Box 66"/>
            <p:cNvSpPr txBox="1">
              <a:spLocks noChangeArrowheads="1"/>
            </p:cNvSpPr>
            <p:nvPr/>
          </p:nvSpPr>
          <p:spPr bwMode="auto">
            <a:xfrm>
              <a:off x="3300" y="2081"/>
              <a:ext cx="244" cy="365"/>
            </a:xfrm>
            <a:prstGeom prst="rect">
              <a:avLst/>
            </a:prstGeom>
            <a:noFill/>
            <a:ln w="9525">
              <a:noFill/>
              <a:miter lim="800000"/>
              <a:headEnd/>
              <a:tailEnd/>
            </a:ln>
            <a:effectLst/>
          </p:spPr>
          <p:txBody>
            <a:bodyPr wrap="none">
              <a:prstTxWarp prst="textNoShape">
                <a:avLst/>
              </a:prstTxWarp>
              <a:spAutoFit/>
            </a:bodyPr>
            <a:lstStyle/>
            <a:p>
              <a:r>
                <a:rPr lang="en-US" sz="3200" b="1"/>
                <a:t>5</a:t>
              </a:r>
            </a:p>
          </p:txBody>
        </p:sp>
        <p:sp>
          <p:nvSpPr>
            <p:cNvPr id="152659" name="Freeform 83"/>
            <p:cNvSpPr>
              <a:spLocks/>
            </p:cNvSpPr>
            <p:nvPr/>
          </p:nvSpPr>
          <p:spPr bwMode="auto">
            <a:xfrm>
              <a:off x="3206" y="1733"/>
              <a:ext cx="461" cy="44"/>
            </a:xfrm>
            <a:custGeom>
              <a:avLst/>
              <a:gdLst/>
              <a:ahLst/>
              <a:cxnLst>
                <a:cxn ang="0">
                  <a:pos x="0" y="0"/>
                </a:cxn>
                <a:cxn ang="0">
                  <a:pos x="226" y="43"/>
                </a:cxn>
                <a:cxn ang="0">
                  <a:pos x="461" y="5"/>
                </a:cxn>
              </a:cxnLst>
              <a:rect l="0" t="0" r="r" b="b"/>
              <a:pathLst>
                <a:path w="461" h="44">
                  <a:moveTo>
                    <a:pt x="0" y="0"/>
                  </a:moveTo>
                  <a:cubicBezTo>
                    <a:pt x="74" y="21"/>
                    <a:pt x="149" y="42"/>
                    <a:pt x="226" y="43"/>
                  </a:cubicBezTo>
                  <a:cubicBezTo>
                    <a:pt x="303" y="44"/>
                    <a:pt x="382" y="24"/>
                    <a:pt x="461" y="5"/>
                  </a:cubicBezTo>
                </a:path>
              </a:pathLst>
            </a:custGeom>
            <a:noFill/>
            <a:ln w="28575" cap="flat" cmpd="sng">
              <a:solidFill>
                <a:srgbClr val="FF0000"/>
              </a:solidFill>
              <a:prstDash val="dash"/>
              <a:round/>
              <a:headEnd type="none" w="med" len="med"/>
              <a:tailEnd type="none" w="med" len="med"/>
            </a:ln>
            <a:effectLst/>
          </p:spPr>
          <p:txBody>
            <a:bodyPr>
              <a:prstTxWarp prst="textNoShape">
                <a:avLst/>
              </a:prstTxWarp>
            </a:bodyPr>
            <a:lstStyle/>
            <a:p>
              <a:endParaRPr lang="en-US"/>
            </a:p>
          </p:txBody>
        </p:sp>
      </p:grpSp>
      <p:grpSp>
        <p:nvGrpSpPr>
          <p:cNvPr id="3" name="Group 106"/>
          <p:cNvGrpSpPr>
            <a:grpSpLocks/>
          </p:cNvGrpSpPr>
          <p:nvPr/>
        </p:nvGrpSpPr>
        <p:grpSpPr bwMode="auto">
          <a:xfrm>
            <a:off x="6494463" y="3381375"/>
            <a:ext cx="995362" cy="1409700"/>
            <a:chOff x="4470" y="2136"/>
            <a:chExt cx="627" cy="888"/>
          </a:xfrm>
        </p:grpSpPr>
        <p:sp>
          <p:nvSpPr>
            <p:cNvPr id="152666" name="Freeform 90"/>
            <p:cNvSpPr>
              <a:spLocks/>
            </p:cNvSpPr>
            <p:nvPr/>
          </p:nvSpPr>
          <p:spPr bwMode="auto">
            <a:xfrm>
              <a:off x="4470" y="2226"/>
              <a:ext cx="627" cy="798"/>
            </a:xfrm>
            <a:custGeom>
              <a:avLst/>
              <a:gdLst/>
              <a:ahLst/>
              <a:cxnLst>
                <a:cxn ang="0">
                  <a:pos x="472" y="72"/>
                </a:cxn>
                <a:cxn ang="0">
                  <a:pos x="472" y="131"/>
                </a:cxn>
                <a:cxn ang="0">
                  <a:pos x="470" y="188"/>
                </a:cxn>
                <a:cxn ang="0">
                  <a:pos x="460" y="243"/>
                </a:cxn>
                <a:cxn ang="0">
                  <a:pos x="443" y="300"/>
                </a:cxn>
                <a:cxn ang="0">
                  <a:pos x="422" y="353"/>
                </a:cxn>
                <a:cxn ang="0">
                  <a:pos x="397" y="408"/>
                </a:cxn>
                <a:cxn ang="0">
                  <a:pos x="373" y="463"/>
                </a:cxn>
                <a:cxn ang="0">
                  <a:pos x="348" y="524"/>
                </a:cxn>
                <a:cxn ang="0">
                  <a:pos x="323" y="591"/>
                </a:cxn>
                <a:cxn ang="0">
                  <a:pos x="295" y="665"/>
                </a:cxn>
                <a:cxn ang="0">
                  <a:pos x="260" y="743"/>
                </a:cxn>
                <a:cxn ang="0">
                  <a:pos x="221" y="824"/>
                </a:cxn>
                <a:cxn ang="0">
                  <a:pos x="173" y="908"/>
                </a:cxn>
                <a:cxn ang="0">
                  <a:pos x="122" y="997"/>
                </a:cxn>
                <a:cxn ang="0">
                  <a:pos x="72" y="1094"/>
                </a:cxn>
                <a:cxn ang="0">
                  <a:pos x="34" y="1203"/>
                </a:cxn>
                <a:cxn ang="0">
                  <a:pos x="11" y="1328"/>
                </a:cxn>
                <a:cxn ang="0">
                  <a:pos x="2" y="1461"/>
                </a:cxn>
                <a:cxn ang="0">
                  <a:pos x="2" y="1592"/>
                </a:cxn>
                <a:cxn ang="0">
                  <a:pos x="13" y="1719"/>
                </a:cxn>
                <a:cxn ang="0">
                  <a:pos x="44" y="1839"/>
                </a:cxn>
                <a:cxn ang="0">
                  <a:pos x="101" y="1949"/>
                </a:cxn>
                <a:cxn ang="0">
                  <a:pos x="177" y="2044"/>
                </a:cxn>
                <a:cxn ang="0">
                  <a:pos x="279" y="2126"/>
                </a:cxn>
                <a:cxn ang="0">
                  <a:pos x="392" y="2189"/>
                </a:cxn>
                <a:cxn ang="0">
                  <a:pos x="511" y="2233"/>
                </a:cxn>
                <a:cxn ang="0">
                  <a:pos x="629" y="2253"/>
                </a:cxn>
                <a:cxn ang="0">
                  <a:pos x="751" y="2263"/>
                </a:cxn>
                <a:cxn ang="0">
                  <a:pos x="878" y="2267"/>
                </a:cxn>
                <a:cxn ang="0">
                  <a:pos x="1006" y="2265"/>
                </a:cxn>
                <a:cxn ang="0">
                  <a:pos x="1127" y="2253"/>
                </a:cxn>
                <a:cxn ang="0">
                  <a:pos x="1240" y="2236"/>
                </a:cxn>
                <a:cxn ang="0">
                  <a:pos x="1337" y="2208"/>
                </a:cxn>
                <a:cxn ang="0">
                  <a:pos x="1422" y="2170"/>
                </a:cxn>
                <a:cxn ang="0">
                  <a:pos x="1494" y="2120"/>
                </a:cxn>
                <a:cxn ang="0">
                  <a:pos x="1559" y="2062"/>
                </a:cxn>
                <a:cxn ang="0">
                  <a:pos x="1616" y="1989"/>
                </a:cxn>
                <a:cxn ang="0">
                  <a:pos x="1671" y="1904"/>
                </a:cxn>
                <a:cxn ang="0">
                  <a:pos x="1721" y="1799"/>
                </a:cxn>
                <a:cxn ang="0">
                  <a:pos x="1761" y="1681"/>
                </a:cxn>
                <a:cxn ang="0">
                  <a:pos x="1783" y="1558"/>
                </a:cxn>
                <a:cxn ang="0">
                  <a:pos x="1783" y="1429"/>
                </a:cxn>
                <a:cxn ang="0">
                  <a:pos x="1762" y="1298"/>
                </a:cxn>
                <a:cxn ang="0">
                  <a:pos x="1723" y="1168"/>
                </a:cxn>
                <a:cxn ang="0">
                  <a:pos x="1675" y="1047"/>
                </a:cxn>
                <a:cxn ang="0">
                  <a:pos x="1627" y="942"/>
                </a:cxn>
                <a:cxn ang="0">
                  <a:pos x="1584" y="853"/>
                </a:cxn>
                <a:cxn ang="0">
                  <a:pos x="1544" y="786"/>
                </a:cxn>
                <a:cxn ang="0">
                  <a:pos x="1498" y="724"/>
                </a:cxn>
                <a:cxn ang="0">
                  <a:pos x="1451" y="651"/>
                </a:cxn>
                <a:cxn ang="0">
                  <a:pos x="1426" y="594"/>
                </a:cxn>
                <a:cxn ang="0">
                  <a:pos x="1405" y="524"/>
                </a:cxn>
                <a:cxn ang="0">
                  <a:pos x="1390" y="439"/>
                </a:cxn>
                <a:cxn ang="0">
                  <a:pos x="1382" y="353"/>
                </a:cxn>
                <a:cxn ang="0">
                  <a:pos x="1380" y="268"/>
                </a:cxn>
                <a:cxn ang="0">
                  <a:pos x="1388" y="188"/>
                </a:cxn>
                <a:cxn ang="0">
                  <a:pos x="1399" y="119"/>
                </a:cxn>
                <a:cxn ang="0">
                  <a:pos x="1418" y="57"/>
                </a:cxn>
                <a:cxn ang="0">
                  <a:pos x="901" y="41"/>
                </a:cxn>
              </a:cxnLst>
              <a:rect l="0" t="0" r="r" b="b"/>
              <a:pathLst>
                <a:path w="1787" h="2267">
                  <a:moveTo>
                    <a:pt x="468" y="20"/>
                  </a:moveTo>
                  <a:lnTo>
                    <a:pt x="468" y="20"/>
                  </a:lnTo>
                  <a:lnTo>
                    <a:pt x="468" y="24"/>
                  </a:lnTo>
                  <a:lnTo>
                    <a:pt x="468" y="26"/>
                  </a:lnTo>
                  <a:lnTo>
                    <a:pt x="470" y="30"/>
                  </a:lnTo>
                  <a:lnTo>
                    <a:pt x="470" y="34"/>
                  </a:lnTo>
                  <a:lnTo>
                    <a:pt x="470" y="39"/>
                  </a:lnTo>
                  <a:lnTo>
                    <a:pt x="470" y="43"/>
                  </a:lnTo>
                  <a:lnTo>
                    <a:pt x="470" y="47"/>
                  </a:lnTo>
                  <a:lnTo>
                    <a:pt x="470" y="53"/>
                  </a:lnTo>
                  <a:lnTo>
                    <a:pt x="470" y="60"/>
                  </a:lnTo>
                  <a:lnTo>
                    <a:pt x="470" y="66"/>
                  </a:lnTo>
                  <a:lnTo>
                    <a:pt x="472" y="72"/>
                  </a:lnTo>
                  <a:lnTo>
                    <a:pt x="472" y="76"/>
                  </a:lnTo>
                  <a:lnTo>
                    <a:pt x="472" y="79"/>
                  </a:lnTo>
                  <a:lnTo>
                    <a:pt x="472" y="83"/>
                  </a:lnTo>
                  <a:lnTo>
                    <a:pt x="472" y="87"/>
                  </a:lnTo>
                  <a:lnTo>
                    <a:pt x="472" y="95"/>
                  </a:lnTo>
                  <a:lnTo>
                    <a:pt x="472" y="102"/>
                  </a:lnTo>
                  <a:lnTo>
                    <a:pt x="472" y="106"/>
                  </a:lnTo>
                  <a:lnTo>
                    <a:pt x="472" y="110"/>
                  </a:lnTo>
                  <a:lnTo>
                    <a:pt x="472" y="114"/>
                  </a:lnTo>
                  <a:lnTo>
                    <a:pt x="472" y="119"/>
                  </a:lnTo>
                  <a:lnTo>
                    <a:pt x="472" y="123"/>
                  </a:lnTo>
                  <a:lnTo>
                    <a:pt x="472" y="127"/>
                  </a:lnTo>
                  <a:lnTo>
                    <a:pt x="472" y="131"/>
                  </a:lnTo>
                  <a:lnTo>
                    <a:pt x="472" y="135"/>
                  </a:lnTo>
                  <a:lnTo>
                    <a:pt x="472" y="138"/>
                  </a:lnTo>
                  <a:lnTo>
                    <a:pt x="472" y="144"/>
                  </a:lnTo>
                  <a:lnTo>
                    <a:pt x="472" y="148"/>
                  </a:lnTo>
                  <a:lnTo>
                    <a:pt x="472" y="152"/>
                  </a:lnTo>
                  <a:lnTo>
                    <a:pt x="472" y="157"/>
                  </a:lnTo>
                  <a:lnTo>
                    <a:pt x="472" y="161"/>
                  </a:lnTo>
                  <a:lnTo>
                    <a:pt x="470" y="165"/>
                  </a:lnTo>
                  <a:lnTo>
                    <a:pt x="470" y="171"/>
                  </a:lnTo>
                  <a:lnTo>
                    <a:pt x="470" y="174"/>
                  </a:lnTo>
                  <a:lnTo>
                    <a:pt x="470" y="178"/>
                  </a:lnTo>
                  <a:lnTo>
                    <a:pt x="470" y="182"/>
                  </a:lnTo>
                  <a:lnTo>
                    <a:pt x="470" y="188"/>
                  </a:lnTo>
                  <a:lnTo>
                    <a:pt x="468" y="192"/>
                  </a:lnTo>
                  <a:lnTo>
                    <a:pt x="468" y="195"/>
                  </a:lnTo>
                  <a:lnTo>
                    <a:pt x="468" y="201"/>
                  </a:lnTo>
                  <a:lnTo>
                    <a:pt x="468" y="205"/>
                  </a:lnTo>
                  <a:lnTo>
                    <a:pt x="466" y="209"/>
                  </a:lnTo>
                  <a:lnTo>
                    <a:pt x="466" y="214"/>
                  </a:lnTo>
                  <a:lnTo>
                    <a:pt x="466" y="218"/>
                  </a:lnTo>
                  <a:lnTo>
                    <a:pt x="466" y="224"/>
                  </a:lnTo>
                  <a:lnTo>
                    <a:pt x="464" y="226"/>
                  </a:lnTo>
                  <a:lnTo>
                    <a:pt x="464" y="231"/>
                  </a:lnTo>
                  <a:lnTo>
                    <a:pt x="462" y="235"/>
                  </a:lnTo>
                  <a:lnTo>
                    <a:pt x="462" y="239"/>
                  </a:lnTo>
                  <a:lnTo>
                    <a:pt x="460" y="243"/>
                  </a:lnTo>
                  <a:lnTo>
                    <a:pt x="460" y="247"/>
                  </a:lnTo>
                  <a:lnTo>
                    <a:pt x="458" y="250"/>
                  </a:lnTo>
                  <a:lnTo>
                    <a:pt x="458" y="254"/>
                  </a:lnTo>
                  <a:lnTo>
                    <a:pt x="456" y="258"/>
                  </a:lnTo>
                  <a:lnTo>
                    <a:pt x="454" y="262"/>
                  </a:lnTo>
                  <a:lnTo>
                    <a:pt x="453" y="266"/>
                  </a:lnTo>
                  <a:lnTo>
                    <a:pt x="453" y="269"/>
                  </a:lnTo>
                  <a:lnTo>
                    <a:pt x="451" y="273"/>
                  </a:lnTo>
                  <a:lnTo>
                    <a:pt x="451" y="277"/>
                  </a:lnTo>
                  <a:lnTo>
                    <a:pt x="449" y="283"/>
                  </a:lnTo>
                  <a:lnTo>
                    <a:pt x="449" y="287"/>
                  </a:lnTo>
                  <a:lnTo>
                    <a:pt x="445" y="292"/>
                  </a:lnTo>
                  <a:lnTo>
                    <a:pt x="443" y="300"/>
                  </a:lnTo>
                  <a:lnTo>
                    <a:pt x="441" y="304"/>
                  </a:lnTo>
                  <a:lnTo>
                    <a:pt x="439" y="307"/>
                  </a:lnTo>
                  <a:lnTo>
                    <a:pt x="437" y="311"/>
                  </a:lnTo>
                  <a:lnTo>
                    <a:pt x="437" y="315"/>
                  </a:lnTo>
                  <a:lnTo>
                    <a:pt x="435" y="319"/>
                  </a:lnTo>
                  <a:lnTo>
                    <a:pt x="433" y="323"/>
                  </a:lnTo>
                  <a:lnTo>
                    <a:pt x="432" y="326"/>
                  </a:lnTo>
                  <a:lnTo>
                    <a:pt x="432" y="332"/>
                  </a:lnTo>
                  <a:lnTo>
                    <a:pt x="430" y="334"/>
                  </a:lnTo>
                  <a:lnTo>
                    <a:pt x="428" y="338"/>
                  </a:lnTo>
                  <a:lnTo>
                    <a:pt x="426" y="342"/>
                  </a:lnTo>
                  <a:lnTo>
                    <a:pt x="426" y="347"/>
                  </a:lnTo>
                  <a:lnTo>
                    <a:pt x="422" y="353"/>
                  </a:lnTo>
                  <a:lnTo>
                    <a:pt x="418" y="361"/>
                  </a:lnTo>
                  <a:lnTo>
                    <a:pt x="416" y="364"/>
                  </a:lnTo>
                  <a:lnTo>
                    <a:pt x="414" y="368"/>
                  </a:lnTo>
                  <a:lnTo>
                    <a:pt x="413" y="372"/>
                  </a:lnTo>
                  <a:lnTo>
                    <a:pt x="411" y="376"/>
                  </a:lnTo>
                  <a:lnTo>
                    <a:pt x="409" y="380"/>
                  </a:lnTo>
                  <a:lnTo>
                    <a:pt x="407" y="383"/>
                  </a:lnTo>
                  <a:lnTo>
                    <a:pt x="407" y="387"/>
                  </a:lnTo>
                  <a:lnTo>
                    <a:pt x="405" y="391"/>
                  </a:lnTo>
                  <a:lnTo>
                    <a:pt x="403" y="395"/>
                  </a:lnTo>
                  <a:lnTo>
                    <a:pt x="401" y="401"/>
                  </a:lnTo>
                  <a:lnTo>
                    <a:pt x="399" y="404"/>
                  </a:lnTo>
                  <a:lnTo>
                    <a:pt x="397" y="408"/>
                  </a:lnTo>
                  <a:lnTo>
                    <a:pt x="395" y="412"/>
                  </a:lnTo>
                  <a:lnTo>
                    <a:pt x="394" y="416"/>
                  </a:lnTo>
                  <a:lnTo>
                    <a:pt x="392" y="420"/>
                  </a:lnTo>
                  <a:lnTo>
                    <a:pt x="390" y="423"/>
                  </a:lnTo>
                  <a:lnTo>
                    <a:pt x="388" y="429"/>
                  </a:lnTo>
                  <a:lnTo>
                    <a:pt x="386" y="433"/>
                  </a:lnTo>
                  <a:lnTo>
                    <a:pt x="384" y="437"/>
                  </a:lnTo>
                  <a:lnTo>
                    <a:pt x="382" y="442"/>
                  </a:lnTo>
                  <a:lnTo>
                    <a:pt x="380" y="446"/>
                  </a:lnTo>
                  <a:lnTo>
                    <a:pt x="378" y="450"/>
                  </a:lnTo>
                  <a:lnTo>
                    <a:pt x="376" y="454"/>
                  </a:lnTo>
                  <a:lnTo>
                    <a:pt x="375" y="459"/>
                  </a:lnTo>
                  <a:lnTo>
                    <a:pt x="373" y="463"/>
                  </a:lnTo>
                  <a:lnTo>
                    <a:pt x="371" y="467"/>
                  </a:lnTo>
                  <a:lnTo>
                    <a:pt x="369" y="473"/>
                  </a:lnTo>
                  <a:lnTo>
                    <a:pt x="367" y="477"/>
                  </a:lnTo>
                  <a:lnTo>
                    <a:pt x="365" y="482"/>
                  </a:lnTo>
                  <a:lnTo>
                    <a:pt x="363" y="486"/>
                  </a:lnTo>
                  <a:lnTo>
                    <a:pt x="361" y="490"/>
                  </a:lnTo>
                  <a:lnTo>
                    <a:pt x="359" y="496"/>
                  </a:lnTo>
                  <a:lnTo>
                    <a:pt x="357" y="499"/>
                  </a:lnTo>
                  <a:lnTo>
                    <a:pt x="356" y="505"/>
                  </a:lnTo>
                  <a:lnTo>
                    <a:pt x="354" y="509"/>
                  </a:lnTo>
                  <a:lnTo>
                    <a:pt x="352" y="515"/>
                  </a:lnTo>
                  <a:lnTo>
                    <a:pt x="350" y="518"/>
                  </a:lnTo>
                  <a:lnTo>
                    <a:pt x="348" y="524"/>
                  </a:lnTo>
                  <a:lnTo>
                    <a:pt x="346" y="530"/>
                  </a:lnTo>
                  <a:lnTo>
                    <a:pt x="344" y="534"/>
                  </a:lnTo>
                  <a:lnTo>
                    <a:pt x="342" y="539"/>
                  </a:lnTo>
                  <a:lnTo>
                    <a:pt x="340" y="545"/>
                  </a:lnTo>
                  <a:lnTo>
                    <a:pt x="338" y="549"/>
                  </a:lnTo>
                  <a:lnTo>
                    <a:pt x="337" y="555"/>
                  </a:lnTo>
                  <a:lnTo>
                    <a:pt x="335" y="560"/>
                  </a:lnTo>
                  <a:lnTo>
                    <a:pt x="333" y="566"/>
                  </a:lnTo>
                  <a:lnTo>
                    <a:pt x="331" y="570"/>
                  </a:lnTo>
                  <a:lnTo>
                    <a:pt x="329" y="575"/>
                  </a:lnTo>
                  <a:lnTo>
                    <a:pt x="327" y="581"/>
                  </a:lnTo>
                  <a:lnTo>
                    <a:pt x="325" y="587"/>
                  </a:lnTo>
                  <a:lnTo>
                    <a:pt x="323" y="591"/>
                  </a:lnTo>
                  <a:lnTo>
                    <a:pt x="321" y="598"/>
                  </a:lnTo>
                  <a:lnTo>
                    <a:pt x="319" y="602"/>
                  </a:lnTo>
                  <a:lnTo>
                    <a:pt x="318" y="608"/>
                  </a:lnTo>
                  <a:lnTo>
                    <a:pt x="316" y="613"/>
                  </a:lnTo>
                  <a:lnTo>
                    <a:pt x="314" y="619"/>
                  </a:lnTo>
                  <a:lnTo>
                    <a:pt x="312" y="625"/>
                  </a:lnTo>
                  <a:lnTo>
                    <a:pt x="310" y="631"/>
                  </a:lnTo>
                  <a:lnTo>
                    <a:pt x="306" y="636"/>
                  </a:lnTo>
                  <a:lnTo>
                    <a:pt x="304" y="642"/>
                  </a:lnTo>
                  <a:lnTo>
                    <a:pt x="302" y="648"/>
                  </a:lnTo>
                  <a:lnTo>
                    <a:pt x="300" y="653"/>
                  </a:lnTo>
                  <a:lnTo>
                    <a:pt x="297" y="659"/>
                  </a:lnTo>
                  <a:lnTo>
                    <a:pt x="295" y="665"/>
                  </a:lnTo>
                  <a:lnTo>
                    <a:pt x="293" y="670"/>
                  </a:lnTo>
                  <a:lnTo>
                    <a:pt x="291" y="676"/>
                  </a:lnTo>
                  <a:lnTo>
                    <a:pt x="287" y="682"/>
                  </a:lnTo>
                  <a:lnTo>
                    <a:pt x="285" y="688"/>
                  </a:lnTo>
                  <a:lnTo>
                    <a:pt x="283" y="693"/>
                  </a:lnTo>
                  <a:lnTo>
                    <a:pt x="279" y="701"/>
                  </a:lnTo>
                  <a:lnTo>
                    <a:pt x="278" y="707"/>
                  </a:lnTo>
                  <a:lnTo>
                    <a:pt x="276" y="712"/>
                  </a:lnTo>
                  <a:lnTo>
                    <a:pt x="272" y="718"/>
                  </a:lnTo>
                  <a:lnTo>
                    <a:pt x="270" y="724"/>
                  </a:lnTo>
                  <a:lnTo>
                    <a:pt x="266" y="731"/>
                  </a:lnTo>
                  <a:lnTo>
                    <a:pt x="264" y="737"/>
                  </a:lnTo>
                  <a:lnTo>
                    <a:pt x="260" y="743"/>
                  </a:lnTo>
                  <a:lnTo>
                    <a:pt x="259" y="748"/>
                  </a:lnTo>
                  <a:lnTo>
                    <a:pt x="255" y="754"/>
                  </a:lnTo>
                  <a:lnTo>
                    <a:pt x="253" y="762"/>
                  </a:lnTo>
                  <a:lnTo>
                    <a:pt x="249" y="767"/>
                  </a:lnTo>
                  <a:lnTo>
                    <a:pt x="247" y="773"/>
                  </a:lnTo>
                  <a:lnTo>
                    <a:pt x="243" y="781"/>
                  </a:lnTo>
                  <a:lnTo>
                    <a:pt x="241" y="786"/>
                  </a:lnTo>
                  <a:lnTo>
                    <a:pt x="238" y="792"/>
                  </a:lnTo>
                  <a:lnTo>
                    <a:pt x="234" y="798"/>
                  </a:lnTo>
                  <a:lnTo>
                    <a:pt x="230" y="805"/>
                  </a:lnTo>
                  <a:lnTo>
                    <a:pt x="228" y="811"/>
                  </a:lnTo>
                  <a:lnTo>
                    <a:pt x="224" y="819"/>
                  </a:lnTo>
                  <a:lnTo>
                    <a:pt x="221" y="824"/>
                  </a:lnTo>
                  <a:lnTo>
                    <a:pt x="217" y="830"/>
                  </a:lnTo>
                  <a:lnTo>
                    <a:pt x="215" y="838"/>
                  </a:lnTo>
                  <a:lnTo>
                    <a:pt x="211" y="843"/>
                  </a:lnTo>
                  <a:lnTo>
                    <a:pt x="207" y="849"/>
                  </a:lnTo>
                  <a:lnTo>
                    <a:pt x="203" y="857"/>
                  </a:lnTo>
                  <a:lnTo>
                    <a:pt x="200" y="862"/>
                  </a:lnTo>
                  <a:lnTo>
                    <a:pt x="196" y="868"/>
                  </a:lnTo>
                  <a:lnTo>
                    <a:pt x="192" y="874"/>
                  </a:lnTo>
                  <a:lnTo>
                    <a:pt x="188" y="881"/>
                  </a:lnTo>
                  <a:lnTo>
                    <a:pt x="184" y="887"/>
                  </a:lnTo>
                  <a:lnTo>
                    <a:pt x="181" y="895"/>
                  </a:lnTo>
                  <a:lnTo>
                    <a:pt x="177" y="900"/>
                  </a:lnTo>
                  <a:lnTo>
                    <a:pt x="173" y="908"/>
                  </a:lnTo>
                  <a:lnTo>
                    <a:pt x="169" y="914"/>
                  </a:lnTo>
                  <a:lnTo>
                    <a:pt x="165" y="921"/>
                  </a:lnTo>
                  <a:lnTo>
                    <a:pt x="162" y="927"/>
                  </a:lnTo>
                  <a:lnTo>
                    <a:pt x="158" y="935"/>
                  </a:lnTo>
                  <a:lnTo>
                    <a:pt x="154" y="942"/>
                  </a:lnTo>
                  <a:lnTo>
                    <a:pt x="150" y="948"/>
                  </a:lnTo>
                  <a:lnTo>
                    <a:pt x="146" y="954"/>
                  </a:lnTo>
                  <a:lnTo>
                    <a:pt x="141" y="961"/>
                  </a:lnTo>
                  <a:lnTo>
                    <a:pt x="137" y="969"/>
                  </a:lnTo>
                  <a:lnTo>
                    <a:pt x="133" y="974"/>
                  </a:lnTo>
                  <a:lnTo>
                    <a:pt x="129" y="982"/>
                  </a:lnTo>
                  <a:lnTo>
                    <a:pt x="125" y="990"/>
                  </a:lnTo>
                  <a:lnTo>
                    <a:pt x="122" y="997"/>
                  </a:lnTo>
                  <a:lnTo>
                    <a:pt x="118" y="1003"/>
                  </a:lnTo>
                  <a:lnTo>
                    <a:pt x="112" y="1011"/>
                  </a:lnTo>
                  <a:lnTo>
                    <a:pt x="110" y="1018"/>
                  </a:lnTo>
                  <a:lnTo>
                    <a:pt x="106" y="1026"/>
                  </a:lnTo>
                  <a:lnTo>
                    <a:pt x="103" y="1032"/>
                  </a:lnTo>
                  <a:lnTo>
                    <a:pt x="99" y="1041"/>
                  </a:lnTo>
                  <a:lnTo>
                    <a:pt x="95" y="1047"/>
                  </a:lnTo>
                  <a:lnTo>
                    <a:pt x="91" y="1056"/>
                  </a:lnTo>
                  <a:lnTo>
                    <a:pt x="87" y="1062"/>
                  </a:lnTo>
                  <a:lnTo>
                    <a:pt x="84" y="1070"/>
                  </a:lnTo>
                  <a:lnTo>
                    <a:pt x="80" y="1077"/>
                  </a:lnTo>
                  <a:lnTo>
                    <a:pt x="76" y="1087"/>
                  </a:lnTo>
                  <a:lnTo>
                    <a:pt x="72" y="1094"/>
                  </a:lnTo>
                  <a:lnTo>
                    <a:pt x="70" y="1102"/>
                  </a:lnTo>
                  <a:lnTo>
                    <a:pt x="67" y="1109"/>
                  </a:lnTo>
                  <a:lnTo>
                    <a:pt x="63" y="1119"/>
                  </a:lnTo>
                  <a:lnTo>
                    <a:pt x="59" y="1127"/>
                  </a:lnTo>
                  <a:lnTo>
                    <a:pt x="57" y="1134"/>
                  </a:lnTo>
                  <a:lnTo>
                    <a:pt x="53" y="1142"/>
                  </a:lnTo>
                  <a:lnTo>
                    <a:pt x="49" y="1151"/>
                  </a:lnTo>
                  <a:lnTo>
                    <a:pt x="48" y="1159"/>
                  </a:lnTo>
                  <a:lnTo>
                    <a:pt x="44" y="1168"/>
                  </a:lnTo>
                  <a:lnTo>
                    <a:pt x="42" y="1176"/>
                  </a:lnTo>
                  <a:lnTo>
                    <a:pt x="40" y="1185"/>
                  </a:lnTo>
                  <a:lnTo>
                    <a:pt x="36" y="1195"/>
                  </a:lnTo>
                  <a:lnTo>
                    <a:pt x="34" y="1203"/>
                  </a:lnTo>
                  <a:lnTo>
                    <a:pt x="30" y="1212"/>
                  </a:lnTo>
                  <a:lnTo>
                    <a:pt x="29" y="1222"/>
                  </a:lnTo>
                  <a:lnTo>
                    <a:pt x="27" y="1231"/>
                  </a:lnTo>
                  <a:lnTo>
                    <a:pt x="25" y="1241"/>
                  </a:lnTo>
                  <a:lnTo>
                    <a:pt x="23" y="1250"/>
                  </a:lnTo>
                  <a:lnTo>
                    <a:pt x="21" y="1260"/>
                  </a:lnTo>
                  <a:lnTo>
                    <a:pt x="19" y="1269"/>
                  </a:lnTo>
                  <a:lnTo>
                    <a:pt x="17" y="1279"/>
                  </a:lnTo>
                  <a:lnTo>
                    <a:pt x="15" y="1288"/>
                  </a:lnTo>
                  <a:lnTo>
                    <a:pt x="15" y="1298"/>
                  </a:lnTo>
                  <a:lnTo>
                    <a:pt x="13" y="1307"/>
                  </a:lnTo>
                  <a:lnTo>
                    <a:pt x="13" y="1318"/>
                  </a:lnTo>
                  <a:lnTo>
                    <a:pt x="11" y="1328"/>
                  </a:lnTo>
                  <a:lnTo>
                    <a:pt x="11" y="1339"/>
                  </a:lnTo>
                  <a:lnTo>
                    <a:pt x="10" y="1349"/>
                  </a:lnTo>
                  <a:lnTo>
                    <a:pt x="10" y="1358"/>
                  </a:lnTo>
                  <a:lnTo>
                    <a:pt x="8" y="1370"/>
                  </a:lnTo>
                  <a:lnTo>
                    <a:pt x="8" y="1379"/>
                  </a:lnTo>
                  <a:lnTo>
                    <a:pt x="6" y="1389"/>
                  </a:lnTo>
                  <a:lnTo>
                    <a:pt x="6" y="1400"/>
                  </a:lnTo>
                  <a:lnTo>
                    <a:pt x="6" y="1410"/>
                  </a:lnTo>
                  <a:lnTo>
                    <a:pt x="6" y="1421"/>
                  </a:lnTo>
                  <a:lnTo>
                    <a:pt x="4" y="1431"/>
                  </a:lnTo>
                  <a:lnTo>
                    <a:pt x="2" y="1440"/>
                  </a:lnTo>
                  <a:lnTo>
                    <a:pt x="2" y="1451"/>
                  </a:lnTo>
                  <a:lnTo>
                    <a:pt x="2" y="1461"/>
                  </a:lnTo>
                  <a:lnTo>
                    <a:pt x="2" y="1470"/>
                  </a:lnTo>
                  <a:lnTo>
                    <a:pt x="2" y="1482"/>
                  </a:lnTo>
                  <a:lnTo>
                    <a:pt x="2" y="1491"/>
                  </a:lnTo>
                  <a:lnTo>
                    <a:pt x="2" y="1503"/>
                  </a:lnTo>
                  <a:lnTo>
                    <a:pt x="0" y="1512"/>
                  </a:lnTo>
                  <a:lnTo>
                    <a:pt x="0" y="1522"/>
                  </a:lnTo>
                  <a:lnTo>
                    <a:pt x="0" y="1531"/>
                  </a:lnTo>
                  <a:lnTo>
                    <a:pt x="0" y="1543"/>
                  </a:lnTo>
                  <a:lnTo>
                    <a:pt x="0" y="1552"/>
                  </a:lnTo>
                  <a:lnTo>
                    <a:pt x="0" y="1562"/>
                  </a:lnTo>
                  <a:lnTo>
                    <a:pt x="0" y="1573"/>
                  </a:lnTo>
                  <a:lnTo>
                    <a:pt x="2" y="1583"/>
                  </a:lnTo>
                  <a:lnTo>
                    <a:pt x="2" y="1592"/>
                  </a:lnTo>
                  <a:lnTo>
                    <a:pt x="2" y="1602"/>
                  </a:lnTo>
                  <a:lnTo>
                    <a:pt x="2" y="1611"/>
                  </a:lnTo>
                  <a:lnTo>
                    <a:pt x="2" y="1623"/>
                  </a:lnTo>
                  <a:lnTo>
                    <a:pt x="2" y="1632"/>
                  </a:lnTo>
                  <a:lnTo>
                    <a:pt x="4" y="1642"/>
                  </a:lnTo>
                  <a:lnTo>
                    <a:pt x="6" y="1651"/>
                  </a:lnTo>
                  <a:lnTo>
                    <a:pt x="6" y="1662"/>
                  </a:lnTo>
                  <a:lnTo>
                    <a:pt x="6" y="1672"/>
                  </a:lnTo>
                  <a:lnTo>
                    <a:pt x="8" y="1681"/>
                  </a:lnTo>
                  <a:lnTo>
                    <a:pt x="8" y="1691"/>
                  </a:lnTo>
                  <a:lnTo>
                    <a:pt x="11" y="1700"/>
                  </a:lnTo>
                  <a:lnTo>
                    <a:pt x="11" y="1710"/>
                  </a:lnTo>
                  <a:lnTo>
                    <a:pt x="13" y="1719"/>
                  </a:lnTo>
                  <a:lnTo>
                    <a:pt x="15" y="1729"/>
                  </a:lnTo>
                  <a:lnTo>
                    <a:pt x="17" y="1738"/>
                  </a:lnTo>
                  <a:lnTo>
                    <a:pt x="19" y="1748"/>
                  </a:lnTo>
                  <a:lnTo>
                    <a:pt x="21" y="1757"/>
                  </a:lnTo>
                  <a:lnTo>
                    <a:pt x="23" y="1765"/>
                  </a:lnTo>
                  <a:lnTo>
                    <a:pt x="25" y="1775"/>
                  </a:lnTo>
                  <a:lnTo>
                    <a:pt x="27" y="1784"/>
                  </a:lnTo>
                  <a:lnTo>
                    <a:pt x="29" y="1794"/>
                  </a:lnTo>
                  <a:lnTo>
                    <a:pt x="32" y="1803"/>
                  </a:lnTo>
                  <a:lnTo>
                    <a:pt x="36" y="1813"/>
                  </a:lnTo>
                  <a:lnTo>
                    <a:pt x="38" y="1820"/>
                  </a:lnTo>
                  <a:lnTo>
                    <a:pt x="42" y="1830"/>
                  </a:lnTo>
                  <a:lnTo>
                    <a:pt x="44" y="1839"/>
                  </a:lnTo>
                  <a:lnTo>
                    <a:pt x="48" y="1847"/>
                  </a:lnTo>
                  <a:lnTo>
                    <a:pt x="51" y="1856"/>
                  </a:lnTo>
                  <a:lnTo>
                    <a:pt x="53" y="1864"/>
                  </a:lnTo>
                  <a:lnTo>
                    <a:pt x="59" y="1873"/>
                  </a:lnTo>
                  <a:lnTo>
                    <a:pt x="63" y="1883"/>
                  </a:lnTo>
                  <a:lnTo>
                    <a:pt x="67" y="1890"/>
                  </a:lnTo>
                  <a:lnTo>
                    <a:pt x="70" y="1900"/>
                  </a:lnTo>
                  <a:lnTo>
                    <a:pt x="74" y="1908"/>
                  </a:lnTo>
                  <a:lnTo>
                    <a:pt x="80" y="1917"/>
                  </a:lnTo>
                  <a:lnTo>
                    <a:pt x="84" y="1925"/>
                  </a:lnTo>
                  <a:lnTo>
                    <a:pt x="89" y="1934"/>
                  </a:lnTo>
                  <a:lnTo>
                    <a:pt x="93" y="1942"/>
                  </a:lnTo>
                  <a:lnTo>
                    <a:pt x="101" y="1949"/>
                  </a:lnTo>
                  <a:lnTo>
                    <a:pt x="105" y="1957"/>
                  </a:lnTo>
                  <a:lnTo>
                    <a:pt x="110" y="1965"/>
                  </a:lnTo>
                  <a:lnTo>
                    <a:pt x="114" y="1972"/>
                  </a:lnTo>
                  <a:lnTo>
                    <a:pt x="120" y="1980"/>
                  </a:lnTo>
                  <a:lnTo>
                    <a:pt x="125" y="1987"/>
                  </a:lnTo>
                  <a:lnTo>
                    <a:pt x="133" y="1995"/>
                  </a:lnTo>
                  <a:lnTo>
                    <a:pt x="139" y="2003"/>
                  </a:lnTo>
                  <a:lnTo>
                    <a:pt x="145" y="2010"/>
                  </a:lnTo>
                  <a:lnTo>
                    <a:pt x="150" y="2016"/>
                  </a:lnTo>
                  <a:lnTo>
                    <a:pt x="158" y="2024"/>
                  </a:lnTo>
                  <a:lnTo>
                    <a:pt x="164" y="2031"/>
                  </a:lnTo>
                  <a:lnTo>
                    <a:pt x="171" y="2039"/>
                  </a:lnTo>
                  <a:lnTo>
                    <a:pt x="177" y="2044"/>
                  </a:lnTo>
                  <a:lnTo>
                    <a:pt x="184" y="2052"/>
                  </a:lnTo>
                  <a:lnTo>
                    <a:pt x="192" y="2058"/>
                  </a:lnTo>
                  <a:lnTo>
                    <a:pt x="200" y="2065"/>
                  </a:lnTo>
                  <a:lnTo>
                    <a:pt x="207" y="2071"/>
                  </a:lnTo>
                  <a:lnTo>
                    <a:pt x="215" y="2077"/>
                  </a:lnTo>
                  <a:lnTo>
                    <a:pt x="222" y="2084"/>
                  </a:lnTo>
                  <a:lnTo>
                    <a:pt x="230" y="2090"/>
                  </a:lnTo>
                  <a:lnTo>
                    <a:pt x="238" y="2096"/>
                  </a:lnTo>
                  <a:lnTo>
                    <a:pt x="245" y="2101"/>
                  </a:lnTo>
                  <a:lnTo>
                    <a:pt x="253" y="2107"/>
                  </a:lnTo>
                  <a:lnTo>
                    <a:pt x="262" y="2115"/>
                  </a:lnTo>
                  <a:lnTo>
                    <a:pt x="270" y="2119"/>
                  </a:lnTo>
                  <a:lnTo>
                    <a:pt x="279" y="2126"/>
                  </a:lnTo>
                  <a:lnTo>
                    <a:pt x="287" y="2130"/>
                  </a:lnTo>
                  <a:lnTo>
                    <a:pt x="295" y="2136"/>
                  </a:lnTo>
                  <a:lnTo>
                    <a:pt x="304" y="2141"/>
                  </a:lnTo>
                  <a:lnTo>
                    <a:pt x="312" y="2147"/>
                  </a:lnTo>
                  <a:lnTo>
                    <a:pt x="321" y="2151"/>
                  </a:lnTo>
                  <a:lnTo>
                    <a:pt x="331" y="2157"/>
                  </a:lnTo>
                  <a:lnTo>
                    <a:pt x="338" y="2162"/>
                  </a:lnTo>
                  <a:lnTo>
                    <a:pt x="348" y="2166"/>
                  </a:lnTo>
                  <a:lnTo>
                    <a:pt x="356" y="2172"/>
                  </a:lnTo>
                  <a:lnTo>
                    <a:pt x="365" y="2176"/>
                  </a:lnTo>
                  <a:lnTo>
                    <a:pt x="375" y="2179"/>
                  </a:lnTo>
                  <a:lnTo>
                    <a:pt x="384" y="2185"/>
                  </a:lnTo>
                  <a:lnTo>
                    <a:pt x="392" y="2189"/>
                  </a:lnTo>
                  <a:lnTo>
                    <a:pt x="401" y="2193"/>
                  </a:lnTo>
                  <a:lnTo>
                    <a:pt x="411" y="2196"/>
                  </a:lnTo>
                  <a:lnTo>
                    <a:pt x="420" y="2200"/>
                  </a:lnTo>
                  <a:lnTo>
                    <a:pt x="428" y="2204"/>
                  </a:lnTo>
                  <a:lnTo>
                    <a:pt x="437" y="2208"/>
                  </a:lnTo>
                  <a:lnTo>
                    <a:pt x="447" y="2210"/>
                  </a:lnTo>
                  <a:lnTo>
                    <a:pt x="456" y="2214"/>
                  </a:lnTo>
                  <a:lnTo>
                    <a:pt x="466" y="2217"/>
                  </a:lnTo>
                  <a:lnTo>
                    <a:pt x="475" y="2221"/>
                  </a:lnTo>
                  <a:lnTo>
                    <a:pt x="483" y="2223"/>
                  </a:lnTo>
                  <a:lnTo>
                    <a:pt x="492" y="2227"/>
                  </a:lnTo>
                  <a:lnTo>
                    <a:pt x="502" y="2229"/>
                  </a:lnTo>
                  <a:lnTo>
                    <a:pt x="511" y="2233"/>
                  </a:lnTo>
                  <a:lnTo>
                    <a:pt x="521" y="2234"/>
                  </a:lnTo>
                  <a:lnTo>
                    <a:pt x="530" y="2236"/>
                  </a:lnTo>
                  <a:lnTo>
                    <a:pt x="540" y="2238"/>
                  </a:lnTo>
                  <a:lnTo>
                    <a:pt x="549" y="2242"/>
                  </a:lnTo>
                  <a:lnTo>
                    <a:pt x="557" y="2244"/>
                  </a:lnTo>
                  <a:lnTo>
                    <a:pt x="567" y="2246"/>
                  </a:lnTo>
                  <a:lnTo>
                    <a:pt x="576" y="2246"/>
                  </a:lnTo>
                  <a:lnTo>
                    <a:pt x="586" y="2250"/>
                  </a:lnTo>
                  <a:lnTo>
                    <a:pt x="593" y="2250"/>
                  </a:lnTo>
                  <a:lnTo>
                    <a:pt x="603" y="2252"/>
                  </a:lnTo>
                  <a:lnTo>
                    <a:pt x="612" y="2253"/>
                  </a:lnTo>
                  <a:lnTo>
                    <a:pt x="622" y="2253"/>
                  </a:lnTo>
                  <a:lnTo>
                    <a:pt x="629" y="2253"/>
                  </a:lnTo>
                  <a:lnTo>
                    <a:pt x="639" y="2255"/>
                  </a:lnTo>
                  <a:lnTo>
                    <a:pt x="648" y="2255"/>
                  </a:lnTo>
                  <a:lnTo>
                    <a:pt x="658" y="2257"/>
                  </a:lnTo>
                  <a:lnTo>
                    <a:pt x="667" y="2257"/>
                  </a:lnTo>
                  <a:lnTo>
                    <a:pt x="677" y="2259"/>
                  </a:lnTo>
                  <a:lnTo>
                    <a:pt x="684" y="2259"/>
                  </a:lnTo>
                  <a:lnTo>
                    <a:pt x="696" y="2261"/>
                  </a:lnTo>
                  <a:lnTo>
                    <a:pt x="703" y="2261"/>
                  </a:lnTo>
                  <a:lnTo>
                    <a:pt x="713" y="2261"/>
                  </a:lnTo>
                  <a:lnTo>
                    <a:pt x="722" y="2261"/>
                  </a:lnTo>
                  <a:lnTo>
                    <a:pt x="732" y="2263"/>
                  </a:lnTo>
                  <a:lnTo>
                    <a:pt x="742" y="2263"/>
                  </a:lnTo>
                  <a:lnTo>
                    <a:pt x="751" y="2263"/>
                  </a:lnTo>
                  <a:lnTo>
                    <a:pt x="761" y="2265"/>
                  </a:lnTo>
                  <a:lnTo>
                    <a:pt x="772" y="2265"/>
                  </a:lnTo>
                  <a:lnTo>
                    <a:pt x="780" y="2265"/>
                  </a:lnTo>
                  <a:lnTo>
                    <a:pt x="789" y="2265"/>
                  </a:lnTo>
                  <a:lnTo>
                    <a:pt x="800" y="2265"/>
                  </a:lnTo>
                  <a:lnTo>
                    <a:pt x="810" y="2267"/>
                  </a:lnTo>
                  <a:lnTo>
                    <a:pt x="819" y="2267"/>
                  </a:lnTo>
                  <a:lnTo>
                    <a:pt x="829" y="2267"/>
                  </a:lnTo>
                  <a:lnTo>
                    <a:pt x="838" y="2267"/>
                  </a:lnTo>
                  <a:lnTo>
                    <a:pt x="850" y="2267"/>
                  </a:lnTo>
                  <a:lnTo>
                    <a:pt x="857" y="2267"/>
                  </a:lnTo>
                  <a:lnTo>
                    <a:pt x="869" y="2267"/>
                  </a:lnTo>
                  <a:lnTo>
                    <a:pt x="878" y="2267"/>
                  </a:lnTo>
                  <a:lnTo>
                    <a:pt x="888" y="2267"/>
                  </a:lnTo>
                  <a:lnTo>
                    <a:pt x="897" y="2267"/>
                  </a:lnTo>
                  <a:lnTo>
                    <a:pt x="907" y="2267"/>
                  </a:lnTo>
                  <a:lnTo>
                    <a:pt x="916" y="2267"/>
                  </a:lnTo>
                  <a:lnTo>
                    <a:pt x="928" y="2267"/>
                  </a:lnTo>
                  <a:lnTo>
                    <a:pt x="937" y="2267"/>
                  </a:lnTo>
                  <a:lnTo>
                    <a:pt x="947" y="2267"/>
                  </a:lnTo>
                  <a:lnTo>
                    <a:pt x="956" y="2267"/>
                  </a:lnTo>
                  <a:lnTo>
                    <a:pt x="966" y="2267"/>
                  </a:lnTo>
                  <a:lnTo>
                    <a:pt x="975" y="2265"/>
                  </a:lnTo>
                  <a:lnTo>
                    <a:pt x="985" y="2265"/>
                  </a:lnTo>
                  <a:lnTo>
                    <a:pt x="994" y="2265"/>
                  </a:lnTo>
                  <a:lnTo>
                    <a:pt x="1006" y="2265"/>
                  </a:lnTo>
                  <a:lnTo>
                    <a:pt x="1013" y="2263"/>
                  </a:lnTo>
                  <a:lnTo>
                    <a:pt x="1025" y="2263"/>
                  </a:lnTo>
                  <a:lnTo>
                    <a:pt x="1034" y="2261"/>
                  </a:lnTo>
                  <a:lnTo>
                    <a:pt x="1044" y="2261"/>
                  </a:lnTo>
                  <a:lnTo>
                    <a:pt x="1053" y="2261"/>
                  </a:lnTo>
                  <a:lnTo>
                    <a:pt x="1063" y="2261"/>
                  </a:lnTo>
                  <a:lnTo>
                    <a:pt x="1072" y="2259"/>
                  </a:lnTo>
                  <a:lnTo>
                    <a:pt x="1082" y="2259"/>
                  </a:lnTo>
                  <a:lnTo>
                    <a:pt x="1091" y="2257"/>
                  </a:lnTo>
                  <a:lnTo>
                    <a:pt x="1099" y="2257"/>
                  </a:lnTo>
                  <a:lnTo>
                    <a:pt x="1108" y="2255"/>
                  </a:lnTo>
                  <a:lnTo>
                    <a:pt x="1118" y="2255"/>
                  </a:lnTo>
                  <a:lnTo>
                    <a:pt x="1127" y="2253"/>
                  </a:lnTo>
                  <a:lnTo>
                    <a:pt x="1137" y="2253"/>
                  </a:lnTo>
                  <a:lnTo>
                    <a:pt x="1145" y="2252"/>
                  </a:lnTo>
                  <a:lnTo>
                    <a:pt x="1154" y="2252"/>
                  </a:lnTo>
                  <a:lnTo>
                    <a:pt x="1162" y="2250"/>
                  </a:lnTo>
                  <a:lnTo>
                    <a:pt x="1171" y="2248"/>
                  </a:lnTo>
                  <a:lnTo>
                    <a:pt x="1181" y="2246"/>
                  </a:lnTo>
                  <a:lnTo>
                    <a:pt x="1188" y="2246"/>
                  </a:lnTo>
                  <a:lnTo>
                    <a:pt x="1198" y="2244"/>
                  </a:lnTo>
                  <a:lnTo>
                    <a:pt x="1205" y="2242"/>
                  </a:lnTo>
                  <a:lnTo>
                    <a:pt x="1215" y="2240"/>
                  </a:lnTo>
                  <a:lnTo>
                    <a:pt x="1223" y="2240"/>
                  </a:lnTo>
                  <a:lnTo>
                    <a:pt x="1232" y="2238"/>
                  </a:lnTo>
                  <a:lnTo>
                    <a:pt x="1240" y="2236"/>
                  </a:lnTo>
                  <a:lnTo>
                    <a:pt x="1247" y="2233"/>
                  </a:lnTo>
                  <a:lnTo>
                    <a:pt x="1255" y="2233"/>
                  </a:lnTo>
                  <a:lnTo>
                    <a:pt x="1262" y="2231"/>
                  </a:lnTo>
                  <a:lnTo>
                    <a:pt x="1270" y="2229"/>
                  </a:lnTo>
                  <a:lnTo>
                    <a:pt x="1278" y="2225"/>
                  </a:lnTo>
                  <a:lnTo>
                    <a:pt x="1285" y="2223"/>
                  </a:lnTo>
                  <a:lnTo>
                    <a:pt x="1293" y="2221"/>
                  </a:lnTo>
                  <a:lnTo>
                    <a:pt x="1300" y="2219"/>
                  </a:lnTo>
                  <a:lnTo>
                    <a:pt x="1306" y="2217"/>
                  </a:lnTo>
                  <a:lnTo>
                    <a:pt x="1314" y="2215"/>
                  </a:lnTo>
                  <a:lnTo>
                    <a:pt x="1321" y="2212"/>
                  </a:lnTo>
                  <a:lnTo>
                    <a:pt x="1329" y="2210"/>
                  </a:lnTo>
                  <a:lnTo>
                    <a:pt x="1337" y="2208"/>
                  </a:lnTo>
                  <a:lnTo>
                    <a:pt x="1344" y="2206"/>
                  </a:lnTo>
                  <a:lnTo>
                    <a:pt x="1350" y="2202"/>
                  </a:lnTo>
                  <a:lnTo>
                    <a:pt x="1356" y="2200"/>
                  </a:lnTo>
                  <a:lnTo>
                    <a:pt x="1363" y="2196"/>
                  </a:lnTo>
                  <a:lnTo>
                    <a:pt x="1371" y="2195"/>
                  </a:lnTo>
                  <a:lnTo>
                    <a:pt x="1377" y="2191"/>
                  </a:lnTo>
                  <a:lnTo>
                    <a:pt x="1384" y="2189"/>
                  </a:lnTo>
                  <a:lnTo>
                    <a:pt x="1390" y="2185"/>
                  </a:lnTo>
                  <a:lnTo>
                    <a:pt x="1397" y="2183"/>
                  </a:lnTo>
                  <a:lnTo>
                    <a:pt x="1403" y="2179"/>
                  </a:lnTo>
                  <a:lnTo>
                    <a:pt x="1409" y="2177"/>
                  </a:lnTo>
                  <a:lnTo>
                    <a:pt x="1415" y="2174"/>
                  </a:lnTo>
                  <a:lnTo>
                    <a:pt x="1422" y="2170"/>
                  </a:lnTo>
                  <a:lnTo>
                    <a:pt x="1428" y="2166"/>
                  </a:lnTo>
                  <a:lnTo>
                    <a:pt x="1434" y="2164"/>
                  </a:lnTo>
                  <a:lnTo>
                    <a:pt x="1439" y="2160"/>
                  </a:lnTo>
                  <a:lnTo>
                    <a:pt x="1445" y="2157"/>
                  </a:lnTo>
                  <a:lnTo>
                    <a:pt x="1451" y="2153"/>
                  </a:lnTo>
                  <a:lnTo>
                    <a:pt x="1456" y="2149"/>
                  </a:lnTo>
                  <a:lnTo>
                    <a:pt x="1462" y="2145"/>
                  </a:lnTo>
                  <a:lnTo>
                    <a:pt x="1468" y="2141"/>
                  </a:lnTo>
                  <a:lnTo>
                    <a:pt x="1473" y="2138"/>
                  </a:lnTo>
                  <a:lnTo>
                    <a:pt x="1479" y="2134"/>
                  </a:lnTo>
                  <a:lnTo>
                    <a:pt x="1485" y="2130"/>
                  </a:lnTo>
                  <a:lnTo>
                    <a:pt x="1491" y="2126"/>
                  </a:lnTo>
                  <a:lnTo>
                    <a:pt x="1494" y="2120"/>
                  </a:lnTo>
                  <a:lnTo>
                    <a:pt x="1500" y="2117"/>
                  </a:lnTo>
                  <a:lnTo>
                    <a:pt x="1506" y="2113"/>
                  </a:lnTo>
                  <a:lnTo>
                    <a:pt x="1512" y="2109"/>
                  </a:lnTo>
                  <a:lnTo>
                    <a:pt x="1515" y="2103"/>
                  </a:lnTo>
                  <a:lnTo>
                    <a:pt x="1521" y="2100"/>
                  </a:lnTo>
                  <a:lnTo>
                    <a:pt x="1525" y="2096"/>
                  </a:lnTo>
                  <a:lnTo>
                    <a:pt x="1531" y="2092"/>
                  </a:lnTo>
                  <a:lnTo>
                    <a:pt x="1534" y="2086"/>
                  </a:lnTo>
                  <a:lnTo>
                    <a:pt x="1540" y="2082"/>
                  </a:lnTo>
                  <a:lnTo>
                    <a:pt x="1546" y="2077"/>
                  </a:lnTo>
                  <a:lnTo>
                    <a:pt x="1550" y="2073"/>
                  </a:lnTo>
                  <a:lnTo>
                    <a:pt x="1553" y="2067"/>
                  </a:lnTo>
                  <a:lnTo>
                    <a:pt x="1559" y="2062"/>
                  </a:lnTo>
                  <a:lnTo>
                    <a:pt x="1563" y="2056"/>
                  </a:lnTo>
                  <a:lnTo>
                    <a:pt x="1569" y="2052"/>
                  </a:lnTo>
                  <a:lnTo>
                    <a:pt x="1572" y="2046"/>
                  </a:lnTo>
                  <a:lnTo>
                    <a:pt x="1578" y="2041"/>
                  </a:lnTo>
                  <a:lnTo>
                    <a:pt x="1582" y="2035"/>
                  </a:lnTo>
                  <a:lnTo>
                    <a:pt x="1586" y="2031"/>
                  </a:lnTo>
                  <a:lnTo>
                    <a:pt x="1591" y="2025"/>
                  </a:lnTo>
                  <a:lnTo>
                    <a:pt x="1595" y="2020"/>
                  </a:lnTo>
                  <a:lnTo>
                    <a:pt x="1599" y="2014"/>
                  </a:lnTo>
                  <a:lnTo>
                    <a:pt x="1605" y="2008"/>
                  </a:lnTo>
                  <a:lnTo>
                    <a:pt x="1608" y="2003"/>
                  </a:lnTo>
                  <a:lnTo>
                    <a:pt x="1612" y="1997"/>
                  </a:lnTo>
                  <a:lnTo>
                    <a:pt x="1616" y="1989"/>
                  </a:lnTo>
                  <a:lnTo>
                    <a:pt x="1620" y="1986"/>
                  </a:lnTo>
                  <a:lnTo>
                    <a:pt x="1624" y="1978"/>
                  </a:lnTo>
                  <a:lnTo>
                    <a:pt x="1629" y="1972"/>
                  </a:lnTo>
                  <a:lnTo>
                    <a:pt x="1633" y="1965"/>
                  </a:lnTo>
                  <a:lnTo>
                    <a:pt x="1637" y="1959"/>
                  </a:lnTo>
                  <a:lnTo>
                    <a:pt x="1643" y="1951"/>
                  </a:lnTo>
                  <a:lnTo>
                    <a:pt x="1647" y="1946"/>
                  </a:lnTo>
                  <a:lnTo>
                    <a:pt x="1650" y="1938"/>
                  </a:lnTo>
                  <a:lnTo>
                    <a:pt x="1654" y="1932"/>
                  </a:lnTo>
                  <a:lnTo>
                    <a:pt x="1658" y="1925"/>
                  </a:lnTo>
                  <a:lnTo>
                    <a:pt x="1662" y="1917"/>
                  </a:lnTo>
                  <a:lnTo>
                    <a:pt x="1667" y="1909"/>
                  </a:lnTo>
                  <a:lnTo>
                    <a:pt x="1671" y="1904"/>
                  </a:lnTo>
                  <a:lnTo>
                    <a:pt x="1675" y="1894"/>
                  </a:lnTo>
                  <a:lnTo>
                    <a:pt x="1679" y="1887"/>
                  </a:lnTo>
                  <a:lnTo>
                    <a:pt x="1683" y="1879"/>
                  </a:lnTo>
                  <a:lnTo>
                    <a:pt x="1688" y="1871"/>
                  </a:lnTo>
                  <a:lnTo>
                    <a:pt x="1690" y="1864"/>
                  </a:lnTo>
                  <a:lnTo>
                    <a:pt x="1696" y="1856"/>
                  </a:lnTo>
                  <a:lnTo>
                    <a:pt x="1700" y="1849"/>
                  </a:lnTo>
                  <a:lnTo>
                    <a:pt x="1704" y="1841"/>
                  </a:lnTo>
                  <a:lnTo>
                    <a:pt x="1707" y="1833"/>
                  </a:lnTo>
                  <a:lnTo>
                    <a:pt x="1711" y="1824"/>
                  </a:lnTo>
                  <a:lnTo>
                    <a:pt x="1713" y="1816"/>
                  </a:lnTo>
                  <a:lnTo>
                    <a:pt x="1719" y="1807"/>
                  </a:lnTo>
                  <a:lnTo>
                    <a:pt x="1721" y="1799"/>
                  </a:lnTo>
                  <a:lnTo>
                    <a:pt x="1724" y="1790"/>
                  </a:lnTo>
                  <a:lnTo>
                    <a:pt x="1728" y="1782"/>
                  </a:lnTo>
                  <a:lnTo>
                    <a:pt x="1732" y="1775"/>
                  </a:lnTo>
                  <a:lnTo>
                    <a:pt x="1736" y="1763"/>
                  </a:lnTo>
                  <a:lnTo>
                    <a:pt x="1738" y="1756"/>
                  </a:lnTo>
                  <a:lnTo>
                    <a:pt x="1742" y="1746"/>
                  </a:lnTo>
                  <a:lnTo>
                    <a:pt x="1743" y="1738"/>
                  </a:lnTo>
                  <a:lnTo>
                    <a:pt x="1747" y="1729"/>
                  </a:lnTo>
                  <a:lnTo>
                    <a:pt x="1749" y="1719"/>
                  </a:lnTo>
                  <a:lnTo>
                    <a:pt x="1753" y="1710"/>
                  </a:lnTo>
                  <a:lnTo>
                    <a:pt x="1757" y="1702"/>
                  </a:lnTo>
                  <a:lnTo>
                    <a:pt x="1759" y="1693"/>
                  </a:lnTo>
                  <a:lnTo>
                    <a:pt x="1761" y="1681"/>
                  </a:lnTo>
                  <a:lnTo>
                    <a:pt x="1762" y="1672"/>
                  </a:lnTo>
                  <a:lnTo>
                    <a:pt x="1766" y="1664"/>
                  </a:lnTo>
                  <a:lnTo>
                    <a:pt x="1768" y="1655"/>
                  </a:lnTo>
                  <a:lnTo>
                    <a:pt x="1770" y="1645"/>
                  </a:lnTo>
                  <a:lnTo>
                    <a:pt x="1772" y="1636"/>
                  </a:lnTo>
                  <a:lnTo>
                    <a:pt x="1774" y="1626"/>
                  </a:lnTo>
                  <a:lnTo>
                    <a:pt x="1776" y="1615"/>
                  </a:lnTo>
                  <a:lnTo>
                    <a:pt x="1778" y="1607"/>
                  </a:lnTo>
                  <a:lnTo>
                    <a:pt x="1778" y="1596"/>
                  </a:lnTo>
                  <a:lnTo>
                    <a:pt x="1780" y="1586"/>
                  </a:lnTo>
                  <a:lnTo>
                    <a:pt x="1782" y="1577"/>
                  </a:lnTo>
                  <a:lnTo>
                    <a:pt x="1783" y="1567"/>
                  </a:lnTo>
                  <a:lnTo>
                    <a:pt x="1783" y="1558"/>
                  </a:lnTo>
                  <a:lnTo>
                    <a:pt x="1785" y="1548"/>
                  </a:lnTo>
                  <a:lnTo>
                    <a:pt x="1785" y="1539"/>
                  </a:lnTo>
                  <a:lnTo>
                    <a:pt x="1785" y="1529"/>
                  </a:lnTo>
                  <a:lnTo>
                    <a:pt x="1785" y="1518"/>
                  </a:lnTo>
                  <a:lnTo>
                    <a:pt x="1787" y="1509"/>
                  </a:lnTo>
                  <a:lnTo>
                    <a:pt x="1787" y="1497"/>
                  </a:lnTo>
                  <a:lnTo>
                    <a:pt x="1787" y="1488"/>
                  </a:lnTo>
                  <a:lnTo>
                    <a:pt x="1787" y="1478"/>
                  </a:lnTo>
                  <a:lnTo>
                    <a:pt x="1787" y="1469"/>
                  </a:lnTo>
                  <a:lnTo>
                    <a:pt x="1785" y="1459"/>
                  </a:lnTo>
                  <a:lnTo>
                    <a:pt x="1785" y="1448"/>
                  </a:lnTo>
                  <a:lnTo>
                    <a:pt x="1785" y="1438"/>
                  </a:lnTo>
                  <a:lnTo>
                    <a:pt x="1783" y="1429"/>
                  </a:lnTo>
                  <a:lnTo>
                    <a:pt x="1783" y="1417"/>
                  </a:lnTo>
                  <a:lnTo>
                    <a:pt x="1782" y="1408"/>
                  </a:lnTo>
                  <a:lnTo>
                    <a:pt x="1780" y="1398"/>
                  </a:lnTo>
                  <a:lnTo>
                    <a:pt x="1780" y="1387"/>
                  </a:lnTo>
                  <a:lnTo>
                    <a:pt x="1778" y="1377"/>
                  </a:lnTo>
                  <a:lnTo>
                    <a:pt x="1776" y="1368"/>
                  </a:lnTo>
                  <a:lnTo>
                    <a:pt x="1774" y="1356"/>
                  </a:lnTo>
                  <a:lnTo>
                    <a:pt x="1772" y="1347"/>
                  </a:lnTo>
                  <a:lnTo>
                    <a:pt x="1770" y="1337"/>
                  </a:lnTo>
                  <a:lnTo>
                    <a:pt x="1768" y="1328"/>
                  </a:lnTo>
                  <a:lnTo>
                    <a:pt x="1766" y="1317"/>
                  </a:lnTo>
                  <a:lnTo>
                    <a:pt x="1764" y="1307"/>
                  </a:lnTo>
                  <a:lnTo>
                    <a:pt x="1762" y="1298"/>
                  </a:lnTo>
                  <a:lnTo>
                    <a:pt x="1759" y="1286"/>
                  </a:lnTo>
                  <a:lnTo>
                    <a:pt x="1757" y="1277"/>
                  </a:lnTo>
                  <a:lnTo>
                    <a:pt x="1755" y="1267"/>
                  </a:lnTo>
                  <a:lnTo>
                    <a:pt x="1751" y="1258"/>
                  </a:lnTo>
                  <a:lnTo>
                    <a:pt x="1747" y="1246"/>
                  </a:lnTo>
                  <a:lnTo>
                    <a:pt x="1745" y="1237"/>
                  </a:lnTo>
                  <a:lnTo>
                    <a:pt x="1742" y="1227"/>
                  </a:lnTo>
                  <a:lnTo>
                    <a:pt x="1740" y="1218"/>
                  </a:lnTo>
                  <a:lnTo>
                    <a:pt x="1736" y="1208"/>
                  </a:lnTo>
                  <a:lnTo>
                    <a:pt x="1732" y="1199"/>
                  </a:lnTo>
                  <a:lnTo>
                    <a:pt x="1730" y="1187"/>
                  </a:lnTo>
                  <a:lnTo>
                    <a:pt x="1726" y="1178"/>
                  </a:lnTo>
                  <a:lnTo>
                    <a:pt x="1723" y="1168"/>
                  </a:lnTo>
                  <a:lnTo>
                    <a:pt x="1719" y="1159"/>
                  </a:lnTo>
                  <a:lnTo>
                    <a:pt x="1717" y="1149"/>
                  </a:lnTo>
                  <a:lnTo>
                    <a:pt x="1713" y="1140"/>
                  </a:lnTo>
                  <a:lnTo>
                    <a:pt x="1709" y="1130"/>
                  </a:lnTo>
                  <a:lnTo>
                    <a:pt x="1705" y="1121"/>
                  </a:lnTo>
                  <a:lnTo>
                    <a:pt x="1702" y="1111"/>
                  </a:lnTo>
                  <a:lnTo>
                    <a:pt x="1698" y="1102"/>
                  </a:lnTo>
                  <a:lnTo>
                    <a:pt x="1694" y="1092"/>
                  </a:lnTo>
                  <a:lnTo>
                    <a:pt x="1690" y="1083"/>
                  </a:lnTo>
                  <a:lnTo>
                    <a:pt x="1688" y="1075"/>
                  </a:lnTo>
                  <a:lnTo>
                    <a:pt x="1683" y="1066"/>
                  </a:lnTo>
                  <a:lnTo>
                    <a:pt x="1681" y="1056"/>
                  </a:lnTo>
                  <a:lnTo>
                    <a:pt x="1675" y="1047"/>
                  </a:lnTo>
                  <a:lnTo>
                    <a:pt x="1673" y="1039"/>
                  </a:lnTo>
                  <a:lnTo>
                    <a:pt x="1667" y="1030"/>
                  </a:lnTo>
                  <a:lnTo>
                    <a:pt x="1666" y="1022"/>
                  </a:lnTo>
                  <a:lnTo>
                    <a:pt x="1662" y="1012"/>
                  </a:lnTo>
                  <a:lnTo>
                    <a:pt x="1658" y="1005"/>
                  </a:lnTo>
                  <a:lnTo>
                    <a:pt x="1654" y="997"/>
                  </a:lnTo>
                  <a:lnTo>
                    <a:pt x="1650" y="988"/>
                  </a:lnTo>
                  <a:lnTo>
                    <a:pt x="1647" y="980"/>
                  </a:lnTo>
                  <a:lnTo>
                    <a:pt x="1643" y="973"/>
                  </a:lnTo>
                  <a:lnTo>
                    <a:pt x="1639" y="963"/>
                  </a:lnTo>
                  <a:lnTo>
                    <a:pt x="1635" y="955"/>
                  </a:lnTo>
                  <a:lnTo>
                    <a:pt x="1631" y="948"/>
                  </a:lnTo>
                  <a:lnTo>
                    <a:pt x="1627" y="942"/>
                  </a:lnTo>
                  <a:lnTo>
                    <a:pt x="1624" y="933"/>
                  </a:lnTo>
                  <a:lnTo>
                    <a:pt x="1620" y="927"/>
                  </a:lnTo>
                  <a:lnTo>
                    <a:pt x="1616" y="917"/>
                  </a:lnTo>
                  <a:lnTo>
                    <a:pt x="1614" y="912"/>
                  </a:lnTo>
                  <a:lnTo>
                    <a:pt x="1610" y="904"/>
                  </a:lnTo>
                  <a:lnTo>
                    <a:pt x="1607" y="897"/>
                  </a:lnTo>
                  <a:lnTo>
                    <a:pt x="1605" y="891"/>
                  </a:lnTo>
                  <a:lnTo>
                    <a:pt x="1601" y="885"/>
                  </a:lnTo>
                  <a:lnTo>
                    <a:pt x="1597" y="878"/>
                  </a:lnTo>
                  <a:lnTo>
                    <a:pt x="1593" y="870"/>
                  </a:lnTo>
                  <a:lnTo>
                    <a:pt x="1589" y="864"/>
                  </a:lnTo>
                  <a:lnTo>
                    <a:pt x="1588" y="859"/>
                  </a:lnTo>
                  <a:lnTo>
                    <a:pt x="1584" y="853"/>
                  </a:lnTo>
                  <a:lnTo>
                    <a:pt x="1580" y="847"/>
                  </a:lnTo>
                  <a:lnTo>
                    <a:pt x="1578" y="841"/>
                  </a:lnTo>
                  <a:lnTo>
                    <a:pt x="1574" y="836"/>
                  </a:lnTo>
                  <a:lnTo>
                    <a:pt x="1570" y="830"/>
                  </a:lnTo>
                  <a:lnTo>
                    <a:pt x="1569" y="824"/>
                  </a:lnTo>
                  <a:lnTo>
                    <a:pt x="1565" y="819"/>
                  </a:lnTo>
                  <a:lnTo>
                    <a:pt x="1563" y="815"/>
                  </a:lnTo>
                  <a:lnTo>
                    <a:pt x="1559" y="809"/>
                  </a:lnTo>
                  <a:lnTo>
                    <a:pt x="1555" y="803"/>
                  </a:lnTo>
                  <a:lnTo>
                    <a:pt x="1553" y="800"/>
                  </a:lnTo>
                  <a:lnTo>
                    <a:pt x="1550" y="796"/>
                  </a:lnTo>
                  <a:lnTo>
                    <a:pt x="1546" y="790"/>
                  </a:lnTo>
                  <a:lnTo>
                    <a:pt x="1544" y="786"/>
                  </a:lnTo>
                  <a:lnTo>
                    <a:pt x="1540" y="781"/>
                  </a:lnTo>
                  <a:lnTo>
                    <a:pt x="1538" y="777"/>
                  </a:lnTo>
                  <a:lnTo>
                    <a:pt x="1534" y="773"/>
                  </a:lnTo>
                  <a:lnTo>
                    <a:pt x="1532" y="769"/>
                  </a:lnTo>
                  <a:lnTo>
                    <a:pt x="1529" y="764"/>
                  </a:lnTo>
                  <a:lnTo>
                    <a:pt x="1527" y="762"/>
                  </a:lnTo>
                  <a:lnTo>
                    <a:pt x="1523" y="758"/>
                  </a:lnTo>
                  <a:lnTo>
                    <a:pt x="1519" y="752"/>
                  </a:lnTo>
                  <a:lnTo>
                    <a:pt x="1517" y="748"/>
                  </a:lnTo>
                  <a:lnTo>
                    <a:pt x="1515" y="746"/>
                  </a:lnTo>
                  <a:lnTo>
                    <a:pt x="1510" y="739"/>
                  </a:lnTo>
                  <a:lnTo>
                    <a:pt x="1504" y="731"/>
                  </a:lnTo>
                  <a:lnTo>
                    <a:pt x="1498" y="724"/>
                  </a:lnTo>
                  <a:lnTo>
                    <a:pt x="1494" y="716"/>
                  </a:lnTo>
                  <a:lnTo>
                    <a:pt x="1489" y="708"/>
                  </a:lnTo>
                  <a:lnTo>
                    <a:pt x="1483" y="703"/>
                  </a:lnTo>
                  <a:lnTo>
                    <a:pt x="1479" y="695"/>
                  </a:lnTo>
                  <a:lnTo>
                    <a:pt x="1473" y="688"/>
                  </a:lnTo>
                  <a:lnTo>
                    <a:pt x="1470" y="682"/>
                  </a:lnTo>
                  <a:lnTo>
                    <a:pt x="1466" y="674"/>
                  </a:lnTo>
                  <a:lnTo>
                    <a:pt x="1462" y="670"/>
                  </a:lnTo>
                  <a:lnTo>
                    <a:pt x="1460" y="667"/>
                  </a:lnTo>
                  <a:lnTo>
                    <a:pt x="1458" y="663"/>
                  </a:lnTo>
                  <a:lnTo>
                    <a:pt x="1456" y="659"/>
                  </a:lnTo>
                  <a:lnTo>
                    <a:pt x="1453" y="655"/>
                  </a:lnTo>
                  <a:lnTo>
                    <a:pt x="1451" y="651"/>
                  </a:lnTo>
                  <a:lnTo>
                    <a:pt x="1449" y="648"/>
                  </a:lnTo>
                  <a:lnTo>
                    <a:pt x="1449" y="644"/>
                  </a:lnTo>
                  <a:lnTo>
                    <a:pt x="1445" y="640"/>
                  </a:lnTo>
                  <a:lnTo>
                    <a:pt x="1443" y="636"/>
                  </a:lnTo>
                  <a:lnTo>
                    <a:pt x="1441" y="631"/>
                  </a:lnTo>
                  <a:lnTo>
                    <a:pt x="1439" y="627"/>
                  </a:lnTo>
                  <a:lnTo>
                    <a:pt x="1437" y="623"/>
                  </a:lnTo>
                  <a:lnTo>
                    <a:pt x="1435" y="619"/>
                  </a:lnTo>
                  <a:lnTo>
                    <a:pt x="1434" y="613"/>
                  </a:lnTo>
                  <a:lnTo>
                    <a:pt x="1434" y="610"/>
                  </a:lnTo>
                  <a:lnTo>
                    <a:pt x="1430" y="604"/>
                  </a:lnTo>
                  <a:lnTo>
                    <a:pt x="1428" y="600"/>
                  </a:lnTo>
                  <a:lnTo>
                    <a:pt x="1426" y="594"/>
                  </a:lnTo>
                  <a:lnTo>
                    <a:pt x="1424" y="591"/>
                  </a:lnTo>
                  <a:lnTo>
                    <a:pt x="1422" y="585"/>
                  </a:lnTo>
                  <a:lnTo>
                    <a:pt x="1420" y="579"/>
                  </a:lnTo>
                  <a:lnTo>
                    <a:pt x="1420" y="574"/>
                  </a:lnTo>
                  <a:lnTo>
                    <a:pt x="1418" y="570"/>
                  </a:lnTo>
                  <a:lnTo>
                    <a:pt x="1416" y="562"/>
                  </a:lnTo>
                  <a:lnTo>
                    <a:pt x="1415" y="556"/>
                  </a:lnTo>
                  <a:lnTo>
                    <a:pt x="1413" y="551"/>
                  </a:lnTo>
                  <a:lnTo>
                    <a:pt x="1411" y="547"/>
                  </a:lnTo>
                  <a:lnTo>
                    <a:pt x="1409" y="539"/>
                  </a:lnTo>
                  <a:lnTo>
                    <a:pt x="1407" y="534"/>
                  </a:lnTo>
                  <a:lnTo>
                    <a:pt x="1407" y="530"/>
                  </a:lnTo>
                  <a:lnTo>
                    <a:pt x="1405" y="524"/>
                  </a:lnTo>
                  <a:lnTo>
                    <a:pt x="1403" y="516"/>
                  </a:lnTo>
                  <a:lnTo>
                    <a:pt x="1403" y="511"/>
                  </a:lnTo>
                  <a:lnTo>
                    <a:pt x="1401" y="503"/>
                  </a:lnTo>
                  <a:lnTo>
                    <a:pt x="1399" y="497"/>
                  </a:lnTo>
                  <a:lnTo>
                    <a:pt x="1399" y="492"/>
                  </a:lnTo>
                  <a:lnTo>
                    <a:pt x="1397" y="486"/>
                  </a:lnTo>
                  <a:lnTo>
                    <a:pt x="1397" y="478"/>
                  </a:lnTo>
                  <a:lnTo>
                    <a:pt x="1396" y="473"/>
                  </a:lnTo>
                  <a:lnTo>
                    <a:pt x="1394" y="465"/>
                  </a:lnTo>
                  <a:lnTo>
                    <a:pt x="1394" y="459"/>
                  </a:lnTo>
                  <a:lnTo>
                    <a:pt x="1392" y="452"/>
                  </a:lnTo>
                  <a:lnTo>
                    <a:pt x="1392" y="446"/>
                  </a:lnTo>
                  <a:lnTo>
                    <a:pt x="1390" y="439"/>
                  </a:lnTo>
                  <a:lnTo>
                    <a:pt x="1390" y="433"/>
                  </a:lnTo>
                  <a:lnTo>
                    <a:pt x="1390" y="427"/>
                  </a:lnTo>
                  <a:lnTo>
                    <a:pt x="1390" y="421"/>
                  </a:lnTo>
                  <a:lnTo>
                    <a:pt x="1388" y="414"/>
                  </a:lnTo>
                  <a:lnTo>
                    <a:pt x="1388" y="406"/>
                  </a:lnTo>
                  <a:lnTo>
                    <a:pt x="1386" y="401"/>
                  </a:lnTo>
                  <a:lnTo>
                    <a:pt x="1386" y="393"/>
                  </a:lnTo>
                  <a:lnTo>
                    <a:pt x="1384" y="387"/>
                  </a:lnTo>
                  <a:lnTo>
                    <a:pt x="1384" y="380"/>
                  </a:lnTo>
                  <a:lnTo>
                    <a:pt x="1384" y="372"/>
                  </a:lnTo>
                  <a:lnTo>
                    <a:pt x="1384" y="366"/>
                  </a:lnTo>
                  <a:lnTo>
                    <a:pt x="1382" y="359"/>
                  </a:lnTo>
                  <a:lnTo>
                    <a:pt x="1382" y="353"/>
                  </a:lnTo>
                  <a:lnTo>
                    <a:pt x="1382" y="345"/>
                  </a:lnTo>
                  <a:lnTo>
                    <a:pt x="1382" y="340"/>
                  </a:lnTo>
                  <a:lnTo>
                    <a:pt x="1382" y="332"/>
                  </a:lnTo>
                  <a:lnTo>
                    <a:pt x="1382" y="326"/>
                  </a:lnTo>
                  <a:lnTo>
                    <a:pt x="1382" y="319"/>
                  </a:lnTo>
                  <a:lnTo>
                    <a:pt x="1382" y="313"/>
                  </a:lnTo>
                  <a:lnTo>
                    <a:pt x="1380" y="306"/>
                  </a:lnTo>
                  <a:lnTo>
                    <a:pt x="1380" y="298"/>
                  </a:lnTo>
                  <a:lnTo>
                    <a:pt x="1380" y="292"/>
                  </a:lnTo>
                  <a:lnTo>
                    <a:pt x="1380" y="285"/>
                  </a:lnTo>
                  <a:lnTo>
                    <a:pt x="1380" y="279"/>
                  </a:lnTo>
                  <a:lnTo>
                    <a:pt x="1380" y="273"/>
                  </a:lnTo>
                  <a:lnTo>
                    <a:pt x="1380" y="268"/>
                  </a:lnTo>
                  <a:lnTo>
                    <a:pt x="1382" y="260"/>
                  </a:lnTo>
                  <a:lnTo>
                    <a:pt x="1382" y="254"/>
                  </a:lnTo>
                  <a:lnTo>
                    <a:pt x="1382" y="247"/>
                  </a:lnTo>
                  <a:lnTo>
                    <a:pt x="1382" y="241"/>
                  </a:lnTo>
                  <a:lnTo>
                    <a:pt x="1382" y="235"/>
                  </a:lnTo>
                  <a:lnTo>
                    <a:pt x="1382" y="228"/>
                  </a:lnTo>
                  <a:lnTo>
                    <a:pt x="1384" y="224"/>
                  </a:lnTo>
                  <a:lnTo>
                    <a:pt x="1384" y="216"/>
                  </a:lnTo>
                  <a:lnTo>
                    <a:pt x="1386" y="211"/>
                  </a:lnTo>
                  <a:lnTo>
                    <a:pt x="1386" y="205"/>
                  </a:lnTo>
                  <a:lnTo>
                    <a:pt x="1386" y="199"/>
                  </a:lnTo>
                  <a:lnTo>
                    <a:pt x="1388" y="193"/>
                  </a:lnTo>
                  <a:lnTo>
                    <a:pt x="1388" y="188"/>
                  </a:lnTo>
                  <a:lnTo>
                    <a:pt x="1388" y="182"/>
                  </a:lnTo>
                  <a:lnTo>
                    <a:pt x="1390" y="176"/>
                  </a:lnTo>
                  <a:lnTo>
                    <a:pt x="1390" y="171"/>
                  </a:lnTo>
                  <a:lnTo>
                    <a:pt x="1392" y="165"/>
                  </a:lnTo>
                  <a:lnTo>
                    <a:pt x="1392" y="159"/>
                  </a:lnTo>
                  <a:lnTo>
                    <a:pt x="1392" y="154"/>
                  </a:lnTo>
                  <a:lnTo>
                    <a:pt x="1394" y="150"/>
                  </a:lnTo>
                  <a:lnTo>
                    <a:pt x="1394" y="144"/>
                  </a:lnTo>
                  <a:lnTo>
                    <a:pt x="1396" y="138"/>
                  </a:lnTo>
                  <a:lnTo>
                    <a:pt x="1397" y="133"/>
                  </a:lnTo>
                  <a:lnTo>
                    <a:pt x="1397" y="129"/>
                  </a:lnTo>
                  <a:lnTo>
                    <a:pt x="1399" y="123"/>
                  </a:lnTo>
                  <a:lnTo>
                    <a:pt x="1399" y="119"/>
                  </a:lnTo>
                  <a:lnTo>
                    <a:pt x="1401" y="114"/>
                  </a:lnTo>
                  <a:lnTo>
                    <a:pt x="1401" y="108"/>
                  </a:lnTo>
                  <a:lnTo>
                    <a:pt x="1403" y="104"/>
                  </a:lnTo>
                  <a:lnTo>
                    <a:pt x="1403" y="100"/>
                  </a:lnTo>
                  <a:lnTo>
                    <a:pt x="1405" y="97"/>
                  </a:lnTo>
                  <a:lnTo>
                    <a:pt x="1405" y="93"/>
                  </a:lnTo>
                  <a:lnTo>
                    <a:pt x="1407" y="87"/>
                  </a:lnTo>
                  <a:lnTo>
                    <a:pt x="1409" y="83"/>
                  </a:lnTo>
                  <a:lnTo>
                    <a:pt x="1409" y="79"/>
                  </a:lnTo>
                  <a:lnTo>
                    <a:pt x="1411" y="76"/>
                  </a:lnTo>
                  <a:lnTo>
                    <a:pt x="1413" y="72"/>
                  </a:lnTo>
                  <a:lnTo>
                    <a:pt x="1415" y="64"/>
                  </a:lnTo>
                  <a:lnTo>
                    <a:pt x="1418" y="57"/>
                  </a:lnTo>
                  <a:lnTo>
                    <a:pt x="1420" y="49"/>
                  </a:lnTo>
                  <a:lnTo>
                    <a:pt x="1422" y="43"/>
                  </a:lnTo>
                  <a:lnTo>
                    <a:pt x="1424" y="38"/>
                  </a:lnTo>
                  <a:lnTo>
                    <a:pt x="1426" y="32"/>
                  </a:lnTo>
                  <a:lnTo>
                    <a:pt x="1428" y="26"/>
                  </a:lnTo>
                  <a:lnTo>
                    <a:pt x="1430" y="22"/>
                  </a:lnTo>
                  <a:lnTo>
                    <a:pt x="1432" y="17"/>
                  </a:lnTo>
                  <a:lnTo>
                    <a:pt x="1434" y="13"/>
                  </a:lnTo>
                  <a:lnTo>
                    <a:pt x="1437" y="7"/>
                  </a:lnTo>
                  <a:lnTo>
                    <a:pt x="1439" y="3"/>
                  </a:lnTo>
                  <a:lnTo>
                    <a:pt x="1441" y="0"/>
                  </a:lnTo>
                  <a:lnTo>
                    <a:pt x="1441" y="0"/>
                  </a:lnTo>
                  <a:lnTo>
                    <a:pt x="901" y="41"/>
                  </a:lnTo>
                  <a:lnTo>
                    <a:pt x="468" y="20"/>
                  </a:lnTo>
                  <a:lnTo>
                    <a:pt x="468" y="20"/>
                  </a:lnTo>
                  <a:close/>
                </a:path>
              </a:pathLst>
            </a:custGeom>
            <a:solidFill>
              <a:srgbClr val="0066FF"/>
            </a:solidFill>
            <a:ln w="38100" cmpd="sng">
              <a:solidFill>
                <a:schemeClr val="tx1"/>
              </a:solidFill>
              <a:round/>
              <a:headEnd/>
              <a:tailEnd/>
            </a:ln>
          </p:spPr>
          <p:txBody>
            <a:bodyPr>
              <a:prstTxWarp prst="textNoShape">
                <a:avLst/>
              </a:prstTxWarp>
            </a:bodyPr>
            <a:lstStyle/>
            <a:p>
              <a:endParaRPr lang="en-US"/>
            </a:p>
          </p:txBody>
        </p:sp>
        <p:sp>
          <p:nvSpPr>
            <p:cNvPr id="152667" name="Freeform 91"/>
            <p:cNvSpPr>
              <a:spLocks/>
            </p:cNvSpPr>
            <p:nvPr/>
          </p:nvSpPr>
          <p:spPr bwMode="auto">
            <a:xfrm>
              <a:off x="4633" y="2216"/>
              <a:ext cx="337" cy="74"/>
            </a:xfrm>
            <a:custGeom>
              <a:avLst/>
              <a:gdLst/>
              <a:ahLst/>
              <a:cxnLst>
                <a:cxn ang="0">
                  <a:pos x="3" y="0"/>
                </a:cxn>
                <a:cxn ang="0">
                  <a:pos x="0" y="101"/>
                </a:cxn>
                <a:cxn ang="0">
                  <a:pos x="461" y="106"/>
                </a:cxn>
                <a:cxn ang="0">
                  <a:pos x="480" y="15"/>
                </a:cxn>
                <a:cxn ang="0">
                  <a:pos x="3" y="0"/>
                </a:cxn>
              </a:cxnLst>
              <a:rect l="0" t="0" r="r" b="b"/>
              <a:pathLst>
                <a:path w="480" h="106">
                  <a:moveTo>
                    <a:pt x="3" y="0"/>
                  </a:moveTo>
                  <a:lnTo>
                    <a:pt x="0" y="101"/>
                  </a:lnTo>
                  <a:lnTo>
                    <a:pt x="461" y="106"/>
                  </a:lnTo>
                  <a:lnTo>
                    <a:pt x="480" y="15"/>
                  </a:lnTo>
                  <a:lnTo>
                    <a:pt x="3" y="0"/>
                  </a:lnTo>
                  <a:close/>
                </a:path>
              </a:pathLst>
            </a:custGeom>
            <a:solidFill>
              <a:srgbClr val="CCECFF"/>
            </a:solidFill>
            <a:ln w="9525" cap="flat" cmpd="sng">
              <a:solidFill>
                <a:srgbClr val="FF0000"/>
              </a:solidFill>
              <a:prstDash val="solid"/>
              <a:round/>
              <a:headEnd type="none" w="med" len="med"/>
              <a:tailEnd type="none" w="med" len="med"/>
            </a:ln>
            <a:effectLst/>
          </p:spPr>
          <p:txBody>
            <a:bodyPr>
              <a:prstTxWarp prst="textNoShape">
                <a:avLst/>
              </a:prstTxWarp>
            </a:bodyPr>
            <a:lstStyle/>
            <a:p>
              <a:endParaRPr lang="en-US"/>
            </a:p>
          </p:txBody>
        </p:sp>
        <p:sp>
          <p:nvSpPr>
            <p:cNvPr id="152668" name="Freeform 92"/>
            <p:cNvSpPr>
              <a:spLocks/>
            </p:cNvSpPr>
            <p:nvPr/>
          </p:nvSpPr>
          <p:spPr bwMode="auto">
            <a:xfrm>
              <a:off x="4570" y="2366"/>
              <a:ext cx="43" cy="53"/>
            </a:xfrm>
            <a:custGeom>
              <a:avLst/>
              <a:gdLst/>
              <a:ahLst/>
              <a:cxnLst>
                <a:cxn ang="0">
                  <a:pos x="124" y="0"/>
                </a:cxn>
                <a:cxn ang="0">
                  <a:pos x="65" y="152"/>
                </a:cxn>
                <a:cxn ang="0">
                  <a:pos x="63" y="152"/>
                </a:cxn>
                <a:cxn ang="0">
                  <a:pos x="57" y="148"/>
                </a:cxn>
                <a:cxn ang="0">
                  <a:pos x="53" y="146"/>
                </a:cxn>
                <a:cxn ang="0">
                  <a:pos x="50" y="145"/>
                </a:cxn>
                <a:cxn ang="0">
                  <a:pos x="46" y="141"/>
                </a:cxn>
                <a:cxn ang="0">
                  <a:pos x="42" y="139"/>
                </a:cxn>
                <a:cxn ang="0">
                  <a:pos x="36" y="135"/>
                </a:cxn>
                <a:cxn ang="0">
                  <a:pos x="33" y="133"/>
                </a:cxn>
                <a:cxn ang="0">
                  <a:pos x="27" y="129"/>
                </a:cxn>
                <a:cxn ang="0">
                  <a:pos x="23" y="127"/>
                </a:cxn>
                <a:cxn ang="0">
                  <a:pos x="19" y="124"/>
                </a:cxn>
                <a:cxn ang="0">
                  <a:pos x="15" y="120"/>
                </a:cxn>
                <a:cxn ang="0">
                  <a:pos x="12" y="116"/>
                </a:cxn>
                <a:cxn ang="0">
                  <a:pos x="10" y="114"/>
                </a:cxn>
                <a:cxn ang="0">
                  <a:pos x="6" y="110"/>
                </a:cxn>
                <a:cxn ang="0">
                  <a:pos x="4" y="107"/>
                </a:cxn>
                <a:cxn ang="0">
                  <a:pos x="2" y="103"/>
                </a:cxn>
                <a:cxn ang="0">
                  <a:pos x="2" y="99"/>
                </a:cxn>
                <a:cxn ang="0">
                  <a:pos x="0" y="93"/>
                </a:cxn>
                <a:cxn ang="0">
                  <a:pos x="2" y="89"/>
                </a:cxn>
                <a:cxn ang="0">
                  <a:pos x="2" y="86"/>
                </a:cxn>
                <a:cxn ang="0">
                  <a:pos x="2" y="82"/>
                </a:cxn>
                <a:cxn ang="0">
                  <a:pos x="4" y="76"/>
                </a:cxn>
                <a:cxn ang="0">
                  <a:pos x="6" y="72"/>
                </a:cxn>
                <a:cxn ang="0">
                  <a:pos x="8" y="67"/>
                </a:cxn>
                <a:cxn ang="0">
                  <a:pos x="10" y="63"/>
                </a:cxn>
                <a:cxn ang="0">
                  <a:pos x="14" y="59"/>
                </a:cxn>
                <a:cxn ang="0">
                  <a:pos x="17" y="55"/>
                </a:cxn>
                <a:cxn ang="0">
                  <a:pos x="21" y="50"/>
                </a:cxn>
                <a:cxn ang="0">
                  <a:pos x="27" y="48"/>
                </a:cxn>
                <a:cxn ang="0">
                  <a:pos x="31" y="42"/>
                </a:cxn>
                <a:cxn ang="0">
                  <a:pos x="38" y="38"/>
                </a:cxn>
                <a:cxn ang="0">
                  <a:pos x="40" y="36"/>
                </a:cxn>
                <a:cxn ang="0">
                  <a:pos x="44" y="34"/>
                </a:cxn>
                <a:cxn ang="0">
                  <a:pos x="48" y="32"/>
                </a:cxn>
                <a:cxn ang="0">
                  <a:pos x="52" y="31"/>
                </a:cxn>
                <a:cxn ang="0">
                  <a:pos x="55" y="29"/>
                </a:cxn>
                <a:cxn ang="0">
                  <a:pos x="59" y="27"/>
                </a:cxn>
                <a:cxn ang="0">
                  <a:pos x="63" y="25"/>
                </a:cxn>
                <a:cxn ang="0">
                  <a:pos x="69" y="21"/>
                </a:cxn>
                <a:cxn ang="0">
                  <a:pos x="72" y="19"/>
                </a:cxn>
                <a:cxn ang="0">
                  <a:pos x="76" y="19"/>
                </a:cxn>
                <a:cxn ang="0">
                  <a:pos x="80" y="15"/>
                </a:cxn>
                <a:cxn ang="0">
                  <a:pos x="84" y="15"/>
                </a:cxn>
                <a:cxn ang="0">
                  <a:pos x="88" y="13"/>
                </a:cxn>
                <a:cxn ang="0">
                  <a:pos x="91" y="12"/>
                </a:cxn>
                <a:cxn ang="0">
                  <a:pos x="95" y="10"/>
                </a:cxn>
                <a:cxn ang="0">
                  <a:pos x="99" y="8"/>
                </a:cxn>
                <a:cxn ang="0">
                  <a:pos x="107" y="6"/>
                </a:cxn>
                <a:cxn ang="0">
                  <a:pos x="112" y="4"/>
                </a:cxn>
                <a:cxn ang="0">
                  <a:pos x="116" y="2"/>
                </a:cxn>
                <a:cxn ang="0">
                  <a:pos x="122" y="0"/>
                </a:cxn>
                <a:cxn ang="0">
                  <a:pos x="124" y="0"/>
                </a:cxn>
                <a:cxn ang="0">
                  <a:pos x="124" y="0"/>
                </a:cxn>
                <a:cxn ang="0">
                  <a:pos x="124" y="0"/>
                </a:cxn>
              </a:cxnLst>
              <a:rect l="0" t="0" r="r" b="b"/>
              <a:pathLst>
                <a:path w="124" h="152">
                  <a:moveTo>
                    <a:pt x="124" y="0"/>
                  </a:moveTo>
                  <a:lnTo>
                    <a:pt x="65" y="152"/>
                  </a:lnTo>
                  <a:lnTo>
                    <a:pt x="63" y="152"/>
                  </a:lnTo>
                  <a:lnTo>
                    <a:pt x="57" y="148"/>
                  </a:lnTo>
                  <a:lnTo>
                    <a:pt x="53" y="146"/>
                  </a:lnTo>
                  <a:lnTo>
                    <a:pt x="50" y="145"/>
                  </a:lnTo>
                  <a:lnTo>
                    <a:pt x="46" y="141"/>
                  </a:lnTo>
                  <a:lnTo>
                    <a:pt x="42" y="139"/>
                  </a:lnTo>
                  <a:lnTo>
                    <a:pt x="36" y="135"/>
                  </a:lnTo>
                  <a:lnTo>
                    <a:pt x="33" y="133"/>
                  </a:lnTo>
                  <a:lnTo>
                    <a:pt x="27" y="129"/>
                  </a:lnTo>
                  <a:lnTo>
                    <a:pt x="23" y="127"/>
                  </a:lnTo>
                  <a:lnTo>
                    <a:pt x="19" y="124"/>
                  </a:lnTo>
                  <a:lnTo>
                    <a:pt x="15" y="120"/>
                  </a:lnTo>
                  <a:lnTo>
                    <a:pt x="12" y="116"/>
                  </a:lnTo>
                  <a:lnTo>
                    <a:pt x="10" y="114"/>
                  </a:lnTo>
                  <a:lnTo>
                    <a:pt x="6" y="110"/>
                  </a:lnTo>
                  <a:lnTo>
                    <a:pt x="4" y="107"/>
                  </a:lnTo>
                  <a:lnTo>
                    <a:pt x="2" y="103"/>
                  </a:lnTo>
                  <a:lnTo>
                    <a:pt x="2" y="99"/>
                  </a:lnTo>
                  <a:lnTo>
                    <a:pt x="0" y="93"/>
                  </a:lnTo>
                  <a:lnTo>
                    <a:pt x="2" y="89"/>
                  </a:lnTo>
                  <a:lnTo>
                    <a:pt x="2" y="86"/>
                  </a:lnTo>
                  <a:lnTo>
                    <a:pt x="2" y="82"/>
                  </a:lnTo>
                  <a:lnTo>
                    <a:pt x="4" y="76"/>
                  </a:lnTo>
                  <a:lnTo>
                    <a:pt x="6" y="72"/>
                  </a:lnTo>
                  <a:lnTo>
                    <a:pt x="8" y="67"/>
                  </a:lnTo>
                  <a:lnTo>
                    <a:pt x="10" y="63"/>
                  </a:lnTo>
                  <a:lnTo>
                    <a:pt x="14" y="59"/>
                  </a:lnTo>
                  <a:lnTo>
                    <a:pt x="17" y="55"/>
                  </a:lnTo>
                  <a:lnTo>
                    <a:pt x="21" y="50"/>
                  </a:lnTo>
                  <a:lnTo>
                    <a:pt x="27" y="48"/>
                  </a:lnTo>
                  <a:lnTo>
                    <a:pt x="31" y="42"/>
                  </a:lnTo>
                  <a:lnTo>
                    <a:pt x="38" y="38"/>
                  </a:lnTo>
                  <a:lnTo>
                    <a:pt x="40" y="36"/>
                  </a:lnTo>
                  <a:lnTo>
                    <a:pt x="44" y="34"/>
                  </a:lnTo>
                  <a:lnTo>
                    <a:pt x="48" y="32"/>
                  </a:lnTo>
                  <a:lnTo>
                    <a:pt x="52" y="31"/>
                  </a:lnTo>
                  <a:lnTo>
                    <a:pt x="55" y="29"/>
                  </a:lnTo>
                  <a:lnTo>
                    <a:pt x="59" y="27"/>
                  </a:lnTo>
                  <a:lnTo>
                    <a:pt x="63" y="25"/>
                  </a:lnTo>
                  <a:lnTo>
                    <a:pt x="69" y="21"/>
                  </a:lnTo>
                  <a:lnTo>
                    <a:pt x="72" y="19"/>
                  </a:lnTo>
                  <a:lnTo>
                    <a:pt x="76" y="19"/>
                  </a:lnTo>
                  <a:lnTo>
                    <a:pt x="80" y="15"/>
                  </a:lnTo>
                  <a:lnTo>
                    <a:pt x="84" y="15"/>
                  </a:lnTo>
                  <a:lnTo>
                    <a:pt x="88" y="13"/>
                  </a:lnTo>
                  <a:lnTo>
                    <a:pt x="91" y="12"/>
                  </a:lnTo>
                  <a:lnTo>
                    <a:pt x="95" y="10"/>
                  </a:lnTo>
                  <a:lnTo>
                    <a:pt x="99" y="8"/>
                  </a:lnTo>
                  <a:lnTo>
                    <a:pt x="107" y="6"/>
                  </a:lnTo>
                  <a:lnTo>
                    <a:pt x="112" y="4"/>
                  </a:lnTo>
                  <a:lnTo>
                    <a:pt x="116" y="2"/>
                  </a:lnTo>
                  <a:lnTo>
                    <a:pt x="122" y="0"/>
                  </a:lnTo>
                  <a:lnTo>
                    <a:pt x="124" y="0"/>
                  </a:lnTo>
                  <a:lnTo>
                    <a:pt x="124" y="0"/>
                  </a:lnTo>
                  <a:lnTo>
                    <a:pt x="124"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69" name="Freeform 93"/>
            <p:cNvSpPr>
              <a:spLocks/>
            </p:cNvSpPr>
            <p:nvPr/>
          </p:nvSpPr>
          <p:spPr bwMode="auto">
            <a:xfrm>
              <a:off x="4558" y="2441"/>
              <a:ext cx="149" cy="57"/>
            </a:xfrm>
            <a:custGeom>
              <a:avLst/>
              <a:gdLst/>
              <a:ahLst/>
              <a:cxnLst>
                <a:cxn ang="0">
                  <a:pos x="424" y="4"/>
                </a:cxn>
                <a:cxn ang="0">
                  <a:pos x="420" y="11"/>
                </a:cxn>
                <a:cxn ang="0">
                  <a:pos x="414" y="25"/>
                </a:cxn>
                <a:cxn ang="0">
                  <a:pos x="409" y="32"/>
                </a:cxn>
                <a:cxn ang="0">
                  <a:pos x="405" y="40"/>
                </a:cxn>
                <a:cxn ang="0">
                  <a:pos x="399" y="47"/>
                </a:cxn>
                <a:cxn ang="0">
                  <a:pos x="393" y="57"/>
                </a:cxn>
                <a:cxn ang="0">
                  <a:pos x="384" y="66"/>
                </a:cxn>
                <a:cxn ang="0">
                  <a:pos x="376" y="76"/>
                </a:cxn>
                <a:cxn ang="0">
                  <a:pos x="367" y="84"/>
                </a:cxn>
                <a:cxn ang="0">
                  <a:pos x="357" y="93"/>
                </a:cxn>
                <a:cxn ang="0">
                  <a:pos x="344" y="101"/>
                </a:cxn>
                <a:cxn ang="0">
                  <a:pos x="333" y="110"/>
                </a:cxn>
                <a:cxn ang="0">
                  <a:pos x="319" y="116"/>
                </a:cxn>
                <a:cxn ang="0">
                  <a:pos x="304" y="122"/>
                </a:cxn>
                <a:cxn ang="0">
                  <a:pos x="296" y="125"/>
                </a:cxn>
                <a:cxn ang="0">
                  <a:pos x="289" y="127"/>
                </a:cxn>
                <a:cxn ang="0">
                  <a:pos x="276" y="135"/>
                </a:cxn>
                <a:cxn ang="0">
                  <a:pos x="266" y="137"/>
                </a:cxn>
                <a:cxn ang="0">
                  <a:pos x="258" y="139"/>
                </a:cxn>
                <a:cxn ang="0">
                  <a:pos x="251" y="141"/>
                </a:cxn>
                <a:cxn ang="0">
                  <a:pos x="243" y="144"/>
                </a:cxn>
                <a:cxn ang="0">
                  <a:pos x="236" y="146"/>
                </a:cxn>
                <a:cxn ang="0">
                  <a:pos x="228" y="148"/>
                </a:cxn>
                <a:cxn ang="0">
                  <a:pos x="220" y="150"/>
                </a:cxn>
                <a:cxn ang="0">
                  <a:pos x="213" y="152"/>
                </a:cxn>
                <a:cxn ang="0">
                  <a:pos x="205" y="154"/>
                </a:cxn>
                <a:cxn ang="0">
                  <a:pos x="198" y="156"/>
                </a:cxn>
                <a:cxn ang="0">
                  <a:pos x="190" y="156"/>
                </a:cxn>
                <a:cxn ang="0">
                  <a:pos x="182" y="158"/>
                </a:cxn>
                <a:cxn ang="0">
                  <a:pos x="175" y="158"/>
                </a:cxn>
                <a:cxn ang="0">
                  <a:pos x="167" y="160"/>
                </a:cxn>
                <a:cxn ang="0">
                  <a:pos x="152" y="161"/>
                </a:cxn>
                <a:cxn ang="0">
                  <a:pos x="139" y="161"/>
                </a:cxn>
                <a:cxn ang="0">
                  <a:pos x="125" y="163"/>
                </a:cxn>
                <a:cxn ang="0">
                  <a:pos x="112" y="163"/>
                </a:cxn>
                <a:cxn ang="0">
                  <a:pos x="101" y="163"/>
                </a:cxn>
                <a:cxn ang="0">
                  <a:pos x="87" y="160"/>
                </a:cxn>
                <a:cxn ang="0">
                  <a:pos x="78" y="160"/>
                </a:cxn>
                <a:cxn ang="0">
                  <a:pos x="66" y="158"/>
                </a:cxn>
                <a:cxn ang="0">
                  <a:pos x="59" y="158"/>
                </a:cxn>
                <a:cxn ang="0">
                  <a:pos x="49" y="156"/>
                </a:cxn>
                <a:cxn ang="0">
                  <a:pos x="42" y="156"/>
                </a:cxn>
                <a:cxn ang="0">
                  <a:pos x="34" y="154"/>
                </a:cxn>
                <a:cxn ang="0">
                  <a:pos x="26" y="154"/>
                </a:cxn>
                <a:cxn ang="0">
                  <a:pos x="15" y="152"/>
                </a:cxn>
                <a:cxn ang="0">
                  <a:pos x="7" y="152"/>
                </a:cxn>
                <a:cxn ang="0">
                  <a:pos x="0" y="150"/>
                </a:cxn>
                <a:cxn ang="0">
                  <a:pos x="293" y="76"/>
                </a:cxn>
                <a:cxn ang="0">
                  <a:pos x="424" y="0"/>
                </a:cxn>
              </a:cxnLst>
              <a:rect l="0" t="0" r="r" b="b"/>
              <a:pathLst>
                <a:path w="424" h="163">
                  <a:moveTo>
                    <a:pt x="424" y="0"/>
                  </a:moveTo>
                  <a:lnTo>
                    <a:pt x="424" y="4"/>
                  </a:lnTo>
                  <a:lnTo>
                    <a:pt x="422" y="8"/>
                  </a:lnTo>
                  <a:lnTo>
                    <a:pt x="420" y="11"/>
                  </a:lnTo>
                  <a:lnTo>
                    <a:pt x="416" y="17"/>
                  </a:lnTo>
                  <a:lnTo>
                    <a:pt x="414" y="25"/>
                  </a:lnTo>
                  <a:lnTo>
                    <a:pt x="411" y="27"/>
                  </a:lnTo>
                  <a:lnTo>
                    <a:pt x="409" y="32"/>
                  </a:lnTo>
                  <a:lnTo>
                    <a:pt x="407" y="36"/>
                  </a:lnTo>
                  <a:lnTo>
                    <a:pt x="405" y="40"/>
                  </a:lnTo>
                  <a:lnTo>
                    <a:pt x="401" y="44"/>
                  </a:lnTo>
                  <a:lnTo>
                    <a:pt x="399" y="47"/>
                  </a:lnTo>
                  <a:lnTo>
                    <a:pt x="395" y="53"/>
                  </a:lnTo>
                  <a:lnTo>
                    <a:pt x="393" y="57"/>
                  </a:lnTo>
                  <a:lnTo>
                    <a:pt x="388" y="61"/>
                  </a:lnTo>
                  <a:lnTo>
                    <a:pt x="384" y="66"/>
                  </a:lnTo>
                  <a:lnTo>
                    <a:pt x="380" y="70"/>
                  </a:lnTo>
                  <a:lnTo>
                    <a:pt x="376" y="76"/>
                  </a:lnTo>
                  <a:lnTo>
                    <a:pt x="373" y="80"/>
                  </a:lnTo>
                  <a:lnTo>
                    <a:pt x="367" y="84"/>
                  </a:lnTo>
                  <a:lnTo>
                    <a:pt x="361" y="89"/>
                  </a:lnTo>
                  <a:lnTo>
                    <a:pt x="357" y="93"/>
                  </a:lnTo>
                  <a:lnTo>
                    <a:pt x="350" y="97"/>
                  </a:lnTo>
                  <a:lnTo>
                    <a:pt x="344" y="101"/>
                  </a:lnTo>
                  <a:lnTo>
                    <a:pt x="338" y="104"/>
                  </a:lnTo>
                  <a:lnTo>
                    <a:pt x="333" y="110"/>
                  </a:lnTo>
                  <a:lnTo>
                    <a:pt x="325" y="112"/>
                  </a:lnTo>
                  <a:lnTo>
                    <a:pt x="319" y="116"/>
                  </a:lnTo>
                  <a:lnTo>
                    <a:pt x="312" y="120"/>
                  </a:lnTo>
                  <a:lnTo>
                    <a:pt x="304" y="122"/>
                  </a:lnTo>
                  <a:lnTo>
                    <a:pt x="300" y="123"/>
                  </a:lnTo>
                  <a:lnTo>
                    <a:pt x="296" y="125"/>
                  </a:lnTo>
                  <a:lnTo>
                    <a:pt x="293" y="127"/>
                  </a:lnTo>
                  <a:lnTo>
                    <a:pt x="289" y="127"/>
                  </a:lnTo>
                  <a:lnTo>
                    <a:pt x="281" y="131"/>
                  </a:lnTo>
                  <a:lnTo>
                    <a:pt x="276" y="135"/>
                  </a:lnTo>
                  <a:lnTo>
                    <a:pt x="270" y="135"/>
                  </a:lnTo>
                  <a:lnTo>
                    <a:pt x="266" y="137"/>
                  </a:lnTo>
                  <a:lnTo>
                    <a:pt x="262" y="137"/>
                  </a:lnTo>
                  <a:lnTo>
                    <a:pt x="258" y="139"/>
                  </a:lnTo>
                  <a:lnTo>
                    <a:pt x="255" y="141"/>
                  </a:lnTo>
                  <a:lnTo>
                    <a:pt x="251" y="141"/>
                  </a:lnTo>
                  <a:lnTo>
                    <a:pt x="247" y="142"/>
                  </a:lnTo>
                  <a:lnTo>
                    <a:pt x="243" y="144"/>
                  </a:lnTo>
                  <a:lnTo>
                    <a:pt x="239" y="144"/>
                  </a:lnTo>
                  <a:lnTo>
                    <a:pt x="236" y="146"/>
                  </a:lnTo>
                  <a:lnTo>
                    <a:pt x="232" y="146"/>
                  </a:lnTo>
                  <a:lnTo>
                    <a:pt x="228" y="148"/>
                  </a:lnTo>
                  <a:lnTo>
                    <a:pt x="224" y="148"/>
                  </a:lnTo>
                  <a:lnTo>
                    <a:pt x="220" y="150"/>
                  </a:lnTo>
                  <a:lnTo>
                    <a:pt x="217" y="150"/>
                  </a:lnTo>
                  <a:lnTo>
                    <a:pt x="213" y="152"/>
                  </a:lnTo>
                  <a:lnTo>
                    <a:pt x="209" y="152"/>
                  </a:lnTo>
                  <a:lnTo>
                    <a:pt x="205" y="154"/>
                  </a:lnTo>
                  <a:lnTo>
                    <a:pt x="201" y="154"/>
                  </a:lnTo>
                  <a:lnTo>
                    <a:pt x="198" y="156"/>
                  </a:lnTo>
                  <a:lnTo>
                    <a:pt x="194" y="156"/>
                  </a:lnTo>
                  <a:lnTo>
                    <a:pt x="190" y="156"/>
                  </a:lnTo>
                  <a:lnTo>
                    <a:pt x="186" y="156"/>
                  </a:lnTo>
                  <a:lnTo>
                    <a:pt x="182" y="158"/>
                  </a:lnTo>
                  <a:lnTo>
                    <a:pt x="179" y="158"/>
                  </a:lnTo>
                  <a:lnTo>
                    <a:pt x="175" y="158"/>
                  </a:lnTo>
                  <a:lnTo>
                    <a:pt x="171" y="158"/>
                  </a:lnTo>
                  <a:lnTo>
                    <a:pt x="167" y="160"/>
                  </a:lnTo>
                  <a:lnTo>
                    <a:pt x="160" y="160"/>
                  </a:lnTo>
                  <a:lnTo>
                    <a:pt x="152" y="161"/>
                  </a:lnTo>
                  <a:lnTo>
                    <a:pt x="144" y="161"/>
                  </a:lnTo>
                  <a:lnTo>
                    <a:pt x="139" y="161"/>
                  </a:lnTo>
                  <a:lnTo>
                    <a:pt x="131" y="161"/>
                  </a:lnTo>
                  <a:lnTo>
                    <a:pt x="125" y="163"/>
                  </a:lnTo>
                  <a:lnTo>
                    <a:pt x="118" y="163"/>
                  </a:lnTo>
                  <a:lnTo>
                    <a:pt x="112" y="163"/>
                  </a:lnTo>
                  <a:lnTo>
                    <a:pt x="106" y="163"/>
                  </a:lnTo>
                  <a:lnTo>
                    <a:pt x="101" y="163"/>
                  </a:lnTo>
                  <a:lnTo>
                    <a:pt x="95" y="161"/>
                  </a:lnTo>
                  <a:lnTo>
                    <a:pt x="87" y="160"/>
                  </a:lnTo>
                  <a:lnTo>
                    <a:pt x="82" y="160"/>
                  </a:lnTo>
                  <a:lnTo>
                    <a:pt x="78" y="160"/>
                  </a:lnTo>
                  <a:lnTo>
                    <a:pt x="72" y="160"/>
                  </a:lnTo>
                  <a:lnTo>
                    <a:pt x="66" y="158"/>
                  </a:lnTo>
                  <a:lnTo>
                    <a:pt x="63" y="158"/>
                  </a:lnTo>
                  <a:lnTo>
                    <a:pt x="59" y="158"/>
                  </a:lnTo>
                  <a:lnTo>
                    <a:pt x="53" y="158"/>
                  </a:lnTo>
                  <a:lnTo>
                    <a:pt x="49" y="156"/>
                  </a:lnTo>
                  <a:lnTo>
                    <a:pt x="44" y="156"/>
                  </a:lnTo>
                  <a:lnTo>
                    <a:pt x="42" y="156"/>
                  </a:lnTo>
                  <a:lnTo>
                    <a:pt x="36" y="156"/>
                  </a:lnTo>
                  <a:lnTo>
                    <a:pt x="34" y="154"/>
                  </a:lnTo>
                  <a:lnTo>
                    <a:pt x="30" y="154"/>
                  </a:lnTo>
                  <a:lnTo>
                    <a:pt x="26" y="154"/>
                  </a:lnTo>
                  <a:lnTo>
                    <a:pt x="21" y="154"/>
                  </a:lnTo>
                  <a:lnTo>
                    <a:pt x="15" y="152"/>
                  </a:lnTo>
                  <a:lnTo>
                    <a:pt x="9" y="152"/>
                  </a:lnTo>
                  <a:lnTo>
                    <a:pt x="7" y="152"/>
                  </a:lnTo>
                  <a:lnTo>
                    <a:pt x="2" y="150"/>
                  </a:lnTo>
                  <a:lnTo>
                    <a:pt x="0" y="150"/>
                  </a:lnTo>
                  <a:lnTo>
                    <a:pt x="38" y="68"/>
                  </a:lnTo>
                  <a:lnTo>
                    <a:pt x="293" y="76"/>
                  </a:lnTo>
                  <a:lnTo>
                    <a:pt x="424" y="0"/>
                  </a:lnTo>
                  <a:lnTo>
                    <a:pt x="424"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70" name="Freeform 94"/>
            <p:cNvSpPr>
              <a:spLocks/>
            </p:cNvSpPr>
            <p:nvPr/>
          </p:nvSpPr>
          <p:spPr bwMode="auto">
            <a:xfrm>
              <a:off x="4911" y="2425"/>
              <a:ext cx="75" cy="75"/>
            </a:xfrm>
            <a:custGeom>
              <a:avLst/>
              <a:gdLst/>
              <a:ahLst/>
              <a:cxnLst>
                <a:cxn ang="0">
                  <a:pos x="116" y="0"/>
                </a:cxn>
                <a:cxn ang="0">
                  <a:pos x="106" y="0"/>
                </a:cxn>
                <a:cxn ang="0">
                  <a:pos x="97" y="2"/>
                </a:cxn>
                <a:cxn ang="0">
                  <a:pos x="87" y="2"/>
                </a:cxn>
                <a:cxn ang="0">
                  <a:pos x="78" y="4"/>
                </a:cxn>
                <a:cxn ang="0">
                  <a:pos x="66" y="8"/>
                </a:cxn>
                <a:cxn ang="0">
                  <a:pos x="55" y="12"/>
                </a:cxn>
                <a:cxn ang="0">
                  <a:pos x="45" y="18"/>
                </a:cxn>
                <a:cxn ang="0">
                  <a:pos x="36" y="25"/>
                </a:cxn>
                <a:cxn ang="0">
                  <a:pos x="28" y="33"/>
                </a:cxn>
                <a:cxn ang="0">
                  <a:pos x="21" y="42"/>
                </a:cxn>
                <a:cxn ang="0">
                  <a:pos x="17" y="52"/>
                </a:cxn>
                <a:cxn ang="0">
                  <a:pos x="11" y="65"/>
                </a:cxn>
                <a:cxn ang="0">
                  <a:pos x="7" y="76"/>
                </a:cxn>
                <a:cxn ang="0">
                  <a:pos x="3" y="90"/>
                </a:cxn>
                <a:cxn ang="0">
                  <a:pos x="2" y="101"/>
                </a:cxn>
                <a:cxn ang="0">
                  <a:pos x="0" y="109"/>
                </a:cxn>
                <a:cxn ang="0">
                  <a:pos x="0" y="116"/>
                </a:cxn>
                <a:cxn ang="0">
                  <a:pos x="0" y="126"/>
                </a:cxn>
                <a:cxn ang="0">
                  <a:pos x="0" y="137"/>
                </a:cxn>
                <a:cxn ang="0">
                  <a:pos x="0" y="147"/>
                </a:cxn>
                <a:cxn ang="0">
                  <a:pos x="3" y="154"/>
                </a:cxn>
                <a:cxn ang="0">
                  <a:pos x="5" y="166"/>
                </a:cxn>
                <a:cxn ang="0">
                  <a:pos x="11" y="179"/>
                </a:cxn>
                <a:cxn ang="0">
                  <a:pos x="17" y="190"/>
                </a:cxn>
                <a:cxn ang="0">
                  <a:pos x="24" y="200"/>
                </a:cxn>
                <a:cxn ang="0">
                  <a:pos x="34" y="208"/>
                </a:cxn>
                <a:cxn ang="0">
                  <a:pos x="43" y="211"/>
                </a:cxn>
                <a:cxn ang="0">
                  <a:pos x="57" y="213"/>
                </a:cxn>
                <a:cxn ang="0">
                  <a:pos x="68" y="215"/>
                </a:cxn>
                <a:cxn ang="0">
                  <a:pos x="81" y="215"/>
                </a:cxn>
                <a:cxn ang="0">
                  <a:pos x="95" y="213"/>
                </a:cxn>
                <a:cxn ang="0">
                  <a:pos x="106" y="211"/>
                </a:cxn>
                <a:cxn ang="0">
                  <a:pos x="114" y="208"/>
                </a:cxn>
                <a:cxn ang="0">
                  <a:pos x="123" y="206"/>
                </a:cxn>
                <a:cxn ang="0">
                  <a:pos x="131" y="202"/>
                </a:cxn>
                <a:cxn ang="0">
                  <a:pos x="138" y="200"/>
                </a:cxn>
                <a:cxn ang="0">
                  <a:pos x="146" y="196"/>
                </a:cxn>
                <a:cxn ang="0">
                  <a:pos x="154" y="192"/>
                </a:cxn>
                <a:cxn ang="0">
                  <a:pos x="161" y="189"/>
                </a:cxn>
                <a:cxn ang="0">
                  <a:pos x="173" y="183"/>
                </a:cxn>
                <a:cxn ang="0">
                  <a:pos x="184" y="177"/>
                </a:cxn>
                <a:cxn ang="0">
                  <a:pos x="194" y="171"/>
                </a:cxn>
                <a:cxn ang="0">
                  <a:pos x="203" y="166"/>
                </a:cxn>
                <a:cxn ang="0">
                  <a:pos x="211" y="162"/>
                </a:cxn>
                <a:cxn ang="0">
                  <a:pos x="80" y="128"/>
                </a:cxn>
                <a:cxn ang="0">
                  <a:pos x="118" y="0"/>
                </a:cxn>
              </a:cxnLst>
              <a:rect l="0" t="0" r="r" b="b"/>
              <a:pathLst>
                <a:path w="213" h="215">
                  <a:moveTo>
                    <a:pt x="118" y="0"/>
                  </a:moveTo>
                  <a:lnTo>
                    <a:pt x="116" y="0"/>
                  </a:lnTo>
                  <a:lnTo>
                    <a:pt x="110" y="0"/>
                  </a:lnTo>
                  <a:lnTo>
                    <a:pt x="106" y="0"/>
                  </a:lnTo>
                  <a:lnTo>
                    <a:pt x="102" y="0"/>
                  </a:lnTo>
                  <a:lnTo>
                    <a:pt x="97" y="2"/>
                  </a:lnTo>
                  <a:lnTo>
                    <a:pt x="93" y="2"/>
                  </a:lnTo>
                  <a:lnTo>
                    <a:pt x="87" y="2"/>
                  </a:lnTo>
                  <a:lnTo>
                    <a:pt x="81" y="4"/>
                  </a:lnTo>
                  <a:lnTo>
                    <a:pt x="78" y="4"/>
                  </a:lnTo>
                  <a:lnTo>
                    <a:pt x="72" y="6"/>
                  </a:lnTo>
                  <a:lnTo>
                    <a:pt x="66" y="8"/>
                  </a:lnTo>
                  <a:lnTo>
                    <a:pt x="60" y="10"/>
                  </a:lnTo>
                  <a:lnTo>
                    <a:pt x="55" y="12"/>
                  </a:lnTo>
                  <a:lnTo>
                    <a:pt x="51" y="16"/>
                  </a:lnTo>
                  <a:lnTo>
                    <a:pt x="45" y="18"/>
                  </a:lnTo>
                  <a:lnTo>
                    <a:pt x="40" y="21"/>
                  </a:lnTo>
                  <a:lnTo>
                    <a:pt x="36" y="25"/>
                  </a:lnTo>
                  <a:lnTo>
                    <a:pt x="32" y="29"/>
                  </a:lnTo>
                  <a:lnTo>
                    <a:pt x="28" y="33"/>
                  </a:lnTo>
                  <a:lnTo>
                    <a:pt x="24" y="37"/>
                  </a:lnTo>
                  <a:lnTo>
                    <a:pt x="21" y="42"/>
                  </a:lnTo>
                  <a:lnTo>
                    <a:pt x="19" y="48"/>
                  </a:lnTo>
                  <a:lnTo>
                    <a:pt x="17" y="52"/>
                  </a:lnTo>
                  <a:lnTo>
                    <a:pt x="13" y="57"/>
                  </a:lnTo>
                  <a:lnTo>
                    <a:pt x="11" y="65"/>
                  </a:lnTo>
                  <a:lnTo>
                    <a:pt x="9" y="71"/>
                  </a:lnTo>
                  <a:lnTo>
                    <a:pt x="7" y="76"/>
                  </a:lnTo>
                  <a:lnTo>
                    <a:pt x="5" y="84"/>
                  </a:lnTo>
                  <a:lnTo>
                    <a:pt x="3" y="90"/>
                  </a:lnTo>
                  <a:lnTo>
                    <a:pt x="3" y="99"/>
                  </a:lnTo>
                  <a:lnTo>
                    <a:pt x="2" y="101"/>
                  </a:lnTo>
                  <a:lnTo>
                    <a:pt x="0" y="107"/>
                  </a:lnTo>
                  <a:lnTo>
                    <a:pt x="0" y="109"/>
                  </a:lnTo>
                  <a:lnTo>
                    <a:pt x="0" y="114"/>
                  </a:lnTo>
                  <a:lnTo>
                    <a:pt x="0" y="116"/>
                  </a:lnTo>
                  <a:lnTo>
                    <a:pt x="0" y="120"/>
                  </a:lnTo>
                  <a:lnTo>
                    <a:pt x="0" y="126"/>
                  </a:lnTo>
                  <a:lnTo>
                    <a:pt x="0" y="130"/>
                  </a:lnTo>
                  <a:lnTo>
                    <a:pt x="0" y="137"/>
                  </a:lnTo>
                  <a:lnTo>
                    <a:pt x="0" y="145"/>
                  </a:lnTo>
                  <a:lnTo>
                    <a:pt x="0" y="147"/>
                  </a:lnTo>
                  <a:lnTo>
                    <a:pt x="2" y="152"/>
                  </a:lnTo>
                  <a:lnTo>
                    <a:pt x="3" y="154"/>
                  </a:lnTo>
                  <a:lnTo>
                    <a:pt x="3" y="160"/>
                  </a:lnTo>
                  <a:lnTo>
                    <a:pt x="5" y="166"/>
                  </a:lnTo>
                  <a:lnTo>
                    <a:pt x="7" y="171"/>
                  </a:lnTo>
                  <a:lnTo>
                    <a:pt x="11" y="179"/>
                  </a:lnTo>
                  <a:lnTo>
                    <a:pt x="13" y="185"/>
                  </a:lnTo>
                  <a:lnTo>
                    <a:pt x="17" y="190"/>
                  </a:lnTo>
                  <a:lnTo>
                    <a:pt x="21" y="196"/>
                  </a:lnTo>
                  <a:lnTo>
                    <a:pt x="24" y="200"/>
                  </a:lnTo>
                  <a:lnTo>
                    <a:pt x="30" y="204"/>
                  </a:lnTo>
                  <a:lnTo>
                    <a:pt x="34" y="208"/>
                  </a:lnTo>
                  <a:lnTo>
                    <a:pt x="40" y="209"/>
                  </a:lnTo>
                  <a:lnTo>
                    <a:pt x="43" y="211"/>
                  </a:lnTo>
                  <a:lnTo>
                    <a:pt x="51" y="213"/>
                  </a:lnTo>
                  <a:lnTo>
                    <a:pt x="57" y="213"/>
                  </a:lnTo>
                  <a:lnTo>
                    <a:pt x="62" y="215"/>
                  </a:lnTo>
                  <a:lnTo>
                    <a:pt x="68" y="215"/>
                  </a:lnTo>
                  <a:lnTo>
                    <a:pt x="74" y="215"/>
                  </a:lnTo>
                  <a:lnTo>
                    <a:pt x="81" y="215"/>
                  </a:lnTo>
                  <a:lnTo>
                    <a:pt x="87" y="213"/>
                  </a:lnTo>
                  <a:lnTo>
                    <a:pt x="95" y="213"/>
                  </a:lnTo>
                  <a:lnTo>
                    <a:pt x="102" y="211"/>
                  </a:lnTo>
                  <a:lnTo>
                    <a:pt x="106" y="211"/>
                  </a:lnTo>
                  <a:lnTo>
                    <a:pt x="110" y="209"/>
                  </a:lnTo>
                  <a:lnTo>
                    <a:pt x="114" y="208"/>
                  </a:lnTo>
                  <a:lnTo>
                    <a:pt x="118" y="208"/>
                  </a:lnTo>
                  <a:lnTo>
                    <a:pt x="123" y="206"/>
                  </a:lnTo>
                  <a:lnTo>
                    <a:pt x="127" y="204"/>
                  </a:lnTo>
                  <a:lnTo>
                    <a:pt x="131" y="202"/>
                  </a:lnTo>
                  <a:lnTo>
                    <a:pt x="135" y="202"/>
                  </a:lnTo>
                  <a:lnTo>
                    <a:pt x="138" y="200"/>
                  </a:lnTo>
                  <a:lnTo>
                    <a:pt x="142" y="198"/>
                  </a:lnTo>
                  <a:lnTo>
                    <a:pt x="146" y="196"/>
                  </a:lnTo>
                  <a:lnTo>
                    <a:pt x="150" y="194"/>
                  </a:lnTo>
                  <a:lnTo>
                    <a:pt x="154" y="192"/>
                  </a:lnTo>
                  <a:lnTo>
                    <a:pt x="159" y="190"/>
                  </a:lnTo>
                  <a:lnTo>
                    <a:pt x="161" y="189"/>
                  </a:lnTo>
                  <a:lnTo>
                    <a:pt x="167" y="187"/>
                  </a:lnTo>
                  <a:lnTo>
                    <a:pt x="173" y="183"/>
                  </a:lnTo>
                  <a:lnTo>
                    <a:pt x="178" y="181"/>
                  </a:lnTo>
                  <a:lnTo>
                    <a:pt x="184" y="177"/>
                  </a:lnTo>
                  <a:lnTo>
                    <a:pt x="190" y="175"/>
                  </a:lnTo>
                  <a:lnTo>
                    <a:pt x="194" y="171"/>
                  </a:lnTo>
                  <a:lnTo>
                    <a:pt x="199" y="168"/>
                  </a:lnTo>
                  <a:lnTo>
                    <a:pt x="203" y="166"/>
                  </a:lnTo>
                  <a:lnTo>
                    <a:pt x="207" y="164"/>
                  </a:lnTo>
                  <a:lnTo>
                    <a:pt x="211" y="162"/>
                  </a:lnTo>
                  <a:lnTo>
                    <a:pt x="213" y="160"/>
                  </a:lnTo>
                  <a:lnTo>
                    <a:pt x="80" y="128"/>
                  </a:lnTo>
                  <a:lnTo>
                    <a:pt x="118" y="0"/>
                  </a:lnTo>
                  <a:lnTo>
                    <a:pt x="118"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71" name="Oval 95"/>
            <p:cNvSpPr>
              <a:spLocks noChangeArrowheads="1"/>
            </p:cNvSpPr>
            <p:nvPr/>
          </p:nvSpPr>
          <p:spPr bwMode="auto">
            <a:xfrm>
              <a:off x="4637" y="2259"/>
              <a:ext cx="313" cy="53"/>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152672" name="Freeform 96"/>
            <p:cNvSpPr>
              <a:spLocks/>
            </p:cNvSpPr>
            <p:nvPr/>
          </p:nvSpPr>
          <p:spPr bwMode="auto">
            <a:xfrm>
              <a:off x="4622" y="2162"/>
              <a:ext cx="366" cy="109"/>
            </a:xfrm>
            <a:custGeom>
              <a:avLst/>
              <a:gdLst/>
              <a:ahLst/>
              <a:cxnLst>
                <a:cxn ang="0">
                  <a:pos x="67" y="5"/>
                </a:cxn>
                <a:cxn ang="0">
                  <a:pos x="42" y="21"/>
                </a:cxn>
                <a:cxn ang="0">
                  <a:pos x="21" y="43"/>
                </a:cxn>
                <a:cxn ang="0">
                  <a:pos x="8" y="72"/>
                </a:cxn>
                <a:cxn ang="0">
                  <a:pos x="2" y="93"/>
                </a:cxn>
                <a:cxn ang="0">
                  <a:pos x="0" y="114"/>
                </a:cxn>
                <a:cxn ang="0">
                  <a:pos x="2" y="133"/>
                </a:cxn>
                <a:cxn ang="0">
                  <a:pos x="6" y="152"/>
                </a:cxn>
                <a:cxn ang="0">
                  <a:pos x="14" y="173"/>
                </a:cxn>
                <a:cxn ang="0">
                  <a:pos x="31" y="199"/>
                </a:cxn>
                <a:cxn ang="0">
                  <a:pos x="63" y="233"/>
                </a:cxn>
                <a:cxn ang="0">
                  <a:pos x="90" y="250"/>
                </a:cxn>
                <a:cxn ang="0">
                  <a:pos x="111" y="262"/>
                </a:cxn>
                <a:cxn ang="0">
                  <a:pos x="134" y="270"/>
                </a:cxn>
                <a:cxn ang="0">
                  <a:pos x="160" y="275"/>
                </a:cxn>
                <a:cxn ang="0">
                  <a:pos x="185" y="279"/>
                </a:cxn>
                <a:cxn ang="0">
                  <a:pos x="213" y="287"/>
                </a:cxn>
                <a:cxn ang="0">
                  <a:pos x="244" y="292"/>
                </a:cxn>
                <a:cxn ang="0">
                  <a:pos x="278" y="298"/>
                </a:cxn>
                <a:cxn ang="0">
                  <a:pos x="295" y="300"/>
                </a:cxn>
                <a:cxn ang="0">
                  <a:pos x="316" y="302"/>
                </a:cxn>
                <a:cxn ang="0">
                  <a:pos x="337" y="304"/>
                </a:cxn>
                <a:cxn ang="0">
                  <a:pos x="360" y="306"/>
                </a:cxn>
                <a:cxn ang="0">
                  <a:pos x="381" y="306"/>
                </a:cxn>
                <a:cxn ang="0">
                  <a:pos x="405" y="308"/>
                </a:cxn>
                <a:cxn ang="0">
                  <a:pos x="430" y="308"/>
                </a:cxn>
                <a:cxn ang="0">
                  <a:pos x="455" y="309"/>
                </a:cxn>
                <a:cxn ang="0">
                  <a:pos x="482" y="309"/>
                </a:cxn>
                <a:cxn ang="0">
                  <a:pos x="508" y="309"/>
                </a:cxn>
                <a:cxn ang="0">
                  <a:pos x="535" y="309"/>
                </a:cxn>
                <a:cxn ang="0">
                  <a:pos x="561" y="309"/>
                </a:cxn>
                <a:cxn ang="0">
                  <a:pos x="586" y="308"/>
                </a:cxn>
                <a:cxn ang="0">
                  <a:pos x="615" y="308"/>
                </a:cxn>
                <a:cxn ang="0">
                  <a:pos x="639" y="306"/>
                </a:cxn>
                <a:cxn ang="0">
                  <a:pos x="666" y="304"/>
                </a:cxn>
                <a:cxn ang="0">
                  <a:pos x="689" y="302"/>
                </a:cxn>
                <a:cxn ang="0">
                  <a:pos x="712" y="300"/>
                </a:cxn>
                <a:cxn ang="0">
                  <a:pos x="734" y="298"/>
                </a:cxn>
                <a:cxn ang="0">
                  <a:pos x="757" y="296"/>
                </a:cxn>
                <a:cxn ang="0">
                  <a:pos x="778" y="292"/>
                </a:cxn>
                <a:cxn ang="0">
                  <a:pos x="799" y="290"/>
                </a:cxn>
                <a:cxn ang="0">
                  <a:pos x="820" y="287"/>
                </a:cxn>
                <a:cxn ang="0">
                  <a:pos x="847" y="283"/>
                </a:cxn>
                <a:cxn ang="0">
                  <a:pos x="873" y="277"/>
                </a:cxn>
                <a:cxn ang="0">
                  <a:pos x="906" y="271"/>
                </a:cxn>
                <a:cxn ang="0">
                  <a:pos x="932" y="262"/>
                </a:cxn>
                <a:cxn ang="0">
                  <a:pos x="955" y="254"/>
                </a:cxn>
                <a:cxn ang="0">
                  <a:pos x="976" y="245"/>
                </a:cxn>
                <a:cxn ang="0">
                  <a:pos x="1002" y="224"/>
                </a:cxn>
                <a:cxn ang="0">
                  <a:pos x="1021" y="195"/>
                </a:cxn>
                <a:cxn ang="0">
                  <a:pos x="1029" y="176"/>
                </a:cxn>
                <a:cxn ang="0">
                  <a:pos x="1035" y="154"/>
                </a:cxn>
                <a:cxn ang="0">
                  <a:pos x="1040" y="131"/>
                </a:cxn>
                <a:cxn ang="0">
                  <a:pos x="1040" y="108"/>
                </a:cxn>
                <a:cxn ang="0">
                  <a:pos x="1040" y="87"/>
                </a:cxn>
                <a:cxn ang="0">
                  <a:pos x="1039" y="66"/>
                </a:cxn>
                <a:cxn ang="0">
                  <a:pos x="1025" y="40"/>
                </a:cxn>
                <a:cxn ang="0">
                  <a:pos x="1002" y="17"/>
                </a:cxn>
                <a:cxn ang="0">
                  <a:pos x="976" y="7"/>
                </a:cxn>
                <a:cxn ang="0">
                  <a:pos x="945" y="7"/>
                </a:cxn>
                <a:cxn ang="0">
                  <a:pos x="917" y="15"/>
                </a:cxn>
                <a:cxn ang="0">
                  <a:pos x="892" y="22"/>
                </a:cxn>
                <a:cxn ang="0">
                  <a:pos x="80" y="0"/>
                </a:cxn>
              </a:cxnLst>
              <a:rect l="0" t="0" r="r" b="b"/>
              <a:pathLst>
                <a:path w="1042" h="309">
                  <a:moveTo>
                    <a:pt x="80" y="0"/>
                  </a:moveTo>
                  <a:lnTo>
                    <a:pt x="78" y="0"/>
                  </a:lnTo>
                  <a:lnTo>
                    <a:pt x="73" y="2"/>
                  </a:lnTo>
                  <a:lnTo>
                    <a:pt x="71" y="3"/>
                  </a:lnTo>
                  <a:lnTo>
                    <a:pt x="67" y="5"/>
                  </a:lnTo>
                  <a:lnTo>
                    <a:pt x="63" y="7"/>
                  </a:lnTo>
                  <a:lnTo>
                    <a:pt x="58" y="11"/>
                  </a:lnTo>
                  <a:lnTo>
                    <a:pt x="52" y="13"/>
                  </a:lnTo>
                  <a:lnTo>
                    <a:pt x="48" y="17"/>
                  </a:lnTo>
                  <a:lnTo>
                    <a:pt x="42" y="21"/>
                  </a:lnTo>
                  <a:lnTo>
                    <a:pt x="39" y="26"/>
                  </a:lnTo>
                  <a:lnTo>
                    <a:pt x="33" y="32"/>
                  </a:lnTo>
                  <a:lnTo>
                    <a:pt x="27" y="38"/>
                  </a:lnTo>
                  <a:lnTo>
                    <a:pt x="25" y="41"/>
                  </a:lnTo>
                  <a:lnTo>
                    <a:pt x="21" y="43"/>
                  </a:lnTo>
                  <a:lnTo>
                    <a:pt x="20" y="49"/>
                  </a:lnTo>
                  <a:lnTo>
                    <a:pt x="18" y="53"/>
                  </a:lnTo>
                  <a:lnTo>
                    <a:pt x="14" y="59"/>
                  </a:lnTo>
                  <a:lnTo>
                    <a:pt x="10" y="66"/>
                  </a:lnTo>
                  <a:lnTo>
                    <a:pt x="8" y="72"/>
                  </a:lnTo>
                  <a:lnTo>
                    <a:pt x="6" y="76"/>
                  </a:lnTo>
                  <a:lnTo>
                    <a:pt x="4" y="79"/>
                  </a:lnTo>
                  <a:lnTo>
                    <a:pt x="4" y="83"/>
                  </a:lnTo>
                  <a:lnTo>
                    <a:pt x="2" y="87"/>
                  </a:lnTo>
                  <a:lnTo>
                    <a:pt x="2" y="93"/>
                  </a:lnTo>
                  <a:lnTo>
                    <a:pt x="2" y="97"/>
                  </a:lnTo>
                  <a:lnTo>
                    <a:pt x="2" y="100"/>
                  </a:lnTo>
                  <a:lnTo>
                    <a:pt x="0" y="104"/>
                  </a:lnTo>
                  <a:lnTo>
                    <a:pt x="0" y="108"/>
                  </a:lnTo>
                  <a:lnTo>
                    <a:pt x="0" y="114"/>
                  </a:lnTo>
                  <a:lnTo>
                    <a:pt x="0" y="117"/>
                  </a:lnTo>
                  <a:lnTo>
                    <a:pt x="0" y="121"/>
                  </a:lnTo>
                  <a:lnTo>
                    <a:pt x="0" y="125"/>
                  </a:lnTo>
                  <a:lnTo>
                    <a:pt x="0" y="129"/>
                  </a:lnTo>
                  <a:lnTo>
                    <a:pt x="2" y="133"/>
                  </a:lnTo>
                  <a:lnTo>
                    <a:pt x="2" y="136"/>
                  </a:lnTo>
                  <a:lnTo>
                    <a:pt x="4" y="140"/>
                  </a:lnTo>
                  <a:lnTo>
                    <a:pt x="4" y="144"/>
                  </a:lnTo>
                  <a:lnTo>
                    <a:pt x="6" y="148"/>
                  </a:lnTo>
                  <a:lnTo>
                    <a:pt x="6" y="152"/>
                  </a:lnTo>
                  <a:lnTo>
                    <a:pt x="8" y="157"/>
                  </a:lnTo>
                  <a:lnTo>
                    <a:pt x="8" y="159"/>
                  </a:lnTo>
                  <a:lnTo>
                    <a:pt x="10" y="165"/>
                  </a:lnTo>
                  <a:lnTo>
                    <a:pt x="12" y="167"/>
                  </a:lnTo>
                  <a:lnTo>
                    <a:pt x="14" y="173"/>
                  </a:lnTo>
                  <a:lnTo>
                    <a:pt x="16" y="174"/>
                  </a:lnTo>
                  <a:lnTo>
                    <a:pt x="18" y="180"/>
                  </a:lnTo>
                  <a:lnTo>
                    <a:pt x="21" y="186"/>
                  </a:lnTo>
                  <a:lnTo>
                    <a:pt x="25" y="193"/>
                  </a:lnTo>
                  <a:lnTo>
                    <a:pt x="31" y="199"/>
                  </a:lnTo>
                  <a:lnTo>
                    <a:pt x="37" y="209"/>
                  </a:lnTo>
                  <a:lnTo>
                    <a:pt x="42" y="214"/>
                  </a:lnTo>
                  <a:lnTo>
                    <a:pt x="48" y="220"/>
                  </a:lnTo>
                  <a:lnTo>
                    <a:pt x="56" y="226"/>
                  </a:lnTo>
                  <a:lnTo>
                    <a:pt x="63" y="233"/>
                  </a:lnTo>
                  <a:lnTo>
                    <a:pt x="69" y="237"/>
                  </a:lnTo>
                  <a:lnTo>
                    <a:pt x="77" y="243"/>
                  </a:lnTo>
                  <a:lnTo>
                    <a:pt x="80" y="245"/>
                  </a:lnTo>
                  <a:lnTo>
                    <a:pt x="86" y="249"/>
                  </a:lnTo>
                  <a:lnTo>
                    <a:pt x="90" y="250"/>
                  </a:lnTo>
                  <a:lnTo>
                    <a:pt x="94" y="252"/>
                  </a:lnTo>
                  <a:lnTo>
                    <a:pt x="97" y="254"/>
                  </a:lnTo>
                  <a:lnTo>
                    <a:pt x="101" y="256"/>
                  </a:lnTo>
                  <a:lnTo>
                    <a:pt x="107" y="260"/>
                  </a:lnTo>
                  <a:lnTo>
                    <a:pt x="111" y="262"/>
                  </a:lnTo>
                  <a:lnTo>
                    <a:pt x="115" y="262"/>
                  </a:lnTo>
                  <a:lnTo>
                    <a:pt x="120" y="264"/>
                  </a:lnTo>
                  <a:lnTo>
                    <a:pt x="124" y="266"/>
                  </a:lnTo>
                  <a:lnTo>
                    <a:pt x="130" y="268"/>
                  </a:lnTo>
                  <a:lnTo>
                    <a:pt x="134" y="270"/>
                  </a:lnTo>
                  <a:lnTo>
                    <a:pt x="139" y="270"/>
                  </a:lnTo>
                  <a:lnTo>
                    <a:pt x="143" y="271"/>
                  </a:lnTo>
                  <a:lnTo>
                    <a:pt x="149" y="271"/>
                  </a:lnTo>
                  <a:lnTo>
                    <a:pt x="154" y="273"/>
                  </a:lnTo>
                  <a:lnTo>
                    <a:pt x="160" y="275"/>
                  </a:lnTo>
                  <a:lnTo>
                    <a:pt x="164" y="275"/>
                  </a:lnTo>
                  <a:lnTo>
                    <a:pt x="170" y="277"/>
                  </a:lnTo>
                  <a:lnTo>
                    <a:pt x="175" y="277"/>
                  </a:lnTo>
                  <a:lnTo>
                    <a:pt x="181" y="279"/>
                  </a:lnTo>
                  <a:lnTo>
                    <a:pt x="185" y="279"/>
                  </a:lnTo>
                  <a:lnTo>
                    <a:pt x="191" y="281"/>
                  </a:lnTo>
                  <a:lnTo>
                    <a:pt x="196" y="283"/>
                  </a:lnTo>
                  <a:lnTo>
                    <a:pt x="202" y="285"/>
                  </a:lnTo>
                  <a:lnTo>
                    <a:pt x="208" y="285"/>
                  </a:lnTo>
                  <a:lnTo>
                    <a:pt x="213" y="287"/>
                  </a:lnTo>
                  <a:lnTo>
                    <a:pt x="219" y="287"/>
                  </a:lnTo>
                  <a:lnTo>
                    <a:pt x="225" y="289"/>
                  </a:lnTo>
                  <a:lnTo>
                    <a:pt x="231" y="290"/>
                  </a:lnTo>
                  <a:lnTo>
                    <a:pt x="236" y="290"/>
                  </a:lnTo>
                  <a:lnTo>
                    <a:pt x="244" y="292"/>
                  </a:lnTo>
                  <a:lnTo>
                    <a:pt x="250" y="292"/>
                  </a:lnTo>
                  <a:lnTo>
                    <a:pt x="257" y="294"/>
                  </a:lnTo>
                  <a:lnTo>
                    <a:pt x="263" y="294"/>
                  </a:lnTo>
                  <a:lnTo>
                    <a:pt x="269" y="296"/>
                  </a:lnTo>
                  <a:lnTo>
                    <a:pt x="278" y="298"/>
                  </a:lnTo>
                  <a:lnTo>
                    <a:pt x="280" y="298"/>
                  </a:lnTo>
                  <a:lnTo>
                    <a:pt x="284" y="298"/>
                  </a:lnTo>
                  <a:lnTo>
                    <a:pt x="288" y="298"/>
                  </a:lnTo>
                  <a:lnTo>
                    <a:pt x="293" y="300"/>
                  </a:lnTo>
                  <a:lnTo>
                    <a:pt x="295" y="300"/>
                  </a:lnTo>
                  <a:lnTo>
                    <a:pt x="299" y="300"/>
                  </a:lnTo>
                  <a:lnTo>
                    <a:pt x="303" y="300"/>
                  </a:lnTo>
                  <a:lnTo>
                    <a:pt x="309" y="302"/>
                  </a:lnTo>
                  <a:lnTo>
                    <a:pt x="312" y="302"/>
                  </a:lnTo>
                  <a:lnTo>
                    <a:pt x="316" y="302"/>
                  </a:lnTo>
                  <a:lnTo>
                    <a:pt x="320" y="304"/>
                  </a:lnTo>
                  <a:lnTo>
                    <a:pt x="324" y="304"/>
                  </a:lnTo>
                  <a:lnTo>
                    <a:pt x="329" y="304"/>
                  </a:lnTo>
                  <a:lnTo>
                    <a:pt x="333" y="304"/>
                  </a:lnTo>
                  <a:lnTo>
                    <a:pt x="337" y="304"/>
                  </a:lnTo>
                  <a:lnTo>
                    <a:pt x="341" y="304"/>
                  </a:lnTo>
                  <a:lnTo>
                    <a:pt x="345" y="304"/>
                  </a:lnTo>
                  <a:lnTo>
                    <a:pt x="348" y="306"/>
                  </a:lnTo>
                  <a:lnTo>
                    <a:pt x="354" y="306"/>
                  </a:lnTo>
                  <a:lnTo>
                    <a:pt x="360" y="306"/>
                  </a:lnTo>
                  <a:lnTo>
                    <a:pt x="364" y="306"/>
                  </a:lnTo>
                  <a:lnTo>
                    <a:pt x="367" y="306"/>
                  </a:lnTo>
                  <a:lnTo>
                    <a:pt x="371" y="306"/>
                  </a:lnTo>
                  <a:lnTo>
                    <a:pt x="377" y="306"/>
                  </a:lnTo>
                  <a:lnTo>
                    <a:pt x="381" y="306"/>
                  </a:lnTo>
                  <a:lnTo>
                    <a:pt x="386" y="308"/>
                  </a:lnTo>
                  <a:lnTo>
                    <a:pt x="390" y="308"/>
                  </a:lnTo>
                  <a:lnTo>
                    <a:pt x="396" y="308"/>
                  </a:lnTo>
                  <a:lnTo>
                    <a:pt x="400" y="308"/>
                  </a:lnTo>
                  <a:lnTo>
                    <a:pt x="405" y="308"/>
                  </a:lnTo>
                  <a:lnTo>
                    <a:pt x="409" y="308"/>
                  </a:lnTo>
                  <a:lnTo>
                    <a:pt x="415" y="308"/>
                  </a:lnTo>
                  <a:lnTo>
                    <a:pt x="421" y="308"/>
                  </a:lnTo>
                  <a:lnTo>
                    <a:pt x="424" y="308"/>
                  </a:lnTo>
                  <a:lnTo>
                    <a:pt x="430" y="308"/>
                  </a:lnTo>
                  <a:lnTo>
                    <a:pt x="436" y="309"/>
                  </a:lnTo>
                  <a:lnTo>
                    <a:pt x="440" y="309"/>
                  </a:lnTo>
                  <a:lnTo>
                    <a:pt x="445" y="309"/>
                  </a:lnTo>
                  <a:lnTo>
                    <a:pt x="451" y="309"/>
                  </a:lnTo>
                  <a:lnTo>
                    <a:pt x="455" y="309"/>
                  </a:lnTo>
                  <a:lnTo>
                    <a:pt x="461" y="309"/>
                  </a:lnTo>
                  <a:lnTo>
                    <a:pt x="466" y="309"/>
                  </a:lnTo>
                  <a:lnTo>
                    <a:pt x="472" y="309"/>
                  </a:lnTo>
                  <a:lnTo>
                    <a:pt x="478" y="309"/>
                  </a:lnTo>
                  <a:lnTo>
                    <a:pt x="482" y="309"/>
                  </a:lnTo>
                  <a:lnTo>
                    <a:pt x="487" y="309"/>
                  </a:lnTo>
                  <a:lnTo>
                    <a:pt x="493" y="309"/>
                  </a:lnTo>
                  <a:lnTo>
                    <a:pt x="499" y="309"/>
                  </a:lnTo>
                  <a:lnTo>
                    <a:pt x="502" y="309"/>
                  </a:lnTo>
                  <a:lnTo>
                    <a:pt x="508" y="309"/>
                  </a:lnTo>
                  <a:lnTo>
                    <a:pt x="514" y="309"/>
                  </a:lnTo>
                  <a:lnTo>
                    <a:pt x="520" y="309"/>
                  </a:lnTo>
                  <a:lnTo>
                    <a:pt x="523" y="309"/>
                  </a:lnTo>
                  <a:lnTo>
                    <a:pt x="529" y="309"/>
                  </a:lnTo>
                  <a:lnTo>
                    <a:pt x="535" y="309"/>
                  </a:lnTo>
                  <a:lnTo>
                    <a:pt x="540" y="309"/>
                  </a:lnTo>
                  <a:lnTo>
                    <a:pt x="544" y="309"/>
                  </a:lnTo>
                  <a:lnTo>
                    <a:pt x="550" y="309"/>
                  </a:lnTo>
                  <a:lnTo>
                    <a:pt x="556" y="309"/>
                  </a:lnTo>
                  <a:lnTo>
                    <a:pt x="561" y="309"/>
                  </a:lnTo>
                  <a:lnTo>
                    <a:pt x="565" y="308"/>
                  </a:lnTo>
                  <a:lnTo>
                    <a:pt x="571" y="308"/>
                  </a:lnTo>
                  <a:lnTo>
                    <a:pt x="577" y="308"/>
                  </a:lnTo>
                  <a:lnTo>
                    <a:pt x="582" y="308"/>
                  </a:lnTo>
                  <a:lnTo>
                    <a:pt x="586" y="308"/>
                  </a:lnTo>
                  <a:lnTo>
                    <a:pt x="592" y="308"/>
                  </a:lnTo>
                  <a:lnTo>
                    <a:pt x="597" y="308"/>
                  </a:lnTo>
                  <a:lnTo>
                    <a:pt x="603" y="308"/>
                  </a:lnTo>
                  <a:lnTo>
                    <a:pt x="609" y="308"/>
                  </a:lnTo>
                  <a:lnTo>
                    <a:pt x="615" y="308"/>
                  </a:lnTo>
                  <a:lnTo>
                    <a:pt x="618" y="308"/>
                  </a:lnTo>
                  <a:lnTo>
                    <a:pt x="624" y="308"/>
                  </a:lnTo>
                  <a:lnTo>
                    <a:pt x="630" y="306"/>
                  </a:lnTo>
                  <a:lnTo>
                    <a:pt x="634" y="306"/>
                  </a:lnTo>
                  <a:lnTo>
                    <a:pt x="639" y="306"/>
                  </a:lnTo>
                  <a:lnTo>
                    <a:pt x="645" y="306"/>
                  </a:lnTo>
                  <a:lnTo>
                    <a:pt x="651" y="306"/>
                  </a:lnTo>
                  <a:lnTo>
                    <a:pt x="655" y="306"/>
                  </a:lnTo>
                  <a:lnTo>
                    <a:pt x="660" y="304"/>
                  </a:lnTo>
                  <a:lnTo>
                    <a:pt x="666" y="304"/>
                  </a:lnTo>
                  <a:lnTo>
                    <a:pt x="670" y="304"/>
                  </a:lnTo>
                  <a:lnTo>
                    <a:pt x="674" y="304"/>
                  </a:lnTo>
                  <a:lnTo>
                    <a:pt x="679" y="304"/>
                  </a:lnTo>
                  <a:lnTo>
                    <a:pt x="685" y="304"/>
                  </a:lnTo>
                  <a:lnTo>
                    <a:pt x="689" y="302"/>
                  </a:lnTo>
                  <a:lnTo>
                    <a:pt x="694" y="302"/>
                  </a:lnTo>
                  <a:lnTo>
                    <a:pt x="698" y="302"/>
                  </a:lnTo>
                  <a:lnTo>
                    <a:pt x="704" y="302"/>
                  </a:lnTo>
                  <a:lnTo>
                    <a:pt x="708" y="300"/>
                  </a:lnTo>
                  <a:lnTo>
                    <a:pt x="712" y="300"/>
                  </a:lnTo>
                  <a:lnTo>
                    <a:pt x="717" y="300"/>
                  </a:lnTo>
                  <a:lnTo>
                    <a:pt x="721" y="300"/>
                  </a:lnTo>
                  <a:lnTo>
                    <a:pt x="727" y="300"/>
                  </a:lnTo>
                  <a:lnTo>
                    <a:pt x="731" y="298"/>
                  </a:lnTo>
                  <a:lnTo>
                    <a:pt x="734" y="298"/>
                  </a:lnTo>
                  <a:lnTo>
                    <a:pt x="740" y="298"/>
                  </a:lnTo>
                  <a:lnTo>
                    <a:pt x="744" y="298"/>
                  </a:lnTo>
                  <a:lnTo>
                    <a:pt x="750" y="296"/>
                  </a:lnTo>
                  <a:lnTo>
                    <a:pt x="753" y="296"/>
                  </a:lnTo>
                  <a:lnTo>
                    <a:pt x="757" y="296"/>
                  </a:lnTo>
                  <a:lnTo>
                    <a:pt x="763" y="294"/>
                  </a:lnTo>
                  <a:lnTo>
                    <a:pt x="767" y="294"/>
                  </a:lnTo>
                  <a:lnTo>
                    <a:pt x="771" y="294"/>
                  </a:lnTo>
                  <a:lnTo>
                    <a:pt x="774" y="294"/>
                  </a:lnTo>
                  <a:lnTo>
                    <a:pt x="778" y="292"/>
                  </a:lnTo>
                  <a:lnTo>
                    <a:pt x="782" y="292"/>
                  </a:lnTo>
                  <a:lnTo>
                    <a:pt x="788" y="292"/>
                  </a:lnTo>
                  <a:lnTo>
                    <a:pt x="791" y="292"/>
                  </a:lnTo>
                  <a:lnTo>
                    <a:pt x="795" y="290"/>
                  </a:lnTo>
                  <a:lnTo>
                    <a:pt x="799" y="290"/>
                  </a:lnTo>
                  <a:lnTo>
                    <a:pt x="803" y="290"/>
                  </a:lnTo>
                  <a:lnTo>
                    <a:pt x="809" y="290"/>
                  </a:lnTo>
                  <a:lnTo>
                    <a:pt x="810" y="289"/>
                  </a:lnTo>
                  <a:lnTo>
                    <a:pt x="816" y="289"/>
                  </a:lnTo>
                  <a:lnTo>
                    <a:pt x="820" y="287"/>
                  </a:lnTo>
                  <a:lnTo>
                    <a:pt x="824" y="287"/>
                  </a:lnTo>
                  <a:lnTo>
                    <a:pt x="831" y="287"/>
                  </a:lnTo>
                  <a:lnTo>
                    <a:pt x="839" y="285"/>
                  </a:lnTo>
                  <a:lnTo>
                    <a:pt x="841" y="285"/>
                  </a:lnTo>
                  <a:lnTo>
                    <a:pt x="847" y="283"/>
                  </a:lnTo>
                  <a:lnTo>
                    <a:pt x="848" y="283"/>
                  </a:lnTo>
                  <a:lnTo>
                    <a:pt x="854" y="283"/>
                  </a:lnTo>
                  <a:lnTo>
                    <a:pt x="860" y="281"/>
                  </a:lnTo>
                  <a:lnTo>
                    <a:pt x="867" y="279"/>
                  </a:lnTo>
                  <a:lnTo>
                    <a:pt x="873" y="277"/>
                  </a:lnTo>
                  <a:lnTo>
                    <a:pt x="881" y="277"/>
                  </a:lnTo>
                  <a:lnTo>
                    <a:pt x="886" y="275"/>
                  </a:lnTo>
                  <a:lnTo>
                    <a:pt x="892" y="273"/>
                  </a:lnTo>
                  <a:lnTo>
                    <a:pt x="900" y="271"/>
                  </a:lnTo>
                  <a:lnTo>
                    <a:pt x="906" y="271"/>
                  </a:lnTo>
                  <a:lnTo>
                    <a:pt x="911" y="270"/>
                  </a:lnTo>
                  <a:lnTo>
                    <a:pt x="915" y="268"/>
                  </a:lnTo>
                  <a:lnTo>
                    <a:pt x="921" y="266"/>
                  </a:lnTo>
                  <a:lnTo>
                    <a:pt x="926" y="264"/>
                  </a:lnTo>
                  <a:lnTo>
                    <a:pt x="932" y="262"/>
                  </a:lnTo>
                  <a:lnTo>
                    <a:pt x="936" y="262"/>
                  </a:lnTo>
                  <a:lnTo>
                    <a:pt x="942" y="260"/>
                  </a:lnTo>
                  <a:lnTo>
                    <a:pt x="947" y="258"/>
                  </a:lnTo>
                  <a:lnTo>
                    <a:pt x="951" y="256"/>
                  </a:lnTo>
                  <a:lnTo>
                    <a:pt x="955" y="254"/>
                  </a:lnTo>
                  <a:lnTo>
                    <a:pt x="959" y="252"/>
                  </a:lnTo>
                  <a:lnTo>
                    <a:pt x="964" y="252"/>
                  </a:lnTo>
                  <a:lnTo>
                    <a:pt x="968" y="249"/>
                  </a:lnTo>
                  <a:lnTo>
                    <a:pt x="972" y="247"/>
                  </a:lnTo>
                  <a:lnTo>
                    <a:pt x="976" y="245"/>
                  </a:lnTo>
                  <a:lnTo>
                    <a:pt x="980" y="243"/>
                  </a:lnTo>
                  <a:lnTo>
                    <a:pt x="985" y="239"/>
                  </a:lnTo>
                  <a:lnTo>
                    <a:pt x="993" y="235"/>
                  </a:lnTo>
                  <a:lnTo>
                    <a:pt x="997" y="230"/>
                  </a:lnTo>
                  <a:lnTo>
                    <a:pt x="1002" y="224"/>
                  </a:lnTo>
                  <a:lnTo>
                    <a:pt x="1008" y="218"/>
                  </a:lnTo>
                  <a:lnTo>
                    <a:pt x="1012" y="212"/>
                  </a:lnTo>
                  <a:lnTo>
                    <a:pt x="1016" y="207"/>
                  </a:lnTo>
                  <a:lnTo>
                    <a:pt x="1020" y="199"/>
                  </a:lnTo>
                  <a:lnTo>
                    <a:pt x="1021" y="195"/>
                  </a:lnTo>
                  <a:lnTo>
                    <a:pt x="1023" y="192"/>
                  </a:lnTo>
                  <a:lnTo>
                    <a:pt x="1025" y="188"/>
                  </a:lnTo>
                  <a:lnTo>
                    <a:pt x="1027" y="184"/>
                  </a:lnTo>
                  <a:lnTo>
                    <a:pt x="1029" y="180"/>
                  </a:lnTo>
                  <a:lnTo>
                    <a:pt x="1029" y="176"/>
                  </a:lnTo>
                  <a:lnTo>
                    <a:pt x="1031" y="173"/>
                  </a:lnTo>
                  <a:lnTo>
                    <a:pt x="1033" y="167"/>
                  </a:lnTo>
                  <a:lnTo>
                    <a:pt x="1033" y="163"/>
                  </a:lnTo>
                  <a:lnTo>
                    <a:pt x="1035" y="157"/>
                  </a:lnTo>
                  <a:lnTo>
                    <a:pt x="1035" y="154"/>
                  </a:lnTo>
                  <a:lnTo>
                    <a:pt x="1037" y="150"/>
                  </a:lnTo>
                  <a:lnTo>
                    <a:pt x="1037" y="144"/>
                  </a:lnTo>
                  <a:lnTo>
                    <a:pt x="1039" y="140"/>
                  </a:lnTo>
                  <a:lnTo>
                    <a:pt x="1039" y="136"/>
                  </a:lnTo>
                  <a:lnTo>
                    <a:pt x="1040" y="131"/>
                  </a:lnTo>
                  <a:lnTo>
                    <a:pt x="1040" y="127"/>
                  </a:lnTo>
                  <a:lnTo>
                    <a:pt x="1040" y="121"/>
                  </a:lnTo>
                  <a:lnTo>
                    <a:pt x="1040" y="117"/>
                  </a:lnTo>
                  <a:lnTo>
                    <a:pt x="1040" y="114"/>
                  </a:lnTo>
                  <a:lnTo>
                    <a:pt x="1040" y="108"/>
                  </a:lnTo>
                  <a:lnTo>
                    <a:pt x="1040" y="104"/>
                  </a:lnTo>
                  <a:lnTo>
                    <a:pt x="1040" y="100"/>
                  </a:lnTo>
                  <a:lnTo>
                    <a:pt x="1042" y="95"/>
                  </a:lnTo>
                  <a:lnTo>
                    <a:pt x="1040" y="91"/>
                  </a:lnTo>
                  <a:lnTo>
                    <a:pt x="1040" y="87"/>
                  </a:lnTo>
                  <a:lnTo>
                    <a:pt x="1040" y="83"/>
                  </a:lnTo>
                  <a:lnTo>
                    <a:pt x="1040" y="79"/>
                  </a:lnTo>
                  <a:lnTo>
                    <a:pt x="1040" y="74"/>
                  </a:lnTo>
                  <a:lnTo>
                    <a:pt x="1039" y="70"/>
                  </a:lnTo>
                  <a:lnTo>
                    <a:pt x="1039" y="66"/>
                  </a:lnTo>
                  <a:lnTo>
                    <a:pt x="1039" y="64"/>
                  </a:lnTo>
                  <a:lnTo>
                    <a:pt x="1035" y="57"/>
                  </a:lnTo>
                  <a:lnTo>
                    <a:pt x="1033" y="51"/>
                  </a:lnTo>
                  <a:lnTo>
                    <a:pt x="1029" y="43"/>
                  </a:lnTo>
                  <a:lnTo>
                    <a:pt x="1025" y="40"/>
                  </a:lnTo>
                  <a:lnTo>
                    <a:pt x="1021" y="34"/>
                  </a:lnTo>
                  <a:lnTo>
                    <a:pt x="1018" y="28"/>
                  </a:lnTo>
                  <a:lnTo>
                    <a:pt x="1012" y="24"/>
                  </a:lnTo>
                  <a:lnTo>
                    <a:pt x="1008" y="21"/>
                  </a:lnTo>
                  <a:lnTo>
                    <a:pt x="1002" y="17"/>
                  </a:lnTo>
                  <a:lnTo>
                    <a:pt x="999" y="15"/>
                  </a:lnTo>
                  <a:lnTo>
                    <a:pt x="993" y="13"/>
                  </a:lnTo>
                  <a:lnTo>
                    <a:pt x="987" y="11"/>
                  </a:lnTo>
                  <a:lnTo>
                    <a:pt x="982" y="9"/>
                  </a:lnTo>
                  <a:lnTo>
                    <a:pt x="976" y="7"/>
                  </a:lnTo>
                  <a:lnTo>
                    <a:pt x="970" y="7"/>
                  </a:lnTo>
                  <a:lnTo>
                    <a:pt x="964" y="7"/>
                  </a:lnTo>
                  <a:lnTo>
                    <a:pt x="959" y="7"/>
                  </a:lnTo>
                  <a:lnTo>
                    <a:pt x="951" y="7"/>
                  </a:lnTo>
                  <a:lnTo>
                    <a:pt x="945" y="7"/>
                  </a:lnTo>
                  <a:lnTo>
                    <a:pt x="940" y="9"/>
                  </a:lnTo>
                  <a:lnTo>
                    <a:pt x="934" y="9"/>
                  </a:lnTo>
                  <a:lnTo>
                    <a:pt x="926" y="11"/>
                  </a:lnTo>
                  <a:lnTo>
                    <a:pt x="921" y="13"/>
                  </a:lnTo>
                  <a:lnTo>
                    <a:pt x="917" y="15"/>
                  </a:lnTo>
                  <a:lnTo>
                    <a:pt x="911" y="17"/>
                  </a:lnTo>
                  <a:lnTo>
                    <a:pt x="906" y="19"/>
                  </a:lnTo>
                  <a:lnTo>
                    <a:pt x="902" y="21"/>
                  </a:lnTo>
                  <a:lnTo>
                    <a:pt x="898" y="22"/>
                  </a:lnTo>
                  <a:lnTo>
                    <a:pt x="892" y="22"/>
                  </a:lnTo>
                  <a:lnTo>
                    <a:pt x="890" y="26"/>
                  </a:lnTo>
                  <a:lnTo>
                    <a:pt x="886" y="26"/>
                  </a:lnTo>
                  <a:lnTo>
                    <a:pt x="885" y="28"/>
                  </a:lnTo>
                  <a:lnTo>
                    <a:pt x="80" y="0"/>
                  </a:lnTo>
                  <a:lnTo>
                    <a:pt x="80" y="0"/>
                  </a:lnTo>
                  <a:close/>
                </a:path>
              </a:pathLst>
            </a:custGeom>
            <a:solidFill>
              <a:srgbClr val="CCECFF"/>
            </a:solidFill>
            <a:ln w="9525">
              <a:solidFill>
                <a:schemeClr val="tx1"/>
              </a:solidFill>
              <a:round/>
              <a:headEnd/>
              <a:tailEnd/>
            </a:ln>
          </p:spPr>
          <p:txBody>
            <a:bodyPr>
              <a:prstTxWarp prst="textNoShape">
                <a:avLst/>
              </a:prstTxWarp>
            </a:bodyPr>
            <a:lstStyle/>
            <a:p>
              <a:endParaRPr lang="en-US"/>
            </a:p>
          </p:txBody>
        </p:sp>
        <p:sp>
          <p:nvSpPr>
            <p:cNvPr id="152673" name="Freeform 97"/>
            <p:cNvSpPr>
              <a:spLocks/>
            </p:cNvSpPr>
            <p:nvPr/>
          </p:nvSpPr>
          <p:spPr bwMode="auto">
            <a:xfrm>
              <a:off x="4650" y="2136"/>
              <a:ext cx="310" cy="55"/>
            </a:xfrm>
            <a:custGeom>
              <a:avLst/>
              <a:gdLst/>
              <a:ahLst/>
              <a:cxnLst>
                <a:cxn ang="0">
                  <a:pos x="468" y="155"/>
                </a:cxn>
                <a:cxn ang="0">
                  <a:pos x="512" y="153"/>
                </a:cxn>
                <a:cxn ang="0">
                  <a:pos x="554" y="152"/>
                </a:cxn>
                <a:cxn ang="0">
                  <a:pos x="595" y="148"/>
                </a:cxn>
                <a:cxn ang="0">
                  <a:pos x="635" y="144"/>
                </a:cxn>
                <a:cxn ang="0">
                  <a:pos x="672" y="140"/>
                </a:cxn>
                <a:cxn ang="0">
                  <a:pos x="708" y="136"/>
                </a:cxn>
                <a:cxn ang="0">
                  <a:pos x="740" y="131"/>
                </a:cxn>
                <a:cxn ang="0">
                  <a:pos x="770" y="125"/>
                </a:cxn>
                <a:cxn ang="0">
                  <a:pos x="797" y="121"/>
                </a:cxn>
                <a:cxn ang="0">
                  <a:pos x="822" y="114"/>
                </a:cxn>
                <a:cxn ang="0">
                  <a:pos x="843" y="108"/>
                </a:cxn>
                <a:cxn ang="0">
                  <a:pos x="858" y="102"/>
                </a:cxn>
                <a:cxn ang="0">
                  <a:pos x="879" y="91"/>
                </a:cxn>
                <a:cxn ang="0">
                  <a:pos x="883" y="79"/>
                </a:cxn>
                <a:cxn ang="0">
                  <a:pos x="869" y="64"/>
                </a:cxn>
                <a:cxn ang="0">
                  <a:pos x="850" y="57"/>
                </a:cxn>
                <a:cxn ang="0">
                  <a:pos x="833" y="49"/>
                </a:cxn>
                <a:cxn ang="0">
                  <a:pos x="810" y="41"/>
                </a:cxn>
                <a:cxn ang="0">
                  <a:pos x="784" y="36"/>
                </a:cxn>
                <a:cxn ang="0">
                  <a:pos x="757" y="30"/>
                </a:cxn>
                <a:cxn ang="0">
                  <a:pos x="725" y="22"/>
                </a:cxn>
                <a:cxn ang="0">
                  <a:pos x="691" y="17"/>
                </a:cxn>
                <a:cxn ang="0">
                  <a:pos x="654" y="13"/>
                </a:cxn>
                <a:cxn ang="0">
                  <a:pos x="616" y="7"/>
                </a:cxn>
                <a:cxn ang="0">
                  <a:pos x="576" y="3"/>
                </a:cxn>
                <a:cxn ang="0">
                  <a:pos x="535" y="1"/>
                </a:cxn>
                <a:cxn ang="0">
                  <a:pos x="493" y="0"/>
                </a:cxn>
                <a:cxn ang="0">
                  <a:pos x="449" y="0"/>
                </a:cxn>
                <a:cxn ang="0">
                  <a:pos x="403" y="0"/>
                </a:cxn>
                <a:cxn ang="0">
                  <a:pos x="362" y="0"/>
                </a:cxn>
                <a:cxn ang="0">
                  <a:pos x="320" y="1"/>
                </a:cxn>
                <a:cxn ang="0">
                  <a:pos x="278" y="5"/>
                </a:cxn>
                <a:cxn ang="0">
                  <a:pos x="240" y="9"/>
                </a:cxn>
                <a:cxn ang="0">
                  <a:pos x="202" y="13"/>
                </a:cxn>
                <a:cxn ang="0">
                  <a:pos x="168" y="19"/>
                </a:cxn>
                <a:cxn ang="0">
                  <a:pos x="135" y="22"/>
                </a:cxn>
                <a:cxn ang="0">
                  <a:pos x="107" y="28"/>
                </a:cxn>
                <a:cxn ang="0">
                  <a:pos x="80" y="34"/>
                </a:cxn>
                <a:cxn ang="0">
                  <a:pos x="57" y="41"/>
                </a:cxn>
                <a:cxn ang="0">
                  <a:pos x="38" y="47"/>
                </a:cxn>
                <a:cxn ang="0">
                  <a:pos x="21" y="53"/>
                </a:cxn>
                <a:cxn ang="0">
                  <a:pos x="4" y="64"/>
                </a:cxn>
                <a:cxn ang="0">
                  <a:pos x="0" y="76"/>
                </a:cxn>
                <a:cxn ang="0">
                  <a:pos x="12" y="89"/>
                </a:cxn>
                <a:cxn ang="0">
                  <a:pos x="29" y="96"/>
                </a:cxn>
                <a:cxn ang="0">
                  <a:pos x="46" y="104"/>
                </a:cxn>
                <a:cxn ang="0">
                  <a:pos x="67" y="110"/>
                </a:cxn>
                <a:cxn ang="0">
                  <a:pos x="92" y="117"/>
                </a:cxn>
                <a:cxn ang="0">
                  <a:pos x="120" y="125"/>
                </a:cxn>
                <a:cxn ang="0">
                  <a:pos x="151" y="131"/>
                </a:cxn>
                <a:cxn ang="0">
                  <a:pos x="183" y="136"/>
                </a:cxn>
                <a:cxn ang="0">
                  <a:pos x="217" y="140"/>
                </a:cxn>
                <a:cxn ang="0">
                  <a:pos x="255" y="146"/>
                </a:cxn>
                <a:cxn ang="0">
                  <a:pos x="295" y="148"/>
                </a:cxn>
                <a:cxn ang="0">
                  <a:pos x="337" y="152"/>
                </a:cxn>
                <a:cxn ang="0">
                  <a:pos x="381" y="153"/>
                </a:cxn>
                <a:cxn ang="0">
                  <a:pos x="424" y="155"/>
                </a:cxn>
              </a:cxnLst>
              <a:rect l="0" t="0" r="r" b="b"/>
              <a:pathLst>
                <a:path w="884" h="155">
                  <a:moveTo>
                    <a:pt x="436" y="155"/>
                  </a:moveTo>
                  <a:lnTo>
                    <a:pt x="447" y="155"/>
                  </a:lnTo>
                  <a:lnTo>
                    <a:pt x="459" y="155"/>
                  </a:lnTo>
                  <a:lnTo>
                    <a:pt x="468" y="155"/>
                  </a:lnTo>
                  <a:lnTo>
                    <a:pt x="479" y="155"/>
                  </a:lnTo>
                  <a:lnTo>
                    <a:pt x="491" y="153"/>
                  </a:lnTo>
                  <a:lnTo>
                    <a:pt x="500" y="153"/>
                  </a:lnTo>
                  <a:lnTo>
                    <a:pt x="512" y="153"/>
                  </a:lnTo>
                  <a:lnTo>
                    <a:pt x="523" y="153"/>
                  </a:lnTo>
                  <a:lnTo>
                    <a:pt x="535" y="152"/>
                  </a:lnTo>
                  <a:lnTo>
                    <a:pt x="544" y="152"/>
                  </a:lnTo>
                  <a:lnTo>
                    <a:pt x="554" y="152"/>
                  </a:lnTo>
                  <a:lnTo>
                    <a:pt x="565" y="152"/>
                  </a:lnTo>
                  <a:lnTo>
                    <a:pt x="575" y="150"/>
                  </a:lnTo>
                  <a:lnTo>
                    <a:pt x="586" y="150"/>
                  </a:lnTo>
                  <a:lnTo>
                    <a:pt x="595" y="148"/>
                  </a:lnTo>
                  <a:lnTo>
                    <a:pt x="607" y="148"/>
                  </a:lnTo>
                  <a:lnTo>
                    <a:pt x="616" y="146"/>
                  </a:lnTo>
                  <a:lnTo>
                    <a:pt x="626" y="146"/>
                  </a:lnTo>
                  <a:lnTo>
                    <a:pt x="635" y="144"/>
                  </a:lnTo>
                  <a:lnTo>
                    <a:pt x="645" y="144"/>
                  </a:lnTo>
                  <a:lnTo>
                    <a:pt x="654" y="142"/>
                  </a:lnTo>
                  <a:lnTo>
                    <a:pt x="664" y="142"/>
                  </a:lnTo>
                  <a:lnTo>
                    <a:pt x="672" y="140"/>
                  </a:lnTo>
                  <a:lnTo>
                    <a:pt x="683" y="140"/>
                  </a:lnTo>
                  <a:lnTo>
                    <a:pt x="691" y="138"/>
                  </a:lnTo>
                  <a:lnTo>
                    <a:pt x="700" y="138"/>
                  </a:lnTo>
                  <a:lnTo>
                    <a:pt x="708" y="136"/>
                  </a:lnTo>
                  <a:lnTo>
                    <a:pt x="717" y="136"/>
                  </a:lnTo>
                  <a:lnTo>
                    <a:pt x="725" y="133"/>
                  </a:lnTo>
                  <a:lnTo>
                    <a:pt x="732" y="133"/>
                  </a:lnTo>
                  <a:lnTo>
                    <a:pt x="740" y="131"/>
                  </a:lnTo>
                  <a:lnTo>
                    <a:pt x="749" y="131"/>
                  </a:lnTo>
                  <a:lnTo>
                    <a:pt x="757" y="129"/>
                  </a:lnTo>
                  <a:lnTo>
                    <a:pt x="763" y="127"/>
                  </a:lnTo>
                  <a:lnTo>
                    <a:pt x="770" y="125"/>
                  </a:lnTo>
                  <a:lnTo>
                    <a:pt x="778" y="125"/>
                  </a:lnTo>
                  <a:lnTo>
                    <a:pt x="784" y="123"/>
                  </a:lnTo>
                  <a:lnTo>
                    <a:pt x="791" y="121"/>
                  </a:lnTo>
                  <a:lnTo>
                    <a:pt x="797" y="121"/>
                  </a:lnTo>
                  <a:lnTo>
                    <a:pt x="805" y="119"/>
                  </a:lnTo>
                  <a:lnTo>
                    <a:pt x="810" y="117"/>
                  </a:lnTo>
                  <a:lnTo>
                    <a:pt x="816" y="115"/>
                  </a:lnTo>
                  <a:lnTo>
                    <a:pt x="822" y="114"/>
                  </a:lnTo>
                  <a:lnTo>
                    <a:pt x="827" y="114"/>
                  </a:lnTo>
                  <a:lnTo>
                    <a:pt x="833" y="112"/>
                  </a:lnTo>
                  <a:lnTo>
                    <a:pt x="839" y="110"/>
                  </a:lnTo>
                  <a:lnTo>
                    <a:pt x="843" y="108"/>
                  </a:lnTo>
                  <a:lnTo>
                    <a:pt x="848" y="108"/>
                  </a:lnTo>
                  <a:lnTo>
                    <a:pt x="850" y="106"/>
                  </a:lnTo>
                  <a:lnTo>
                    <a:pt x="856" y="104"/>
                  </a:lnTo>
                  <a:lnTo>
                    <a:pt x="858" y="102"/>
                  </a:lnTo>
                  <a:lnTo>
                    <a:pt x="864" y="100"/>
                  </a:lnTo>
                  <a:lnTo>
                    <a:pt x="869" y="96"/>
                  </a:lnTo>
                  <a:lnTo>
                    <a:pt x="875" y="95"/>
                  </a:lnTo>
                  <a:lnTo>
                    <a:pt x="879" y="91"/>
                  </a:lnTo>
                  <a:lnTo>
                    <a:pt x="881" y="87"/>
                  </a:lnTo>
                  <a:lnTo>
                    <a:pt x="883" y="85"/>
                  </a:lnTo>
                  <a:lnTo>
                    <a:pt x="884" y="81"/>
                  </a:lnTo>
                  <a:lnTo>
                    <a:pt x="883" y="79"/>
                  </a:lnTo>
                  <a:lnTo>
                    <a:pt x="881" y="76"/>
                  </a:lnTo>
                  <a:lnTo>
                    <a:pt x="879" y="72"/>
                  </a:lnTo>
                  <a:lnTo>
                    <a:pt x="875" y="68"/>
                  </a:lnTo>
                  <a:lnTo>
                    <a:pt x="869" y="64"/>
                  </a:lnTo>
                  <a:lnTo>
                    <a:pt x="864" y="62"/>
                  </a:lnTo>
                  <a:lnTo>
                    <a:pt x="858" y="58"/>
                  </a:lnTo>
                  <a:lnTo>
                    <a:pt x="856" y="58"/>
                  </a:lnTo>
                  <a:lnTo>
                    <a:pt x="850" y="57"/>
                  </a:lnTo>
                  <a:lnTo>
                    <a:pt x="848" y="55"/>
                  </a:lnTo>
                  <a:lnTo>
                    <a:pt x="843" y="53"/>
                  </a:lnTo>
                  <a:lnTo>
                    <a:pt x="839" y="51"/>
                  </a:lnTo>
                  <a:lnTo>
                    <a:pt x="833" y="49"/>
                  </a:lnTo>
                  <a:lnTo>
                    <a:pt x="827" y="47"/>
                  </a:lnTo>
                  <a:lnTo>
                    <a:pt x="822" y="45"/>
                  </a:lnTo>
                  <a:lnTo>
                    <a:pt x="816" y="43"/>
                  </a:lnTo>
                  <a:lnTo>
                    <a:pt x="810" y="41"/>
                  </a:lnTo>
                  <a:lnTo>
                    <a:pt x="805" y="41"/>
                  </a:lnTo>
                  <a:lnTo>
                    <a:pt x="797" y="38"/>
                  </a:lnTo>
                  <a:lnTo>
                    <a:pt x="791" y="38"/>
                  </a:lnTo>
                  <a:lnTo>
                    <a:pt x="784" y="36"/>
                  </a:lnTo>
                  <a:lnTo>
                    <a:pt x="778" y="34"/>
                  </a:lnTo>
                  <a:lnTo>
                    <a:pt x="770" y="32"/>
                  </a:lnTo>
                  <a:lnTo>
                    <a:pt x="765" y="30"/>
                  </a:lnTo>
                  <a:lnTo>
                    <a:pt x="757" y="30"/>
                  </a:lnTo>
                  <a:lnTo>
                    <a:pt x="749" y="28"/>
                  </a:lnTo>
                  <a:lnTo>
                    <a:pt x="742" y="26"/>
                  </a:lnTo>
                  <a:lnTo>
                    <a:pt x="734" y="24"/>
                  </a:lnTo>
                  <a:lnTo>
                    <a:pt x="725" y="22"/>
                  </a:lnTo>
                  <a:lnTo>
                    <a:pt x="717" y="22"/>
                  </a:lnTo>
                  <a:lnTo>
                    <a:pt x="708" y="20"/>
                  </a:lnTo>
                  <a:lnTo>
                    <a:pt x="700" y="19"/>
                  </a:lnTo>
                  <a:lnTo>
                    <a:pt x="691" y="17"/>
                  </a:lnTo>
                  <a:lnTo>
                    <a:pt x="683" y="17"/>
                  </a:lnTo>
                  <a:lnTo>
                    <a:pt x="673" y="15"/>
                  </a:lnTo>
                  <a:lnTo>
                    <a:pt x="664" y="13"/>
                  </a:lnTo>
                  <a:lnTo>
                    <a:pt x="654" y="13"/>
                  </a:lnTo>
                  <a:lnTo>
                    <a:pt x="647" y="11"/>
                  </a:lnTo>
                  <a:lnTo>
                    <a:pt x="635" y="11"/>
                  </a:lnTo>
                  <a:lnTo>
                    <a:pt x="626" y="9"/>
                  </a:lnTo>
                  <a:lnTo>
                    <a:pt x="616" y="7"/>
                  </a:lnTo>
                  <a:lnTo>
                    <a:pt x="609" y="7"/>
                  </a:lnTo>
                  <a:lnTo>
                    <a:pt x="597" y="5"/>
                  </a:lnTo>
                  <a:lnTo>
                    <a:pt x="588" y="5"/>
                  </a:lnTo>
                  <a:lnTo>
                    <a:pt x="576" y="3"/>
                  </a:lnTo>
                  <a:lnTo>
                    <a:pt x="567" y="3"/>
                  </a:lnTo>
                  <a:lnTo>
                    <a:pt x="556" y="1"/>
                  </a:lnTo>
                  <a:lnTo>
                    <a:pt x="546" y="1"/>
                  </a:lnTo>
                  <a:lnTo>
                    <a:pt x="535" y="1"/>
                  </a:lnTo>
                  <a:lnTo>
                    <a:pt x="525" y="1"/>
                  </a:lnTo>
                  <a:lnTo>
                    <a:pt x="514" y="0"/>
                  </a:lnTo>
                  <a:lnTo>
                    <a:pt x="504" y="0"/>
                  </a:lnTo>
                  <a:lnTo>
                    <a:pt x="493" y="0"/>
                  </a:lnTo>
                  <a:lnTo>
                    <a:pt x="481" y="0"/>
                  </a:lnTo>
                  <a:lnTo>
                    <a:pt x="470" y="0"/>
                  </a:lnTo>
                  <a:lnTo>
                    <a:pt x="460" y="0"/>
                  </a:lnTo>
                  <a:lnTo>
                    <a:pt x="449" y="0"/>
                  </a:lnTo>
                  <a:lnTo>
                    <a:pt x="440" y="0"/>
                  </a:lnTo>
                  <a:lnTo>
                    <a:pt x="428" y="0"/>
                  </a:lnTo>
                  <a:lnTo>
                    <a:pt x="417" y="0"/>
                  </a:lnTo>
                  <a:lnTo>
                    <a:pt x="403" y="0"/>
                  </a:lnTo>
                  <a:lnTo>
                    <a:pt x="394" y="0"/>
                  </a:lnTo>
                  <a:lnTo>
                    <a:pt x="383" y="0"/>
                  </a:lnTo>
                  <a:lnTo>
                    <a:pt x="371" y="0"/>
                  </a:lnTo>
                  <a:lnTo>
                    <a:pt x="362" y="0"/>
                  </a:lnTo>
                  <a:lnTo>
                    <a:pt x="350" y="1"/>
                  </a:lnTo>
                  <a:lnTo>
                    <a:pt x="341" y="1"/>
                  </a:lnTo>
                  <a:lnTo>
                    <a:pt x="329" y="1"/>
                  </a:lnTo>
                  <a:lnTo>
                    <a:pt x="320" y="1"/>
                  </a:lnTo>
                  <a:lnTo>
                    <a:pt x="308" y="3"/>
                  </a:lnTo>
                  <a:lnTo>
                    <a:pt x="299" y="3"/>
                  </a:lnTo>
                  <a:lnTo>
                    <a:pt x="287" y="5"/>
                  </a:lnTo>
                  <a:lnTo>
                    <a:pt x="278" y="5"/>
                  </a:lnTo>
                  <a:lnTo>
                    <a:pt x="268" y="7"/>
                  </a:lnTo>
                  <a:lnTo>
                    <a:pt x="259" y="7"/>
                  </a:lnTo>
                  <a:lnTo>
                    <a:pt x="249" y="7"/>
                  </a:lnTo>
                  <a:lnTo>
                    <a:pt x="240" y="9"/>
                  </a:lnTo>
                  <a:lnTo>
                    <a:pt x="230" y="11"/>
                  </a:lnTo>
                  <a:lnTo>
                    <a:pt x="221" y="11"/>
                  </a:lnTo>
                  <a:lnTo>
                    <a:pt x="211" y="13"/>
                  </a:lnTo>
                  <a:lnTo>
                    <a:pt x="202" y="13"/>
                  </a:lnTo>
                  <a:lnTo>
                    <a:pt x="194" y="15"/>
                  </a:lnTo>
                  <a:lnTo>
                    <a:pt x="185" y="15"/>
                  </a:lnTo>
                  <a:lnTo>
                    <a:pt x="177" y="17"/>
                  </a:lnTo>
                  <a:lnTo>
                    <a:pt x="168" y="19"/>
                  </a:lnTo>
                  <a:lnTo>
                    <a:pt x="160" y="19"/>
                  </a:lnTo>
                  <a:lnTo>
                    <a:pt x="152" y="20"/>
                  </a:lnTo>
                  <a:lnTo>
                    <a:pt x="143" y="22"/>
                  </a:lnTo>
                  <a:lnTo>
                    <a:pt x="135" y="22"/>
                  </a:lnTo>
                  <a:lnTo>
                    <a:pt x="130" y="26"/>
                  </a:lnTo>
                  <a:lnTo>
                    <a:pt x="120" y="26"/>
                  </a:lnTo>
                  <a:lnTo>
                    <a:pt x="114" y="28"/>
                  </a:lnTo>
                  <a:lnTo>
                    <a:pt x="107" y="28"/>
                  </a:lnTo>
                  <a:lnTo>
                    <a:pt x="101" y="30"/>
                  </a:lnTo>
                  <a:lnTo>
                    <a:pt x="94" y="32"/>
                  </a:lnTo>
                  <a:lnTo>
                    <a:pt x="86" y="34"/>
                  </a:lnTo>
                  <a:lnTo>
                    <a:pt x="80" y="34"/>
                  </a:lnTo>
                  <a:lnTo>
                    <a:pt x="74" y="36"/>
                  </a:lnTo>
                  <a:lnTo>
                    <a:pt x="69" y="38"/>
                  </a:lnTo>
                  <a:lnTo>
                    <a:pt x="63" y="39"/>
                  </a:lnTo>
                  <a:lnTo>
                    <a:pt x="57" y="41"/>
                  </a:lnTo>
                  <a:lnTo>
                    <a:pt x="52" y="43"/>
                  </a:lnTo>
                  <a:lnTo>
                    <a:pt x="46" y="43"/>
                  </a:lnTo>
                  <a:lnTo>
                    <a:pt x="42" y="45"/>
                  </a:lnTo>
                  <a:lnTo>
                    <a:pt x="38" y="47"/>
                  </a:lnTo>
                  <a:lnTo>
                    <a:pt x="35" y="49"/>
                  </a:lnTo>
                  <a:lnTo>
                    <a:pt x="31" y="51"/>
                  </a:lnTo>
                  <a:lnTo>
                    <a:pt x="27" y="51"/>
                  </a:lnTo>
                  <a:lnTo>
                    <a:pt x="21" y="53"/>
                  </a:lnTo>
                  <a:lnTo>
                    <a:pt x="19" y="55"/>
                  </a:lnTo>
                  <a:lnTo>
                    <a:pt x="14" y="57"/>
                  </a:lnTo>
                  <a:lnTo>
                    <a:pt x="8" y="60"/>
                  </a:lnTo>
                  <a:lnTo>
                    <a:pt x="4" y="64"/>
                  </a:lnTo>
                  <a:lnTo>
                    <a:pt x="2" y="66"/>
                  </a:lnTo>
                  <a:lnTo>
                    <a:pt x="0" y="70"/>
                  </a:lnTo>
                  <a:lnTo>
                    <a:pt x="0" y="74"/>
                  </a:lnTo>
                  <a:lnTo>
                    <a:pt x="0" y="76"/>
                  </a:lnTo>
                  <a:lnTo>
                    <a:pt x="2" y="79"/>
                  </a:lnTo>
                  <a:lnTo>
                    <a:pt x="4" y="81"/>
                  </a:lnTo>
                  <a:lnTo>
                    <a:pt x="8" y="85"/>
                  </a:lnTo>
                  <a:lnTo>
                    <a:pt x="12" y="89"/>
                  </a:lnTo>
                  <a:lnTo>
                    <a:pt x="19" y="93"/>
                  </a:lnTo>
                  <a:lnTo>
                    <a:pt x="21" y="93"/>
                  </a:lnTo>
                  <a:lnTo>
                    <a:pt x="25" y="95"/>
                  </a:lnTo>
                  <a:lnTo>
                    <a:pt x="29" y="96"/>
                  </a:lnTo>
                  <a:lnTo>
                    <a:pt x="35" y="100"/>
                  </a:lnTo>
                  <a:lnTo>
                    <a:pt x="38" y="100"/>
                  </a:lnTo>
                  <a:lnTo>
                    <a:pt x="42" y="102"/>
                  </a:lnTo>
                  <a:lnTo>
                    <a:pt x="46" y="104"/>
                  </a:lnTo>
                  <a:lnTo>
                    <a:pt x="52" y="106"/>
                  </a:lnTo>
                  <a:lnTo>
                    <a:pt x="57" y="108"/>
                  </a:lnTo>
                  <a:lnTo>
                    <a:pt x="63" y="110"/>
                  </a:lnTo>
                  <a:lnTo>
                    <a:pt x="67" y="110"/>
                  </a:lnTo>
                  <a:lnTo>
                    <a:pt x="74" y="114"/>
                  </a:lnTo>
                  <a:lnTo>
                    <a:pt x="80" y="114"/>
                  </a:lnTo>
                  <a:lnTo>
                    <a:pt x="86" y="115"/>
                  </a:lnTo>
                  <a:lnTo>
                    <a:pt x="92" y="117"/>
                  </a:lnTo>
                  <a:lnTo>
                    <a:pt x="99" y="119"/>
                  </a:lnTo>
                  <a:lnTo>
                    <a:pt x="105" y="121"/>
                  </a:lnTo>
                  <a:lnTo>
                    <a:pt x="113" y="123"/>
                  </a:lnTo>
                  <a:lnTo>
                    <a:pt x="120" y="125"/>
                  </a:lnTo>
                  <a:lnTo>
                    <a:pt x="128" y="127"/>
                  </a:lnTo>
                  <a:lnTo>
                    <a:pt x="135" y="127"/>
                  </a:lnTo>
                  <a:lnTo>
                    <a:pt x="143" y="129"/>
                  </a:lnTo>
                  <a:lnTo>
                    <a:pt x="151" y="131"/>
                  </a:lnTo>
                  <a:lnTo>
                    <a:pt x="158" y="133"/>
                  </a:lnTo>
                  <a:lnTo>
                    <a:pt x="166" y="133"/>
                  </a:lnTo>
                  <a:lnTo>
                    <a:pt x="175" y="134"/>
                  </a:lnTo>
                  <a:lnTo>
                    <a:pt x="183" y="136"/>
                  </a:lnTo>
                  <a:lnTo>
                    <a:pt x="192" y="138"/>
                  </a:lnTo>
                  <a:lnTo>
                    <a:pt x="200" y="138"/>
                  </a:lnTo>
                  <a:lnTo>
                    <a:pt x="209" y="140"/>
                  </a:lnTo>
                  <a:lnTo>
                    <a:pt x="217" y="140"/>
                  </a:lnTo>
                  <a:lnTo>
                    <a:pt x="229" y="142"/>
                  </a:lnTo>
                  <a:lnTo>
                    <a:pt x="236" y="144"/>
                  </a:lnTo>
                  <a:lnTo>
                    <a:pt x="246" y="144"/>
                  </a:lnTo>
                  <a:lnTo>
                    <a:pt x="255" y="146"/>
                  </a:lnTo>
                  <a:lnTo>
                    <a:pt x="267" y="148"/>
                  </a:lnTo>
                  <a:lnTo>
                    <a:pt x="276" y="148"/>
                  </a:lnTo>
                  <a:lnTo>
                    <a:pt x="286" y="148"/>
                  </a:lnTo>
                  <a:lnTo>
                    <a:pt x="295" y="148"/>
                  </a:lnTo>
                  <a:lnTo>
                    <a:pt x="306" y="150"/>
                  </a:lnTo>
                  <a:lnTo>
                    <a:pt x="316" y="150"/>
                  </a:lnTo>
                  <a:lnTo>
                    <a:pt x="327" y="152"/>
                  </a:lnTo>
                  <a:lnTo>
                    <a:pt x="337" y="152"/>
                  </a:lnTo>
                  <a:lnTo>
                    <a:pt x="348" y="153"/>
                  </a:lnTo>
                  <a:lnTo>
                    <a:pt x="358" y="153"/>
                  </a:lnTo>
                  <a:lnTo>
                    <a:pt x="369" y="153"/>
                  </a:lnTo>
                  <a:lnTo>
                    <a:pt x="381" y="153"/>
                  </a:lnTo>
                  <a:lnTo>
                    <a:pt x="392" y="153"/>
                  </a:lnTo>
                  <a:lnTo>
                    <a:pt x="402" y="153"/>
                  </a:lnTo>
                  <a:lnTo>
                    <a:pt x="413" y="155"/>
                  </a:lnTo>
                  <a:lnTo>
                    <a:pt x="424" y="155"/>
                  </a:lnTo>
                  <a:lnTo>
                    <a:pt x="436" y="155"/>
                  </a:lnTo>
                  <a:lnTo>
                    <a:pt x="436" y="155"/>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52674" name="Freeform 98"/>
            <p:cNvSpPr>
              <a:spLocks/>
            </p:cNvSpPr>
            <p:nvPr/>
          </p:nvSpPr>
          <p:spPr bwMode="auto">
            <a:xfrm>
              <a:off x="4650" y="2139"/>
              <a:ext cx="152" cy="52"/>
            </a:xfrm>
            <a:custGeom>
              <a:avLst/>
              <a:gdLst/>
              <a:ahLst/>
              <a:cxnLst>
                <a:cxn ang="0">
                  <a:pos x="261" y="0"/>
                </a:cxn>
                <a:cxn ang="0">
                  <a:pos x="244" y="2"/>
                </a:cxn>
                <a:cxn ang="0">
                  <a:pos x="227" y="4"/>
                </a:cxn>
                <a:cxn ang="0">
                  <a:pos x="204" y="6"/>
                </a:cxn>
                <a:cxn ang="0">
                  <a:pos x="181" y="10"/>
                </a:cxn>
                <a:cxn ang="0">
                  <a:pos x="156" y="13"/>
                </a:cxn>
                <a:cxn ang="0">
                  <a:pos x="132" y="17"/>
                </a:cxn>
                <a:cxn ang="0">
                  <a:pos x="107" y="23"/>
                </a:cxn>
                <a:cxn ang="0">
                  <a:pos x="82" y="27"/>
                </a:cxn>
                <a:cxn ang="0">
                  <a:pos x="59" y="32"/>
                </a:cxn>
                <a:cxn ang="0">
                  <a:pos x="40" y="38"/>
                </a:cxn>
                <a:cxn ang="0">
                  <a:pos x="25" y="44"/>
                </a:cxn>
                <a:cxn ang="0">
                  <a:pos x="4" y="55"/>
                </a:cxn>
                <a:cxn ang="0">
                  <a:pos x="2" y="70"/>
                </a:cxn>
                <a:cxn ang="0">
                  <a:pos x="19" y="86"/>
                </a:cxn>
                <a:cxn ang="0">
                  <a:pos x="37" y="93"/>
                </a:cxn>
                <a:cxn ang="0">
                  <a:pos x="54" y="101"/>
                </a:cxn>
                <a:cxn ang="0">
                  <a:pos x="73" y="107"/>
                </a:cxn>
                <a:cxn ang="0">
                  <a:pos x="92" y="112"/>
                </a:cxn>
                <a:cxn ang="0">
                  <a:pos x="111" y="118"/>
                </a:cxn>
                <a:cxn ang="0">
                  <a:pos x="130" y="122"/>
                </a:cxn>
                <a:cxn ang="0">
                  <a:pos x="145" y="126"/>
                </a:cxn>
                <a:cxn ang="0">
                  <a:pos x="164" y="127"/>
                </a:cxn>
                <a:cxn ang="0">
                  <a:pos x="181" y="131"/>
                </a:cxn>
                <a:cxn ang="0">
                  <a:pos x="198" y="133"/>
                </a:cxn>
                <a:cxn ang="0">
                  <a:pos x="217" y="137"/>
                </a:cxn>
                <a:cxn ang="0">
                  <a:pos x="238" y="137"/>
                </a:cxn>
                <a:cxn ang="0">
                  <a:pos x="263" y="139"/>
                </a:cxn>
                <a:cxn ang="0">
                  <a:pos x="289" y="141"/>
                </a:cxn>
                <a:cxn ang="0">
                  <a:pos x="316" y="143"/>
                </a:cxn>
                <a:cxn ang="0">
                  <a:pos x="343" y="145"/>
                </a:cxn>
                <a:cxn ang="0">
                  <a:pos x="371" y="146"/>
                </a:cxn>
                <a:cxn ang="0">
                  <a:pos x="396" y="146"/>
                </a:cxn>
                <a:cxn ang="0">
                  <a:pos x="415" y="146"/>
                </a:cxn>
                <a:cxn ang="0">
                  <a:pos x="430" y="148"/>
                </a:cxn>
                <a:cxn ang="0">
                  <a:pos x="438" y="148"/>
                </a:cxn>
                <a:cxn ang="0">
                  <a:pos x="417" y="141"/>
                </a:cxn>
                <a:cxn ang="0">
                  <a:pos x="396" y="137"/>
                </a:cxn>
                <a:cxn ang="0">
                  <a:pos x="373" y="129"/>
                </a:cxn>
                <a:cxn ang="0">
                  <a:pos x="346" y="122"/>
                </a:cxn>
                <a:cxn ang="0">
                  <a:pos x="318" y="116"/>
                </a:cxn>
                <a:cxn ang="0">
                  <a:pos x="291" y="108"/>
                </a:cxn>
                <a:cxn ang="0">
                  <a:pos x="267" y="103"/>
                </a:cxn>
                <a:cxn ang="0">
                  <a:pos x="242" y="95"/>
                </a:cxn>
                <a:cxn ang="0">
                  <a:pos x="225" y="89"/>
                </a:cxn>
                <a:cxn ang="0">
                  <a:pos x="204" y="80"/>
                </a:cxn>
                <a:cxn ang="0">
                  <a:pos x="187" y="65"/>
                </a:cxn>
                <a:cxn ang="0">
                  <a:pos x="185" y="50"/>
                </a:cxn>
                <a:cxn ang="0">
                  <a:pos x="200" y="32"/>
                </a:cxn>
                <a:cxn ang="0">
                  <a:pos x="227" y="17"/>
                </a:cxn>
                <a:cxn ang="0">
                  <a:pos x="253" y="6"/>
                </a:cxn>
                <a:cxn ang="0">
                  <a:pos x="269" y="0"/>
                </a:cxn>
              </a:cxnLst>
              <a:rect l="0" t="0" r="r" b="b"/>
              <a:pathLst>
                <a:path w="438" h="148">
                  <a:moveTo>
                    <a:pt x="270" y="0"/>
                  </a:moveTo>
                  <a:lnTo>
                    <a:pt x="269" y="0"/>
                  </a:lnTo>
                  <a:lnTo>
                    <a:pt x="265" y="0"/>
                  </a:lnTo>
                  <a:lnTo>
                    <a:pt x="261" y="0"/>
                  </a:lnTo>
                  <a:lnTo>
                    <a:pt x="255" y="2"/>
                  </a:lnTo>
                  <a:lnTo>
                    <a:pt x="251" y="2"/>
                  </a:lnTo>
                  <a:lnTo>
                    <a:pt x="248" y="2"/>
                  </a:lnTo>
                  <a:lnTo>
                    <a:pt x="244" y="2"/>
                  </a:lnTo>
                  <a:lnTo>
                    <a:pt x="240" y="4"/>
                  </a:lnTo>
                  <a:lnTo>
                    <a:pt x="236" y="4"/>
                  </a:lnTo>
                  <a:lnTo>
                    <a:pt x="231" y="4"/>
                  </a:lnTo>
                  <a:lnTo>
                    <a:pt x="227" y="4"/>
                  </a:lnTo>
                  <a:lnTo>
                    <a:pt x="221" y="6"/>
                  </a:lnTo>
                  <a:lnTo>
                    <a:pt x="215" y="6"/>
                  </a:lnTo>
                  <a:lnTo>
                    <a:pt x="210" y="6"/>
                  </a:lnTo>
                  <a:lnTo>
                    <a:pt x="204" y="6"/>
                  </a:lnTo>
                  <a:lnTo>
                    <a:pt x="200" y="8"/>
                  </a:lnTo>
                  <a:lnTo>
                    <a:pt x="192" y="8"/>
                  </a:lnTo>
                  <a:lnTo>
                    <a:pt x="187" y="8"/>
                  </a:lnTo>
                  <a:lnTo>
                    <a:pt x="181" y="10"/>
                  </a:lnTo>
                  <a:lnTo>
                    <a:pt x="175" y="12"/>
                  </a:lnTo>
                  <a:lnTo>
                    <a:pt x="168" y="12"/>
                  </a:lnTo>
                  <a:lnTo>
                    <a:pt x="162" y="12"/>
                  </a:lnTo>
                  <a:lnTo>
                    <a:pt x="156" y="13"/>
                  </a:lnTo>
                  <a:lnTo>
                    <a:pt x="151" y="13"/>
                  </a:lnTo>
                  <a:lnTo>
                    <a:pt x="143" y="15"/>
                  </a:lnTo>
                  <a:lnTo>
                    <a:pt x="137" y="15"/>
                  </a:lnTo>
                  <a:lnTo>
                    <a:pt x="132" y="17"/>
                  </a:lnTo>
                  <a:lnTo>
                    <a:pt x="126" y="19"/>
                  </a:lnTo>
                  <a:lnTo>
                    <a:pt x="118" y="19"/>
                  </a:lnTo>
                  <a:lnTo>
                    <a:pt x="113" y="21"/>
                  </a:lnTo>
                  <a:lnTo>
                    <a:pt x="107" y="23"/>
                  </a:lnTo>
                  <a:lnTo>
                    <a:pt x="99" y="23"/>
                  </a:lnTo>
                  <a:lnTo>
                    <a:pt x="94" y="25"/>
                  </a:lnTo>
                  <a:lnTo>
                    <a:pt x="88" y="27"/>
                  </a:lnTo>
                  <a:lnTo>
                    <a:pt x="82" y="27"/>
                  </a:lnTo>
                  <a:lnTo>
                    <a:pt x="76" y="29"/>
                  </a:lnTo>
                  <a:lnTo>
                    <a:pt x="71" y="31"/>
                  </a:lnTo>
                  <a:lnTo>
                    <a:pt x="65" y="32"/>
                  </a:lnTo>
                  <a:lnTo>
                    <a:pt x="59" y="32"/>
                  </a:lnTo>
                  <a:lnTo>
                    <a:pt x="56" y="34"/>
                  </a:lnTo>
                  <a:lnTo>
                    <a:pt x="50" y="36"/>
                  </a:lnTo>
                  <a:lnTo>
                    <a:pt x="46" y="38"/>
                  </a:lnTo>
                  <a:lnTo>
                    <a:pt x="40" y="38"/>
                  </a:lnTo>
                  <a:lnTo>
                    <a:pt x="37" y="42"/>
                  </a:lnTo>
                  <a:lnTo>
                    <a:pt x="33" y="42"/>
                  </a:lnTo>
                  <a:lnTo>
                    <a:pt x="29" y="44"/>
                  </a:lnTo>
                  <a:lnTo>
                    <a:pt x="25" y="44"/>
                  </a:lnTo>
                  <a:lnTo>
                    <a:pt x="21" y="48"/>
                  </a:lnTo>
                  <a:lnTo>
                    <a:pt x="16" y="50"/>
                  </a:lnTo>
                  <a:lnTo>
                    <a:pt x="10" y="53"/>
                  </a:lnTo>
                  <a:lnTo>
                    <a:pt x="4" y="55"/>
                  </a:lnTo>
                  <a:lnTo>
                    <a:pt x="2" y="59"/>
                  </a:lnTo>
                  <a:lnTo>
                    <a:pt x="0" y="63"/>
                  </a:lnTo>
                  <a:lnTo>
                    <a:pt x="2" y="67"/>
                  </a:lnTo>
                  <a:lnTo>
                    <a:pt x="2" y="70"/>
                  </a:lnTo>
                  <a:lnTo>
                    <a:pt x="4" y="74"/>
                  </a:lnTo>
                  <a:lnTo>
                    <a:pt x="8" y="78"/>
                  </a:lnTo>
                  <a:lnTo>
                    <a:pt x="14" y="82"/>
                  </a:lnTo>
                  <a:lnTo>
                    <a:pt x="19" y="86"/>
                  </a:lnTo>
                  <a:lnTo>
                    <a:pt x="25" y="88"/>
                  </a:lnTo>
                  <a:lnTo>
                    <a:pt x="29" y="89"/>
                  </a:lnTo>
                  <a:lnTo>
                    <a:pt x="33" y="91"/>
                  </a:lnTo>
                  <a:lnTo>
                    <a:pt x="37" y="93"/>
                  </a:lnTo>
                  <a:lnTo>
                    <a:pt x="40" y="95"/>
                  </a:lnTo>
                  <a:lnTo>
                    <a:pt x="46" y="97"/>
                  </a:lnTo>
                  <a:lnTo>
                    <a:pt x="50" y="99"/>
                  </a:lnTo>
                  <a:lnTo>
                    <a:pt x="54" y="101"/>
                  </a:lnTo>
                  <a:lnTo>
                    <a:pt x="59" y="103"/>
                  </a:lnTo>
                  <a:lnTo>
                    <a:pt x="63" y="103"/>
                  </a:lnTo>
                  <a:lnTo>
                    <a:pt x="67" y="105"/>
                  </a:lnTo>
                  <a:lnTo>
                    <a:pt x="73" y="107"/>
                  </a:lnTo>
                  <a:lnTo>
                    <a:pt x="78" y="108"/>
                  </a:lnTo>
                  <a:lnTo>
                    <a:pt x="82" y="108"/>
                  </a:lnTo>
                  <a:lnTo>
                    <a:pt x="86" y="110"/>
                  </a:lnTo>
                  <a:lnTo>
                    <a:pt x="92" y="112"/>
                  </a:lnTo>
                  <a:lnTo>
                    <a:pt x="97" y="114"/>
                  </a:lnTo>
                  <a:lnTo>
                    <a:pt x="101" y="114"/>
                  </a:lnTo>
                  <a:lnTo>
                    <a:pt x="107" y="116"/>
                  </a:lnTo>
                  <a:lnTo>
                    <a:pt x="111" y="118"/>
                  </a:lnTo>
                  <a:lnTo>
                    <a:pt x="116" y="120"/>
                  </a:lnTo>
                  <a:lnTo>
                    <a:pt x="120" y="120"/>
                  </a:lnTo>
                  <a:lnTo>
                    <a:pt x="126" y="120"/>
                  </a:lnTo>
                  <a:lnTo>
                    <a:pt x="130" y="122"/>
                  </a:lnTo>
                  <a:lnTo>
                    <a:pt x="134" y="124"/>
                  </a:lnTo>
                  <a:lnTo>
                    <a:pt x="137" y="124"/>
                  </a:lnTo>
                  <a:lnTo>
                    <a:pt x="141" y="124"/>
                  </a:lnTo>
                  <a:lnTo>
                    <a:pt x="145" y="126"/>
                  </a:lnTo>
                  <a:lnTo>
                    <a:pt x="151" y="126"/>
                  </a:lnTo>
                  <a:lnTo>
                    <a:pt x="154" y="126"/>
                  </a:lnTo>
                  <a:lnTo>
                    <a:pt x="158" y="127"/>
                  </a:lnTo>
                  <a:lnTo>
                    <a:pt x="164" y="127"/>
                  </a:lnTo>
                  <a:lnTo>
                    <a:pt x="168" y="129"/>
                  </a:lnTo>
                  <a:lnTo>
                    <a:pt x="172" y="129"/>
                  </a:lnTo>
                  <a:lnTo>
                    <a:pt x="175" y="131"/>
                  </a:lnTo>
                  <a:lnTo>
                    <a:pt x="181" y="131"/>
                  </a:lnTo>
                  <a:lnTo>
                    <a:pt x="185" y="133"/>
                  </a:lnTo>
                  <a:lnTo>
                    <a:pt x="189" y="133"/>
                  </a:lnTo>
                  <a:lnTo>
                    <a:pt x="194" y="133"/>
                  </a:lnTo>
                  <a:lnTo>
                    <a:pt x="198" y="133"/>
                  </a:lnTo>
                  <a:lnTo>
                    <a:pt x="204" y="135"/>
                  </a:lnTo>
                  <a:lnTo>
                    <a:pt x="208" y="135"/>
                  </a:lnTo>
                  <a:lnTo>
                    <a:pt x="213" y="135"/>
                  </a:lnTo>
                  <a:lnTo>
                    <a:pt x="217" y="137"/>
                  </a:lnTo>
                  <a:lnTo>
                    <a:pt x="223" y="137"/>
                  </a:lnTo>
                  <a:lnTo>
                    <a:pt x="229" y="137"/>
                  </a:lnTo>
                  <a:lnTo>
                    <a:pt x="234" y="137"/>
                  </a:lnTo>
                  <a:lnTo>
                    <a:pt x="238" y="137"/>
                  </a:lnTo>
                  <a:lnTo>
                    <a:pt x="246" y="139"/>
                  </a:lnTo>
                  <a:lnTo>
                    <a:pt x="251" y="139"/>
                  </a:lnTo>
                  <a:lnTo>
                    <a:pt x="257" y="139"/>
                  </a:lnTo>
                  <a:lnTo>
                    <a:pt x="263" y="139"/>
                  </a:lnTo>
                  <a:lnTo>
                    <a:pt x="270" y="141"/>
                  </a:lnTo>
                  <a:lnTo>
                    <a:pt x="276" y="141"/>
                  </a:lnTo>
                  <a:lnTo>
                    <a:pt x="282" y="141"/>
                  </a:lnTo>
                  <a:lnTo>
                    <a:pt x="289" y="141"/>
                  </a:lnTo>
                  <a:lnTo>
                    <a:pt x="295" y="141"/>
                  </a:lnTo>
                  <a:lnTo>
                    <a:pt x="301" y="141"/>
                  </a:lnTo>
                  <a:lnTo>
                    <a:pt x="308" y="143"/>
                  </a:lnTo>
                  <a:lnTo>
                    <a:pt x="316" y="143"/>
                  </a:lnTo>
                  <a:lnTo>
                    <a:pt x="324" y="145"/>
                  </a:lnTo>
                  <a:lnTo>
                    <a:pt x="329" y="145"/>
                  </a:lnTo>
                  <a:lnTo>
                    <a:pt x="337" y="145"/>
                  </a:lnTo>
                  <a:lnTo>
                    <a:pt x="343" y="145"/>
                  </a:lnTo>
                  <a:lnTo>
                    <a:pt x="350" y="145"/>
                  </a:lnTo>
                  <a:lnTo>
                    <a:pt x="358" y="145"/>
                  </a:lnTo>
                  <a:lnTo>
                    <a:pt x="364" y="145"/>
                  </a:lnTo>
                  <a:lnTo>
                    <a:pt x="371" y="146"/>
                  </a:lnTo>
                  <a:lnTo>
                    <a:pt x="377" y="146"/>
                  </a:lnTo>
                  <a:lnTo>
                    <a:pt x="383" y="146"/>
                  </a:lnTo>
                  <a:lnTo>
                    <a:pt x="390" y="146"/>
                  </a:lnTo>
                  <a:lnTo>
                    <a:pt x="396" y="146"/>
                  </a:lnTo>
                  <a:lnTo>
                    <a:pt x="402" y="146"/>
                  </a:lnTo>
                  <a:lnTo>
                    <a:pt x="405" y="146"/>
                  </a:lnTo>
                  <a:lnTo>
                    <a:pt x="411" y="146"/>
                  </a:lnTo>
                  <a:lnTo>
                    <a:pt x="415" y="146"/>
                  </a:lnTo>
                  <a:lnTo>
                    <a:pt x="421" y="148"/>
                  </a:lnTo>
                  <a:lnTo>
                    <a:pt x="424" y="148"/>
                  </a:lnTo>
                  <a:lnTo>
                    <a:pt x="426" y="148"/>
                  </a:lnTo>
                  <a:lnTo>
                    <a:pt x="430" y="148"/>
                  </a:lnTo>
                  <a:lnTo>
                    <a:pt x="434" y="148"/>
                  </a:lnTo>
                  <a:lnTo>
                    <a:pt x="438" y="148"/>
                  </a:lnTo>
                  <a:lnTo>
                    <a:pt x="438" y="148"/>
                  </a:lnTo>
                  <a:lnTo>
                    <a:pt x="438" y="148"/>
                  </a:lnTo>
                  <a:lnTo>
                    <a:pt x="434" y="146"/>
                  </a:lnTo>
                  <a:lnTo>
                    <a:pt x="426" y="145"/>
                  </a:lnTo>
                  <a:lnTo>
                    <a:pt x="421" y="143"/>
                  </a:lnTo>
                  <a:lnTo>
                    <a:pt x="417" y="141"/>
                  </a:lnTo>
                  <a:lnTo>
                    <a:pt x="411" y="141"/>
                  </a:lnTo>
                  <a:lnTo>
                    <a:pt x="407" y="139"/>
                  </a:lnTo>
                  <a:lnTo>
                    <a:pt x="402" y="137"/>
                  </a:lnTo>
                  <a:lnTo>
                    <a:pt x="396" y="137"/>
                  </a:lnTo>
                  <a:lnTo>
                    <a:pt x="390" y="135"/>
                  </a:lnTo>
                  <a:lnTo>
                    <a:pt x="385" y="133"/>
                  </a:lnTo>
                  <a:lnTo>
                    <a:pt x="379" y="131"/>
                  </a:lnTo>
                  <a:lnTo>
                    <a:pt x="373" y="129"/>
                  </a:lnTo>
                  <a:lnTo>
                    <a:pt x="365" y="127"/>
                  </a:lnTo>
                  <a:lnTo>
                    <a:pt x="360" y="126"/>
                  </a:lnTo>
                  <a:lnTo>
                    <a:pt x="352" y="124"/>
                  </a:lnTo>
                  <a:lnTo>
                    <a:pt x="346" y="122"/>
                  </a:lnTo>
                  <a:lnTo>
                    <a:pt x="339" y="120"/>
                  </a:lnTo>
                  <a:lnTo>
                    <a:pt x="331" y="118"/>
                  </a:lnTo>
                  <a:lnTo>
                    <a:pt x="326" y="118"/>
                  </a:lnTo>
                  <a:lnTo>
                    <a:pt x="318" y="116"/>
                  </a:lnTo>
                  <a:lnTo>
                    <a:pt x="312" y="114"/>
                  </a:lnTo>
                  <a:lnTo>
                    <a:pt x="305" y="110"/>
                  </a:lnTo>
                  <a:lnTo>
                    <a:pt x="299" y="110"/>
                  </a:lnTo>
                  <a:lnTo>
                    <a:pt x="291" y="108"/>
                  </a:lnTo>
                  <a:lnTo>
                    <a:pt x="286" y="107"/>
                  </a:lnTo>
                  <a:lnTo>
                    <a:pt x="278" y="105"/>
                  </a:lnTo>
                  <a:lnTo>
                    <a:pt x="272" y="105"/>
                  </a:lnTo>
                  <a:lnTo>
                    <a:pt x="267" y="103"/>
                  </a:lnTo>
                  <a:lnTo>
                    <a:pt x="261" y="101"/>
                  </a:lnTo>
                  <a:lnTo>
                    <a:pt x="255" y="99"/>
                  </a:lnTo>
                  <a:lnTo>
                    <a:pt x="250" y="99"/>
                  </a:lnTo>
                  <a:lnTo>
                    <a:pt x="242" y="95"/>
                  </a:lnTo>
                  <a:lnTo>
                    <a:pt x="238" y="95"/>
                  </a:lnTo>
                  <a:lnTo>
                    <a:pt x="232" y="93"/>
                  </a:lnTo>
                  <a:lnTo>
                    <a:pt x="229" y="91"/>
                  </a:lnTo>
                  <a:lnTo>
                    <a:pt x="225" y="89"/>
                  </a:lnTo>
                  <a:lnTo>
                    <a:pt x="219" y="88"/>
                  </a:lnTo>
                  <a:lnTo>
                    <a:pt x="215" y="86"/>
                  </a:lnTo>
                  <a:lnTo>
                    <a:pt x="211" y="86"/>
                  </a:lnTo>
                  <a:lnTo>
                    <a:pt x="204" y="80"/>
                  </a:lnTo>
                  <a:lnTo>
                    <a:pt x="200" y="78"/>
                  </a:lnTo>
                  <a:lnTo>
                    <a:pt x="194" y="74"/>
                  </a:lnTo>
                  <a:lnTo>
                    <a:pt x="189" y="70"/>
                  </a:lnTo>
                  <a:lnTo>
                    <a:pt x="187" y="65"/>
                  </a:lnTo>
                  <a:lnTo>
                    <a:pt x="185" y="63"/>
                  </a:lnTo>
                  <a:lnTo>
                    <a:pt x="183" y="57"/>
                  </a:lnTo>
                  <a:lnTo>
                    <a:pt x="183" y="53"/>
                  </a:lnTo>
                  <a:lnTo>
                    <a:pt x="185" y="50"/>
                  </a:lnTo>
                  <a:lnTo>
                    <a:pt x="187" y="46"/>
                  </a:lnTo>
                  <a:lnTo>
                    <a:pt x="191" y="40"/>
                  </a:lnTo>
                  <a:lnTo>
                    <a:pt x="194" y="36"/>
                  </a:lnTo>
                  <a:lnTo>
                    <a:pt x="200" y="32"/>
                  </a:lnTo>
                  <a:lnTo>
                    <a:pt x="206" y="29"/>
                  </a:lnTo>
                  <a:lnTo>
                    <a:pt x="211" y="23"/>
                  </a:lnTo>
                  <a:lnTo>
                    <a:pt x="219" y="21"/>
                  </a:lnTo>
                  <a:lnTo>
                    <a:pt x="227" y="17"/>
                  </a:lnTo>
                  <a:lnTo>
                    <a:pt x="234" y="13"/>
                  </a:lnTo>
                  <a:lnTo>
                    <a:pt x="240" y="12"/>
                  </a:lnTo>
                  <a:lnTo>
                    <a:pt x="248" y="8"/>
                  </a:lnTo>
                  <a:lnTo>
                    <a:pt x="253" y="6"/>
                  </a:lnTo>
                  <a:lnTo>
                    <a:pt x="259" y="4"/>
                  </a:lnTo>
                  <a:lnTo>
                    <a:pt x="263" y="2"/>
                  </a:lnTo>
                  <a:lnTo>
                    <a:pt x="267" y="2"/>
                  </a:lnTo>
                  <a:lnTo>
                    <a:pt x="269" y="0"/>
                  </a:lnTo>
                  <a:lnTo>
                    <a:pt x="270" y="0"/>
                  </a:lnTo>
                  <a:lnTo>
                    <a:pt x="270"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75" name="Freeform 99"/>
            <p:cNvSpPr>
              <a:spLocks/>
            </p:cNvSpPr>
            <p:nvPr/>
          </p:nvSpPr>
          <p:spPr bwMode="auto">
            <a:xfrm>
              <a:off x="4756" y="2182"/>
              <a:ext cx="223" cy="82"/>
            </a:xfrm>
            <a:custGeom>
              <a:avLst/>
              <a:gdLst/>
              <a:ahLst/>
              <a:cxnLst>
                <a:cxn ang="0">
                  <a:pos x="612" y="154"/>
                </a:cxn>
                <a:cxn ang="0">
                  <a:pos x="589" y="161"/>
                </a:cxn>
                <a:cxn ang="0">
                  <a:pos x="568" y="163"/>
                </a:cxn>
                <a:cxn ang="0">
                  <a:pos x="540" y="169"/>
                </a:cxn>
                <a:cxn ang="0">
                  <a:pos x="505" y="182"/>
                </a:cxn>
                <a:cxn ang="0">
                  <a:pos x="481" y="188"/>
                </a:cxn>
                <a:cxn ang="0">
                  <a:pos x="458" y="195"/>
                </a:cxn>
                <a:cxn ang="0">
                  <a:pos x="427" y="205"/>
                </a:cxn>
                <a:cxn ang="0">
                  <a:pos x="397" y="214"/>
                </a:cxn>
                <a:cxn ang="0">
                  <a:pos x="365" y="218"/>
                </a:cxn>
                <a:cxn ang="0">
                  <a:pos x="336" y="222"/>
                </a:cxn>
                <a:cxn ang="0">
                  <a:pos x="315" y="226"/>
                </a:cxn>
                <a:cxn ang="0">
                  <a:pos x="294" y="228"/>
                </a:cxn>
                <a:cxn ang="0">
                  <a:pos x="268" y="228"/>
                </a:cxn>
                <a:cxn ang="0">
                  <a:pos x="241" y="228"/>
                </a:cxn>
                <a:cxn ang="0">
                  <a:pos x="213" y="230"/>
                </a:cxn>
                <a:cxn ang="0">
                  <a:pos x="186" y="230"/>
                </a:cxn>
                <a:cxn ang="0">
                  <a:pos x="156" y="230"/>
                </a:cxn>
                <a:cxn ang="0">
                  <a:pos x="129" y="230"/>
                </a:cxn>
                <a:cxn ang="0">
                  <a:pos x="102" y="230"/>
                </a:cxn>
                <a:cxn ang="0">
                  <a:pos x="78" y="230"/>
                </a:cxn>
                <a:cxn ang="0">
                  <a:pos x="55" y="230"/>
                </a:cxn>
                <a:cxn ang="0">
                  <a:pos x="36" y="230"/>
                </a:cxn>
                <a:cxn ang="0">
                  <a:pos x="11" y="230"/>
                </a:cxn>
                <a:cxn ang="0">
                  <a:pos x="3" y="224"/>
                </a:cxn>
                <a:cxn ang="0">
                  <a:pos x="24" y="218"/>
                </a:cxn>
                <a:cxn ang="0">
                  <a:pos x="53" y="213"/>
                </a:cxn>
                <a:cxn ang="0">
                  <a:pos x="76" y="211"/>
                </a:cxn>
                <a:cxn ang="0">
                  <a:pos x="99" y="207"/>
                </a:cxn>
                <a:cxn ang="0">
                  <a:pos x="123" y="205"/>
                </a:cxn>
                <a:cxn ang="0">
                  <a:pos x="150" y="201"/>
                </a:cxn>
                <a:cxn ang="0">
                  <a:pos x="176" y="199"/>
                </a:cxn>
                <a:cxn ang="0">
                  <a:pos x="205" y="197"/>
                </a:cxn>
                <a:cxn ang="0">
                  <a:pos x="232" y="193"/>
                </a:cxn>
                <a:cxn ang="0">
                  <a:pos x="258" y="192"/>
                </a:cxn>
                <a:cxn ang="0">
                  <a:pos x="281" y="186"/>
                </a:cxn>
                <a:cxn ang="0">
                  <a:pos x="306" y="182"/>
                </a:cxn>
                <a:cxn ang="0">
                  <a:pos x="329" y="176"/>
                </a:cxn>
                <a:cxn ang="0">
                  <a:pos x="349" y="169"/>
                </a:cxn>
                <a:cxn ang="0">
                  <a:pos x="370" y="161"/>
                </a:cxn>
                <a:cxn ang="0">
                  <a:pos x="391" y="155"/>
                </a:cxn>
                <a:cxn ang="0">
                  <a:pos x="426" y="136"/>
                </a:cxn>
                <a:cxn ang="0">
                  <a:pos x="460" y="121"/>
                </a:cxn>
                <a:cxn ang="0">
                  <a:pos x="490" y="104"/>
                </a:cxn>
                <a:cxn ang="0">
                  <a:pos x="517" y="87"/>
                </a:cxn>
                <a:cxn ang="0">
                  <a:pos x="543" y="66"/>
                </a:cxn>
                <a:cxn ang="0">
                  <a:pos x="566" y="45"/>
                </a:cxn>
                <a:cxn ang="0">
                  <a:pos x="587" y="26"/>
                </a:cxn>
                <a:cxn ang="0">
                  <a:pos x="614" y="2"/>
                </a:cxn>
                <a:cxn ang="0">
                  <a:pos x="629" y="9"/>
                </a:cxn>
                <a:cxn ang="0">
                  <a:pos x="635" y="32"/>
                </a:cxn>
                <a:cxn ang="0">
                  <a:pos x="635" y="59"/>
                </a:cxn>
                <a:cxn ang="0">
                  <a:pos x="635" y="85"/>
                </a:cxn>
                <a:cxn ang="0">
                  <a:pos x="631" y="112"/>
                </a:cxn>
                <a:cxn ang="0">
                  <a:pos x="625" y="135"/>
                </a:cxn>
              </a:cxnLst>
              <a:rect l="0" t="0" r="r" b="b"/>
              <a:pathLst>
                <a:path w="637" h="232">
                  <a:moveTo>
                    <a:pt x="625" y="135"/>
                  </a:moveTo>
                  <a:lnTo>
                    <a:pt x="621" y="140"/>
                  </a:lnTo>
                  <a:lnTo>
                    <a:pt x="619" y="146"/>
                  </a:lnTo>
                  <a:lnTo>
                    <a:pt x="616" y="148"/>
                  </a:lnTo>
                  <a:lnTo>
                    <a:pt x="612" y="154"/>
                  </a:lnTo>
                  <a:lnTo>
                    <a:pt x="608" y="155"/>
                  </a:lnTo>
                  <a:lnTo>
                    <a:pt x="604" y="157"/>
                  </a:lnTo>
                  <a:lnTo>
                    <a:pt x="599" y="159"/>
                  </a:lnTo>
                  <a:lnTo>
                    <a:pt x="593" y="161"/>
                  </a:lnTo>
                  <a:lnTo>
                    <a:pt x="589" y="161"/>
                  </a:lnTo>
                  <a:lnTo>
                    <a:pt x="585" y="161"/>
                  </a:lnTo>
                  <a:lnTo>
                    <a:pt x="581" y="161"/>
                  </a:lnTo>
                  <a:lnTo>
                    <a:pt x="578" y="163"/>
                  </a:lnTo>
                  <a:lnTo>
                    <a:pt x="572" y="163"/>
                  </a:lnTo>
                  <a:lnTo>
                    <a:pt x="568" y="163"/>
                  </a:lnTo>
                  <a:lnTo>
                    <a:pt x="562" y="165"/>
                  </a:lnTo>
                  <a:lnTo>
                    <a:pt x="559" y="167"/>
                  </a:lnTo>
                  <a:lnTo>
                    <a:pt x="553" y="167"/>
                  </a:lnTo>
                  <a:lnTo>
                    <a:pt x="547" y="169"/>
                  </a:lnTo>
                  <a:lnTo>
                    <a:pt x="540" y="169"/>
                  </a:lnTo>
                  <a:lnTo>
                    <a:pt x="534" y="171"/>
                  </a:lnTo>
                  <a:lnTo>
                    <a:pt x="526" y="174"/>
                  </a:lnTo>
                  <a:lnTo>
                    <a:pt x="521" y="176"/>
                  </a:lnTo>
                  <a:lnTo>
                    <a:pt x="511" y="178"/>
                  </a:lnTo>
                  <a:lnTo>
                    <a:pt x="505" y="182"/>
                  </a:lnTo>
                  <a:lnTo>
                    <a:pt x="500" y="182"/>
                  </a:lnTo>
                  <a:lnTo>
                    <a:pt x="496" y="184"/>
                  </a:lnTo>
                  <a:lnTo>
                    <a:pt x="492" y="184"/>
                  </a:lnTo>
                  <a:lnTo>
                    <a:pt x="488" y="186"/>
                  </a:lnTo>
                  <a:lnTo>
                    <a:pt x="481" y="188"/>
                  </a:lnTo>
                  <a:lnTo>
                    <a:pt x="473" y="192"/>
                  </a:lnTo>
                  <a:lnTo>
                    <a:pt x="469" y="192"/>
                  </a:lnTo>
                  <a:lnTo>
                    <a:pt x="465" y="193"/>
                  </a:lnTo>
                  <a:lnTo>
                    <a:pt x="462" y="193"/>
                  </a:lnTo>
                  <a:lnTo>
                    <a:pt x="458" y="195"/>
                  </a:lnTo>
                  <a:lnTo>
                    <a:pt x="452" y="197"/>
                  </a:lnTo>
                  <a:lnTo>
                    <a:pt x="446" y="199"/>
                  </a:lnTo>
                  <a:lnTo>
                    <a:pt x="439" y="201"/>
                  </a:lnTo>
                  <a:lnTo>
                    <a:pt x="433" y="203"/>
                  </a:lnTo>
                  <a:lnTo>
                    <a:pt x="427" y="205"/>
                  </a:lnTo>
                  <a:lnTo>
                    <a:pt x="420" y="207"/>
                  </a:lnTo>
                  <a:lnTo>
                    <a:pt x="414" y="209"/>
                  </a:lnTo>
                  <a:lnTo>
                    <a:pt x="408" y="211"/>
                  </a:lnTo>
                  <a:lnTo>
                    <a:pt x="403" y="213"/>
                  </a:lnTo>
                  <a:lnTo>
                    <a:pt x="397" y="214"/>
                  </a:lnTo>
                  <a:lnTo>
                    <a:pt x="391" y="214"/>
                  </a:lnTo>
                  <a:lnTo>
                    <a:pt x="386" y="216"/>
                  </a:lnTo>
                  <a:lnTo>
                    <a:pt x="378" y="216"/>
                  </a:lnTo>
                  <a:lnTo>
                    <a:pt x="372" y="218"/>
                  </a:lnTo>
                  <a:lnTo>
                    <a:pt x="365" y="218"/>
                  </a:lnTo>
                  <a:lnTo>
                    <a:pt x="359" y="220"/>
                  </a:lnTo>
                  <a:lnTo>
                    <a:pt x="351" y="220"/>
                  </a:lnTo>
                  <a:lnTo>
                    <a:pt x="344" y="222"/>
                  </a:lnTo>
                  <a:lnTo>
                    <a:pt x="340" y="222"/>
                  </a:lnTo>
                  <a:lnTo>
                    <a:pt x="336" y="222"/>
                  </a:lnTo>
                  <a:lnTo>
                    <a:pt x="332" y="222"/>
                  </a:lnTo>
                  <a:lnTo>
                    <a:pt x="329" y="224"/>
                  </a:lnTo>
                  <a:lnTo>
                    <a:pt x="325" y="224"/>
                  </a:lnTo>
                  <a:lnTo>
                    <a:pt x="321" y="224"/>
                  </a:lnTo>
                  <a:lnTo>
                    <a:pt x="315" y="226"/>
                  </a:lnTo>
                  <a:lnTo>
                    <a:pt x="313" y="226"/>
                  </a:lnTo>
                  <a:lnTo>
                    <a:pt x="308" y="226"/>
                  </a:lnTo>
                  <a:lnTo>
                    <a:pt x="302" y="226"/>
                  </a:lnTo>
                  <a:lnTo>
                    <a:pt x="298" y="226"/>
                  </a:lnTo>
                  <a:lnTo>
                    <a:pt x="294" y="228"/>
                  </a:lnTo>
                  <a:lnTo>
                    <a:pt x="289" y="228"/>
                  </a:lnTo>
                  <a:lnTo>
                    <a:pt x="285" y="228"/>
                  </a:lnTo>
                  <a:lnTo>
                    <a:pt x="279" y="228"/>
                  </a:lnTo>
                  <a:lnTo>
                    <a:pt x="275" y="228"/>
                  </a:lnTo>
                  <a:lnTo>
                    <a:pt x="268" y="228"/>
                  </a:lnTo>
                  <a:lnTo>
                    <a:pt x="264" y="228"/>
                  </a:lnTo>
                  <a:lnTo>
                    <a:pt x="256" y="228"/>
                  </a:lnTo>
                  <a:lnTo>
                    <a:pt x="253" y="228"/>
                  </a:lnTo>
                  <a:lnTo>
                    <a:pt x="247" y="228"/>
                  </a:lnTo>
                  <a:lnTo>
                    <a:pt x="241" y="228"/>
                  </a:lnTo>
                  <a:lnTo>
                    <a:pt x="235" y="228"/>
                  </a:lnTo>
                  <a:lnTo>
                    <a:pt x="230" y="230"/>
                  </a:lnTo>
                  <a:lnTo>
                    <a:pt x="224" y="230"/>
                  </a:lnTo>
                  <a:lnTo>
                    <a:pt x="218" y="230"/>
                  </a:lnTo>
                  <a:lnTo>
                    <a:pt x="213" y="230"/>
                  </a:lnTo>
                  <a:lnTo>
                    <a:pt x="207" y="230"/>
                  </a:lnTo>
                  <a:lnTo>
                    <a:pt x="201" y="230"/>
                  </a:lnTo>
                  <a:lnTo>
                    <a:pt x="195" y="230"/>
                  </a:lnTo>
                  <a:lnTo>
                    <a:pt x="190" y="230"/>
                  </a:lnTo>
                  <a:lnTo>
                    <a:pt x="186" y="230"/>
                  </a:lnTo>
                  <a:lnTo>
                    <a:pt x="178" y="230"/>
                  </a:lnTo>
                  <a:lnTo>
                    <a:pt x="173" y="230"/>
                  </a:lnTo>
                  <a:lnTo>
                    <a:pt x="167" y="230"/>
                  </a:lnTo>
                  <a:lnTo>
                    <a:pt x="163" y="230"/>
                  </a:lnTo>
                  <a:lnTo>
                    <a:pt x="156" y="230"/>
                  </a:lnTo>
                  <a:lnTo>
                    <a:pt x="150" y="230"/>
                  </a:lnTo>
                  <a:lnTo>
                    <a:pt x="144" y="230"/>
                  </a:lnTo>
                  <a:lnTo>
                    <a:pt x="138" y="230"/>
                  </a:lnTo>
                  <a:lnTo>
                    <a:pt x="133" y="230"/>
                  </a:lnTo>
                  <a:lnTo>
                    <a:pt x="129" y="230"/>
                  </a:lnTo>
                  <a:lnTo>
                    <a:pt x="123" y="230"/>
                  </a:lnTo>
                  <a:lnTo>
                    <a:pt x="118" y="230"/>
                  </a:lnTo>
                  <a:lnTo>
                    <a:pt x="112" y="230"/>
                  </a:lnTo>
                  <a:lnTo>
                    <a:pt x="108" y="230"/>
                  </a:lnTo>
                  <a:lnTo>
                    <a:pt x="102" y="230"/>
                  </a:lnTo>
                  <a:lnTo>
                    <a:pt x="99" y="232"/>
                  </a:lnTo>
                  <a:lnTo>
                    <a:pt x="93" y="230"/>
                  </a:lnTo>
                  <a:lnTo>
                    <a:pt x="87" y="230"/>
                  </a:lnTo>
                  <a:lnTo>
                    <a:pt x="81" y="230"/>
                  </a:lnTo>
                  <a:lnTo>
                    <a:pt x="78" y="230"/>
                  </a:lnTo>
                  <a:lnTo>
                    <a:pt x="72" y="230"/>
                  </a:lnTo>
                  <a:lnTo>
                    <a:pt x="68" y="230"/>
                  </a:lnTo>
                  <a:lnTo>
                    <a:pt x="64" y="230"/>
                  </a:lnTo>
                  <a:lnTo>
                    <a:pt x="60" y="230"/>
                  </a:lnTo>
                  <a:lnTo>
                    <a:pt x="55" y="230"/>
                  </a:lnTo>
                  <a:lnTo>
                    <a:pt x="51" y="230"/>
                  </a:lnTo>
                  <a:lnTo>
                    <a:pt x="47" y="230"/>
                  </a:lnTo>
                  <a:lnTo>
                    <a:pt x="43" y="230"/>
                  </a:lnTo>
                  <a:lnTo>
                    <a:pt x="40" y="230"/>
                  </a:lnTo>
                  <a:lnTo>
                    <a:pt x="36" y="230"/>
                  </a:lnTo>
                  <a:lnTo>
                    <a:pt x="32" y="230"/>
                  </a:lnTo>
                  <a:lnTo>
                    <a:pt x="30" y="230"/>
                  </a:lnTo>
                  <a:lnTo>
                    <a:pt x="22" y="230"/>
                  </a:lnTo>
                  <a:lnTo>
                    <a:pt x="17" y="230"/>
                  </a:lnTo>
                  <a:lnTo>
                    <a:pt x="11" y="230"/>
                  </a:lnTo>
                  <a:lnTo>
                    <a:pt x="9" y="230"/>
                  </a:lnTo>
                  <a:lnTo>
                    <a:pt x="2" y="230"/>
                  </a:lnTo>
                  <a:lnTo>
                    <a:pt x="0" y="228"/>
                  </a:lnTo>
                  <a:lnTo>
                    <a:pt x="0" y="226"/>
                  </a:lnTo>
                  <a:lnTo>
                    <a:pt x="3" y="224"/>
                  </a:lnTo>
                  <a:lnTo>
                    <a:pt x="7" y="222"/>
                  </a:lnTo>
                  <a:lnTo>
                    <a:pt x="11" y="222"/>
                  </a:lnTo>
                  <a:lnTo>
                    <a:pt x="15" y="220"/>
                  </a:lnTo>
                  <a:lnTo>
                    <a:pt x="21" y="220"/>
                  </a:lnTo>
                  <a:lnTo>
                    <a:pt x="24" y="218"/>
                  </a:lnTo>
                  <a:lnTo>
                    <a:pt x="32" y="218"/>
                  </a:lnTo>
                  <a:lnTo>
                    <a:pt x="38" y="216"/>
                  </a:lnTo>
                  <a:lnTo>
                    <a:pt x="45" y="214"/>
                  </a:lnTo>
                  <a:lnTo>
                    <a:pt x="49" y="214"/>
                  </a:lnTo>
                  <a:lnTo>
                    <a:pt x="53" y="213"/>
                  </a:lnTo>
                  <a:lnTo>
                    <a:pt x="59" y="213"/>
                  </a:lnTo>
                  <a:lnTo>
                    <a:pt x="62" y="213"/>
                  </a:lnTo>
                  <a:lnTo>
                    <a:pt x="66" y="213"/>
                  </a:lnTo>
                  <a:lnTo>
                    <a:pt x="70" y="211"/>
                  </a:lnTo>
                  <a:lnTo>
                    <a:pt x="76" y="211"/>
                  </a:lnTo>
                  <a:lnTo>
                    <a:pt x="80" y="211"/>
                  </a:lnTo>
                  <a:lnTo>
                    <a:pt x="83" y="209"/>
                  </a:lnTo>
                  <a:lnTo>
                    <a:pt x="89" y="209"/>
                  </a:lnTo>
                  <a:lnTo>
                    <a:pt x="93" y="207"/>
                  </a:lnTo>
                  <a:lnTo>
                    <a:pt x="99" y="207"/>
                  </a:lnTo>
                  <a:lnTo>
                    <a:pt x="102" y="207"/>
                  </a:lnTo>
                  <a:lnTo>
                    <a:pt x="108" y="205"/>
                  </a:lnTo>
                  <a:lnTo>
                    <a:pt x="112" y="205"/>
                  </a:lnTo>
                  <a:lnTo>
                    <a:pt x="118" y="205"/>
                  </a:lnTo>
                  <a:lnTo>
                    <a:pt x="123" y="205"/>
                  </a:lnTo>
                  <a:lnTo>
                    <a:pt x="129" y="203"/>
                  </a:lnTo>
                  <a:lnTo>
                    <a:pt x="133" y="203"/>
                  </a:lnTo>
                  <a:lnTo>
                    <a:pt x="138" y="203"/>
                  </a:lnTo>
                  <a:lnTo>
                    <a:pt x="144" y="203"/>
                  </a:lnTo>
                  <a:lnTo>
                    <a:pt x="150" y="201"/>
                  </a:lnTo>
                  <a:lnTo>
                    <a:pt x="156" y="201"/>
                  </a:lnTo>
                  <a:lnTo>
                    <a:pt x="161" y="201"/>
                  </a:lnTo>
                  <a:lnTo>
                    <a:pt x="165" y="199"/>
                  </a:lnTo>
                  <a:lnTo>
                    <a:pt x="171" y="199"/>
                  </a:lnTo>
                  <a:lnTo>
                    <a:pt x="176" y="199"/>
                  </a:lnTo>
                  <a:lnTo>
                    <a:pt x="182" y="199"/>
                  </a:lnTo>
                  <a:lnTo>
                    <a:pt x="188" y="197"/>
                  </a:lnTo>
                  <a:lnTo>
                    <a:pt x="194" y="197"/>
                  </a:lnTo>
                  <a:lnTo>
                    <a:pt x="197" y="197"/>
                  </a:lnTo>
                  <a:lnTo>
                    <a:pt x="205" y="197"/>
                  </a:lnTo>
                  <a:lnTo>
                    <a:pt x="209" y="195"/>
                  </a:lnTo>
                  <a:lnTo>
                    <a:pt x="214" y="195"/>
                  </a:lnTo>
                  <a:lnTo>
                    <a:pt x="220" y="195"/>
                  </a:lnTo>
                  <a:lnTo>
                    <a:pt x="226" y="195"/>
                  </a:lnTo>
                  <a:lnTo>
                    <a:pt x="232" y="193"/>
                  </a:lnTo>
                  <a:lnTo>
                    <a:pt x="237" y="193"/>
                  </a:lnTo>
                  <a:lnTo>
                    <a:pt x="241" y="193"/>
                  </a:lnTo>
                  <a:lnTo>
                    <a:pt x="249" y="193"/>
                  </a:lnTo>
                  <a:lnTo>
                    <a:pt x="253" y="192"/>
                  </a:lnTo>
                  <a:lnTo>
                    <a:pt x="258" y="192"/>
                  </a:lnTo>
                  <a:lnTo>
                    <a:pt x="262" y="190"/>
                  </a:lnTo>
                  <a:lnTo>
                    <a:pt x="268" y="190"/>
                  </a:lnTo>
                  <a:lnTo>
                    <a:pt x="272" y="188"/>
                  </a:lnTo>
                  <a:lnTo>
                    <a:pt x="277" y="188"/>
                  </a:lnTo>
                  <a:lnTo>
                    <a:pt x="281" y="186"/>
                  </a:lnTo>
                  <a:lnTo>
                    <a:pt x="287" y="186"/>
                  </a:lnTo>
                  <a:lnTo>
                    <a:pt x="291" y="184"/>
                  </a:lnTo>
                  <a:lnTo>
                    <a:pt x="296" y="184"/>
                  </a:lnTo>
                  <a:lnTo>
                    <a:pt x="300" y="182"/>
                  </a:lnTo>
                  <a:lnTo>
                    <a:pt x="306" y="182"/>
                  </a:lnTo>
                  <a:lnTo>
                    <a:pt x="310" y="180"/>
                  </a:lnTo>
                  <a:lnTo>
                    <a:pt x="315" y="180"/>
                  </a:lnTo>
                  <a:lnTo>
                    <a:pt x="319" y="178"/>
                  </a:lnTo>
                  <a:lnTo>
                    <a:pt x="325" y="178"/>
                  </a:lnTo>
                  <a:lnTo>
                    <a:pt x="329" y="176"/>
                  </a:lnTo>
                  <a:lnTo>
                    <a:pt x="332" y="174"/>
                  </a:lnTo>
                  <a:lnTo>
                    <a:pt x="336" y="173"/>
                  </a:lnTo>
                  <a:lnTo>
                    <a:pt x="342" y="173"/>
                  </a:lnTo>
                  <a:lnTo>
                    <a:pt x="346" y="171"/>
                  </a:lnTo>
                  <a:lnTo>
                    <a:pt x="349" y="169"/>
                  </a:lnTo>
                  <a:lnTo>
                    <a:pt x="353" y="167"/>
                  </a:lnTo>
                  <a:lnTo>
                    <a:pt x="359" y="167"/>
                  </a:lnTo>
                  <a:lnTo>
                    <a:pt x="361" y="165"/>
                  </a:lnTo>
                  <a:lnTo>
                    <a:pt x="367" y="163"/>
                  </a:lnTo>
                  <a:lnTo>
                    <a:pt x="370" y="161"/>
                  </a:lnTo>
                  <a:lnTo>
                    <a:pt x="374" y="161"/>
                  </a:lnTo>
                  <a:lnTo>
                    <a:pt x="378" y="159"/>
                  </a:lnTo>
                  <a:lnTo>
                    <a:pt x="382" y="157"/>
                  </a:lnTo>
                  <a:lnTo>
                    <a:pt x="388" y="155"/>
                  </a:lnTo>
                  <a:lnTo>
                    <a:pt x="391" y="155"/>
                  </a:lnTo>
                  <a:lnTo>
                    <a:pt x="397" y="152"/>
                  </a:lnTo>
                  <a:lnTo>
                    <a:pt x="405" y="148"/>
                  </a:lnTo>
                  <a:lnTo>
                    <a:pt x="412" y="144"/>
                  </a:lnTo>
                  <a:lnTo>
                    <a:pt x="420" y="140"/>
                  </a:lnTo>
                  <a:lnTo>
                    <a:pt x="426" y="136"/>
                  </a:lnTo>
                  <a:lnTo>
                    <a:pt x="433" y="135"/>
                  </a:lnTo>
                  <a:lnTo>
                    <a:pt x="441" y="131"/>
                  </a:lnTo>
                  <a:lnTo>
                    <a:pt x="448" y="127"/>
                  </a:lnTo>
                  <a:lnTo>
                    <a:pt x="454" y="123"/>
                  </a:lnTo>
                  <a:lnTo>
                    <a:pt x="460" y="121"/>
                  </a:lnTo>
                  <a:lnTo>
                    <a:pt x="465" y="116"/>
                  </a:lnTo>
                  <a:lnTo>
                    <a:pt x="473" y="114"/>
                  </a:lnTo>
                  <a:lnTo>
                    <a:pt x="479" y="110"/>
                  </a:lnTo>
                  <a:lnTo>
                    <a:pt x="484" y="108"/>
                  </a:lnTo>
                  <a:lnTo>
                    <a:pt x="490" y="104"/>
                  </a:lnTo>
                  <a:lnTo>
                    <a:pt x="496" y="102"/>
                  </a:lnTo>
                  <a:lnTo>
                    <a:pt x="502" y="98"/>
                  </a:lnTo>
                  <a:lnTo>
                    <a:pt x="507" y="95"/>
                  </a:lnTo>
                  <a:lnTo>
                    <a:pt x="511" y="91"/>
                  </a:lnTo>
                  <a:lnTo>
                    <a:pt x="517" y="87"/>
                  </a:lnTo>
                  <a:lnTo>
                    <a:pt x="523" y="83"/>
                  </a:lnTo>
                  <a:lnTo>
                    <a:pt x="528" y="79"/>
                  </a:lnTo>
                  <a:lnTo>
                    <a:pt x="532" y="74"/>
                  </a:lnTo>
                  <a:lnTo>
                    <a:pt x="538" y="72"/>
                  </a:lnTo>
                  <a:lnTo>
                    <a:pt x="543" y="66"/>
                  </a:lnTo>
                  <a:lnTo>
                    <a:pt x="547" y="62"/>
                  </a:lnTo>
                  <a:lnTo>
                    <a:pt x="553" y="59"/>
                  </a:lnTo>
                  <a:lnTo>
                    <a:pt x="559" y="53"/>
                  </a:lnTo>
                  <a:lnTo>
                    <a:pt x="562" y="49"/>
                  </a:lnTo>
                  <a:lnTo>
                    <a:pt x="566" y="45"/>
                  </a:lnTo>
                  <a:lnTo>
                    <a:pt x="572" y="41"/>
                  </a:lnTo>
                  <a:lnTo>
                    <a:pt x="576" y="38"/>
                  </a:lnTo>
                  <a:lnTo>
                    <a:pt x="580" y="34"/>
                  </a:lnTo>
                  <a:lnTo>
                    <a:pt x="583" y="30"/>
                  </a:lnTo>
                  <a:lnTo>
                    <a:pt x="587" y="26"/>
                  </a:lnTo>
                  <a:lnTo>
                    <a:pt x="591" y="22"/>
                  </a:lnTo>
                  <a:lnTo>
                    <a:pt x="599" y="15"/>
                  </a:lnTo>
                  <a:lnTo>
                    <a:pt x="604" y="11"/>
                  </a:lnTo>
                  <a:lnTo>
                    <a:pt x="610" y="5"/>
                  </a:lnTo>
                  <a:lnTo>
                    <a:pt x="614" y="2"/>
                  </a:lnTo>
                  <a:lnTo>
                    <a:pt x="619" y="0"/>
                  </a:lnTo>
                  <a:lnTo>
                    <a:pt x="623" y="2"/>
                  </a:lnTo>
                  <a:lnTo>
                    <a:pt x="625" y="2"/>
                  </a:lnTo>
                  <a:lnTo>
                    <a:pt x="627" y="5"/>
                  </a:lnTo>
                  <a:lnTo>
                    <a:pt x="629" y="9"/>
                  </a:lnTo>
                  <a:lnTo>
                    <a:pt x="633" y="17"/>
                  </a:lnTo>
                  <a:lnTo>
                    <a:pt x="633" y="19"/>
                  </a:lnTo>
                  <a:lnTo>
                    <a:pt x="633" y="22"/>
                  </a:lnTo>
                  <a:lnTo>
                    <a:pt x="633" y="28"/>
                  </a:lnTo>
                  <a:lnTo>
                    <a:pt x="635" y="32"/>
                  </a:lnTo>
                  <a:lnTo>
                    <a:pt x="635" y="36"/>
                  </a:lnTo>
                  <a:lnTo>
                    <a:pt x="635" y="41"/>
                  </a:lnTo>
                  <a:lnTo>
                    <a:pt x="635" y="47"/>
                  </a:lnTo>
                  <a:lnTo>
                    <a:pt x="637" y="53"/>
                  </a:lnTo>
                  <a:lnTo>
                    <a:pt x="635" y="59"/>
                  </a:lnTo>
                  <a:lnTo>
                    <a:pt x="635" y="64"/>
                  </a:lnTo>
                  <a:lnTo>
                    <a:pt x="635" y="68"/>
                  </a:lnTo>
                  <a:lnTo>
                    <a:pt x="635" y="74"/>
                  </a:lnTo>
                  <a:lnTo>
                    <a:pt x="635" y="79"/>
                  </a:lnTo>
                  <a:lnTo>
                    <a:pt x="635" y="85"/>
                  </a:lnTo>
                  <a:lnTo>
                    <a:pt x="633" y="91"/>
                  </a:lnTo>
                  <a:lnTo>
                    <a:pt x="633" y="97"/>
                  </a:lnTo>
                  <a:lnTo>
                    <a:pt x="633" y="102"/>
                  </a:lnTo>
                  <a:lnTo>
                    <a:pt x="631" y="106"/>
                  </a:lnTo>
                  <a:lnTo>
                    <a:pt x="631" y="112"/>
                  </a:lnTo>
                  <a:lnTo>
                    <a:pt x="629" y="117"/>
                  </a:lnTo>
                  <a:lnTo>
                    <a:pt x="629" y="121"/>
                  </a:lnTo>
                  <a:lnTo>
                    <a:pt x="627" y="125"/>
                  </a:lnTo>
                  <a:lnTo>
                    <a:pt x="627" y="131"/>
                  </a:lnTo>
                  <a:lnTo>
                    <a:pt x="625" y="135"/>
                  </a:lnTo>
                  <a:lnTo>
                    <a:pt x="625" y="135"/>
                  </a:lnTo>
                  <a:close/>
                </a:path>
              </a:pathLst>
            </a:custGeom>
            <a:solidFill>
              <a:schemeClr val="bg1"/>
            </a:solidFill>
            <a:ln w="9525">
              <a:noFill/>
              <a:round/>
              <a:headEnd/>
              <a:tailEnd/>
            </a:ln>
          </p:spPr>
          <p:txBody>
            <a:bodyPr>
              <a:prstTxWarp prst="textNoShape">
                <a:avLst/>
              </a:prstTxWarp>
            </a:bodyPr>
            <a:lstStyle/>
            <a:p>
              <a:endParaRPr lang="en-US"/>
            </a:p>
          </p:txBody>
        </p:sp>
        <p:sp>
          <p:nvSpPr>
            <p:cNvPr id="152676" name="Freeform 100"/>
            <p:cNvSpPr>
              <a:spLocks/>
            </p:cNvSpPr>
            <p:nvPr/>
          </p:nvSpPr>
          <p:spPr bwMode="auto">
            <a:xfrm>
              <a:off x="4523" y="2366"/>
              <a:ext cx="194" cy="118"/>
            </a:xfrm>
            <a:custGeom>
              <a:avLst/>
              <a:gdLst/>
              <a:ahLst/>
              <a:cxnLst>
                <a:cxn ang="0">
                  <a:pos x="244" y="0"/>
                </a:cxn>
                <a:cxn ang="0">
                  <a:pos x="213" y="2"/>
                </a:cxn>
                <a:cxn ang="0">
                  <a:pos x="194" y="4"/>
                </a:cxn>
                <a:cxn ang="0">
                  <a:pos x="173" y="10"/>
                </a:cxn>
                <a:cxn ang="0">
                  <a:pos x="149" y="13"/>
                </a:cxn>
                <a:cxn ang="0">
                  <a:pos x="126" y="19"/>
                </a:cxn>
                <a:cxn ang="0">
                  <a:pos x="103" y="27"/>
                </a:cxn>
                <a:cxn ang="0">
                  <a:pos x="82" y="34"/>
                </a:cxn>
                <a:cxn ang="0">
                  <a:pos x="52" y="55"/>
                </a:cxn>
                <a:cxn ang="0">
                  <a:pos x="29" y="84"/>
                </a:cxn>
                <a:cxn ang="0">
                  <a:pos x="14" y="112"/>
                </a:cxn>
                <a:cxn ang="0">
                  <a:pos x="4" y="137"/>
                </a:cxn>
                <a:cxn ang="0">
                  <a:pos x="0" y="164"/>
                </a:cxn>
                <a:cxn ang="0">
                  <a:pos x="4" y="186"/>
                </a:cxn>
                <a:cxn ang="0">
                  <a:pos x="12" y="211"/>
                </a:cxn>
                <a:cxn ang="0">
                  <a:pos x="27" y="234"/>
                </a:cxn>
                <a:cxn ang="0">
                  <a:pos x="44" y="255"/>
                </a:cxn>
                <a:cxn ang="0">
                  <a:pos x="67" y="272"/>
                </a:cxn>
                <a:cxn ang="0">
                  <a:pos x="93" y="287"/>
                </a:cxn>
                <a:cxn ang="0">
                  <a:pos x="120" y="300"/>
                </a:cxn>
                <a:cxn ang="0">
                  <a:pos x="152" y="314"/>
                </a:cxn>
                <a:cxn ang="0">
                  <a:pos x="185" y="325"/>
                </a:cxn>
                <a:cxn ang="0">
                  <a:pos x="213" y="331"/>
                </a:cxn>
                <a:cxn ang="0">
                  <a:pos x="232" y="335"/>
                </a:cxn>
                <a:cxn ang="0">
                  <a:pos x="251" y="337"/>
                </a:cxn>
                <a:cxn ang="0">
                  <a:pos x="270" y="337"/>
                </a:cxn>
                <a:cxn ang="0">
                  <a:pos x="291" y="337"/>
                </a:cxn>
                <a:cxn ang="0">
                  <a:pos x="310" y="337"/>
                </a:cxn>
                <a:cxn ang="0">
                  <a:pos x="337" y="335"/>
                </a:cxn>
                <a:cxn ang="0">
                  <a:pos x="365" y="331"/>
                </a:cxn>
                <a:cxn ang="0">
                  <a:pos x="399" y="325"/>
                </a:cxn>
                <a:cxn ang="0">
                  <a:pos x="426" y="316"/>
                </a:cxn>
                <a:cxn ang="0">
                  <a:pos x="449" y="304"/>
                </a:cxn>
                <a:cxn ang="0">
                  <a:pos x="468" y="289"/>
                </a:cxn>
                <a:cxn ang="0">
                  <a:pos x="498" y="261"/>
                </a:cxn>
                <a:cxn ang="0">
                  <a:pos x="515" y="234"/>
                </a:cxn>
                <a:cxn ang="0">
                  <a:pos x="531" y="207"/>
                </a:cxn>
                <a:cxn ang="0">
                  <a:pos x="546" y="177"/>
                </a:cxn>
                <a:cxn ang="0">
                  <a:pos x="553" y="148"/>
                </a:cxn>
                <a:cxn ang="0">
                  <a:pos x="546" y="133"/>
                </a:cxn>
                <a:cxn ang="0">
                  <a:pos x="519" y="137"/>
                </a:cxn>
                <a:cxn ang="0">
                  <a:pos x="498" y="145"/>
                </a:cxn>
                <a:cxn ang="0">
                  <a:pos x="476" y="152"/>
                </a:cxn>
                <a:cxn ang="0">
                  <a:pos x="447" y="160"/>
                </a:cxn>
                <a:cxn ang="0">
                  <a:pos x="417" y="169"/>
                </a:cxn>
                <a:cxn ang="0">
                  <a:pos x="384" y="175"/>
                </a:cxn>
                <a:cxn ang="0">
                  <a:pos x="363" y="175"/>
                </a:cxn>
                <a:cxn ang="0">
                  <a:pos x="342" y="175"/>
                </a:cxn>
                <a:cxn ang="0">
                  <a:pos x="323" y="173"/>
                </a:cxn>
                <a:cxn ang="0">
                  <a:pos x="303" y="169"/>
                </a:cxn>
                <a:cxn ang="0">
                  <a:pos x="282" y="166"/>
                </a:cxn>
                <a:cxn ang="0">
                  <a:pos x="261" y="160"/>
                </a:cxn>
                <a:cxn ang="0">
                  <a:pos x="240" y="154"/>
                </a:cxn>
                <a:cxn ang="0">
                  <a:pos x="221" y="146"/>
                </a:cxn>
                <a:cxn ang="0">
                  <a:pos x="190" y="133"/>
                </a:cxn>
                <a:cxn ang="0">
                  <a:pos x="162" y="116"/>
                </a:cxn>
                <a:cxn ang="0">
                  <a:pos x="150" y="95"/>
                </a:cxn>
                <a:cxn ang="0">
                  <a:pos x="160" y="70"/>
                </a:cxn>
                <a:cxn ang="0">
                  <a:pos x="183" y="48"/>
                </a:cxn>
                <a:cxn ang="0">
                  <a:pos x="211" y="27"/>
                </a:cxn>
                <a:cxn ang="0">
                  <a:pos x="238" y="12"/>
                </a:cxn>
                <a:cxn ang="0">
                  <a:pos x="257" y="0"/>
                </a:cxn>
              </a:cxnLst>
              <a:rect l="0" t="0" r="r" b="b"/>
              <a:pathLst>
                <a:path w="553" h="337">
                  <a:moveTo>
                    <a:pt x="259" y="0"/>
                  </a:moveTo>
                  <a:lnTo>
                    <a:pt x="257" y="0"/>
                  </a:lnTo>
                  <a:lnTo>
                    <a:pt x="251" y="0"/>
                  </a:lnTo>
                  <a:lnTo>
                    <a:pt x="247" y="0"/>
                  </a:lnTo>
                  <a:lnTo>
                    <a:pt x="244" y="0"/>
                  </a:lnTo>
                  <a:lnTo>
                    <a:pt x="238" y="0"/>
                  </a:lnTo>
                  <a:lnTo>
                    <a:pt x="232" y="2"/>
                  </a:lnTo>
                  <a:lnTo>
                    <a:pt x="225" y="2"/>
                  </a:lnTo>
                  <a:lnTo>
                    <a:pt x="217" y="2"/>
                  </a:lnTo>
                  <a:lnTo>
                    <a:pt x="213" y="2"/>
                  </a:lnTo>
                  <a:lnTo>
                    <a:pt x="211" y="2"/>
                  </a:lnTo>
                  <a:lnTo>
                    <a:pt x="206" y="4"/>
                  </a:lnTo>
                  <a:lnTo>
                    <a:pt x="204" y="4"/>
                  </a:lnTo>
                  <a:lnTo>
                    <a:pt x="198" y="4"/>
                  </a:lnTo>
                  <a:lnTo>
                    <a:pt x="194" y="4"/>
                  </a:lnTo>
                  <a:lnTo>
                    <a:pt x="190" y="6"/>
                  </a:lnTo>
                  <a:lnTo>
                    <a:pt x="185" y="6"/>
                  </a:lnTo>
                  <a:lnTo>
                    <a:pt x="181" y="6"/>
                  </a:lnTo>
                  <a:lnTo>
                    <a:pt x="177" y="8"/>
                  </a:lnTo>
                  <a:lnTo>
                    <a:pt x="173" y="10"/>
                  </a:lnTo>
                  <a:lnTo>
                    <a:pt x="168" y="10"/>
                  </a:lnTo>
                  <a:lnTo>
                    <a:pt x="162" y="10"/>
                  </a:lnTo>
                  <a:lnTo>
                    <a:pt x="158" y="12"/>
                  </a:lnTo>
                  <a:lnTo>
                    <a:pt x="152" y="12"/>
                  </a:lnTo>
                  <a:lnTo>
                    <a:pt x="149" y="13"/>
                  </a:lnTo>
                  <a:lnTo>
                    <a:pt x="145" y="13"/>
                  </a:lnTo>
                  <a:lnTo>
                    <a:pt x="139" y="15"/>
                  </a:lnTo>
                  <a:lnTo>
                    <a:pt x="133" y="15"/>
                  </a:lnTo>
                  <a:lnTo>
                    <a:pt x="129" y="17"/>
                  </a:lnTo>
                  <a:lnTo>
                    <a:pt x="126" y="19"/>
                  </a:lnTo>
                  <a:lnTo>
                    <a:pt x="120" y="19"/>
                  </a:lnTo>
                  <a:lnTo>
                    <a:pt x="116" y="21"/>
                  </a:lnTo>
                  <a:lnTo>
                    <a:pt x="112" y="23"/>
                  </a:lnTo>
                  <a:lnTo>
                    <a:pt x="107" y="25"/>
                  </a:lnTo>
                  <a:lnTo>
                    <a:pt x="103" y="27"/>
                  </a:lnTo>
                  <a:lnTo>
                    <a:pt x="99" y="29"/>
                  </a:lnTo>
                  <a:lnTo>
                    <a:pt x="95" y="31"/>
                  </a:lnTo>
                  <a:lnTo>
                    <a:pt x="91" y="32"/>
                  </a:lnTo>
                  <a:lnTo>
                    <a:pt x="86" y="34"/>
                  </a:lnTo>
                  <a:lnTo>
                    <a:pt x="82" y="34"/>
                  </a:lnTo>
                  <a:lnTo>
                    <a:pt x="78" y="36"/>
                  </a:lnTo>
                  <a:lnTo>
                    <a:pt x="71" y="42"/>
                  </a:lnTo>
                  <a:lnTo>
                    <a:pt x="63" y="46"/>
                  </a:lnTo>
                  <a:lnTo>
                    <a:pt x="57" y="50"/>
                  </a:lnTo>
                  <a:lnTo>
                    <a:pt x="52" y="55"/>
                  </a:lnTo>
                  <a:lnTo>
                    <a:pt x="46" y="61"/>
                  </a:lnTo>
                  <a:lnTo>
                    <a:pt x="42" y="67"/>
                  </a:lnTo>
                  <a:lnTo>
                    <a:pt x="36" y="72"/>
                  </a:lnTo>
                  <a:lnTo>
                    <a:pt x="33" y="78"/>
                  </a:lnTo>
                  <a:lnTo>
                    <a:pt x="29" y="84"/>
                  </a:lnTo>
                  <a:lnTo>
                    <a:pt x="25" y="89"/>
                  </a:lnTo>
                  <a:lnTo>
                    <a:pt x="21" y="95"/>
                  </a:lnTo>
                  <a:lnTo>
                    <a:pt x="19" y="101"/>
                  </a:lnTo>
                  <a:lnTo>
                    <a:pt x="15" y="107"/>
                  </a:lnTo>
                  <a:lnTo>
                    <a:pt x="14" y="112"/>
                  </a:lnTo>
                  <a:lnTo>
                    <a:pt x="12" y="116"/>
                  </a:lnTo>
                  <a:lnTo>
                    <a:pt x="8" y="122"/>
                  </a:lnTo>
                  <a:lnTo>
                    <a:pt x="6" y="127"/>
                  </a:lnTo>
                  <a:lnTo>
                    <a:pt x="6" y="133"/>
                  </a:lnTo>
                  <a:lnTo>
                    <a:pt x="4" y="137"/>
                  </a:lnTo>
                  <a:lnTo>
                    <a:pt x="2" y="143"/>
                  </a:lnTo>
                  <a:lnTo>
                    <a:pt x="2" y="148"/>
                  </a:lnTo>
                  <a:lnTo>
                    <a:pt x="2" y="154"/>
                  </a:lnTo>
                  <a:lnTo>
                    <a:pt x="0" y="158"/>
                  </a:lnTo>
                  <a:lnTo>
                    <a:pt x="0" y="164"/>
                  </a:lnTo>
                  <a:lnTo>
                    <a:pt x="0" y="167"/>
                  </a:lnTo>
                  <a:lnTo>
                    <a:pt x="0" y="173"/>
                  </a:lnTo>
                  <a:lnTo>
                    <a:pt x="0" y="177"/>
                  </a:lnTo>
                  <a:lnTo>
                    <a:pt x="2" y="183"/>
                  </a:lnTo>
                  <a:lnTo>
                    <a:pt x="4" y="186"/>
                  </a:lnTo>
                  <a:lnTo>
                    <a:pt x="6" y="192"/>
                  </a:lnTo>
                  <a:lnTo>
                    <a:pt x="6" y="196"/>
                  </a:lnTo>
                  <a:lnTo>
                    <a:pt x="8" y="202"/>
                  </a:lnTo>
                  <a:lnTo>
                    <a:pt x="10" y="205"/>
                  </a:lnTo>
                  <a:lnTo>
                    <a:pt x="12" y="211"/>
                  </a:lnTo>
                  <a:lnTo>
                    <a:pt x="14" y="215"/>
                  </a:lnTo>
                  <a:lnTo>
                    <a:pt x="17" y="221"/>
                  </a:lnTo>
                  <a:lnTo>
                    <a:pt x="19" y="224"/>
                  </a:lnTo>
                  <a:lnTo>
                    <a:pt x="23" y="230"/>
                  </a:lnTo>
                  <a:lnTo>
                    <a:pt x="27" y="234"/>
                  </a:lnTo>
                  <a:lnTo>
                    <a:pt x="29" y="238"/>
                  </a:lnTo>
                  <a:lnTo>
                    <a:pt x="33" y="242"/>
                  </a:lnTo>
                  <a:lnTo>
                    <a:pt x="36" y="247"/>
                  </a:lnTo>
                  <a:lnTo>
                    <a:pt x="40" y="249"/>
                  </a:lnTo>
                  <a:lnTo>
                    <a:pt x="44" y="255"/>
                  </a:lnTo>
                  <a:lnTo>
                    <a:pt x="50" y="257"/>
                  </a:lnTo>
                  <a:lnTo>
                    <a:pt x="53" y="262"/>
                  </a:lnTo>
                  <a:lnTo>
                    <a:pt x="57" y="264"/>
                  </a:lnTo>
                  <a:lnTo>
                    <a:pt x="63" y="268"/>
                  </a:lnTo>
                  <a:lnTo>
                    <a:pt x="67" y="272"/>
                  </a:lnTo>
                  <a:lnTo>
                    <a:pt x="72" y="276"/>
                  </a:lnTo>
                  <a:lnTo>
                    <a:pt x="76" y="278"/>
                  </a:lnTo>
                  <a:lnTo>
                    <a:pt x="82" y="281"/>
                  </a:lnTo>
                  <a:lnTo>
                    <a:pt x="86" y="285"/>
                  </a:lnTo>
                  <a:lnTo>
                    <a:pt x="93" y="287"/>
                  </a:lnTo>
                  <a:lnTo>
                    <a:pt x="97" y="291"/>
                  </a:lnTo>
                  <a:lnTo>
                    <a:pt x="103" y="293"/>
                  </a:lnTo>
                  <a:lnTo>
                    <a:pt x="109" y="297"/>
                  </a:lnTo>
                  <a:lnTo>
                    <a:pt x="114" y="299"/>
                  </a:lnTo>
                  <a:lnTo>
                    <a:pt x="120" y="300"/>
                  </a:lnTo>
                  <a:lnTo>
                    <a:pt x="126" y="304"/>
                  </a:lnTo>
                  <a:lnTo>
                    <a:pt x="133" y="306"/>
                  </a:lnTo>
                  <a:lnTo>
                    <a:pt x="139" y="310"/>
                  </a:lnTo>
                  <a:lnTo>
                    <a:pt x="145" y="312"/>
                  </a:lnTo>
                  <a:lnTo>
                    <a:pt x="152" y="314"/>
                  </a:lnTo>
                  <a:lnTo>
                    <a:pt x="158" y="316"/>
                  </a:lnTo>
                  <a:lnTo>
                    <a:pt x="164" y="319"/>
                  </a:lnTo>
                  <a:lnTo>
                    <a:pt x="169" y="321"/>
                  </a:lnTo>
                  <a:lnTo>
                    <a:pt x="177" y="323"/>
                  </a:lnTo>
                  <a:lnTo>
                    <a:pt x="185" y="325"/>
                  </a:lnTo>
                  <a:lnTo>
                    <a:pt x="192" y="327"/>
                  </a:lnTo>
                  <a:lnTo>
                    <a:pt x="198" y="329"/>
                  </a:lnTo>
                  <a:lnTo>
                    <a:pt x="206" y="331"/>
                  </a:lnTo>
                  <a:lnTo>
                    <a:pt x="209" y="331"/>
                  </a:lnTo>
                  <a:lnTo>
                    <a:pt x="213" y="331"/>
                  </a:lnTo>
                  <a:lnTo>
                    <a:pt x="217" y="331"/>
                  </a:lnTo>
                  <a:lnTo>
                    <a:pt x="221" y="333"/>
                  </a:lnTo>
                  <a:lnTo>
                    <a:pt x="225" y="333"/>
                  </a:lnTo>
                  <a:lnTo>
                    <a:pt x="228" y="335"/>
                  </a:lnTo>
                  <a:lnTo>
                    <a:pt x="232" y="335"/>
                  </a:lnTo>
                  <a:lnTo>
                    <a:pt x="236" y="335"/>
                  </a:lnTo>
                  <a:lnTo>
                    <a:pt x="240" y="335"/>
                  </a:lnTo>
                  <a:lnTo>
                    <a:pt x="244" y="335"/>
                  </a:lnTo>
                  <a:lnTo>
                    <a:pt x="247" y="337"/>
                  </a:lnTo>
                  <a:lnTo>
                    <a:pt x="251" y="337"/>
                  </a:lnTo>
                  <a:lnTo>
                    <a:pt x="255" y="337"/>
                  </a:lnTo>
                  <a:lnTo>
                    <a:pt x="259" y="337"/>
                  </a:lnTo>
                  <a:lnTo>
                    <a:pt x="263" y="337"/>
                  </a:lnTo>
                  <a:lnTo>
                    <a:pt x="266" y="337"/>
                  </a:lnTo>
                  <a:lnTo>
                    <a:pt x="270" y="337"/>
                  </a:lnTo>
                  <a:lnTo>
                    <a:pt x="274" y="337"/>
                  </a:lnTo>
                  <a:lnTo>
                    <a:pt x="280" y="337"/>
                  </a:lnTo>
                  <a:lnTo>
                    <a:pt x="283" y="337"/>
                  </a:lnTo>
                  <a:lnTo>
                    <a:pt x="287" y="337"/>
                  </a:lnTo>
                  <a:lnTo>
                    <a:pt x="291" y="337"/>
                  </a:lnTo>
                  <a:lnTo>
                    <a:pt x="295" y="337"/>
                  </a:lnTo>
                  <a:lnTo>
                    <a:pt x="299" y="337"/>
                  </a:lnTo>
                  <a:lnTo>
                    <a:pt x="303" y="337"/>
                  </a:lnTo>
                  <a:lnTo>
                    <a:pt x="306" y="337"/>
                  </a:lnTo>
                  <a:lnTo>
                    <a:pt x="310" y="337"/>
                  </a:lnTo>
                  <a:lnTo>
                    <a:pt x="316" y="337"/>
                  </a:lnTo>
                  <a:lnTo>
                    <a:pt x="322" y="335"/>
                  </a:lnTo>
                  <a:lnTo>
                    <a:pt x="329" y="335"/>
                  </a:lnTo>
                  <a:lnTo>
                    <a:pt x="333" y="335"/>
                  </a:lnTo>
                  <a:lnTo>
                    <a:pt x="337" y="335"/>
                  </a:lnTo>
                  <a:lnTo>
                    <a:pt x="341" y="335"/>
                  </a:lnTo>
                  <a:lnTo>
                    <a:pt x="344" y="335"/>
                  </a:lnTo>
                  <a:lnTo>
                    <a:pt x="352" y="333"/>
                  </a:lnTo>
                  <a:lnTo>
                    <a:pt x="360" y="331"/>
                  </a:lnTo>
                  <a:lnTo>
                    <a:pt x="365" y="331"/>
                  </a:lnTo>
                  <a:lnTo>
                    <a:pt x="373" y="329"/>
                  </a:lnTo>
                  <a:lnTo>
                    <a:pt x="379" y="327"/>
                  </a:lnTo>
                  <a:lnTo>
                    <a:pt x="386" y="327"/>
                  </a:lnTo>
                  <a:lnTo>
                    <a:pt x="392" y="325"/>
                  </a:lnTo>
                  <a:lnTo>
                    <a:pt x="399" y="325"/>
                  </a:lnTo>
                  <a:lnTo>
                    <a:pt x="405" y="321"/>
                  </a:lnTo>
                  <a:lnTo>
                    <a:pt x="411" y="321"/>
                  </a:lnTo>
                  <a:lnTo>
                    <a:pt x="417" y="319"/>
                  </a:lnTo>
                  <a:lnTo>
                    <a:pt x="422" y="319"/>
                  </a:lnTo>
                  <a:lnTo>
                    <a:pt x="426" y="316"/>
                  </a:lnTo>
                  <a:lnTo>
                    <a:pt x="430" y="314"/>
                  </a:lnTo>
                  <a:lnTo>
                    <a:pt x="436" y="312"/>
                  </a:lnTo>
                  <a:lnTo>
                    <a:pt x="439" y="310"/>
                  </a:lnTo>
                  <a:lnTo>
                    <a:pt x="445" y="306"/>
                  </a:lnTo>
                  <a:lnTo>
                    <a:pt x="449" y="304"/>
                  </a:lnTo>
                  <a:lnTo>
                    <a:pt x="453" y="300"/>
                  </a:lnTo>
                  <a:lnTo>
                    <a:pt x="457" y="299"/>
                  </a:lnTo>
                  <a:lnTo>
                    <a:pt x="460" y="297"/>
                  </a:lnTo>
                  <a:lnTo>
                    <a:pt x="464" y="293"/>
                  </a:lnTo>
                  <a:lnTo>
                    <a:pt x="468" y="289"/>
                  </a:lnTo>
                  <a:lnTo>
                    <a:pt x="472" y="287"/>
                  </a:lnTo>
                  <a:lnTo>
                    <a:pt x="479" y="281"/>
                  </a:lnTo>
                  <a:lnTo>
                    <a:pt x="487" y="274"/>
                  </a:lnTo>
                  <a:lnTo>
                    <a:pt x="493" y="266"/>
                  </a:lnTo>
                  <a:lnTo>
                    <a:pt x="498" y="261"/>
                  </a:lnTo>
                  <a:lnTo>
                    <a:pt x="504" y="253"/>
                  </a:lnTo>
                  <a:lnTo>
                    <a:pt x="510" y="245"/>
                  </a:lnTo>
                  <a:lnTo>
                    <a:pt x="512" y="242"/>
                  </a:lnTo>
                  <a:lnTo>
                    <a:pt x="514" y="238"/>
                  </a:lnTo>
                  <a:lnTo>
                    <a:pt x="515" y="234"/>
                  </a:lnTo>
                  <a:lnTo>
                    <a:pt x="519" y="230"/>
                  </a:lnTo>
                  <a:lnTo>
                    <a:pt x="523" y="223"/>
                  </a:lnTo>
                  <a:lnTo>
                    <a:pt x="527" y="215"/>
                  </a:lnTo>
                  <a:lnTo>
                    <a:pt x="529" y="211"/>
                  </a:lnTo>
                  <a:lnTo>
                    <a:pt x="531" y="207"/>
                  </a:lnTo>
                  <a:lnTo>
                    <a:pt x="533" y="204"/>
                  </a:lnTo>
                  <a:lnTo>
                    <a:pt x="534" y="200"/>
                  </a:lnTo>
                  <a:lnTo>
                    <a:pt x="538" y="192"/>
                  </a:lnTo>
                  <a:lnTo>
                    <a:pt x="542" y="185"/>
                  </a:lnTo>
                  <a:lnTo>
                    <a:pt x="546" y="177"/>
                  </a:lnTo>
                  <a:lnTo>
                    <a:pt x="548" y="171"/>
                  </a:lnTo>
                  <a:lnTo>
                    <a:pt x="550" y="166"/>
                  </a:lnTo>
                  <a:lnTo>
                    <a:pt x="552" y="160"/>
                  </a:lnTo>
                  <a:lnTo>
                    <a:pt x="553" y="152"/>
                  </a:lnTo>
                  <a:lnTo>
                    <a:pt x="553" y="148"/>
                  </a:lnTo>
                  <a:lnTo>
                    <a:pt x="553" y="145"/>
                  </a:lnTo>
                  <a:lnTo>
                    <a:pt x="553" y="141"/>
                  </a:lnTo>
                  <a:lnTo>
                    <a:pt x="552" y="137"/>
                  </a:lnTo>
                  <a:lnTo>
                    <a:pt x="550" y="135"/>
                  </a:lnTo>
                  <a:lnTo>
                    <a:pt x="546" y="133"/>
                  </a:lnTo>
                  <a:lnTo>
                    <a:pt x="542" y="133"/>
                  </a:lnTo>
                  <a:lnTo>
                    <a:pt x="538" y="133"/>
                  </a:lnTo>
                  <a:lnTo>
                    <a:pt x="533" y="133"/>
                  </a:lnTo>
                  <a:lnTo>
                    <a:pt x="527" y="135"/>
                  </a:lnTo>
                  <a:lnTo>
                    <a:pt x="519" y="137"/>
                  </a:lnTo>
                  <a:lnTo>
                    <a:pt x="515" y="139"/>
                  </a:lnTo>
                  <a:lnTo>
                    <a:pt x="512" y="141"/>
                  </a:lnTo>
                  <a:lnTo>
                    <a:pt x="508" y="141"/>
                  </a:lnTo>
                  <a:lnTo>
                    <a:pt x="504" y="143"/>
                  </a:lnTo>
                  <a:lnTo>
                    <a:pt x="498" y="145"/>
                  </a:lnTo>
                  <a:lnTo>
                    <a:pt x="495" y="145"/>
                  </a:lnTo>
                  <a:lnTo>
                    <a:pt x="491" y="146"/>
                  </a:lnTo>
                  <a:lnTo>
                    <a:pt x="487" y="150"/>
                  </a:lnTo>
                  <a:lnTo>
                    <a:pt x="481" y="150"/>
                  </a:lnTo>
                  <a:lnTo>
                    <a:pt x="476" y="152"/>
                  </a:lnTo>
                  <a:lnTo>
                    <a:pt x="470" y="154"/>
                  </a:lnTo>
                  <a:lnTo>
                    <a:pt x="466" y="156"/>
                  </a:lnTo>
                  <a:lnTo>
                    <a:pt x="458" y="158"/>
                  </a:lnTo>
                  <a:lnTo>
                    <a:pt x="453" y="160"/>
                  </a:lnTo>
                  <a:lnTo>
                    <a:pt x="447" y="160"/>
                  </a:lnTo>
                  <a:lnTo>
                    <a:pt x="443" y="162"/>
                  </a:lnTo>
                  <a:lnTo>
                    <a:pt x="436" y="164"/>
                  </a:lnTo>
                  <a:lnTo>
                    <a:pt x="430" y="166"/>
                  </a:lnTo>
                  <a:lnTo>
                    <a:pt x="424" y="167"/>
                  </a:lnTo>
                  <a:lnTo>
                    <a:pt x="417" y="169"/>
                  </a:lnTo>
                  <a:lnTo>
                    <a:pt x="411" y="169"/>
                  </a:lnTo>
                  <a:lnTo>
                    <a:pt x="405" y="171"/>
                  </a:lnTo>
                  <a:lnTo>
                    <a:pt x="399" y="173"/>
                  </a:lnTo>
                  <a:lnTo>
                    <a:pt x="392" y="173"/>
                  </a:lnTo>
                  <a:lnTo>
                    <a:pt x="384" y="175"/>
                  </a:lnTo>
                  <a:lnTo>
                    <a:pt x="379" y="175"/>
                  </a:lnTo>
                  <a:lnTo>
                    <a:pt x="373" y="175"/>
                  </a:lnTo>
                  <a:lnTo>
                    <a:pt x="371" y="175"/>
                  </a:lnTo>
                  <a:lnTo>
                    <a:pt x="365" y="175"/>
                  </a:lnTo>
                  <a:lnTo>
                    <a:pt x="363" y="175"/>
                  </a:lnTo>
                  <a:lnTo>
                    <a:pt x="360" y="175"/>
                  </a:lnTo>
                  <a:lnTo>
                    <a:pt x="354" y="175"/>
                  </a:lnTo>
                  <a:lnTo>
                    <a:pt x="350" y="175"/>
                  </a:lnTo>
                  <a:lnTo>
                    <a:pt x="346" y="175"/>
                  </a:lnTo>
                  <a:lnTo>
                    <a:pt x="342" y="175"/>
                  </a:lnTo>
                  <a:lnTo>
                    <a:pt x="339" y="175"/>
                  </a:lnTo>
                  <a:lnTo>
                    <a:pt x="335" y="175"/>
                  </a:lnTo>
                  <a:lnTo>
                    <a:pt x="331" y="175"/>
                  </a:lnTo>
                  <a:lnTo>
                    <a:pt x="327" y="173"/>
                  </a:lnTo>
                  <a:lnTo>
                    <a:pt x="323" y="173"/>
                  </a:lnTo>
                  <a:lnTo>
                    <a:pt x="318" y="173"/>
                  </a:lnTo>
                  <a:lnTo>
                    <a:pt x="314" y="171"/>
                  </a:lnTo>
                  <a:lnTo>
                    <a:pt x="310" y="171"/>
                  </a:lnTo>
                  <a:lnTo>
                    <a:pt x="306" y="171"/>
                  </a:lnTo>
                  <a:lnTo>
                    <a:pt x="303" y="169"/>
                  </a:lnTo>
                  <a:lnTo>
                    <a:pt x="297" y="169"/>
                  </a:lnTo>
                  <a:lnTo>
                    <a:pt x="293" y="167"/>
                  </a:lnTo>
                  <a:lnTo>
                    <a:pt x="289" y="167"/>
                  </a:lnTo>
                  <a:lnTo>
                    <a:pt x="285" y="167"/>
                  </a:lnTo>
                  <a:lnTo>
                    <a:pt x="282" y="166"/>
                  </a:lnTo>
                  <a:lnTo>
                    <a:pt x="278" y="166"/>
                  </a:lnTo>
                  <a:lnTo>
                    <a:pt x="272" y="164"/>
                  </a:lnTo>
                  <a:lnTo>
                    <a:pt x="268" y="164"/>
                  </a:lnTo>
                  <a:lnTo>
                    <a:pt x="264" y="162"/>
                  </a:lnTo>
                  <a:lnTo>
                    <a:pt x="261" y="160"/>
                  </a:lnTo>
                  <a:lnTo>
                    <a:pt x="257" y="160"/>
                  </a:lnTo>
                  <a:lnTo>
                    <a:pt x="251" y="158"/>
                  </a:lnTo>
                  <a:lnTo>
                    <a:pt x="247" y="158"/>
                  </a:lnTo>
                  <a:lnTo>
                    <a:pt x="244" y="156"/>
                  </a:lnTo>
                  <a:lnTo>
                    <a:pt x="240" y="154"/>
                  </a:lnTo>
                  <a:lnTo>
                    <a:pt x="236" y="152"/>
                  </a:lnTo>
                  <a:lnTo>
                    <a:pt x="232" y="152"/>
                  </a:lnTo>
                  <a:lnTo>
                    <a:pt x="228" y="150"/>
                  </a:lnTo>
                  <a:lnTo>
                    <a:pt x="223" y="148"/>
                  </a:lnTo>
                  <a:lnTo>
                    <a:pt x="221" y="146"/>
                  </a:lnTo>
                  <a:lnTo>
                    <a:pt x="217" y="146"/>
                  </a:lnTo>
                  <a:lnTo>
                    <a:pt x="209" y="143"/>
                  </a:lnTo>
                  <a:lnTo>
                    <a:pt x="204" y="141"/>
                  </a:lnTo>
                  <a:lnTo>
                    <a:pt x="196" y="137"/>
                  </a:lnTo>
                  <a:lnTo>
                    <a:pt x="190" y="133"/>
                  </a:lnTo>
                  <a:lnTo>
                    <a:pt x="183" y="129"/>
                  </a:lnTo>
                  <a:lnTo>
                    <a:pt x="177" y="126"/>
                  </a:lnTo>
                  <a:lnTo>
                    <a:pt x="171" y="122"/>
                  </a:lnTo>
                  <a:lnTo>
                    <a:pt x="168" y="120"/>
                  </a:lnTo>
                  <a:lnTo>
                    <a:pt x="162" y="116"/>
                  </a:lnTo>
                  <a:lnTo>
                    <a:pt x="160" y="112"/>
                  </a:lnTo>
                  <a:lnTo>
                    <a:pt x="154" y="107"/>
                  </a:lnTo>
                  <a:lnTo>
                    <a:pt x="152" y="103"/>
                  </a:lnTo>
                  <a:lnTo>
                    <a:pt x="150" y="99"/>
                  </a:lnTo>
                  <a:lnTo>
                    <a:pt x="150" y="95"/>
                  </a:lnTo>
                  <a:lnTo>
                    <a:pt x="150" y="89"/>
                  </a:lnTo>
                  <a:lnTo>
                    <a:pt x="152" y="86"/>
                  </a:lnTo>
                  <a:lnTo>
                    <a:pt x="154" y="80"/>
                  </a:lnTo>
                  <a:lnTo>
                    <a:pt x="156" y="76"/>
                  </a:lnTo>
                  <a:lnTo>
                    <a:pt x="160" y="70"/>
                  </a:lnTo>
                  <a:lnTo>
                    <a:pt x="164" y="67"/>
                  </a:lnTo>
                  <a:lnTo>
                    <a:pt x="168" y="61"/>
                  </a:lnTo>
                  <a:lnTo>
                    <a:pt x="173" y="57"/>
                  </a:lnTo>
                  <a:lnTo>
                    <a:pt x="177" y="53"/>
                  </a:lnTo>
                  <a:lnTo>
                    <a:pt x="183" y="48"/>
                  </a:lnTo>
                  <a:lnTo>
                    <a:pt x="187" y="44"/>
                  </a:lnTo>
                  <a:lnTo>
                    <a:pt x="194" y="40"/>
                  </a:lnTo>
                  <a:lnTo>
                    <a:pt x="200" y="34"/>
                  </a:lnTo>
                  <a:lnTo>
                    <a:pt x="206" y="31"/>
                  </a:lnTo>
                  <a:lnTo>
                    <a:pt x="211" y="27"/>
                  </a:lnTo>
                  <a:lnTo>
                    <a:pt x="217" y="23"/>
                  </a:lnTo>
                  <a:lnTo>
                    <a:pt x="221" y="19"/>
                  </a:lnTo>
                  <a:lnTo>
                    <a:pt x="226" y="15"/>
                  </a:lnTo>
                  <a:lnTo>
                    <a:pt x="232" y="13"/>
                  </a:lnTo>
                  <a:lnTo>
                    <a:pt x="238" y="12"/>
                  </a:lnTo>
                  <a:lnTo>
                    <a:pt x="242" y="8"/>
                  </a:lnTo>
                  <a:lnTo>
                    <a:pt x="247" y="6"/>
                  </a:lnTo>
                  <a:lnTo>
                    <a:pt x="249" y="4"/>
                  </a:lnTo>
                  <a:lnTo>
                    <a:pt x="253" y="2"/>
                  </a:lnTo>
                  <a:lnTo>
                    <a:pt x="257" y="0"/>
                  </a:lnTo>
                  <a:lnTo>
                    <a:pt x="259" y="0"/>
                  </a:lnTo>
                  <a:lnTo>
                    <a:pt x="259" y="0"/>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52677" name="Freeform 101"/>
            <p:cNvSpPr>
              <a:spLocks/>
            </p:cNvSpPr>
            <p:nvPr/>
          </p:nvSpPr>
          <p:spPr bwMode="auto">
            <a:xfrm>
              <a:off x="4949" y="2371"/>
              <a:ext cx="38" cy="61"/>
            </a:xfrm>
            <a:custGeom>
              <a:avLst/>
              <a:gdLst/>
              <a:ahLst/>
              <a:cxnLst>
                <a:cxn ang="0">
                  <a:pos x="2" y="2"/>
                </a:cxn>
                <a:cxn ang="0">
                  <a:pos x="10" y="6"/>
                </a:cxn>
                <a:cxn ang="0">
                  <a:pos x="23" y="14"/>
                </a:cxn>
                <a:cxn ang="0">
                  <a:pos x="29" y="18"/>
                </a:cxn>
                <a:cxn ang="0">
                  <a:pos x="36" y="23"/>
                </a:cxn>
                <a:cxn ang="0">
                  <a:pos x="44" y="27"/>
                </a:cxn>
                <a:cxn ang="0">
                  <a:pos x="51" y="33"/>
                </a:cxn>
                <a:cxn ang="0">
                  <a:pos x="59" y="38"/>
                </a:cxn>
                <a:cxn ang="0">
                  <a:pos x="67" y="44"/>
                </a:cxn>
                <a:cxn ang="0">
                  <a:pos x="80" y="57"/>
                </a:cxn>
                <a:cxn ang="0">
                  <a:pos x="91" y="69"/>
                </a:cxn>
                <a:cxn ang="0">
                  <a:pos x="99" y="80"/>
                </a:cxn>
                <a:cxn ang="0">
                  <a:pos x="105" y="94"/>
                </a:cxn>
                <a:cxn ang="0">
                  <a:pos x="108" y="107"/>
                </a:cxn>
                <a:cxn ang="0">
                  <a:pos x="108" y="120"/>
                </a:cxn>
                <a:cxn ang="0">
                  <a:pos x="107" y="132"/>
                </a:cxn>
                <a:cxn ang="0">
                  <a:pos x="103" y="141"/>
                </a:cxn>
                <a:cxn ang="0">
                  <a:pos x="97" y="151"/>
                </a:cxn>
                <a:cxn ang="0">
                  <a:pos x="88" y="158"/>
                </a:cxn>
                <a:cxn ang="0">
                  <a:pos x="76" y="162"/>
                </a:cxn>
                <a:cxn ang="0">
                  <a:pos x="63" y="166"/>
                </a:cxn>
                <a:cxn ang="0">
                  <a:pos x="48" y="168"/>
                </a:cxn>
                <a:cxn ang="0">
                  <a:pos x="34" y="170"/>
                </a:cxn>
                <a:cxn ang="0">
                  <a:pos x="19" y="172"/>
                </a:cxn>
                <a:cxn ang="0">
                  <a:pos x="10" y="173"/>
                </a:cxn>
                <a:cxn ang="0">
                  <a:pos x="2" y="175"/>
                </a:cxn>
                <a:cxn ang="0">
                  <a:pos x="0" y="175"/>
                </a:cxn>
                <a:cxn ang="0">
                  <a:pos x="0" y="172"/>
                </a:cxn>
                <a:cxn ang="0">
                  <a:pos x="2" y="164"/>
                </a:cxn>
                <a:cxn ang="0">
                  <a:pos x="4" y="151"/>
                </a:cxn>
                <a:cxn ang="0">
                  <a:pos x="4" y="143"/>
                </a:cxn>
                <a:cxn ang="0">
                  <a:pos x="6" y="135"/>
                </a:cxn>
                <a:cxn ang="0">
                  <a:pos x="6" y="126"/>
                </a:cxn>
                <a:cxn ang="0">
                  <a:pos x="6" y="116"/>
                </a:cxn>
                <a:cxn ang="0">
                  <a:pos x="6" y="107"/>
                </a:cxn>
                <a:cxn ang="0">
                  <a:pos x="8" y="99"/>
                </a:cxn>
                <a:cxn ang="0">
                  <a:pos x="8" y="90"/>
                </a:cxn>
                <a:cxn ang="0">
                  <a:pos x="10" y="82"/>
                </a:cxn>
                <a:cxn ang="0">
                  <a:pos x="10" y="73"/>
                </a:cxn>
                <a:cxn ang="0">
                  <a:pos x="10" y="67"/>
                </a:cxn>
                <a:cxn ang="0">
                  <a:pos x="8" y="52"/>
                </a:cxn>
                <a:cxn ang="0">
                  <a:pos x="6" y="40"/>
                </a:cxn>
                <a:cxn ang="0">
                  <a:pos x="4" y="29"/>
                </a:cxn>
                <a:cxn ang="0">
                  <a:pos x="4" y="19"/>
                </a:cxn>
                <a:cxn ang="0">
                  <a:pos x="2" y="12"/>
                </a:cxn>
                <a:cxn ang="0">
                  <a:pos x="0" y="6"/>
                </a:cxn>
                <a:cxn ang="0">
                  <a:pos x="0" y="0"/>
                </a:cxn>
              </a:cxnLst>
              <a:rect l="0" t="0" r="r" b="b"/>
              <a:pathLst>
                <a:path w="108" h="175">
                  <a:moveTo>
                    <a:pt x="0" y="0"/>
                  </a:moveTo>
                  <a:lnTo>
                    <a:pt x="2" y="2"/>
                  </a:lnTo>
                  <a:lnTo>
                    <a:pt x="6" y="4"/>
                  </a:lnTo>
                  <a:lnTo>
                    <a:pt x="10" y="6"/>
                  </a:lnTo>
                  <a:lnTo>
                    <a:pt x="15" y="8"/>
                  </a:lnTo>
                  <a:lnTo>
                    <a:pt x="23" y="14"/>
                  </a:lnTo>
                  <a:lnTo>
                    <a:pt x="25" y="16"/>
                  </a:lnTo>
                  <a:lnTo>
                    <a:pt x="29" y="18"/>
                  </a:lnTo>
                  <a:lnTo>
                    <a:pt x="32" y="19"/>
                  </a:lnTo>
                  <a:lnTo>
                    <a:pt x="36" y="23"/>
                  </a:lnTo>
                  <a:lnTo>
                    <a:pt x="40" y="25"/>
                  </a:lnTo>
                  <a:lnTo>
                    <a:pt x="44" y="27"/>
                  </a:lnTo>
                  <a:lnTo>
                    <a:pt x="48" y="29"/>
                  </a:lnTo>
                  <a:lnTo>
                    <a:pt x="51" y="33"/>
                  </a:lnTo>
                  <a:lnTo>
                    <a:pt x="55" y="35"/>
                  </a:lnTo>
                  <a:lnTo>
                    <a:pt x="59" y="38"/>
                  </a:lnTo>
                  <a:lnTo>
                    <a:pt x="63" y="40"/>
                  </a:lnTo>
                  <a:lnTo>
                    <a:pt x="67" y="44"/>
                  </a:lnTo>
                  <a:lnTo>
                    <a:pt x="72" y="50"/>
                  </a:lnTo>
                  <a:lnTo>
                    <a:pt x="80" y="57"/>
                  </a:lnTo>
                  <a:lnTo>
                    <a:pt x="86" y="63"/>
                  </a:lnTo>
                  <a:lnTo>
                    <a:pt x="91" y="69"/>
                  </a:lnTo>
                  <a:lnTo>
                    <a:pt x="95" y="75"/>
                  </a:lnTo>
                  <a:lnTo>
                    <a:pt x="99" y="80"/>
                  </a:lnTo>
                  <a:lnTo>
                    <a:pt x="103" y="88"/>
                  </a:lnTo>
                  <a:lnTo>
                    <a:pt x="105" y="94"/>
                  </a:lnTo>
                  <a:lnTo>
                    <a:pt x="107" y="101"/>
                  </a:lnTo>
                  <a:lnTo>
                    <a:pt x="108" y="107"/>
                  </a:lnTo>
                  <a:lnTo>
                    <a:pt x="108" y="113"/>
                  </a:lnTo>
                  <a:lnTo>
                    <a:pt x="108" y="120"/>
                  </a:lnTo>
                  <a:lnTo>
                    <a:pt x="108" y="126"/>
                  </a:lnTo>
                  <a:lnTo>
                    <a:pt x="107" y="132"/>
                  </a:lnTo>
                  <a:lnTo>
                    <a:pt x="105" y="137"/>
                  </a:lnTo>
                  <a:lnTo>
                    <a:pt x="103" y="141"/>
                  </a:lnTo>
                  <a:lnTo>
                    <a:pt x="99" y="147"/>
                  </a:lnTo>
                  <a:lnTo>
                    <a:pt x="97" y="151"/>
                  </a:lnTo>
                  <a:lnTo>
                    <a:pt x="93" y="154"/>
                  </a:lnTo>
                  <a:lnTo>
                    <a:pt x="88" y="158"/>
                  </a:lnTo>
                  <a:lnTo>
                    <a:pt x="82" y="160"/>
                  </a:lnTo>
                  <a:lnTo>
                    <a:pt x="76" y="162"/>
                  </a:lnTo>
                  <a:lnTo>
                    <a:pt x="70" y="162"/>
                  </a:lnTo>
                  <a:lnTo>
                    <a:pt x="63" y="166"/>
                  </a:lnTo>
                  <a:lnTo>
                    <a:pt x="55" y="166"/>
                  </a:lnTo>
                  <a:lnTo>
                    <a:pt x="48" y="168"/>
                  </a:lnTo>
                  <a:lnTo>
                    <a:pt x="40" y="170"/>
                  </a:lnTo>
                  <a:lnTo>
                    <a:pt x="34" y="170"/>
                  </a:lnTo>
                  <a:lnTo>
                    <a:pt x="27" y="172"/>
                  </a:lnTo>
                  <a:lnTo>
                    <a:pt x="19" y="172"/>
                  </a:lnTo>
                  <a:lnTo>
                    <a:pt x="13" y="173"/>
                  </a:lnTo>
                  <a:lnTo>
                    <a:pt x="10" y="173"/>
                  </a:lnTo>
                  <a:lnTo>
                    <a:pt x="4" y="173"/>
                  </a:lnTo>
                  <a:lnTo>
                    <a:pt x="2" y="175"/>
                  </a:lnTo>
                  <a:lnTo>
                    <a:pt x="0" y="175"/>
                  </a:lnTo>
                  <a:lnTo>
                    <a:pt x="0" y="175"/>
                  </a:lnTo>
                  <a:lnTo>
                    <a:pt x="0" y="173"/>
                  </a:lnTo>
                  <a:lnTo>
                    <a:pt x="0" y="172"/>
                  </a:lnTo>
                  <a:lnTo>
                    <a:pt x="0" y="168"/>
                  </a:lnTo>
                  <a:lnTo>
                    <a:pt x="2" y="164"/>
                  </a:lnTo>
                  <a:lnTo>
                    <a:pt x="2" y="156"/>
                  </a:lnTo>
                  <a:lnTo>
                    <a:pt x="4" y="151"/>
                  </a:lnTo>
                  <a:lnTo>
                    <a:pt x="4" y="147"/>
                  </a:lnTo>
                  <a:lnTo>
                    <a:pt x="4" y="143"/>
                  </a:lnTo>
                  <a:lnTo>
                    <a:pt x="4" y="139"/>
                  </a:lnTo>
                  <a:lnTo>
                    <a:pt x="6" y="135"/>
                  </a:lnTo>
                  <a:lnTo>
                    <a:pt x="6" y="130"/>
                  </a:lnTo>
                  <a:lnTo>
                    <a:pt x="6" y="126"/>
                  </a:lnTo>
                  <a:lnTo>
                    <a:pt x="6" y="122"/>
                  </a:lnTo>
                  <a:lnTo>
                    <a:pt x="6" y="116"/>
                  </a:lnTo>
                  <a:lnTo>
                    <a:pt x="6" y="113"/>
                  </a:lnTo>
                  <a:lnTo>
                    <a:pt x="6" y="107"/>
                  </a:lnTo>
                  <a:lnTo>
                    <a:pt x="8" y="103"/>
                  </a:lnTo>
                  <a:lnTo>
                    <a:pt x="8" y="99"/>
                  </a:lnTo>
                  <a:lnTo>
                    <a:pt x="8" y="94"/>
                  </a:lnTo>
                  <a:lnTo>
                    <a:pt x="8" y="90"/>
                  </a:lnTo>
                  <a:lnTo>
                    <a:pt x="8" y="86"/>
                  </a:lnTo>
                  <a:lnTo>
                    <a:pt x="10" y="82"/>
                  </a:lnTo>
                  <a:lnTo>
                    <a:pt x="10" y="78"/>
                  </a:lnTo>
                  <a:lnTo>
                    <a:pt x="10" y="73"/>
                  </a:lnTo>
                  <a:lnTo>
                    <a:pt x="10" y="69"/>
                  </a:lnTo>
                  <a:lnTo>
                    <a:pt x="10" y="67"/>
                  </a:lnTo>
                  <a:lnTo>
                    <a:pt x="8" y="59"/>
                  </a:lnTo>
                  <a:lnTo>
                    <a:pt x="8" y="52"/>
                  </a:lnTo>
                  <a:lnTo>
                    <a:pt x="6" y="46"/>
                  </a:lnTo>
                  <a:lnTo>
                    <a:pt x="6" y="40"/>
                  </a:lnTo>
                  <a:lnTo>
                    <a:pt x="4" y="33"/>
                  </a:lnTo>
                  <a:lnTo>
                    <a:pt x="4" y="29"/>
                  </a:lnTo>
                  <a:lnTo>
                    <a:pt x="4" y="23"/>
                  </a:lnTo>
                  <a:lnTo>
                    <a:pt x="4" y="19"/>
                  </a:lnTo>
                  <a:lnTo>
                    <a:pt x="2" y="14"/>
                  </a:lnTo>
                  <a:lnTo>
                    <a:pt x="2" y="12"/>
                  </a:lnTo>
                  <a:lnTo>
                    <a:pt x="0" y="8"/>
                  </a:lnTo>
                  <a:lnTo>
                    <a:pt x="0" y="6"/>
                  </a:lnTo>
                  <a:lnTo>
                    <a:pt x="0" y="2"/>
                  </a:lnTo>
                  <a:lnTo>
                    <a:pt x="0" y="0"/>
                  </a:lnTo>
                  <a:lnTo>
                    <a:pt x="0"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52678" name="Freeform 102"/>
            <p:cNvSpPr>
              <a:spLocks/>
            </p:cNvSpPr>
            <p:nvPr/>
          </p:nvSpPr>
          <p:spPr bwMode="auto">
            <a:xfrm>
              <a:off x="4921" y="2371"/>
              <a:ext cx="98" cy="117"/>
            </a:xfrm>
            <a:custGeom>
              <a:avLst/>
              <a:gdLst/>
              <a:ahLst/>
              <a:cxnLst>
                <a:cxn ang="0">
                  <a:pos x="88" y="0"/>
                </a:cxn>
                <a:cxn ang="0">
                  <a:pos x="107" y="2"/>
                </a:cxn>
                <a:cxn ang="0">
                  <a:pos x="128" y="6"/>
                </a:cxn>
                <a:cxn ang="0">
                  <a:pos x="150" y="12"/>
                </a:cxn>
                <a:cxn ang="0">
                  <a:pos x="173" y="19"/>
                </a:cxn>
                <a:cxn ang="0">
                  <a:pos x="196" y="29"/>
                </a:cxn>
                <a:cxn ang="0">
                  <a:pos x="219" y="42"/>
                </a:cxn>
                <a:cxn ang="0">
                  <a:pos x="238" y="57"/>
                </a:cxn>
                <a:cxn ang="0">
                  <a:pos x="253" y="76"/>
                </a:cxn>
                <a:cxn ang="0">
                  <a:pos x="263" y="97"/>
                </a:cxn>
                <a:cxn ang="0">
                  <a:pos x="272" y="120"/>
                </a:cxn>
                <a:cxn ang="0">
                  <a:pos x="278" y="141"/>
                </a:cxn>
                <a:cxn ang="0">
                  <a:pos x="282" y="164"/>
                </a:cxn>
                <a:cxn ang="0">
                  <a:pos x="282" y="185"/>
                </a:cxn>
                <a:cxn ang="0">
                  <a:pos x="282" y="206"/>
                </a:cxn>
                <a:cxn ang="0">
                  <a:pos x="276" y="232"/>
                </a:cxn>
                <a:cxn ang="0">
                  <a:pos x="265" y="255"/>
                </a:cxn>
                <a:cxn ang="0">
                  <a:pos x="247" y="274"/>
                </a:cxn>
                <a:cxn ang="0">
                  <a:pos x="223" y="293"/>
                </a:cxn>
                <a:cxn ang="0">
                  <a:pos x="202" y="306"/>
                </a:cxn>
                <a:cxn ang="0">
                  <a:pos x="179" y="314"/>
                </a:cxn>
                <a:cxn ang="0">
                  <a:pos x="156" y="324"/>
                </a:cxn>
                <a:cxn ang="0">
                  <a:pos x="130" y="329"/>
                </a:cxn>
                <a:cxn ang="0">
                  <a:pos x="105" y="333"/>
                </a:cxn>
                <a:cxn ang="0">
                  <a:pos x="80" y="333"/>
                </a:cxn>
                <a:cxn ang="0">
                  <a:pos x="57" y="331"/>
                </a:cxn>
                <a:cxn ang="0">
                  <a:pos x="40" y="324"/>
                </a:cxn>
                <a:cxn ang="0">
                  <a:pos x="25" y="314"/>
                </a:cxn>
                <a:cxn ang="0">
                  <a:pos x="14" y="299"/>
                </a:cxn>
                <a:cxn ang="0">
                  <a:pos x="6" y="280"/>
                </a:cxn>
                <a:cxn ang="0">
                  <a:pos x="2" y="261"/>
                </a:cxn>
                <a:cxn ang="0">
                  <a:pos x="0" y="240"/>
                </a:cxn>
                <a:cxn ang="0">
                  <a:pos x="0" y="219"/>
                </a:cxn>
                <a:cxn ang="0">
                  <a:pos x="2" y="198"/>
                </a:cxn>
                <a:cxn ang="0">
                  <a:pos x="8" y="181"/>
                </a:cxn>
                <a:cxn ang="0">
                  <a:pos x="17" y="160"/>
                </a:cxn>
                <a:cxn ang="0">
                  <a:pos x="38" y="149"/>
                </a:cxn>
                <a:cxn ang="0">
                  <a:pos x="61" y="149"/>
                </a:cxn>
                <a:cxn ang="0">
                  <a:pos x="86" y="153"/>
                </a:cxn>
                <a:cxn ang="0">
                  <a:pos x="105" y="154"/>
                </a:cxn>
                <a:cxn ang="0">
                  <a:pos x="120" y="154"/>
                </a:cxn>
                <a:cxn ang="0">
                  <a:pos x="145" y="145"/>
                </a:cxn>
                <a:cxn ang="0">
                  <a:pos x="168" y="124"/>
                </a:cxn>
                <a:cxn ang="0">
                  <a:pos x="179" y="107"/>
                </a:cxn>
                <a:cxn ang="0">
                  <a:pos x="179" y="86"/>
                </a:cxn>
                <a:cxn ang="0">
                  <a:pos x="166" y="63"/>
                </a:cxn>
                <a:cxn ang="0">
                  <a:pos x="143" y="42"/>
                </a:cxn>
                <a:cxn ang="0">
                  <a:pos x="124" y="29"/>
                </a:cxn>
                <a:cxn ang="0">
                  <a:pos x="107" y="16"/>
                </a:cxn>
                <a:cxn ang="0">
                  <a:pos x="86" y="4"/>
                </a:cxn>
              </a:cxnLst>
              <a:rect l="0" t="0" r="r" b="b"/>
              <a:pathLst>
                <a:path w="282" h="335">
                  <a:moveTo>
                    <a:pt x="80" y="0"/>
                  </a:moveTo>
                  <a:lnTo>
                    <a:pt x="80" y="0"/>
                  </a:lnTo>
                  <a:lnTo>
                    <a:pt x="84" y="0"/>
                  </a:lnTo>
                  <a:lnTo>
                    <a:pt x="88" y="0"/>
                  </a:lnTo>
                  <a:lnTo>
                    <a:pt x="95" y="2"/>
                  </a:lnTo>
                  <a:lnTo>
                    <a:pt x="99" y="2"/>
                  </a:lnTo>
                  <a:lnTo>
                    <a:pt x="103" y="2"/>
                  </a:lnTo>
                  <a:lnTo>
                    <a:pt x="107" y="2"/>
                  </a:lnTo>
                  <a:lnTo>
                    <a:pt x="112" y="4"/>
                  </a:lnTo>
                  <a:lnTo>
                    <a:pt x="116" y="4"/>
                  </a:lnTo>
                  <a:lnTo>
                    <a:pt x="122" y="6"/>
                  </a:lnTo>
                  <a:lnTo>
                    <a:pt x="128" y="6"/>
                  </a:lnTo>
                  <a:lnTo>
                    <a:pt x="133" y="8"/>
                  </a:lnTo>
                  <a:lnTo>
                    <a:pt x="137" y="10"/>
                  </a:lnTo>
                  <a:lnTo>
                    <a:pt x="143" y="12"/>
                  </a:lnTo>
                  <a:lnTo>
                    <a:pt x="150" y="12"/>
                  </a:lnTo>
                  <a:lnTo>
                    <a:pt x="156" y="14"/>
                  </a:lnTo>
                  <a:lnTo>
                    <a:pt x="162" y="16"/>
                  </a:lnTo>
                  <a:lnTo>
                    <a:pt x="168" y="18"/>
                  </a:lnTo>
                  <a:lnTo>
                    <a:pt x="173" y="19"/>
                  </a:lnTo>
                  <a:lnTo>
                    <a:pt x="181" y="21"/>
                  </a:lnTo>
                  <a:lnTo>
                    <a:pt x="187" y="23"/>
                  </a:lnTo>
                  <a:lnTo>
                    <a:pt x="190" y="27"/>
                  </a:lnTo>
                  <a:lnTo>
                    <a:pt x="196" y="29"/>
                  </a:lnTo>
                  <a:lnTo>
                    <a:pt x="204" y="33"/>
                  </a:lnTo>
                  <a:lnTo>
                    <a:pt x="209" y="35"/>
                  </a:lnTo>
                  <a:lnTo>
                    <a:pt x="215" y="38"/>
                  </a:lnTo>
                  <a:lnTo>
                    <a:pt x="219" y="42"/>
                  </a:lnTo>
                  <a:lnTo>
                    <a:pt x="225" y="46"/>
                  </a:lnTo>
                  <a:lnTo>
                    <a:pt x="228" y="50"/>
                  </a:lnTo>
                  <a:lnTo>
                    <a:pt x="234" y="54"/>
                  </a:lnTo>
                  <a:lnTo>
                    <a:pt x="238" y="57"/>
                  </a:lnTo>
                  <a:lnTo>
                    <a:pt x="242" y="63"/>
                  </a:lnTo>
                  <a:lnTo>
                    <a:pt x="246" y="67"/>
                  </a:lnTo>
                  <a:lnTo>
                    <a:pt x="249" y="71"/>
                  </a:lnTo>
                  <a:lnTo>
                    <a:pt x="253" y="76"/>
                  </a:lnTo>
                  <a:lnTo>
                    <a:pt x="255" y="82"/>
                  </a:lnTo>
                  <a:lnTo>
                    <a:pt x="259" y="86"/>
                  </a:lnTo>
                  <a:lnTo>
                    <a:pt x="261" y="92"/>
                  </a:lnTo>
                  <a:lnTo>
                    <a:pt x="263" y="97"/>
                  </a:lnTo>
                  <a:lnTo>
                    <a:pt x="266" y="103"/>
                  </a:lnTo>
                  <a:lnTo>
                    <a:pt x="268" y="109"/>
                  </a:lnTo>
                  <a:lnTo>
                    <a:pt x="270" y="114"/>
                  </a:lnTo>
                  <a:lnTo>
                    <a:pt x="272" y="120"/>
                  </a:lnTo>
                  <a:lnTo>
                    <a:pt x="274" y="126"/>
                  </a:lnTo>
                  <a:lnTo>
                    <a:pt x="276" y="132"/>
                  </a:lnTo>
                  <a:lnTo>
                    <a:pt x="276" y="137"/>
                  </a:lnTo>
                  <a:lnTo>
                    <a:pt x="278" y="141"/>
                  </a:lnTo>
                  <a:lnTo>
                    <a:pt x="278" y="149"/>
                  </a:lnTo>
                  <a:lnTo>
                    <a:pt x="280" y="153"/>
                  </a:lnTo>
                  <a:lnTo>
                    <a:pt x="280" y="158"/>
                  </a:lnTo>
                  <a:lnTo>
                    <a:pt x="282" y="164"/>
                  </a:lnTo>
                  <a:lnTo>
                    <a:pt x="282" y="170"/>
                  </a:lnTo>
                  <a:lnTo>
                    <a:pt x="282" y="175"/>
                  </a:lnTo>
                  <a:lnTo>
                    <a:pt x="282" y="181"/>
                  </a:lnTo>
                  <a:lnTo>
                    <a:pt x="282" y="185"/>
                  </a:lnTo>
                  <a:lnTo>
                    <a:pt x="282" y="191"/>
                  </a:lnTo>
                  <a:lnTo>
                    <a:pt x="282" y="196"/>
                  </a:lnTo>
                  <a:lnTo>
                    <a:pt x="282" y="200"/>
                  </a:lnTo>
                  <a:lnTo>
                    <a:pt x="282" y="206"/>
                  </a:lnTo>
                  <a:lnTo>
                    <a:pt x="282" y="211"/>
                  </a:lnTo>
                  <a:lnTo>
                    <a:pt x="280" y="219"/>
                  </a:lnTo>
                  <a:lnTo>
                    <a:pt x="278" y="227"/>
                  </a:lnTo>
                  <a:lnTo>
                    <a:pt x="276" y="232"/>
                  </a:lnTo>
                  <a:lnTo>
                    <a:pt x="274" y="240"/>
                  </a:lnTo>
                  <a:lnTo>
                    <a:pt x="272" y="244"/>
                  </a:lnTo>
                  <a:lnTo>
                    <a:pt x="268" y="249"/>
                  </a:lnTo>
                  <a:lnTo>
                    <a:pt x="265" y="255"/>
                  </a:lnTo>
                  <a:lnTo>
                    <a:pt x="263" y="261"/>
                  </a:lnTo>
                  <a:lnTo>
                    <a:pt x="257" y="267"/>
                  </a:lnTo>
                  <a:lnTo>
                    <a:pt x="253" y="270"/>
                  </a:lnTo>
                  <a:lnTo>
                    <a:pt x="247" y="274"/>
                  </a:lnTo>
                  <a:lnTo>
                    <a:pt x="242" y="280"/>
                  </a:lnTo>
                  <a:lnTo>
                    <a:pt x="236" y="284"/>
                  </a:lnTo>
                  <a:lnTo>
                    <a:pt x="230" y="289"/>
                  </a:lnTo>
                  <a:lnTo>
                    <a:pt x="223" y="293"/>
                  </a:lnTo>
                  <a:lnTo>
                    <a:pt x="215" y="299"/>
                  </a:lnTo>
                  <a:lnTo>
                    <a:pt x="211" y="301"/>
                  </a:lnTo>
                  <a:lnTo>
                    <a:pt x="206" y="305"/>
                  </a:lnTo>
                  <a:lnTo>
                    <a:pt x="202" y="306"/>
                  </a:lnTo>
                  <a:lnTo>
                    <a:pt x="196" y="308"/>
                  </a:lnTo>
                  <a:lnTo>
                    <a:pt x="190" y="310"/>
                  </a:lnTo>
                  <a:lnTo>
                    <a:pt x="185" y="312"/>
                  </a:lnTo>
                  <a:lnTo>
                    <a:pt x="179" y="314"/>
                  </a:lnTo>
                  <a:lnTo>
                    <a:pt x="173" y="318"/>
                  </a:lnTo>
                  <a:lnTo>
                    <a:pt x="168" y="318"/>
                  </a:lnTo>
                  <a:lnTo>
                    <a:pt x="162" y="322"/>
                  </a:lnTo>
                  <a:lnTo>
                    <a:pt x="156" y="324"/>
                  </a:lnTo>
                  <a:lnTo>
                    <a:pt x="150" y="325"/>
                  </a:lnTo>
                  <a:lnTo>
                    <a:pt x="143" y="325"/>
                  </a:lnTo>
                  <a:lnTo>
                    <a:pt x="137" y="327"/>
                  </a:lnTo>
                  <a:lnTo>
                    <a:pt x="130" y="329"/>
                  </a:lnTo>
                  <a:lnTo>
                    <a:pt x="124" y="331"/>
                  </a:lnTo>
                  <a:lnTo>
                    <a:pt x="116" y="331"/>
                  </a:lnTo>
                  <a:lnTo>
                    <a:pt x="111" y="333"/>
                  </a:lnTo>
                  <a:lnTo>
                    <a:pt x="105" y="333"/>
                  </a:lnTo>
                  <a:lnTo>
                    <a:pt x="99" y="333"/>
                  </a:lnTo>
                  <a:lnTo>
                    <a:pt x="92" y="333"/>
                  </a:lnTo>
                  <a:lnTo>
                    <a:pt x="86" y="333"/>
                  </a:lnTo>
                  <a:lnTo>
                    <a:pt x="80" y="333"/>
                  </a:lnTo>
                  <a:lnTo>
                    <a:pt x="74" y="335"/>
                  </a:lnTo>
                  <a:lnTo>
                    <a:pt x="69" y="333"/>
                  </a:lnTo>
                  <a:lnTo>
                    <a:pt x="63" y="331"/>
                  </a:lnTo>
                  <a:lnTo>
                    <a:pt x="57" y="331"/>
                  </a:lnTo>
                  <a:lnTo>
                    <a:pt x="54" y="329"/>
                  </a:lnTo>
                  <a:lnTo>
                    <a:pt x="48" y="327"/>
                  </a:lnTo>
                  <a:lnTo>
                    <a:pt x="44" y="325"/>
                  </a:lnTo>
                  <a:lnTo>
                    <a:pt x="40" y="324"/>
                  </a:lnTo>
                  <a:lnTo>
                    <a:pt x="36" y="324"/>
                  </a:lnTo>
                  <a:lnTo>
                    <a:pt x="33" y="320"/>
                  </a:lnTo>
                  <a:lnTo>
                    <a:pt x="29" y="316"/>
                  </a:lnTo>
                  <a:lnTo>
                    <a:pt x="25" y="314"/>
                  </a:lnTo>
                  <a:lnTo>
                    <a:pt x="21" y="312"/>
                  </a:lnTo>
                  <a:lnTo>
                    <a:pt x="17" y="306"/>
                  </a:lnTo>
                  <a:lnTo>
                    <a:pt x="15" y="303"/>
                  </a:lnTo>
                  <a:lnTo>
                    <a:pt x="14" y="299"/>
                  </a:lnTo>
                  <a:lnTo>
                    <a:pt x="12" y="295"/>
                  </a:lnTo>
                  <a:lnTo>
                    <a:pt x="10" y="291"/>
                  </a:lnTo>
                  <a:lnTo>
                    <a:pt x="8" y="286"/>
                  </a:lnTo>
                  <a:lnTo>
                    <a:pt x="6" y="280"/>
                  </a:lnTo>
                  <a:lnTo>
                    <a:pt x="4" y="276"/>
                  </a:lnTo>
                  <a:lnTo>
                    <a:pt x="2" y="270"/>
                  </a:lnTo>
                  <a:lnTo>
                    <a:pt x="2" y="265"/>
                  </a:lnTo>
                  <a:lnTo>
                    <a:pt x="2" y="261"/>
                  </a:lnTo>
                  <a:lnTo>
                    <a:pt x="2" y="255"/>
                  </a:lnTo>
                  <a:lnTo>
                    <a:pt x="0" y="249"/>
                  </a:lnTo>
                  <a:lnTo>
                    <a:pt x="0" y="244"/>
                  </a:lnTo>
                  <a:lnTo>
                    <a:pt x="0" y="240"/>
                  </a:lnTo>
                  <a:lnTo>
                    <a:pt x="0" y="234"/>
                  </a:lnTo>
                  <a:lnTo>
                    <a:pt x="0" y="229"/>
                  </a:lnTo>
                  <a:lnTo>
                    <a:pt x="0" y="225"/>
                  </a:lnTo>
                  <a:lnTo>
                    <a:pt x="0" y="219"/>
                  </a:lnTo>
                  <a:lnTo>
                    <a:pt x="2" y="213"/>
                  </a:lnTo>
                  <a:lnTo>
                    <a:pt x="2" y="208"/>
                  </a:lnTo>
                  <a:lnTo>
                    <a:pt x="2" y="204"/>
                  </a:lnTo>
                  <a:lnTo>
                    <a:pt x="2" y="198"/>
                  </a:lnTo>
                  <a:lnTo>
                    <a:pt x="4" y="194"/>
                  </a:lnTo>
                  <a:lnTo>
                    <a:pt x="4" y="191"/>
                  </a:lnTo>
                  <a:lnTo>
                    <a:pt x="6" y="185"/>
                  </a:lnTo>
                  <a:lnTo>
                    <a:pt x="8" y="181"/>
                  </a:lnTo>
                  <a:lnTo>
                    <a:pt x="10" y="179"/>
                  </a:lnTo>
                  <a:lnTo>
                    <a:pt x="12" y="172"/>
                  </a:lnTo>
                  <a:lnTo>
                    <a:pt x="14" y="166"/>
                  </a:lnTo>
                  <a:lnTo>
                    <a:pt x="17" y="160"/>
                  </a:lnTo>
                  <a:lnTo>
                    <a:pt x="23" y="158"/>
                  </a:lnTo>
                  <a:lnTo>
                    <a:pt x="27" y="154"/>
                  </a:lnTo>
                  <a:lnTo>
                    <a:pt x="33" y="153"/>
                  </a:lnTo>
                  <a:lnTo>
                    <a:pt x="38" y="149"/>
                  </a:lnTo>
                  <a:lnTo>
                    <a:pt x="44" y="149"/>
                  </a:lnTo>
                  <a:lnTo>
                    <a:pt x="50" y="149"/>
                  </a:lnTo>
                  <a:lnTo>
                    <a:pt x="55" y="149"/>
                  </a:lnTo>
                  <a:lnTo>
                    <a:pt x="61" y="149"/>
                  </a:lnTo>
                  <a:lnTo>
                    <a:pt x="67" y="151"/>
                  </a:lnTo>
                  <a:lnTo>
                    <a:pt x="73" y="151"/>
                  </a:lnTo>
                  <a:lnTo>
                    <a:pt x="78" y="153"/>
                  </a:lnTo>
                  <a:lnTo>
                    <a:pt x="86" y="153"/>
                  </a:lnTo>
                  <a:lnTo>
                    <a:pt x="92" y="154"/>
                  </a:lnTo>
                  <a:lnTo>
                    <a:pt x="95" y="154"/>
                  </a:lnTo>
                  <a:lnTo>
                    <a:pt x="101" y="154"/>
                  </a:lnTo>
                  <a:lnTo>
                    <a:pt x="105" y="154"/>
                  </a:lnTo>
                  <a:lnTo>
                    <a:pt x="109" y="156"/>
                  </a:lnTo>
                  <a:lnTo>
                    <a:pt x="112" y="154"/>
                  </a:lnTo>
                  <a:lnTo>
                    <a:pt x="116" y="154"/>
                  </a:lnTo>
                  <a:lnTo>
                    <a:pt x="120" y="154"/>
                  </a:lnTo>
                  <a:lnTo>
                    <a:pt x="124" y="154"/>
                  </a:lnTo>
                  <a:lnTo>
                    <a:pt x="130" y="151"/>
                  </a:lnTo>
                  <a:lnTo>
                    <a:pt x="137" y="149"/>
                  </a:lnTo>
                  <a:lnTo>
                    <a:pt x="145" y="145"/>
                  </a:lnTo>
                  <a:lnTo>
                    <a:pt x="150" y="139"/>
                  </a:lnTo>
                  <a:lnTo>
                    <a:pt x="158" y="133"/>
                  </a:lnTo>
                  <a:lnTo>
                    <a:pt x="166" y="128"/>
                  </a:lnTo>
                  <a:lnTo>
                    <a:pt x="168" y="124"/>
                  </a:lnTo>
                  <a:lnTo>
                    <a:pt x="171" y="120"/>
                  </a:lnTo>
                  <a:lnTo>
                    <a:pt x="175" y="116"/>
                  </a:lnTo>
                  <a:lnTo>
                    <a:pt x="177" y="113"/>
                  </a:lnTo>
                  <a:lnTo>
                    <a:pt x="179" y="107"/>
                  </a:lnTo>
                  <a:lnTo>
                    <a:pt x="181" y="101"/>
                  </a:lnTo>
                  <a:lnTo>
                    <a:pt x="181" y="95"/>
                  </a:lnTo>
                  <a:lnTo>
                    <a:pt x="181" y="92"/>
                  </a:lnTo>
                  <a:lnTo>
                    <a:pt x="179" y="86"/>
                  </a:lnTo>
                  <a:lnTo>
                    <a:pt x="177" y="80"/>
                  </a:lnTo>
                  <a:lnTo>
                    <a:pt x="175" y="75"/>
                  </a:lnTo>
                  <a:lnTo>
                    <a:pt x="171" y="69"/>
                  </a:lnTo>
                  <a:lnTo>
                    <a:pt x="166" y="63"/>
                  </a:lnTo>
                  <a:lnTo>
                    <a:pt x="160" y="57"/>
                  </a:lnTo>
                  <a:lnTo>
                    <a:pt x="154" y="52"/>
                  </a:lnTo>
                  <a:lnTo>
                    <a:pt x="149" y="46"/>
                  </a:lnTo>
                  <a:lnTo>
                    <a:pt x="143" y="42"/>
                  </a:lnTo>
                  <a:lnTo>
                    <a:pt x="141" y="40"/>
                  </a:lnTo>
                  <a:lnTo>
                    <a:pt x="135" y="37"/>
                  </a:lnTo>
                  <a:lnTo>
                    <a:pt x="133" y="35"/>
                  </a:lnTo>
                  <a:lnTo>
                    <a:pt x="124" y="29"/>
                  </a:lnTo>
                  <a:lnTo>
                    <a:pt x="118" y="23"/>
                  </a:lnTo>
                  <a:lnTo>
                    <a:pt x="114" y="21"/>
                  </a:lnTo>
                  <a:lnTo>
                    <a:pt x="109" y="19"/>
                  </a:lnTo>
                  <a:lnTo>
                    <a:pt x="107" y="16"/>
                  </a:lnTo>
                  <a:lnTo>
                    <a:pt x="103" y="14"/>
                  </a:lnTo>
                  <a:lnTo>
                    <a:pt x="97" y="10"/>
                  </a:lnTo>
                  <a:lnTo>
                    <a:pt x="92" y="8"/>
                  </a:lnTo>
                  <a:lnTo>
                    <a:pt x="86" y="4"/>
                  </a:lnTo>
                  <a:lnTo>
                    <a:pt x="82" y="2"/>
                  </a:lnTo>
                  <a:lnTo>
                    <a:pt x="80" y="0"/>
                  </a:lnTo>
                  <a:lnTo>
                    <a:pt x="80" y="0"/>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52679" name="Freeform 103"/>
            <p:cNvSpPr>
              <a:spLocks/>
            </p:cNvSpPr>
            <p:nvPr/>
          </p:nvSpPr>
          <p:spPr bwMode="auto">
            <a:xfrm>
              <a:off x="4793" y="2525"/>
              <a:ext cx="275" cy="475"/>
            </a:xfrm>
            <a:custGeom>
              <a:avLst/>
              <a:gdLst/>
              <a:ahLst/>
              <a:cxnLst>
                <a:cxn ang="0">
                  <a:pos x="576" y="29"/>
                </a:cxn>
                <a:cxn ang="0">
                  <a:pos x="603" y="67"/>
                </a:cxn>
                <a:cxn ang="0">
                  <a:pos x="633" y="120"/>
                </a:cxn>
                <a:cxn ang="0">
                  <a:pos x="666" y="181"/>
                </a:cxn>
                <a:cxn ang="0">
                  <a:pos x="696" y="253"/>
                </a:cxn>
                <a:cxn ang="0">
                  <a:pos x="726" y="329"/>
                </a:cxn>
                <a:cxn ang="0">
                  <a:pos x="749" y="409"/>
                </a:cxn>
                <a:cxn ang="0">
                  <a:pos x="766" y="489"/>
                </a:cxn>
                <a:cxn ang="0">
                  <a:pos x="778" y="567"/>
                </a:cxn>
                <a:cxn ang="0">
                  <a:pos x="782" y="645"/>
                </a:cxn>
                <a:cxn ang="0">
                  <a:pos x="778" y="719"/>
                </a:cxn>
                <a:cxn ang="0">
                  <a:pos x="766" y="791"/>
                </a:cxn>
                <a:cxn ang="0">
                  <a:pos x="749" y="861"/>
                </a:cxn>
                <a:cxn ang="0">
                  <a:pos x="723" y="926"/>
                </a:cxn>
                <a:cxn ang="0">
                  <a:pos x="698" y="989"/>
                </a:cxn>
                <a:cxn ang="0">
                  <a:pos x="671" y="1044"/>
                </a:cxn>
                <a:cxn ang="0">
                  <a:pos x="641" y="1095"/>
                </a:cxn>
                <a:cxn ang="0">
                  <a:pos x="607" y="1139"/>
                </a:cxn>
                <a:cxn ang="0">
                  <a:pos x="567" y="1182"/>
                </a:cxn>
                <a:cxn ang="0">
                  <a:pos x="521" y="1220"/>
                </a:cxn>
                <a:cxn ang="0">
                  <a:pos x="468" y="1258"/>
                </a:cxn>
                <a:cxn ang="0">
                  <a:pos x="407" y="1291"/>
                </a:cxn>
                <a:cxn ang="0">
                  <a:pos x="342" y="1317"/>
                </a:cxn>
                <a:cxn ang="0">
                  <a:pos x="276" y="1338"/>
                </a:cxn>
                <a:cxn ang="0">
                  <a:pos x="209" y="1352"/>
                </a:cxn>
                <a:cxn ang="0">
                  <a:pos x="150" y="1355"/>
                </a:cxn>
                <a:cxn ang="0">
                  <a:pos x="97" y="1346"/>
                </a:cxn>
                <a:cxn ang="0">
                  <a:pos x="55" y="1325"/>
                </a:cxn>
                <a:cxn ang="0">
                  <a:pos x="23" y="1291"/>
                </a:cxn>
                <a:cxn ang="0">
                  <a:pos x="6" y="1247"/>
                </a:cxn>
                <a:cxn ang="0">
                  <a:pos x="0" y="1196"/>
                </a:cxn>
                <a:cxn ang="0">
                  <a:pos x="4" y="1141"/>
                </a:cxn>
                <a:cxn ang="0">
                  <a:pos x="23" y="1087"/>
                </a:cxn>
                <a:cxn ang="0">
                  <a:pos x="51" y="1034"/>
                </a:cxn>
                <a:cxn ang="0">
                  <a:pos x="91" y="989"/>
                </a:cxn>
                <a:cxn ang="0">
                  <a:pos x="141" y="949"/>
                </a:cxn>
                <a:cxn ang="0">
                  <a:pos x="198" y="916"/>
                </a:cxn>
                <a:cxn ang="0">
                  <a:pos x="261" y="886"/>
                </a:cxn>
                <a:cxn ang="0">
                  <a:pos x="323" y="856"/>
                </a:cxn>
                <a:cxn ang="0">
                  <a:pos x="384" y="823"/>
                </a:cxn>
                <a:cxn ang="0">
                  <a:pos x="439" y="787"/>
                </a:cxn>
                <a:cxn ang="0">
                  <a:pos x="489" y="743"/>
                </a:cxn>
                <a:cxn ang="0">
                  <a:pos x="525" y="694"/>
                </a:cxn>
                <a:cxn ang="0">
                  <a:pos x="550" y="639"/>
                </a:cxn>
                <a:cxn ang="0">
                  <a:pos x="563" y="584"/>
                </a:cxn>
                <a:cxn ang="0">
                  <a:pos x="569" y="523"/>
                </a:cxn>
                <a:cxn ang="0">
                  <a:pos x="565" y="464"/>
                </a:cxn>
                <a:cxn ang="0">
                  <a:pos x="555" y="407"/>
                </a:cxn>
                <a:cxn ang="0">
                  <a:pos x="540" y="352"/>
                </a:cxn>
                <a:cxn ang="0">
                  <a:pos x="523" y="297"/>
                </a:cxn>
                <a:cxn ang="0">
                  <a:pos x="506" y="244"/>
                </a:cxn>
                <a:cxn ang="0">
                  <a:pos x="491" y="196"/>
                </a:cxn>
                <a:cxn ang="0">
                  <a:pos x="477" y="152"/>
                </a:cxn>
                <a:cxn ang="0">
                  <a:pos x="464" y="111"/>
                </a:cxn>
                <a:cxn ang="0">
                  <a:pos x="455" y="57"/>
                </a:cxn>
                <a:cxn ang="0">
                  <a:pos x="475" y="14"/>
                </a:cxn>
                <a:cxn ang="0">
                  <a:pos x="519" y="0"/>
                </a:cxn>
              </a:cxnLst>
              <a:rect l="0" t="0" r="r" b="b"/>
              <a:pathLst>
                <a:path w="782" h="1355">
                  <a:moveTo>
                    <a:pt x="540" y="0"/>
                  </a:moveTo>
                  <a:lnTo>
                    <a:pt x="544" y="0"/>
                  </a:lnTo>
                  <a:lnTo>
                    <a:pt x="546" y="2"/>
                  </a:lnTo>
                  <a:lnTo>
                    <a:pt x="551" y="4"/>
                  </a:lnTo>
                  <a:lnTo>
                    <a:pt x="555" y="8"/>
                  </a:lnTo>
                  <a:lnTo>
                    <a:pt x="559" y="12"/>
                  </a:lnTo>
                  <a:lnTo>
                    <a:pt x="565" y="16"/>
                  </a:lnTo>
                  <a:lnTo>
                    <a:pt x="571" y="21"/>
                  </a:lnTo>
                  <a:lnTo>
                    <a:pt x="576" y="29"/>
                  </a:lnTo>
                  <a:lnTo>
                    <a:pt x="578" y="31"/>
                  </a:lnTo>
                  <a:lnTo>
                    <a:pt x="582" y="36"/>
                  </a:lnTo>
                  <a:lnTo>
                    <a:pt x="584" y="40"/>
                  </a:lnTo>
                  <a:lnTo>
                    <a:pt x="588" y="44"/>
                  </a:lnTo>
                  <a:lnTo>
                    <a:pt x="590" y="48"/>
                  </a:lnTo>
                  <a:lnTo>
                    <a:pt x="593" y="52"/>
                  </a:lnTo>
                  <a:lnTo>
                    <a:pt x="597" y="57"/>
                  </a:lnTo>
                  <a:lnTo>
                    <a:pt x="601" y="63"/>
                  </a:lnTo>
                  <a:lnTo>
                    <a:pt x="603" y="67"/>
                  </a:lnTo>
                  <a:lnTo>
                    <a:pt x="607" y="73"/>
                  </a:lnTo>
                  <a:lnTo>
                    <a:pt x="610" y="78"/>
                  </a:lnTo>
                  <a:lnTo>
                    <a:pt x="612" y="84"/>
                  </a:lnTo>
                  <a:lnTo>
                    <a:pt x="616" y="90"/>
                  </a:lnTo>
                  <a:lnTo>
                    <a:pt x="620" y="95"/>
                  </a:lnTo>
                  <a:lnTo>
                    <a:pt x="624" y="101"/>
                  </a:lnTo>
                  <a:lnTo>
                    <a:pt x="628" y="109"/>
                  </a:lnTo>
                  <a:lnTo>
                    <a:pt x="631" y="114"/>
                  </a:lnTo>
                  <a:lnTo>
                    <a:pt x="633" y="120"/>
                  </a:lnTo>
                  <a:lnTo>
                    <a:pt x="637" y="126"/>
                  </a:lnTo>
                  <a:lnTo>
                    <a:pt x="641" y="133"/>
                  </a:lnTo>
                  <a:lnTo>
                    <a:pt x="645" y="139"/>
                  </a:lnTo>
                  <a:lnTo>
                    <a:pt x="648" y="147"/>
                  </a:lnTo>
                  <a:lnTo>
                    <a:pt x="652" y="152"/>
                  </a:lnTo>
                  <a:lnTo>
                    <a:pt x="656" y="160"/>
                  </a:lnTo>
                  <a:lnTo>
                    <a:pt x="658" y="168"/>
                  </a:lnTo>
                  <a:lnTo>
                    <a:pt x="662" y="175"/>
                  </a:lnTo>
                  <a:lnTo>
                    <a:pt x="666" y="181"/>
                  </a:lnTo>
                  <a:lnTo>
                    <a:pt x="669" y="190"/>
                  </a:lnTo>
                  <a:lnTo>
                    <a:pt x="671" y="196"/>
                  </a:lnTo>
                  <a:lnTo>
                    <a:pt x="675" y="204"/>
                  </a:lnTo>
                  <a:lnTo>
                    <a:pt x="679" y="213"/>
                  </a:lnTo>
                  <a:lnTo>
                    <a:pt x="683" y="221"/>
                  </a:lnTo>
                  <a:lnTo>
                    <a:pt x="686" y="228"/>
                  </a:lnTo>
                  <a:lnTo>
                    <a:pt x="690" y="236"/>
                  </a:lnTo>
                  <a:lnTo>
                    <a:pt x="692" y="246"/>
                  </a:lnTo>
                  <a:lnTo>
                    <a:pt x="696" y="253"/>
                  </a:lnTo>
                  <a:lnTo>
                    <a:pt x="700" y="263"/>
                  </a:lnTo>
                  <a:lnTo>
                    <a:pt x="704" y="270"/>
                  </a:lnTo>
                  <a:lnTo>
                    <a:pt x="705" y="278"/>
                  </a:lnTo>
                  <a:lnTo>
                    <a:pt x="709" y="287"/>
                  </a:lnTo>
                  <a:lnTo>
                    <a:pt x="713" y="295"/>
                  </a:lnTo>
                  <a:lnTo>
                    <a:pt x="717" y="303"/>
                  </a:lnTo>
                  <a:lnTo>
                    <a:pt x="719" y="312"/>
                  </a:lnTo>
                  <a:lnTo>
                    <a:pt x="723" y="322"/>
                  </a:lnTo>
                  <a:lnTo>
                    <a:pt x="726" y="329"/>
                  </a:lnTo>
                  <a:lnTo>
                    <a:pt x="728" y="339"/>
                  </a:lnTo>
                  <a:lnTo>
                    <a:pt x="732" y="348"/>
                  </a:lnTo>
                  <a:lnTo>
                    <a:pt x="736" y="358"/>
                  </a:lnTo>
                  <a:lnTo>
                    <a:pt x="738" y="365"/>
                  </a:lnTo>
                  <a:lnTo>
                    <a:pt x="740" y="375"/>
                  </a:lnTo>
                  <a:lnTo>
                    <a:pt x="742" y="382"/>
                  </a:lnTo>
                  <a:lnTo>
                    <a:pt x="745" y="392"/>
                  </a:lnTo>
                  <a:lnTo>
                    <a:pt x="747" y="401"/>
                  </a:lnTo>
                  <a:lnTo>
                    <a:pt x="749" y="409"/>
                  </a:lnTo>
                  <a:lnTo>
                    <a:pt x="751" y="418"/>
                  </a:lnTo>
                  <a:lnTo>
                    <a:pt x="753" y="428"/>
                  </a:lnTo>
                  <a:lnTo>
                    <a:pt x="755" y="436"/>
                  </a:lnTo>
                  <a:lnTo>
                    <a:pt x="757" y="445"/>
                  </a:lnTo>
                  <a:lnTo>
                    <a:pt x="759" y="455"/>
                  </a:lnTo>
                  <a:lnTo>
                    <a:pt x="761" y="462"/>
                  </a:lnTo>
                  <a:lnTo>
                    <a:pt x="763" y="472"/>
                  </a:lnTo>
                  <a:lnTo>
                    <a:pt x="764" y="479"/>
                  </a:lnTo>
                  <a:lnTo>
                    <a:pt x="766" y="489"/>
                  </a:lnTo>
                  <a:lnTo>
                    <a:pt x="768" y="498"/>
                  </a:lnTo>
                  <a:lnTo>
                    <a:pt x="768" y="506"/>
                  </a:lnTo>
                  <a:lnTo>
                    <a:pt x="770" y="515"/>
                  </a:lnTo>
                  <a:lnTo>
                    <a:pt x="772" y="523"/>
                  </a:lnTo>
                  <a:lnTo>
                    <a:pt x="774" y="532"/>
                  </a:lnTo>
                  <a:lnTo>
                    <a:pt x="774" y="542"/>
                  </a:lnTo>
                  <a:lnTo>
                    <a:pt x="776" y="550"/>
                  </a:lnTo>
                  <a:lnTo>
                    <a:pt x="776" y="559"/>
                  </a:lnTo>
                  <a:lnTo>
                    <a:pt x="778" y="567"/>
                  </a:lnTo>
                  <a:lnTo>
                    <a:pt x="778" y="576"/>
                  </a:lnTo>
                  <a:lnTo>
                    <a:pt x="778" y="584"/>
                  </a:lnTo>
                  <a:lnTo>
                    <a:pt x="780" y="593"/>
                  </a:lnTo>
                  <a:lnTo>
                    <a:pt x="780" y="601"/>
                  </a:lnTo>
                  <a:lnTo>
                    <a:pt x="780" y="610"/>
                  </a:lnTo>
                  <a:lnTo>
                    <a:pt x="780" y="618"/>
                  </a:lnTo>
                  <a:lnTo>
                    <a:pt x="782" y="627"/>
                  </a:lnTo>
                  <a:lnTo>
                    <a:pt x="782" y="637"/>
                  </a:lnTo>
                  <a:lnTo>
                    <a:pt x="782" y="645"/>
                  </a:lnTo>
                  <a:lnTo>
                    <a:pt x="782" y="652"/>
                  </a:lnTo>
                  <a:lnTo>
                    <a:pt x="782" y="662"/>
                  </a:lnTo>
                  <a:lnTo>
                    <a:pt x="782" y="669"/>
                  </a:lnTo>
                  <a:lnTo>
                    <a:pt x="780" y="679"/>
                  </a:lnTo>
                  <a:lnTo>
                    <a:pt x="780" y="686"/>
                  </a:lnTo>
                  <a:lnTo>
                    <a:pt x="780" y="694"/>
                  </a:lnTo>
                  <a:lnTo>
                    <a:pt x="780" y="704"/>
                  </a:lnTo>
                  <a:lnTo>
                    <a:pt x="778" y="711"/>
                  </a:lnTo>
                  <a:lnTo>
                    <a:pt x="778" y="719"/>
                  </a:lnTo>
                  <a:lnTo>
                    <a:pt x="776" y="726"/>
                  </a:lnTo>
                  <a:lnTo>
                    <a:pt x="776" y="736"/>
                  </a:lnTo>
                  <a:lnTo>
                    <a:pt x="774" y="743"/>
                  </a:lnTo>
                  <a:lnTo>
                    <a:pt x="774" y="751"/>
                  </a:lnTo>
                  <a:lnTo>
                    <a:pt x="772" y="761"/>
                  </a:lnTo>
                  <a:lnTo>
                    <a:pt x="772" y="768"/>
                  </a:lnTo>
                  <a:lnTo>
                    <a:pt x="770" y="776"/>
                  </a:lnTo>
                  <a:lnTo>
                    <a:pt x="768" y="783"/>
                  </a:lnTo>
                  <a:lnTo>
                    <a:pt x="766" y="791"/>
                  </a:lnTo>
                  <a:lnTo>
                    <a:pt x="764" y="799"/>
                  </a:lnTo>
                  <a:lnTo>
                    <a:pt x="763" y="806"/>
                  </a:lnTo>
                  <a:lnTo>
                    <a:pt x="761" y="814"/>
                  </a:lnTo>
                  <a:lnTo>
                    <a:pt x="759" y="821"/>
                  </a:lnTo>
                  <a:lnTo>
                    <a:pt x="757" y="831"/>
                  </a:lnTo>
                  <a:lnTo>
                    <a:pt x="755" y="837"/>
                  </a:lnTo>
                  <a:lnTo>
                    <a:pt x="753" y="846"/>
                  </a:lnTo>
                  <a:lnTo>
                    <a:pt x="751" y="852"/>
                  </a:lnTo>
                  <a:lnTo>
                    <a:pt x="749" y="861"/>
                  </a:lnTo>
                  <a:lnTo>
                    <a:pt x="745" y="867"/>
                  </a:lnTo>
                  <a:lnTo>
                    <a:pt x="744" y="876"/>
                  </a:lnTo>
                  <a:lnTo>
                    <a:pt x="740" y="882"/>
                  </a:lnTo>
                  <a:lnTo>
                    <a:pt x="738" y="892"/>
                  </a:lnTo>
                  <a:lnTo>
                    <a:pt x="734" y="897"/>
                  </a:lnTo>
                  <a:lnTo>
                    <a:pt x="732" y="905"/>
                  </a:lnTo>
                  <a:lnTo>
                    <a:pt x="728" y="913"/>
                  </a:lnTo>
                  <a:lnTo>
                    <a:pt x="726" y="920"/>
                  </a:lnTo>
                  <a:lnTo>
                    <a:pt x="723" y="926"/>
                  </a:lnTo>
                  <a:lnTo>
                    <a:pt x="721" y="933"/>
                  </a:lnTo>
                  <a:lnTo>
                    <a:pt x="717" y="941"/>
                  </a:lnTo>
                  <a:lnTo>
                    <a:pt x="715" y="949"/>
                  </a:lnTo>
                  <a:lnTo>
                    <a:pt x="711" y="954"/>
                  </a:lnTo>
                  <a:lnTo>
                    <a:pt x="709" y="962"/>
                  </a:lnTo>
                  <a:lnTo>
                    <a:pt x="705" y="968"/>
                  </a:lnTo>
                  <a:lnTo>
                    <a:pt x="704" y="975"/>
                  </a:lnTo>
                  <a:lnTo>
                    <a:pt x="700" y="981"/>
                  </a:lnTo>
                  <a:lnTo>
                    <a:pt x="698" y="989"/>
                  </a:lnTo>
                  <a:lnTo>
                    <a:pt x="694" y="994"/>
                  </a:lnTo>
                  <a:lnTo>
                    <a:pt x="692" y="1002"/>
                  </a:lnTo>
                  <a:lnTo>
                    <a:pt x="690" y="1006"/>
                  </a:lnTo>
                  <a:lnTo>
                    <a:pt x="686" y="1013"/>
                  </a:lnTo>
                  <a:lnTo>
                    <a:pt x="683" y="1019"/>
                  </a:lnTo>
                  <a:lnTo>
                    <a:pt x="681" y="1025"/>
                  </a:lnTo>
                  <a:lnTo>
                    <a:pt x="677" y="1030"/>
                  </a:lnTo>
                  <a:lnTo>
                    <a:pt x="675" y="1036"/>
                  </a:lnTo>
                  <a:lnTo>
                    <a:pt x="671" y="1044"/>
                  </a:lnTo>
                  <a:lnTo>
                    <a:pt x="667" y="1049"/>
                  </a:lnTo>
                  <a:lnTo>
                    <a:pt x="664" y="1055"/>
                  </a:lnTo>
                  <a:lnTo>
                    <a:pt x="662" y="1061"/>
                  </a:lnTo>
                  <a:lnTo>
                    <a:pt x="658" y="1066"/>
                  </a:lnTo>
                  <a:lnTo>
                    <a:pt x="654" y="1072"/>
                  </a:lnTo>
                  <a:lnTo>
                    <a:pt x="652" y="1078"/>
                  </a:lnTo>
                  <a:lnTo>
                    <a:pt x="648" y="1084"/>
                  </a:lnTo>
                  <a:lnTo>
                    <a:pt x="645" y="1087"/>
                  </a:lnTo>
                  <a:lnTo>
                    <a:pt x="641" y="1095"/>
                  </a:lnTo>
                  <a:lnTo>
                    <a:pt x="637" y="1099"/>
                  </a:lnTo>
                  <a:lnTo>
                    <a:pt x="633" y="1104"/>
                  </a:lnTo>
                  <a:lnTo>
                    <a:pt x="629" y="1108"/>
                  </a:lnTo>
                  <a:lnTo>
                    <a:pt x="626" y="1114"/>
                  </a:lnTo>
                  <a:lnTo>
                    <a:pt x="622" y="1120"/>
                  </a:lnTo>
                  <a:lnTo>
                    <a:pt x="618" y="1125"/>
                  </a:lnTo>
                  <a:lnTo>
                    <a:pt x="614" y="1129"/>
                  </a:lnTo>
                  <a:lnTo>
                    <a:pt x="610" y="1135"/>
                  </a:lnTo>
                  <a:lnTo>
                    <a:pt x="607" y="1139"/>
                  </a:lnTo>
                  <a:lnTo>
                    <a:pt x="603" y="1144"/>
                  </a:lnTo>
                  <a:lnTo>
                    <a:pt x="599" y="1148"/>
                  </a:lnTo>
                  <a:lnTo>
                    <a:pt x="595" y="1154"/>
                  </a:lnTo>
                  <a:lnTo>
                    <a:pt x="590" y="1160"/>
                  </a:lnTo>
                  <a:lnTo>
                    <a:pt x="586" y="1163"/>
                  </a:lnTo>
                  <a:lnTo>
                    <a:pt x="582" y="1169"/>
                  </a:lnTo>
                  <a:lnTo>
                    <a:pt x="578" y="1173"/>
                  </a:lnTo>
                  <a:lnTo>
                    <a:pt x="572" y="1179"/>
                  </a:lnTo>
                  <a:lnTo>
                    <a:pt x="567" y="1182"/>
                  </a:lnTo>
                  <a:lnTo>
                    <a:pt x="561" y="1186"/>
                  </a:lnTo>
                  <a:lnTo>
                    <a:pt x="557" y="1192"/>
                  </a:lnTo>
                  <a:lnTo>
                    <a:pt x="551" y="1196"/>
                  </a:lnTo>
                  <a:lnTo>
                    <a:pt x="548" y="1200"/>
                  </a:lnTo>
                  <a:lnTo>
                    <a:pt x="542" y="1203"/>
                  </a:lnTo>
                  <a:lnTo>
                    <a:pt x="538" y="1209"/>
                  </a:lnTo>
                  <a:lnTo>
                    <a:pt x="532" y="1213"/>
                  </a:lnTo>
                  <a:lnTo>
                    <a:pt x="527" y="1217"/>
                  </a:lnTo>
                  <a:lnTo>
                    <a:pt x="521" y="1220"/>
                  </a:lnTo>
                  <a:lnTo>
                    <a:pt x="515" y="1226"/>
                  </a:lnTo>
                  <a:lnTo>
                    <a:pt x="510" y="1230"/>
                  </a:lnTo>
                  <a:lnTo>
                    <a:pt x="504" y="1234"/>
                  </a:lnTo>
                  <a:lnTo>
                    <a:pt x="498" y="1238"/>
                  </a:lnTo>
                  <a:lnTo>
                    <a:pt x="493" y="1243"/>
                  </a:lnTo>
                  <a:lnTo>
                    <a:pt x="487" y="1247"/>
                  </a:lnTo>
                  <a:lnTo>
                    <a:pt x="481" y="1251"/>
                  </a:lnTo>
                  <a:lnTo>
                    <a:pt x="475" y="1255"/>
                  </a:lnTo>
                  <a:lnTo>
                    <a:pt x="468" y="1258"/>
                  </a:lnTo>
                  <a:lnTo>
                    <a:pt x="462" y="1262"/>
                  </a:lnTo>
                  <a:lnTo>
                    <a:pt x="455" y="1266"/>
                  </a:lnTo>
                  <a:lnTo>
                    <a:pt x="449" y="1270"/>
                  </a:lnTo>
                  <a:lnTo>
                    <a:pt x="441" y="1274"/>
                  </a:lnTo>
                  <a:lnTo>
                    <a:pt x="434" y="1276"/>
                  </a:lnTo>
                  <a:lnTo>
                    <a:pt x="428" y="1279"/>
                  </a:lnTo>
                  <a:lnTo>
                    <a:pt x="420" y="1283"/>
                  </a:lnTo>
                  <a:lnTo>
                    <a:pt x="415" y="1287"/>
                  </a:lnTo>
                  <a:lnTo>
                    <a:pt x="407" y="1291"/>
                  </a:lnTo>
                  <a:lnTo>
                    <a:pt x="399" y="1295"/>
                  </a:lnTo>
                  <a:lnTo>
                    <a:pt x="394" y="1296"/>
                  </a:lnTo>
                  <a:lnTo>
                    <a:pt x="386" y="1300"/>
                  </a:lnTo>
                  <a:lnTo>
                    <a:pt x="378" y="1304"/>
                  </a:lnTo>
                  <a:lnTo>
                    <a:pt x="371" y="1306"/>
                  </a:lnTo>
                  <a:lnTo>
                    <a:pt x="363" y="1310"/>
                  </a:lnTo>
                  <a:lnTo>
                    <a:pt x="356" y="1314"/>
                  </a:lnTo>
                  <a:lnTo>
                    <a:pt x="348" y="1315"/>
                  </a:lnTo>
                  <a:lnTo>
                    <a:pt x="342" y="1317"/>
                  </a:lnTo>
                  <a:lnTo>
                    <a:pt x="335" y="1321"/>
                  </a:lnTo>
                  <a:lnTo>
                    <a:pt x="327" y="1323"/>
                  </a:lnTo>
                  <a:lnTo>
                    <a:pt x="320" y="1325"/>
                  </a:lnTo>
                  <a:lnTo>
                    <a:pt x="312" y="1329"/>
                  </a:lnTo>
                  <a:lnTo>
                    <a:pt x="304" y="1331"/>
                  </a:lnTo>
                  <a:lnTo>
                    <a:pt x="297" y="1333"/>
                  </a:lnTo>
                  <a:lnTo>
                    <a:pt x="289" y="1334"/>
                  </a:lnTo>
                  <a:lnTo>
                    <a:pt x="283" y="1336"/>
                  </a:lnTo>
                  <a:lnTo>
                    <a:pt x="276" y="1338"/>
                  </a:lnTo>
                  <a:lnTo>
                    <a:pt x="268" y="1342"/>
                  </a:lnTo>
                  <a:lnTo>
                    <a:pt x="261" y="1342"/>
                  </a:lnTo>
                  <a:lnTo>
                    <a:pt x="253" y="1344"/>
                  </a:lnTo>
                  <a:lnTo>
                    <a:pt x="245" y="1346"/>
                  </a:lnTo>
                  <a:lnTo>
                    <a:pt x="238" y="1348"/>
                  </a:lnTo>
                  <a:lnTo>
                    <a:pt x="230" y="1348"/>
                  </a:lnTo>
                  <a:lnTo>
                    <a:pt x="224" y="1350"/>
                  </a:lnTo>
                  <a:lnTo>
                    <a:pt x="217" y="1350"/>
                  </a:lnTo>
                  <a:lnTo>
                    <a:pt x="209" y="1352"/>
                  </a:lnTo>
                  <a:lnTo>
                    <a:pt x="202" y="1352"/>
                  </a:lnTo>
                  <a:lnTo>
                    <a:pt x="196" y="1353"/>
                  </a:lnTo>
                  <a:lnTo>
                    <a:pt x="188" y="1353"/>
                  </a:lnTo>
                  <a:lnTo>
                    <a:pt x="183" y="1355"/>
                  </a:lnTo>
                  <a:lnTo>
                    <a:pt x="175" y="1355"/>
                  </a:lnTo>
                  <a:lnTo>
                    <a:pt x="169" y="1355"/>
                  </a:lnTo>
                  <a:lnTo>
                    <a:pt x="164" y="1355"/>
                  </a:lnTo>
                  <a:lnTo>
                    <a:pt x="156" y="1355"/>
                  </a:lnTo>
                  <a:lnTo>
                    <a:pt x="150" y="1355"/>
                  </a:lnTo>
                  <a:lnTo>
                    <a:pt x="143" y="1353"/>
                  </a:lnTo>
                  <a:lnTo>
                    <a:pt x="137" y="1353"/>
                  </a:lnTo>
                  <a:lnTo>
                    <a:pt x="131" y="1353"/>
                  </a:lnTo>
                  <a:lnTo>
                    <a:pt x="126" y="1352"/>
                  </a:lnTo>
                  <a:lnTo>
                    <a:pt x="118" y="1352"/>
                  </a:lnTo>
                  <a:lnTo>
                    <a:pt x="112" y="1350"/>
                  </a:lnTo>
                  <a:lnTo>
                    <a:pt x="108" y="1350"/>
                  </a:lnTo>
                  <a:lnTo>
                    <a:pt x="103" y="1348"/>
                  </a:lnTo>
                  <a:lnTo>
                    <a:pt x="97" y="1346"/>
                  </a:lnTo>
                  <a:lnTo>
                    <a:pt x="91" y="1344"/>
                  </a:lnTo>
                  <a:lnTo>
                    <a:pt x="88" y="1342"/>
                  </a:lnTo>
                  <a:lnTo>
                    <a:pt x="82" y="1340"/>
                  </a:lnTo>
                  <a:lnTo>
                    <a:pt x="76" y="1338"/>
                  </a:lnTo>
                  <a:lnTo>
                    <a:pt x="72" y="1336"/>
                  </a:lnTo>
                  <a:lnTo>
                    <a:pt x="69" y="1334"/>
                  </a:lnTo>
                  <a:lnTo>
                    <a:pt x="65" y="1331"/>
                  </a:lnTo>
                  <a:lnTo>
                    <a:pt x="59" y="1329"/>
                  </a:lnTo>
                  <a:lnTo>
                    <a:pt x="55" y="1325"/>
                  </a:lnTo>
                  <a:lnTo>
                    <a:pt x="51" y="1321"/>
                  </a:lnTo>
                  <a:lnTo>
                    <a:pt x="46" y="1317"/>
                  </a:lnTo>
                  <a:lnTo>
                    <a:pt x="42" y="1314"/>
                  </a:lnTo>
                  <a:lnTo>
                    <a:pt x="38" y="1312"/>
                  </a:lnTo>
                  <a:lnTo>
                    <a:pt x="36" y="1308"/>
                  </a:lnTo>
                  <a:lnTo>
                    <a:pt x="32" y="1304"/>
                  </a:lnTo>
                  <a:lnTo>
                    <a:pt x="29" y="1298"/>
                  </a:lnTo>
                  <a:lnTo>
                    <a:pt x="27" y="1295"/>
                  </a:lnTo>
                  <a:lnTo>
                    <a:pt x="23" y="1291"/>
                  </a:lnTo>
                  <a:lnTo>
                    <a:pt x="21" y="1285"/>
                  </a:lnTo>
                  <a:lnTo>
                    <a:pt x="19" y="1281"/>
                  </a:lnTo>
                  <a:lnTo>
                    <a:pt x="17" y="1277"/>
                  </a:lnTo>
                  <a:lnTo>
                    <a:pt x="15" y="1274"/>
                  </a:lnTo>
                  <a:lnTo>
                    <a:pt x="13" y="1268"/>
                  </a:lnTo>
                  <a:lnTo>
                    <a:pt x="10" y="1262"/>
                  </a:lnTo>
                  <a:lnTo>
                    <a:pt x="8" y="1257"/>
                  </a:lnTo>
                  <a:lnTo>
                    <a:pt x="8" y="1253"/>
                  </a:lnTo>
                  <a:lnTo>
                    <a:pt x="6" y="1247"/>
                  </a:lnTo>
                  <a:lnTo>
                    <a:pt x="4" y="1241"/>
                  </a:lnTo>
                  <a:lnTo>
                    <a:pt x="2" y="1236"/>
                  </a:lnTo>
                  <a:lnTo>
                    <a:pt x="2" y="1230"/>
                  </a:lnTo>
                  <a:lnTo>
                    <a:pt x="0" y="1224"/>
                  </a:lnTo>
                  <a:lnTo>
                    <a:pt x="0" y="1219"/>
                  </a:lnTo>
                  <a:lnTo>
                    <a:pt x="0" y="1213"/>
                  </a:lnTo>
                  <a:lnTo>
                    <a:pt x="0" y="1207"/>
                  </a:lnTo>
                  <a:lnTo>
                    <a:pt x="0" y="1201"/>
                  </a:lnTo>
                  <a:lnTo>
                    <a:pt x="0" y="1196"/>
                  </a:lnTo>
                  <a:lnTo>
                    <a:pt x="0" y="1190"/>
                  </a:lnTo>
                  <a:lnTo>
                    <a:pt x="0" y="1184"/>
                  </a:lnTo>
                  <a:lnTo>
                    <a:pt x="0" y="1179"/>
                  </a:lnTo>
                  <a:lnTo>
                    <a:pt x="0" y="1173"/>
                  </a:lnTo>
                  <a:lnTo>
                    <a:pt x="0" y="1165"/>
                  </a:lnTo>
                  <a:lnTo>
                    <a:pt x="2" y="1160"/>
                  </a:lnTo>
                  <a:lnTo>
                    <a:pt x="2" y="1154"/>
                  </a:lnTo>
                  <a:lnTo>
                    <a:pt x="4" y="1146"/>
                  </a:lnTo>
                  <a:lnTo>
                    <a:pt x="4" y="1141"/>
                  </a:lnTo>
                  <a:lnTo>
                    <a:pt x="6" y="1135"/>
                  </a:lnTo>
                  <a:lnTo>
                    <a:pt x="8" y="1129"/>
                  </a:lnTo>
                  <a:lnTo>
                    <a:pt x="10" y="1123"/>
                  </a:lnTo>
                  <a:lnTo>
                    <a:pt x="12" y="1116"/>
                  </a:lnTo>
                  <a:lnTo>
                    <a:pt x="13" y="1110"/>
                  </a:lnTo>
                  <a:lnTo>
                    <a:pt x="15" y="1104"/>
                  </a:lnTo>
                  <a:lnTo>
                    <a:pt x="17" y="1099"/>
                  </a:lnTo>
                  <a:lnTo>
                    <a:pt x="21" y="1093"/>
                  </a:lnTo>
                  <a:lnTo>
                    <a:pt x="23" y="1087"/>
                  </a:lnTo>
                  <a:lnTo>
                    <a:pt x="25" y="1080"/>
                  </a:lnTo>
                  <a:lnTo>
                    <a:pt x="29" y="1074"/>
                  </a:lnTo>
                  <a:lnTo>
                    <a:pt x="31" y="1068"/>
                  </a:lnTo>
                  <a:lnTo>
                    <a:pt x="34" y="1063"/>
                  </a:lnTo>
                  <a:lnTo>
                    <a:pt x="36" y="1057"/>
                  </a:lnTo>
                  <a:lnTo>
                    <a:pt x="40" y="1051"/>
                  </a:lnTo>
                  <a:lnTo>
                    <a:pt x="44" y="1046"/>
                  </a:lnTo>
                  <a:lnTo>
                    <a:pt x="48" y="1040"/>
                  </a:lnTo>
                  <a:lnTo>
                    <a:pt x="51" y="1034"/>
                  </a:lnTo>
                  <a:lnTo>
                    <a:pt x="55" y="1028"/>
                  </a:lnTo>
                  <a:lnTo>
                    <a:pt x="59" y="1023"/>
                  </a:lnTo>
                  <a:lnTo>
                    <a:pt x="65" y="1019"/>
                  </a:lnTo>
                  <a:lnTo>
                    <a:pt x="69" y="1013"/>
                  </a:lnTo>
                  <a:lnTo>
                    <a:pt x="72" y="1008"/>
                  </a:lnTo>
                  <a:lnTo>
                    <a:pt x="78" y="1002"/>
                  </a:lnTo>
                  <a:lnTo>
                    <a:pt x="84" y="998"/>
                  </a:lnTo>
                  <a:lnTo>
                    <a:pt x="88" y="992"/>
                  </a:lnTo>
                  <a:lnTo>
                    <a:pt x="91" y="989"/>
                  </a:lnTo>
                  <a:lnTo>
                    <a:pt x="97" y="983"/>
                  </a:lnTo>
                  <a:lnTo>
                    <a:pt x="103" y="979"/>
                  </a:lnTo>
                  <a:lnTo>
                    <a:pt x="107" y="973"/>
                  </a:lnTo>
                  <a:lnTo>
                    <a:pt x="112" y="970"/>
                  </a:lnTo>
                  <a:lnTo>
                    <a:pt x="118" y="966"/>
                  </a:lnTo>
                  <a:lnTo>
                    <a:pt x="124" y="962"/>
                  </a:lnTo>
                  <a:lnTo>
                    <a:pt x="129" y="958"/>
                  </a:lnTo>
                  <a:lnTo>
                    <a:pt x="135" y="952"/>
                  </a:lnTo>
                  <a:lnTo>
                    <a:pt x="141" y="949"/>
                  </a:lnTo>
                  <a:lnTo>
                    <a:pt x="147" y="945"/>
                  </a:lnTo>
                  <a:lnTo>
                    <a:pt x="154" y="941"/>
                  </a:lnTo>
                  <a:lnTo>
                    <a:pt x="160" y="937"/>
                  </a:lnTo>
                  <a:lnTo>
                    <a:pt x="166" y="933"/>
                  </a:lnTo>
                  <a:lnTo>
                    <a:pt x="173" y="932"/>
                  </a:lnTo>
                  <a:lnTo>
                    <a:pt x="179" y="926"/>
                  </a:lnTo>
                  <a:lnTo>
                    <a:pt x="185" y="922"/>
                  </a:lnTo>
                  <a:lnTo>
                    <a:pt x="192" y="918"/>
                  </a:lnTo>
                  <a:lnTo>
                    <a:pt x="198" y="916"/>
                  </a:lnTo>
                  <a:lnTo>
                    <a:pt x="205" y="913"/>
                  </a:lnTo>
                  <a:lnTo>
                    <a:pt x="211" y="909"/>
                  </a:lnTo>
                  <a:lnTo>
                    <a:pt x="219" y="905"/>
                  </a:lnTo>
                  <a:lnTo>
                    <a:pt x="226" y="903"/>
                  </a:lnTo>
                  <a:lnTo>
                    <a:pt x="232" y="897"/>
                  </a:lnTo>
                  <a:lnTo>
                    <a:pt x="240" y="895"/>
                  </a:lnTo>
                  <a:lnTo>
                    <a:pt x="245" y="892"/>
                  </a:lnTo>
                  <a:lnTo>
                    <a:pt x="253" y="888"/>
                  </a:lnTo>
                  <a:lnTo>
                    <a:pt x="261" y="886"/>
                  </a:lnTo>
                  <a:lnTo>
                    <a:pt x="266" y="882"/>
                  </a:lnTo>
                  <a:lnTo>
                    <a:pt x="274" y="878"/>
                  </a:lnTo>
                  <a:lnTo>
                    <a:pt x="282" y="876"/>
                  </a:lnTo>
                  <a:lnTo>
                    <a:pt x="287" y="873"/>
                  </a:lnTo>
                  <a:lnTo>
                    <a:pt x="295" y="869"/>
                  </a:lnTo>
                  <a:lnTo>
                    <a:pt x="301" y="865"/>
                  </a:lnTo>
                  <a:lnTo>
                    <a:pt x="310" y="863"/>
                  </a:lnTo>
                  <a:lnTo>
                    <a:pt x="316" y="857"/>
                  </a:lnTo>
                  <a:lnTo>
                    <a:pt x="323" y="856"/>
                  </a:lnTo>
                  <a:lnTo>
                    <a:pt x="329" y="852"/>
                  </a:lnTo>
                  <a:lnTo>
                    <a:pt x="337" y="848"/>
                  </a:lnTo>
                  <a:lnTo>
                    <a:pt x="342" y="844"/>
                  </a:lnTo>
                  <a:lnTo>
                    <a:pt x="350" y="840"/>
                  </a:lnTo>
                  <a:lnTo>
                    <a:pt x="358" y="837"/>
                  </a:lnTo>
                  <a:lnTo>
                    <a:pt x="363" y="835"/>
                  </a:lnTo>
                  <a:lnTo>
                    <a:pt x="371" y="831"/>
                  </a:lnTo>
                  <a:lnTo>
                    <a:pt x="377" y="827"/>
                  </a:lnTo>
                  <a:lnTo>
                    <a:pt x="384" y="823"/>
                  </a:lnTo>
                  <a:lnTo>
                    <a:pt x="392" y="819"/>
                  </a:lnTo>
                  <a:lnTo>
                    <a:pt x="397" y="816"/>
                  </a:lnTo>
                  <a:lnTo>
                    <a:pt x="403" y="812"/>
                  </a:lnTo>
                  <a:lnTo>
                    <a:pt x="409" y="808"/>
                  </a:lnTo>
                  <a:lnTo>
                    <a:pt x="417" y="804"/>
                  </a:lnTo>
                  <a:lnTo>
                    <a:pt x="422" y="800"/>
                  </a:lnTo>
                  <a:lnTo>
                    <a:pt x="428" y="795"/>
                  </a:lnTo>
                  <a:lnTo>
                    <a:pt x="434" y="791"/>
                  </a:lnTo>
                  <a:lnTo>
                    <a:pt x="439" y="787"/>
                  </a:lnTo>
                  <a:lnTo>
                    <a:pt x="445" y="783"/>
                  </a:lnTo>
                  <a:lnTo>
                    <a:pt x="451" y="778"/>
                  </a:lnTo>
                  <a:lnTo>
                    <a:pt x="456" y="772"/>
                  </a:lnTo>
                  <a:lnTo>
                    <a:pt x="462" y="768"/>
                  </a:lnTo>
                  <a:lnTo>
                    <a:pt x="468" y="764"/>
                  </a:lnTo>
                  <a:lnTo>
                    <a:pt x="474" y="759"/>
                  </a:lnTo>
                  <a:lnTo>
                    <a:pt x="479" y="755"/>
                  </a:lnTo>
                  <a:lnTo>
                    <a:pt x="485" y="749"/>
                  </a:lnTo>
                  <a:lnTo>
                    <a:pt x="489" y="743"/>
                  </a:lnTo>
                  <a:lnTo>
                    <a:pt x="493" y="740"/>
                  </a:lnTo>
                  <a:lnTo>
                    <a:pt x="498" y="732"/>
                  </a:lnTo>
                  <a:lnTo>
                    <a:pt x="502" y="728"/>
                  </a:lnTo>
                  <a:lnTo>
                    <a:pt x="506" y="721"/>
                  </a:lnTo>
                  <a:lnTo>
                    <a:pt x="510" y="717"/>
                  </a:lnTo>
                  <a:lnTo>
                    <a:pt x="513" y="711"/>
                  </a:lnTo>
                  <a:lnTo>
                    <a:pt x="519" y="705"/>
                  </a:lnTo>
                  <a:lnTo>
                    <a:pt x="521" y="700"/>
                  </a:lnTo>
                  <a:lnTo>
                    <a:pt x="525" y="694"/>
                  </a:lnTo>
                  <a:lnTo>
                    <a:pt x="529" y="688"/>
                  </a:lnTo>
                  <a:lnTo>
                    <a:pt x="531" y="683"/>
                  </a:lnTo>
                  <a:lnTo>
                    <a:pt x="534" y="675"/>
                  </a:lnTo>
                  <a:lnTo>
                    <a:pt x="536" y="669"/>
                  </a:lnTo>
                  <a:lnTo>
                    <a:pt x="540" y="664"/>
                  </a:lnTo>
                  <a:lnTo>
                    <a:pt x="544" y="658"/>
                  </a:lnTo>
                  <a:lnTo>
                    <a:pt x="546" y="652"/>
                  </a:lnTo>
                  <a:lnTo>
                    <a:pt x="548" y="646"/>
                  </a:lnTo>
                  <a:lnTo>
                    <a:pt x="550" y="639"/>
                  </a:lnTo>
                  <a:lnTo>
                    <a:pt x="551" y="633"/>
                  </a:lnTo>
                  <a:lnTo>
                    <a:pt x="553" y="627"/>
                  </a:lnTo>
                  <a:lnTo>
                    <a:pt x="555" y="622"/>
                  </a:lnTo>
                  <a:lnTo>
                    <a:pt x="557" y="614"/>
                  </a:lnTo>
                  <a:lnTo>
                    <a:pt x="559" y="608"/>
                  </a:lnTo>
                  <a:lnTo>
                    <a:pt x="559" y="601"/>
                  </a:lnTo>
                  <a:lnTo>
                    <a:pt x="561" y="595"/>
                  </a:lnTo>
                  <a:lnTo>
                    <a:pt x="561" y="589"/>
                  </a:lnTo>
                  <a:lnTo>
                    <a:pt x="563" y="584"/>
                  </a:lnTo>
                  <a:lnTo>
                    <a:pt x="565" y="576"/>
                  </a:lnTo>
                  <a:lnTo>
                    <a:pt x="565" y="570"/>
                  </a:lnTo>
                  <a:lnTo>
                    <a:pt x="567" y="563"/>
                  </a:lnTo>
                  <a:lnTo>
                    <a:pt x="567" y="557"/>
                  </a:lnTo>
                  <a:lnTo>
                    <a:pt x="567" y="550"/>
                  </a:lnTo>
                  <a:lnTo>
                    <a:pt x="567" y="544"/>
                  </a:lnTo>
                  <a:lnTo>
                    <a:pt x="567" y="536"/>
                  </a:lnTo>
                  <a:lnTo>
                    <a:pt x="569" y="531"/>
                  </a:lnTo>
                  <a:lnTo>
                    <a:pt x="569" y="523"/>
                  </a:lnTo>
                  <a:lnTo>
                    <a:pt x="569" y="517"/>
                  </a:lnTo>
                  <a:lnTo>
                    <a:pt x="569" y="512"/>
                  </a:lnTo>
                  <a:lnTo>
                    <a:pt x="569" y="504"/>
                  </a:lnTo>
                  <a:lnTo>
                    <a:pt x="567" y="498"/>
                  </a:lnTo>
                  <a:lnTo>
                    <a:pt x="567" y="491"/>
                  </a:lnTo>
                  <a:lnTo>
                    <a:pt x="567" y="485"/>
                  </a:lnTo>
                  <a:lnTo>
                    <a:pt x="567" y="477"/>
                  </a:lnTo>
                  <a:lnTo>
                    <a:pt x="565" y="472"/>
                  </a:lnTo>
                  <a:lnTo>
                    <a:pt x="565" y="464"/>
                  </a:lnTo>
                  <a:lnTo>
                    <a:pt x="565" y="458"/>
                  </a:lnTo>
                  <a:lnTo>
                    <a:pt x="565" y="453"/>
                  </a:lnTo>
                  <a:lnTo>
                    <a:pt x="563" y="445"/>
                  </a:lnTo>
                  <a:lnTo>
                    <a:pt x="561" y="439"/>
                  </a:lnTo>
                  <a:lnTo>
                    <a:pt x="559" y="432"/>
                  </a:lnTo>
                  <a:lnTo>
                    <a:pt x="559" y="426"/>
                  </a:lnTo>
                  <a:lnTo>
                    <a:pt x="557" y="418"/>
                  </a:lnTo>
                  <a:lnTo>
                    <a:pt x="557" y="413"/>
                  </a:lnTo>
                  <a:lnTo>
                    <a:pt x="555" y="407"/>
                  </a:lnTo>
                  <a:lnTo>
                    <a:pt x="553" y="401"/>
                  </a:lnTo>
                  <a:lnTo>
                    <a:pt x="551" y="394"/>
                  </a:lnTo>
                  <a:lnTo>
                    <a:pt x="551" y="388"/>
                  </a:lnTo>
                  <a:lnTo>
                    <a:pt x="550" y="382"/>
                  </a:lnTo>
                  <a:lnTo>
                    <a:pt x="548" y="375"/>
                  </a:lnTo>
                  <a:lnTo>
                    <a:pt x="546" y="369"/>
                  </a:lnTo>
                  <a:lnTo>
                    <a:pt x="544" y="363"/>
                  </a:lnTo>
                  <a:lnTo>
                    <a:pt x="542" y="358"/>
                  </a:lnTo>
                  <a:lnTo>
                    <a:pt x="540" y="352"/>
                  </a:lnTo>
                  <a:lnTo>
                    <a:pt x="538" y="344"/>
                  </a:lnTo>
                  <a:lnTo>
                    <a:pt x="536" y="339"/>
                  </a:lnTo>
                  <a:lnTo>
                    <a:pt x="534" y="333"/>
                  </a:lnTo>
                  <a:lnTo>
                    <a:pt x="532" y="327"/>
                  </a:lnTo>
                  <a:lnTo>
                    <a:pt x="531" y="320"/>
                  </a:lnTo>
                  <a:lnTo>
                    <a:pt x="529" y="314"/>
                  </a:lnTo>
                  <a:lnTo>
                    <a:pt x="527" y="308"/>
                  </a:lnTo>
                  <a:lnTo>
                    <a:pt x="525" y="303"/>
                  </a:lnTo>
                  <a:lnTo>
                    <a:pt x="523" y="297"/>
                  </a:lnTo>
                  <a:lnTo>
                    <a:pt x="521" y="291"/>
                  </a:lnTo>
                  <a:lnTo>
                    <a:pt x="519" y="285"/>
                  </a:lnTo>
                  <a:lnTo>
                    <a:pt x="517" y="280"/>
                  </a:lnTo>
                  <a:lnTo>
                    <a:pt x="515" y="272"/>
                  </a:lnTo>
                  <a:lnTo>
                    <a:pt x="513" y="268"/>
                  </a:lnTo>
                  <a:lnTo>
                    <a:pt x="512" y="263"/>
                  </a:lnTo>
                  <a:lnTo>
                    <a:pt x="510" y="257"/>
                  </a:lnTo>
                  <a:lnTo>
                    <a:pt x="508" y="249"/>
                  </a:lnTo>
                  <a:lnTo>
                    <a:pt x="506" y="244"/>
                  </a:lnTo>
                  <a:lnTo>
                    <a:pt x="504" y="240"/>
                  </a:lnTo>
                  <a:lnTo>
                    <a:pt x="502" y="234"/>
                  </a:lnTo>
                  <a:lnTo>
                    <a:pt x="500" y="228"/>
                  </a:lnTo>
                  <a:lnTo>
                    <a:pt x="498" y="223"/>
                  </a:lnTo>
                  <a:lnTo>
                    <a:pt x="496" y="217"/>
                  </a:lnTo>
                  <a:lnTo>
                    <a:pt x="494" y="213"/>
                  </a:lnTo>
                  <a:lnTo>
                    <a:pt x="493" y="208"/>
                  </a:lnTo>
                  <a:lnTo>
                    <a:pt x="491" y="202"/>
                  </a:lnTo>
                  <a:lnTo>
                    <a:pt x="491" y="196"/>
                  </a:lnTo>
                  <a:lnTo>
                    <a:pt x="489" y="192"/>
                  </a:lnTo>
                  <a:lnTo>
                    <a:pt x="487" y="187"/>
                  </a:lnTo>
                  <a:lnTo>
                    <a:pt x="485" y="181"/>
                  </a:lnTo>
                  <a:lnTo>
                    <a:pt x="483" y="177"/>
                  </a:lnTo>
                  <a:lnTo>
                    <a:pt x="483" y="173"/>
                  </a:lnTo>
                  <a:lnTo>
                    <a:pt x="481" y="168"/>
                  </a:lnTo>
                  <a:lnTo>
                    <a:pt x="479" y="162"/>
                  </a:lnTo>
                  <a:lnTo>
                    <a:pt x="477" y="156"/>
                  </a:lnTo>
                  <a:lnTo>
                    <a:pt x="477" y="152"/>
                  </a:lnTo>
                  <a:lnTo>
                    <a:pt x="475" y="149"/>
                  </a:lnTo>
                  <a:lnTo>
                    <a:pt x="474" y="145"/>
                  </a:lnTo>
                  <a:lnTo>
                    <a:pt x="472" y="139"/>
                  </a:lnTo>
                  <a:lnTo>
                    <a:pt x="472" y="135"/>
                  </a:lnTo>
                  <a:lnTo>
                    <a:pt x="470" y="131"/>
                  </a:lnTo>
                  <a:lnTo>
                    <a:pt x="468" y="126"/>
                  </a:lnTo>
                  <a:lnTo>
                    <a:pt x="468" y="122"/>
                  </a:lnTo>
                  <a:lnTo>
                    <a:pt x="466" y="118"/>
                  </a:lnTo>
                  <a:lnTo>
                    <a:pt x="464" y="111"/>
                  </a:lnTo>
                  <a:lnTo>
                    <a:pt x="462" y="103"/>
                  </a:lnTo>
                  <a:lnTo>
                    <a:pt x="460" y="95"/>
                  </a:lnTo>
                  <a:lnTo>
                    <a:pt x="458" y="90"/>
                  </a:lnTo>
                  <a:lnTo>
                    <a:pt x="456" y="84"/>
                  </a:lnTo>
                  <a:lnTo>
                    <a:pt x="456" y="76"/>
                  </a:lnTo>
                  <a:lnTo>
                    <a:pt x="455" y="71"/>
                  </a:lnTo>
                  <a:lnTo>
                    <a:pt x="455" y="65"/>
                  </a:lnTo>
                  <a:lnTo>
                    <a:pt x="455" y="61"/>
                  </a:lnTo>
                  <a:lnTo>
                    <a:pt x="455" y="57"/>
                  </a:lnTo>
                  <a:lnTo>
                    <a:pt x="455" y="52"/>
                  </a:lnTo>
                  <a:lnTo>
                    <a:pt x="455" y="48"/>
                  </a:lnTo>
                  <a:lnTo>
                    <a:pt x="455" y="44"/>
                  </a:lnTo>
                  <a:lnTo>
                    <a:pt x="455" y="40"/>
                  </a:lnTo>
                  <a:lnTo>
                    <a:pt x="456" y="33"/>
                  </a:lnTo>
                  <a:lnTo>
                    <a:pt x="460" y="27"/>
                  </a:lnTo>
                  <a:lnTo>
                    <a:pt x="464" y="21"/>
                  </a:lnTo>
                  <a:lnTo>
                    <a:pt x="470" y="17"/>
                  </a:lnTo>
                  <a:lnTo>
                    <a:pt x="475" y="14"/>
                  </a:lnTo>
                  <a:lnTo>
                    <a:pt x="481" y="10"/>
                  </a:lnTo>
                  <a:lnTo>
                    <a:pt x="487" y="6"/>
                  </a:lnTo>
                  <a:lnTo>
                    <a:pt x="496" y="4"/>
                  </a:lnTo>
                  <a:lnTo>
                    <a:pt x="498" y="4"/>
                  </a:lnTo>
                  <a:lnTo>
                    <a:pt x="502" y="4"/>
                  </a:lnTo>
                  <a:lnTo>
                    <a:pt x="506" y="2"/>
                  </a:lnTo>
                  <a:lnTo>
                    <a:pt x="512" y="2"/>
                  </a:lnTo>
                  <a:lnTo>
                    <a:pt x="513" y="0"/>
                  </a:lnTo>
                  <a:lnTo>
                    <a:pt x="519" y="0"/>
                  </a:lnTo>
                  <a:lnTo>
                    <a:pt x="521" y="0"/>
                  </a:lnTo>
                  <a:lnTo>
                    <a:pt x="527" y="0"/>
                  </a:lnTo>
                  <a:lnTo>
                    <a:pt x="532" y="0"/>
                  </a:lnTo>
                  <a:lnTo>
                    <a:pt x="540" y="0"/>
                  </a:lnTo>
                  <a:lnTo>
                    <a:pt x="540" y="0"/>
                  </a:lnTo>
                  <a:close/>
                </a:path>
              </a:pathLst>
            </a:custGeom>
            <a:solidFill>
              <a:srgbClr val="3399FF"/>
            </a:solidFill>
            <a:ln w="9525">
              <a:noFill/>
              <a:round/>
              <a:headEnd/>
              <a:tailEnd/>
            </a:ln>
          </p:spPr>
          <p:txBody>
            <a:bodyPr>
              <a:prstTxWarp prst="textNoShape">
                <a:avLst/>
              </a:prstTxWarp>
            </a:bodyPr>
            <a:lstStyle/>
            <a:p>
              <a:endParaRPr lang="en-US"/>
            </a:p>
          </p:txBody>
        </p:sp>
        <p:sp>
          <p:nvSpPr>
            <p:cNvPr id="152680" name="Text Box 104"/>
            <p:cNvSpPr txBox="1">
              <a:spLocks noChangeArrowheads="1"/>
            </p:cNvSpPr>
            <p:nvPr/>
          </p:nvSpPr>
          <p:spPr bwMode="auto">
            <a:xfrm>
              <a:off x="4671" y="2482"/>
              <a:ext cx="244" cy="365"/>
            </a:xfrm>
            <a:prstGeom prst="rect">
              <a:avLst/>
            </a:prstGeom>
            <a:noFill/>
            <a:ln w="9525">
              <a:noFill/>
              <a:miter lim="800000"/>
              <a:headEnd/>
              <a:tailEnd/>
            </a:ln>
            <a:effectLst/>
          </p:spPr>
          <p:txBody>
            <a:bodyPr wrap="none">
              <a:prstTxWarp prst="textNoShape">
                <a:avLst/>
              </a:prstTxWarp>
              <a:spAutoFit/>
            </a:bodyPr>
            <a:lstStyle/>
            <a:p>
              <a:r>
                <a:rPr lang="en-US" sz="3200" b="1"/>
                <a:t>2</a:t>
              </a:r>
            </a:p>
          </p:txBody>
        </p:sp>
        <p:sp>
          <p:nvSpPr>
            <p:cNvPr id="152681" name="Freeform 105"/>
            <p:cNvSpPr>
              <a:spLocks/>
            </p:cNvSpPr>
            <p:nvPr/>
          </p:nvSpPr>
          <p:spPr bwMode="auto">
            <a:xfrm>
              <a:off x="4633" y="2294"/>
              <a:ext cx="324" cy="31"/>
            </a:xfrm>
            <a:custGeom>
              <a:avLst/>
              <a:gdLst/>
              <a:ahLst/>
              <a:cxnLst>
                <a:cxn ang="0">
                  <a:pos x="0" y="0"/>
                </a:cxn>
                <a:cxn ang="0">
                  <a:pos x="226" y="43"/>
                </a:cxn>
                <a:cxn ang="0">
                  <a:pos x="461" y="5"/>
                </a:cxn>
              </a:cxnLst>
              <a:rect l="0" t="0" r="r" b="b"/>
              <a:pathLst>
                <a:path w="461" h="44">
                  <a:moveTo>
                    <a:pt x="0" y="0"/>
                  </a:moveTo>
                  <a:cubicBezTo>
                    <a:pt x="74" y="21"/>
                    <a:pt x="149" y="42"/>
                    <a:pt x="226" y="43"/>
                  </a:cubicBezTo>
                  <a:cubicBezTo>
                    <a:pt x="303" y="44"/>
                    <a:pt x="382" y="24"/>
                    <a:pt x="461" y="5"/>
                  </a:cubicBezTo>
                </a:path>
              </a:pathLst>
            </a:custGeom>
            <a:noFill/>
            <a:ln w="19050" cap="flat" cmpd="sng">
              <a:solidFill>
                <a:srgbClr val="FF0000"/>
              </a:solidFill>
              <a:prstDash val="dash"/>
              <a:round/>
              <a:headEnd type="none" w="med" len="med"/>
              <a:tailEnd type="none" w="med" len="med"/>
            </a:ln>
            <a:effectLst/>
          </p:spPr>
          <p:txBody>
            <a:bodyP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Water Jug Problem</a:t>
            </a:r>
          </a:p>
        </p:txBody>
      </p:sp>
      <p:sp>
        <p:nvSpPr>
          <p:cNvPr id="19459" name="Rectangle 3"/>
          <p:cNvSpPr>
            <a:spLocks noGrp="1" noChangeArrowheads="1"/>
          </p:cNvSpPr>
          <p:nvPr>
            <p:ph type="body" sz="half" idx="1"/>
          </p:nvPr>
        </p:nvSpPr>
        <p:spPr>
          <a:xfrm>
            <a:off x="304800" y="1447800"/>
            <a:ext cx="2895600" cy="5029200"/>
          </a:xfrm>
        </p:spPr>
        <p:txBody>
          <a:bodyPr>
            <a:normAutofit lnSpcReduction="10000"/>
          </a:bodyPr>
          <a:lstStyle/>
          <a:p>
            <a:pPr>
              <a:buFontTx/>
              <a:buNone/>
            </a:pPr>
            <a:endParaRPr lang="en-US" sz="2000" b="1" dirty="0"/>
          </a:p>
          <a:p>
            <a:endParaRPr lang="en-US" sz="2000" b="1" dirty="0"/>
          </a:p>
          <a:p>
            <a:endParaRPr lang="en-US" sz="2000" b="1" dirty="0"/>
          </a:p>
          <a:p>
            <a:endParaRPr lang="en-US" sz="2000" b="1" dirty="0"/>
          </a:p>
          <a:p>
            <a:endParaRPr lang="en-US" sz="2000" b="1" dirty="0"/>
          </a:p>
          <a:p>
            <a:pPr marL="0" indent="0">
              <a:buNone/>
            </a:pPr>
            <a:r>
              <a:rPr lang="en-US" sz="2000" dirty="0"/>
              <a:t>State = (</a:t>
            </a:r>
            <a:r>
              <a:rPr lang="en-US" sz="2000" dirty="0" err="1"/>
              <a:t>x,y</a:t>
            </a:r>
            <a:r>
              <a:rPr lang="en-US" sz="2000" dirty="0"/>
              <a:t>), where x is the number of gallons of water in the 5-gallon jug and y is # of gallons in the 2-gallon jug </a:t>
            </a:r>
          </a:p>
          <a:p>
            <a:pPr marL="0" indent="0">
              <a:buNone/>
            </a:pPr>
            <a:endParaRPr lang="en-US" sz="2000" dirty="0" smtClean="0"/>
          </a:p>
          <a:p>
            <a:pPr marL="0" indent="0">
              <a:buNone/>
            </a:pPr>
            <a:r>
              <a:rPr lang="en-US" sz="2000" dirty="0" smtClean="0"/>
              <a:t>Initial </a:t>
            </a:r>
            <a:r>
              <a:rPr lang="en-US" sz="2000" dirty="0"/>
              <a:t>State = (5,2) </a:t>
            </a:r>
          </a:p>
          <a:p>
            <a:pPr marL="0" indent="0">
              <a:buNone/>
            </a:pPr>
            <a:endParaRPr lang="en-US" sz="2000" dirty="0" smtClean="0"/>
          </a:p>
          <a:p>
            <a:pPr marL="0" indent="0">
              <a:buNone/>
            </a:pPr>
            <a:r>
              <a:rPr lang="en-US" sz="2000" dirty="0" smtClean="0"/>
              <a:t>Goal </a:t>
            </a:r>
            <a:r>
              <a:rPr lang="en-US" sz="2000" dirty="0"/>
              <a:t>State = (*,1), where * means any amount </a:t>
            </a:r>
          </a:p>
        </p:txBody>
      </p:sp>
      <p:graphicFrame>
        <p:nvGraphicFramePr>
          <p:cNvPr id="19600" name="Group 144"/>
          <p:cNvGraphicFramePr>
            <a:graphicFrameLocks noGrp="1"/>
          </p:cNvGraphicFramePr>
          <p:nvPr>
            <p:ph sz="half" idx="2"/>
          </p:nvPr>
        </p:nvGraphicFramePr>
        <p:xfrm>
          <a:off x="3429000" y="2078038"/>
          <a:ext cx="5486400" cy="4480560"/>
        </p:xfrm>
        <a:graphic>
          <a:graphicData uri="http://schemas.openxmlformats.org/drawingml/2006/table">
            <a:tbl>
              <a:tblPr/>
              <a:tblGrid>
                <a:gridCol w="1219200"/>
                <a:gridCol w="914400"/>
                <a:gridCol w="1752600"/>
                <a:gridCol w="1600200"/>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Transition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Effect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Empty5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(x,y)</a:t>
                      </a:r>
                      <a:r>
                        <a:rPr kumimoji="0" lang="en-US" sz="2000" b="0" i="1" u="none" strike="noStrike" cap="none" normalizeH="0" baseline="0">
                          <a:ln>
                            <a:noFill/>
                          </a:ln>
                          <a:solidFill>
                            <a:schemeClr val="tx1"/>
                          </a:solidFill>
                          <a:effectLst/>
                          <a:latin typeface="Times New Roman" charset="0"/>
                          <a:ea typeface="Times New Roman" charset="0"/>
                          <a:cs typeface="Times New Roman" charset="0"/>
                        </a:rPr>
                        <a:t>→</a:t>
                      </a: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(0,y)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Empty 5-gal. jug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Empty2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(x,y)</a:t>
                      </a: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→(x,0)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Empty 2-gal. jug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2to5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x </a:t>
                      </a:r>
                      <a:r>
                        <a:rPr kumimoji="0" lang="en-US" sz="2000" b="0" i="1" u="none" strike="noStrike" cap="none" normalizeH="0" baseline="0">
                          <a:ln>
                            <a:noFill/>
                          </a:ln>
                          <a:solidFill>
                            <a:schemeClr val="tx1"/>
                          </a:solidFill>
                          <a:effectLst/>
                          <a:latin typeface="Times New Roman" charset="0"/>
                          <a:ea typeface="Times New Roman" charset="0"/>
                          <a:cs typeface="Times New Roman" charset="0"/>
                        </a:rPr>
                        <a:t>≤ </a:t>
                      </a: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(x,2)</a:t>
                      </a: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→(x+2,0)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Pour 2-gal. into 5-gal.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5to2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x </a:t>
                      </a: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(x,0)</a:t>
                      </a: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→(x-2,2)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Pour 5-gal. into 2-gal.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5to2part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y &lt;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(1,y)</a:t>
                      </a:r>
                      <a:r>
                        <a:rPr kumimoji="0" lang="en-US" sz="2000" b="0" i="0" u="none" strike="noStrike" cap="none" normalizeH="0" baseline="0">
                          <a:ln>
                            <a:noFill/>
                          </a:ln>
                          <a:solidFill>
                            <a:schemeClr val="tx1"/>
                          </a:solidFill>
                          <a:effectLst/>
                          <a:latin typeface="Times New Roman" charset="0"/>
                          <a:ea typeface="Times New Roman" charset="0"/>
                          <a:cs typeface="Times New Roman" charset="0"/>
                        </a:rPr>
                        <a:t>→(0,y+1)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rPr>
                        <a:t>Pour partial 5-gal. into 2-gal.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98" name="Text Box 142"/>
          <p:cNvSpPr txBox="1">
            <a:spLocks noChangeArrowheads="1"/>
          </p:cNvSpPr>
          <p:nvPr/>
        </p:nvSpPr>
        <p:spPr bwMode="auto">
          <a:xfrm>
            <a:off x="5562600" y="1447800"/>
            <a:ext cx="1933575" cy="457200"/>
          </a:xfrm>
          <a:prstGeom prst="rect">
            <a:avLst/>
          </a:prstGeom>
          <a:noFill/>
          <a:ln w="9525">
            <a:noFill/>
            <a:miter lim="800000"/>
            <a:headEnd/>
            <a:tailEnd/>
          </a:ln>
          <a:effectLst/>
        </p:spPr>
        <p:txBody>
          <a:bodyPr wrap="none">
            <a:prstTxWarp prst="textNoShape">
              <a:avLst/>
            </a:prstTxWarp>
            <a:spAutoFit/>
          </a:bodyPr>
          <a:lstStyle/>
          <a:p>
            <a:r>
              <a:rPr lang="en-US"/>
              <a:t>Operator table</a:t>
            </a:r>
          </a:p>
        </p:txBody>
      </p:sp>
      <p:grpSp>
        <p:nvGrpSpPr>
          <p:cNvPr id="2" name="Group 180"/>
          <p:cNvGrpSpPr>
            <a:grpSpLocks/>
          </p:cNvGrpSpPr>
          <p:nvPr/>
        </p:nvGrpSpPr>
        <p:grpSpPr bwMode="auto">
          <a:xfrm>
            <a:off x="428625" y="1150938"/>
            <a:ext cx="1419225" cy="2011362"/>
            <a:chOff x="2973" y="1508"/>
            <a:chExt cx="894" cy="1267"/>
          </a:xfrm>
        </p:grpSpPr>
        <p:sp>
          <p:nvSpPr>
            <p:cNvPr id="19637" name="Freeform 181"/>
            <p:cNvSpPr>
              <a:spLocks/>
            </p:cNvSpPr>
            <p:nvPr/>
          </p:nvSpPr>
          <p:spPr bwMode="auto">
            <a:xfrm>
              <a:off x="2973" y="1636"/>
              <a:ext cx="894" cy="1139"/>
            </a:xfrm>
            <a:custGeom>
              <a:avLst/>
              <a:gdLst/>
              <a:ahLst/>
              <a:cxnLst>
                <a:cxn ang="0">
                  <a:pos x="472" y="72"/>
                </a:cxn>
                <a:cxn ang="0">
                  <a:pos x="472" y="131"/>
                </a:cxn>
                <a:cxn ang="0">
                  <a:pos x="470" y="188"/>
                </a:cxn>
                <a:cxn ang="0">
                  <a:pos x="460" y="243"/>
                </a:cxn>
                <a:cxn ang="0">
                  <a:pos x="443" y="300"/>
                </a:cxn>
                <a:cxn ang="0">
                  <a:pos x="422" y="353"/>
                </a:cxn>
                <a:cxn ang="0">
                  <a:pos x="397" y="408"/>
                </a:cxn>
                <a:cxn ang="0">
                  <a:pos x="373" y="463"/>
                </a:cxn>
                <a:cxn ang="0">
                  <a:pos x="348" y="524"/>
                </a:cxn>
                <a:cxn ang="0">
                  <a:pos x="323" y="591"/>
                </a:cxn>
                <a:cxn ang="0">
                  <a:pos x="295" y="665"/>
                </a:cxn>
                <a:cxn ang="0">
                  <a:pos x="260" y="743"/>
                </a:cxn>
                <a:cxn ang="0">
                  <a:pos x="221" y="824"/>
                </a:cxn>
                <a:cxn ang="0">
                  <a:pos x="173" y="908"/>
                </a:cxn>
                <a:cxn ang="0">
                  <a:pos x="122" y="997"/>
                </a:cxn>
                <a:cxn ang="0">
                  <a:pos x="72" y="1094"/>
                </a:cxn>
                <a:cxn ang="0">
                  <a:pos x="34" y="1203"/>
                </a:cxn>
                <a:cxn ang="0">
                  <a:pos x="11" y="1328"/>
                </a:cxn>
                <a:cxn ang="0">
                  <a:pos x="2" y="1461"/>
                </a:cxn>
                <a:cxn ang="0">
                  <a:pos x="2" y="1592"/>
                </a:cxn>
                <a:cxn ang="0">
                  <a:pos x="13" y="1719"/>
                </a:cxn>
                <a:cxn ang="0">
                  <a:pos x="44" y="1839"/>
                </a:cxn>
                <a:cxn ang="0">
                  <a:pos x="101" y="1949"/>
                </a:cxn>
                <a:cxn ang="0">
                  <a:pos x="177" y="2044"/>
                </a:cxn>
                <a:cxn ang="0">
                  <a:pos x="279" y="2126"/>
                </a:cxn>
                <a:cxn ang="0">
                  <a:pos x="392" y="2189"/>
                </a:cxn>
                <a:cxn ang="0">
                  <a:pos x="511" y="2233"/>
                </a:cxn>
                <a:cxn ang="0">
                  <a:pos x="629" y="2253"/>
                </a:cxn>
                <a:cxn ang="0">
                  <a:pos x="751" y="2263"/>
                </a:cxn>
                <a:cxn ang="0">
                  <a:pos x="878" y="2267"/>
                </a:cxn>
                <a:cxn ang="0">
                  <a:pos x="1006" y="2265"/>
                </a:cxn>
                <a:cxn ang="0">
                  <a:pos x="1127" y="2253"/>
                </a:cxn>
                <a:cxn ang="0">
                  <a:pos x="1240" y="2236"/>
                </a:cxn>
                <a:cxn ang="0">
                  <a:pos x="1337" y="2208"/>
                </a:cxn>
                <a:cxn ang="0">
                  <a:pos x="1422" y="2170"/>
                </a:cxn>
                <a:cxn ang="0">
                  <a:pos x="1494" y="2120"/>
                </a:cxn>
                <a:cxn ang="0">
                  <a:pos x="1559" y="2062"/>
                </a:cxn>
                <a:cxn ang="0">
                  <a:pos x="1616" y="1989"/>
                </a:cxn>
                <a:cxn ang="0">
                  <a:pos x="1671" y="1904"/>
                </a:cxn>
                <a:cxn ang="0">
                  <a:pos x="1721" y="1799"/>
                </a:cxn>
                <a:cxn ang="0">
                  <a:pos x="1761" y="1681"/>
                </a:cxn>
                <a:cxn ang="0">
                  <a:pos x="1783" y="1558"/>
                </a:cxn>
                <a:cxn ang="0">
                  <a:pos x="1783" y="1429"/>
                </a:cxn>
                <a:cxn ang="0">
                  <a:pos x="1762" y="1298"/>
                </a:cxn>
                <a:cxn ang="0">
                  <a:pos x="1723" y="1168"/>
                </a:cxn>
                <a:cxn ang="0">
                  <a:pos x="1675" y="1047"/>
                </a:cxn>
                <a:cxn ang="0">
                  <a:pos x="1627" y="942"/>
                </a:cxn>
                <a:cxn ang="0">
                  <a:pos x="1584" y="853"/>
                </a:cxn>
                <a:cxn ang="0">
                  <a:pos x="1544" y="786"/>
                </a:cxn>
                <a:cxn ang="0">
                  <a:pos x="1498" y="724"/>
                </a:cxn>
                <a:cxn ang="0">
                  <a:pos x="1451" y="651"/>
                </a:cxn>
                <a:cxn ang="0">
                  <a:pos x="1426" y="594"/>
                </a:cxn>
                <a:cxn ang="0">
                  <a:pos x="1405" y="524"/>
                </a:cxn>
                <a:cxn ang="0">
                  <a:pos x="1390" y="439"/>
                </a:cxn>
                <a:cxn ang="0">
                  <a:pos x="1382" y="353"/>
                </a:cxn>
                <a:cxn ang="0">
                  <a:pos x="1380" y="268"/>
                </a:cxn>
                <a:cxn ang="0">
                  <a:pos x="1388" y="188"/>
                </a:cxn>
                <a:cxn ang="0">
                  <a:pos x="1399" y="119"/>
                </a:cxn>
                <a:cxn ang="0">
                  <a:pos x="1418" y="57"/>
                </a:cxn>
                <a:cxn ang="0">
                  <a:pos x="901" y="41"/>
                </a:cxn>
              </a:cxnLst>
              <a:rect l="0" t="0" r="r" b="b"/>
              <a:pathLst>
                <a:path w="1787" h="2267">
                  <a:moveTo>
                    <a:pt x="468" y="20"/>
                  </a:moveTo>
                  <a:lnTo>
                    <a:pt x="468" y="20"/>
                  </a:lnTo>
                  <a:lnTo>
                    <a:pt x="468" y="24"/>
                  </a:lnTo>
                  <a:lnTo>
                    <a:pt x="468" y="26"/>
                  </a:lnTo>
                  <a:lnTo>
                    <a:pt x="470" y="30"/>
                  </a:lnTo>
                  <a:lnTo>
                    <a:pt x="470" y="34"/>
                  </a:lnTo>
                  <a:lnTo>
                    <a:pt x="470" y="39"/>
                  </a:lnTo>
                  <a:lnTo>
                    <a:pt x="470" y="43"/>
                  </a:lnTo>
                  <a:lnTo>
                    <a:pt x="470" y="47"/>
                  </a:lnTo>
                  <a:lnTo>
                    <a:pt x="470" y="53"/>
                  </a:lnTo>
                  <a:lnTo>
                    <a:pt x="470" y="60"/>
                  </a:lnTo>
                  <a:lnTo>
                    <a:pt x="470" y="66"/>
                  </a:lnTo>
                  <a:lnTo>
                    <a:pt x="472" y="72"/>
                  </a:lnTo>
                  <a:lnTo>
                    <a:pt x="472" y="76"/>
                  </a:lnTo>
                  <a:lnTo>
                    <a:pt x="472" y="79"/>
                  </a:lnTo>
                  <a:lnTo>
                    <a:pt x="472" y="83"/>
                  </a:lnTo>
                  <a:lnTo>
                    <a:pt x="472" y="87"/>
                  </a:lnTo>
                  <a:lnTo>
                    <a:pt x="472" y="95"/>
                  </a:lnTo>
                  <a:lnTo>
                    <a:pt x="472" y="102"/>
                  </a:lnTo>
                  <a:lnTo>
                    <a:pt x="472" y="106"/>
                  </a:lnTo>
                  <a:lnTo>
                    <a:pt x="472" y="110"/>
                  </a:lnTo>
                  <a:lnTo>
                    <a:pt x="472" y="114"/>
                  </a:lnTo>
                  <a:lnTo>
                    <a:pt x="472" y="119"/>
                  </a:lnTo>
                  <a:lnTo>
                    <a:pt x="472" y="123"/>
                  </a:lnTo>
                  <a:lnTo>
                    <a:pt x="472" y="127"/>
                  </a:lnTo>
                  <a:lnTo>
                    <a:pt x="472" y="131"/>
                  </a:lnTo>
                  <a:lnTo>
                    <a:pt x="472" y="135"/>
                  </a:lnTo>
                  <a:lnTo>
                    <a:pt x="472" y="138"/>
                  </a:lnTo>
                  <a:lnTo>
                    <a:pt x="472" y="144"/>
                  </a:lnTo>
                  <a:lnTo>
                    <a:pt x="472" y="148"/>
                  </a:lnTo>
                  <a:lnTo>
                    <a:pt x="472" y="152"/>
                  </a:lnTo>
                  <a:lnTo>
                    <a:pt x="472" y="157"/>
                  </a:lnTo>
                  <a:lnTo>
                    <a:pt x="472" y="161"/>
                  </a:lnTo>
                  <a:lnTo>
                    <a:pt x="470" y="165"/>
                  </a:lnTo>
                  <a:lnTo>
                    <a:pt x="470" y="171"/>
                  </a:lnTo>
                  <a:lnTo>
                    <a:pt x="470" y="174"/>
                  </a:lnTo>
                  <a:lnTo>
                    <a:pt x="470" y="178"/>
                  </a:lnTo>
                  <a:lnTo>
                    <a:pt x="470" y="182"/>
                  </a:lnTo>
                  <a:lnTo>
                    <a:pt x="470" y="188"/>
                  </a:lnTo>
                  <a:lnTo>
                    <a:pt x="468" y="192"/>
                  </a:lnTo>
                  <a:lnTo>
                    <a:pt x="468" y="195"/>
                  </a:lnTo>
                  <a:lnTo>
                    <a:pt x="468" y="201"/>
                  </a:lnTo>
                  <a:lnTo>
                    <a:pt x="468" y="205"/>
                  </a:lnTo>
                  <a:lnTo>
                    <a:pt x="466" y="209"/>
                  </a:lnTo>
                  <a:lnTo>
                    <a:pt x="466" y="214"/>
                  </a:lnTo>
                  <a:lnTo>
                    <a:pt x="466" y="218"/>
                  </a:lnTo>
                  <a:lnTo>
                    <a:pt x="466" y="224"/>
                  </a:lnTo>
                  <a:lnTo>
                    <a:pt x="464" y="226"/>
                  </a:lnTo>
                  <a:lnTo>
                    <a:pt x="464" y="231"/>
                  </a:lnTo>
                  <a:lnTo>
                    <a:pt x="462" y="235"/>
                  </a:lnTo>
                  <a:lnTo>
                    <a:pt x="462" y="239"/>
                  </a:lnTo>
                  <a:lnTo>
                    <a:pt x="460" y="243"/>
                  </a:lnTo>
                  <a:lnTo>
                    <a:pt x="460" y="247"/>
                  </a:lnTo>
                  <a:lnTo>
                    <a:pt x="458" y="250"/>
                  </a:lnTo>
                  <a:lnTo>
                    <a:pt x="458" y="254"/>
                  </a:lnTo>
                  <a:lnTo>
                    <a:pt x="456" y="258"/>
                  </a:lnTo>
                  <a:lnTo>
                    <a:pt x="454" y="262"/>
                  </a:lnTo>
                  <a:lnTo>
                    <a:pt x="453" y="266"/>
                  </a:lnTo>
                  <a:lnTo>
                    <a:pt x="453" y="269"/>
                  </a:lnTo>
                  <a:lnTo>
                    <a:pt x="451" y="273"/>
                  </a:lnTo>
                  <a:lnTo>
                    <a:pt x="451" y="277"/>
                  </a:lnTo>
                  <a:lnTo>
                    <a:pt x="449" y="283"/>
                  </a:lnTo>
                  <a:lnTo>
                    <a:pt x="449" y="287"/>
                  </a:lnTo>
                  <a:lnTo>
                    <a:pt x="445" y="292"/>
                  </a:lnTo>
                  <a:lnTo>
                    <a:pt x="443" y="300"/>
                  </a:lnTo>
                  <a:lnTo>
                    <a:pt x="441" y="304"/>
                  </a:lnTo>
                  <a:lnTo>
                    <a:pt x="439" y="307"/>
                  </a:lnTo>
                  <a:lnTo>
                    <a:pt x="437" y="311"/>
                  </a:lnTo>
                  <a:lnTo>
                    <a:pt x="437" y="315"/>
                  </a:lnTo>
                  <a:lnTo>
                    <a:pt x="435" y="319"/>
                  </a:lnTo>
                  <a:lnTo>
                    <a:pt x="433" y="323"/>
                  </a:lnTo>
                  <a:lnTo>
                    <a:pt x="432" y="326"/>
                  </a:lnTo>
                  <a:lnTo>
                    <a:pt x="432" y="332"/>
                  </a:lnTo>
                  <a:lnTo>
                    <a:pt x="430" y="334"/>
                  </a:lnTo>
                  <a:lnTo>
                    <a:pt x="428" y="338"/>
                  </a:lnTo>
                  <a:lnTo>
                    <a:pt x="426" y="342"/>
                  </a:lnTo>
                  <a:lnTo>
                    <a:pt x="426" y="347"/>
                  </a:lnTo>
                  <a:lnTo>
                    <a:pt x="422" y="353"/>
                  </a:lnTo>
                  <a:lnTo>
                    <a:pt x="418" y="361"/>
                  </a:lnTo>
                  <a:lnTo>
                    <a:pt x="416" y="364"/>
                  </a:lnTo>
                  <a:lnTo>
                    <a:pt x="414" y="368"/>
                  </a:lnTo>
                  <a:lnTo>
                    <a:pt x="413" y="372"/>
                  </a:lnTo>
                  <a:lnTo>
                    <a:pt x="411" y="376"/>
                  </a:lnTo>
                  <a:lnTo>
                    <a:pt x="409" y="380"/>
                  </a:lnTo>
                  <a:lnTo>
                    <a:pt x="407" y="383"/>
                  </a:lnTo>
                  <a:lnTo>
                    <a:pt x="407" y="387"/>
                  </a:lnTo>
                  <a:lnTo>
                    <a:pt x="405" y="391"/>
                  </a:lnTo>
                  <a:lnTo>
                    <a:pt x="403" y="395"/>
                  </a:lnTo>
                  <a:lnTo>
                    <a:pt x="401" y="401"/>
                  </a:lnTo>
                  <a:lnTo>
                    <a:pt x="399" y="404"/>
                  </a:lnTo>
                  <a:lnTo>
                    <a:pt x="397" y="408"/>
                  </a:lnTo>
                  <a:lnTo>
                    <a:pt x="395" y="412"/>
                  </a:lnTo>
                  <a:lnTo>
                    <a:pt x="394" y="416"/>
                  </a:lnTo>
                  <a:lnTo>
                    <a:pt x="392" y="420"/>
                  </a:lnTo>
                  <a:lnTo>
                    <a:pt x="390" y="423"/>
                  </a:lnTo>
                  <a:lnTo>
                    <a:pt x="388" y="429"/>
                  </a:lnTo>
                  <a:lnTo>
                    <a:pt x="386" y="433"/>
                  </a:lnTo>
                  <a:lnTo>
                    <a:pt x="384" y="437"/>
                  </a:lnTo>
                  <a:lnTo>
                    <a:pt x="382" y="442"/>
                  </a:lnTo>
                  <a:lnTo>
                    <a:pt x="380" y="446"/>
                  </a:lnTo>
                  <a:lnTo>
                    <a:pt x="378" y="450"/>
                  </a:lnTo>
                  <a:lnTo>
                    <a:pt x="376" y="454"/>
                  </a:lnTo>
                  <a:lnTo>
                    <a:pt x="375" y="459"/>
                  </a:lnTo>
                  <a:lnTo>
                    <a:pt x="373" y="463"/>
                  </a:lnTo>
                  <a:lnTo>
                    <a:pt x="371" y="467"/>
                  </a:lnTo>
                  <a:lnTo>
                    <a:pt x="369" y="473"/>
                  </a:lnTo>
                  <a:lnTo>
                    <a:pt x="367" y="477"/>
                  </a:lnTo>
                  <a:lnTo>
                    <a:pt x="365" y="482"/>
                  </a:lnTo>
                  <a:lnTo>
                    <a:pt x="363" y="486"/>
                  </a:lnTo>
                  <a:lnTo>
                    <a:pt x="361" y="490"/>
                  </a:lnTo>
                  <a:lnTo>
                    <a:pt x="359" y="496"/>
                  </a:lnTo>
                  <a:lnTo>
                    <a:pt x="357" y="499"/>
                  </a:lnTo>
                  <a:lnTo>
                    <a:pt x="356" y="505"/>
                  </a:lnTo>
                  <a:lnTo>
                    <a:pt x="354" y="509"/>
                  </a:lnTo>
                  <a:lnTo>
                    <a:pt x="352" y="515"/>
                  </a:lnTo>
                  <a:lnTo>
                    <a:pt x="350" y="518"/>
                  </a:lnTo>
                  <a:lnTo>
                    <a:pt x="348" y="524"/>
                  </a:lnTo>
                  <a:lnTo>
                    <a:pt x="346" y="530"/>
                  </a:lnTo>
                  <a:lnTo>
                    <a:pt x="344" y="534"/>
                  </a:lnTo>
                  <a:lnTo>
                    <a:pt x="342" y="539"/>
                  </a:lnTo>
                  <a:lnTo>
                    <a:pt x="340" y="545"/>
                  </a:lnTo>
                  <a:lnTo>
                    <a:pt x="338" y="549"/>
                  </a:lnTo>
                  <a:lnTo>
                    <a:pt x="337" y="555"/>
                  </a:lnTo>
                  <a:lnTo>
                    <a:pt x="335" y="560"/>
                  </a:lnTo>
                  <a:lnTo>
                    <a:pt x="333" y="566"/>
                  </a:lnTo>
                  <a:lnTo>
                    <a:pt x="331" y="570"/>
                  </a:lnTo>
                  <a:lnTo>
                    <a:pt x="329" y="575"/>
                  </a:lnTo>
                  <a:lnTo>
                    <a:pt x="327" y="581"/>
                  </a:lnTo>
                  <a:lnTo>
                    <a:pt x="325" y="587"/>
                  </a:lnTo>
                  <a:lnTo>
                    <a:pt x="323" y="591"/>
                  </a:lnTo>
                  <a:lnTo>
                    <a:pt x="321" y="598"/>
                  </a:lnTo>
                  <a:lnTo>
                    <a:pt x="319" y="602"/>
                  </a:lnTo>
                  <a:lnTo>
                    <a:pt x="318" y="608"/>
                  </a:lnTo>
                  <a:lnTo>
                    <a:pt x="316" y="613"/>
                  </a:lnTo>
                  <a:lnTo>
                    <a:pt x="314" y="619"/>
                  </a:lnTo>
                  <a:lnTo>
                    <a:pt x="312" y="625"/>
                  </a:lnTo>
                  <a:lnTo>
                    <a:pt x="310" y="631"/>
                  </a:lnTo>
                  <a:lnTo>
                    <a:pt x="306" y="636"/>
                  </a:lnTo>
                  <a:lnTo>
                    <a:pt x="304" y="642"/>
                  </a:lnTo>
                  <a:lnTo>
                    <a:pt x="302" y="648"/>
                  </a:lnTo>
                  <a:lnTo>
                    <a:pt x="300" y="653"/>
                  </a:lnTo>
                  <a:lnTo>
                    <a:pt x="297" y="659"/>
                  </a:lnTo>
                  <a:lnTo>
                    <a:pt x="295" y="665"/>
                  </a:lnTo>
                  <a:lnTo>
                    <a:pt x="293" y="670"/>
                  </a:lnTo>
                  <a:lnTo>
                    <a:pt x="291" y="676"/>
                  </a:lnTo>
                  <a:lnTo>
                    <a:pt x="287" y="682"/>
                  </a:lnTo>
                  <a:lnTo>
                    <a:pt x="285" y="688"/>
                  </a:lnTo>
                  <a:lnTo>
                    <a:pt x="283" y="693"/>
                  </a:lnTo>
                  <a:lnTo>
                    <a:pt x="279" y="701"/>
                  </a:lnTo>
                  <a:lnTo>
                    <a:pt x="278" y="707"/>
                  </a:lnTo>
                  <a:lnTo>
                    <a:pt x="276" y="712"/>
                  </a:lnTo>
                  <a:lnTo>
                    <a:pt x="272" y="718"/>
                  </a:lnTo>
                  <a:lnTo>
                    <a:pt x="270" y="724"/>
                  </a:lnTo>
                  <a:lnTo>
                    <a:pt x="266" y="731"/>
                  </a:lnTo>
                  <a:lnTo>
                    <a:pt x="264" y="737"/>
                  </a:lnTo>
                  <a:lnTo>
                    <a:pt x="260" y="743"/>
                  </a:lnTo>
                  <a:lnTo>
                    <a:pt x="259" y="748"/>
                  </a:lnTo>
                  <a:lnTo>
                    <a:pt x="255" y="754"/>
                  </a:lnTo>
                  <a:lnTo>
                    <a:pt x="253" y="762"/>
                  </a:lnTo>
                  <a:lnTo>
                    <a:pt x="249" y="767"/>
                  </a:lnTo>
                  <a:lnTo>
                    <a:pt x="247" y="773"/>
                  </a:lnTo>
                  <a:lnTo>
                    <a:pt x="243" y="781"/>
                  </a:lnTo>
                  <a:lnTo>
                    <a:pt x="241" y="786"/>
                  </a:lnTo>
                  <a:lnTo>
                    <a:pt x="238" y="792"/>
                  </a:lnTo>
                  <a:lnTo>
                    <a:pt x="234" y="798"/>
                  </a:lnTo>
                  <a:lnTo>
                    <a:pt x="230" y="805"/>
                  </a:lnTo>
                  <a:lnTo>
                    <a:pt x="228" y="811"/>
                  </a:lnTo>
                  <a:lnTo>
                    <a:pt x="224" y="819"/>
                  </a:lnTo>
                  <a:lnTo>
                    <a:pt x="221" y="824"/>
                  </a:lnTo>
                  <a:lnTo>
                    <a:pt x="217" y="830"/>
                  </a:lnTo>
                  <a:lnTo>
                    <a:pt x="215" y="838"/>
                  </a:lnTo>
                  <a:lnTo>
                    <a:pt x="211" y="843"/>
                  </a:lnTo>
                  <a:lnTo>
                    <a:pt x="207" y="849"/>
                  </a:lnTo>
                  <a:lnTo>
                    <a:pt x="203" y="857"/>
                  </a:lnTo>
                  <a:lnTo>
                    <a:pt x="200" y="862"/>
                  </a:lnTo>
                  <a:lnTo>
                    <a:pt x="196" y="868"/>
                  </a:lnTo>
                  <a:lnTo>
                    <a:pt x="192" y="874"/>
                  </a:lnTo>
                  <a:lnTo>
                    <a:pt x="188" y="881"/>
                  </a:lnTo>
                  <a:lnTo>
                    <a:pt x="184" y="887"/>
                  </a:lnTo>
                  <a:lnTo>
                    <a:pt x="181" y="895"/>
                  </a:lnTo>
                  <a:lnTo>
                    <a:pt x="177" y="900"/>
                  </a:lnTo>
                  <a:lnTo>
                    <a:pt x="173" y="908"/>
                  </a:lnTo>
                  <a:lnTo>
                    <a:pt x="169" y="914"/>
                  </a:lnTo>
                  <a:lnTo>
                    <a:pt x="165" y="921"/>
                  </a:lnTo>
                  <a:lnTo>
                    <a:pt x="162" y="927"/>
                  </a:lnTo>
                  <a:lnTo>
                    <a:pt x="158" y="935"/>
                  </a:lnTo>
                  <a:lnTo>
                    <a:pt x="154" y="942"/>
                  </a:lnTo>
                  <a:lnTo>
                    <a:pt x="150" y="948"/>
                  </a:lnTo>
                  <a:lnTo>
                    <a:pt x="146" y="954"/>
                  </a:lnTo>
                  <a:lnTo>
                    <a:pt x="141" y="961"/>
                  </a:lnTo>
                  <a:lnTo>
                    <a:pt x="137" y="969"/>
                  </a:lnTo>
                  <a:lnTo>
                    <a:pt x="133" y="974"/>
                  </a:lnTo>
                  <a:lnTo>
                    <a:pt x="129" y="982"/>
                  </a:lnTo>
                  <a:lnTo>
                    <a:pt x="125" y="990"/>
                  </a:lnTo>
                  <a:lnTo>
                    <a:pt x="122" y="997"/>
                  </a:lnTo>
                  <a:lnTo>
                    <a:pt x="118" y="1003"/>
                  </a:lnTo>
                  <a:lnTo>
                    <a:pt x="112" y="1011"/>
                  </a:lnTo>
                  <a:lnTo>
                    <a:pt x="110" y="1018"/>
                  </a:lnTo>
                  <a:lnTo>
                    <a:pt x="106" y="1026"/>
                  </a:lnTo>
                  <a:lnTo>
                    <a:pt x="103" y="1032"/>
                  </a:lnTo>
                  <a:lnTo>
                    <a:pt x="99" y="1041"/>
                  </a:lnTo>
                  <a:lnTo>
                    <a:pt x="95" y="1047"/>
                  </a:lnTo>
                  <a:lnTo>
                    <a:pt x="91" y="1056"/>
                  </a:lnTo>
                  <a:lnTo>
                    <a:pt x="87" y="1062"/>
                  </a:lnTo>
                  <a:lnTo>
                    <a:pt x="84" y="1070"/>
                  </a:lnTo>
                  <a:lnTo>
                    <a:pt x="80" y="1077"/>
                  </a:lnTo>
                  <a:lnTo>
                    <a:pt x="76" y="1087"/>
                  </a:lnTo>
                  <a:lnTo>
                    <a:pt x="72" y="1094"/>
                  </a:lnTo>
                  <a:lnTo>
                    <a:pt x="70" y="1102"/>
                  </a:lnTo>
                  <a:lnTo>
                    <a:pt x="67" y="1109"/>
                  </a:lnTo>
                  <a:lnTo>
                    <a:pt x="63" y="1119"/>
                  </a:lnTo>
                  <a:lnTo>
                    <a:pt x="59" y="1127"/>
                  </a:lnTo>
                  <a:lnTo>
                    <a:pt x="57" y="1134"/>
                  </a:lnTo>
                  <a:lnTo>
                    <a:pt x="53" y="1142"/>
                  </a:lnTo>
                  <a:lnTo>
                    <a:pt x="49" y="1151"/>
                  </a:lnTo>
                  <a:lnTo>
                    <a:pt x="48" y="1159"/>
                  </a:lnTo>
                  <a:lnTo>
                    <a:pt x="44" y="1168"/>
                  </a:lnTo>
                  <a:lnTo>
                    <a:pt x="42" y="1176"/>
                  </a:lnTo>
                  <a:lnTo>
                    <a:pt x="40" y="1185"/>
                  </a:lnTo>
                  <a:lnTo>
                    <a:pt x="36" y="1195"/>
                  </a:lnTo>
                  <a:lnTo>
                    <a:pt x="34" y="1203"/>
                  </a:lnTo>
                  <a:lnTo>
                    <a:pt x="30" y="1212"/>
                  </a:lnTo>
                  <a:lnTo>
                    <a:pt x="29" y="1222"/>
                  </a:lnTo>
                  <a:lnTo>
                    <a:pt x="27" y="1231"/>
                  </a:lnTo>
                  <a:lnTo>
                    <a:pt x="25" y="1241"/>
                  </a:lnTo>
                  <a:lnTo>
                    <a:pt x="23" y="1250"/>
                  </a:lnTo>
                  <a:lnTo>
                    <a:pt x="21" y="1260"/>
                  </a:lnTo>
                  <a:lnTo>
                    <a:pt x="19" y="1269"/>
                  </a:lnTo>
                  <a:lnTo>
                    <a:pt x="17" y="1279"/>
                  </a:lnTo>
                  <a:lnTo>
                    <a:pt x="15" y="1288"/>
                  </a:lnTo>
                  <a:lnTo>
                    <a:pt x="15" y="1298"/>
                  </a:lnTo>
                  <a:lnTo>
                    <a:pt x="13" y="1307"/>
                  </a:lnTo>
                  <a:lnTo>
                    <a:pt x="13" y="1318"/>
                  </a:lnTo>
                  <a:lnTo>
                    <a:pt x="11" y="1328"/>
                  </a:lnTo>
                  <a:lnTo>
                    <a:pt x="11" y="1339"/>
                  </a:lnTo>
                  <a:lnTo>
                    <a:pt x="10" y="1349"/>
                  </a:lnTo>
                  <a:lnTo>
                    <a:pt x="10" y="1358"/>
                  </a:lnTo>
                  <a:lnTo>
                    <a:pt x="8" y="1370"/>
                  </a:lnTo>
                  <a:lnTo>
                    <a:pt x="8" y="1379"/>
                  </a:lnTo>
                  <a:lnTo>
                    <a:pt x="6" y="1389"/>
                  </a:lnTo>
                  <a:lnTo>
                    <a:pt x="6" y="1400"/>
                  </a:lnTo>
                  <a:lnTo>
                    <a:pt x="6" y="1410"/>
                  </a:lnTo>
                  <a:lnTo>
                    <a:pt x="6" y="1421"/>
                  </a:lnTo>
                  <a:lnTo>
                    <a:pt x="4" y="1431"/>
                  </a:lnTo>
                  <a:lnTo>
                    <a:pt x="2" y="1440"/>
                  </a:lnTo>
                  <a:lnTo>
                    <a:pt x="2" y="1451"/>
                  </a:lnTo>
                  <a:lnTo>
                    <a:pt x="2" y="1461"/>
                  </a:lnTo>
                  <a:lnTo>
                    <a:pt x="2" y="1470"/>
                  </a:lnTo>
                  <a:lnTo>
                    <a:pt x="2" y="1482"/>
                  </a:lnTo>
                  <a:lnTo>
                    <a:pt x="2" y="1491"/>
                  </a:lnTo>
                  <a:lnTo>
                    <a:pt x="2" y="1503"/>
                  </a:lnTo>
                  <a:lnTo>
                    <a:pt x="0" y="1512"/>
                  </a:lnTo>
                  <a:lnTo>
                    <a:pt x="0" y="1522"/>
                  </a:lnTo>
                  <a:lnTo>
                    <a:pt x="0" y="1531"/>
                  </a:lnTo>
                  <a:lnTo>
                    <a:pt x="0" y="1543"/>
                  </a:lnTo>
                  <a:lnTo>
                    <a:pt x="0" y="1552"/>
                  </a:lnTo>
                  <a:lnTo>
                    <a:pt x="0" y="1562"/>
                  </a:lnTo>
                  <a:lnTo>
                    <a:pt x="0" y="1573"/>
                  </a:lnTo>
                  <a:lnTo>
                    <a:pt x="2" y="1583"/>
                  </a:lnTo>
                  <a:lnTo>
                    <a:pt x="2" y="1592"/>
                  </a:lnTo>
                  <a:lnTo>
                    <a:pt x="2" y="1602"/>
                  </a:lnTo>
                  <a:lnTo>
                    <a:pt x="2" y="1611"/>
                  </a:lnTo>
                  <a:lnTo>
                    <a:pt x="2" y="1623"/>
                  </a:lnTo>
                  <a:lnTo>
                    <a:pt x="2" y="1632"/>
                  </a:lnTo>
                  <a:lnTo>
                    <a:pt x="4" y="1642"/>
                  </a:lnTo>
                  <a:lnTo>
                    <a:pt x="6" y="1651"/>
                  </a:lnTo>
                  <a:lnTo>
                    <a:pt x="6" y="1662"/>
                  </a:lnTo>
                  <a:lnTo>
                    <a:pt x="6" y="1672"/>
                  </a:lnTo>
                  <a:lnTo>
                    <a:pt x="8" y="1681"/>
                  </a:lnTo>
                  <a:lnTo>
                    <a:pt x="8" y="1691"/>
                  </a:lnTo>
                  <a:lnTo>
                    <a:pt x="11" y="1700"/>
                  </a:lnTo>
                  <a:lnTo>
                    <a:pt x="11" y="1710"/>
                  </a:lnTo>
                  <a:lnTo>
                    <a:pt x="13" y="1719"/>
                  </a:lnTo>
                  <a:lnTo>
                    <a:pt x="15" y="1729"/>
                  </a:lnTo>
                  <a:lnTo>
                    <a:pt x="17" y="1738"/>
                  </a:lnTo>
                  <a:lnTo>
                    <a:pt x="19" y="1748"/>
                  </a:lnTo>
                  <a:lnTo>
                    <a:pt x="21" y="1757"/>
                  </a:lnTo>
                  <a:lnTo>
                    <a:pt x="23" y="1765"/>
                  </a:lnTo>
                  <a:lnTo>
                    <a:pt x="25" y="1775"/>
                  </a:lnTo>
                  <a:lnTo>
                    <a:pt x="27" y="1784"/>
                  </a:lnTo>
                  <a:lnTo>
                    <a:pt x="29" y="1794"/>
                  </a:lnTo>
                  <a:lnTo>
                    <a:pt x="32" y="1803"/>
                  </a:lnTo>
                  <a:lnTo>
                    <a:pt x="36" y="1813"/>
                  </a:lnTo>
                  <a:lnTo>
                    <a:pt x="38" y="1820"/>
                  </a:lnTo>
                  <a:lnTo>
                    <a:pt x="42" y="1830"/>
                  </a:lnTo>
                  <a:lnTo>
                    <a:pt x="44" y="1839"/>
                  </a:lnTo>
                  <a:lnTo>
                    <a:pt x="48" y="1847"/>
                  </a:lnTo>
                  <a:lnTo>
                    <a:pt x="51" y="1856"/>
                  </a:lnTo>
                  <a:lnTo>
                    <a:pt x="53" y="1864"/>
                  </a:lnTo>
                  <a:lnTo>
                    <a:pt x="59" y="1873"/>
                  </a:lnTo>
                  <a:lnTo>
                    <a:pt x="63" y="1883"/>
                  </a:lnTo>
                  <a:lnTo>
                    <a:pt x="67" y="1890"/>
                  </a:lnTo>
                  <a:lnTo>
                    <a:pt x="70" y="1900"/>
                  </a:lnTo>
                  <a:lnTo>
                    <a:pt x="74" y="1908"/>
                  </a:lnTo>
                  <a:lnTo>
                    <a:pt x="80" y="1917"/>
                  </a:lnTo>
                  <a:lnTo>
                    <a:pt x="84" y="1925"/>
                  </a:lnTo>
                  <a:lnTo>
                    <a:pt x="89" y="1934"/>
                  </a:lnTo>
                  <a:lnTo>
                    <a:pt x="93" y="1942"/>
                  </a:lnTo>
                  <a:lnTo>
                    <a:pt x="101" y="1949"/>
                  </a:lnTo>
                  <a:lnTo>
                    <a:pt x="105" y="1957"/>
                  </a:lnTo>
                  <a:lnTo>
                    <a:pt x="110" y="1965"/>
                  </a:lnTo>
                  <a:lnTo>
                    <a:pt x="114" y="1972"/>
                  </a:lnTo>
                  <a:lnTo>
                    <a:pt x="120" y="1980"/>
                  </a:lnTo>
                  <a:lnTo>
                    <a:pt x="125" y="1987"/>
                  </a:lnTo>
                  <a:lnTo>
                    <a:pt x="133" y="1995"/>
                  </a:lnTo>
                  <a:lnTo>
                    <a:pt x="139" y="2003"/>
                  </a:lnTo>
                  <a:lnTo>
                    <a:pt x="145" y="2010"/>
                  </a:lnTo>
                  <a:lnTo>
                    <a:pt x="150" y="2016"/>
                  </a:lnTo>
                  <a:lnTo>
                    <a:pt x="158" y="2024"/>
                  </a:lnTo>
                  <a:lnTo>
                    <a:pt x="164" y="2031"/>
                  </a:lnTo>
                  <a:lnTo>
                    <a:pt x="171" y="2039"/>
                  </a:lnTo>
                  <a:lnTo>
                    <a:pt x="177" y="2044"/>
                  </a:lnTo>
                  <a:lnTo>
                    <a:pt x="184" y="2052"/>
                  </a:lnTo>
                  <a:lnTo>
                    <a:pt x="192" y="2058"/>
                  </a:lnTo>
                  <a:lnTo>
                    <a:pt x="200" y="2065"/>
                  </a:lnTo>
                  <a:lnTo>
                    <a:pt x="207" y="2071"/>
                  </a:lnTo>
                  <a:lnTo>
                    <a:pt x="215" y="2077"/>
                  </a:lnTo>
                  <a:lnTo>
                    <a:pt x="222" y="2084"/>
                  </a:lnTo>
                  <a:lnTo>
                    <a:pt x="230" y="2090"/>
                  </a:lnTo>
                  <a:lnTo>
                    <a:pt x="238" y="2096"/>
                  </a:lnTo>
                  <a:lnTo>
                    <a:pt x="245" y="2101"/>
                  </a:lnTo>
                  <a:lnTo>
                    <a:pt x="253" y="2107"/>
                  </a:lnTo>
                  <a:lnTo>
                    <a:pt x="262" y="2115"/>
                  </a:lnTo>
                  <a:lnTo>
                    <a:pt x="270" y="2119"/>
                  </a:lnTo>
                  <a:lnTo>
                    <a:pt x="279" y="2126"/>
                  </a:lnTo>
                  <a:lnTo>
                    <a:pt x="287" y="2130"/>
                  </a:lnTo>
                  <a:lnTo>
                    <a:pt x="295" y="2136"/>
                  </a:lnTo>
                  <a:lnTo>
                    <a:pt x="304" y="2141"/>
                  </a:lnTo>
                  <a:lnTo>
                    <a:pt x="312" y="2147"/>
                  </a:lnTo>
                  <a:lnTo>
                    <a:pt x="321" y="2151"/>
                  </a:lnTo>
                  <a:lnTo>
                    <a:pt x="331" y="2157"/>
                  </a:lnTo>
                  <a:lnTo>
                    <a:pt x="338" y="2162"/>
                  </a:lnTo>
                  <a:lnTo>
                    <a:pt x="348" y="2166"/>
                  </a:lnTo>
                  <a:lnTo>
                    <a:pt x="356" y="2172"/>
                  </a:lnTo>
                  <a:lnTo>
                    <a:pt x="365" y="2176"/>
                  </a:lnTo>
                  <a:lnTo>
                    <a:pt x="375" y="2179"/>
                  </a:lnTo>
                  <a:lnTo>
                    <a:pt x="384" y="2185"/>
                  </a:lnTo>
                  <a:lnTo>
                    <a:pt x="392" y="2189"/>
                  </a:lnTo>
                  <a:lnTo>
                    <a:pt x="401" y="2193"/>
                  </a:lnTo>
                  <a:lnTo>
                    <a:pt x="411" y="2196"/>
                  </a:lnTo>
                  <a:lnTo>
                    <a:pt x="420" y="2200"/>
                  </a:lnTo>
                  <a:lnTo>
                    <a:pt x="428" y="2204"/>
                  </a:lnTo>
                  <a:lnTo>
                    <a:pt x="437" y="2208"/>
                  </a:lnTo>
                  <a:lnTo>
                    <a:pt x="447" y="2210"/>
                  </a:lnTo>
                  <a:lnTo>
                    <a:pt x="456" y="2214"/>
                  </a:lnTo>
                  <a:lnTo>
                    <a:pt x="466" y="2217"/>
                  </a:lnTo>
                  <a:lnTo>
                    <a:pt x="475" y="2221"/>
                  </a:lnTo>
                  <a:lnTo>
                    <a:pt x="483" y="2223"/>
                  </a:lnTo>
                  <a:lnTo>
                    <a:pt x="492" y="2227"/>
                  </a:lnTo>
                  <a:lnTo>
                    <a:pt x="502" y="2229"/>
                  </a:lnTo>
                  <a:lnTo>
                    <a:pt x="511" y="2233"/>
                  </a:lnTo>
                  <a:lnTo>
                    <a:pt x="521" y="2234"/>
                  </a:lnTo>
                  <a:lnTo>
                    <a:pt x="530" y="2236"/>
                  </a:lnTo>
                  <a:lnTo>
                    <a:pt x="540" y="2238"/>
                  </a:lnTo>
                  <a:lnTo>
                    <a:pt x="549" y="2242"/>
                  </a:lnTo>
                  <a:lnTo>
                    <a:pt x="557" y="2244"/>
                  </a:lnTo>
                  <a:lnTo>
                    <a:pt x="567" y="2246"/>
                  </a:lnTo>
                  <a:lnTo>
                    <a:pt x="576" y="2246"/>
                  </a:lnTo>
                  <a:lnTo>
                    <a:pt x="586" y="2250"/>
                  </a:lnTo>
                  <a:lnTo>
                    <a:pt x="593" y="2250"/>
                  </a:lnTo>
                  <a:lnTo>
                    <a:pt x="603" y="2252"/>
                  </a:lnTo>
                  <a:lnTo>
                    <a:pt x="612" y="2253"/>
                  </a:lnTo>
                  <a:lnTo>
                    <a:pt x="622" y="2253"/>
                  </a:lnTo>
                  <a:lnTo>
                    <a:pt x="629" y="2253"/>
                  </a:lnTo>
                  <a:lnTo>
                    <a:pt x="639" y="2255"/>
                  </a:lnTo>
                  <a:lnTo>
                    <a:pt x="648" y="2255"/>
                  </a:lnTo>
                  <a:lnTo>
                    <a:pt x="658" y="2257"/>
                  </a:lnTo>
                  <a:lnTo>
                    <a:pt x="667" y="2257"/>
                  </a:lnTo>
                  <a:lnTo>
                    <a:pt x="677" y="2259"/>
                  </a:lnTo>
                  <a:lnTo>
                    <a:pt x="684" y="2259"/>
                  </a:lnTo>
                  <a:lnTo>
                    <a:pt x="696" y="2261"/>
                  </a:lnTo>
                  <a:lnTo>
                    <a:pt x="703" y="2261"/>
                  </a:lnTo>
                  <a:lnTo>
                    <a:pt x="713" y="2261"/>
                  </a:lnTo>
                  <a:lnTo>
                    <a:pt x="722" y="2261"/>
                  </a:lnTo>
                  <a:lnTo>
                    <a:pt x="732" y="2263"/>
                  </a:lnTo>
                  <a:lnTo>
                    <a:pt x="742" y="2263"/>
                  </a:lnTo>
                  <a:lnTo>
                    <a:pt x="751" y="2263"/>
                  </a:lnTo>
                  <a:lnTo>
                    <a:pt x="761" y="2265"/>
                  </a:lnTo>
                  <a:lnTo>
                    <a:pt x="772" y="2265"/>
                  </a:lnTo>
                  <a:lnTo>
                    <a:pt x="780" y="2265"/>
                  </a:lnTo>
                  <a:lnTo>
                    <a:pt x="789" y="2265"/>
                  </a:lnTo>
                  <a:lnTo>
                    <a:pt x="800" y="2265"/>
                  </a:lnTo>
                  <a:lnTo>
                    <a:pt x="810" y="2267"/>
                  </a:lnTo>
                  <a:lnTo>
                    <a:pt x="819" y="2267"/>
                  </a:lnTo>
                  <a:lnTo>
                    <a:pt x="829" y="2267"/>
                  </a:lnTo>
                  <a:lnTo>
                    <a:pt x="838" y="2267"/>
                  </a:lnTo>
                  <a:lnTo>
                    <a:pt x="850" y="2267"/>
                  </a:lnTo>
                  <a:lnTo>
                    <a:pt x="857" y="2267"/>
                  </a:lnTo>
                  <a:lnTo>
                    <a:pt x="869" y="2267"/>
                  </a:lnTo>
                  <a:lnTo>
                    <a:pt x="878" y="2267"/>
                  </a:lnTo>
                  <a:lnTo>
                    <a:pt x="888" y="2267"/>
                  </a:lnTo>
                  <a:lnTo>
                    <a:pt x="897" y="2267"/>
                  </a:lnTo>
                  <a:lnTo>
                    <a:pt x="907" y="2267"/>
                  </a:lnTo>
                  <a:lnTo>
                    <a:pt x="916" y="2267"/>
                  </a:lnTo>
                  <a:lnTo>
                    <a:pt x="928" y="2267"/>
                  </a:lnTo>
                  <a:lnTo>
                    <a:pt x="937" y="2267"/>
                  </a:lnTo>
                  <a:lnTo>
                    <a:pt x="947" y="2267"/>
                  </a:lnTo>
                  <a:lnTo>
                    <a:pt x="956" y="2267"/>
                  </a:lnTo>
                  <a:lnTo>
                    <a:pt x="966" y="2267"/>
                  </a:lnTo>
                  <a:lnTo>
                    <a:pt x="975" y="2265"/>
                  </a:lnTo>
                  <a:lnTo>
                    <a:pt x="985" y="2265"/>
                  </a:lnTo>
                  <a:lnTo>
                    <a:pt x="994" y="2265"/>
                  </a:lnTo>
                  <a:lnTo>
                    <a:pt x="1006" y="2265"/>
                  </a:lnTo>
                  <a:lnTo>
                    <a:pt x="1013" y="2263"/>
                  </a:lnTo>
                  <a:lnTo>
                    <a:pt x="1025" y="2263"/>
                  </a:lnTo>
                  <a:lnTo>
                    <a:pt x="1034" y="2261"/>
                  </a:lnTo>
                  <a:lnTo>
                    <a:pt x="1044" y="2261"/>
                  </a:lnTo>
                  <a:lnTo>
                    <a:pt x="1053" y="2261"/>
                  </a:lnTo>
                  <a:lnTo>
                    <a:pt x="1063" y="2261"/>
                  </a:lnTo>
                  <a:lnTo>
                    <a:pt x="1072" y="2259"/>
                  </a:lnTo>
                  <a:lnTo>
                    <a:pt x="1082" y="2259"/>
                  </a:lnTo>
                  <a:lnTo>
                    <a:pt x="1091" y="2257"/>
                  </a:lnTo>
                  <a:lnTo>
                    <a:pt x="1099" y="2257"/>
                  </a:lnTo>
                  <a:lnTo>
                    <a:pt x="1108" y="2255"/>
                  </a:lnTo>
                  <a:lnTo>
                    <a:pt x="1118" y="2255"/>
                  </a:lnTo>
                  <a:lnTo>
                    <a:pt x="1127" y="2253"/>
                  </a:lnTo>
                  <a:lnTo>
                    <a:pt x="1137" y="2253"/>
                  </a:lnTo>
                  <a:lnTo>
                    <a:pt x="1145" y="2252"/>
                  </a:lnTo>
                  <a:lnTo>
                    <a:pt x="1154" y="2252"/>
                  </a:lnTo>
                  <a:lnTo>
                    <a:pt x="1162" y="2250"/>
                  </a:lnTo>
                  <a:lnTo>
                    <a:pt x="1171" y="2248"/>
                  </a:lnTo>
                  <a:lnTo>
                    <a:pt x="1181" y="2246"/>
                  </a:lnTo>
                  <a:lnTo>
                    <a:pt x="1188" y="2246"/>
                  </a:lnTo>
                  <a:lnTo>
                    <a:pt x="1198" y="2244"/>
                  </a:lnTo>
                  <a:lnTo>
                    <a:pt x="1205" y="2242"/>
                  </a:lnTo>
                  <a:lnTo>
                    <a:pt x="1215" y="2240"/>
                  </a:lnTo>
                  <a:lnTo>
                    <a:pt x="1223" y="2240"/>
                  </a:lnTo>
                  <a:lnTo>
                    <a:pt x="1232" y="2238"/>
                  </a:lnTo>
                  <a:lnTo>
                    <a:pt x="1240" y="2236"/>
                  </a:lnTo>
                  <a:lnTo>
                    <a:pt x="1247" y="2233"/>
                  </a:lnTo>
                  <a:lnTo>
                    <a:pt x="1255" y="2233"/>
                  </a:lnTo>
                  <a:lnTo>
                    <a:pt x="1262" y="2231"/>
                  </a:lnTo>
                  <a:lnTo>
                    <a:pt x="1270" y="2229"/>
                  </a:lnTo>
                  <a:lnTo>
                    <a:pt x="1278" y="2225"/>
                  </a:lnTo>
                  <a:lnTo>
                    <a:pt x="1285" y="2223"/>
                  </a:lnTo>
                  <a:lnTo>
                    <a:pt x="1293" y="2221"/>
                  </a:lnTo>
                  <a:lnTo>
                    <a:pt x="1300" y="2219"/>
                  </a:lnTo>
                  <a:lnTo>
                    <a:pt x="1306" y="2217"/>
                  </a:lnTo>
                  <a:lnTo>
                    <a:pt x="1314" y="2215"/>
                  </a:lnTo>
                  <a:lnTo>
                    <a:pt x="1321" y="2212"/>
                  </a:lnTo>
                  <a:lnTo>
                    <a:pt x="1329" y="2210"/>
                  </a:lnTo>
                  <a:lnTo>
                    <a:pt x="1337" y="2208"/>
                  </a:lnTo>
                  <a:lnTo>
                    <a:pt x="1344" y="2206"/>
                  </a:lnTo>
                  <a:lnTo>
                    <a:pt x="1350" y="2202"/>
                  </a:lnTo>
                  <a:lnTo>
                    <a:pt x="1356" y="2200"/>
                  </a:lnTo>
                  <a:lnTo>
                    <a:pt x="1363" y="2196"/>
                  </a:lnTo>
                  <a:lnTo>
                    <a:pt x="1371" y="2195"/>
                  </a:lnTo>
                  <a:lnTo>
                    <a:pt x="1377" y="2191"/>
                  </a:lnTo>
                  <a:lnTo>
                    <a:pt x="1384" y="2189"/>
                  </a:lnTo>
                  <a:lnTo>
                    <a:pt x="1390" y="2185"/>
                  </a:lnTo>
                  <a:lnTo>
                    <a:pt x="1397" y="2183"/>
                  </a:lnTo>
                  <a:lnTo>
                    <a:pt x="1403" y="2179"/>
                  </a:lnTo>
                  <a:lnTo>
                    <a:pt x="1409" y="2177"/>
                  </a:lnTo>
                  <a:lnTo>
                    <a:pt x="1415" y="2174"/>
                  </a:lnTo>
                  <a:lnTo>
                    <a:pt x="1422" y="2170"/>
                  </a:lnTo>
                  <a:lnTo>
                    <a:pt x="1428" y="2166"/>
                  </a:lnTo>
                  <a:lnTo>
                    <a:pt x="1434" y="2164"/>
                  </a:lnTo>
                  <a:lnTo>
                    <a:pt x="1439" y="2160"/>
                  </a:lnTo>
                  <a:lnTo>
                    <a:pt x="1445" y="2157"/>
                  </a:lnTo>
                  <a:lnTo>
                    <a:pt x="1451" y="2153"/>
                  </a:lnTo>
                  <a:lnTo>
                    <a:pt x="1456" y="2149"/>
                  </a:lnTo>
                  <a:lnTo>
                    <a:pt x="1462" y="2145"/>
                  </a:lnTo>
                  <a:lnTo>
                    <a:pt x="1468" y="2141"/>
                  </a:lnTo>
                  <a:lnTo>
                    <a:pt x="1473" y="2138"/>
                  </a:lnTo>
                  <a:lnTo>
                    <a:pt x="1479" y="2134"/>
                  </a:lnTo>
                  <a:lnTo>
                    <a:pt x="1485" y="2130"/>
                  </a:lnTo>
                  <a:lnTo>
                    <a:pt x="1491" y="2126"/>
                  </a:lnTo>
                  <a:lnTo>
                    <a:pt x="1494" y="2120"/>
                  </a:lnTo>
                  <a:lnTo>
                    <a:pt x="1500" y="2117"/>
                  </a:lnTo>
                  <a:lnTo>
                    <a:pt x="1506" y="2113"/>
                  </a:lnTo>
                  <a:lnTo>
                    <a:pt x="1512" y="2109"/>
                  </a:lnTo>
                  <a:lnTo>
                    <a:pt x="1515" y="2103"/>
                  </a:lnTo>
                  <a:lnTo>
                    <a:pt x="1521" y="2100"/>
                  </a:lnTo>
                  <a:lnTo>
                    <a:pt x="1525" y="2096"/>
                  </a:lnTo>
                  <a:lnTo>
                    <a:pt x="1531" y="2092"/>
                  </a:lnTo>
                  <a:lnTo>
                    <a:pt x="1534" y="2086"/>
                  </a:lnTo>
                  <a:lnTo>
                    <a:pt x="1540" y="2082"/>
                  </a:lnTo>
                  <a:lnTo>
                    <a:pt x="1546" y="2077"/>
                  </a:lnTo>
                  <a:lnTo>
                    <a:pt x="1550" y="2073"/>
                  </a:lnTo>
                  <a:lnTo>
                    <a:pt x="1553" y="2067"/>
                  </a:lnTo>
                  <a:lnTo>
                    <a:pt x="1559" y="2062"/>
                  </a:lnTo>
                  <a:lnTo>
                    <a:pt x="1563" y="2056"/>
                  </a:lnTo>
                  <a:lnTo>
                    <a:pt x="1569" y="2052"/>
                  </a:lnTo>
                  <a:lnTo>
                    <a:pt x="1572" y="2046"/>
                  </a:lnTo>
                  <a:lnTo>
                    <a:pt x="1578" y="2041"/>
                  </a:lnTo>
                  <a:lnTo>
                    <a:pt x="1582" y="2035"/>
                  </a:lnTo>
                  <a:lnTo>
                    <a:pt x="1586" y="2031"/>
                  </a:lnTo>
                  <a:lnTo>
                    <a:pt x="1591" y="2025"/>
                  </a:lnTo>
                  <a:lnTo>
                    <a:pt x="1595" y="2020"/>
                  </a:lnTo>
                  <a:lnTo>
                    <a:pt x="1599" y="2014"/>
                  </a:lnTo>
                  <a:lnTo>
                    <a:pt x="1605" y="2008"/>
                  </a:lnTo>
                  <a:lnTo>
                    <a:pt x="1608" y="2003"/>
                  </a:lnTo>
                  <a:lnTo>
                    <a:pt x="1612" y="1997"/>
                  </a:lnTo>
                  <a:lnTo>
                    <a:pt x="1616" y="1989"/>
                  </a:lnTo>
                  <a:lnTo>
                    <a:pt x="1620" y="1986"/>
                  </a:lnTo>
                  <a:lnTo>
                    <a:pt x="1624" y="1978"/>
                  </a:lnTo>
                  <a:lnTo>
                    <a:pt x="1629" y="1972"/>
                  </a:lnTo>
                  <a:lnTo>
                    <a:pt x="1633" y="1965"/>
                  </a:lnTo>
                  <a:lnTo>
                    <a:pt x="1637" y="1959"/>
                  </a:lnTo>
                  <a:lnTo>
                    <a:pt x="1643" y="1951"/>
                  </a:lnTo>
                  <a:lnTo>
                    <a:pt x="1647" y="1946"/>
                  </a:lnTo>
                  <a:lnTo>
                    <a:pt x="1650" y="1938"/>
                  </a:lnTo>
                  <a:lnTo>
                    <a:pt x="1654" y="1932"/>
                  </a:lnTo>
                  <a:lnTo>
                    <a:pt x="1658" y="1925"/>
                  </a:lnTo>
                  <a:lnTo>
                    <a:pt x="1662" y="1917"/>
                  </a:lnTo>
                  <a:lnTo>
                    <a:pt x="1667" y="1909"/>
                  </a:lnTo>
                  <a:lnTo>
                    <a:pt x="1671" y="1904"/>
                  </a:lnTo>
                  <a:lnTo>
                    <a:pt x="1675" y="1894"/>
                  </a:lnTo>
                  <a:lnTo>
                    <a:pt x="1679" y="1887"/>
                  </a:lnTo>
                  <a:lnTo>
                    <a:pt x="1683" y="1879"/>
                  </a:lnTo>
                  <a:lnTo>
                    <a:pt x="1688" y="1871"/>
                  </a:lnTo>
                  <a:lnTo>
                    <a:pt x="1690" y="1864"/>
                  </a:lnTo>
                  <a:lnTo>
                    <a:pt x="1696" y="1856"/>
                  </a:lnTo>
                  <a:lnTo>
                    <a:pt x="1700" y="1849"/>
                  </a:lnTo>
                  <a:lnTo>
                    <a:pt x="1704" y="1841"/>
                  </a:lnTo>
                  <a:lnTo>
                    <a:pt x="1707" y="1833"/>
                  </a:lnTo>
                  <a:lnTo>
                    <a:pt x="1711" y="1824"/>
                  </a:lnTo>
                  <a:lnTo>
                    <a:pt x="1713" y="1816"/>
                  </a:lnTo>
                  <a:lnTo>
                    <a:pt x="1719" y="1807"/>
                  </a:lnTo>
                  <a:lnTo>
                    <a:pt x="1721" y="1799"/>
                  </a:lnTo>
                  <a:lnTo>
                    <a:pt x="1724" y="1790"/>
                  </a:lnTo>
                  <a:lnTo>
                    <a:pt x="1728" y="1782"/>
                  </a:lnTo>
                  <a:lnTo>
                    <a:pt x="1732" y="1775"/>
                  </a:lnTo>
                  <a:lnTo>
                    <a:pt x="1736" y="1763"/>
                  </a:lnTo>
                  <a:lnTo>
                    <a:pt x="1738" y="1756"/>
                  </a:lnTo>
                  <a:lnTo>
                    <a:pt x="1742" y="1746"/>
                  </a:lnTo>
                  <a:lnTo>
                    <a:pt x="1743" y="1738"/>
                  </a:lnTo>
                  <a:lnTo>
                    <a:pt x="1747" y="1729"/>
                  </a:lnTo>
                  <a:lnTo>
                    <a:pt x="1749" y="1719"/>
                  </a:lnTo>
                  <a:lnTo>
                    <a:pt x="1753" y="1710"/>
                  </a:lnTo>
                  <a:lnTo>
                    <a:pt x="1757" y="1702"/>
                  </a:lnTo>
                  <a:lnTo>
                    <a:pt x="1759" y="1693"/>
                  </a:lnTo>
                  <a:lnTo>
                    <a:pt x="1761" y="1681"/>
                  </a:lnTo>
                  <a:lnTo>
                    <a:pt x="1762" y="1672"/>
                  </a:lnTo>
                  <a:lnTo>
                    <a:pt x="1766" y="1664"/>
                  </a:lnTo>
                  <a:lnTo>
                    <a:pt x="1768" y="1655"/>
                  </a:lnTo>
                  <a:lnTo>
                    <a:pt x="1770" y="1645"/>
                  </a:lnTo>
                  <a:lnTo>
                    <a:pt x="1772" y="1636"/>
                  </a:lnTo>
                  <a:lnTo>
                    <a:pt x="1774" y="1626"/>
                  </a:lnTo>
                  <a:lnTo>
                    <a:pt x="1776" y="1615"/>
                  </a:lnTo>
                  <a:lnTo>
                    <a:pt x="1778" y="1607"/>
                  </a:lnTo>
                  <a:lnTo>
                    <a:pt x="1778" y="1596"/>
                  </a:lnTo>
                  <a:lnTo>
                    <a:pt x="1780" y="1586"/>
                  </a:lnTo>
                  <a:lnTo>
                    <a:pt x="1782" y="1577"/>
                  </a:lnTo>
                  <a:lnTo>
                    <a:pt x="1783" y="1567"/>
                  </a:lnTo>
                  <a:lnTo>
                    <a:pt x="1783" y="1558"/>
                  </a:lnTo>
                  <a:lnTo>
                    <a:pt x="1785" y="1548"/>
                  </a:lnTo>
                  <a:lnTo>
                    <a:pt x="1785" y="1539"/>
                  </a:lnTo>
                  <a:lnTo>
                    <a:pt x="1785" y="1529"/>
                  </a:lnTo>
                  <a:lnTo>
                    <a:pt x="1785" y="1518"/>
                  </a:lnTo>
                  <a:lnTo>
                    <a:pt x="1787" y="1509"/>
                  </a:lnTo>
                  <a:lnTo>
                    <a:pt x="1787" y="1497"/>
                  </a:lnTo>
                  <a:lnTo>
                    <a:pt x="1787" y="1488"/>
                  </a:lnTo>
                  <a:lnTo>
                    <a:pt x="1787" y="1478"/>
                  </a:lnTo>
                  <a:lnTo>
                    <a:pt x="1787" y="1469"/>
                  </a:lnTo>
                  <a:lnTo>
                    <a:pt x="1785" y="1459"/>
                  </a:lnTo>
                  <a:lnTo>
                    <a:pt x="1785" y="1448"/>
                  </a:lnTo>
                  <a:lnTo>
                    <a:pt x="1785" y="1438"/>
                  </a:lnTo>
                  <a:lnTo>
                    <a:pt x="1783" y="1429"/>
                  </a:lnTo>
                  <a:lnTo>
                    <a:pt x="1783" y="1417"/>
                  </a:lnTo>
                  <a:lnTo>
                    <a:pt x="1782" y="1408"/>
                  </a:lnTo>
                  <a:lnTo>
                    <a:pt x="1780" y="1398"/>
                  </a:lnTo>
                  <a:lnTo>
                    <a:pt x="1780" y="1387"/>
                  </a:lnTo>
                  <a:lnTo>
                    <a:pt x="1778" y="1377"/>
                  </a:lnTo>
                  <a:lnTo>
                    <a:pt x="1776" y="1368"/>
                  </a:lnTo>
                  <a:lnTo>
                    <a:pt x="1774" y="1356"/>
                  </a:lnTo>
                  <a:lnTo>
                    <a:pt x="1772" y="1347"/>
                  </a:lnTo>
                  <a:lnTo>
                    <a:pt x="1770" y="1337"/>
                  </a:lnTo>
                  <a:lnTo>
                    <a:pt x="1768" y="1328"/>
                  </a:lnTo>
                  <a:lnTo>
                    <a:pt x="1766" y="1317"/>
                  </a:lnTo>
                  <a:lnTo>
                    <a:pt x="1764" y="1307"/>
                  </a:lnTo>
                  <a:lnTo>
                    <a:pt x="1762" y="1298"/>
                  </a:lnTo>
                  <a:lnTo>
                    <a:pt x="1759" y="1286"/>
                  </a:lnTo>
                  <a:lnTo>
                    <a:pt x="1757" y="1277"/>
                  </a:lnTo>
                  <a:lnTo>
                    <a:pt x="1755" y="1267"/>
                  </a:lnTo>
                  <a:lnTo>
                    <a:pt x="1751" y="1258"/>
                  </a:lnTo>
                  <a:lnTo>
                    <a:pt x="1747" y="1246"/>
                  </a:lnTo>
                  <a:lnTo>
                    <a:pt x="1745" y="1237"/>
                  </a:lnTo>
                  <a:lnTo>
                    <a:pt x="1742" y="1227"/>
                  </a:lnTo>
                  <a:lnTo>
                    <a:pt x="1740" y="1218"/>
                  </a:lnTo>
                  <a:lnTo>
                    <a:pt x="1736" y="1208"/>
                  </a:lnTo>
                  <a:lnTo>
                    <a:pt x="1732" y="1199"/>
                  </a:lnTo>
                  <a:lnTo>
                    <a:pt x="1730" y="1187"/>
                  </a:lnTo>
                  <a:lnTo>
                    <a:pt x="1726" y="1178"/>
                  </a:lnTo>
                  <a:lnTo>
                    <a:pt x="1723" y="1168"/>
                  </a:lnTo>
                  <a:lnTo>
                    <a:pt x="1719" y="1159"/>
                  </a:lnTo>
                  <a:lnTo>
                    <a:pt x="1717" y="1149"/>
                  </a:lnTo>
                  <a:lnTo>
                    <a:pt x="1713" y="1140"/>
                  </a:lnTo>
                  <a:lnTo>
                    <a:pt x="1709" y="1130"/>
                  </a:lnTo>
                  <a:lnTo>
                    <a:pt x="1705" y="1121"/>
                  </a:lnTo>
                  <a:lnTo>
                    <a:pt x="1702" y="1111"/>
                  </a:lnTo>
                  <a:lnTo>
                    <a:pt x="1698" y="1102"/>
                  </a:lnTo>
                  <a:lnTo>
                    <a:pt x="1694" y="1092"/>
                  </a:lnTo>
                  <a:lnTo>
                    <a:pt x="1690" y="1083"/>
                  </a:lnTo>
                  <a:lnTo>
                    <a:pt x="1688" y="1075"/>
                  </a:lnTo>
                  <a:lnTo>
                    <a:pt x="1683" y="1066"/>
                  </a:lnTo>
                  <a:lnTo>
                    <a:pt x="1681" y="1056"/>
                  </a:lnTo>
                  <a:lnTo>
                    <a:pt x="1675" y="1047"/>
                  </a:lnTo>
                  <a:lnTo>
                    <a:pt x="1673" y="1039"/>
                  </a:lnTo>
                  <a:lnTo>
                    <a:pt x="1667" y="1030"/>
                  </a:lnTo>
                  <a:lnTo>
                    <a:pt x="1666" y="1022"/>
                  </a:lnTo>
                  <a:lnTo>
                    <a:pt x="1662" y="1012"/>
                  </a:lnTo>
                  <a:lnTo>
                    <a:pt x="1658" y="1005"/>
                  </a:lnTo>
                  <a:lnTo>
                    <a:pt x="1654" y="997"/>
                  </a:lnTo>
                  <a:lnTo>
                    <a:pt x="1650" y="988"/>
                  </a:lnTo>
                  <a:lnTo>
                    <a:pt x="1647" y="980"/>
                  </a:lnTo>
                  <a:lnTo>
                    <a:pt x="1643" y="973"/>
                  </a:lnTo>
                  <a:lnTo>
                    <a:pt x="1639" y="963"/>
                  </a:lnTo>
                  <a:lnTo>
                    <a:pt x="1635" y="955"/>
                  </a:lnTo>
                  <a:lnTo>
                    <a:pt x="1631" y="948"/>
                  </a:lnTo>
                  <a:lnTo>
                    <a:pt x="1627" y="942"/>
                  </a:lnTo>
                  <a:lnTo>
                    <a:pt x="1624" y="933"/>
                  </a:lnTo>
                  <a:lnTo>
                    <a:pt x="1620" y="927"/>
                  </a:lnTo>
                  <a:lnTo>
                    <a:pt x="1616" y="917"/>
                  </a:lnTo>
                  <a:lnTo>
                    <a:pt x="1614" y="912"/>
                  </a:lnTo>
                  <a:lnTo>
                    <a:pt x="1610" y="904"/>
                  </a:lnTo>
                  <a:lnTo>
                    <a:pt x="1607" y="897"/>
                  </a:lnTo>
                  <a:lnTo>
                    <a:pt x="1605" y="891"/>
                  </a:lnTo>
                  <a:lnTo>
                    <a:pt x="1601" y="885"/>
                  </a:lnTo>
                  <a:lnTo>
                    <a:pt x="1597" y="878"/>
                  </a:lnTo>
                  <a:lnTo>
                    <a:pt x="1593" y="870"/>
                  </a:lnTo>
                  <a:lnTo>
                    <a:pt x="1589" y="864"/>
                  </a:lnTo>
                  <a:lnTo>
                    <a:pt x="1588" y="859"/>
                  </a:lnTo>
                  <a:lnTo>
                    <a:pt x="1584" y="853"/>
                  </a:lnTo>
                  <a:lnTo>
                    <a:pt x="1580" y="847"/>
                  </a:lnTo>
                  <a:lnTo>
                    <a:pt x="1578" y="841"/>
                  </a:lnTo>
                  <a:lnTo>
                    <a:pt x="1574" y="836"/>
                  </a:lnTo>
                  <a:lnTo>
                    <a:pt x="1570" y="830"/>
                  </a:lnTo>
                  <a:lnTo>
                    <a:pt x="1569" y="824"/>
                  </a:lnTo>
                  <a:lnTo>
                    <a:pt x="1565" y="819"/>
                  </a:lnTo>
                  <a:lnTo>
                    <a:pt x="1563" y="815"/>
                  </a:lnTo>
                  <a:lnTo>
                    <a:pt x="1559" y="809"/>
                  </a:lnTo>
                  <a:lnTo>
                    <a:pt x="1555" y="803"/>
                  </a:lnTo>
                  <a:lnTo>
                    <a:pt x="1553" y="800"/>
                  </a:lnTo>
                  <a:lnTo>
                    <a:pt x="1550" y="796"/>
                  </a:lnTo>
                  <a:lnTo>
                    <a:pt x="1546" y="790"/>
                  </a:lnTo>
                  <a:lnTo>
                    <a:pt x="1544" y="786"/>
                  </a:lnTo>
                  <a:lnTo>
                    <a:pt x="1540" y="781"/>
                  </a:lnTo>
                  <a:lnTo>
                    <a:pt x="1538" y="777"/>
                  </a:lnTo>
                  <a:lnTo>
                    <a:pt x="1534" y="773"/>
                  </a:lnTo>
                  <a:lnTo>
                    <a:pt x="1532" y="769"/>
                  </a:lnTo>
                  <a:lnTo>
                    <a:pt x="1529" y="764"/>
                  </a:lnTo>
                  <a:lnTo>
                    <a:pt x="1527" y="762"/>
                  </a:lnTo>
                  <a:lnTo>
                    <a:pt x="1523" y="758"/>
                  </a:lnTo>
                  <a:lnTo>
                    <a:pt x="1519" y="752"/>
                  </a:lnTo>
                  <a:lnTo>
                    <a:pt x="1517" y="748"/>
                  </a:lnTo>
                  <a:lnTo>
                    <a:pt x="1515" y="746"/>
                  </a:lnTo>
                  <a:lnTo>
                    <a:pt x="1510" y="739"/>
                  </a:lnTo>
                  <a:lnTo>
                    <a:pt x="1504" y="731"/>
                  </a:lnTo>
                  <a:lnTo>
                    <a:pt x="1498" y="724"/>
                  </a:lnTo>
                  <a:lnTo>
                    <a:pt x="1494" y="716"/>
                  </a:lnTo>
                  <a:lnTo>
                    <a:pt x="1489" y="708"/>
                  </a:lnTo>
                  <a:lnTo>
                    <a:pt x="1483" y="703"/>
                  </a:lnTo>
                  <a:lnTo>
                    <a:pt x="1479" y="695"/>
                  </a:lnTo>
                  <a:lnTo>
                    <a:pt x="1473" y="688"/>
                  </a:lnTo>
                  <a:lnTo>
                    <a:pt x="1470" y="682"/>
                  </a:lnTo>
                  <a:lnTo>
                    <a:pt x="1466" y="674"/>
                  </a:lnTo>
                  <a:lnTo>
                    <a:pt x="1462" y="670"/>
                  </a:lnTo>
                  <a:lnTo>
                    <a:pt x="1460" y="667"/>
                  </a:lnTo>
                  <a:lnTo>
                    <a:pt x="1458" y="663"/>
                  </a:lnTo>
                  <a:lnTo>
                    <a:pt x="1456" y="659"/>
                  </a:lnTo>
                  <a:lnTo>
                    <a:pt x="1453" y="655"/>
                  </a:lnTo>
                  <a:lnTo>
                    <a:pt x="1451" y="651"/>
                  </a:lnTo>
                  <a:lnTo>
                    <a:pt x="1449" y="648"/>
                  </a:lnTo>
                  <a:lnTo>
                    <a:pt x="1449" y="644"/>
                  </a:lnTo>
                  <a:lnTo>
                    <a:pt x="1445" y="640"/>
                  </a:lnTo>
                  <a:lnTo>
                    <a:pt x="1443" y="636"/>
                  </a:lnTo>
                  <a:lnTo>
                    <a:pt x="1441" y="631"/>
                  </a:lnTo>
                  <a:lnTo>
                    <a:pt x="1439" y="627"/>
                  </a:lnTo>
                  <a:lnTo>
                    <a:pt x="1437" y="623"/>
                  </a:lnTo>
                  <a:lnTo>
                    <a:pt x="1435" y="619"/>
                  </a:lnTo>
                  <a:lnTo>
                    <a:pt x="1434" y="613"/>
                  </a:lnTo>
                  <a:lnTo>
                    <a:pt x="1434" y="610"/>
                  </a:lnTo>
                  <a:lnTo>
                    <a:pt x="1430" y="604"/>
                  </a:lnTo>
                  <a:lnTo>
                    <a:pt x="1428" y="600"/>
                  </a:lnTo>
                  <a:lnTo>
                    <a:pt x="1426" y="594"/>
                  </a:lnTo>
                  <a:lnTo>
                    <a:pt x="1424" y="591"/>
                  </a:lnTo>
                  <a:lnTo>
                    <a:pt x="1422" y="585"/>
                  </a:lnTo>
                  <a:lnTo>
                    <a:pt x="1420" y="579"/>
                  </a:lnTo>
                  <a:lnTo>
                    <a:pt x="1420" y="574"/>
                  </a:lnTo>
                  <a:lnTo>
                    <a:pt x="1418" y="570"/>
                  </a:lnTo>
                  <a:lnTo>
                    <a:pt x="1416" y="562"/>
                  </a:lnTo>
                  <a:lnTo>
                    <a:pt x="1415" y="556"/>
                  </a:lnTo>
                  <a:lnTo>
                    <a:pt x="1413" y="551"/>
                  </a:lnTo>
                  <a:lnTo>
                    <a:pt x="1411" y="547"/>
                  </a:lnTo>
                  <a:lnTo>
                    <a:pt x="1409" y="539"/>
                  </a:lnTo>
                  <a:lnTo>
                    <a:pt x="1407" y="534"/>
                  </a:lnTo>
                  <a:lnTo>
                    <a:pt x="1407" y="530"/>
                  </a:lnTo>
                  <a:lnTo>
                    <a:pt x="1405" y="524"/>
                  </a:lnTo>
                  <a:lnTo>
                    <a:pt x="1403" y="516"/>
                  </a:lnTo>
                  <a:lnTo>
                    <a:pt x="1403" y="511"/>
                  </a:lnTo>
                  <a:lnTo>
                    <a:pt x="1401" y="503"/>
                  </a:lnTo>
                  <a:lnTo>
                    <a:pt x="1399" y="497"/>
                  </a:lnTo>
                  <a:lnTo>
                    <a:pt x="1399" y="492"/>
                  </a:lnTo>
                  <a:lnTo>
                    <a:pt x="1397" y="486"/>
                  </a:lnTo>
                  <a:lnTo>
                    <a:pt x="1397" y="478"/>
                  </a:lnTo>
                  <a:lnTo>
                    <a:pt x="1396" y="473"/>
                  </a:lnTo>
                  <a:lnTo>
                    <a:pt x="1394" y="465"/>
                  </a:lnTo>
                  <a:lnTo>
                    <a:pt x="1394" y="459"/>
                  </a:lnTo>
                  <a:lnTo>
                    <a:pt x="1392" y="452"/>
                  </a:lnTo>
                  <a:lnTo>
                    <a:pt x="1392" y="446"/>
                  </a:lnTo>
                  <a:lnTo>
                    <a:pt x="1390" y="439"/>
                  </a:lnTo>
                  <a:lnTo>
                    <a:pt x="1390" y="433"/>
                  </a:lnTo>
                  <a:lnTo>
                    <a:pt x="1390" y="427"/>
                  </a:lnTo>
                  <a:lnTo>
                    <a:pt x="1390" y="421"/>
                  </a:lnTo>
                  <a:lnTo>
                    <a:pt x="1388" y="414"/>
                  </a:lnTo>
                  <a:lnTo>
                    <a:pt x="1388" y="406"/>
                  </a:lnTo>
                  <a:lnTo>
                    <a:pt x="1386" y="401"/>
                  </a:lnTo>
                  <a:lnTo>
                    <a:pt x="1386" y="393"/>
                  </a:lnTo>
                  <a:lnTo>
                    <a:pt x="1384" y="387"/>
                  </a:lnTo>
                  <a:lnTo>
                    <a:pt x="1384" y="380"/>
                  </a:lnTo>
                  <a:lnTo>
                    <a:pt x="1384" y="372"/>
                  </a:lnTo>
                  <a:lnTo>
                    <a:pt x="1384" y="366"/>
                  </a:lnTo>
                  <a:lnTo>
                    <a:pt x="1382" y="359"/>
                  </a:lnTo>
                  <a:lnTo>
                    <a:pt x="1382" y="353"/>
                  </a:lnTo>
                  <a:lnTo>
                    <a:pt x="1382" y="345"/>
                  </a:lnTo>
                  <a:lnTo>
                    <a:pt x="1382" y="340"/>
                  </a:lnTo>
                  <a:lnTo>
                    <a:pt x="1382" y="332"/>
                  </a:lnTo>
                  <a:lnTo>
                    <a:pt x="1382" y="326"/>
                  </a:lnTo>
                  <a:lnTo>
                    <a:pt x="1382" y="319"/>
                  </a:lnTo>
                  <a:lnTo>
                    <a:pt x="1382" y="313"/>
                  </a:lnTo>
                  <a:lnTo>
                    <a:pt x="1380" y="306"/>
                  </a:lnTo>
                  <a:lnTo>
                    <a:pt x="1380" y="298"/>
                  </a:lnTo>
                  <a:lnTo>
                    <a:pt x="1380" y="292"/>
                  </a:lnTo>
                  <a:lnTo>
                    <a:pt x="1380" y="285"/>
                  </a:lnTo>
                  <a:lnTo>
                    <a:pt x="1380" y="279"/>
                  </a:lnTo>
                  <a:lnTo>
                    <a:pt x="1380" y="273"/>
                  </a:lnTo>
                  <a:lnTo>
                    <a:pt x="1380" y="268"/>
                  </a:lnTo>
                  <a:lnTo>
                    <a:pt x="1382" y="260"/>
                  </a:lnTo>
                  <a:lnTo>
                    <a:pt x="1382" y="254"/>
                  </a:lnTo>
                  <a:lnTo>
                    <a:pt x="1382" y="247"/>
                  </a:lnTo>
                  <a:lnTo>
                    <a:pt x="1382" y="241"/>
                  </a:lnTo>
                  <a:lnTo>
                    <a:pt x="1382" y="235"/>
                  </a:lnTo>
                  <a:lnTo>
                    <a:pt x="1382" y="228"/>
                  </a:lnTo>
                  <a:lnTo>
                    <a:pt x="1384" y="224"/>
                  </a:lnTo>
                  <a:lnTo>
                    <a:pt x="1384" y="216"/>
                  </a:lnTo>
                  <a:lnTo>
                    <a:pt x="1386" y="211"/>
                  </a:lnTo>
                  <a:lnTo>
                    <a:pt x="1386" y="205"/>
                  </a:lnTo>
                  <a:lnTo>
                    <a:pt x="1386" y="199"/>
                  </a:lnTo>
                  <a:lnTo>
                    <a:pt x="1388" y="193"/>
                  </a:lnTo>
                  <a:lnTo>
                    <a:pt x="1388" y="188"/>
                  </a:lnTo>
                  <a:lnTo>
                    <a:pt x="1388" y="182"/>
                  </a:lnTo>
                  <a:lnTo>
                    <a:pt x="1390" y="176"/>
                  </a:lnTo>
                  <a:lnTo>
                    <a:pt x="1390" y="171"/>
                  </a:lnTo>
                  <a:lnTo>
                    <a:pt x="1392" y="165"/>
                  </a:lnTo>
                  <a:lnTo>
                    <a:pt x="1392" y="159"/>
                  </a:lnTo>
                  <a:lnTo>
                    <a:pt x="1392" y="154"/>
                  </a:lnTo>
                  <a:lnTo>
                    <a:pt x="1394" y="150"/>
                  </a:lnTo>
                  <a:lnTo>
                    <a:pt x="1394" y="144"/>
                  </a:lnTo>
                  <a:lnTo>
                    <a:pt x="1396" y="138"/>
                  </a:lnTo>
                  <a:lnTo>
                    <a:pt x="1397" y="133"/>
                  </a:lnTo>
                  <a:lnTo>
                    <a:pt x="1397" y="129"/>
                  </a:lnTo>
                  <a:lnTo>
                    <a:pt x="1399" y="123"/>
                  </a:lnTo>
                  <a:lnTo>
                    <a:pt x="1399" y="119"/>
                  </a:lnTo>
                  <a:lnTo>
                    <a:pt x="1401" y="114"/>
                  </a:lnTo>
                  <a:lnTo>
                    <a:pt x="1401" y="108"/>
                  </a:lnTo>
                  <a:lnTo>
                    <a:pt x="1403" y="104"/>
                  </a:lnTo>
                  <a:lnTo>
                    <a:pt x="1403" y="100"/>
                  </a:lnTo>
                  <a:lnTo>
                    <a:pt x="1405" y="97"/>
                  </a:lnTo>
                  <a:lnTo>
                    <a:pt x="1405" y="93"/>
                  </a:lnTo>
                  <a:lnTo>
                    <a:pt x="1407" y="87"/>
                  </a:lnTo>
                  <a:lnTo>
                    <a:pt x="1409" y="83"/>
                  </a:lnTo>
                  <a:lnTo>
                    <a:pt x="1409" y="79"/>
                  </a:lnTo>
                  <a:lnTo>
                    <a:pt x="1411" y="76"/>
                  </a:lnTo>
                  <a:lnTo>
                    <a:pt x="1413" y="72"/>
                  </a:lnTo>
                  <a:lnTo>
                    <a:pt x="1415" y="64"/>
                  </a:lnTo>
                  <a:lnTo>
                    <a:pt x="1418" y="57"/>
                  </a:lnTo>
                  <a:lnTo>
                    <a:pt x="1420" y="49"/>
                  </a:lnTo>
                  <a:lnTo>
                    <a:pt x="1422" y="43"/>
                  </a:lnTo>
                  <a:lnTo>
                    <a:pt x="1424" y="38"/>
                  </a:lnTo>
                  <a:lnTo>
                    <a:pt x="1426" y="32"/>
                  </a:lnTo>
                  <a:lnTo>
                    <a:pt x="1428" y="26"/>
                  </a:lnTo>
                  <a:lnTo>
                    <a:pt x="1430" y="22"/>
                  </a:lnTo>
                  <a:lnTo>
                    <a:pt x="1432" y="17"/>
                  </a:lnTo>
                  <a:lnTo>
                    <a:pt x="1434" y="13"/>
                  </a:lnTo>
                  <a:lnTo>
                    <a:pt x="1437" y="7"/>
                  </a:lnTo>
                  <a:lnTo>
                    <a:pt x="1439" y="3"/>
                  </a:lnTo>
                  <a:lnTo>
                    <a:pt x="1441" y="0"/>
                  </a:lnTo>
                  <a:lnTo>
                    <a:pt x="1441" y="0"/>
                  </a:lnTo>
                  <a:lnTo>
                    <a:pt x="901" y="41"/>
                  </a:lnTo>
                  <a:lnTo>
                    <a:pt x="468" y="20"/>
                  </a:lnTo>
                  <a:lnTo>
                    <a:pt x="468" y="20"/>
                  </a:lnTo>
                  <a:close/>
                </a:path>
              </a:pathLst>
            </a:custGeom>
            <a:solidFill>
              <a:srgbClr val="0066FF"/>
            </a:solidFill>
            <a:ln w="38100" cmpd="sng">
              <a:solidFill>
                <a:schemeClr val="tx1"/>
              </a:solidFill>
              <a:round/>
              <a:headEnd/>
              <a:tailEnd/>
            </a:ln>
          </p:spPr>
          <p:txBody>
            <a:bodyPr>
              <a:prstTxWarp prst="textNoShape">
                <a:avLst/>
              </a:prstTxWarp>
            </a:bodyPr>
            <a:lstStyle/>
            <a:p>
              <a:endParaRPr lang="en-US"/>
            </a:p>
          </p:txBody>
        </p:sp>
        <p:sp>
          <p:nvSpPr>
            <p:cNvPr id="19638" name="Freeform 182"/>
            <p:cNvSpPr>
              <a:spLocks/>
            </p:cNvSpPr>
            <p:nvPr/>
          </p:nvSpPr>
          <p:spPr bwMode="auto">
            <a:xfrm>
              <a:off x="3206" y="1622"/>
              <a:ext cx="480" cy="106"/>
            </a:xfrm>
            <a:custGeom>
              <a:avLst/>
              <a:gdLst/>
              <a:ahLst/>
              <a:cxnLst>
                <a:cxn ang="0">
                  <a:pos x="3" y="0"/>
                </a:cxn>
                <a:cxn ang="0">
                  <a:pos x="0" y="101"/>
                </a:cxn>
                <a:cxn ang="0">
                  <a:pos x="461" y="106"/>
                </a:cxn>
                <a:cxn ang="0">
                  <a:pos x="480" y="15"/>
                </a:cxn>
                <a:cxn ang="0">
                  <a:pos x="3" y="0"/>
                </a:cxn>
              </a:cxnLst>
              <a:rect l="0" t="0" r="r" b="b"/>
              <a:pathLst>
                <a:path w="480" h="106">
                  <a:moveTo>
                    <a:pt x="3" y="0"/>
                  </a:moveTo>
                  <a:lnTo>
                    <a:pt x="0" y="101"/>
                  </a:lnTo>
                  <a:lnTo>
                    <a:pt x="461" y="106"/>
                  </a:lnTo>
                  <a:lnTo>
                    <a:pt x="480" y="15"/>
                  </a:lnTo>
                  <a:lnTo>
                    <a:pt x="3" y="0"/>
                  </a:lnTo>
                  <a:close/>
                </a:path>
              </a:pathLst>
            </a:custGeom>
            <a:solidFill>
              <a:srgbClr val="CCECFF"/>
            </a:solidFill>
            <a:ln w="9525" cap="flat" cmpd="sng">
              <a:solidFill>
                <a:srgbClr val="FF0000"/>
              </a:solidFill>
              <a:prstDash val="solid"/>
              <a:round/>
              <a:headEnd type="none" w="med" len="med"/>
              <a:tailEnd type="none" w="med" len="med"/>
            </a:ln>
            <a:effectLst/>
          </p:spPr>
          <p:txBody>
            <a:bodyPr>
              <a:prstTxWarp prst="textNoShape">
                <a:avLst/>
              </a:prstTxWarp>
            </a:bodyPr>
            <a:lstStyle/>
            <a:p>
              <a:endParaRPr lang="en-US"/>
            </a:p>
          </p:txBody>
        </p:sp>
        <p:sp>
          <p:nvSpPr>
            <p:cNvPr id="19639" name="Freeform 183"/>
            <p:cNvSpPr>
              <a:spLocks/>
            </p:cNvSpPr>
            <p:nvPr/>
          </p:nvSpPr>
          <p:spPr bwMode="auto">
            <a:xfrm>
              <a:off x="3116" y="1836"/>
              <a:ext cx="61" cy="76"/>
            </a:xfrm>
            <a:custGeom>
              <a:avLst/>
              <a:gdLst/>
              <a:ahLst/>
              <a:cxnLst>
                <a:cxn ang="0">
                  <a:pos x="124" y="0"/>
                </a:cxn>
                <a:cxn ang="0">
                  <a:pos x="65" y="152"/>
                </a:cxn>
                <a:cxn ang="0">
                  <a:pos x="63" y="152"/>
                </a:cxn>
                <a:cxn ang="0">
                  <a:pos x="57" y="148"/>
                </a:cxn>
                <a:cxn ang="0">
                  <a:pos x="53" y="146"/>
                </a:cxn>
                <a:cxn ang="0">
                  <a:pos x="50" y="145"/>
                </a:cxn>
                <a:cxn ang="0">
                  <a:pos x="46" y="141"/>
                </a:cxn>
                <a:cxn ang="0">
                  <a:pos x="42" y="139"/>
                </a:cxn>
                <a:cxn ang="0">
                  <a:pos x="36" y="135"/>
                </a:cxn>
                <a:cxn ang="0">
                  <a:pos x="33" y="133"/>
                </a:cxn>
                <a:cxn ang="0">
                  <a:pos x="27" y="129"/>
                </a:cxn>
                <a:cxn ang="0">
                  <a:pos x="23" y="127"/>
                </a:cxn>
                <a:cxn ang="0">
                  <a:pos x="19" y="124"/>
                </a:cxn>
                <a:cxn ang="0">
                  <a:pos x="15" y="120"/>
                </a:cxn>
                <a:cxn ang="0">
                  <a:pos x="12" y="116"/>
                </a:cxn>
                <a:cxn ang="0">
                  <a:pos x="10" y="114"/>
                </a:cxn>
                <a:cxn ang="0">
                  <a:pos x="6" y="110"/>
                </a:cxn>
                <a:cxn ang="0">
                  <a:pos x="4" y="107"/>
                </a:cxn>
                <a:cxn ang="0">
                  <a:pos x="2" y="103"/>
                </a:cxn>
                <a:cxn ang="0">
                  <a:pos x="2" y="99"/>
                </a:cxn>
                <a:cxn ang="0">
                  <a:pos x="0" y="93"/>
                </a:cxn>
                <a:cxn ang="0">
                  <a:pos x="2" y="89"/>
                </a:cxn>
                <a:cxn ang="0">
                  <a:pos x="2" y="86"/>
                </a:cxn>
                <a:cxn ang="0">
                  <a:pos x="2" y="82"/>
                </a:cxn>
                <a:cxn ang="0">
                  <a:pos x="4" y="76"/>
                </a:cxn>
                <a:cxn ang="0">
                  <a:pos x="6" y="72"/>
                </a:cxn>
                <a:cxn ang="0">
                  <a:pos x="8" y="67"/>
                </a:cxn>
                <a:cxn ang="0">
                  <a:pos x="10" y="63"/>
                </a:cxn>
                <a:cxn ang="0">
                  <a:pos x="14" y="59"/>
                </a:cxn>
                <a:cxn ang="0">
                  <a:pos x="17" y="55"/>
                </a:cxn>
                <a:cxn ang="0">
                  <a:pos x="21" y="50"/>
                </a:cxn>
                <a:cxn ang="0">
                  <a:pos x="27" y="48"/>
                </a:cxn>
                <a:cxn ang="0">
                  <a:pos x="31" y="42"/>
                </a:cxn>
                <a:cxn ang="0">
                  <a:pos x="38" y="38"/>
                </a:cxn>
                <a:cxn ang="0">
                  <a:pos x="40" y="36"/>
                </a:cxn>
                <a:cxn ang="0">
                  <a:pos x="44" y="34"/>
                </a:cxn>
                <a:cxn ang="0">
                  <a:pos x="48" y="32"/>
                </a:cxn>
                <a:cxn ang="0">
                  <a:pos x="52" y="31"/>
                </a:cxn>
                <a:cxn ang="0">
                  <a:pos x="55" y="29"/>
                </a:cxn>
                <a:cxn ang="0">
                  <a:pos x="59" y="27"/>
                </a:cxn>
                <a:cxn ang="0">
                  <a:pos x="63" y="25"/>
                </a:cxn>
                <a:cxn ang="0">
                  <a:pos x="69" y="21"/>
                </a:cxn>
                <a:cxn ang="0">
                  <a:pos x="72" y="19"/>
                </a:cxn>
                <a:cxn ang="0">
                  <a:pos x="76" y="19"/>
                </a:cxn>
                <a:cxn ang="0">
                  <a:pos x="80" y="15"/>
                </a:cxn>
                <a:cxn ang="0">
                  <a:pos x="84" y="15"/>
                </a:cxn>
                <a:cxn ang="0">
                  <a:pos x="88" y="13"/>
                </a:cxn>
                <a:cxn ang="0">
                  <a:pos x="91" y="12"/>
                </a:cxn>
                <a:cxn ang="0">
                  <a:pos x="95" y="10"/>
                </a:cxn>
                <a:cxn ang="0">
                  <a:pos x="99" y="8"/>
                </a:cxn>
                <a:cxn ang="0">
                  <a:pos x="107" y="6"/>
                </a:cxn>
                <a:cxn ang="0">
                  <a:pos x="112" y="4"/>
                </a:cxn>
                <a:cxn ang="0">
                  <a:pos x="116" y="2"/>
                </a:cxn>
                <a:cxn ang="0">
                  <a:pos x="122" y="0"/>
                </a:cxn>
                <a:cxn ang="0">
                  <a:pos x="124" y="0"/>
                </a:cxn>
                <a:cxn ang="0">
                  <a:pos x="124" y="0"/>
                </a:cxn>
                <a:cxn ang="0">
                  <a:pos x="124" y="0"/>
                </a:cxn>
              </a:cxnLst>
              <a:rect l="0" t="0" r="r" b="b"/>
              <a:pathLst>
                <a:path w="124" h="152">
                  <a:moveTo>
                    <a:pt x="124" y="0"/>
                  </a:moveTo>
                  <a:lnTo>
                    <a:pt x="65" y="152"/>
                  </a:lnTo>
                  <a:lnTo>
                    <a:pt x="63" y="152"/>
                  </a:lnTo>
                  <a:lnTo>
                    <a:pt x="57" y="148"/>
                  </a:lnTo>
                  <a:lnTo>
                    <a:pt x="53" y="146"/>
                  </a:lnTo>
                  <a:lnTo>
                    <a:pt x="50" y="145"/>
                  </a:lnTo>
                  <a:lnTo>
                    <a:pt x="46" y="141"/>
                  </a:lnTo>
                  <a:lnTo>
                    <a:pt x="42" y="139"/>
                  </a:lnTo>
                  <a:lnTo>
                    <a:pt x="36" y="135"/>
                  </a:lnTo>
                  <a:lnTo>
                    <a:pt x="33" y="133"/>
                  </a:lnTo>
                  <a:lnTo>
                    <a:pt x="27" y="129"/>
                  </a:lnTo>
                  <a:lnTo>
                    <a:pt x="23" y="127"/>
                  </a:lnTo>
                  <a:lnTo>
                    <a:pt x="19" y="124"/>
                  </a:lnTo>
                  <a:lnTo>
                    <a:pt x="15" y="120"/>
                  </a:lnTo>
                  <a:lnTo>
                    <a:pt x="12" y="116"/>
                  </a:lnTo>
                  <a:lnTo>
                    <a:pt x="10" y="114"/>
                  </a:lnTo>
                  <a:lnTo>
                    <a:pt x="6" y="110"/>
                  </a:lnTo>
                  <a:lnTo>
                    <a:pt x="4" y="107"/>
                  </a:lnTo>
                  <a:lnTo>
                    <a:pt x="2" y="103"/>
                  </a:lnTo>
                  <a:lnTo>
                    <a:pt x="2" y="99"/>
                  </a:lnTo>
                  <a:lnTo>
                    <a:pt x="0" y="93"/>
                  </a:lnTo>
                  <a:lnTo>
                    <a:pt x="2" y="89"/>
                  </a:lnTo>
                  <a:lnTo>
                    <a:pt x="2" y="86"/>
                  </a:lnTo>
                  <a:lnTo>
                    <a:pt x="2" y="82"/>
                  </a:lnTo>
                  <a:lnTo>
                    <a:pt x="4" y="76"/>
                  </a:lnTo>
                  <a:lnTo>
                    <a:pt x="6" y="72"/>
                  </a:lnTo>
                  <a:lnTo>
                    <a:pt x="8" y="67"/>
                  </a:lnTo>
                  <a:lnTo>
                    <a:pt x="10" y="63"/>
                  </a:lnTo>
                  <a:lnTo>
                    <a:pt x="14" y="59"/>
                  </a:lnTo>
                  <a:lnTo>
                    <a:pt x="17" y="55"/>
                  </a:lnTo>
                  <a:lnTo>
                    <a:pt x="21" y="50"/>
                  </a:lnTo>
                  <a:lnTo>
                    <a:pt x="27" y="48"/>
                  </a:lnTo>
                  <a:lnTo>
                    <a:pt x="31" y="42"/>
                  </a:lnTo>
                  <a:lnTo>
                    <a:pt x="38" y="38"/>
                  </a:lnTo>
                  <a:lnTo>
                    <a:pt x="40" y="36"/>
                  </a:lnTo>
                  <a:lnTo>
                    <a:pt x="44" y="34"/>
                  </a:lnTo>
                  <a:lnTo>
                    <a:pt x="48" y="32"/>
                  </a:lnTo>
                  <a:lnTo>
                    <a:pt x="52" y="31"/>
                  </a:lnTo>
                  <a:lnTo>
                    <a:pt x="55" y="29"/>
                  </a:lnTo>
                  <a:lnTo>
                    <a:pt x="59" y="27"/>
                  </a:lnTo>
                  <a:lnTo>
                    <a:pt x="63" y="25"/>
                  </a:lnTo>
                  <a:lnTo>
                    <a:pt x="69" y="21"/>
                  </a:lnTo>
                  <a:lnTo>
                    <a:pt x="72" y="19"/>
                  </a:lnTo>
                  <a:lnTo>
                    <a:pt x="76" y="19"/>
                  </a:lnTo>
                  <a:lnTo>
                    <a:pt x="80" y="15"/>
                  </a:lnTo>
                  <a:lnTo>
                    <a:pt x="84" y="15"/>
                  </a:lnTo>
                  <a:lnTo>
                    <a:pt x="88" y="13"/>
                  </a:lnTo>
                  <a:lnTo>
                    <a:pt x="91" y="12"/>
                  </a:lnTo>
                  <a:lnTo>
                    <a:pt x="95" y="10"/>
                  </a:lnTo>
                  <a:lnTo>
                    <a:pt x="99" y="8"/>
                  </a:lnTo>
                  <a:lnTo>
                    <a:pt x="107" y="6"/>
                  </a:lnTo>
                  <a:lnTo>
                    <a:pt x="112" y="4"/>
                  </a:lnTo>
                  <a:lnTo>
                    <a:pt x="116" y="2"/>
                  </a:lnTo>
                  <a:lnTo>
                    <a:pt x="122" y="0"/>
                  </a:lnTo>
                  <a:lnTo>
                    <a:pt x="124" y="0"/>
                  </a:lnTo>
                  <a:lnTo>
                    <a:pt x="124" y="0"/>
                  </a:lnTo>
                  <a:lnTo>
                    <a:pt x="124"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40" name="Freeform 184"/>
            <p:cNvSpPr>
              <a:spLocks/>
            </p:cNvSpPr>
            <p:nvPr/>
          </p:nvSpPr>
          <p:spPr bwMode="auto">
            <a:xfrm>
              <a:off x="3099" y="1943"/>
              <a:ext cx="212" cy="82"/>
            </a:xfrm>
            <a:custGeom>
              <a:avLst/>
              <a:gdLst/>
              <a:ahLst/>
              <a:cxnLst>
                <a:cxn ang="0">
                  <a:pos x="424" y="4"/>
                </a:cxn>
                <a:cxn ang="0">
                  <a:pos x="420" y="11"/>
                </a:cxn>
                <a:cxn ang="0">
                  <a:pos x="414" y="25"/>
                </a:cxn>
                <a:cxn ang="0">
                  <a:pos x="409" y="32"/>
                </a:cxn>
                <a:cxn ang="0">
                  <a:pos x="405" y="40"/>
                </a:cxn>
                <a:cxn ang="0">
                  <a:pos x="399" y="47"/>
                </a:cxn>
                <a:cxn ang="0">
                  <a:pos x="393" y="57"/>
                </a:cxn>
                <a:cxn ang="0">
                  <a:pos x="384" y="66"/>
                </a:cxn>
                <a:cxn ang="0">
                  <a:pos x="376" y="76"/>
                </a:cxn>
                <a:cxn ang="0">
                  <a:pos x="367" y="84"/>
                </a:cxn>
                <a:cxn ang="0">
                  <a:pos x="357" y="93"/>
                </a:cxn>
                <a:cxn ang="0">
                  <a:pos x="344" y="101"/>
                </a:cxn>
                <a:cxn ang="0">
                  <a:pos x="333" y="110"/>
                </a:cxn>
                <a:cxn ang="0">
                  <a:pos x="319" y="116"/>
                </a:cxn>
                <a:cxn ang="0">
                  <a:pos x="304" y="122"/>
                </a:cxn>
                <a:cxn ang="0">
                  <a:pos x="296" y="125"/>
                </a:cxn>
                <a:cxn ang="0">
                  <a:pos x="289" y="127"/>
                </a:cxn>
                <a:cxn ang="0">
                  <a:pos x="276" y="135"/>
                </a:cxn>
                <a:cxn ang="0">
                  <a:pos x="266" y="137"/>
                </a:cxn>
                <a:cxn ang="0">
                  <a:pos x="258" y="139"/>
                </a:cxn>
                <a:cxn ang="0">
                  <a:pos x="251" y="141"/>
                </a:cxn>
                <a:cxn ang="0">
                  <a:pos x="243" y="144"/>
                </a:cxn>
                <a:cxn ang="0">
                  <a:pos x="236" y="146"/>
                </a:cxn>
                <a:cxn ang="0">
                  <a:pos x="228" y="148"/>
                </a:cxn>
                <a:cxn ang="0">
                  <a:pos x="220" y="150"/>
                </a:cxn>
                <a:cxn ang="0">
                  <a:pos x="213" y="152"/>
                </a:cxn>
                <a:cxn ang="0">
                  <a:pos x="205" y="154"/>
                </a:cxn>
                <a:cxn ang="0">
                  <a:pos x="198" y="156"/>
                </a:cxn>
                <a:cxn ang="0">
                  <a:pos x="190" y="156"/>
                </a:cxn>
                <a:cxn ang="0">
                  <a:pos x="182" y="158"/>
                </a:cxn>
                <a:cxn ang="0">
                  <a:pos x="175" y="158"/>
                </a:cxn>
                <a:cxn ang="0">
                  <a:pos x="167" y="160"/>
                </a:cxn>
                <a:cxn ang="0">
                  <a:pos x="152" y="161"/>
                </a:cxn>
                <a:cxn ang="0">
                  <a:pos x="139" y="161"/>
                </a:cxn>
                <a:cxn ang="0">
                  <a:pos x="125" y="163"/>
                </a:cxn>
                <a:cxn ang="0">
                  <a:pos x="112" y="163"/>
                </a:cxn>
                <a:cxn ang="0">
                  <a:pos x="101" y="163"/>
                </a:cxn>
                <a:cxn ang="0">
                  <a:pos x="87" y="160"/>
                </a:cxn>
                <a:cxn ang="0">
                  <a:pos x="78" y="160"/>
                </a:cxn>
                <a:cxn ang="0">
                  <a:pos x="66" y="158"/>
                </a:cxn>
                <a:cxn ang="0">
                  <a:pos x="59" y="158"/>
                </a:cxn>
                <a:cxn ang="0">
                  <a:pos x="49" y="156"/>
                </a:cxn>
                <a:cxn ang="0">
                  <a:pos x="42" y="156"/>
                </a:cxn>
                <a:cxn ang="0">
                  <a:pos x="34" y="154"/>
                </a:cxn>
                <a:cxn ang="0">
                  <a:pos x="26" y="154"/>
                </a:cxn>
                <a:cxn ang="0">
                  <a:pos x="15" y="152"/>
                </a:cxn>
                <a:cxn ang="0">
                  <a:pos x="7" y="152"/>
                </a:cxn>
                <a:cxn ang="0">
                  <a:pos x="0" y="150"/>
                </a:cxn>
                <a:cxn ang="0">
                  <a:pos x="293" y="76"/>
                </a:cxn>
                <a:cxn ang="0">
                  <a:pos x="424" y="0"/>
                </a:cxn>
              </a:cxnLst>
              <a:rect l="0" t="0" r="r" b="b"/>
              <a:pathLst>
                <a:path w="424" h="163">
                  <a:moveTo>
                    <a:pt x="424" y="0"/>
                  </a:moveTo>
                  <a:lnTo>
                    <a:pt x="424" y="4"/>
                  </a:lnTo>
                  <a:lnTo>
                    <a:pt x="422" y="8"/>
                  </a:lnTo>
                  <a:lnTo>
                    <a:pt x="420" y="11"/>
                  </a:lnTo>
                  <a:lnTo>
                    <a:pt x="416" y="17"/>
                  </a:lnTo>
                  <a:lnTo>
                    <a:pt x="414" y="25"/>
                  </a:lnTo>
                  <a:lnTo>
                    <a:pt x="411" y="27"/>
                  </a:lnTo>
                  <a:lnTo>
                    <a:pt x="409" y="32"/>
                  </a:lnTo>
                  <a:lnTo>
                    <a:pt x="407" y="36"/>
                  </a:lnTo>
                  <a:lnTo>
                    <a:pt x="405" y="40"/>
                  </a:lnTo>
                  <a:lnTo>
                    <a:pt x="401" y="44"/>
                  </a:lnTo>
                  <a:lnTo>
                    <a:pt x="399" y="47"/>
                  </a:lnTo>
                  <a:lnTo>
                    <a:pt x="395" y="53"/>
                  </a:lnTo>
                  <a:lnTo>
                    <a:pt x="393" y="57"/>
                  </a:lnTo>
                  <a:lnTo>
                    <a:pt x="388" y="61"/>
                  </a:lnTo>
                  <a:lnTo>
                    <a:pt x="384" y="66"/>
                  </a:lnTo>
                  <a:lnTo>
                    <a:pt x="380" y="70"/>
                  </a:lnTo>
                  <a:lnTo>
                    <a:pt x="376" y="76"/>
                  </a:lnTo>
                  <a:lnTo>
                    <a:pt x="373" y="80"/>
                  </a:lnTo>
                  <a:lnTo>
                    <a:pt x="367" y="84"/>
                  </a:lnTo>
                  <a:lnTo>
                    <a:pt x="361" y="89"/>
                  </a:lnTo>
                  <a:lnTo>
                    <a:pt x="357" y="93"/>
                  </a:lnTo>
                  <a:lnTo>
                    <a:pt x="350" y="97"/>
                  </a:lnTo>
                  <a:lnTo>
                    <a:pt x="344" y="101"/>
                  </a:lnTo>
                  <a:lnTo>
                    <a:pt x="338" y="104"/>
                  </a:lnTo>
                  <a:lnTo>
                    <a:pt x="333" y="110"/>
                  </a:lnTo>
                  <a:lnTo>
                    <a:pt x="325" y="112"/>
                  </a:lnTo>
                  <a:lnTo>
                    <a:pt x="319" y="116"/>
                  </a:lnTo>
                  <a:lnTo>
                    <a:pt x="312" y="120"/>
                  </a:lnTo>
                  <a:lnTo>
                    <a:pt x="304" y="122"/>
                  </a:lnTo>
                  <a:lnTo>
                    <a:pt x="300" y="123"/>
                  </a:lnTo>
                  <a:lnTo>
                    <a:pt x="296" y="125"/>
                  </a:lnTo>
                  <a:lnTo>
                    <a:pt x="293" y="127"/>
                  </a:lnTo>
                  <a:lnTo>
                    <a:pt x="289" y="127"/>
                  </a:lnTo>
                  <a:lnTo>
                    <a:pt x="281" y="131"/>
                  </a:lnTo>
                  <a:lnTo>
                    <a:pt x="276" y="135"/>
                  </a:lnTo>
                  <a:lnTo>
                    <a:pt x="270" y="135"/>
                  </a:lnTo>
                  <a:lnTo>
                    <a:pt x="266" y="137"/>
                  </a:lnTo>
                  <a:lnTo>
                    <a:pt x="262" y="137"/>
                  </a:lnTo>
                  <a:lnTo>
                    <a:pt x="258" y="139"/>
                  </a:lnTo>
                  <a:lnTo>
                    <a:pt x="255" y="141"/>
                  </a:lnTo>
                  <a:lnTo>
                    <a:pt x="251" y="141"/>
                  </a:lnTo>
                  <a:lnTo>
                    <a:pt x="247" y="142"/>
                  </a:lnTo>
                  <a:lnTo>
                    <a:pt x="243" y="144"/>
                  </a:lnTo>
                  <a:lnTo>
                    <a:pt x="239" y="144"/>
                  </a:lnTo>
                  <a:lnTo>
                    <a:pt x="236" y="146"/>
                  </a:lnTo>
                  <a:lnTo>
                    <a:pt x="232" y="146"/>
                  </a:lnTo>
                  <a:lnTo>
                    <a:pt x="228" y="148"/>
                  </a:lnTo>
                  <a:lnTo>
                    <a:pt x="224" y="148"/>
                  </a:lnTo>
                  <a:lnTo>
                    <a:pt x="220" y="150"/>
                  </a:lnTo>
                  <a:lnTo>
                    <a:pt x="217" y="150"/>
                  </a:lnTo>
                  <a:lnTo>
                    <a:pt x="213" y="152"/>
                  </a:lnTo>
                  <a:lnTo>
                    <a:pt x="209" y="152"/>
                  </a:lnTo>
                  <a:lnTo>
                    <a:pt x="205" y="154"/>
                  </a:lnTo>
                  <a:lnTo>
                    <a:pt x="201" y="154"/>
                  </a:lnTo>
                  <a:lnTo>
                    <a:pt x="198" y="156"/>
                  </a:lnTo>
                  <a:lnTo>
                    <a:pt x="194" y="156"/>
                  </a:lnTo>
                  <a:lnTo>
                    <a:pt x="190" y="156"/>
                  </a:lnTo>
                  <a:lnTo>
                    <a:pt x="186" y="156"/>
                  </a:lnTo>
                  <a:lnTo>
                    <a:pt x="182" y="158"/>
                  </a:lnTo>
                  <a:lnTo>
                    <a:pt x="179" y="158"/>
                  </a:lnTo>
                  <a:lnTo>
                    <a:pt x="175" y="158"/>
                  </a:lnTo>
                  <a:lnTo>
                    <a:pt x="171" y="158"/>
                  </a:lnTo>
                  <a:lnTo>
                    <a:pt x="167" y="160"/>
                  </a:lnTo>
                  <a:lnTo>
                    <a:pt x="160" y="160"/>
                  </a:lnTo>
                  <a:lnTo>
                    <a:pt x="152" y="161"/>
                  </a:lnTo>
                  <a:lnTo>
                    <a:pt x="144" y="161"/>
                  </a:lnTo>
                  <a:lnTo>
                    <a:pt x="139" y="161"/>
                  </a:lnTo>
                  <a:lnTo>
                    <a:pt x="131" y="161"/>
                  </a:lnTo>
                  <a:lnTo>
                    <a:pt x="125" y="163"/>
                  </a:lnTo>
                  <a:lnTo>
                    <a:pt x="118" y="163"/>
                  </a:lnTo>
                  <a:lnTo>
                    <a:pt x="112" y="163"/>
                  </a:lnTo>
                  <a:lnTo>
                    <a:pt x="106" y="163"/>
                  </a:lnTo>
                  <a:lnTo>
                    <a:pt x="101" y="163"/>
                  </a:lnTo>
                  <a:lnTo>
                    <a:pt x="95" y="161"/>
                  </a:lnTo>
                  <a:lnTo>
                    <a:pt x="87" y="160"/>
                  </a:lnTo>
                  <a:lnTo>
                    <a:pt x="82" y="160"/>
                  </a:lnTo>
                  <a:lnTo>
                    <a:pt x="78" y="160"/>
                  </a:lnTo>
                  <a:lnTo>
                    <a:pt x="72" y="160"/>
                  </a:lnTo>
                  <a:lnTo>
                    <a:pt x="66" y="158"/>
                  </a:lnTo>
                  <a:lnTo>
                    <a:pt x="63" y="158"/>
                  </a:lnTo>
                  <a:lnTo>
                    <a:pt x="59" y="158"/>
                  </a:lnTo>
                  <a:lnTo>
                    <a:pt x="53" y="158"/>
                  </a:lnTo>
                  <a:lnTo>
                    <a:pt x="49" y="156"/>
                  </a:lnTo>
                  <a:lnTo>
                    <a:pt x="44" y="156"/>
                  </a:lnTo>
                  <a:lnTo>
                    <a:pt x="42" y="156"/>
                  </a:lnTo>
                  <a:lnTo>
                    <a:pt x="36" y="156"/>
                  </a:lnTo>
                  <a:lnTo>
                    <a:pt x="34" y="154"/>
                  </a:lnTo>
                  <a:lnTo>
                    <a:pt x="30" y="154"/>
                  </a:lnTo>
                  <a:lnTo>
                    <a:pt x="26" y="154"/>
                  </a:lnTo>
                  <a:lnTo>
                    <a:pt x="21" y="154"/>
                  </a:lnTo>
                  <a:lnTo>
                    <a:pt x="15" y="152"/>
                  </a:lnTo>
                  <a:lnTo>
                    <a:pt x="9" y="152"/>
                  </a:lnTo>
                  <a:lnTo>
                    <a:pt x="7" y="152"/>
                  </a:lnTo>
                  <a:lnTo>
                    <a:pt x="2" y="150"/>
                  </a:lnTo>
                  <a:lnTo>
                    <a:pt x="0" y="150"/>
                  </a:lnTo>
                  <a:lnTo>
                    <a:pt x="38" y="68"/>
                  </a:lnTo>
                  <a:lnTo>
                    <a:pt x="293" y="76"/>
                  </a:lnTo>
                  <a:lnTo>
                    <a:pt x="424" y="0"/>
                  </a:lnTo>
                  <a:lnTo>
                    <a:pt x="424"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41" name="Freeform 185"/>
            <p:cNvSpPr>
              <a:spLocks/>
            </p:cNvSpPr>
            <p:nvPr/>
          </p:nvSpPr>
          <p:spPr bwMode="auto">
            <a:xfrm>
              <a:off x="3602" y="1920"/>
              <a:ext cx="107" cy="107"/>
            </a:xfrm>
            <a:custGeom>
              <a:avLst/>
              <a:gdLst/>
              <a:ahLst/>
              <a:cxnLst>
                <a:cxn ang="0">
                  <a:pos x="116" y="0"/>
                </a:cxn>
                <a:cxn ang="0">
                  <a:pos x="106" y="0"/>
                </a:cxn>
                <a:cxn ang="0">
                  <a:pos x="97" y="2"/>
                </a:cxn>
                <a:cxn ang="0">
                  <a:pos x="87" y="2"/>
                </a:cxn>
                <a:cxn ang="0">
                  <a:pos x="78" y="4"/>
                </a:cxn>
                <a:cxn ang="0">
                  <a:pos x="66" y="8"/>
                </a:cxn>
                <a:cxn ang="0">
                  <a:pos x="55" y="12"/>
                </a:cxn>
                <a:cxn ang="0">
                  <a:pos x="45" y="18"/>
                </a:cxn>
                <a:cxn ang="0">
                  <a:pos x="36" y="25"/>
                </a:cxn>
                <a:cxn ang="0">
                  <a:pos x="28" y="33"/>
                </a:cxn>
                <a:cxn ang="0">
                  <a:pos x="21" y="42"/>
                </a:cxn>
                <a:cxn ang="0">
                  <a:pos x="17" y="52"/>
                </a:cxn>
                <a:cxn ang="0">
                  <a:pos x="11" y="65"/>
                </a:cxn>
                <a:cxn ang="0">
                  <a:pos x="7" y="76"/>
                </a:cxn>
                <a:cxn ang="0">
                  <a:pos x="3" y="90"/>
                </a:cxn>
                <a:cxn ang="0">
                  <a:pos x="2" y="101"/>
                </a:cxn>
                <a:cxn ang="0">
                  <a:pos x="0" y="109"/>
                </a:cxn>
                <a:cxn ang="0">
                  <a:pos x="0" y="116"/>
                </a:cxn>
                <a:cxn ang="0">
                  <a:pos x="0" y="126"/>
                </a:cxn>
                <a:cxn ang="0">
                  <a:pos x="0" y="137"/>
                </a:cxn>
                <a:cxn ang="0">
                  <a:pos x="0" y="147"/>
                </a:cxn>
                <a:cxn ang="0">
                  <a:pos x="3" y="154"/>
                </a:cxn>
                <a:cxn ang="0">
                  <a:pos x="5" y="166"/>
                </a:cxn>
                <a:cxn ang="0">
                  <a:pos x="11" y="179"/>
                </a:cxn>
                <a:cxn ang="0">
                  <a:pos x="17" y="190"/>
                </a:cxn>
                <a:cxn ang="0">
                  <a:pos x="24" y="200"/>
                </a:cxn>
                <a:cxn ang="0">
                  <a:pos x="34" y="208"/>
                </a:cxn>
                <a:cxn ang="0">
                  <a:pos x="43" y="211"/>
                </a:cxn>
                <a:cxn ang="0">
                  <a:pos x="57" y="213"/>
                </a:cxn>
                <a:cxn ang="0">
                  <a:pos x="68" y="215"/>
                </a:cxn>
                <a:cxn ang="0">
                  <a:pos x="81" y="215"/>
                </a:cxn>
                <a:cxn ang="0">
                  <a:pos x="95" y="213"/>
                </a:cxn>
                <a:cxn ang="0">
                  <a:pos x="106" y="211"/>
                </a:cxn>
                <a:cxn ang="0">
                  <a:pos x="114" y="208"/>
                </a:cxn>
                <a:cxn ang="0">
                  <a:pos x="123" y="206"/>
                </a:cxn>
                <a:cxn ang="0">
                  <a:pos x="131" y="202"/>
                </a:cxn>
                <a:cxn ang="0">
                  <a:pos x="138" y="200"/>
                </a:cxn>
                <a:cxn ang="0">
                  <a:pos x="146" y="196"/>
                </a:cxn>
                <a:cxn ang="0">
                  <a:pos x="154" y="192"/>
                </a:cxn>
                <a:cxn ang="0">
                  <a:pos x="161" y="189"/>
                </a:cxn>
                <a:cxn ang="0">
                  <a:pos x="173" y="183"/>
                </a:cxn>
                <a:cxn ang="0">
                  <a:pos x="184" y="177"/>
                </a:cxn>
                <a:cxn ang="0">
                  <a:pos x="194" y="171"/>
                </a:cxn>
                <a:cxn ang="0">
                  <a:pos x="203" y="166"/>
                </a:cxn>
                <a:cxn ang="0">
                  <a:pos x="211" y="162"/>
                </a:cxn>
                <a:cxn ang="0">
                  <a:pos x="80" y="128"/>
                </a:cxn>
                <a:cxn ang="0">
                  <a:pos x="118" y="0"/>
                </a:cxn>
              </a:cxnLst>
              <a:rect l="0" t="0" r="r" b="b"/>
              <a:pathLst>
                <a:path w="213" h="215">
                  <a:moveTo>
                    <a:pt x="118" y="0"/>
                  </a:moveTo>
                  <a:lnTo>
                    <a:pt x="116" y="0"/>
                  </a:lnTo>
                  <a:lnTo>
                    <a:pt x="110" y="0"/>
                  </a:lnTo>
                  <a:lnTo>
                    <a:pt x="106" y="0"/>
                  </a:lnTo>
                  <a:lnTo>
                    <a:pt x="102" y="0"/>
                  </a:lnTo>
                  <a:lnTo>
                    <a:pt x="97" y="2"/>
                  </a:lnTo>
                  <a:lnTo>
                    <a:pt x="93" y="2"/>
                  </a:lnTo>
                  <a:lnTo>
                    <a:pt x="87" y="2"/>
                  </a:lnTo>
                  <a:lnTo>
                    <a:pt x="81" y="4"/>
                  </a:lnTo>
                  <a:lnTo>
                    <a:pt x="78" y="4"/>
                  </a:lnTo>
                  <a:lnTo>
                    <a:pt x="72" y="6"/>
                  </a:lnTo>
                  <a:lnTo>
                    <a:pt x="66" y="8"/>
                  </a:lnTo>
                  <a:lnTo>
                    <a:pt x="60" y="10"/>
                  </a:lnTo>
                  <a:lnTo>
                    <a:pt x="55" y="12"/>
                  </a:lnTo>
                  <a:lnTo>
                    <a:pt x="51" y="16"/>
                  </a:lnTo>
                  <a:lnTo>
                    <a:pt x="45" y="18"/>
                  </a:lnTo>
                  <a:lnTo>
                    <a:pt x="40" y="21"/>
                  </a:lnTo>
                  <a:lnTo>
                    <a:pt x="36" y="25"/>
                  </a:lnTo>
                  <a:lnTo>
                    <a:pt x="32" y="29"/>
                  </a:lnTo>
                  <a:lnTo>
                    <a:pt x="28" y="33"/>
                  </a:lnTo>
                  <a:lnTo>
                    <a:pt x="24" y="37"/>
                  </a:lnTo>
                  <a:lnTo>
                    <a:pt x="21" y="42"/>
                  </a:lnTo>
                  <a:lnTo>
                    <a:pt x="19" y="48"/>
                  </a:lnTo>
                  <a:lnTo>
                    <a:pt x="17" y="52"/>
                  </a:lnTo>
                  <a:lnTo>
                    <a:pt x="13" y="57"/>
                  </a:lnTo>
                  <a:lnTo>
                    <a:pt x="11" y="65"/>
                  </a:lnTo>
                  <a:lnTo>
                    <a:pt x="9" y="71"/>
                  </a:lnTo>
                  <a:lnTo>
                    <a:pt x="7" y="76"/>
                  </a:lnTo>
                  <a:lnTo>
                    <a:pt x="5" y="84"/>
                  </a:lnTo>
                  <a:lnTo>
                    <a:pt x="3" y="90"/>
                  </a:lnTo>
                  <a:lnTo>
                    <a:pt x="3" y="99"/>
                  </a:lnTo>
                  <a:lnTo>
                    <a:pt x="2" y="101"/>
                  </a:lnTo>
                  <a:lnTo>
                    <a:pt x="0" y="107"/>
                  </a:lnTo>
                  <a:lnTo>
                    <a:pt x="0" y="109"/>
                  </a:lnTo>
                  <a:lnTo>
                    <a:pt x="0" y="114"/>
                  </a:lnTo>
                  <a:lnTo>
                    <a:pt x="0" y="116"/>
                  </a:lnTo>
                  <a:lnTo>
                    <a:pt x="0" y="120"/>
                  </a:lnTo>
                  <a:lnTo>
                    <a:pt x="0" y="126"/>
                  </a:lnTo>
                  <a:lnTo>
                    <a:pt x="0" y="130"/>
                  </a:lnTo>
                  <a:lnTo>
                    <a:pt x="0" y="137"/>
                  </a:lnTo>
                  <a:lnTo>
                    <a:pt x="0" y="145"/>
                  </a:lnTo>
                  <a:lnTo>
                    <a:pt x="0" y="147"/>
                  </a:lnTo>
                  <a:lnTo>
                    <a:pt x="2" y="152"/>
                  </a:lnTo>
                  <a:lnTo>
                    <a:pt x="3" y="154"/>
                  </a:lnTo>
                  <a:lnTo>
                    <a:pt x="3" y="160"/>
                  </a:lnTo>
                  <a:lnTo>
                    <a:pt x="5" y="166"/>
                  </a:lnTo>
                  <a:lnTo>
                    <a:pt x="7" y="171"/>
                  </a:lnTo>
                  <a:lnTo>
                    <a:pt x="11" y="179"/>
                  </a:lnTo>
                  <a:lnTo>
                    <a:pt x="13" y="185"/>
                  </a:lnTo>
                  <a:lnTo>
                    <a:pt x="17" y="190"/>
                  </a:lnTo>
                  <a:lnTo>
                    <a:pt x="21" y="196"/>
                  </a:lnTo>
                  <a:lnTo>
                    <a:pt x="24" y="200"/>
                  </a:lnTo>
                  <a:lnTo>
                    <a:pt x="30" y="204"/>
                  </a:lnTo>
                  <a:lnTo>
                    <a:pt x="34" y="208"/>
                  </a:lnTo>
                  <a:lnTo>
                    <a:pt x="40" y="209"/>
                  </a:lnTo>
                  <a:lnTo>
                    <a:pt x="43" y="211"/>
                  </a:lnTo>
                  <a:lnTo>
                    <a:pt x="51" y="213"/>
                  </a:lnTo>
                  <a:lnTo>
                    <a:pt x="57" y="213"/>
                  </a:lnTo>
                  <a:lnTo>
                    <a:pt x="62" y="215"/>
                  </a:lnTo>
                  <a:lnTo>
                    <a:pt x="68" y="215"/>
                  </a:lnTo>
                  <a:lnTo>
                    <a:pt x="74" y="215"/>
                  </a:lnTo>
                  <a:lnTo>
                    <a:pt x="81" y="215"/>
                  </a:lnTo>
                  <a:lnTo>
                    <a:pt x="87" y="213"/>
                  </a:lnTo>
                  <a:lnTo>
                    <a:pt x="95" y="213"/>
                  </a:lnTo>
                  <a:lnTo>
                    <a:pt x="102" y="211"/>
                  </a:lnTo>
                  <a:lnTo>
                    <a:pt x="106" y="211"/>
                  </a:lnTo>
                  <a:lnTo>
                    <a:pt x="110" y="209"/>
                  </a:lnTo>
                  <a:lnTo>
                    <a:pt x="114" y="208"/>
                  </a:lnTo>
                  <a:lnTo>
                    <a:pt x="118" y="208"/>
                  </a:lnTo>
                  <a:lnTo>
                    <a:pt x="123" y="206"/>
                  </a:lnTo>
                  <a:lnTo>
                    <a:pt x="127" y="204"/>
                  </a:lnTo>
                  <a:lnTo>
                    <a:pt x="131" y="202"/>
                  </a:lnTo>
                  <a:lnTo>
                    <a:pt x="135" y="202"/>
                  </a:lnTo>
                  <a:lnTo>
                    <a:pt x="138" y="200"/>
                  </a:lnTo>
                  <a:lnTo>
                    <a:pt x="142" y="198"/>
                  </a:lnTo>
                  <a:lnTo>
                    <a:pt x="146" y="196"/>
                  </a:lnTo>
                  <a:lnTo>
                    <a:pt x="150" y="194"/>
                  </a:lnTo>
                  <a:lnTo>
                    <a:pt x="154" y="192"/>
                  </a:lnTo>
                  <a:lnTo>
                    <a:pt x="159" y="190"/>
                  </a:lnTo>
                  <a:lnTo>
                    <a:pt x="161" y="189"/>
                  </a:lnTo>
                  <a:lnTo>
                    <a:pt x="167" y="187"/>
                  </a:lnTo>
                  <a:lnTo>
                    <a:pt x="173" y="183"/>
                  </a:lnTo>
                  <a:lnTo>
                    <a:pt x="178" y="181"/>
                  </a:lnTo>
                  <a:lnTo>
                    <a:pt x="184" y="177"/>
                  </a:lnTo>
                  <a:lnTo>
                    <a:pt x="190" y="175"/>
                  </a:lnTo>
                  <a:lnTo>
                    <a:pt x="194" y="171"/>
                  </a:lnTo>
                  <a:lnTo>
                    <a:pt x="199" y="168"/>
                  </a:lnTo>
                  <a:lnTo>
                    <a:pt x="203" y="166"/>
                  </a:lnTo>
                  <a:lnTo>
                    <a:pt x="207" y="164"/>
                  </a:lnTo>
                  <a:lnTo>
                    <a:pt x="211" y="162"/>
                  </a:lnTo>
                  <a:lnTo>
                    <a:pt x="213" y="160"/>
                  </a:lnTo>
                  <a:lnTo>
                    <a:pt x="80" y="128"/>
                  </a:lnTo>
                  <a:lnTo>
                    <a:pt x="118" y="0"/>
                  </a:lnTo>
                  <a:lnTo>
                    <a:pt x="118"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42" name="Oval 186"/>
            <p:cNvSpPr>
              <a:spLocks noChangeArrowheads="1"/>
            </p:cNvSpPr>
            <p:nvPr/>
          </p:nvSpPr>
          <p:spPr bwMode="auto">
            <a:xfrm>
              <a:off x="3211" y="1683"/>
              <a:ext cx="447" cy="76"/>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19643" name="Freeform 187"/>
            <p:cNvSpPr>
              <a:spLocks/>
            </p:cNvSpPr>
            <p:nvPr/>
          </p:nvSpPr>
          <p:spPr bwMode="auto">
            <a:xfrm>
              <a:off x="3190" y="1545"/>
              <a:ext cx="521" cy="155"/>
            </a:xfrm>
            <a:custGeom>
              <a:avLst/>
              <a:gdLst/>
              <a:ahLst/>
              <a:cxnLst>
                <a:cxn ang="0">
                  <a:pos x="67" y="5"/>
                </a:cxn>
                <a:cxn ang="0">
                  <a:pos x="42" y="21"/>
                </a:cxn>
                <a:cxn ang="0">
                  <a:pos x="21" y="43"/>
                </a:cxn>
                <a:cxn ang="0">
                  <a:pos x="8" y="72"/>
                </a:cxn>
                <a:cxn ang="0">
                  <a:pos x="2" y="93"/>
                </a:cxn>
                <a:cxn ang="0">
                  <a:pos x="0" y="114"/>
                </a:cxn>
                <a:cxn ang="0">
                  <a:pos x="2" y="133"/>
                </a:cxn>
                <a:cxn ang="0">
                  <a:pos x="6" y="152"/>
                </a:cxn>
                <a:cxn ang="0">
                  <a:pos x="14" y="173"/>
                </a:cxn>
                <a:cxn ang="0">
                  <a:pos x="31" y="199"/>
                </a:cxn>
                <a:cxn ang="0">
                  <a:pos x="63" y="233"/>
                </a:cxn>
                <a:cxn ang="0">
                  <a:pos x="90" y="250"/>
                </a:cxn>
                <a:cxn ang="0">
                  <a:pos x="111" y="262"/>
                </a:cxn>
                <a:cxn ang="0">
                  <a:pos x="134" y="270"/>
                </a:cxn>
                <a:cxn ang="0">
                  <a:pos x="160" y="275"/>
                </a:cxn>
                <a:cxn ang="0">
                  <a:pos x="185" y="279"/>
                </a:cxn>
                <a:cxn ang="0">
                  <a:pos x="213" y="287"/>
                </a:cxn>
                <a:cxn ang="0">
                  <a:pos x="244" y="292"/>
                </a:cxn>
                <a:cxn ang="0">
                  <a:pos x="278" y="298"/>
                </a:cxn>
                <a:cxn ang="0">
                  <a:pos x="295" y="300"/>
                </a:cxn>
                <a:cxn ang="0">
                  <a:pos x="316" y="302"/>
                </a:cxn>
                <a:cxn ang="0">
                  <a:pos x="337" y="304"/>
                </a:cxn>
                <a:cxn ang="0">
                  <a:pos x="360" y="306"/>
                </a:cxn>
                <a:cxn ang="0">
                  <a:pos x="381" y="306"/>
                </a:cxn>
                <a:cxn ang="0">
                  <a:pos x="405" y="308"/>
                </a:cxn>
                <a:cxn ang="0">
                  <a:pos x="430" y="308"/>
                </a:cxn>
                <a:cxn ang="0">
                  <a:pos x="455" y="309"/>
                </a:cxn>
                <a:cxn ang="0">
                  <a:pos x="482" y="309"/>
                </a:cxn>
                <a:cxn ang="0">
                  <a:pos x="508" y="309"/>
                </a:cxn>
                <a:cxn ang="0">
                  <a:pos x="535" y="309"/>
                </a:cxn>
                <a:cxn ang="0">
                  <a:pos x="561" y="309"/>
                </a:cxn>
                <a:cxn ang="0">
                  <a:pos x="586" y="308"/>
                </a:cxn>
                <a:cxn ang="0">
                  <a:pos x="615" y="308"/>
                </a:cxn>
                <a:cxn ang="0">
                  <a:pos x="639" y="306"/>
                </a:cxn>
                <a:cxn ang="0">
                  <a:pos x="666" y="304"/>
                </a:cxn>
                <a:cxn ang="0">
                  <a:pos x="689" y="302"/>
                </a:cxn>
                <a:cxn ang="0">
                  <a:pos x="712" y="300"/>
                </a:cxn>
                <a:cxn ang="0">
                  <a:pos x="734" y="298"/>
                </a:cxn>
                <a:cxn ang="0">
                  <a:pos x="757" y="296"/>
                </a:cxn>
                <a:cxn ang="0">
                  <a:pos x="778" y="292"/>
                </a:cxn>
                <a:cxn ang="0">
                  <a:pos x="799" y="290"/>
                </a:cxn>
                <a:cxn ang="0">
                  <a:pos x="820" y="287"/>
                </a:cxn>
                <a:cxn ang="0">
                  <a:pos x="847" y="283"/>
                </a:cxn>
                <a:cxn ang="0">
                  <a:pos x="873" y="277"/>
                </a:cxn>
                <a:cxn ang="0">
                  <a:pos x="906" y="271"/>
                </a:cxn>
                <a:cxn ang="0">
                  <a:pos x="932" y="262"/>
                </a:cxn>
                <a:cxn ang="0">
                  <a:pos x="955" y="254"/>
                </a:cxn>
                <a:cxn ang="0">
                  <a:pos x="976" y="245"/>
                </a:cxn>
                <a:cxn ang="0">
                  <a:pos x="1002" y="224"/>
                </a:cxn>
                <a:cxn ang="0">
                  <a:pos x="1021" y="195"/>
                </a:cxn>
                <a:cxn ang="0">
                  <a:pos x="1029" y="176"/>
                </a:cxn>
                <a:cxn ang="0">
                  <a:pos x="1035" y="154"/>
                </a:cxn>
                <a:cxn ang="0">
                  <a:pos x="1040" y="131"/>
                </a:cxn>
                <a:cxn ang="0">
                  <a:pos x="1040" y="108"/>
                </a:cxn>
                <a:cxn ang="0">
                  <a:pos x="1040" y="87"/>
                </a:cxn>
                <a:cxn ang="0">
                  <a:pos x="1039" y="66"/>
                </a:cxn>
                <a:cxn ang="0">
                  <a:pos x="1025" y="40"/>
                </a:cxn>
                <a:cxn ang="0">
                  <a:pos x="1002" y="17"/>
                </a:cxn>
                <a:cxn ang="0">
                  <a:pos x="976" y="7"/>
                </a:cxn>
                <a:cxn ang="0">
                  <a:pos x="945" y="7"/>
                </a:cxn>
                <a:cxn ang="0">
                  <a:pos x="917" y="15"/>
                </a:cxn>
                <a:cxn ang="0">
                  <a:pos x="892" y="22"/>
                </a:cxn>
                <a:cxn ang="0">
                  <a:pos x="80" y="0"/>
                </a:cxn>
              </a:cxnLst>
              <a:rect l="0" t="0" r="r" b="b"/>
              <a:pathLst>
                <a:path w="1042" h="309">
                  <a:moveTo>
                    <a:pt x="80" y="0"/>
                  </a:moveTo>
                  <a:lnTo>
                    <a:pt x="78" y="0"/>
                  </a:lnTo>
                  <a:lnTo>
                    <a:pt x="73" y="2"/>
                  </a:lnTo>
                  <a:lnTo>
                    <a:pt x="71" y="3"/>
                  </a:lnTo>
                  <a:lnTo>
                    <a:pt x="67" y="5"/>
                  </a:lnTo>
                  <a:lnTo>
                    <a:pt x="63" y="7"/>
                  </a:lnTo>
                  <a:lnTo>
                    <a:pt x="58" y="11"/>
                  </a:lnTo>
                  <a:lnTo>
                    <a:pt x="52" y="13"/>
                  </a:lnTo>
                  <a:lnTo>
                    <a:pt x="48" y="17"/>
                  </a:lnTo>
                  <a:lnTo>
                    <a:pt x="42" y="21"/>
                  </a:lnTo>
                  <a:lnTo>
                    <a:pt x="39" y="26"/>
                  </a:lnTo>
                  <a:lnTo>
                    <a:pt x="33" y="32"/>
                  </a:lnTo>
                  <a:lnTo>
                    <a:pt x="27" y="38"/>
                  </a:lnTo>
                  <a:lnTo>
                    <a:pt x="25" y="41"/>
                  </a:lnTo>
                  <a:lnTo>
                    <a:pt x="21" y="43"/>
                  </a:lnTo>
                  <a:lnTo>
                    <a:pt x="20" y="49"/>
                  </a:lnTo>
                  <a:lnTo>
                    <a:pt x="18" y="53"/>
                  </a:lnTo>
                  <a:lnTo>
                    <a:pt x="14" y="59"/>
                  </a:lnTo>
                  <a:lnTo>
                    <a:pt x="10" y="66"/>
                  </a:lnTo>
                  <a:lnTo>
                    <a:pt x="8" y="72"/>
                  </a:lnTo>
                  <a:lnTo>
                    <a:pt x="6" y="76"/>
                  </a:lnTo>
                  <a:lnTo>
                    <a:pt x="4" y="79"/>
                  </a:lnTo>
                  <a:lnTo>
                    <a:pt x="4" y="83"/>
                  </a:lnTo>
                  <a:lnTo>
                    <a:pt x="2" y="87"/>
                  </a:lnTo>
                  <a:lnTo>
                    <a:pt x="2" y="93"/>
                  </a:lnTo>
                  <a:lnTo>
                    <a:pt x="2" y="97"/>
                  </a:lnTo>
                  <a:lnTo>
                    <a:pt x="2" y="100"/>
                  </a:lnTo>
                  <a:lnTo>
                    <a:pt x="0" y="104"/>
                  </a:lnTo>
                  <a:lnTo>
                    <a:pt x="0" y="108"/>
                  </a:lnTo>
                  <a:lnTo>
                    <a:pt x="0" y="114"/>
                  </a:lnTo>
                  <a:lnTo>
                    <a:pt x="0" y="117"/>
                  </a:lnTo>
                  <a:lnTo>
                    <a:pt x="0" y="121"/>
                  </a:lnTo>
                  <a:lnTo>
                    <a:pt x="0" y="125"/>
                  </a:lnTo>
                  <a:lnTo>
                    <a:pt x="0" y="129"/>
                  </a:lnTo>
                  <a:lnTo>
                    <a:pt x="2" y="133"/>
                  </a:lnTo>
                  <a:lnTo>
                    <a:pt x="2" y="136"/>
                  </a:lnTo>
                  <a:lnTo>
                    <a:pt x="4" y="140"/>
                  </a:lnTo>
                  <a:lnTo>
                    <a:pt x="4" y="144"/>
                  </a:lnTo>
                  <a:lnTo>
                    <a:pt x="6" y="148"/>
                  </a:lnTo>
                  <a:lnTo>
                    <a:pt x="6" y="152"/>
                  </a:lnTo>
                  <a:lnTo>
                    <a:pt x="8" y="157"/>
                  </a:lnTo>
                  <a:lnTo>
                    <a:pt x="8" y="159"/>
                  </a:lnTo>
                  <a:lnTo>
                    <a:pt x="10" y="165"/>
                  </a:lnTo>
                  <a:lnTo>
                    <a:pt x="12" y="167"/>
                  </a:lnTo>
                  <a:lnTo>
                    <a:pt x="14" y="173"/>
                  </a:lnTo>
                  <a:lnTo>
                    <a:pt x="16" y="174"/>
                  </a:lnTo>
                  <a:lnTo>
                    <a:pt x="18" y="180"/>
                  </a:lnTo>
                  <a:lnTo>
                    <a:pt x="21" y="186"/>
                  </a:lnTo>
                  <a:lnTo>
                    <a:pt x="25" y="193"/>
                  </a:lnTo>
                  <a:lnTo>
                    <a:pt x="31" y="199"/>
                  </a:lnTo>
                  <a:lnTo>
                    <a:pt x="37" y="209"/>
                  </a:lnTo>
                  <a:lnTo>
                    <a:pt x="42" y="214"/>
                  </a:lnTo>
                  <a:lnTo>
                    <a:pt x="48" y="220"/>
                  </a:lnTo>
                  <a:lnTo>
                    <a:pt x="56" y="226"/>
                  </a:lnTo>
                  <a:lnTo>
                    <a:pt x="63" y="233"/>
                  </a:lnTo>
                  <a:lnTo>
                    <a:pt x="69" y="237"/>
                  </a:lnTo>
                  <a:lnTo>
                    <a:pt x="77" y="243"/>
                  </a:lnTo>
                  <a:lnTo>
                    <a:pt x="80" y="245"/>
                  </a:lnTo>
                  <a:lnTo>
                    <a:pt x="86" y="249"/>
                  </a:lnTo>
                  <a:lnTo>
                    <a:pt x="90" y="250"/>
                  </a:lnTo>
                  <a:lnTo>
                    <a:pt x="94" y="252"/>
                  </a:lnTo>
                  <a:lnTo>
                    <a:pt x="97" y="254"/>
                  </a:lnTo>
                  <a:lnTo>
                    <a:pt x="101" y="256"/>
                  </a:lnTo>
                  <a:lnTo>
                    <a:pt x="107" y="260"/>
                  </a:lnTo>
                  <a:lnTo>
                    <a:pt x="111" y="262"/>
                  </a:lnTo>
                  <a:lnTo>
                    <a:pt x="115" y="262"/>
                  </a:lnTo>
                  <a:lnTo>
                    <a:pt x="120" y="264"/>
                  </a:lnTo>
                  <a:lnTo>
                    <a:pt x="124" y="266"/>
                  </a:lnTo>
                  <a:lnTo>
                    <a:pt x="130" y="268"/>
                  </a:lnTo>
                  <a:lnTo>
                    <a:pt x="134" y="270"/>
                  </a:lnTo>
                  <a:lnTo>
                    <a:pt x="139" y="270"/>
                  </a:lnTo>
                  <a:lnTo>
                    <a:pt x="143" y="271"/>
                  </a:lnTo>
                  <a:lnTo>
                    <a:pt x="149" y="271"/>
                  </a:lnTo>
                  <a:lnTo>
                    <a:pt x="154" y="273"/>
                  </a:lnTo>
                  <a:lnTo>
                    <a:pt x="160" y="275"/>
                  </a:lnTo>
                  <a:lnTo>
                    <a:pt x="164" y="275"/>
                  </a:lnTo>
                  <a:lnTo>
                    <a:pt x="170" y="277"/>
                  </a:lnTo>
                  <a:lnTo>
                    <a:pt x="175" y="277"/>
                  </a:lnTo>
                  <a:lnTo>
                    <a:pt x="181" y="279"/>
                  </a:lnTo>
                  <a:lnTo>
                    <a:pt x="185" y="279"/>
                  </a:lnTo>
                  <a:lnTo>
                    <a:pt x="191" y="281"/>
                  </a:lnTo>
                  <a:lnTo>
                    <a:pt x="196" y="283"/>
                  </a:lnTo>
                  <a:lnTo>
                    <a:pt x="202" y="285"/>
                  </a:lnTo>
                  <a:lnTo>
                    <a:pt x="208" y="285"/>
                  </a:lnTo>
                  <a:lnTo>
                    <a:pt x="213" y="287"/>
                  </a:lnTo>
                  <a:lnTo>
                    <a:pt x="219" y="287"/>
                  </a:lnTo>
                  <a:lnTo>
                    <a:pt x="225" y="289"/>
                  </a:lnTo>
                  <a:lnTo>
                    <a:pt x="231" y="290"/>
                  </a:lnTo>
                  <a:lnTo>
                    <a:pt x="236" y="290"/>
                  </a:lnTo>
                  <a:lnTo>
                    <a:pt x="244" y="292"/>
                  </a:lnTo>
                  <a:lnTo>
                    <a:pt x="250" y="292"/>
                  </a:lnTo>
                  <a:lnTo>
                    <a:pt x="257" y="294"/>
                  </a:lnTo>
                  <a:lnTo>
                    <a:pt x="263" y="294"/>
                  </a:lnTo>
                  <a:lnTo>
                    <a:pt x="269" y="296"/>
                  </a:lnTo>
                  <a:lnTo>
                    <a:pt x="278" y="298"/>
                  </a:lnTo>
                  <a:lnTo>
                    <a:pt x="280" y="298"/>
                  </a:lnTo>
                  <a:lnTo>
                    <a:pt x="284" y="298"/>
                  </a:lnTo>
                  <a:lnTo>
                    <a:pt x="288" y="298"/>
                  </a:lnTo>
                  <a:lnTo>
                    <a:pt x="293" y="300"/>
                  </a:lnTo>
                  <a:lnTo>
                    <a:pt x="295" y="300"/>
                  </a:lnTo>
                  <a:lnTo>
                    <a:pt x="299" y="300"/>
                  </a:lnTo>
                  <a:lnTo>
                    <a:pt x="303" y="300"/>
                  </a:lnTo>
                  <a:lnTo>
                    <a:pt x="309" y="302"/>
                  </a:lnTo>
                  <a:lnTo>
                    <a:pt x="312" y="302"/>
                  </a:lnTo>
                  <a:lnTo>
                    <a:pt x="316" y="302"/>
                  </a:lnTo>
                  <a:lnTo>
                    <a:pt x="320" y="304"/>
                  </a:lnTo>
                  <a:lnTo>
                    <a:pt x="324" y="304"/>
                  </a:lnTo>
                  <a:lnTo>
                    <a:pt x="329" y="304"/>
                  </a:lnTo>
                  <a:lnTo>
                    <a:pt x="333" y="304"/>
                  </a:lnTo>
                  <a:lnTo>
                    <a:pt x="337" y="304"/>
                  </a:lnTo>
                  <a:lnTo>
                    <a:pt x="341" y="304"/>
                  </a:lnTo>
                  <a:lnTo>
                    <a:pt x="345" y="304"/>
                  </a:lnTo>
                  <a:lnTo>
                    <a:pt x="348" y="306"/>
                  </a:lnTo>
                  <a:lnTo>
                    <a:pt x="354" y="306"/>
                  </a:lnTo>
                  <a:lnTo>
                    <a:pt x="360" y="306"/>
                  </a:lnTo>
                  <a:lnTo>
                    <a:pt x="364" y="306"/>
                  </a:lnTo>
                  <a:lnTo>
                    <a:pt x="367" y="306"/>
                  </a:lnTo>
                  <a:lnTo>
                    <a:pt x="371" y="306"/>
                  </a:lnTo>
                  <a:lnTo>
                    <a:pt x="377" y="306"/>
                  </a:lnTo>
                  <a:lnTo>
                    <a:pt x="381" y="306"/>
                  </a:lnTo>
                  <a:lnTo>
                    <a:pt x="386" y="308"/>
                  </a:lnTo>
                  <a:lnTo>
                    <a:pt x="390" y="308"/>
                  </a:lnTo>
                  <a:lnTo>
                    <a:pt x="396" y="308"/>
                  </a:lnTo>
                  <a:lnTo>
                    <a:pt x="400" y="308"/>
                  </a:lnTo>
                  <a:lnTo>
                    <a:pt x="405" y="308"/>
                  </a:lnTo>
                  <a:lnTo>
                    <a:pt x="409" y="308"/>
                  </a:lnTo>
                  <a:lnTo>
                    <a:pt x="415" y="308"/>
                  </a:lnTo>
                  <a:lnTo>
                    <a:pt x="421" y="308"/>
                  </a:lnTo>
                  <a:lnTo>
                    <a:pt x="424" y="308"/>
                  </a:lnTo>
                  <a:lnTo>
                    <a:pt x="430" y="308"/>
                  </a:lnTo>
                  <a:lnTo>
                    <a:pt x="436" y="309"/>
                  </a:lnTo>
                  <a:lnTo>
                    <a:pt x="440" y="309"/>
                  </a:lnTo>
                  <a:lnTo>
                    <a:pt x="445" y="309"/>
                  </a:lnTo>
                  <a:lnTo>
                    <a:pt x="451" y="309"/>
                  </a:lnTo>
                  <a:lnTo>
                    <a:pt x="455" y="309"/>
                  </a:lnTo>
                  <a:lnTo>
                    <a:pt x="461" y="309"/>
                  </a:lnTo>
                  <a:lnTo>
                    <a:pt x="466" y="309"/>
                  </a:lnTo>
                  <a:lnTo>
                    <a:pt x="472" y="309"/>
                  </a:lnTo>
                  <a:lnTo>
                    <a:pt x="478" y="309"/>
                  </a:lnTo>
                  <a:lnTo>
                    <a:pt x="482" y="309"/>
                  </a:lnTo>
                  <a:lnTo>
                    <a:pt x="487" y="309"/>
                  </a:lnTo>
                  <a:lnTo>
                    <a:pt x="493" y="309"/>
                  </a:lnTo>
                  <a:lnTo>
                    <a:pt x="499" y="309"/>
                  </a:lnTo>
                  <a:lnTo>
                    <a:pt x="502" y="309"/>
                  </a:lnTo>
                  <a:lnTo>
                    <a:pt x="508" y="309"/>
                  </a:lnTo>
                  <a:lnTo>
                    <a:pt x="514" y="309"/>
                  </a:lnTo>
                  <a:lnTo>
                    <a:pt x="520" y="309"/>
                  </a:lnTo>
                  <a:lnTo>
                    <a:pt x="523" y="309"/>
                  </a:lnTo>
                  <a:lnTo>
                    <a:pt x="529" y="309"/>
                  </a:lnTo>
                  <a:lnTo>
                    <a:pt x="535" y="309"/>
                  </a:lnTo>
                  <a:lnTo>
                    <a:pt x="540" y="309"/>
                  </a:lnTo>
                  <a:lnTo>
                    <a:pt x="544" y="309"/>
                  </a:lnTo>
                  <a:lnTo>
                    <a:pt x="550" y="309"/>
                  </a:lnTo>
                  <a:lnTo>
                    <a:pt x="556" y="309"/>
                  </a:lnTo>
                  <a:lnTo>
                    <a:pt x="561" y="309"/>
                  </a:lnTo>
                  <a:lnTo>
                    <a:pt x="565" y="308"/>
                  </a:lnTo>
                  <a:lnTo>
                    <a:pt x="571" y="308"/>
                  </a:lnTo>
                  <a:lnTo>
                    <a:pt x="577" y="308"/>
                  </a:lnTo>
                  <a:lnTo>
                    <a:pt x="582" y="308"/>
                  </a:lnTo>
                  <a:lnTo>
                    <a:pt x="586" y="308"/>
                  </a:lnTo>
                  <a:lnTo>
                    <a:pt x="592" y="308"/>
                  </a:lnTo>
                  <a:lnTo>
                    <a:pt x="597" y="308"/>
                  </a:lnTo>
                  <a:lnTo>
                    <a:pt x="603" y="308"/>
                  </a:lnTo>
                  <a:lnTo>
                    <a:pt x="609" y="308"/>
                  </a:lnTo>
                  <a:lnTo>
                    <a:pt x="615" y="308"/>
                  </a:lnTo>
                  <a:lnTo>
                    <a:pt x="618" y="308"/>
                  </a:lnTo>
                  <a:lnTo>
                    <a:pt x="624" y="308"/>
                  </a:lnTo>
                  <a:lnTo>
                    <a:pt x="630" y="306"/>
                  </a:lnTo>
                  <a:lnTo>
                    <a:pt x="634" y="306"/>
                  </a:lnTo>
                  <a:lnTo>
                    <a:pt x="639" y="306"/>
                  </a:lnTo>
                  <a:lnTo>
                    <a:pt x="645" y="306"/>
                  </a:lnTo>
                  <a:lnTo>
                    <a:pt x="651" y="306"/>
                  </a:lnTo>
                  <a:lnTo>
                    <a:pt x="655" y="306"/>
                  </a:lnTo>
                  <a:lnTo>
                    <a:pt x="660" y="304"/>
                  </a:lnTo>
                  <a:lnTo>
                    <a:pt x="666" y="304"/>
                  </a:lnTo>
                  <a:lnTo>
                    <a:pt x="670" y="304"/>
                  </a:lnTo>
                  <a:lnTo>
                    <a:pt x="674" y="304"/>
                  </a:lnTo>
                  <a:lnTo>
                    <a:pt x="679" y="304"/>
                  </a:lnTo>
                  <a:lnTo>
                    <a:pt x="685" y="304"/>
                  </a:lnTo>
                  <a:lnTo>
                    <a:pt x="689" y="302"/>
                  </a:lnTo>
                  <a:lnTo>
                    <a:pt x="694" y="302"/>
                  </a:lnTo>
                  <a:lnTo>
                    <a:pt x="698" y="302"/>
                  </a:lnTo>
                  <a:lnTo>
                    <a:pt x="704" y="302"/>
                  </a:lnTo>
                  <a:lnTo>
                    <a:pt x="708" y="300"/>
                  </a:lnTo>
                  <a:lnTo>
                    <a:pt x="712" y="300"/>
                  </a:lnTo>
                  <a:lnTo>
                    <a:pt x="717" y="300"/>
                  </a:lnTo>
                  <a:lnTo>
                    <a:pt x="721" y="300"/>
                  </a:lnTo>
                  <a:lnTo>
                    <a:pt x="727" y="300"/>
                  </a:lnTo>
                  <a:lnTo>
                    <a:pt x="731" y="298"/>
                  </a:lnTo>
                  <a:lnTo>
                    <a:pt x="734" y="298"/>
                  </a:lnTo>
                  <a:lnTo>
                    <a:pt x="740" y="298"/>
                  </a:lnTo>
                  <a:lnTo>
                    <a:pt x="744" y="298"/>
                  </a:lnTo>
                  <a:lnTo>
                    <a:pt x="750" y="296"/>
                  </a:lnTo>
                  <a:lnTo>
                    <a:pt x="753" y="296"/>
                  </a:lnTo>
                  <a:lnTo>
                    <a:pt x="757" y="296"/>
                  </a:lnTo>
                  <a:lnTo>
                    <a:pt x="763" y="294"/>
                  </a:lnTo>
                  <a:lnTo>
                    <a:pt x="767" y="294"/>
                  </a:lnTo>
                  <a:lnTo>
                    <a:pt x="771" y="294"/>
                  </a:lnTo>
                  <a:lnTo>
                    <a:pt x="774" y="294"/>
                  </a:lnTo>
                  <a:lnTo>
                    <a:pt x="778" y="292"/>
                  </a:lnTo>
                  <a:lnTo>
                    <a:pt x="782" y="292"/>
                  </a:lnTo>
                  <a:lnTo>
                    <a:pt x="788" y="292"/>
                  </a:lnTo>
                  <a:lnTo>
                    <a:pt x="791" y="292"/>
                  </a:lnTo>
                  <a:lnTo>
                    <a:pt x="795" y="290"/>
                  </a:lnTo>
                  <a:lnTo>
                    <a:pt x="799" y="290"/>
                  </a:lnTo>
                  <a:lnTo>
                    <a:pt x="803" y="290"/>
                  </a:lnTo>
                  <a:lnTo>
                    <a:pt x="809" y="290"/>
                  </a:lnTo>
                  <a:lnTo>
                    <a:pt x="810" y="289"/>
                  </a:lnTo>
                  <a:lnTo>
                    <a:pt x="816" y="289"/>
                  </a:lnTo>
                  <a:lnTo>
                    <a:pt x="820" y="287"/>
                  </a:lnTo>
                  <a:lnTo>
                    <a:pt x="824" y="287"/>
                  </a:lnTo>
                  <a:lnTo>
                    <a:pt x="831" y="287"/>
                  </a:lnTo>
                  <a:lnTo>
                    <a:pt x="839" y="285"/>
                  </a:lnTo>
                  <a:lnTo>
                    <a:pt x="841" y="285"/>
                  </a:lnTo>
                  <a:lnTo>
                    <a:pt x="847" y="283"/>
                  </a:lnTo>
                  <a:lnTo>
                    <a:pt x="848" y="283"/>
                  </a:lnTo>
                  <a:lnTo>
                    <a:pt x="854" y="283"/>
                  </a:lnTo>
                  <a:lnTo>
                    <a:pt x="860" y="281"/>
                  </a:lnTo>
                  <a:lnTo>
                    <a:pt x="867" y="279"/>
                  </a:lnTo>
                  <a:lnTo>
                    <a:pt x="873" y="277"/>
                  </a:lnTo>
                  <a:lnTo>
                    <a:pt x="881" y="277"/>
                  </a:lnTo>
                  <a:lnTo>
                    <a:pt x="886" y="275"/>
                  </a:lnTo>
                  <a:lnTo>
                    <a:pt x="892" y="273"/>
                  </a:lnTo>
                  <a:lnTo>
                    <a:pt x="900" y="271"/>
                  </a:lnTo>
                  <a:lnTo>
                    <a:pt x="906" y="271"/>
                  </a:lnTo>
                  <a:lnTo>
                    <a:pt x="911" y="270"/>
                  </a:lnTo>
                  <a:lnTo>
                    <a:pt x="915" y="268"/>
                  </a:lnTo>
                  <a:lnTo>
                    <a:pt x="921" y="266"/>
                  </a:lnTo>
                  <a:lnTo>
                    <a:pt x="926" y="264"/>
                  </a:lnTo>
                  <a:lnTo>
                    <a:pt x="932" y="262"/>
                  </a:lnTo>
                  <a:lnTo>
                    <a:pt x="936" y="262"/>
                  </a:lnTo>
                  <a:lnTo>
                    <a:pt x="942" y="260"/>
                  </a:lnTo>
                  <a:lnTo>
                    <a:pt x="947" y="258"/>
                  </a:lnTo>
                  <a:lnTo>
                    <a:pt x="951" y="256"/>
                  </a:lnTo>
                  <a:lnTo>
                    <a:pt x="955" y="254"/>
                  </a:lnTo>
                  <a:lnTo>
                    <a:pt x="959" y="252"/>
                  </a:lnTo>
                  <a:lnTo>
                    <a:pt x="964" y="252"/>
                  </a:lnTo>
                  <a:lnTo>
                    <a:pt x="968" y="249"/>
                  </a:lnTo>
                  <a:lnTo>
                    <a:pt x="972" y="247"/>
                  </a:lnTo>
                  <a:lnTo>
                    <a:pt x="976" y="245"/>
                  </a:lnTo>
                  <a:lnTo>
                    <a:pt x="980" y="243"/>
                  </a:lnTo>
                  <a:lnTo>
                    <a:pt x="985" y="239"/>
                  </a:lnTo>
                  <a:lnTo>
                    <a:pt x="993" y="235"/>
                  </a:lnTo>
                  <a:lnTo>
                    <a:pt x="997" y="230"/>
                  </a:lnTo>
                  <a:lnTo>
                    <a:pt x="1002" y="224"/>
                  </a:lnTo>
                  <a:lnTo>
                    <a:pt x="1008" y="218"/>
                  </a:lnTo>
                  <a:lnTo>
                    <a:pt x="1012" y="212"/>
                  </a:lnTo>
                  <a:lnTo>
                    <a:pt x="1016" y="207"/>
                  </a:lnTo>
                  <a:lnTo>
                    <a:pt x="1020" y="199"/>
                  </a:lnTo>
                  <a:lnTo>
                    <a:pt x="1021" y="195"/>
                  </a:lnTo>
                  <a:lnTo>
                    <a:pt x="1023" y="192"/>
                  </a:lnTo>
                  <a:lnTo>
                    <a:pt x="1025" y="188"/>
                  </a:lnTo>
                  <a:lnTo>
                    <a:pt x="1027" y="184"/>
                  </a:lnTo>
                  <a:lnTo>
                    <a:pt x="1029" y="180"/>
                  </a:lnTo>
                  <a:lnTo>
                    <a:pt x="1029" y="176"/>
                  </a:lnTo>
                  <a:lnTo>
                    <a:pt x="1031" y="173"/>
                  </a:lnTo>
                  <a:lnTo>
                    <a:pt x="1033" y="167"/>
                  </a:lnTo>
                  <a:lnTo>
                    <a:pt x="1033" y="163"/>
                  </a:lnTo>
                  <a:lnTo>
                    <a:pt x="1035" y="157"/>
                  </a:lnTo>
                  <a:lnTo>
                    <a:pt x="1035" y="154"/>
                  </a:lnTo>
                  <a:lnTo>
                    <a:pt x="1037" y="150"/>
                  </a:lnTo>
                  <a:lnTo>
                    <a:pt x="1037" y="144"/>
                  </a:lnTo>
                  <a:lnTo>
                    <a:pt x="1039" y="140"/>
                  </a:lnTo>
                  <a:lnTo>
                    <a:pt x="1039" y="136"/>
                  </a:lnTo>
                  <a:lnTo>
                    <a:pt x="1040" y="131"/>
                  </a:lnTo>
                  <a:lnTo>
                    <a:pt x="1040" y="127"/>
                  </a:lnTo>
                  <a:lnTo>
                    <a:pt x="1040" y="121"/>
                  </a:lnTo>
                  <a:lnTo>
                    <a:pt x="1040" y="117"/>
                  </a:lnTo>
                  <a:lnTo>
                    <a:pt x="1040" y="114"/>
                  </a:lnTo>
                  <a:lnTo>
                    <a:pt x="1040" y="108"/>
                  </a:lnTo>
                  <a:lnTo>
                    <a:pt x="1040" y="104"/>
                  </a:lnTo>
                  <a:lnTo>
                    <a:pt x="1040" y="100"/>
                  </a:lnTo>
                  <a:lnTo>
                    <a:pt x="1042" y="95"/>
                  </a:lnTo>
                  <a:lnTo>
                    <a:pt x="1040" y="91"/>
                  </a:lnTo>
                  <a:lnTo>
                    <a:pt x="1040" y="87"/>
                  </a:lnTo>
                  <a:lnTo>
                    <a:pt x="1040" y="83"/>
                  </a:lnTo>
                  <a:lnTo>
                    <a:pt x="1040" y="79"/>
                  </a:lnTo>
                  <a:lnTo>
                    <a:pt x="1040" y="74"/>
                  </a:lnTo>
                  <a:lnTo>
                    <a:pt x="1039" y="70"/>
                  </a:lnTo>
                  <a:lnTo>
                    <a:pt x="1039" y="66"/>
                  </a:lnTo>
                  <a:lnTo>
                    <a:pt x="1039" y="64"/>
                  </a:lnTo>
                  <a:lnTo>
                    <a:pt x="1035" y="57"/>
                  </a:lnTo>
                  <a:lnTo>
                    <a:pt x="1033" y="51"/>
                  </a:lnTo>
                  <a:lnTo>
                    <a:pt x="1029" y="43"/>
                  </a:lnTo>
                  <a:lnTo>
                    <a:pt x="1025" y="40"/>
                  </a:lnTo>
                  <a:lnTo>
                    <a:pt x="1021" y="34"/>
                  </a:lnTo>
                  <a:lnTo>
                    <a:pt x="1018" y="28"/>
                  </a:lnTo>
                  <a:lnTo>
                    <a:pt x="1012" y="24"/>
                  </a:lnTo>
                  <a:lnTo>
                    <a:pt x="1008" y="21"/>
                  </a:lnTo>
                  <a:lnTo>
                    <a:pt x="1002" y="17"/>
                  </a:lnTo>
                  <a:lnTo>
                    <a:pt x="999" y="15"/>
                  </a:lnTo>
                  <a:lnTo>
                    <a:pt x="993" y="13"/>
                  </a:lnTo>
                  <a:lnTo>
                    <a:pt x="987" y="11"/>
                  </a:lnTo>
                  <a:lnTo>
                    <a:pt x="982" y="9"/>
                  </a:lnTo>
                  <a:lnTo>
                    <a:pt x="976" y="7"/>
                  </a:lnTo>
                  <a:lnTo>
                    <a:pt x="970" y="7"/>
                  </a:lnTo>
                  <a:lnTo>
                    <a:pt x="964" y="7"/>
                  </a:lnTo>
                  <a:lnTo>
                    <a:pt x="959" y="7"/>
                  </a:lnTo>
                  <a:lnTo>
                    <a:pt x="951" y="7"/>
                  </a:lnTo>
                  <a:lnTo>
                    <a:pt x="945" y="7"/>
                  </a:lnTo>
                  <a:lnTo>
                    <a:pt x="940" y="9"/>
                  </a:lnTo>
                  <a:lnTo>
                    <a:pt x="934" y="9"/>
                  </a:lnTo>
                  <a:lnTo>
                    <a:pt x="926" y="11"/>
                  </a:lnTo>
                  <a:lnTo>
                    <a:pt x="921" y="13"/>
                  </a:lnTo>
                  <a:lnTo>
                    <a:pt x="917" y="15"/>
                  </a:lnTo>
                  <a:lnTo>
                    <a:pt x="911" y="17"/>
                  </a:lnTo>
                  <a:lnTo>
                    <a:pt x="906" y="19"/>
                  </a:lnTo>
                  <a:lnTo>
                    <a:pt x="902" y="21"/>
                  </a:lnTo>
                  <a:lnTo>
                    <a:pt x="898" y="22"/>
                  </a:lnTo>
                  <a:lnTo>
                    <a:pt x="892" y="22"/>
                  </a:lnTo>
                  <a:lnTo>
                    <a:pt x="890" y="26"/>
                  </a:lnTo>
                  <a:lnTo>
                    <a:pt x="886" y="26"/>
                  </a:lnTo>
                  <a:lnTo>
                    <a:pt x="885" y="28"/>
                  </a:lnTo>
                  <a:lnTo>
                    <a:pt x="80" y="0"/>
                  </a:lnTo>
                  <a:lnTo>
                    <a:pt x="80" y="0"/>
                  </a:lnTo>
                  <a:close/>
                </a:path>
              </a:pathLst>
            </a:custGeom>
            <a:solidFill>
              <a:srgbClr val="CCECFF"/>
            </a:solidFill>
            <a:ln w="9525">
              <a:solidFill>
                <a:schemeClr val="tx1"/>
              </a:solidFill>
              <a:round/>
              <a:headEnd/>
              <a:tailEnd/>
            </a:ln>
          </p:spPr>
          <p:txBody>
            <a:bodyPr>
              <a:prstTxWarp prst="textNoShape">
                <a:avLst/>
              </a:prstTxWarp>
            </a:bodyPr>
            <a:lstStyle/>
            <a:p>
              <a:endParaRPr lang="en-US"/>
            </a:p>
          </p:txBody>
        </p:sp>
        <p:sp>
          <p:nvSpPr>
            <p:cNvPr id="19644" name="Freeform 188"/>
            <p:cNvSpPr>
              <a:spLocks/>
            </p:cNvSpPr>
            <p:nvPr/>
          </p:nvSpPr>
          <p:spPr bwMode="auto">
            <a:xfrm>
              <a:off x="3230" y="1508"/>
              <a:ext cx="442" cy="78"/>
            </a:xfrm>
            <a:custGeom>
              <a:avLst/>
              <a:gdLst/>
              <a:ahLst/>
              <a:cxnLst>
                <a:cxn ang="0">
                  <a:pos x="468" y="155"/>
                </a:cxn>
                <a:cxn ang="0">
                  <a:pos x="512" y="153"/>
                </a:cxn>
                <a:cxn ang="0">
                  <a:pos x="554" y="152"/>
                </a:cxn>
                <a:cxn ang="0">
                  <a:pos x="595" y="148"/>
                </a:cxn>
                <a:cxn ang="0">
                  <a:pos x="635" y="144"/>
                </a:cxn>
                <a:cxn ang="0">
                  <a:pos x="672" y="140"/>
                </a:cxn>
                <a:cxn ang="0">
                  <a:pos x="708" y="136"/>
                </a:cxn>
                <a:cxn ang="0">
                  <a:pos x="740" y="131"/>
                </a:cxn>
                <a:cxn ang="0">
                  <a:pos x="770" y="125"/>
                </a:cxn>
                <a:cxn ang="0">
                  <a:pos x="797" y="121"/>
                </a:cxn>
                <a:cxn ang="0">
                  <a:pos x="822" y="114"/>
                </a:cxn>
                <a:cxn ang="0">
                  <a:pos x="843" y="108"/>
                </a:cxn>
                <a:cxn ang="0">
                  <a:pos x="858" y="102"/>
                </a:cxn>
                <a:cxn ang="0">
                  <a:pos x="879" y="91"/>
                </a:cxn>
                <a:cxn ang="0">
                  <a:pos x="883" y="79"/>
                </a:cxn>
                <a:cxn ang="0">
                  <a:pos x="869" y="64"/>
                </a:cxn>
                <a:cxn ang="0">
                  <a:pos x="850" y="57"/>
                </a:cxn>
                <a:cxn ang="0">
                  <a:pos x="833" y="49"/>
                </a:cxn>
                <a:cxn ang="0">
                  <a:pos x="810" y="41"/>
                </a:cxn>
                <a:cxn ang="0">
                  <a:pos x="784" y="36"/>
                </a:cxn>
                <a:cxn ang="0">
                  <a:pos x="757" y="30"/>
                </a:cxn>
                <a:cxn ang="0">
                  <a:pos x="725" y="22"/>
                </a:cxn>
                <a:cxn ang="0">
                  <a:pos x="691" y="17"/>
                </a:cxn>
                <a:cxn ang="0">
                  <a:pos x="654" y="13"/>
                </a:cxn>
                <a:cxn ang="0">
                  <a:pos x="616" y="7"/>
                </a:cxn>
                <a:cxn ang="0">
                  <a:pos x="576" y="3"/>
                </a:cxn>
                <a:cxn ang="0">
                  <a:pos x="535" y="1"/>
                </a:cxn>
                <a:cxn ang="0">
                  <a:pos x="493" y="0"/>
                </a:cxn>
                <a:cxn ang="0">
                  <a:pos x="449" y="0"/>
                </a:cxn>
                <a:cxn ang="0">
                  <a:pos x="403" y="0"/>
                </a:cxn>
                <a:cxn ang="0">
                  <a:pos x="362" y="0"/>
                </a:cxn>
                <a:cxn ang="0">
                  <a:pos x="320" y="1"/>
                </a:cxn>
                <a:cxn ang="0">
                  <a:pos x="278" y="5"/>
                </a:cxn>
                <a:cxn ang="0">
                  <a:pos x="240" y="9"/>
                </a:cxn>
                <a:cxn ang="0">
                  <a:pos x="202" y="13"/>
                </a:cxn>
                <a:cxn ang="0">
                  <a:pos x="168" y="19"/>
                </a:cxn>
                <a:cxn ang="0">
                  <a:pos x="135" y="22"/>
                </a:cxn>
                <a:cxn ang="0">
                  <a:pos x="107" y="28"/>
                </a:cxn>
                <a:cxn ang="0">
                  <a:pos x="80" y="34"/>
                </a:cxn>
                <a:cxn ang="0">
                  <a:pos x="57" y="41"/>
                </a:cxn>
                <a:cxn ang="0">
                  <a:pos x="38" y="47"/>
                </a:cxn>
                <a:cxn ang="0">
                  <a:pos x="21" y="53"/>
                </a:cxn>
                <a:cxn ang="0">
                  <a:pos x="4" y="64"/>
                </a:cxn>
                <a:cxn ang="0">
                  <a:pos x="0" y="76"/>
                </a:cxn>
                <a:cxn ang="0">
                  <a:pos x="12" y="89"/>
                </a:cxn>
                <a:cxn ang="0">
                  <a:pos x="29" y="96"/>
                </a:cxn>
                <a:cxn ang="0">
                  <a:pos x="46" y="104"/>
                </a:cxn>
                <a:cxn ang="0">
                  <a:pos x="67" y="110"/>
                </a:cxn>
                <a:cxn ang="0">
                  <a:pos x="92" y="117"/>
                </a:cxn>
                <a:cxn ang="0">
                  <a:pos x="120" y="125"/>
                </a:cxn>
                <a:cxn ang="0">
                  <a:pos x="151" y="131"/>
                </a:cxn>
                <a:cxn ang="0">
                  <a:pos x="183" y="136"/>
                </a:cxn>
                <a:cxn ang="0">
                  <a:pos x="217" y="140"/>
                </a:cxn>
                <a:cxn ang="0">
                  <a:pos x="255" y="146"/>
                </a:cxn>
                <a:cxn ang="0">
                  <a:pos x="295" y="148"/>
                </a:cxn>
                <a:cxn ang="0">
                  <a:pos x="337" y="152"/>
                </a:cxn>
                <a:cxn ang="0">
                  <a:pos x="381" y="153"/>
                </a:cxn>
                <a:cxn ang="0">
                  <a:pos x="424" y="155"/>
                </a:cxn>
              </a:cxnLst>
              <a:rect l="0" t="0" r="r" b="b"/>
              <a:pathLst>
                <a:path w="884" h="155">
                  <a:moveTo>
                    <a:pt x="436" y="155"/>
                  </a:moveTo>
                  <a:lnTo>
                    <a:pt x="447" y="155"/>
                  </a:lnTo>
                  <a:lnTo>
                    <a:pt x="459" y="155"/>
                  </a:lnTo>
                  <a:lnTo>
                    <a:pt x="468" y="155"/>
                  </a:lnTo>
                  <a:lnTo>
                    <a:pt x="479" y="155"/>
                  </a:lnTo>
                  <a:lnTo>
                    <a:pt x="491" y="153"/>
                  </a:lnTo>
                  <a:lnTo>
                    <a:pt x="500" y="153"/>
                  </a:lnTo>
                  <a:lnTo>
                    <a:pt x="512" y="153"/>
                  </a:lnTo>
                  <a:lnTo>
                    <a:pt x="523" y="153"/>
                  </a:lnTo>
                  <a:lnTo>
                    <a:pt x="535" y="152"/>
                  </a:lnTo>
                  <a:lnTo>
                    <a:pt x="544" y="152"/>
                  </a:lnTo>
                  <a:lnTo>
                    <a:pt x="554" y="152"/>
                  </a:lnTo>
                  <a:lnTo>
                    <a:pt x="565" y="152"/>
                  </a:lnTo>
                  <a:lnTo>
                    <a:pt x="575" y="150"/>
                  </a:lnTo>
                  <a:lnTo>
                    <a:pt x="586" y="150"/>
                  </a:lnTo>
                  <a:lnTo>
                    <a:pt x="595" y="148"/>
                  </a:lnTo>
                  <a:lnTo>
                    <a:pt x="607" y="148"/>
                  </a:lnTo>
                  <a:lnTo>
                    <a:pt x="616" y="146"/>
                  </a:lnTo>
                  <a:lnTo>
                    <a:pt x="626" y="146"/>
                  </a:lnTo>
                  <a:lnTo>
                    <a:pt x="635" y="144"/>
                  </a:lnTo>
                  <a:lnTo>
                    <a:pt x="645" y="144"/>
                  </a:lnTo>
                  <a:lnTo>
                    <a:pt x="654" y="142"/>
                  </a:lnTo>
                  <a:lnTo>
                    <a:pt x="664" y="142"/>
                  </a:lnTo>
                  <a:lnTo>
                    <a:pt x="672" y="140"/>
                  </a:lnTo>
                  <a:lnTo>
                    <a:pt x="683" y="140"/>
                  </a:lnTo>
                  <a:lnTo>
                    <a:pt x="691" y="138"/>
                  </a:lnTo>
                  <a:lnTo>
                    <a:pt x="700" y="138"/>
                  </a:lnTo>
                  <a:lnTo>
                    <a:pt x="708" y="136"/>
                  </a:lnTo>
                  <a:lnTo>
                    <a:pt x="717" y="136"/>
                  </a:lnTo>
                  <a:lnTo>
                    <a:pt x="725" y="133"/>
                  </a:lnTo>
                  <a:lnTo>
                    <a:pt x="732" y="133"/>
                  </a:lnTo>
                  <a:lnTo>
                    <a:pt x="740" y="131"/>
                  </a:lnTo>
                  <a:lnTo>
                    <a:pt x="749" y="131"/>
                  </a:lnTo>
                  <a:lnTo>
                    <a:pt x="757" y="129"/>
                  </a:lnTo>
                  <a:lnTo>
                    <a:pt x="763" y="127"/>
                  </a:lnTo>
                  <a:lnTo>
                    <a:pt x="770" y="125"/>
                  </a:lnTo>
                  <a:lnTo>
                    <a:pt x="778" y="125"/>
                  </a:lnTo>
                  <a:lnTo>
                    <a:pt x="784" y="123"/>
                  </a:lnTo>
                  <a:lnTo>
                    <a:pt x="791" y="121"/>
                  </a:lnTo>
                  <a:lnTo>
                    <a:pt x="797" y="121"/>
                  </a:lnTo>
                  <a:lnTo>
                    <a:pt x="805" y="119"/>
                  </a:lnTo>
                  <a:lnTo>
                    <a:pt x="810" y="117"/>
                  </a:lnTo>
                  <a:lnTo>
                    <a:pt x="816" y="115"/>
                  </a:lnTo>
                  <a:lnTo>
                    <a:pt x="822" y="114"/>
                  </a:lnTo>
                  <a:lnTo>
                    <a:pt x="827" y="114"/>
                  </a:lnTo>
                  <a:lnTo>
                    <a:pt x="833" y="112"/>
                  </a:lnTo>
                  <a:lnTo>
                    <a:pt x="839" y="110"/>
                  </a:lnTo>
                  <a:lnTo>
                    <a:pt x="843" y="108"/>
                  </a:lnTo>
                  <a:lnTo>
                    <a:pt x="848" y="108"/>
                  </a:lnTo>
                  <a:lnTo>
                    <a:pt x="850" y="106"/>
                  </a:lnTo>
                  <a:lnTo>
                    <a:pt x="856" y="104"/>
                  </a:lnTo>
                  <a:lnTo>
                    <a:pt x="858" y="102"/>
                  </a:lnTo>
                  <a:lnTo>
                    <a:pt x="864" y="100"/>
                  </a:lnTo>
                  <a:lnTo>
                    <a:pt x="869" y="96"/>
                  </a:lnTo>
                  <a:lnTo>
                    <a:pt x="875" y="95"/>
                  </a:lnTo>
                  <a:lnTo>
                    <a:pt x="879" y="91"/>
                  </a:lnTo>
                  <a:lnTo>
                    <a:pt x="881" y="87"/>
                  </a:lnTo>
                  <a:lnTo>
                    <a:pt x="883" y="85"/>
                  </a:lnTo>
                  <a:lnTo>
                    <a:pt x="884" y="81"/>
                  </a:lnTo>
                  <a:lnTo>
                    <a:pt x="883" y="79"/>
                  </a:lnTo>
                  <a:lnTo>
                    <a:pt x="881" y="76"/>
                  </a:lnTo>
                  <a:lnTo>
                    <a:pt x="879" y="72"/>
                  </a:lnTo>
                  <a:lnTo>
                    <a:pt x="875" y="68"/>
                  </a:lnTo>
                  <a:lnTo>
                    <a:pt x="869" y="64"/>
                  </a:lnTo>
                  <a:lnTo>
                    <a:pt x="864" y="62"/>
                  </a:lnTo>
                  <a:lnTo>
                    <a:pt x="858" y="58"/>
                  </a:lnTo>
                  <a:lnTo>
                    <a:pt x="856" y="58"/>
                  </a:lnTo>
                  <a:lnTo>
                    <a:pt x="850" y="57"/>
                  </a:lnTo>
                  <a:lnTo>
                    <a:pt x="848" y="55"/>
                  </a:lnTo>
                  <a:lnTo>
                    <a:pt x="843" y="53"/>
                  </a:lnTo>
                  <a:lnTo>
                    <a:pt x="839" y="51"/>
                  </a:lnTo>
                  <a:lnTo>
                    <a:pt x="833" y="49"/>
                  </a:lnTo>
                  <a:lnTo>
                    <a:pt x="827" y="47"/>
                  </a:lnTo>
                  <a:lnTo>
                    <a:pt x="822" y="45"/>
                  </a:lnTo>
                  <a:lnTo>
                    <a:pt x="816" y="43"/>
                  </a:lnTo>
                  <a:lnTo>
                    <a:pt x="810" y="41"/>
                  </a:lnTo>
                  <a:lnTo>
                    <a:pt x="805" y="41"/>
                  </a:lnTo>
                  <a:lnTo>
                    <a:pt x="797" y="38"/>
                  </a:lnTo>
                  <a:lnTo>
                    <a:pt x="791" y="38"/>
                  </a:lnTo>
                  <a:lnTo>
                    <a:pt x="784" y="36"/>
                  </a:lnTo>
                  <a:lnTo>
                    <a:pt x="778" y="34"/>
                  </a:lnTo>
                  <a:lnTo>
                    <a:pt x="770" y="32"/>
                  </a:lnTo>
                  <a:lnTo>
                    <a:pt x="765" y="30"/>
                  </a:lnTo>
                  <a:lnTo>
                    <a:pt x="757" y="30"/>
                  </a:lnTo>
                  <a:lnTo>
                    <a:pt x="749" y="28"/>
                  </a:lnTo>
                  <a:lnTo>
                    <a:pt x="742" y="26"/>
                  </a:lnTo>
                  <a:lnTo>
                    <a:pt x="734" y="24"/>
                  </a:lnTo>
                  <a:lnTo>
                    <a:pt x="725" y="22"/>
                  </a:lnTo>
                  <a:lnTo>
                    <a:pt x="717" y="22"/>
                  </a:lnTo>
                  <a:lnTo>
                    <a:pt x="708" y="20"/>
                  </a:lnTo>
                  <a:lnTo>
                    <a:pt x="700" y="19"/>
                  </a:lnTo>
                  <a:lnTo>
                    <a:pt x="691" y="17"/>
                  </a:lnTo>
                  <a:lnTo>
                    <a:pt x="683" y="17"/>
                  </a:lnTo>
                  <a:lnTo>
                    <a:pt x="673" y="15"/>
                  </a:lnTo>
                  <a:lnTo>
                    <a:pt x="664" y="13"/>
                  </a:lnTo>
                  <a:lnTo>
                    <a:pt x="654" y="13"/>
                  </a:lnTo>
                  <a:lnTo>
                    <a:pt x="647" y="11"/>
                  </a:lnTo>
                  <a:lnTo>
                    <a:pt x="635" y="11"/>
                  </a:lnTo>
                  <a:lnTo>
                    <a:pt x="626" y="9"/>
                  </a:lnTo>
                  <a:lnTo>
                    <a:pt x="616" y="7"/>
                  </a:lnTo>
                  <a:lnTo>
                    <a:pt x="609" y="7"/>
                  </a:lnTo>
                  <a:lnTo>
                    <a:pt x="597" y="5"/>
                  </a:lnTo>
                  <a:lnTo>
                    <a:pt x="588" y="5"/>
                  </a:lnTo>
                  <a:lnTo>
                    <a:pt x="576" y="3"/>
                  </a:lnTo>
                  <a:lnTo>
                    <a:pt x="567" y="3"/>
                  </a:lnTo>
                  <a:lnTo>
                    <a:pt x="556" y="1"/>
                  </a:lnTo>
                  <a:lnTo>
                    <a:pt x="546" y="1"/>
                  </a:lnTo>
                  <a:lnTo>
                    <a:pt x="535" y="1"/>
                  </a:lnTo>
                  <a:lnTo>
                    <a:pt x="525" y="1"/>
                  </a:lnTo>
                  <a:lnTo>
                    <a:pt x="514" y="0"/>
                  </a:lnTo>
                  <a:lnTo>
                    <a:pt x="504" y="0"/>
                  </a:lnTo>
                  <a:lnTo>
                    <a:pt x="493" y="0"/>
                  </a:lnTo>
                  <a:lnTo>
                    <a:pt x="481" y="0"/>
                  </a:lnTo>
                  <a:lnTo>
                    <a:pt x="470" y="0"/>
                  </a:lnTo>
                  <a:lnTo>
                    <a:pt x="460" y="0"/>
                  </a:lnTo>
                  <a:lnTo>
                    <a:pt x="449" y="0"/>
                  </a:lnTo>
                  <a:lnTo>
                    <a:pt x="440" y="0"/>
                  </a:lnTo>
                  <a:lnTo>
                    <a:pt x="428" y="0"/>
                  </a:lnTo>
                  <a:lnTo>
                    <a:pt x="417" y="0"/>
                  </a:lnTo>
                  <a:lnTo>
                    <a:pt x="403" y="0"/>
                  </a:lnTo>
                  <a:lnTo>
                    <a:pt x="394" y="0"/>
                  </a:lnTo>
                  <a:lnTo>
                    <a:pt x="383" y="0"/>
                  </a:lnTo>
                  <a:lnTo>
                    <a:pt x="371" y="0"/>
                  </a:lnTo>
                  <a:lnTo>
                    <a:pt x="362" y="0"/>
                  </a:lnTo>
                  <a:lnTo>
                    <a:pt x="350" y="1"/>
                  </a:lnTo>
                  <a:lnTo>
                    <a:pt x="341" y="1"/>
                  </a:lnTo>
                  <a:lnTo>
                    <a:pt x="329" y="1"/>
                  </a:lnTo>
                  <a:lnTo>
                    <a:pt x="320" y="1"/>
                  </a:lnTo>
                  <a:lnTo>
                    <a:pt x="308" y="3"/>
                  </a:lnTo>
                  <a:lnTo>
                    <a:pt x="299" y="3"/>
                  </a:lnTo>
                  <a:lnTo>
                    <a:pt x="287" y="5"/>
                  </a:lnTo>
                  <a:lnTo>
                    <a:pt x="278" y="5"/>
                  </a:lnTo>
                  <a:lnTo>
                    <a:pt x="268" y="7"/>
                  </a:lnTo>
                  <a:lnTo>
                    <a:pt x="259" y="7"/>
                  </a:lnTo>
                  <a:lnTo>
                    <a:pt x="249" y="7"/>
                  </a:lnTo>
                  <a:lnTo>
                    <a:pt x="240" y="9"/>
                  </a:lnTo>
                  <a:lnTo>
                    <a:pt x="230" y="11"/>
                  </a:lnTo>
                  <a:lnTo>
                    <a:pt x="221" y="11"/>
                  </a:lnTo>
                  <a:lnTo>
                    <a:pt x="211" y="13"/>
                  </a:lnTo>
                  <a:lnTo>
                    <a:pt x="202" y="13"/>
                  </a:lnTo>
                  <a:lnTo>
                    <a:pt x="194" y="15"/>
                  </a:lnTo>
                  <a:lnTo>
                    <a:pt x="185" y="15"/>
                  </a:lnTo>
                  <a:lnTo>
                    <a:pt x="177" y="17"/>
                  </a:lnTo>
                  <a:lnTo>
                    <a:pt x="168" y="19"/>
                  </a:lnTo>
                  <a:lnTo>
                    <a:pt x="160" y="19"/>
                  </a:lnTo>
                  <a:lnTo>
                    <a:pt x="152" y="20"/>
                  </a:lnTo>
                  <a:lnTo>
                    <a:pt x="143" y="22"/>
                  </a:lnTo>
                  <a:lnTo>
                    <a:pt x="135" y="22"/>
                  </a:lnTo>
                  <a:lnTo>
                    <a:pt x="130" y="26"/>
                  </a:lnTo>
                  <a:lnTo>
                    <a:pt x="120" y="26"/>
                  </a:lnTo>
                  <a:lnTo>
                    <a:pt x="114" y="28"/>
                  </a:lnTo>
                  <a:lnTo>
                    <a:pt x="107" y="28"/>
                  </a:lnTo>
                  <a:lnTo>
                    <a:pt x="101" y="30"/>
                  </a:lnTo>
                  <a:lnTo>
                    <a:pt x="94" y="32"/>
                  </a:lnTo>
                  <a:lnTo>
                    <a:pt x="86" y="34"/>
                  </a:lnTo>
                  <a:lnTo>
                    <a:pt x="80" y="34"/>
                  </a:lnTo>
                  <a:lnTo>
                    <a:pt x="74" y="36"/>
                  </a:lnTo>
                  <a:lnTo>
                    <a:pt x="69" y="38"/>
                  </a:lnTo>
                  <a:lnTo>
                    <a:pt x="63" y="39"/>
                  </a:lnTo>
                  <a:lnTo>
                    <a:pt x="57" y="41"/>
                  </a:lnTo>
                  <a:lnTo>
                    <a:pt x="52" y="43"/>
                  </a:lnTo>
                  <a:lnTo>
                    <a:pt x="46" y="43"/>
                  </a:lnTo>
                  <a:lnTo>
                    <a:pt x="42" y="45"/>
                  </a:lnTo>
                  <a:lnTo>
                    <a:pt x="38" y="47"/>
                  </a:lnTo>
                  <a:lnTo>
                    <a:pt x="35" y="49"/>
                  </a:lnTo>
                  <a:lnTo>
                    <a:pt x="31" y="51"/>
                  </a:lnTo>
                  <a:lnTo>
                    <a:pt x="27" y="51"/>
                  </a:lnTo>
                  <a:lnTo>
                    <a:pt x="21" y="53"/>
                  </a:lnTo>
                  <a:lnTo>
                    <a:pt x="19" y="55"/>
                  </a:lnTo>
                  <a:lnTo>
                    <a:pt x="14" y="57"/>
                  </a:lnTo>
                  <a:lnTo>
                    <a:pt x="8" y="60"/>
                  </a:lnTo>
                  <a:lnTo>
                    <a:pt x="4" y="64"/>
                  </a:lnTo>
                  <a:lnTo>
                    <a:pt x="2" y="66"/>
                  </a:lnTo>
                  <a:lnTo>
                    <a:pt x="0" y="70"/>
                  </a:lnTo>
                  <a:lnTo>
                    <a:pt x="0" y="74"/>
                  </a:lnTo>
                  <a:lnTo>
                    <a:pt x="0" y="76"/>
                  </a:lnTo>
                  <a:lnTo>
                    <a:pt x="2" y="79"/>
                  </a:lnTo>
                  <a:lnTo>
                    <a:pt x="4" y="81"/>
                  </a:lnTo>
                  <a:lnTo>
                    <a:pt x="8" y="85"/>
                  </a:lnTo>
                  <a:lnTo>
                    <a:pt x="12" y="89"/>
                  </a:lnTo>
                  <a:lnTo>
                    <a:pt x="19" y="93"/>
                  </a:lnTo>
                  <a:lnTo>
                    <a:pt x="21" y="93"/>
                  </a:lnTo>
                  <a:lnTo>
                    <a:pt x="25" y="95"/>
                  </a:lnTo>
                  <a:lnTo>
                    <a:pt x="29" y="96"/>
                  </a:lnTo>
                  <a:lnTo>
                    <a:pt x="35" y="100"/>
                  </a:lnTo>
                  <a:lnTo>
                    <a:pt x="38" y="100"/>
                  </a:lnTo>
                  <a:lnTo>
                    <a:pt x="42" y="102"/>
                  </a:lnTo>
                  <a:lnTo>
                    <a:pt x="46" y="104"/>
                  </a:lnTo>
                  <a:lnTo>
                    <a:pt x="52" y="106"/>
                  </a:lnTo>
                  <a:lnTo>
                    <a:pt x="57" y="108"/>
                  </a:lnTo>
                  <a:lnTo>
                    <a:pt x="63" y="110"/>
                  </a:lnTo>
                  <a:lnTo>
                    <a:pt x="67" y="110"/>
                  </a:lnTo>
                  <a:lnTo>
                    <a:pt x="74" y="114"/>
                  </a:lnTo>
                  <a:lnTo>
                    <a:pt x="80" y="114"/>
                  </a:lnTo>
                  <a:lnTo>
                    <a:pt x="86" y="115"/>
                  </a:lnTo>
                  <a:lnTo>
                    <a:pt x="92" y="117"/>
                  </a:lnTo>
                  <a:lnTo>
                    <a:pt x="99" y="119"/>
                  </a:lnTo>
                  <a:lnTo>
                    <a:pt x="105" y="121"/>
                  </a:lnTo>
                  <a:lnTo>
                    <a:pt x="113" y="123"/>
                  </a:lnTo>
                  <a:lnTo>
                    <a:pt x="120" y="125"/>
                  </a:lnTo>
                  <a:lnTo>
                    <a:pt x="128" y="127"/>
                  </a:lnTo>
                  <a:lnTo>
                    <a:pt x="135" y="127"/>
                  </a:lnTo>
                  <a:lnTo>
                    <a:pt x="143" y="129"/>
                  </a:lnTo>
                  <a:lnTo>
                    <a:pt x="151" y="131"/>
                  </a:lnTo>
                  <a:lnTo>
                    <a:pt x="158" y="133"/>
                  </a:lnTo>
                  <a:lnTo>
                    <a:pt x="166" y="133"/>
                  </a:lnTo>
                  <a:lnTo>
                    <a:pt x="175" y="134"/>
                  </a:lnTo>
                  <a:lnTo>
                    <a:pt x="183" y="136"/>
                  </a:lnTo>
                  <a:lnTo>
                    <a:pt x="192" y="138"/>
                  </a:lnTo>
                  <a:lnTo>
                    <a:pt x="200" y="138"/>
                  </a:lnTo>
                  <a:lnTo>
                    <a:pt x="209" y="140"/>
                  </a:lnTo>
                  <a:lnTo>
                    <a:pt x="217" y="140"/>
                  </a:lnTo>
                  <a:lnTo>
                    <a:pt x="229" y="142"/>
                  </a:lnTo>
                  <a:lnTo>
                    <a:pt x="236" y="144"/>
                  </a:lnTo>
                  <a:lnTo>
                    <a:pt x="246" y="144"/>
                  </a:lnTo>
                  <a:lnTo>
                    <a:pt x="255" y="146"/>
                  </a:lnTo>
                  <a:lnTo>
                    <a:pt x="267" y="148"/>
                  </a:lnTo>
                  <a:lnTo>
                    <a:pt x="276" y="148"/>
                  </a:lnTo>
                  <a:lnTo>
                    <a:pt x="286" y="148"/>
                  </a:lnTo>
                  <a:lnTo>
                    <a:pt x="295" y="148"/>
                  </a:lnTo>
                  <a:lnTo>
                    <a:pt x="306" y="150"/>
                  </a:lnTo>
                  <a:lnTo>
                    <a:pt x="316" y="150"/>
                  </a:lnTo>
                  <a:lnTo>
                    <a:pt x="327" y="152"/>
                  </a:lnTo>
                  <a:lnTo>
                    <a:pt x="337" y="152"/>
                  </a:lnTo>
                  <a:lnTo>
                    <a:pt x="348" y="153"/>
                  </a:lnTo>
                  <a:lnTo>
                    <a:pt x="358" y="153"/>
                  </a:lnTo>
                  <a:lnTo>
                    <a:pt x="369" y="153"/>
                  </a:lnTo>
                  <a:lnTo>
                    <a:pt x="381" y="153"/>
                  </a:lnTo>
                  <a:lnTo>
                    <a:pt x="392" y="153"/>
                  </a:lnTo>
                  <a:lnTo>
                    <a:pt x="402" y="153"/>
                  </a:lnTo>
                  <a:lnTo>
                    <a:pt x="413" y="155"/>
                  </a:lnTo>
                  <a:lnTo>
                    <a:pt x="424" y="155"/>
                  </a:lnTo>
                  <a:lnTo>
                    <a:pt x="436" y="155"/>
                  </a:lnTo>
                  <a:lnTo>
                    <a:pt x="436" y="155"/>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9645" name="Freeform 189"/>
            <p:cNvSpPr>
              <a:spLocks/>
            </p:cNvSpPr>
            <p:nvPr/>
          </p:nvSpPr>
          <p:spPr bwMode="auto">
            <a:xfrm>
              <a:off x="3229" y="1512"/>
              <a:ext cx="218" cy="74"/>
            </a:xfrm>
            <a:custGeom>
              <a:avLst/>
              <a:gdLst/>
              <a:ahLst/>
              <a:cxnLst>
                <a:cxn ang="0">
                  <a:pos x="261" y="0"/>
                </a:cxn>
                <a:cxn ang="0">
                  <a:pos x="244" y="2"/>
                </a:cxn>
                <a:cxn ang="0">
                  <a:pos x="227" y="4"/>
                </a:cxn>
                <a:cxn ang="0">
                  <a:pos x="204" y="6"/>
                </a:cxn>
                <a:cxn ang="0">
                  <a:pos x="181" y="10"/>
                </a:cxn>
                <a:cxn ang="0">
                  <a:pos x="156" y="13"/>
                </a:cxn>
                <a:cxn ang="0">
                  <a:pos x="132" y="17"/>
                </a:cxn>
                <a:cxn ang="0">
                  <a:pos x="107" y="23"/>
                </a:cxn>
                <a:cxn ang="0">
                  <a:pos x="82" y="27"/>
                </a:cxn>
                <a:cxn ang="0">
                  <a:pos x="59" y="32"/>
                </a:cxn>
                <a:cxn ang="0">
                  <a:pos x="40" y="38"/>
                </a:cxn>
                <a:cxn ang="0">
                  <a:pos x="25" y="44"/>
                </a:cxn>
                <a:cxn ang="0">
                  <a:pos x="4" y="55"/>
                </a:cxn>
                <a:cxn ang="0">
                  <a:pos x="2" y="70"/>
                </a:cxn>
                <a:cxn ang="0">
                  <a:pos x="19" y="86"/>
                </a:cxn>
                <a:cxn ang="0">
                  <a:pos x="37" y="93"/>
                </a:cxn>
                <a:cxn ang="0">
                  <a:pos x="54" y="101"/>
                </a:cxn>
                <a:cxn ang="0">
                  <a:pos x="73" y="107"/>
                </a:cxn>
                <a:cxn ang="0">
                  <a:pos x="92" y="112"/>
                </a:cxn>
                <a:cxn ang="0">
                  <a:pos x="111" y="118"/>
                </a:cxn>
                <a:cxn ang="0">
                  <a:pos x="130" y="122"/>
                </a:cxn>
                <a:cxn ang="0">
                  <a:pos x="145" y="126"/>
                </a:cxn>
                <a:cxn ang="0">
                  <a:pos x="164" y="127"/>
                </a:cxn>
                <a:cxn ang="0">
                  <a:pos x="181" y="131"/>
                </a:cxn>
                <a:cxn ang="0">
                  <a:pos x="198" y="133"/>
                </a:cxn>
                <a:cxn ang="0">
                  <a:pos x="217" y="137"/>
                </a:cxn>
                <a:cxn ang="0">
                  <a:pos x="238" y="137"/>
                </a:cxn>
                <a:cxn ang="0">
                  <a:pos x="263" y="139"/>
                </a:cxn>
                <a:cxn ang="0">
                  <a:pos x="289" y="141"/>
                </a:cxn>
                <a:cxn ang="0">
                  <a:pos x="316" y="143"/>
                </a:cxn>
                <a:cxn ang="0">
                  <a:pos x="343" y="145"/>
                </a:cxn>
                <a:cxn ang="0">
                  <a:pos x="371" y="146"/>
                </a:cxn>
                <a:cxn ang="0">
                  <a:pos x="396" y="146"/>
                </a:cxn>
                <a:cxn ang="0">
                  <a:pos x="415" y="146"/>
                </a:cxn>
                <a:cxn ang="0">
                  <a:pos x="430" y="148"/>
                </a:cxn>
                <a:cxn ang="0">
                  <a:pos x="438" y="148"/>
                </a:cxn>
                <a:cxn ang="0">
                  <a:pos x="417" y="141"/>
                </a:cxn>
                <a:cxn ang="0">
                  <a:pos x="396" y="137"/>
                </a:cxn>
                <a:cxn ang="0">
                  <a:pos x="373" y="129"/>
                </a:cxn>
                <a:cxn ang="0">
                  <a:pos x="346" y="122"/>
                </a:cxn>
                <a:cxn ang="0">
                  <a:pos x="318" y="116"/>
                </a:cxn>
                <a:cxn ang="0">
                  <a:pos x="291" y="108"/>
                </a:cxn>
                <a:cxn ang="0">
                  <a:pos x="267" y="103"/>
                </a:cxn>
                <a:cxn ang="0">
                  <a:pos x="242" y="95"/>
                </a:cxn>
                <a:cxn ang="0">
                  <a:pos x="225" y="89"/>
                </a:cxn>
                <a:cxn ang="0">
                  <a:pos x="204" y="80"/>
                </a:cxn>
                <a:cxn ang="0">
                  <a:pos x="187" y="65"/>
                </a:cxn>
                <a:cxn ang="0">
                  <a:pos x="185" y="50"/>
                </a:cxn>
                <a:cxn ang="0">
                  <a:pos x="200" y="32"/>
                </a:cxn>
                <a:cxn ang="0">
                  <a:pos x="227" y="17"/>
                </a:cxn>
                <a:cxn ang="0">
                  <a:pos x="253" y="6"/>
                </a:cxn>
                <a:cxn ang="0">
                  <a:pos x="269" y="0"/>
                </a:cxn>
              </a:cxnLst>
              <a:rect l="0" t="0" r="r" b="b"/>
              <a:pathLst>
                <a:path w="438" h="148">
                  <a:moveTo>
                    <a:pt x="270" y="0"/>
                  </a:moveTo>
                  <a:lnTo>
                    <a:pt x="269" y="0"/>
                  </a:lnTo>
                  <a:lnTo>
                    <a:pt x="265" y="0"/>
                  </a:lnTo>
                  <a:lnTo>
                    <a:pt x="261" y="0"/>
                  </a:lnTo>
                  <a:lnTo>
                    <a:pt x="255" y="2"/>
                  </a:lnTo>
                  <a:lnTo>
                    <a:pt x="251" y="2"/>
                  </a:lnTo>
                  <a:lnTo>
                    <a:pt x="248" y="2"/>
                  </a:lnTo>
                  <a:lnTo>
                    <a:pt x="244" y="2"/>
                  </a:lnTo>
                  <a:lnTo>
                    <a:pt x="240" y="4"/>
                  </a:lnTo>
                  <a:lnTo>
                    <a:pt x="236" y="4"/>
                  </a:lnTo>
                  <a:lnTo>
                    <a:pt x="231" y="4"/>
                  </a:lnTo>
                  <a:lnTo>
                    <a:pt x="227" y="4"/>
                  </a:lnTo>
                  <a:lnTo>
                    <a:pt x="221" y="6"/>
                  </a:lnTo>
                  <a:lnTo>
                    <a:pt x="215" y="6"/>
                  </a:lnTo>
                  <a:lnTo>
                    <a:pt x="210" y="6"/>
                  </a:lnTo>
                  <a:lnTo>
                    <a:pt x="204" y="6"/>
                  </a:lnTo>
                  <a:lnTo>
                    <a:pt x="200" y="8"/>
                  </a:lnTo>
                  <a:lnTo>
                    <a:pt x="192" y="8"/>
                  </a:lnTo>
                  <a:lnTo>
                    <a:pt x="187" y="8"/>
                  </a:lnTo>
                  <a:lnTo>
                    <a:pt x="181" y="10"/>
                  </a:lnTo>
                  <a:lnTo>
                    <a:pt x="175" y="12"/>
                  </a:lnTo>
                  <a:lnTo>
                    <a:pt x="168" y="12"/>
                  </a:lnTo>
                  <a:lnTo>
                    <a:pt x="162" y="12"/>
                  </a:lnTo>
                  <a:lnTo>
                    <a:pt x="156" y="13"/>
                  </a:lnTo>
                  <a:lnTo>
                    <a:pt x="151" y="13"/>
                  </a:lnTo>
                  <a:lnTo>
                    <a:pt x="143" y="15"/>
                  </a:lnTo>
                  <a:lnTo>
                    <a:pt x="137" y="15"/>
                  </a:lnTo>
                  <a:lnTo>
                    <a:pt x="132" y="17"/>
                  </a:lnTo>
                  <a:lnTo>
                    <a:pt x="126" y="19"/>
                  </a:lnTo>
                  <a:lnTo>
                    <a:pt x="118" y="19"/>
                  </a:lnTo>
                  <a:lnTo>
                    <a:pt x="113" y="21"/>
                  </a:lnTo>
                  <a:lnTo>
                    <a:pt x="107" y="23"/>
                  </a:lnTo>
                  <a:lnTo>
                    <a:pt x="99" y="23"/>
                  </a:lnTo>
                  <a:lnTo>
                    <a:pt x="94" y="25"/>
                  </a:lnTo>
                  <a:lnTo>
                    <a:pt x="88" y="27"/>
                  </a:lnTo>
                  <a:lnTo>
                    <a:pt x="82" y="27"/>
                  </a:lnTo>
                  <a:lnTo>
                    <a:pt x="76" y="29"/>
                  </a:lnTo>
                  <a:lnTo>
                    <a:pt x="71" y="31"/>
                  </a:lnTo>
                  <a:lnTo>
                    <a:pt x="65" y="32"/>
                  </a:lnTo>
                  <a:lnTo>
                    <a:pt x="59" y="32"/>
                  </a:lnTo>
                  <a:lnTo>
                    <a:pt x="56" y="34"/>
                  </a:lnTo>
                  <a:lnTo>
                    <a:pt x="50" y="36"/>
                  </a:lnTo>
                  <a:lnTo>
                    <a:pt x="46" y="38"/>
                  </a:lnTo>
                  <a:lnTo>
                    <a:pt x="40" y="38"/>
                  </a:lnTo>
                  <a:lnTo>
                    <a:pt x="37" y="42"/>
                  </a:lnTo>
                  <a:lnTo>
                    <a:pt x="33" y="42"/>
                  </a:lnTo>
                  <a:lnTo>
                    <a:pt x="29" y="44"/>
                  </a:lnTo>
                  <a:lnTo>
                    <a:pt x="25" y="44"/>
                  </a:lnTo>
                  <a:lnTo>
                    <a:pt x="21" y="48"/>
                  </a:lnTo>
                  <a:lnTo>
                    <a:pt x="16" y="50"/>
                  </a:lnTo>
                  <a:lnTo>
                    <a:pt x="10" y="53"/>
                  </a:lnTo>
                  <a:lnTo>
                    <a:pt x="4" y="55"/>
                  </a:lnTo>
                  <a:lnTo>
                    <a:pt x="2" y="59"/>
                  </a:lnTo>
                  <a:lnTo>
                    <a:pt x="0" y="63"/>
                  </a:lnTo>
                  <a:lnTo>
                    <a:pt x="2" y="67"/>
                  </a:lnTo>
                  <a:lnTo>
                    <a:pt x="2" y="70"/>
                  </a:lnTo>
                  <a:lnTo>
                    <a:pt x="4" y="74"/>
                  </a:lnTo>
                  <a:lnTo>
                    <a:pt x="8" y="78"/>
                  </a:lnTo>
                  <a:lnTo>
                    <a:pt x="14" y="82"/>
                  </a:lnTo>
                  <a:lnTo>
                    <a:pt x="19" y="86"/>
                  </a:lnTo>
                  <a:lnTo>
                    <a:pt x="25" y="88"/>
                  </a:lnTo>
                  <a:lnTo>
                    <a:pt x="29" y="89"/>
                  </a:lnTo>
                  <a:lnTo>
                    <a:pt x="33" y="91"/>
                  </a:lnTo>
                  <a:lnTo>
                    <a:pt x="37" y="93"/>
                  </a:lnTo>
                  <a:lnTo>
                    <a:pt x="40" y="95"/>
                  </a:lnTo>
                  <a:lnTo>
                    <a:pt x="46" y="97"/>
                  </a:lnTo>
                  <a:lnTo>
                    <a:pt x="50" y="99"/>
                  </a:lnTo>
                  <a:lnTo>
                    <a:pt x="54" y="101"/>
                  </a:lnTo>
                  <a:lnTo>
                    <a:pt x="59" y="103"/>
                  </a:lnTo>
                  <a:lnTo>
                    <a:pt x="63" y="103"/>
                  </a:lnTo>
                  <a:lnTo>
                    <a:pt x="67" y="105"/>
                  </a:lnTo>
                  <a:lnTo>
                    <a:pt x="73" y="107"/>
                  </a:lnTo>
                  <a:lnTo>
                    <a:pt x="78" y="108"/>
                  </a:lnTo>
                  <a:lnTo>
                    <a:pt x="82" y="108"/>
                  </a:lnTo>
                  <a:lnTo>
                    <a:pt x="86" y="110"/>
                  </a:lnTo>
                  <a:lnTo>
                    <a:pt x="92" y="112"/>
                  </a:lnTo>
                  <a:lnTo>
                    <a:pt x="97" y="114"/>
                  </a:lnTo>
                  <a:lnTo>
                    <a:pt x="101" y="114"/>
                  </a:lnTo>
                  <a:lnTo>
                    <a:pt x="107" y="116"/>
                  </a:lnTo>
                  <a:lnTo>
                    <a:pt x="111" y="118"/>
                  </a:lnTo>
                  <a:lnTo>
                    <a:pt x="116" y="120"/>
                  </a:lnTo>
                  <a:lnTo>
                    <a:pt x="120" y="120"/>
                  </a:lnTo>
                  <a:lnTo>
                    <a:pt x="126" y="120"/>
                  </a:lnTo>
                  <a:lnTo>
                    <a:pt x="130" y="122"/>
                  </a:lnTo>
                  <a:lnTo>
                    <a:pt x="134" y="124"/>
                  </a:lnTo>
                  <a:lnTo>
                    <a:pt x="137" y="124"/>
                  </a:lnTo>
                  <a:lnTo>
                    <a:pt x="141" y="124"/>
                  </a:lnTo>
                  <a:lnTo>
                    <a:pt x="145" y="126"/>
                  </a:lnTo>
                  <a:lnTo>
                    <a:pt x="151" y="126"/>
                  </a:lnTo>
                  <a:lnTo>
                    <a:pt x="154" y="126"/>
                  </a:lnTo>
                  <a:lnTo>
                    <a:pt x="158" y="127"/>
                  </a:lnTo>
                  <a:lnTo>
                    <a:pt x="164" y="127"/>
                  </a:lnTo>
                  <a:lnTo>
                    <a:pt x="168" y="129"/>
                  </a:lnTo>
                  <a:lnTo>
                    <a:pt x="172" y="129"/>
                  </a:lnTo>
                  <a:lnTo>
                    <a:pt x="175" y="131"/>
                  </a:lnTo>
                  <a:lnTo>
                    <a:pt x="181" y="131"/>
                  </a:lnTo>
                  <a:lnTo>
                    <a:pt x="185" y="133"/>
                  </a:lnTo>
                  <a:lnTo>
                    <a:pt x="189" y="133"/>
                  </a:lnTo>
                  <a:lnTo>
                    <a:pt x="194" y="133"/>
                  </a:lnTo>
                  <a:lnTo>
                    <a:pt x="198" y="133"/>
                  </a:lnTo>
                  <a:lnTo>
                    <a:pt x="204" y="135"/>
                  </a:lnTo>
                  <a:lnTo>
                    <a:pt x="208" y="135"/>
                  </a:lnTo>
                  <a:lnTo>
                    <a:pt x="213" y="135"/>
                  </a:lnTo>
                  <a:lnTo>
                    <a:pt x="217" y="137"/>
                  </a:lnTo>
                  <a:lnTo>
                    <a:pt x="223" y="137"/>
                  </a:lnTo>
                  <a:lnTo>
                    <a:pt x="229" y="137"/>
                  </a:lnTo>
                  <a:lnTo>
                    <a:pt x="234" y="137"/>
                  </a:lnTo>
                  <a:lnTo>
                    <a:pt x="238" y="137"/>
                  </a:lnTo>
                  <a:lnTo>
                    <a:pt x="246" y="139"/>
                  </a:lnTo>
                  <a:lnTo>
                    <a:pt x="251" y="139"/>
                  </a:lnTo>
                  <a:lnTo>
                    <a:pt x="257" y="139"/>
                  </a:lnTo>
                  <a:lnTo>
                    <a:pt x="263" y="139"/>
                  </a:lnTo>
                  <a:lnTo>
                    <a:pt x="270" y="141"/>
                  </a:lnTo>
                  <a:lnTo>
                    <a:pt x="276" y="141"/>
                  </a:lnTo>
                  <a:lnTo>
                    <a:pt x="282" y="141"/>
                  </a:lnTo>
                  <a:lnTo>
                    <a:pt x="289" y="141"/>
                  </a:lnTo>
                  <a:lnTo>
                    <a:pt x="295" y="141"/>
                  </a:lnTo>
                  <a:lnTo>
                    <a:pt x="301" y="141"/>
                  </a:lnTo>
                  <a:lnTo>
                    <a:pt x="308" y="143"/>
                  </a:lnTo>
                  <a:lnTo>
                    <a:pt x="316" y="143"/>
                  </a:lnTo>
                  <a:lnTo>
                    <a:pt x="324" y="145"/>
                  </a:lnTo>
                  <a:lnTo>
                    <a:pt x="329" y="145"/>
                  </a:lnTo>
                  <a:lnTo>
                    <a:pt x="337" y="145"/>
                  </a:lnTo>
                  <a:lnTo>
                    <a:pt x="343" y="145"/>
                  </a:lnTo>
                  <a:lnTo>
                    <a:pt x="350" y="145"/>
                  </a:lnTo>
                  <a:lnTo>
                    <a:pt x="358" y="145"/>
                  </a:lnTo>
                  <a:lnTo>
                    <a:pt x="364" y="145"/>
                  </a:lnTo>
                  <a:lnTo>
                    <a:pt x="371" y="146"/>
                  </a:lnTo>
                  <a:lnTo>
                    <a:pt x="377" y="146"/>
                  </a:lnTo>
                  <a:lnTo>
                    <a:pt x="383" y="146"/>
                  </a:lnTo>
                  <a:lnTo>
                    <a:pt x="390" y="146"/>
                  </a:lnTo>
                  <a:lnTo>
                    <a:pt x="396" y="146"/>
                  </a:lnTo>
                  <a:lnTo>
                    <a:pt x="402" y="146"/>
                  </a:lnTo>
                  <a:lnTo>
                    <a:pt x="405" y="146"/>
                  </a:lnTo>
                  <a:lnTo>
                    <a:pt x="411" y="146"/>
                  </a:lnTo>
                  <a:lnTo>
                    <a:pt x="415" y="146"/>
                  </a:lnTo>
                  <a:lnTo>
                    <a:pt x="421" y="148"/>
                  </a:lnTo>
                  <a:lnTo>
                    <a:pt x="424" y="148"/>
                  </a:lnTo>
                  <a:lnTo>
                    <a:pt x="426" y="148"/>
                  </a:lnTo>
                  <a:lnTo>
                    <a:pt x="430" y="148"/>
                  </a:lnTo>
                  <a:lnTo>
                    <a:pt x="434" y="148"/>
                  </a:lnTo>
                  <a:lnTo>
                    <a:pt x="438" y="148"/>
                  </a:lnTo>
                  <a:lnTo>
                    <a:pt x="438" y="148"/>
                  </a:lnTo>
                  <a:lnTo>
                    <a:pt x="438" y="148"/>
                  </a:lnTo>
                  <a:lnTo>
                    <a:pt x="434" y="146"/>
                  </a:lnTo>
                  <a:lnTo>
                    <a:pt x="426" y="145"/>
                  </a:lnTo>
                  <a:lnTo>
                    <a:pt x="421" y="143"/>
                  </a:lnTo>
                  <a:lnTo>
                    <a:pt x="417" y="141"/>
                  </a:lnTo>
                  <a:lnTo>
                    <a:pt x="411" y="141"/>
                  </a:lnTo>
                  <a:lnTo>
                    <a:pt x="407" y="139"/>
                  </a:lnTo>
                  <a:lnTo>
                    <a:pt x="402" y="137"/>
                  </a:lnTo>
                  <a:lnTo>
                    <a:pt x="396" y="137"/>
                  </a:lnTo>
                  <a:lnTo>
                    <a:pt x="390" y="135"/>
                  </a:lnTo>
                  <a:lnTo>
                    <a:pt x="385" y="133"/>
                  </a:lnTo>
                  <a:lnTo>
                    <a:pt x="379" y="131"/>
                  </a:lnTo>
                  <a:lnTo>
                    <a:pt x="373" y="129"/>
                  </a:lnTo>
                  <a:lnTo>
                    <a:pt x="365" y="127"/>
                  </a:lnTo>
                  <a:lnTo>
                    <a:pt x="360" y="126"/>
                  </a:lnTo>
                  <a:lnTo>
                    <a:pt x="352" y="124"/>
                  </a:lnTo>
                  <a:lnTo>
                    <a:pt x="346" y="122"/>
                  </a:lnTo>
                  <a:lnTo>
                    <a:pt x="339" y="120"/>
                  </a:lnTo>
                  <a:lnTo>
                    <a:pt x="331" y="118"/>
                  </a:lnTo>
                  <a:lnTo>
                    <a:pt x="326" y="118"/>
                  </a:lnTo>
                  <a:lnTo>
                    <a:pt x="318" y="116"/>
                  </a:lnTo>
                  <a:lnTo>
                    <a:pt x="312" y="114"/>
                  </a:lnTo>
                  <a:lnTo>
                    <a:pt x="305" y="110"/>
                  </a:lnTo>
                  <a:lnTo>
                    <a:pt x="299" y="110"/>
                  </a:lnTo>
                  <a:lnTo>
                    <a:pt x="291" y="108"/>
                  </a:lnTo>
                  <a:lnTo>
                    <a:pt x="286" y="107"/>
                  </a:lnTo>
                  <a:lnTo>
                    <a:pt x="278" y="105"/>
                  </a:lnTo>
                  <a:lnTo>
                    <a:pt x="272" y="105"/>
                  </a:lnTo>
                  <a:lnTo>
                    <a:pt x="267" y="103"/>
                  </a:lnTo>
                  <a:lnTo>
                    <a:pt x="261" y="101"/>
                  </a:lnTo>
                  <a:lnTo>
                    <a:pt x="255" y="99"/>
                  </a:lnTo>
                  <a:lnTo>
                    <a:pt x="250" y="99"/>
                  </a:lnTo>
                  <a:lnTo>
                    <a:pt x="242" y="95"/>
                  </a:lnTo>
                  <a:lnTo>
                    <a:pt x="238" y="95"/>
                  </a:lnTo>
                  <a:lnTo>
                    <a:pt x="232" y="93"/>
                  </a:lnTo>
                  <a:lnTo>
                    <a:pt x="229" y="91"/>
                  </a:lnTo>
                  <a:lnTo>
                    <a:pt x="225" y="89"/>
                  </a:lnTo>
                  <a:lnTo>
                    <a:pt x="219" y="88"/>
                  </a:lnTo>
                  <a:lnTo>
                    <a:pt x="215" y="86"/>
                  </a:lnTo>
                  <a:lnTo>
                    <a:pt x="211" y="86"/>
                  </a:lnTo>
                  <a:lnTo>
                    <a:pt x="204" y="80"/>
                  </a:lnTo>
                  <a:lnTo>
                    <a:pt x="200" y="78"/>
                  </a:lnTo>
                  <a:lnTo>
                    <a:pt x="194" y="74"/>
                  </a:lnTo>
                  <a:lnTo>
                    <a:pt x="189" y="70"/>
                  </a:lnTo>
                  <a:lnTo>
                    <a:pt x="187" y="65"/>
                  </a:lnTo>
                  <a:lnTo>
                    <a:pt x="185" y="63"/>
                  </a:lnTo>
                  <a:lnTo>
                    <a:pt x="183" y="57"/>
                  </a:lnTo>
                  <a:lnTo>
                    <a:pt x="183" y="53"/>
                  </a:lnTo>
                  <a:lnTo>
                    <a:pt x="185" y="50"/>
                  </a:lnTo>
                  <a:lnTo>
                    <a:pt x="187" y="46"/>
                  </a:lnTo>
                  <a:lnTo>
                    <a:pt x="191" y="40"/>
                  </a:lnTo>
                  <a:lnTo>
                    <a:pt x="194" y="36"/>
                  </a:lnTo>
                  <a:lnTo>
                    <a:pt x="200" y="32"/>
                  </a:lnTo>
                  <a:lnTo>
                    <a:pt x="206" y="29"/>
                  </a:lnTo>
                  <a:lnTo>
                    <a:pt x="211" y="23"/>
                  </a:lnTo>
                  <a:lnTo>
                    <a:pt x="219" y="21"/>
                  </a:lnTo>
                  <a:lnTo>
                    <a:pt x="227" y="17"/>
                  </a:lnTo>
                  <a:lnTo>
                    <a:pt x="234" y="13"/>
                  </a:lnTo>
                  <a:lnTo>
                    <a:pt x="240" y="12"/>
                  </a:lnTo>
                  <a:lnTo>
                    <a:pt x="248" y="8"/>
                  </a:lnTo>
                  <a:lnTo>
                    <a:pt x="253" y="6"/>
                  </a:lnTo>
                  <a:lnTo>
                    <a:pt x="259" y="4"/>
                  </a:lnTo>
                  <a:lnTo>
                    <a:pt x="263" y="2"/>
                  </a:lnTo>
                  <a:lnTo>
                    <a:pt x="267" y="2"/>
                  </a:lnTo>
                  <a:lnTo>
                    <a:pt x="269" y="0"/>
                  </a:lnTo>
                  <a:lnTo>
                    <a:pt x="270" y="0"/>
                  </a:lnTo>
                  <a:lnTo>
                    <a:pt x="270"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46" name="Freeform 190"/>
            <p:cNvSpPr>
              <a:spLocks/>
            </p:cNvSpPr>
            <p:nvPr/>
          </p:nvSpPr>
          <p:spPr bwMode="auto">
            <a:xfrm>
              <a:off x="3381" y="1574"/>
              <a:ext cx="318" cy="116"/>
            </a:xfrm>
            <a:custGeom>
              <a:avLst/>
              <a:gdLst/>
              <a:ahLst/>
              <a:cxnLst>
                <a:cxn ang="0">
                  <a:pos x="612" y="154"/>
                </a:cxn>
                <a:cxn ang="0">
                  <a:pos x="589" y="161"/>
                </a:cxn>
                <a:cxn ang="0">
                  <a:pos x="568" y="163"/>
                </a:cxn>
                <a:cxn ang="0">
                  <a:pos x="540" y="169"/>
                </a:cxn>
                <a:cxn ang="0">
                  <a:pos x="505" y="182"/>
                </a:cxn>
                <a:cxn ang="0">
                  <a:pos x="481" y="188"/>
                </a:cxn>
                <a:cxn ang="0">
                  <a:pos x="458" y="195"/>
                </a:cxn>
                <a:cxn ang="0">
                  <a:pos x="427" y="205"/>
                </a:cxn>
                <a:cxn ang="0">
                  <a:pos x="397" y="214"/>
                </a:cxn>
                <a:cxn ang="0">
                  <a:pos x="365" y="218"/>
                </a:cxn>
                <a:cxn ang="0">
                  <a:pos x="336" y="222"/>
                </a:cxn>
                <a:cxn ang="0">
                  <a:pos x="315" y="226"/>
                </a:cxn>
                <a:cxn ang="0">
                  <a:pos x="294" y="228"/>
                </a:cxn>
                <a:cxn ang="0">
                  <a:pos x="268" y="228"/>
                </a:cxn>
                <a:cxn ang="0">
                  <a:pos x="241" y="228"/>
                </a:cxn>
                <a:cxn ang="0">
                  <a:pos x="213" y="230"/>
                </a:cxn>
                <a:cxn ang="0">
                  <a:pos x="186" y="230"/>
                </a:cxn>
                <a:cxn ang="0">
                  <a:pos x="156" y="230"/>
                </a:cxn>
                <a:cxn ang="0">
                  <a:pos x="129" y="230"/>
                </a:cxn>
                <a:cxn ang="0">
                  <a:pos x="102" y="230"/>
                </a:cxn>
                <a:cxn ang="0">
                  <a:pos x="78" y="230"/>
                </a:cxn>
                <a:cxn ang="0">
                  <a:pos x="55" y="230"/>
                </a:cxn>
                <a:cxn ang="0">
                  <a:pos x="36" y="230"/>
                </a:cxn>
                <a:cxn ang="0">
                  <a:pos x="11" y="230"/>
                </a:cxn>
                <a:cxn ang="0">
                  <a:pos x="3" y="224"/>
                </a:cxn>
                <a:cxn ang="0">
                  <a:pos x="24" y="218"/>
                </a:cxn>
                <a:cxn ang="0">
                  <a:pos x="53" y="213"/>
                </a:cxn>
                <a:cxn ang="0">
                  <a:pos x="76" y="211"/>
                </a:cxn>
                <a:cxn ang="0">
                  <a:pos x="99" y="207"/>
                </a:cxn>
                <a:cxn ang="0">
                  <a:pos x="123" y="205"/>
                </a:cxn>
                <a:cxn ang="0">
                  <a:pos x="150" y="201"/>
                </a:cxn>
                <a:cxn ang="0">
                  <a:pos x="176" y="199"/>
                </a:cxn>
                <a:cxn ang="0">
                  <a:pos x="205" y="197"/>
                </a:cxn>
                <a:cxn ang="0">
                  <a:pos x="232" y="193"/>
                </a:cxn>
                <a:cxn ang="0">
                  <a:pos x="258" y="192"/>
                </a:cxn>
                <a:cxn ang="0">
                  <a:pos x="281" y="186"/>
                </a:cxn>
                <a:cxn ang="0">
                  <a:pos x="306" y="182"/>
                </a:cxn>
                <a:cxn ang="0">
                  <a:pos x="329" y="176"/>
                </a:cxn>
                <a:cxn ang="0">
                  <a:pos x="349" y="169"/>
                </a:cxn>
                <a:cxn ang="0">
                  <a:pos x="370" y="161"/>
                </a:cxn>
                <a:cxn ang="0">
                  <a:pos x="391" y="155"/>
                </a:cxn>
                <a:cxn ang="0">
                  <a:pos x="426" y="136"/>
                </a:cxn>
                <a:cxn ang="0">
                  <a:pos x="460" y="121"/>
                </a:cxn>
                <a:cxn ang="0">
                  <a:pos x="490" y="104"/>
                </a:cxn>
                <a:cxn ang="0">
                  <a:pos x="517" y="87"/>
                </a:cxn>
                <a:cxn ang="0">
                  <a:pos x="543" y="66"/>
                </a:cxn>
                <a:cxn ang="0">
                  <a:pos x="566" y="45"/>
                </a:cxn>
                <a:cxn ang="0">
                  <a:pos x="587" y="26"/>
                </a:cxn>
                <a:cxn ang="0">
                  <a:pos x="614" y="2"/>
                </a:cxn>
                <a:cxn ang="0">
                  <a:pos x="629" y="9"/>
                </a:cxn>
                <a:cxn ang="0">
                  <a:pos x="635" y="32"/>
                </a:cxn>
                <a:cxn ang="0">
                  <a:pos x="635" y="59"/>
                </a:cxn>
                <a:cxn ang="0">
                  <a:pos x="635" y="85"/>
                </a:cxn>
                <a:cxn ang="0">
                  <a:pos x="631" y="112"/>
                </a:cxn>
                <a:cxn ang="0">
                  <a:pos x="625" y="135"/>
                </a:cxn>
              </a:cxnLst>
              <a:rect l="0" t="0" r="r" b="b"/>
              <a:pathLst>
                <a:path w="637" h="232">
                  <a:moveTo>
                    <a:pt x="625" y="135"/>
                  </a:moveTo>
                  <a:lnTo>
                    <a:pt x="621" y="140"/>
                  </a:lnTo>
                  <a:lnTo>
                    <a:pt x="619" y="146"/>
                  </a:lnTo>
                  <a:lnTo>
                    <a:pt x="616" y="148"/>
                  </a:lnTo>
                  <a:lnTo>
                    <a:pt x="612" y="154"/>
                  </a:lnTo>
                  <a:lnTo>
                    <a:pt x="608" y="155"/>
                  </a:lnTo>
                  <a:lnTo>
                    <a:pt x="604" y="157"/>
                  </a:lnTo>
                  <a:lnTo>
                    <a:pt x="599" y="159"/>
                  </a:lnTo>
                  <a:lnTo>
                    <a:pt x="593" y="161"/>
                  </a:lnTo>
                  <a:lnTo>
                    <a:pt x="589" y="161"/>
                  </a:lnTo>
                  <a:lnTo>
                    <a:pt x="585" y="161"/>
                  </a:lnTo>
                  <a:lnTo>
                    <a:pt x="581" y="161"/>
                  </a:lnTo>
                  <a:lnTo>
                    <a:pt x="578" y="163"/>
                  </a:lnTo>
                  <a:lnTo>
                    <a:pt x="572" y="163"/>
                  </a:lnTo>
                  <a:lnTo>
                    <a:pt x="568" y="163"/>
                  </a:lnTo>
                  <a:lnTo>
                    <a:pt x="562" y="165"/>
                  </a:lnTo>
                  <a:lnTo>
                    <a:pt x="559" y="167"/>
                  </a:lnTo>
                  <a:lnTo>
                    <a:pt x="553" y="167"/>
                  </a:lnTo>
                  <a:lnTo>
                    <a:pt x="547" y="169"/>
                  </a:lnTo>
                  <a:lnTo>
                    <a:pt x="540" y="169"/>
                  </a:lnTo>
                  <a:lnTo>
                    <a:pt x="534" y="171"/>
                  </a:lnTo>
                  <a:lnTo>
                    <a:pt x="526" y="174"/>
                  </a:lnTo>
                  <a:lnTo>
                    <a:pt x="521" y="176"/>
                  </a:lnTo>
                  <a:lnTo>
                    <a:pt x="511" y="178"/>
                  </a:lnTo>
                  <a:lnTo>
                    <a:pt x="505" y="182"/>
                  </a:lnTo>
                  <a:lnTo>
                    <a:pt x="500" y="182"/>
                  </a:lnTo>
                  <a:lnTo>
                    <a:pt x="496" y="184"/>
                  </a:lnTo>
                  <a:lnTo>
                    <a:pt x="492" y="184"/>
                  </a:lnTo>
                  <a:lnTo>
                    <a:pt x="488" y="186"/>
                  </a:lnTo>
                  <a:lnTo>
                    <a:pt x="481" y="188"/>
                  </a:lnTo>
                  <a:lnTo>
                    <a:pt x="473" y="192"/>
                  </a:lnTo>
                  <a:lnTo>
                    <a:pt x="469" y="192"/>
                  </a:lnTo>
                  <a:lnTo>
                    <a:pt x="465" y="193"/>
                  </a:lnTo>
                  <a:lnTo>
                    <a:pt x="462" y="193"/>
                  </a:lnTo>
                  <a:lnTo>
                    <a:pt x="458" y="195"/>
                  </a:lnTo>
                  <a:lnTo>
                    <a:pt x="452" y="197"/>
                  </a:lnTo>
                  <a:lnTo>
                    <a:pt x="446" y="199"/>
                  </a:lnTo>
                  <a:lnTo>
                    <a:pt x="439" y="201"/>
                  </a:lnTo>
                  <a:lnTo>
                    <a:pt x="433" y="203"/>
                  </a:lnTo>
                  <a:lnTo>
                    <a:pt x="427" y="205"/>
                  </a:lnTo>
                  <a:lnTo>
                    <a:pt x="420" y="207"/>
                  </a:lnTo>
                  <a:lnTo>
                    <a:pt x="414" y="209"/>
                  </a:lnTo>
                  <a:lnTo>
                    <a:pt x="408" y="211"/>
                  </a:lnTo>
                  <a:lnTo>
                    <a:pt x="403" y="213"/>
                  </a:lnTo>
                  <a:lnTo>
                    <a:pt x="397" y="214"/>
                  </a:lnTo>
                  <a:lnTo>
                    <a:pt x="391" y="214"/>
                  </a:lnTo>
                  <a:lnTo>
                    <a:pt x="386" y="216"/>
                  </a:lnTo>
                  <a:lnTo>
                    <a:pt x="378" y="216"/>
                  </a:lnTo>
                  <a:lnTo>
                    <a:pt x="372" y="218"/>
                  </a:lnTo>
                  <a:lnTo>
                    <a:pt x="365" y="218"/>
                  </a:lnTo>
                  <a:lnTo>
                    <a:pt x="359" y="220"/>
                  </a:lnTo>
                  <a:lnTo>
                    <a:pt x="351" y="220"/>
                  </a:lnTo>
                  <a:lnTo>
                    <a:pt x="344" y="222"/>
                  </a:lnTo>
                  <a:lnTo>
                    <a:pt x="340" y="222"/>
                  </a:lnTo>
                  <a:lnTo>
                    <a:pt x="336" y="222"/>
                  </a:lnTo>
                  <a:lnTo>
                    <a:pt x="332" y="222"/>
                  </a:lnTo>
                  <a:lnTo>
                    <a:pt x="329" y="224"/>
                  </a:lnTo>
                  <a:lnTo>
                    <a:pt x="325" y="224"/>
                  </a:lnTo>
                  <a:lnTo>
                    <a:pt x="321" y="224"/>
                  </a:lnTo>
                  <a:lnTo>
                    <a:pt x="315" y="226"/>
                  </a:lnTo>
                  <a:lnTo>
                    <a:pt x="313" y="226"/>
                  </a:lnTo>
                  <a:lnTo>
                    <a:pt x="308" y="226"/>
                  </a:lnTo>
                  <a:lnTo>
                    <a:pt x="302" y="226"/>
                  </a:lnTo>
                  <a:lnTo>
                    <a:pt x="298" y="226"/>
                  </a:lnTo>
                  <a:lnTo>
                    <a:pt x="294" y="228"/>
                  </a:lnTo>
                  <a:lnTo>
                    <a:pt x="289" y="228"/>
                  </a:lnTo>
                  <a:lnTo>
                    <a:pt x="285" y="228"/>
                  </a:lnTo>
                  <a:lnTo>
                    <a:pt x="279" y="228"/>
                  </a:lnTo>
                  <a:lnTo>
                    <a:pt x="275" y="228"/>
                  </a:lnTo>
                  <a:lnTo>
                    <a:pt x="268" y="228"/>
                  </a:lnTo>
                  <a:lnTo>
                    <a:pt x="264" y="228"/>
                  </a:lnTo>
                  <a:lnTo>
                    <a:pt x="256" y="228"/>
                  </a:lnTo>
                  <a:lnTo>
                    <a:pt x="253" y="228"/>
                  </a:lnTo>
                  <a:lnTo>
                    <a:pt x="247" y="228"/>
                  </a:lnTo>
                  <a:lnTo>
                    <a:pt x="241" y="228"/>
                  </a:lnTo>
                  <a:lnTo>
                    <a:pt x="235" y="228"/>
                  </a:lnTo>
                  <a:lnTo>
                    <a:pt x="230" y="230"/>
                  </a:lnTo>
                  <a:lnTo>
                    <a:pt x="224" y="230"/>
                  </a:lnTo>
                  <a:lnTo>
                    <a:pt x="218" y="230"/>
                  </a:lnTo>
                  <a:lnTo>
                    <a:pt x="213" y="230"/>
                  </a:lnTo>
                  <a:lnTo>
                    <a:pt x="207" y="230"/>
                  </a:lnTo>
                  <a:lnTo>
                    <a:pt x="201" y="230"/>
                  </a:lnTo>
                  <a:lnTo>
                    <a:pt x="195" y="230"/>
                  </a:lnTo>
                  <a:lnTo>
                    <a:pt x="190" y="230"/>
                  </a:lnTo>
                  <a:lnTo>
                    <a:pt x="186" y="230"/>
                  </a:lnTo>
                  <a:lnTo>
                    <a:pt x="178" y="230"/>
                  </a:lnTo>
                  <a:lnTo>
                    <a:pt x="173" y="230"/>
                  </a:lnTo>
                  <a:lnTo>
                    <a:pt x="167" y="230"/>
                  </a:lnTo>
                  <a:lnTo>
                    <a:pt x="163" y="230"/>
                  </a:lnTo>
                  <a:lnTo>
                    <a:pt x="156" y="230"/>
                  </a:lnTo>
                  <a:lnTo>
                    <a:pt x="150" y="230"/>
                  </a:lnTo>
                  <a:lnTo>
                    <a:pt x="144" y="230"/>
                  </a:lnTo>
                  <a:lnTo>
                    <a:pt x="138" y="230"/>
                  </a:lnTo>
                  <a:lnTo>
                    <a:pt x="133" y="230"/>
                  </a:lnTo>
                  <a:lnTo>
                    <a:pt x="129" y="230"/>
                  </a:lnTo>
                  <a:lnTo>
                    <a:pt x="123" y="230"/>
                  </a:lnTo>
                  <a:lnTo>
                    <a:pt x="118" y="230"/>
                  </a:lnTo>
                  <a:lnTo>
                    <a:pt x="112" y="230"/>
                  </a:lnTo>
                  <a:lnTo>
                    <a:pt x="108" y="230"/>
                  </a:lnTo>
                  <a:lnTo>
                    <a:pt x="102" y="230"/>
                  </a:lnTo>
                  <a:lnTo>
                    <a:pt x="99" y="232"/>
                  </a:lnTo>
                  <a:lnTo>
                    <a:pt x="93" y="230"/>
                  </a:lnTo>
                  <a:lnTo>
                    <a:pt x="87" y="230"/>
                  </a:lnTo>
                  <a:lnTo>
                    <a:pt x="81" y="230"/>
                  </a:lnTo>
                  <a:lnTo>
                    <a:pt x="78" y="230"/>
                  </a:lnTo>
                  <a:lnTo>
                    <a:pt x="72" y="230"/>
                  </a:lnTo>
                  <a:lnTo>
                    <a:pt x="68" y="230"/>
                  </a:lnTo>
                  <a:lnTo>
                    <a:pt x="64" y="230"/>
                  </a:lnTo>
                  <a:lnTo>
                    <a:pt x="60" y="230"/>
                  </a:lnTo>
                  <a:lnTo>
                    <a:pt x="55" y="230"/>
                  </a:lnTo>
                  <a:lnTo>
                    <a:pt x="51" y="230"/>
                  </a:lnTo>
                  <a:lnTo>
                    <a:pt x="47" y="230"/>
                  </a:lnTo>
                  <a:lnTo>
                    <a:pt x="43" y="230"/>
                  </a:lnTo>
                  <a:lnTo>
                    <a:pt x="40" y="230"/>
                  </a:lnTo>
                  <a:lnTo>
                    <a:pt x="36" y="230"/>
                  </a:lnTo>
                  <a:lnTo>
                    <a:pt x="32" y="230"/>
                  </a:lnTo>
                  <a:lnTo>
                    <a:pt x="30" y="230"/>
                  </a:lnTo>
                  <a:lnTo>
                    <a:pt x="22" y="230"/>
                  </a:lnTo>
                  <a:lnTo>
                    <a:pt x="17" y="230"/>
                  </a:lnTo>
                  <a:lnTo>
                    <a:pt x="11" y="230"/>
                  </a:lnTo>
                  <a:lnTo>
                    <a:pt x="9" y="230"/>
                  </a:lnTo>
                  <a:lnTo>
                    <a:pt x="2" y="230"/>
                  </a:lnTo>
                  <a:lnTo>
                    <a:pt x="0" y="228"/>
                  </a:lnTo>
                  <a:lnTo>
                    <a:pt x="0" y="226"/>
                  </a:lnTo>
                  <a:lnTo>
                    <a:pt x="3" y="224"/>
                  </a:lnTo>
                  <a:lnTo>
                    <a:pt x="7" y="222"/>
                  </a:lnTo>
                  <a:lnTo>
                    <a:pt x="11" y="222"/>
                  </a:lnTo>
                  <a:lnTo>
                    <a:pt x="15" y="220"/>
                  </a:lnTo>
                  <a:lnTo>
                    <a:pt x="21" y="220"/>
                  </a:lnTo>
                  <a:lnTo>
                    <a:pt x="24" y="218"/>
                  </a:lnTo>
                  <a:lnTo>
                    <a:pt x="32" y="218"/>
                  </a:lnTo>
                  <a:lnTo>
                    <a:pt x="38" y="216"/>
                  </a:lnTo>
                  <a:lnTo>
                    <a:pt x="45" y="214"/>
                  </a:lnTo>
                  <a:lnTo>
                    <a:pt x="49" y="214"/>
                  </a:lnTo>
                  <a:lnTo>
                    <a:pt x="53" y="213"/>
                  </a:lnTo>
                  <a:lnTo>
                    <a:pt x="59" y="213"/>
                  </a:lnTo>
                  <a:lnTo>
                    <a:pt x="62" y="213"/>
                  </a:lnTo>
                  <a:lnTo>
                    <a:pt x="66" y="213"/>
                  </a:lnTo>
                  <a:lnTo>
                    <a:pt x="70" y="211"/>
                  </a:lnTo>
                  <a:lnTo>
                    <a:pt x="76" y="211"/>
                  </a:lnTo>
                  <a:lnTo>
                    <a:pt x="80" y="211"/>
                  </a:lnTo>
                  <a:lnTo>
                    <a:pt x="83" y="209"/>
                  </a:lnTo>
                  <a:lnTo>
                    <a:pt x="89" y="209"/>
                  </a:lnTo>
                  <a:lnTo>
                    <a:pt x="93" y="207"/>
                  </a:lnTo>
                  <a:lnTo>
                    <a:pt x="99" y="207"/>
                  </a:lnTo>
                  <a:lnTo>
                    <a:pt x="102" y="207"/>
                  </a:lnTo>
                  <a:lnTo>
                    <a:pt x="108" y="205"/>
                  </a:lnTo>
                  <a:lnTo>
                    <a:pt x="112" y="205"/>
                  </a:lnTo>
                  <a:lnTo>
                    <a:pt x="118" y="205"/>
                  </a:lnTo>
                  <a:lnTo>
                    <a:pt x="123" y="205"/>
                  </a:lnTo>
                  <a:lnTo>
                    <a:pt x="129" y="203"/>
                  </a:lnTo>
                  <a:lnTo>
                    <a:pt x="133" y="203"/>
                  </a:lnTo>
                  <a:lnTo>
                    <a:pt x="138" y="203"/>
                  </a:lnTo>
                  <a:lnTo>
                    <a:pt x="144" y="203"/>
                  </a:lnTo>
                  <a:lnTo>
                    <a:pt x="150" y="201"/>
                  </a:lnTo>
                  <a:lnTo>
                    <a:pt x="156" y="201"/>
                  </a:lnTo>
                  <a:lnTo>
                    <a:pt x="161" y="201"/>
                  </a:lnTo>
                  <a:lnTo>
                    <a:pt x="165" y="199"/>
                  </a:lnTo>
                  <a:lnTo>
                    <a:pt x="171" y="199"/>
                  </a:lnTo>
                  <a:lnTo>
                    <a:pt x="176" y="199"/>
                  </a:lnTo>
                  <a:lnTo>
                    <a:pt x="182" y="199"/>
                  </a:lnTo>
                  <a:lnTo>
                    <a:pt x="188" y="197"/>
                  </a:lnTo>
                  <a:lnTo>
                    <a:pt x="194" y="197"/>
                  </a:lnTo>
                  <a:lnTo>
                    <a:pt x="197" y="197"/>
                  </a:lnTo>
                  <a:lnTo>
                    <a:pt x="205" y="197"/>
                  </a:lnTo>
                  <a:lnTo>
                    <a:pt x="209" y="195"/>
                  </a:lnTo>
                  <a:lnTo>
                    <a:pt x="214" y="195"/>
                  </a:lnTo>
                  <a:lnTo>
                    <a:pt x="220" y="195"/>
                  </a:lnTo>
                  <a:lnTo>
                    <a:pt x="226" y="195"/>
                  </a:lnTo>
                  <a:lnTo>
                    <a:pt x="232" y="193"/>
                  </a:lnTo>
                  <a:lnTo>
                    <a:pt x="237" y="193"/>
                  </a:lnTo>
                  <a:lnTo>
                    <a:pt x="241" y="193"/>
                  </a:lnTo>
                  <a:lnTo>
                    <a:pt x="249" y="193"/>
                  </a:lnTo>
                  <a:lnTo>
                    <a:pt x="253" y="192"/>
                  </a:lnTo>
                  <a:lnTo>
                    <a:pt x="258" y="192"/>
                  </a:lnTo>
                  <a:lnTo>
                    <a:pt x="262" y="190"/>
                  </a:lnTo>
                  <a:lnTo>
                    <a:pt x="268" y="190"/>
                  </a:lnTo>
                  <a:lnTo>
                    <a:pt x="272" y="188"/>
                  </a:lnTo>
                  <a:lnTo>
                    <a:pt x="277" y="188"/>
                  </a:lnTo>
                  <a:lnTo>
                    <a:pt x="281" y="186"/>
                  </a:lnTo>
                  <a:lnTo>
                    <a:pt x="287" y="186"/>
                  </a:lnTo>
                  <a:lnTo>
                    <a:pt x="291" y="184"/>
                  </a:lnTo>
                  <a:lnTo>
                    <a:pt x="296" y="184"/>
                  </a:lnTo>
                  <a:lnTo>
                    <a:pt x="300" y="182"/>
                  </a:lnTo>
                  <a:lnTo>
                    <a:pt x="306" y="182"/>
                  </a:lnTo>
                  <a:lnTo>
                    <a:pt x="310" y="180"/>
                  </a:lnTo>
                  <a:lnTo>
                    <a:pt x="315" y="180"/>
                  </a:lnTo>
                  <a:lnTo>
                    <a:pt x="319" y="178"/>
                  </a:lnTo>
                  <a:lnTo>
                    <a:pt x="325" y="178"/>
                  </a:lnTo>
                  <a:lnTo>
                    <a:pt x="329" y="176"/>
                  </a:lnTo>
                  <a:lnTo>
                    <a:pt x="332" y="174"/>
                  </a:lnTo>
                  <a:lnTo>
                    <a:pt x="336" y="173"/>
                  </a:lnTo>
                  <a:lnTo>
                    <a:pt x="342" y="173"/>
                  </a:lnTo>
                  <a:lnTo>
                    <a:pt x="346" y="171"/>
                  </a:lnTo>
                  <a:lnTo>
                    <a:pt x="349" y="169"/>
                  </a:lnTo>
                  <a:lnTo>
                    <a:pt x="353" y="167"/>
                  </a:lnTo>
                  <a:lnTo>
                    <a:pt x="359" y="167"/>
                  </a:lnTo>
                  <a:lnTo>
                    <a:pt x="361" y="165"/>
                  </a:lnTo>
                  <a:lnTo>
                    <a:pt x="367" y="163"/>
                  </a:lnTo>
                  <a:lnTo>
                    <a:pt x="370" y="161"/>
                  </a:lnTo>
                  <a:lnTo>
                    <a:pt x="374" y="161"/>
                  </a:lnTo>
                  <a:lnTo>
                    <a:pt x="378" y="159"/>
                  </a:lnTo>
                  <a:lnTo>
                    <a:pt x="382" y="157"/>
                  </a:lnTo>
                  <a:lnTo>
                    <a:pt x="388" y="155"/>
                  </a:lnTo>
                  <a:lnTo>
                    <a:pt x="391" y="155"/>
                  </a:lnTo>
                  <a:lnTo>
                    <a:pt x="397" y="152"/>
                  </a:lnTo>
                  <a:lnTo>
                    <a:pt x="405" y="148"/>
                  </a:lnTo>
                  <a:lnTo>
                    <a:pt x="412" y="144"/>
                  </a:lnTo>
                  <a:lnTo>
                    <a:pt x="420" y="140"/>
                  </a:lnTo>
                  <a:lnTo>
                    <a:pt x="426" y="136"/>
                  </a:lnTo>
                  <a:lnTo>
                    <a:pt x="433" y="135"/>
                  </a:lnTo>
                  <a:lnTo>
                    <a:pt x="441" y="131"/>
                  </a:lnTo>
                  <a:lnTo>
                    <a:pt x="448" y="127"/>
                  </a:lnTo>
                  <a:lnTo>
                    <a:pt x="454" y="123"/>
                  </a:lnTo>
                  <a:lnTo>
                    <a:pt x="460" y="121"/>
                  </a:lnTo>
                  <a:lnTo>
                    <a:pt x="465" y="116"/>
                  </a:lnTo>
                  <a:lnTo>
                    <a:pt x="473" y="114"/>
                  </a:lnTo>
                  <a:lnTo>
                    <a:pt x="479" y="110"/>
                  </a:lnTo>
                  <a:lnTo>
                    <a:pt x="484" y="108"/>
                  </a:lnTo>
                  <a:lnTo>
                    <a:pt x="490" y="104"/>
                  </a:lnTo>
                  <a:lnTo>
                    <a:pt x="496" y="102"/>
                  </a:lnTo>
                  <a:lnTo>
                    <a:pt x="502" y="98"/>
                  </a:lnTo>
                  <a:lnTo>
                    <a:pt x="507" y="95"/>
                  </a:lnTo>
                  <a:lnTo>
                    <a:pt x="511" y="91"/>
                  </a:lnTo>
                  <a:lnTo>
                    <a:pt x="517" y="87"/>
                  </a:lnTo>
                  <a:lnTo>
                    <a:pt x="523" y="83"/>
                  </a:lnTo>
                  <a:lnTo>
                    <a:pt x="528" y="79"/>
                  </a:lnTo>
                  <a:lnTo>
                    <a:pt x="532" y="74"/>
                  </a:lnTo>
                  <a:lnTo>
                    <a:pt x="538" y="72"/>
                  </a:lnTo>
                  <a:lnTo>
                    <a:pt x="543" y="66"/>
                  </a:lnTo>
                  <a:lnTo>
                    <a:pt x="547" y="62"/>
                  </a:lnTo>
                  <a:lnTo>
                    <a:pt x="553" y="59"/>
                  </a:lnTo>
                  <a:lnTo>
                    <a:pt x="559" y="53"/>
                  </a:lnTo>
                  <a:lnTo>
                    <a:pt x="562" y="49"/>
                  </a:lnTo>
                  <a:lnTo>
                    <a:pt x="566" y="45"/>
                  </a:lnTo>
                  <a:lnTo>
                    <a:pt x="572" y="41"/>
                  </a:lnTo>
                  <a:lnTo>
                    <a:pt x="576" y="38"/>
                  </a:lnTo>
                  <a:lnTo>
                    <a:pt x="580" y="34"/>
                  </a:lnTo>
                  <a:lnTo>
                    <a:pt x="583" y="30"/>
                  </a:lnTo>
                  <a:lnTo>
                    <a:pt x="587" y="26"/>
                  </a:lnTo>
                  <a:lnTo>
                    <a:pt x="591" y="22"/>
                  </a:lnTo>
                  <a:lnTo>
                    <a:pt x="599" y="15"/>
                  </a:lnTo>
                  <a:lnTo>
                    <a:pt x="604" y="11"/>
                  </a:lnTo>
                  <a:lnTo>
                    <a:pt x="610" y="5"/>
                  </a:lnTo>
                  <a:lnTo>
                    <a:pt x="614" y="2"/>
                  </a:lnTo>
                  <a:lnTo>
                    <a:pt x="619" y="0"/>
                  </a:lnTo>
                  <a:lnTo>
                    <a:pt x="623" y="2"/>
                  </a:lnTo>
                  <a:lnTo>
                    <a:pt x="625" y="2"/>
                  </a:lnTo>
                  <a:lnTo>
                    <a:pt x="627" y="5"/>
                  </a:lnTo>
                  <a:lnTo>
                    <a:pt x="629" y="9"/>
                  </a:lnTo>
                  <a:lnTo>
                    <a:pt x="633" y="17"/>
                  </a:lnTo>
                  <a:lnTo>
                    <a:pt x="633" y="19"/>
                  </a:lnTo>
                  <a:lnTo>
                    <a:pt x="633" y="22"/>
                  </a:lnTo>
                  <a:lnTo>
                    <a:pt x="633" y="28"/>
                  </a:lnTo>
                  <a:lnTo>
                    <a:pt x="635" y="32"/>
                  </a:lnTo>
                  <a:lnTo>
                    <a:pt x="635" y="36"/>
                  </a:lnTo>
                  <a:lnTo>
                    <a:pt x="635" y="41"/>
                  </a:lnTo>
                  <a:lnTo>
                    <a:pt x="635" y="47"/>
                  </a:lnTo>
                  <a:lnTo>
                    <a:pt x="637" y="53"/>
                  </a:lnTo>
                  <a:lnTo>
                    <a:pt x="635" y="59"/>
                  </a:lnTo>
                  <a:lnTo>
                    <a:pt x="635" y="64"/>
                  </a:lnTo>
                  <a:lnTo>
                    <a:pt x="635" y="68"/>
                  </a:lnTo>
                  <a:lnTo>
                    <a:pt x="635" y="74"/>
                  </a:lnTo>
                  <a:lnTo>
                    <a:pt x="635" y="79"/>
                  </a:lnTo>
                  <a:lnTo>
                    <a:pt x="635" y="85"/>
                  </a:lnTo>
                  <a:lnTo>
                    <a:pt x="633" y="91"/>
                  </a:lnTo>
                  <a:lnTo>
                    <a:pt x="633" y="97"/>
                  </a:lnTo>
                  <a:lnTo>
                    <a:pt x="633" y="102"/>
                  </a:lnTo>
                  <a:lnTo>
                    <a:pt x="631" y="106"/>
                  </a:lnTo>
                  <a:lnTo>
                    <a:pt x="631" y="112"/>
                  </a:lnTo>
                  <a:lnTo>
                    <a:pt x="629" y="117"/>
                  </a:lnTo>
                  <a:lnTo>
                    <a:pt x="629" y="121"/>
                  </a:lnTo>
                  <a:lnTo>
                    <a:pt x="627" y="125"/>
                  </a:lnTo>
                  <a:lnTo>
                    <a:pt x="627" y="131"/>
                  </a:lnTo>
                  <a:lnTo>
                    <a:pt x="625" y="135"/>
                  </a:lnTo>
                  <a:lnTo>
                    <a:pt x="625" y="135"/>
                  </a:lnTo>
                  <a:close/>
                </a:path>
              </a:pathLst>
            </a:custGeom>
            <a:solidFill>
              <a:schemeClr val="bg1"/>
            </a:solidFill>
            <a:ln w="9525">
              <a:noFill/>
              <a:round/>
              <a:headEnd/>
              <a:tailEnd/>
            </a:ln>
          </p:spPr>
          <p:txBody>
            <a:bodyPr>
              <a:prstTxWarp prst="textNoShape">
                <a:avLst/>
              </a:prstTxWarp>
            </a:bodyPr>
            <a:lstStyle/>
            <a:p>
              <a:endParaRPr lang="en-US"/>
            </a:p>
          </p:txBody>
        </p:sp>
        <p:sp>
          <p:nvSpPr>
            <p:cNvPr id="19647" name="Freeform 191"/>
            <p:cNvSpPr>
              <a:spLocks/>
            </p:cNvSpPr>
            <p:nvPr/>
          </p:nvSpPr>
          <p:spPr bwMode="auto">
            <a:xfrm>
              <a:off x="3048" y="1836"/>
              <a:ext cx="277" cy="168"/>
            </a:xfrm>
            <a:custGeom>
              <a:avLst/>
              <a:gdLst/>
              <a:ahLst/>
              <a:cxnLst>
                <a:cxn ang="0">
                  <a:pos x="244" y="0"/>
                </a:cxn>
                <a:cxn ang="0">
                  <a:pos x="213" y="2"/>
                </a:cxn>
                <a:cxn ang="0">
                  <a:pos x="194" y="4"/>
                </a:cxn>
                <a:cxn ang="0">
                  <a:pos x="173" y="10"/>
                </a:cxn>
                <a:cxn ang="0">
                  <a:pos x="149" y="13"/>
                </a:cxn>
                <a:cxn ang="0">
                  <a:pos x="126" y="19"/>
                </a:cxn>
                <a:cxn ang="0">
                  <a:pos x="103" y="27"/>
                </a:cxn>
                <a:cxn ang="0">
                  <a:pos x="82" y="34"/>
                </a:cxn>
                <a:cxn ang="0">
                  <a:pos x="52" y="55"/>
                </a:cxn>
                <a:cxn ang="0">
                  <a:pos x="29" y="84"/>
                </a:cxn>
                <a:cxn ang="0">
                  <a:pos x="14" y="112"/>
                </a:cxn>
                <a:cxn ang="0">
                  <a:pos x="4" y="137"/>
                </a:cxn>
                <a:cxn ang="0">
                  <a:pos x="0" y="164"/>
                </a:cxn>
                <a:cxn ang="0">
                  <a:pos x="4" y="186"/>
                </a:cxn>
                <a:cxn ang="0">
                  <a:pos x="12" y="211"/>
                </a:cxn>
                <a:cxn ang="0">
                  <a:pos x="27" y="234"/>
                </a:cxn>
                <a:cxn ang="0">
                  <a:pos x="44" y="255"/>
                </a:cxn>
                <a:cxn ang="0">
                  <a:pos x="67" y="272"/>
                </a:cxn>
                <a:cxn ang="0">
                  <a:pos x="93" y="287"/>
                </a:cxn>
                <a:cxn ang="0">
                  <a:pos x="120" y="300"/>
                </a:cxn>
                <a:cxn ang="0">
                  <a:pos x="152" y="314"/>
                </a:cxn>
                <a:cxn ang="0">
                  <a:pos x="185" y="325"/>
                </a:cxn>
                <a:cxn ang="0">
                  <a:pos x="213" y="331"/>
                </a:cxn>
                <a:cxn ang="0">
                  <a:pos x="232" y="335"/>
                </a:cxn>
                <a:cxn ang="0">
                  <a:pos x="251" y="337"/>
                </a:cxn>
                <a:cxn ang="0">
                  <a:pos x="270" y="337"/>
                </a:cxn>
                <a:cxn ang="0">
                  <a:pos x="291" y="337"/>
                </a:cxn>
                <a:cxn ang="0">
                  <a:pos x="310" y="337"/>
                </a:cxn>
                <a:cxn ang="0">
                  <a:pos x="337" y="335"/>
                </a:cxn>
                <a:cxn ang="0">
                  <a:pos x="365" y="331"/>
                </a:cxn>
                <a:cxn ang="0">
                  <a:pos x="399" y="325"/>
                </a:cxn>
                <a:cxn ang="0">
                  <a:pos x="426" y="316"/>
                </a:cxn>
                <a:cxn ang="0">
                  <a:pos x="449" y="304"/>
                </a:cxn>
                <a:cxn ang="0">
                  <a:pos x="468" y="289"/>
                </a:cxn>
                <a:cxn ang="0">
                  <a:pos x="498" y="261"/>
                </a:cxn>
                <a:cxn ang="0">
                  <a:pos x="515" y="234"/>
                </a:cxn>
                <a:cxn ang="0">
                  <a:pos x="531" y="207"/>
                </a:cxn>
                <a:cxn ang="0">
                  <a:pos x="546" y="177"/>
                </a:cxn>
                <a:cxn ang="0">
                  <a:pos x="553" y="148"/>
                </a:cxn>
                <a:cxn ang="0">
                  <a:pos x="546" y="133"/>
                </a:cxn>
                <a:cxn ang="0">
                  <a:pos x="519" y="137"/>
                </a:cxn>
                <a:cxn ang="0">
                  <a:pos x="498" y="145"/>
                </a:cxn>
                <a:cxn ang="0">
                  <a:pos x="476" y="152"/>
                </a:cxn>
                <a:cxn ang="0">
                  <a:pos x="447" y="160"/>
                </a:cxn>
                <a:cxn ang="0">
                  <a:pos x="417" y="169"/>
                </a:cxn>
                <a:cxn ang="0">
                  <a:pos x="384" y="175"/>
                </a:cxn>
                <a:cxn ang="0">
                  <a:pos x="363" y="175"/>
                </a:cxn>
                <a:cxn ang="0">
                  <a:pos x="342" y="175"/>
                </a:cxn>
                <a:cxn ang="0">
                  <a:pos x="323" y="173"/>
                </a:cxn>
                <a:cxn ang="0">
                  <a:pos x="303" y="169"/>
                </a:cxn>
                <a:cxn ang="0">
                  <a:pos x="282" y="166"/>
                </a:cxn>
                <a:cxn ang="0">
                  <a:pos x="261" y="160"/>
                </a:cxn>
                <a:cxn ang="0">
                  <a:pos x="240" y="154"/>
                </a:cxn>
                <a:cxn ang="0">
                  <a:pos x="221" y="146"/>
                </a:cxn>
                <a:cxn ang="0">
                  <a:pos x="190" y="133"/>
                </a:cxn>
                <a:cxn ang="0">
                  <a:pos x="162" y="116"/>
                </a:cxn>
                <a:cxn ang="0">
                  <a:pos x="150" y="95"/>
                </a:cxn>
                <a:cxn ang="0">
                  <a:pos x="160" y="70"/>
                </a:cxn>
                <a:cxn ang="0">
                  <a:pos x="183" y="48"/>
                </a:cxn>
                <a:cxn ang="0">
                  <a:pos x="211" y="27"/>
                </a:cxn>
                <a:cxn ang="0">
                  <a:pos x="238" y="12"/>
                </a:cxn>
                <a:cxn ang="0">
                  <a:pos x="257" y="0"/>
                </a:cxn>
              </a:cxnLst>
              <a:rect l="0" t="0" r="r" b="b"/>
              <a:pathLst>
                <a:path w="553" h="337">
                  <a:moveTo>
                    <a:pt x="259" y="0"/>
                  </a:moveTo>
                  <a:lnTo>
                    <a:pt x="257" y="0"/>
                  </a:lnTo>
                  <a:lnTo>
                    <a:pt x="251" y="0"/>
                  </a:lnTo>
                  <a:lnTo>
                    <a:pt x="247" y="0"/>
                  </a:lnTo>
                  <a:lnTo>
                    <a:pt x="244" y="0"/>
                  </a:lnTo>
                  <a:lnTo>
                    <a:pt x="238" y="0"/>
                  </a:lnTo>
                  <a:lnTo>
                    <a:pt x="232" y="2"/>
                  </a:lnTo>
                  <a:lnTo>
                    <a:pt x="225" y="2"/>
                  </a:lnTo>
                  <a:lnTo>
                    <a:pt x="217" y="2"/>
                  </a:lnTo>
                  <a:lnTo>
                    <a:pt x="213" y="2"/>
                  </a:lnTo>
                  <a:lnTo>
                    <a:pt x="211" y="2"/>
                  </a:lnTo>
                  <a:lnTo>
                    <a:pt x="206" y="4"/>
                  </a:lnTo>
                  <a:lnTo>
                    <a:pt x="204" y="4"/>
                  </a:lnTo>
                  <a:lnTo>
                    <a:pt x="198" y="4"/>
                  </a:lnTo>
                  <a:lnTo>
                    <a:pt x="194" y="4"/>
                  </a:lnTo>
                  <a:lnTo>
                    <a:pt x="190" y="6"/>
                  </a:lnTo>
                  <a:lnTo>
                    <a:pt x="185" y="6"/>
                  </a:lnTo>
                  <a:lnTo>
                    <a:pt x="181" y="6"/>
                  </a:lnTo>
                  <a:lnTo>
                    <a:pt x="177" y="8"/>
                  </a:lnTo>
                  <a:lnTo>
                    <a:pt x="173" y="10"/>
                  </a:lnTo>
                  <a:lnTo>
                    <a:pt x="168" y="10"/>
                  </a:lnTo>
                  <a:lnTo>
                    <a:pt x="162" y="10"/>
                  </a:lnTo>
                  <a:lnTo>
                    <a:pt x="158" y="12"/>
                  </a:lnTo>
                  <a:lnTo>
                    <a:pt x="152" y="12"/>
                  </a:lnTo>
                  <a:lnTo>
                    <a:pt x="149" y="13"/>
                  </a:lnTo>
                  <a:lnTo>
                    <a:pt x="145" y="13"/>
                  </a:lnTo>
                  <a:lnTo>
                    <a:pt x="139" y="15"/>
                  </a:lnTo>
                  <a:lnTo>
                    <a:pt x="133" y="15"/>
                  </a:lnTo>
                  <a:lnTo>
                    <a:pt x="129" y="17"/>
                  </a:lnTo>
                  <a:lnTo>
                    <a:pt x="126" y="19"/>
                  </a:lnTo>
                  <a:lnTo>
                    <a:pt x="120" y="19"/>
                  </a:lnTo>
                  <a:lnTo>
                    <a:pt x="116" y="21"/>
                  </a:lnTo>
                  <a:lnTo>
                    <a:pt x="112" y="23"/>
                  </a:lnTo>
                  <a:lnTo>
                    <a:pt x="107" y="25"/>
                  </a:lnTo>
                  <a:lnTo>
                    <a:pt x="103" y="27"/>
                  </a:lnTo>
                  <a:lnTo>
                    <a:pt x="99" y="29"/>
                  </a:lnTo>
                  <a:lnTo>
                    <a:pt x="95" y="31"/>
                  </a:lnTo>
                  <a:lnTo>
                    <a:pt x="91" y="32"/>
                  </a:lnTo>
                  <a:lnTo>
                    <a:pt x="86" y="34"/>
                  </a:lnTo>
                  <a:lnTo>
                    <a:pt x="82" y="34"/>
                  </a:lnTo>
                  <a:lnTo>
                    <a:pt x="78" y="36"/>
                  </a:lnTo>
                  <a:lnTo>
                    <a:pt x="71" y="42"/>
                  </a:lnTo>
                  <a:lnTo>
                    <a:pt x="63" y="46"/>
                  </a:lnTo>
                  <a:lnTo>
                    <a:pt x="57" y="50"/>
                  </a:lnTo>
                  <a:lnTo>
                    <a:pt x="52" y="55"/>
                  </a:lnTo>
                  <a:lnTo>
                    <a:pt x="46" y="61"/>
                  </a:lnTo>
                  <a:lnTo>
                    <a:pt x="42" y="67"/>
                  </a:lnTo>
                  <a:lnTo>
                    <a:pt x="36" y="72"/>
                  </a:lnTo>
                  <a:lnTo>
                    <a:pt x="33" y="78"/>
                  </a:lnTo>
                  <a:lnTo>
                    <a:pt x="29" y="84"/>
                  </a:lnTo>
                  <a:lnTo>
                    <a:pt x="25" y="89"/>
                  </a:lnTo>
                  <a:lnTo>
                    <a:pt x="21" y="95"/>
                  </a:lnTo>
                  <a:lnTo>
                    <a:pt x="19" y="101"/>
                  </a:lnTo>
                  <a:lnTo>
                    <a:pt x="15" y="107"/>
                  </a:lnTo>
                  <a:lnTo>
                    <a:pt x="14" y="112"/>
                  </a:lnTo>
                  <a:lnTo>
                    <a:pt x="12" y="116"/>
                  </a:lnTo>
                  <a:lnTo>
                    <a:pt x="8" y="122"/>
                  </a:lnTo>
                  <a:lnTo>
                    <a:pt x="6" y="127"/>
                  </a:lnTo>
                  <a:lnTo>
                    <a:pt x="6" y="133"/>
                  </a:lnTo>
                  <a:lnTo>
                    <a:pt x="4" y="137"/>
                  </a:lnTo>
                  <a:lnTo>
                    <a:pt x="2" y="143"/>
                  </a:lnTo>
                  <a:lnTo>
                    <a:pt x="2" y="148"/>
                  </a:lnTo>
                  <a:lnTo>
                    <a:pt x="2" y="154"/>
                  </a:lnTo>
                  <a:lnTo>
                    <a:pt x="0" y="158"/>
                  </a:lnTo>
                  <a:lnTo>
                    <a:pt x="0" y="164"/>
                  </a:lnTo>
                  <a:lnTo>
                    <a:pt x="0" y="167"/>
                  </a:lnTo>
                  <a:lnTo>
                    <a:pt x="0" y="173"/>
                  </a:lnTo>
                  <a:lnTo>
                    <a:pt x="0" y="177"/>
                  </a:lnTo>
                  <a:lnTo>
                    <a:pt x="2" y="183"/>
                  </a:lnTo>
                  <a:lnTo>
                    <a:pt x="4" y="186"/>
                  </a:lnTo>
                  <a:lnTo>
                    <a:pt x="6" y="192"/>
                  </a:lnTo>
                  <a:lnTo>
                    <a:pt x="6" y="196"/>
                  </a:lnTo>
                  <a:lnTo>
                    <a:pt x="8" y="202"/>
                  </a:lnTo>
                  <a:lnTo>
                    <a:pt x="10" y="205"/>
                  </a:lnTo>
                  <a:lnTo>
                    <a:pt x="12" y="211"/>
                  </a:lnTo>
                  <a:lnTo>
                    <a:pt x="14" y="215"/>
                  </a:lnTo>
                  <a:lnTo>
                    <a:pt x="17" y="221"/>
                  </a:lnTo>
                  <a:lnTo>
                    <a:pt x="19" y="224"/>
                  </a:lnTo>
                  <a:lnTo>
                    <a:pt x="23" y="230"/>
                  </a:lnTo>
                  <a:lnTo>
                    <a:pt x="27" y="234"/>
                  </a:lnTo>
                  <a:lnTo>
                    <a:pt x="29" y="238"/>
                  </a:lnTo>
                  <a:lnTo>
                    <a:pt x="33" y="242"/>
                  </a:lnTo>
                  <a:lnTo>
                    <a:pt x="36" y="247"/>
                  </a:lnTo>
                  <a:lnTo>
                    <a:pt x="40" y="249"/>
                  </a:lnTo>
                  <a:lnTo>
                    <a:pt x="44" y="255"/>
                  </a:lnTo>
                  <a:lnTo>
                    <a:pt x="50" y="257"/>
                  </a:lnTo>
                  <a:lnTo>
                    <a:pt x="53" y="262"/>
                  </a:lnTo>
                  <a:lnTo>
                    <a:pt x="57" y="264"/>
                  </a:lnTo>
                  <a:lnTo>
                    <a:pt x="63" y="268"/>
                  </a:lnTo>
                  <a:lnTo>
                    <a:pt x="67" y="272"/>
                  </a:lnTo>
                  <a:lnTo>
                    <a:pt x="72" y="276"/>
                  </a:lnTo>
                  <a:lnTo>
                    <a:pt x="76" y="278"/>
                  </a:lnTo>
                  <a:lnTo>
                    <a:pt x="82" y="281"/>
                  </a:lnTo>
                  <a:lnTo>
                    <a:pt x="86" y="285"/>
                  </a:lnTo>
                  <a:lnTo>
                    <a:pt x="93" y="287"/>
                  </a:lnTo>
                  <a:lnTo>
                    <a:pt x="97" y="291"/>
                  </a:lnTo>
                  <a:lnTo>
                    <a:pt x="103" y="293"/>
                  </a:lnTo>
                  <a:lnTo>
                    <a:pt x="109" y="297"/>
                  </a:lnTo>
                  <a:lnTo>
                    <a:pt x="114" y="299"/>
                  </a:lnTo>
                  <a:lnTo>
                    <a:pt x="120" y="300"/>
                  </a:lnTo>
                  <a:lnTo>
                    <a:pt x="126" y="304"/>
                  </a:lnTo>
                  <a:lnTo>
                    <a:pt x="133" y="306"/>
                  </a:lnTo>
                  <a:lnTo>
                    <a:pt x="139" y="310"/>
                  </a:lnTo>
                  <a:lnTo>
                    <a:pt x="145" y="312"/>
                  </a:lnTo>
                  <a:lnTo>
                    <a:pt x="152" y="314"/>
                  </a:lnTo>
                  <a:lnTo>
                    <a:pt x="158" y="316"/>
                  </a:lnTo>
                  <a:lnTo>
                    <a:pt x="164" y="319"/>
                  </a:lnTo>
                  <a:lnTo>
                    <a:pt x="169" y="321"/>
                  </a:lnTo>
                  <a:lnTo>
                    <a:pt x="177" y="323"/>
                  </a:lnTo>
                  <a:lnTo>
                    <a:pt x="185" y="325"/>
                  </a:lnTo>
                  <a:lnTo>
                    <a:pt x="192" y="327"/>
                  </a:lnTo>
                  <a:lnTo>
                    <a:pt x="198" y="329"/>
                  </a:lnTo>
                  <a:lnTo>
                    <a:pt x="206" y="331"/>
                  </a:lnTo>
                  <a:lnTo>
                    <a:pt x="209" y="331"/>
                  </a:lnTo>
                  <a:lnTo>
                    <a:pt x="213" y="331"/>
                  </a:lnTo>
                  <a:lnTo>
                    <a:pt x="217" y="331"/>
                  </a:lnTo>
                  <a:lnTo>
                    <a:pt x="221" y="333"/>
                  </a:lnTo>
                  <a:lnTo>
                    <a:pt x="225" y="333"/>
                  </a:lnTo>
                  <a:lnTo>
                    <a:pt x="228" y="335"/>
                  </a:lnTo>
                  <a:lnTo>
                    <a:pt x="232" y="335"/>
                  </a:lnTo>
                  <a:lnTo>
                    <a:pt x="236" y="335"/>
                  </a:lnTo>
                  <a:lnTo>
                    <a:pt x="240" y="335"/>
                  </a:lnTo>
                  <a:lnTo>
                    <a:pt x="244" y="335"/>
                  </a:lnTo>
                  <a:lnTo>
                    <a:pt x="247" y="337"/>
                  </a:lnTo>
                  <a:lnTo>
                    <a:pt x="251" y="337"/>
                  </a:lnTo>
                  <a:lnTo>
                    <a:pt x="255" y="337"/>
                  </a:lnTo>
                  <a:lnTo>
                    <a:pt x="259" y="337"/>
                  </a:lnTo>
                  <a:lnTo>
                    <a:pt x="263" y="337"/>
                  </a:lnTo>
                  <a:lnTo>
                    <a:pt x="266" y="337"/>
                  </a:lnTo>
                  <a:lnTo>
                    <a:pt x="270" y="337"/>
                  </a:lnTo>
                  <a:lnTo>
                    <a:pt x="274" y="337"/>
                  </a:lnTo>
                  <a:lnTo>
                    <a:pt x="280" y="337"/>
                  </a:lnTo>
                  <a:lnTo>
                    <a:pt x="283" y="337"/>
                  </a:lnTo>
                  <a:lnTo>
                    <a:pt x="287" y="337"/>
                  </a:lnTo>
                  <a:lnTo>
                    <a:pt x="291" y="337"/>
                  </a:lnTo>
                  <a:lnTo>
                    <a:pt x="295" y="337"/>
                  </a:lnTo>
                  <a:lnTo>
                    <a:pt x="299" y="337"/>
                  </a:lnTo>
                  <a:lnTo>
                    <a:pt x="303" y="337"/>
                  </a:lnTo>
                  <a:lnTo>
                    <a:pt x="306" y="337"/>
                  </a:lnTo>
                  <a:lnTo>
                    <a:pt x="310" y="337"/>
                  </a:lnTo>
                  <a:lnTo>
                    <a:pt x="316" y="337"/>
                  </a:lnTo>
                  <a:lnTo>
                    <a:pt x="322" y="335"/>
                  </a:lnTo>
                  <a:lnTo>
                    <a:pt x="329" y="335"/>
                  </a:lnTo>
                  <a:lnTo>
                    <a:pt x="333" y="335"/>
                  </a:lnTo>
                  <a:lnTo>
                    <a:pt x="337" y="335"/>
                  </a:lnTo>
                  <a:lnTo>
                    <a:pt x="341" y="335"/>
                  </a:lnTo>
                  <a:lnTo>
                    <a:pt x="344" y="335"/>
                  </a:lnTo>
                  <a:lnTo>
                    <a:pt x="352" y="333"/>
                  </a:lnTo>
                  <a:lnTo>
                    <a:pt x="360" y="331"/>
                  </a:lnTo>
                  <a:lnTo>
                    <a:pt x="365" y="331"/>
                  </a:lnTo>
                  <a:lnTo>
                    <a:pt x="373" y="329"/>
                  </a:lnTo>
                  <a:lnTo>
                    <a:pt x="379" y="327"/>
                  </a:lnTo>
                  <a:lnTo>
                    <a:pt x="386" y="327"/>
                  </a:lnTo>
                  <a:lnTo>
                    <a:pt x="392" y="325"/>
                  </a:lnTo>
                  <a:lnTo>
                    <a:pt x="399" y="325"/>
                  </a:lnTo>
                  <a:lnTo>
                    <a:pt x="405" y="321"/>
                  </a:lnTo>
                  <a:lnTo>
                    <a:pt x="411" y="321"/>
                  </a:lnTo>
                  <a:lnTo>
                    <a:pt x="417" y="319"/>
                  </a:lnTo>
                  <a:lnTo>
                    <a:pt x="422" y="319"/>
                  </a:lnTo>
                  <a:lnTo>
                    <a:pt x="426" y="316"/>
                  </a:lnTo>
                  <a:lnTo>
                    <a:pt x="430" y="314"/>
                  </a:lnTo>
                  <a:lnTo>
                    <a:pt x="436" y="312"/>
                  </a:lnTo>
                  <a:lnTo>
                    <a:pt x="439" y="310"/>
                  </a:lnTo>
                  <a:lnTo>
                    <a:pt x="445" y="306"/>
                  </a:lnTo>
                  <a:lnTo>
                    <a:pt x="449" y="304"/>
                  </a:lnTo>
                  <a:lnTo>
                    <a:pt x="453" y="300"/>
                  </a:lnTo>
                  <a:lnTo>
                    <a:pt x="457" y="299"/>
                  </a:lnTo>
                  <a:lnTo>
                    <a:pt x="460" y="297"/>
                  </a:lnTo>
                  <a:lnTo>
                    <a:pt x="464" y="293"/>
                  </a:lnTo>
                  <a:lnTo>
                    <a:pt x="468" y="289"/>
                  </a:lnTo>
                  <a:lnTo>
                    <a:pt x="472" y="287"/>
                  </a:lnTo>
                  <a:lnTo>
                    <a:pt x="479" y="281"/>
                  </a:lnTo>
                  <a:lnTo>
                    <a:pt x="487" y="274"/>
                  </a:lnTo>
                  <a:lnTo>
                    <a:pt x="493" y="266"/>
                  </a:lnTo>
                  <a:lnTo>
                    <a:pt x="498" y="261"/>
                  </a:lnTo>
                  <a:lnTo>
                    <a:pt x="504" y="253"/>
                  </a:lnTo>
                  <a:lnTo>
                    <a:pt x="510" y="245"/>
                  </a:lnTo>
                  <a:lnTo>
                    <a:pt x="512" y="242"/>
                  </a:lnTo>
                  <a:lnTo>
                    <a:pt x="514" y="238"/>
                  </a:lnTo>
                  <a:lnTo>
                    <a:pt x="515" y="234"/>
                  </a:lnTo>
                  <a:lnTo>
                    <a:pt x="519" y="230"/>
                  </a:lnTo>
                  <a:lnTo>
                    <a:pt x="523" y="223"/>
                  </a:lnTo>
                  <a:lnTo>
                    <a:pt x="527" y="215"/>
                  </a:lnTo>
                  <a:lnTo>
                    <a:pt x="529" y="211"/>
                  </a:lnTo>
                  <a:lnTo>
                    <a:pt x="531" y="207"/>
                  </a:lnTo>
                  <a:lnTo>
                    <a:pt x="533" y="204"/>
                  </a:lnTo>
                  <a:lnTo>
                    <a:pt x="534" y="200"/>
                  </a:lnTo>
                  <a:lnTo>
                    <a:pt x="538" y="192"/>
                  </a:lnTo>
                  <a:lnTo>
                    <a:pt x="542" y="185"/>
                  </a:lnTo>
                  <a:lnTo>
                    <a:pt x="546" y="177"/>
                  </a:lnTo>
                  <a:lnTo>
                    <a:pt x="548" y="171"/>
                  </a:lnTo>
                  <a:lnTo>
                    <a:pt x="550" y="166"/>
                  </a:lnTo>
                  <a:lnTo>
                    <a:pt x="552" y="160"/>
                  </a:lnTo>
                  <a:lnTo>
                    <a:pt x="553" y="152"/>
                  </a:lnTo>
                  <a:lnTo>
                    <a:pt x="553" y="148"/>
                  </a:lnTo>
                  <a:lnTo>
                    <a:pt x="553" y="145"/>
                  </a:lnTo>
                  <a:lnTo>
                    <a:pt x="553" y="141"/>
                  </a:lnTo>
                  <a:lnTo>
                    <a:pt x="552" y="137"/>
                  </a:lnTo>
                  <a:lnTo>
                    <a:pt x="550" y="135"/>
                  </a:lnTo>
                  <a:lnTo>
                    <a:pt x="546" y="133"/>
                  </a:lnTo>
                  <a:lnTo>
                    <a:pt x="542" y="133"/>
                  </a:lnTo>
                  <a:lnTo>
                    <a:pt x="538" y="133"/>
                  </a:lnTo>
                  <a:lnTo>
                    <a:pt x="533" y="133"/>
                  </a:lnTo>
                  <a:lnTo>
                    <a:pt x="527" y="135"/>
                  </a:lnTo>
                  <a:lnTo>
                    <a:pt x="519" y="137"/>
                  </a:lnTo>
                  <a:lnTo>
                    <a:pt x="515" y="139"/>
                  </a:lnTo>
                  <a:lnTo>
                    <a:pt x="512" y="141"/>
                  </a:lnTo>
                  <a:lnTo>
                    <a:pt x="508" y="141"/>
                  </a:lnTo>
                  <a:lnTo>
                    <a:pt x="504" y="143"/>
                  </a:lnTo>
                  <a:lnTo>
                    <a:pt x="498" y="145"/>
                  </a:lnTo>
                  <a:lnTo>
                    <a:pt x="495" y="145"/>
                  </a:lnTo>
                  <a:lnTo>
                    <a:pt x="491" y="146"/>
                  </a:lnTo>
                  <a:lnTo>
                    <a:pt x="487" y="150"/>
                  </a:lnTo>
                  <a:lnTo>
                    <a:pt x="481" y="150"/>
                  </a:lnTo>
                  <a:lnTo>
                    <a:pt x="476" y="152"/>
                  </a:lnTo>
                  <a:lnTo>
                    <a:pt x="470" y="154"/>
                  </a:lnTo>
                  <a:lnTo>
                    <a:pt x="466" y="156"/>
                  </a:lnTo>
                  <a:lnTo>
                    <a:pt x="458" y="158"/>
                  </a:lnTo>
                  <a:lnTo>
                    <a:pt x="453" y="160"/>
                  </a:lnTo>
                  <a:lnTo>
                    <a:pt x="447" y="160"/>
                  </a:lnTo>
                  <a:lnTo>
                    <a:pt x="443" y="162"/>
                  </a:lnTo>
                  <a:lnTo>
                    <a:pt x="436" y="164"/>
                  </a:lnTo>
                  <a:lnTo>
                    <a:pt x="430" y="166"/>
                  </a:lnTo>
                  <a:lnTo>
                    <a:pt x="424" y="167"/>
                  </a:lnTo>
                  <a:lnTo>
                    <a:pt x="417" y="169"/>
                  </a:lnTo>
                  <a:lnTo>
                    <a:pt x="411" y="169"/>
                  </a:lnTo>
                  <a:lnTo>
                    <a:pt x="405" y="171"/>
                  </a:lnTo>
                  <a:lnTo>
                    <a:pt x="399" y="173"/>
                  </a:lnTo>
                  <a:lnTo>
                    <a:pt x="392" y="173"/>
                  </a:lnTo>
                  <a:lnTo>
                    <a:pt x="384" y="175"/>
                  </a:lnTo>
                  <a:lnTo>
                    <a:pt x="379" y="175"/>
                  </a:lnTo>
                  <a:lnTo>
                    <a:pt x="373" y="175"/>
                  </a:lnTo>
                  <a:lnTo>
                    <a:pt x="371" y="175"/>
                  </a:lnTo>
                  <a:lnTo>
                    <a:pt x="365" y="175"/>
                  </a:lnTo>
                  <a:lnTo>
                    <a:pt x="363" y="175"/>
                  </a:lnTo>
                  <a:lnTo>
                    <a:pt x="360" y="175"/>
                  </a:lnTo>
                  <a:lnTo>
                    <a:pt x="354" y="175"/>
                  </a:lnTo>
                  <a:lnTo>
                    <a:pt x="350" y="175"/>
                  </a:lnTo>
                  <a:lnTo>
                    <a:pt x="346" y="175"/>
                  </a:lnTo>
                  <a:lnTo>
                    <a:pt x="342" y="175"/>
                  </a:lnTo>
                  <a:lnTo>
                    <a:pt x="339" y="175"/>
                  </a:lnTo>
                  <a:lnTo>
                    <a:pt x="335" y="175"/>
                  </a:lnTo>
                  <a:lnTo>
                    <a:pt x="331" y="175"/>
                  </a:lnTo>
                  <a:lnTo>
                    <a:pt x="327" y="173"/>
                  </a:lnTo>
                  <a:lnTo>
                    <a:pt x="323" y="173"/>
                  </a:lnTo>
                  <a:lnTo>
                    <a:pt x="318" y="173"/>
                  </a:lnTo>
                  <a:lnTo>
                    <a:pt x="314" y="171"/>
                  </a:lnTo>
                  <a:lnTo>
                    <a:pt x="310" y="171"/>
                  </a:lnTo>
                  <a:lnTo>
                    <a:pt x="306" y="171"/>
                  </a:lnTo>
                  <a:lnTo>
                    <a:pt x="303" y="169"/>
                  </a:lnTo>
                  <a:lnTo>
                    <a:pt x="297" y="169"/>
                  </a:lnTo>
                  <a:lnTo>
                    <a:pt x="293" y="167"/>
                  </a:lnTo>
                  <a:lnTo>
                    <a:pt x="289" y="167"/>
                  </a:lnTo>
                  <a:lnTo>
                    <a:pt x="285" y="167"/>
                  </a:lnTo>
                  <a:lnTo>
                    <a:pt x="282" y="166"/>
                  </a:lnTo>
                  <a:lnTo>
                    <a:pt x="278" y="166"/>
                  </a:lnTo>
                  <a:lnTo>
                    <a:pt x="272" y="164"/>
                  </a:lnTo>
                  <a:lnTo>
                    <a:pt x="268" y="164"/>
                  </a:lnTo>
                  <a:lnTo>
                    <a:pt x="264" y="162"/>
                  </a:lnTo>
                  <a:lnTo>
                    <a:pt x="261" y="160"/>
                  </a:lnTo>
                  <a:lnTo>
                    <a:pt x="257" y="160"/>
                  </a:lnTo>
                  <a:lnTo>
                    <a:pt x="251" y="158"/>
                  </a:lnTo>
                  <a:lnTo>
                    <a:pt x="247" y="158"/>
                  </a:lnTo>
                  <a:lnTo>
                    <a:pt x="244" y="156"/>
                  </a:lnTo>
                  <a:lnTo>
                    <a:pt x="240" y="154"/>
                  </a:lnTo>
                  <a:lnTo>
                    <a:pt x="236" y="152"/>
                  </a:lnTo>
                  <a:lnTo>
                    <a:pt x="232" y="152"/>
                  </a:lnTo>
                  <a:lnTo>
                    <a:pt x="228" y="150"/>
                  </a:lnTo>
                  <a:lnTo>
                    <a:pt x="223" y="148"/>
                  </a:lnTo>
                  <a:lnTo>
                    <a:pt x="221" y="146"/>
                  </a:lnTo>
                  <a:lnTo>
                    <a:pt x="217" y="146"/>
                  </a:lnTo>
                  <a:lnTo>
                    <a:pt x="209" y="143"/>
                  </a:lnTo>
                  <a:lnTo>
                    <a:pt x="204" y="141"/>
                  </a:lnTo>
                  <a:lnTo>
                    <a:pt x="196" y="137"/>
                  </a:lnTo>
                  <a:lnTo>
                    <a:pt x="190" y="133"/>
                  </a:lnTo>
                  <a:lnTo>
                    <a:pt x="183" y="129"/>
                  </a:lnTo>
                  <a:lnTo>
                    <a:pt x="177" y="126"/>
                  </a:lnTo>
                  <a:lnTo>
                    <a:pt x="171" y="122"/>
                  </a:lnTo>
                  <a:lnTo>
                    <a:pt x="168" y="120"/>
                  </a:lnTo>
                  <a:lnTo>
                    <a:pt x="162" y="116"/>
                  </a:lnTo>
                  <a:lnTo>
                    <a:pt x="160" y="112"/>
                  </a:lnTo>
                  <a:lnTo>
                    <a:pt x="154" y="107"/>
                  </a:lnTo>
                  <a:lnTo>
                    <a:pt x="152" y="103"/>
                  </a:lnTo>
                  <a:lnTo>
                    <a:pt x="150" y="99"/>
                  </a:lnTo>
                  <a:lnTo>
                    <a:pt x="150" y="95"/>
                  </a:lnTo>
                  <a:lnTo>
                    <a:pt x="150" y="89"/>
                  </a:lnTo>
                  <a:lnTo>
                    <a:pt x="152" y="86"/>
                  </a:lnTo>
                  <a:lnTo>
                    <a:pt x="154" y="80"/>
                  </a:lnTo>
                  <a:lnTo>
                    <a:pt x="156" y="76"/>
                  </a:lnTo>
                  <a:lnTo>
                    <a:pt x="160" y="70"/>
                  </a:lnTo>
                  <a:lnTo>
                    <a:pt x="164" y="67"/>
                  </a:lnTo>
                  <a:lnTo>
                    <a:pt x="168" y="61"/>
                  </a:lnTo>
                  <a:lnTo>
                    <a:pt x="173" y="57"/>
                  </a:lnTo>
                  <a:lnTo>
                    <a:pt x="177" y="53"/>
                  </a:lnTo>
                  <a:lnTo>
                    <a:pt x="183" y="48"/>
                  </a:lnTo>
                  <a:lnTo>
                    <a:pt x="187" y="44"/>
                  </a:lnTo>
                  <a:lnTo>
                    <a:pt x="194" y="40"/>
                  </a:lnTo>
                  <a:lnTo>
                    <a:pt x="200" y="34"/>
                  </a:lnTo>
                  <a:lnTo>
                    <a:pt x="206" y="31"/>
                  </a:lnTo>
                  <a:lnTo>
                    <a:pt x="211" y="27"/>
                  </a:lnTo>
                  <a:lnTo>
                    <a:pt x="217" y="23"/>
                  </a:lnTo>
                  <a:lnTo>
                    <a:pt x="221" y="19"/>
                  </a:lnTo>
                  <a:lnTo>
                    <a:pt x="226" y="15"/>
                  </a:lnTo>
                  <a:lnTo>
                    <a:pt x="232" y="13"/>
                  </a:lnTo>
                  <a:lnTo>
                    <a:pt x="238" y="12"/>
                  </a:lnTo>
                  <a:lnTo>
                    <a:pt x="242" y="8"/>
                  </a:lnTo>
                  <a:lnTo>
                    <a:pt x="247" y="6"/>
                  </a:lnTo>
                  <a:lnTo>
                    <a:pt x="249" y="4"/>
                  </a:lnTo>
                  <a:lnTo>
                    <a:pt x="253" y="2"/>
                  </a:lnTo>
                  <a:lnTo>
                    <a:pt x="257" y="0"/>
                  </a:lnTo>
                  <a:lnTo>
                    <a:pt x="259" y="0"/>
                  </a:lnTo>
                  <a:lnTo>
                    <a:pt x="259" y="0"/>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9648" name="Freeform 192"/>
            <p:cNvSpPr>
              <a:spLocks/>
            </p:cNvSpPr>
            <p:nvPr/>
          </p:nvSpPr>
          <p:spPr bwMode="auto">
            <a:xfrm>
              <a:off x="3656" y="1843"/>
              <a:ext cx="54" cy="87"/>
            </a:xfrm>
            <a:custGeom>
              <a:avLst/>
              <a:gdLst/>
              <a:ahLst/>
              <a:cxnLst>
                <a:cxn ang="0">
                  <a:pos x="2" y="2"/>
                </a:cxn>
                <a:cxn ang="0">
                  <a:pos x="10" y="6"/>
                </a:cxn>
                <a:cxn ang="0">
                  <a:pos x="23" y="14"/>
                </a:cxn>
                <a:cxn ang="0">
                  <a:pos x="29" y="18"/>
                </a:cxn>
                <a:cxn ang="0">
                  <a:pos x="36" y="23"/>
                </a:cxn>
                <a:cxn ang="0">
                  <a:pos x="44" y="27"/>
                </a:cxn>
                <a:cxn ang="0">
                  <a:pos x="51" y="33"/>
                </a:cxn>
                <a:cxn ang="0">
                  <a:pos x="59" y="38"/>
                </a:cxn>
                <a:cxn ang="0">
                  <a:pos x="67" y="44"/>
                </a:cxn>
                <a:cxn ang="0">
                  <a:pos x="80" y="57"/>
                </a:cxn>
                <a:cxn ang="0">
                  <a:pos x="91" y="69"/>
                </a:cxn>
                <a:cxn ang="0">
                  <a:pos x="99" y="80"/>
                </a:cxn>
                <a:cxn ang="0">
                  <a:pos x="105" y="94"/>
                </a:cxn>
                <a:cxn ang="0">
                  <a:pos x="108" y="107"/>
                </a:cxn>
                <a:cxn ang="0">
                  <a:pos x="108" y="120"/>
                </a:cxn>
                <a:cxn ang="0">
                  <a:pos x="107" y="132"/>
                </a:cxn>
                <a:cxn ang="0">
                  <a:pos x="103" y="141"/>
                </a:cxn>
                <a:cxn ang="0">
                  <a:pos x="97" y="151"/>
                </a:cxn>
                <a:cxn ang="0">
                  <a:pos x="88" y="158"/>
                </a:cxn>
                <a:cxn ang="0">
                  <a:pos x="76" y="162"/>
                </a:cxn>
                <a:cxn ang="0">
                  <a:pos x="63" y="166"/>
                </a:cxn>
                <a:cxn ang="0">
                  <a:pos x="48" y="168"/>
                </a:cxn>
                <a:cxn ang="0">
                  <a:pos x="34" y="170"/>
                </a:cxn>
                <a:cxn ang="0">
                  <a:pos x="19" y="172"/>
                </a:cxn>
                <a:cxn ang="0">
                  <a:pos x="10" y="173"/>
                </a:cxn>
                <a:cxn ang="0">
                  <a:pos x="2" y="175"/>
                </a:cxn>
                <a:cxn ang="0">
                  <a:pos x="0" y="175"/>
                </a:cxn>
                <a:cxn ang="0">
                  <a:pos x="0" y="172"/>
                </a:cxn>
                <a:cxn ang="0">
                  <a:pos x="2" y="164"/>
                </a:cxn>
                <a:cxn ang="0">
                  <a:pos x="4" y="151"/>
                </a:cxn>
                <a:cxn ang="0">
                  <a:pos x="4" y="143"/>
                </a:cxn>
                <a:cxn ang="0">
                  <a:pos x="6" y="135"/>
                </a:cxn>
                <a:cxn ang="0">
                  <a:pos x="6" y="126"/>
                </a:cxn>
                <a:cxn ang="0">
                  <a:pos x="6" y="116"/>
                </a:cxn>
                <a:cxn ang="0">
                  <a:pos x="6" y="107"/>
                </a:cxn>
                <a:cxn ang="0">
                  <a:pos x="8" y="99"/>
                </a:cxn>
                <a:cxn ang="0">
                  <a:pos x="8" y="90"/>
                </a:cxn>
                <a:cxn ang="0">
                  <a:pos x="10" y="82"/>
                </a:cxn>
                <a:cxn ang="0">
                  <a:pos x="10" y="73"/>
                </a:cxn>
                <a:cxn ang="0">
                  <a:pos x="10" y="67"/>
                </a:cxn>
                <a:cxn ang="0">
                  <a:pos x="8" y="52"/>
                </a:cxn>
                <a:cxn ang="0">
                  <a:pos x="6" y="40"/>
                </a:cxn>
                <a:cxn ang="0">
                  <a:pos x="4" y="29"/>
                </a:cxn>
                <a:cxn ang="0">
                  <a:pos x="4" y="19"/>
                </a:cxn>
                <a:cxn ang="0">
                  <a:pos x="2" y="12"/>
                </a:cxn>
                <a:cxn ang="0">
                  <a:pos x="0" y="6"/>
                </a:cxn>
                <a:cxn ang="0">
                  <a:pos x="0" y="0"/>
                </a:cxn>
              </a:cxnLst>
              <a:rect l="0" t="0" r="r" b="b"/>
              <a:pathLst>
                <a:path w="108" h="175">
                  <a:moveTo>
                    <a:pt x="0" y="0"/>
                  </a:moveTo>
                  <a:lnTo>
                    <a:pt x="2" y="2"/>
                  </a:lnTo>
                  <a:lnTo>
                    <a:pt x="6" y="4"/>
                  </a:lnTo>
                  <a:lnTo>
                    <a:pt x="10" y="6"/>
                  </a:lnTo>
                  <a:lnTo>
                    <a:pt x="15" y="8"/>
                  </a:lnTo>
                  <a:lnTo>
                    <a:pt x="23" y="14"/>
                  </a:lnTo>
                  <a:lnTo>
                    <a:pt x="25" y="16"/>
                  </a:lnTo>
                  <a:lnTo>
                    <a:pt x="29" y="18"/>
                  </a:lnTo>
                  <a:lnTo>
                    <a:pt x="32" y="19"/>
                  </a:lnTo>
                  <a:lnTo>
                    <a:pt x="36" y="23"/>
                  </a:lnTo>
                  <a:lnTo>
                    <a:pt x="40" y="25"/>
                  </a:lnTo>
                  <a:lnTo>
                    <a:pt x="44" y="27"/>
                  </a:lnTo>
                  <a:lnTo>
                    <a:pt x="48" y="29"/>
                  </a:lnTo>
                  <a:lnTo>
                    <a:pt x="51" y="33"/>
                  </a:lnTo>
                  <a:lnTo>
                    <a:pt x="55" y="35"/>
                  </a:lnTo>
                  <a:lnTo>
                    <a:pt x="59" y="38"/>
                  </a:lnTo>
                  <a:lnTo>
                    <a:pt x="63" y="40"/>
                  </a:lnTo>
                  <a:lnTo>
                    <a:pt x="67" y="44"/>
                  </a:lnTo>
                  <a:lnTo>
                    <a:pt x="72" y="50"/>
                  </a:lnTo>
                  <a:lnTo>
                    <a:pt x="80" y="57"/>
                  </a:lnTo>
                  <a:lnTo>
                    <a:pt x="86" y="63"/>
                  </a:lnTo>
                  <a:lnTo>
                    <a:pt x="91" y="69"/>
                  </a:lnTo>
                  <a:lnTo>
                    <a:pt x="95" y="75"/>
                  </a:lnTo>
                  <a:lnTo>
                    <a:pt x="99" y="80"/>
                  </a:lnTo>
                  <a:lnTo>
                    <a:pt x="103" y="88"/>
                  </a:lnTo>
                  <a:lnTo>
                    <a:pt x="105" y="94"/>
                  </a:lnTo>
                  <a:lnTo>
                    <a:pt x="107" y="101"/>
                  </a:lnTo>
                  <a:lnTo>
                    <a:pt x="108" y="107"/>
                  </a:lnTo>
                  <a:lnTo>
                    <a:pt x="108" y="113"/>
                  </a:lnTo>
                  <a:lnTo>
                    <a:pt x="108" y="120"/>
                  </a:lnTo>
                  <a:lnTo>
                    <a:pt x="108" y="126"/>
                  </a:lnTo>
                  <a:lnTo>
                    <a:pt x="107" y="132"/>
                  </a:lnTo>
                  <a:lnTo>
                    <a:pt x="105" y="137"/>
                  </a:lnTo>
                  <a:lnTo>
                    <a:pt x="103" y="141"/>
                  </a:lnTo>
                  <a:lnTo>
                    <a:pt x="99" y="147"/>
                  </a:lnTo>
                  <a:lnTo>
                    <a:pt x="97" y="151"/>
                  </a:lnTo>
                  <a:lnTo>
                    <a:pt x="93" y="154"/>
                  </a:lnTo>
                  <a:lnTo>
                    <a:pt x="88" y="158"/>
                  </a:lnTo>
                  <a:lnTo>
                    <a:pt x="82" y="160"/>
                  </a:lnTo>
                  <a:lnTo>
                    <a:pt x="76" y="162"/>
                  </a:lnTo>
                  <a:lnTo>
                    <a:pt x="70" y="162"/>
                  </a:lnTo>
                  <a:lnTo>
                    <a:pt x="63" y="166"/>
                  </a:lnTo>
                  <a:lnTo>
                    <a:pt x="55" y="166"/>
                  </a:lnTo>
                  <a:lnTo>
                    <a:pt x="48" y="168"/>
                  </a:lnTo>
                  <a:lnTo>
                    <a:pt x="40" y="170"/>
                  </a:lnTo>
                  <a:lnTo>
                    <a:pt x="34" y="170"/>
                  </a:lnTo>
                  <a:lnTo>
                    <a:pt x="27" y="172"/>
                  </a:lnTo>
                  <a:lnTo>
                    <a:pt x="19" y="172"/>
                  </a:lnTo>
                  <a:lnTo>
                    <a:pt x="13" y="173"/>
                  </a:lnTo>
                  <a:lnTo>
                    <a:pt x="10" y="173"/>
                  </a:lnTo>
                  <a:lnTo>
                    <a:pt x="4" y="173"/>
                  </a:lnTo>
                  <a:lnTo>
                    <a:pt x="2" y="175"/>
                  </a:lnTo>
                  <a:lnTo>
                    <a:pt x="0" y="175"/>
                  </a:lnTo>
                  <a:lnTo>
                    <a:pt x="0" y="175"/>
                  </a:lnTo>
                  <a:lnTo>
                    <a:pt x="0" y="173"/>
                  </a:lnTo>
                  <a:lnTo>
                    <a:pt x="0" y="172"/>
                  </a:lnTo>
                  <a:lnTo>
                    <a:pt x="0" y="168"/>
                  </a:lnTo>
                  <a:lnTo>
                    <a:pt x="2" y="164"/>
                  </a:lnTo>
                  <a:lnTo>
                    <a:pt x="2" y="156"/>
                  </a:lnTo>
                  <a:lnTo>
                    <a:pt x="4" y="151"/>
                  </a:lnTo>
                  <a:lnTo>
                    <a:pt x="4" y="147"/>
                  </a:lnTo>
                  <a:lnTo>
                    <a:pt x="4" y="143"/>
                  </a:lnTo>
                  <a:lnTo>
                    <a:pt x="4" y="139"/>
                  </a:lnTo>
                  <a:lnTo>
                    <a:pt x="6" y="135"/>
                  </a:lnTo>
                  <a:lnTo>
                    <a:pt x="6" y="130"/>
                  </a:lnTo>
                  <a:lnTo>
                    <a:pt x="6" y="126"/>
                  </a:lnTo>
                  <a:lnTo>
                    <a:pt x="6" y="122"/>
                  </a:lnTo>
                  <a:lnTo>
                    <a:pt x="6" y="116"/>
                  </a:lnTo>
                  <a:lnTo>
                    <a:pt x="6" y="113"/>
                  </a:lnTo>
                  <a:lnTo>
                    <a:pt x="6" y="107"/>
                  </a:lnTo>
                  <a:lnTo>
                    <a:pt x="8" y="103"/>
                  </a:lnTo>
                  <a:lnTo>
                    <a:pt x="8" y="99"/>
                  </a:lnTo>
                  <a:lnTo>
                    <a:pt x="8" y="94"/>
                  </a:lnTo>
                  <a:lnTo>
                    <a:pt x="8" y="90"/>
                  </a:lnTo>
                  <a:lnTo>
                    <a:pt x="8" y="86"/>
                  </a:lnTo>
                  <a:lnTo>
                    <a:pt x="10" y="82"/>
                  </a:lnTo>
                  <a:lnTo>
                    <a:pt x="10" y="78"/>
                  </a:lnTo>
                  <a:lnTo>
                    <a:pt x="10" y="73"/>
                  </a:lnTo>
                  <a:lnTo>
                    <a:pt x="10" y="69"/>
                  </a:lnTo>
                  <a:lnTo>
                    <a:pt x="10" y="67"/>
                  </a:lnTo>
                  <a:lnTo>
                    <a:pt x="8" y="59"/>
                  </a:lnTo>
                  <a:lnTo>
                    <a:pt x="8" y="52"/>
                  </a:lnTo>
                  <a:lnTo>
                    <a:pt x="6" y="46"/>
                  </a:lnTo>
                  <a:lnTo>
                    <a:pt x="6" y="40"/>
                  </a:lnTo>
                  <a:lnTo>
                    <a:pt x="4" y="33"/>
                  </a:lnTo>
                  <a:lnTo>
                    <a:pt x="4" y="29"/>
                  </a:lnTo>
                  <a:lnTo>
                    <a:pt x="4" y="23"/>
                  </a:lnTo>
                  <a:lnTo>
                    <a:pt x="4" y="19"/>
                  </a:lnTo>
                  <a:lnTo>
                    <a:pt x="2" y="14"/>
                  </a:lnTo>
                  <a:lnTo>
                    <a:pt x="2" y="12"/>
                  </a:lnTo>
                  <a:lnTo>
                    <a:pt x="0" y="8"/>
                  </a:lnTo>
                  <a:lnTo>
                    <a:pt x="0" y="6"/>
                  </a:lnTo>
                  <a:lnTo>
                    <a:pt x="0" y="2"/>
                  </a:lnTo>
                  <a:lnTo>
                    <a:pt x="0" y="0"/>
                  </a:lnTo>
                  <a:lnTo>
                    <a:pt x="0"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49" name="Freeform 193"/>
            <p:cNvSpPr>
              <a:spLocks/>
            </p:cNvSpPr>
            <p:nvPr/>
          </p:nvSpPr>
          <p:spPr bwMode="auto">
            <a:xfrm>
              <a:off x="3616" y="1843"/>
              <a:ext cx="140" cy="167"/>
            </a:xfrm>
            <a:custGeom>
              <a:avLst/>
              <a:gdLst/>
              <a:ahLst/>
              <a:cxnLst>
                <a:cxn ang="0">
                  <a:pos x="88" y="0"/>
                </a:cxn>
                <a:cxn ang="0">
                  <a:pos x="107" y="2"/>
                </a:cxn>
                <a:cxn ang="0">
                  <a:pos x="128" y="6"/>
                </a:cxn>
                <a:cxn ang="0">
                  <a:pos x="150" y="12"/>
                </a:cxn>
                <a:cxn ang="0">
                  <a:pos x="173" y="19"/>
                </a:cxn>
                <a:cxn ang="0">
                  <a:pos x="196" y="29"/>
                </a:cxn>
                <a:cxn ang="0">
                  <a:pos x="219" y="42"/>
                </a:cxn>
                <a:cxn ang="0">
                  <a:pos x="238" y="57"/>
                </a:cxn>
                <a:cxn ang="0">
                  <a:pos x="253" y="76"/>
                </a:cxn>
                <a:cxn ang="0">
                  <a:pos x="263" y="97"/>
                </a:cxn>
                <a:cxn ang="0">
                  <a:pos x="272" y="120"/>
                </a:cxn>
                <a:cxn ang="0">
                  <a:pos x="278" y="141"/>
                </a:cxn>
                <a:cxn ang="0">
                  <a:pos x="282" y="164"/>
                </a:cxn>
                <a:cxn ang="0">
                  <a:pos x="282" y="185"/>
                </a:cxn>
                <a:cxn ang="0">
                  <a:pos x="282" y="206"/>
                </a:cxn>
                <a:cxn ang="0">
                  <a:pos x="276" y="232"/>
                </a:cxn>
                <a:cxn ang="0">
                  <a:pos x="265" y="255"/>
                </a:cxn>
                <a:cxn ang="0">
                  <a:pos x="247" y="274"/>
                </a:cxn>
                <a:cxn ang="0">
                  <a:pos x="223" y="293"/>
                </a:cxn>
                <a:cxn ang="0">
                  <a:pos x="202" y="306"/>
                </a:cxn>
                <a:cxn ang="0">
                  <a:pos x="179" y="314"/>
                </a:cxn>
                <a:cxn ang="0">
                  <a:pos x="156" y="324"/>
                </a:cxn>
                <a:cxn ang="0">
                  <a:pos x="130" y="329"/>
                </a:cxn>
                <a:cxn ang="0">
                  <a:pos x="105" y="333"/>
                </a:cxn>
                <a:cxn ang="0">
                  <a:pos x="80" y="333"/>
                </a:cxn>
                <a:cxn ang="0">
                  <a:pos x="57" y="331"/>
                </a:cxn>
                <a:cxn ang="0">
                  <a:pos x="40" y="324"/>
                </a:cxn>
                <a:cxn ang="0">
                  <a:pos x="25" y="314"/>
                </a:cxn>
                <a:cxn ang="0">
                  <a:pos x="14" y="299"/>
                </a:cxn>
                <a:cxn ang="0">
                  <a:pos x="6" y="280"/>
                </a:cxn>
                <a:cxn ang="0">
                  <a:pos x="2" y="261"/>
                </a:cxn>
                <a:cxn ang="0">
                  <a:pos x="0" y="240"/>
                </a:cxn>
                <a:cxn ang="0">
                  <a:pos x="0" y="219"/>
                </a:cxn>
                <a:cxn ang="0">
                  <a:pos x="2" y="198"/>
                </a:cxn>
                <a:cxn ang="0">
                  <a:pos x="8" y="181"/>
                </a:cxn>
                <a:cxn ang="0">
                  <a:pos x="17" y="160"/>
                </a:cxn>
                <a:cxn ang="0">
                  <a:pos x="38" y="149"/>
                </a:cxn>
                <a:cxn ang="0">
                  <a:pos x="61" y="149"/>
                </a:cxn>
                <a:cxn ang="0">
                  <a:pos x="86" y="153"/>
                </a:cxn>
                <a:cxn ang="0">
                  <a:pos x="105" y="154"/>
                </a:cxn>
                <a:cxn ang="0">
                  <a:pos x="120" y="154"/>
                </a:cxn>
                <a:cxn ang="0">
                  <a:pos x="145" y="145"/>
                </a:cxn>
                <a:cxn ang="0">
                  <a:pos x="168" y="124"/>
                </a:cxn>
                <a:cxn ang="0">
                  <a:pos x="179" y="107"/>
                </a:cxn>
                <a:cxn ang="0">
                  <a:pos x="179" y="86"/>
                </a:cxn>
                <a:cxn ang="0">
                  <a:pos x="166" y="63"/>
                </a:cxn>
                <a:cxn ang="0">
                  <a:pos x="143" y="42"/>
                </a:cxn>
                <a:cxn ang="0">
                  <a:pos x="124" y="29"/>
                </a:cxn>
                <a:cxn ang="0">
                  <a:pos x="107" y="16"/>
                </a:cxn>
                <a:cxn ang="0">
                  <a:pos x="86" y="4"/>
                </a:cxn>
              </a:cxnLst>
              <a:rect l="0" t="0" r="r" b="b"/>
              <a:pathLst>
                <a:path w="282" h="335">
                  <a:moveTo>
                    <a:pt x="80" y="0"/>
                  </a:moveTo>
                  <a:lnTo>
                    <a:pt x="80" y="0"/>
                  </a:lnTo>
                  <a:lnTo>
                    <a:pt x="84" y="0"/>
                  </a:lnTo>
                  <a:lnTo>
                    <a:pt x="88" y="0"/>
                  </a:lnTo>
                  <a:lnTo>
                    <a:pt x="95" y="2"/>
                  </a:lnTo>
                  <a:lnTo>
                    <a:pt x="99" y="2"/>
                  </a:lnTo>
                  <a:lnTo>
                    <a:pt x="103" y="2"/>
                  </a:lnTo>
                  <a:lnTo>
                    <a:pt x="107" y="2"/>
                  </a:lnTo>
                  <a:lnTo>
                    <a:pt x="112" y="4"/>
                  </a:lnTo>
                  <a:lnTo>
                    <a:pt x="116" y="4"/>
                  </a:lnTo>
                  <a:lnTo>
                    <a:pt x="122" y="6"/>
                  </a:lnTo>
                  <a:lnTo>
                    <a:pt x="128" y="6"/>
                  </a:lnTo>
                  <a:lnTo>
                    <a:pt x="133" y="8"/>
                  </a:lnTo>
                  <a:lnTo>
                    <a:pt x="137" y="10"/>
                  </a:lnTo>
                  <a:lnTo>
                    <a:pt x="143" y="12"/>
                  </a:lnTo>
                  <a:lnTo>
                    <a:pt x="150" y="12"/>
                  </a:lnTo>
                  <a:lnTo>
                    <a:pt x="156" y="14"/>
                  </a:lnTo>
                  <a:lnTo>
                    <a:pt x="162" y="16"/>
                  </a:lnTo>
                  <a:lnTo>
                    <a:pt x="168" y="18"/>
                  </a:lnTo>
                  <a:lnTo>
                    <a:pt x="173" y="19"/>
                  </a:lnTo>
                  <a:lnTo>
                    <a:pt x="181" y="21"/>
                  </a:lnTo>
                  <a:lnTo>
                    <a:pt x="187" y="23"/>
                  </a:lnTo>
                  <a:lnTo>
                    <a:pt x="190" y="27"/>
                  </a:lnTo>
                  <a:lnTo>
                    <a:pt x="196" y="29"/>
                  </a:lnTo>
                  <a:lnTo>
                    <a:pt x="204" y="33"/>
                  </a:lnTo>
                  <a:lnTo>
                    <a:pt x="209" y="35"/>
                  </a:lnTo>
                  <a:lnTo>
                    <a:pt x="215" y="38"/>
                  </a:lnTo>
                  <a:lnTo>
                    <a:pt x="219" y="42"/>
                  </a:lnTo>
                  <a:lnTo>
                    <a:pt x="225" y="46"/>
                  </a:lnTo>
                  <a:lnTo>
                    <a:pt x="228" y="50"/>
                  </a:lnTo>
                  <a:lnTo>
                    <a:pt x="234" y="54"/>
                  </a:lnTo>
                  <a:lnTo>
                    <a:pt x="238" y="57"/>
                  </a:lnTo>
                  <a:lnTo>
                    <a:pt x="242" y="63"/>
                  </a:lnTo>
                  <a:lnTo>
                    <a:pt x="246" y="67"/>
                  </a:lnTo>
                  <a:lnTo>
                    <a:pt x="249" y="71"/>
                  </a:lnTo>
                  <a:lnTo>
                    <a:pt x="253" y="76"/>
                  </a:lnTo>
                  <a:lnTo>
                    <a:pt x="255" y="82"/>
                  </a:lnTo>
                  <a:lnTo>
                    <a:pt x="259" y="86"/>
                  </a:lnTo>
                  <a:lnTo>
                    <a:pt x="261" y="92"/>
                  </a:lnTo>
                  <a:lnTo>
                    <a:pt x="263" y="97"/>
                  </a:lnTo>
                  <a:lnTo>
                    <a:pt x="266" y="103"/>
                  </a:lnTo>
                  <a:lnTo>
                    <a:pt x="268" y="109"/>
                  </a:lnTo>
                  <a:lnTo>
                    <a:pt x="270" y="114"/>
                  </a:lnTo>
                  <a:lnTo>
                    <a:pt x="272" y="120"/>
                  </a:lnTo>
                  <a:lnTo>
                    <a:pt x="274" y="126"/>
                  </a:lnTo>
                  <a:lnTo>
                    <a:pt x="276" y="132"/>
                  </a:lnTo>
                  <a:lnTo>
                    <a:pt x="276" y="137"/>
                  </a:lnTo>
                  <a:lnTo>
                    <a:pt x="278" y="141"/>
                  </a:lnTo>
                  <a:lnTo>
                    <a:pt x="278" y="149"/>
                  </a:lnTo>
                  <a:lnTo>
                    <a:pt x="280" y="153"/>
                  </a:lnTo>
                  <a:lnTo>
                    <a:pt x="280" y="158"/>
                  </a:lnTo>
                  <a:lnTo>
                    <a:pt x="282" y="164"/>
                  </a:lnTo>
                  <a:lnTo>
                    <a:pt x="282" y="170"/>
                  </a:lnTo>
                  <a:lnTo>
                    <a:pt x="282" y="175"/>
                  </a:lnTo>
                  <a:lnTo>
                    <a:pt x="282" y="181"/>
                  </a:lnTo>
                  <a:lnTo>
                    <a:pt x="282" y="185"/>
                  </a:lnTo>
                  <a:lnTo>
                    <a:pt x="282" y="191"/>
                  </a:lnTo>
                  <a:lnTo>
                    <a:pt x="282" y="196"/>
                  </a:lnTo>
                  <a:lnTo>
                    <a:pt x="282" y="200"/>
                  </a:lnTo>
                  <a:lnTo>
                    <a:pt x="282" y="206"/>
                  </a:lnTo>
                  <a:lnTo>
                    <a:pt x="282" y="211"/>
                  </a:lnTo>
                  <a:lnTo>
                    <a:pt x="280" y="219"/>
                  </a:lnTo>
                  <a:lnTo>
                    <a:pt x="278" y="227"/>
                  </a:lnTo>
                  <a:lnTo>
                    <a:pt x="276" y="232"/>
                  </a:lnTo>
                  <a:lnTo>
                    <a:pt x="274" y="240"/>
                  </a:lnTo>
                  <a:lnTo>
                    <a:pt x="272" y="244"/>
                  </a:lnTo>
                  <a:lnTo>
                    <a:pt x="268" y="249"/>
                  </a:lnTo>
                  <a:lnTo>
                    <a:pt x="265" y="255"/>
                  </a:lnTo>
                  <a:lnTo>
                    <a:pt x="263" y="261"/>
                  </a:lnTo>
                  <a:lnTo>
                    <a:pt x="257" y="267"/>
                  </a:lnTo>
                  <a:lnTo>
                    <a:pt x="253" y="270"/>
                  </a:lnTo>
                  <a:lnTo>
                    <a:pt x="247" y="274"/>
                  </a:lnTo>
                  <a:lnTo>
                    <a:pt x="242" y="280"/>
                  </a:lnTo>
                  <a:lnTo>
                    <a:pt x="236" y="284"/>
                  </a:lnTo>
                  <a:lnTo>
                    <a:pt x="230" y="289"/>
                  </a:lnTo>
                  <a:lnTo>
                    <a:pt x="223" y="293"/>
                  </a:lnTo>
                  <a:lnTo>
                    <a:pt x="215" y="299"/>
                  </a:lnTo>
                  <a:lnTo>
                    <a:pt x="211" y="301"/>
                  </a:lnTo>
                  <a:lnTo>
                    <a:pt x="206" y="305"/>
                  </a:lnTo>
                  <a:lnTo>
                    <a:pt x="202" y="306"/>
                  </a:lnTo>
                  <a:lnTo>
                    <a:pt x="196" y="308"/>
                  </a:lnTo>
                  <a:lnTo>
                    <a:pt x="190" y="310"/>
                  </a:lnTo>
                  <a:lnTo>
                    <a:pt x="185" y="312"/>
                  </a:lnTo>
                  <a:lnTo>
                    <a:pt x="179" y="314"/>
                  </a:lnTo>
                  <a:lnTo>
                    <a:pt x="173" y="318"/>
                  </a:lnTo>
                  <a:lnTo>
                    <a:pt x="168" y="318"/>
                  </a:lnTo>
                  <a:lnTo>
                    <a:pt x="162" y="322"/>
                  </a:lnTo>
                  <a:lnTo>
                    <a:pt x="156" y="324"/>
                  </a:lnTo>
                  <a:lnTo>
                    <a:pt x="150" y="325"/>
                  </a:lnTo>
                  <a:lnTo>
                    <a:pt x="143" y="325"/>
                  </a:lnTo>
                  <a:lnTo>
                    <a:pt x="137" y="327"/>
                  </a:lnTo>
                  <a:lnTo>
                    <a:pt x="130" y="329"/>
                  </a:lnTo>
                  <a:lnTo>
                    <a:pt x="124" y="331"/>
                  </a:lnTo>
                  <a:lnTo>
                    <a:pt x="116" y="331"/>
                  </a:lnTo>
                  <a:lnTo>
                    <a:pt x="111" y="333"/>
                  </a:lnTo>
                  <a:lnTo>
                    <a:pt x="105" y="333"/>
                  </a:lnTo>
                  <a:lnTo>
                    <a:pt x="99" y="333"/>
                  </a:lnTo>
                  <a:lnTo>
                    <a:pt x="92" y="333"/>
                  </a:lnTo>
                  <a:lnTo>
                    <a:pt x="86" y="333"/>
                  </a:lnTo>
                  <a:lnTo>
                    <a:pt x="80" y="333"/>
                  </a:lnTo>
                  <a:lnTo>
                    <a:pt x="74" y="335"/>
                  </a:lnTo>
                  <a:lnTo>
                    <a:pt x="69" y="333"/>
                  </a:lnTo>
                  <a:lnTo>
                    <a:pt x="63" y="331"/>
                  </a:lnTo>
                  <a:lnTo>
                    <a:pt x="57" y="331"/>
                  </a:lnTo>
                  <a:lnTo>
                    <a:pt x="54" y="329"/>
                  </a:lnTo>
                  <a:lnTo>
                    <a:pt x="48" y="327"/>
                  </a:lnTo>
                  <a:lnTo>
                    <a:pt x="44" y="325"/>
                  </a:lnTo>
                  <a:lnTo>
                    <a:pt x="40" y="324"/>
                  </a:lnTo>
                  <a:lnTo>
                    <a:pt x="36" y="324"/>
                  </a:lnTo>
                  <a:lnTo>
                    <a:pt x="33" y="320"/>
                  </a:lnTo>
                  <a:lnTo>
                    <a:pt x="29" y="316"/>
                  </a:lnTo>
                  <a:lnTo>
                    <a:pt x="25" y="314"/>
                  </a:lnTo>
                  <a:lnTo>
                    <a:pt x="21" y="312"/>
                  </a:lnTo>
                  <a:lnTo>
                    <a:pt x="17" y="306"/>
                  </a:lnTo>
                  <a:lnTo>
                    <a:pt x="15" y="303"/>
                  </a:lnTo>
                  <a:lnTo>
                    <a:pt x="14" y="299"/>
                  </a:lnTo>
                  <a:lnTo>
                    <a:pt x="12" y="295"/>
                  </a:lnTo>
                  <a:lnTo>
                    <a:pt x="10" y="291"/>
                  </a:lnTo>
                  <a:lnTo>
                    <a:pt x="8" y="286"/>
                  </a:lnTo>
                  <a:lnTo>
                    <a:pt x="6" y="280"/>
                  </a:lnTo>
                  <a:lnTo>
                    <a:pt x="4" y="276"/>
                  </a:lnTo>
                  <a:lnTo>
                    <a:pt x="2" y="270"/>
                  </a:lnTo>
                  <a:lnTo>
                    <a:pt x="2" y="265"/>
                  </a:lnTo>
                  <a:lnTo>
                    <a:pt x="2" y="261"/>
                  </a:lnTo>
                  <a:lnTo>
                    <a:pt x="2" y="255"/>
                  </a:lnTo>
                  <a:lnTo>
                    <a:pt x="0" y="249"/>
                  </a:lnTo>
                  <a:lnTo>
                    <a:pt x="0" y="244"/>
                  </a:lnTo>
                  <a:lnTo>
                    <a:pt x="0" y="240"/>
                  </a:lnTo>
                  <a:lnTo>
                    <a:pt x="0" y="234"/>
                  </a:lnTo>
                  <a:lnTo>
                    <a:pt x="0" y="229"/>
                  </a:lnTo>
                  <a:lnTo>
                    <a:pt x="0" y="225"/>
                  </a:lnTo>
                  <a:lnTo>
                    <a:pt x="0" y="219"/>
                  </a:lnTo>
                  <a:lnTo>
                    <a:pt x="2" y="213"/>
                  </a:lnTo>
                  <a:lnTo>
                    <a:pt x="2" y="208"/>
                  </a:lnTo>
                  <a:lnTo>
                    <a:pt x="2" y="204"/>
                  </a:lnTo>
                  <a:lnTo>
                    <a:pt x="2" y="198"/>
                  </a:lnTo>
                  <a:lnTo>
                    <a:pt x="4" y="194"/>
                  </a:lnTo>
                  <a:lnTo>
                    <a:pt x="4" y="191"/>
                  </a:lnTo>
                  <a:lnTo>
                    <a:pt x="6" y="185"/>
                  </a:lnTo>
                  <a:lnTo>
                    <a:pt x="8" y="181"/>
                  </a:lnTo>
                  <a:lnTo>
                    <a:pt x="10" y="179"/>
                  </a:lnTo>
                  <a:lnTo>
                    <a:pt x="12" y="172"/>
                  </a:lnTo>
                  <a:lnTo>
                    <a:pt x="14" y="166"/>
                  </a:lnTo>
                  <a:lnTo>
                    <a:pt x="17" y="160"/>
                  </a:lnTo>
                  <a:lnTo>
                    <a:pt x="23" y="158"/>
                  </a:lnTo>
                  <a:lnTo>
                    <a:pt x="27" y="154"/>
                  </a:lnTo>
                  <a:lnTo>
                    <a:pt x="33" y="153"/>
                  </a:lnTo>
                  <a:lnTo>
                    <a:pt x="38" y="149"/>
                  </a:lnTo>
                  <a:lnTo>
                    <a:pt x="44" y="149"/>
                  </a:lnTo>
                  <a:lnTo>
                    <a:pt x="50" y="149"/>
                  </a:lnTo>
                  <a:lnTo>
                    <a:pt x="55" y="149"/>
                  </a:lnTo>
                  <a:lnTo>
                    <a:pt x="61" y="149"/>
                  </a:lnTo>
                  <a:lnTo>
                    <a:pt x="67" y="151"/>
                  </a:lnTo>
                  <a:lnTo>
                    <a:pt x="73" y="151"/>
                  </a:lnTo>
                  <a:lnTo>
                    <a:pt x="78" y="153"/>
                  </a:lnTo>
                  <a:lnTo>
                    <a:pt x="86" y="153"/>
                  </a:lnTo>
                  <a:lnTo>
                    <a:pt x="92" y="154"/>
                  </a:lnTo>
                  <a:lnTo>
                    <a:pt x="95" y="154"/>
                  </a:lnTo>
                  <a:lnTo>
                    <a:pt x="101" y="154"/>
                  </a:lnTo>
                  <a:lnTo>
                    <a:pt x="105" y="154"/>
                  </a:lnTo>
                  <a:lnTo>
                    <a:pt x="109" y="156"/>
                  </a:lnTo>
                  <a:lnTo>
                    <a:pt x="112" y="154"/>
                  </a:lnTo>
                  <a:lnTo>
                    <a:pt x="116" y="154"/>
                  </a:lnTo>
                  <a:lnTo>
                    <a:pt x="120" y="154"/>
                  </a:lnTo>
                  <a:lnTo>
                    <a:pt x="124" y="154"/>
                  </a:lnTo>
                  <a:lnTo>
                    <a:pt x="130" y="151"/>
                  </a:lnTo>
                  <a:lnTo>
                    <a:pt x="137" y="149"/>
                  </a:lnTo>
                  <a:lnTo>
                    <a:pt x="145" y="145"/>
                  </a:lnTo>
                  <a:lnTo>
                    <a:pt x="150" y="139"/>
                  </a:lnTo>
                  <a:lnTo>
                    <a:pt x="158" y="133"/>
                  </a:lnTo>
                  <a:lnTo>
                    <a:pt x="166" y="128"/>
                  </a:lnTo>
                  <a:lnTo>
                    <a:pt x="168" y="124"/>
                  </a:lnTo>
                  <a:lnTo>
                    <a:pt x="171" y="120"/>
                  </a:lnTo>
                  <a:lnTo>
                    <a:pt x="175" y="116"/>
                  </a:lnTo>
                  <a:lnTo>
                    <a:pt x="177" y="113"/>
                  </a:lnTo>
                  <a:lnTo>
                    <a:pt x="179" y="107"/>
                  </a:lnTo>
                  <a:lnTo>
                    <a:pt x="181" y="101"/>
                  </a:lnTo>
                  <a:lnTo>
                    <a:pt x="181" y="95"/>
                  </a:lnTo>
                  <a:lnTo>
                    <a:pt x="181" y="92"/>
                  </a:lnTo>
                  <a:lnTo>
                    <a:pt x="179" y="86"/>
                  </a:lnTo>
                  <a:lnTo>
                    <a:pt x="177" y="80"/>
                  </a:lnTo>
                  <a:lnTo>
                    <a:pt x="175" y="75"/>
                  </a:lnTo>
                  <a:lnTo>
                    <a:pt x="171" y="69"/>
                  </a:lnTo>
                  <a:lnTo>
                    <a:pt x="166" y="63"/>
                  </a:lnTo>
                  <a:lnTo>
                    <a:pt x="160" y="57"/>
                  </a:lnTo>
                  <a:lnTo>
                    <a:pt x="154" y="52"/>
                  </a:lnTo>
                  <a:lnTo>
                    <a:pt x="149" y="46"/>
                  </a:lnTo>
                  <a:lnTo>
                    <a:pt x="143" y="42"/>
                  </a:lnTo>
                  <a:lnTo>
                    <a:pt x="141" y="40"/>
                  </a:lnTo>
                  <a:lnTo>
                    <a:pt x="135" y="37"/>
                  </a:lnTo>
                  <a:lnTo>
                    <a:pt x="133" y="35"/>
                  </a:lnTo>
                  <a:lnTo>
                    <a:pt x="124" y="29"/>
                  </a:lnTo>
                  <a:lnTo>
                    <a:pt x="118" y="23"/>
                  </a:lnTo>
                  <a:lnTo>
                    <a:pt x="114" y="21"/>
                  </a:lnTo>
                  <a:lnTo>
                    <a:pt x="109" y="19"/>
                  </a:lnTo>
                  <a:lnTo>
                    <a:pt x="107" y="16"/>
                  </a:lnTo>
                  <a:lnTo>
                    <a:pt x="103" y="14"/>
                  </a:lnTo>
                  <a:lnTo>
                    <a:pt x="97" y="10"/>
                  </a:lnTo>
                  <a:lnTo>
                    <a:pt x="92" y="8"/>
                  </a:lnTo>
                  <a:lnTo>
                    <a:pt x="86" y="4"/>
                  </a:lnTo>
                  <a:lnTo>
                    <a:pt x="82" y="2"/>
                  </a:lnTo>
                  <a:lnTo>
                    <a:pt x="80" y="0"/>
                  </a:lnTo>
                  <a:lnTo>
                    <a:pt x="80" y="0"/>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9650" name="Freeform 194"/>
            <p:cNvSpPr>
              <a:spLocks/>
            </p:cNvSpPr>
            <p:nvPr/>
          </p:nvSpPr>
          <p:spPr bwMode="auto">
            <a:xfrm>
              <a:off x="3434" y="2063"/>
              <a:ext cx="391" cy="678"/>
            </a:xfrm>
            <a:custGeom>
              <a:avLst/>
              <a:gdLst/>
              <a:ahLst/>
              <a:cxnLst>
                <a:cxn ang="0">
                  <a:pos x="576" y="29"/>
                </a:cxn>
                <a:cxn ang="0">
                  <a:pos x="603" y="67"/>
                </a:cxn>
                <a:cxn ang="0">
                  <a:pos x="633" y="120"/>
                </a:cxn>
                <a:cxn ang="0">
                  <a:pos x="666" y="181"/>
                </a:cxn>
                <a:cxn ang="0">
                  <a:pos x="696" y="253"/>
                </a:cxn>
                <a:cxn ang="0">
                  <a:pos x="726" y="329"/>
                </a:cxn>
                <a:cxn ang="0">
                  <a:pos x="749" y="409"/>
                </a:cxn>
                <a:cxn ang="0">
                  <a:pos x="766" y="489"/>
                </a:cxn>
                <a:cxn ang="0">
                  <a:pos x="778" y="567"/>
                </a:cxn>
                <a:cxn ang="0">
                  <a:pos x="782" y="645"/>
                </a:cxn>
                <a:cxn ang="0">
                  <a:pos x="778" y="719"/>
                </a:cxn>
                <a:cxn ang="0">
                  <a:pos x="766" y="791"/>
                </a:cxn>
                <a:cxn ang="0">
                  <a:pos x="749" y="861"/>
                </a:cxn>
                <a:cxn ang="0">
                  <a:pos x="723" y="926"/>
                </a:cxn>
                <a:cxn ang="0">
                  <a:pos x="698" y="989"/>
                </a:cxn>
                <a:cxn ang="0">
                  <a:pos x="671" y="1044"/>
                </a:cxn>
                <a:cxn ang="0">
                  <a:pos x="641" y="1095"/>
                </a:cxn>
                <a:cxn ang="0">
                  <a:pos x="607" y="1139"/>
                </a:cxn>
                <a:cxn ang="0">
                  <a:pos x="567" y="1182"/>
                </a:cxn>
                <a:cxn ang="0">
                  <a:pos x="521" y="1220"/>
                </a:cxn>
                <a:cxn ang="0">
                  <a:pos x="468" y="1258"/>
                </a:cxn>
                <a:cxn ang="0">
                  <a:pos x="407" y="1291"/>
                </a:cxn>
                <a:cxn ang="0">
                  <a:pos x="342" y="1317"/>
                </a:cxn>
                <a:cxn ang="0">
                  <a:pos x="276" y="1338"/>
                </a:cxn>
                <a:cxn ang="0">
                  <a:pos x="209" y="1352"/>
                </a:cxn>
                <a:cxn ang="0">
                  <a:pos x="150" y="1355"/>
                </a:cxn>
                <a:cxn ang="0">
                  <a:pos x="97" y="1346"/>
                </a:cxn>
                <a:cxn ang="0">
                  <a:pos x="55" y="1325"/>
                </a:cxn>
                <a:cxn ang="0">
                  <a:pos x="23" y="1291"/>
                </a:cxn>
                <a:cxn ang="0">
                  <a:pos x="6" y="1247"/>
                </a:cxn>
                <a:cxn ang="0">
                  <a:pos x="0" y="1196"/>
                </a:cxn>
                <a:cxn ang="0">
                  <a:pos x="4" y="1141"/>
                </a:cxn>
                <a:cxn ang="0">
                  <a:pos x="23" y="1087"/>
                </a:cxn>
                <a:cxn ang="0">
                  <a:pos x="51" y="1034"/>
                </a:cxn>
                <a:cxn ang="0">
                  <a:pos x="91" y="989"/>
                </a:cxn>
                <a:cxn ang="0">
                  <a:pos x="141" y="949"/>
                </a:cxn>
                <a:cxn ang="0">
                  <a:pos x="198" y="916"/>
                </a:cxn>
                <a:cxn ang="0">
                  <a:pos x="261" y="886"/>
                </a:cxn>
                <a:cxn ang="0">
                  <a:pos x="323" y="856"/>
                </a:cxn>
                <a:cxn ang="0">
                  <a:pos x="384" y="823"/>
                </a:cxn>
                <a:cxn ang="0">
                  <a:pos x="439" y="787"/>
                </a:cxn>
                <a:cxn ang="0">
                  <a:pos x="489" y="743"/>
                </a:cxn>
                <a:cxn ang="0">
                  <a:pos x="525" y="694"/>
                </a:cxn>
                <a:cxn ang="0">
                  <a:pos x="550" y="639"/>
                </a:cxn>
                <a:cxn ang="0">
                  <a:pos x="563" y="584"/>
                </a:cxn>
                <a:cxn ang="0">
                  <a:pos x="569" y="523"/>
                </a:cxn>
                <a:cxn ang="0">
                  <a:pos x="565" y="464"/>
                </a:cxn>
                <a:cxn ang="0">
                  <a:pos x="555" y="407"/>
                </a:cxn>
                <a:cxn ang="0">
                  <a:pos x="540" y="352"/>
                </a:cxn>
                <a:cxn ang="0">
                  <a:pos x="523" y="297"/>
                </a:cxn>
                <a:cxn ang="0">
                  <a:pos x="506" y="244"/>
                </a:cxn>
                <a:cxn ang="0">
                  <a:pos x="491" y="196"/>
                </a:cxn>
                <a:cxn ang="0">
                  <a:pos x="477" y="152"/>
                </a:cxn>
                <a:cxn ang="0">
                  <a:pos x="464" y="111"/>
                </a:cxn>
                <a:cxn ang="0">
                  <a:pos x="455" y="57"/>
                </a:cxn>
                <a:cxn ang="0">
                  <a:pos x="475" y="14"/>
                </a:cxn>
                <a:cxn ang="0">
                  <a:pos x="519" y="0"/>
                </a:cxn>
              </a:cxnLst>
              <a:rect l="0" t="0" r="r" b="b"/>
              <a:pathLst>
                <a:path w="782" h="1355">
                  <a:moveTo>
                    <a:pt x="540" y="0"/>
                  </a:moveTo>
                  <a:lnTo>
                    <a:pt x="544" y="0"/>
                  </a:lnTo>
                  <a:lnTo>
                    <a:pt x="546" y="2"/>
                  </a:lnTo>
                  <a:lnTo>
                    <a:pt x="551" y="4"/>
                  </a:lnTo>
                  <a:lnTo>
                    <a:pt x="555" y="8"/>
                  </a:lnTo>
                  <a:lnTo>
                    <a:pt x="559" y="12"/>
                  </a:lnTo>
                  <a:lnTo>
                    <a:pt x="565" y="16"/>
                  </a:lnTo>
                  <a:lnTo>
                    <a:pt x="571" y="21"/>
                  </a:lnTo>
                  <a:lnTo>
                    <a:pt x="576" y="29"/>
                  </a:lnTo>
                  <a:lnTo>
                    <a:pt x="578" y="31"/>
                  </a:lnTo>
                  <a:lnTo>
                    <a:pt x="582" y="36"/>
                  </a:lnTo>
                  <a:lnTo>
                    <a:pt x="584" y="40"/>
                  </a:lnTo>
                  <a:lnTo>
                    <a:pt x="588" y="44"/>
                  </a:lnTo>
                  <a:lnTo>
                    <a:pt x="590" y="48"/>
                  </a:lnTo>
                  <a:lnTo>
                    <a:pt x="593" y="52"/>
                  </a:lnTo>
                  <a:lnTo>
                    <a:pt x="597" y="57"/>
                  </a:lnTo>
                  <a:lnTo>
                    <a:pt x="601" y="63"/>
                  </a:lnTo>
                  <a:lnTo>
                    <a:pt x="603" y="67"/>
                  </a:lnTo>
                  <a:lnTo>
                    <a:pt x="607" y="73"/>
                  </a:lnTo>
                  <a:lnTo>
                    <a:pt x="610" y="78"/>
                  </a:lnTo>
                  <a:lnTo>
                    <a:pt x="612" y="84"/>
                  </a:lnTo>
                  <a:lnTo>
                    <a:pt x="616" y="90"/>
                  </a:lnTo>
                  <a:lnTo>
                    <a:pt x="620" y="95"/>
                  </a:lnTo>
                  <a:lnTo>
                    <a:pt x="624" y="101"/>
                  </a:lnTo>
                  <a:lnTo>
                    <a:pt x="628" y="109"/>
                  </a:lnTo>
                  <a:lnTo>
                    <a:pt x="631" y="114"/>
                  </a:lnTo>
                  <a:lnTo>
                    <a:pt x="633" y="120"/>
                  </a:lnTo>
                  <a:lnTo>
                    <a:pt x="637" y="126"/>
                  </a:lnTo>
                  <a:lnTo>
                    <a:pt x="641" y="133"/>
                  </a:lnTo>
                  <a:lnTo>
                    <a:pt x="645" y="139"/>
                  </a:lnTo>
                  <a:lnTo>
                    <a:pt x="648" y="147"/>
                  </a:lnTo>
                  <a:lnTo>
                    <a:pt x="652" y="152"/>
                  </a:lnTo>
                  <a:lnTo>
                    <a:pt x="656" y="160"/>
                  </a:lnTo>
                  <a:lnTo>
                    <a:pt x="658" y="168"/>
                  </a:lnTo>
                  <a:lnTo>
                    <a:pt x="662" y="175"/>
                  </a:lnTo>
                  <a:lnTo>
                    <a:pt x="666" y="181"/>
                  </a:lnTo>
                  <a:lnTo>
                    <a:pt x="669" y="190"/>
                  </a:lnTo>
                  <a:lnTo>
                    <a:pt x="671" y="196"/>
                  </a:lnTo>
                  <a:lnTo>
                    <a:pt x="675" y="204"/>
                  </a:lnTo>
                  <a:lnTo>
                    <a:pt x="679" y="213"/>
                  </a:lnTo>
                  <a:lnTo>
                    <a:pt x="683" y="221"/>
                  </a:lnTo>
                  <a:lnTo>
                    <a:pt x="686" y="228"/>
                  </a:lnTo>
                  <a:lnTo>
                    <a:pt x="690" y="236"/>
                  </a:lnTo>
                  <a:lnTo>
                    <a:pt x="692" y="246"/>
                  </a:lnTo>
                  <a:lnTo>
                    <a:pt x="696" y="253"/>
                  </a:lnTo>
                  <a:lnTo>
                    <a:pt x="700" y="263"/>
                  </a:lnTo>
                  <a:lnTo>
                    <a:pt x="704" y="270"/>
                  </a:lnTo>
                  <a:lnTo>
                    <a:pt x="705" y="278"/>
                  </a:lnTo>
                  <a:lnTo>
                    <a:pt x="709" y="287"/>
                  </a:lnTo>
                  <a:lnTo>
                    <a:pt x="713" y="295"/>
                  </a:lnTo>
                  <a:lnTo>
                    <a:pt x="717" y="303"/>
                  </a:lnTo>
                  <a:lnTo>
                    <a:pt x="719" y="312"/>
                  </a:lnTo>
                  <a:lnTo>
                    <a:pt x="723" y="322"/>
                  </a:lnTo>
                  <a:lnTo>
                    <a:pt x="726" y="329"/>
                  </a:lnTo>
                  <a:lnTo>
                    <a:pt x="728" y="339"/>
                  </a:lnTo>
                  <a:lnTo>
                    <a:pt x="732" y="348"/>
                  </a:lnTo>
                  <a:lnTo>
                    <a:pt x="736" y="358"/>
                  </a:lnTo>
                  <a:lnTo>
                    <a:pt x="738" y="365"/>
                  </a:lnTo>
                  <a:lnTo>
                    <a:pt x="740" y="375"/>
                  </a:lnTo>
                  <a:lnTo>
                    <a:pt x="742" y="382"/>
                  </a:lnTo>
                  <a:lnTo>
                    <a:pt x="745" y="392"/>
                  </a:lnTo>
                  <a:lnTo>
                    <a:pt x="747" y="401"/>
                  </a:lnTo>
                  <a:lnTo>
                    <a:pt x="749" y="409"/>
                  </a:lnTo>
                  <a:lnTo>
                    <a:pt x="751" y="418"/>
                  </a:lnTo>
                  <a:lnTo>
                    <a:pt x="753" y="428"/>
                  </a:lnTo>
                  <a:lnTo>
                    <a:pt x="755" y="436"/>
                  </a:lnTo>
                  <a:lnTo>
                    <a:pt x="757" y="445"/>
                  </a:lnTo>
                  <a:lnTo>
                    <a:pt x="759" y="455"/>
                  </a:lnTo>
                  <a:lnTo>
                    <a:pt x="761" y="462"/>
                  </a:lnTo>
                  <a:lnTo>
                    <a:pt x="763" y="472"/>
                  </a:lnTo>
                  <a:lnTo>
                    <a:pt x="764" y="479"/>
                  </a:lnTo>
                  <a:lnTo>
                    <a:pt x="766" y="489"/>
                  </a:lnTo>
                  <a:lnTo>
                    <a:pt x="768" y="498"/>
                  </a:lnTo>
                  <a:lnTo>
                    <a:pt x="768" y="506"/>
                  </a:lnTo>
                  <a:lnTo>
                    <a:pt x="770" y="515"/>
                  </a:lnTo>
                  <a:lnTo>
                    <a:pt x="772" y="523"/>
                  </a:lnTo>
                  <a:lnTo>
                    <a:pt x="774" y="532"/>
                  </a:lnTo>
                  <a:lnTo>
                    <a:pt x="774" y="542"/>
                  </a:lnTo>
                  <a:lnTo>
                    <a:pt x="776" y="550"/>
                  </a:lnTo>
                  <a:lnTo>
                    <a:pt x="776" y="559"/>
                  </a:lnTo>
                  <a:lnTo>
                    <a:pt x="778" y="567"/>
                  </a:lnTo>
                  <a:lnTo>
                    <a:pt x="778" y="576"/>
                  </a:lnTo>
                  <a:lnTo>
                    <a:pt x="778" y="584"/>
                  </a:lnTo>
                  <a:lnTo>
                    <a:pt x="780" y="593"/>
                  </a:lnTo>
                  <a:lnTo>
                    <a:pt x="780" y="601"/>
                  </a:lnTo>
                  <a:lnTo>
                    <a:pt x="780" y="610"/>
                  </a:lnTo>
                  <a:lnTo>
                    <a:pt x="780" y="618"/>
                  </a:lnTo>
                  <a:lnTo>
                    <a:pt x="782" y="627"/>
                  </a:lnTo>
                  <a:lnTo>
                    <a:pt x="782" y="637"/>
                  </a:lnTo>
                  <a:lnTo>
                    <a:pt x="782" y="645"/>
                  </a:lnTo>
                  <a:lnTo>
                    <a:pt x="782" y="652"/>
                  </a:lnTo>
                  <a:lnTo>
                    <a:pt x="782" y="662"/>
                  </a:lnTo>
                  <a:lnTo>
                    <a:pt x="782" y="669"/>
                  </a:lnTo>
                  <a:lnTo>
                    <a:pt x="780" y="679"/>
                  </a:lnTo>
                  <a:lnTo>
                    <a:pt x="780" y="686"/>
                  </a:lnTo>
                  <a:lnTo>
                    <a:pt x="780" y="694"/>
                  </a:lnTo>
                  <a:lnTo>
                    <a:pt x="780" y="704"/>
                  </a:lnTo>
                  <a:lnTo>
                    <a:pt x="778" y="711"/>
                  </a:lnTo>
                  <a:lnTo>
                    <a:pt x="778" y="719"/>
                  </a:lnTo>
                  <a:lnTo>
                    <a:pt x="776" y="726"/>
                  </a:lnTo>
                  <a:lnTo>
                    <a:pt x="776" y="736"/>
                  </a:lnTo>
                  <a:lnTo>
                    <a:pt x="774" y="743"/>
                  </a:lnTo>
                  <a:lnTo>
                    <a:pt x="774" y="751"/>
                  </a:lnTo>
                  <a:lnTo>
                    <a:pt x="772" y="761"/>
                  </a:lnTo>
                  <a:lnTo>
                    <a:pt x="772" y="768"/>
                  </a:lnTo>
                  <a:lnTo>
                    <a:pt x="770" y="776"/>
                  </a:lnTo>
                  <a:lnTo>
                    <a:pt x="768" y="783"/>
                  </a:lnTo>
                  <a:lnTo>
                    <a:pt x="766" y="791"/>
                  </a:lnTo>
                  <a:lnTo>
                    <a:pt x="764" y="799"/>
                  </a:lnTo>
                  <a:lnTo>
                    <a:pt x="763" y="806"/>
                  </a:lnTo>
                  <a:lnTo>
                    <a:pt x="761" y="814"/>
                  </a:lnTo>
                  <a:lnTo>
                    <a:pt x="759" y="821"/>
                  </a:lnTo>
                  <a:lnTo>
                    <a:pt x="757" y="831"/>
                  </a:lnTo>
                  <a:lnTo>
                    <a:pt x="755" y="837"/>
                  </a:lnTo>
                  <a:lnTo>
                    <a:pt x="753" y="846"/>
                  </a:lnTo>
                  <a:lnTo>
                    <a:pt x="751" y="852"/>
                  </a:lnTo>
                  <a:lnTo>
                    <a:pt x="749" y="861"/>
                  </a:lnTo>
                  <a:lnTo>
                    <a:pt x="745" y="867"/>
                  </a:lnTo>
                  <a:lnTo>
                    <a:pt x="744" y="876"/>
                  </a:lnTo>
                  <a:lnTo>
                    <a:pt x="740" y="882"/>
                  </a:lnTo>
                  <a:lnTo>
                    <a:pt x="738" y="892"/>
                  </a:lnTo>
                  <a:lnTo>
                    <a:pt x="734" y="897"/>
                  </a:lnTo>
                  <a:lnTo>
                    <a:pt x="732" y="905"/>
                  </a:lnTo>
                  <a:lnTo>
                    <a:pt x="728" y="913"/>
                  </a:lnTo>
                  <a:lnTo>
                    <a:pt x="726" y="920"/>
                  </a:lnTo>
                  <a:lnTo>
                    <a:pt x="723" y="926"/>
                  </a:lnTo>
                  <a:lnTo>
                    <a:pt x="721" y="933"/>
                  </a:lnTo>
                  <a:lnTo>
                    <a:pt x="717" y="941"/>
                  </a:lnTo>
                  <a:lnTo>
                    <a:pt x="715" y="949"/>
                  </a:lnTo>
                  <a:lnTo>
                    <a:pt x="711" y="954"/>
                  </a:lnTo>
                  <a:lnTo>
                    <a:pt x="709" y="962"/>
                  </a:lnTo>
                  <a:lnTo>
                    <a:pt x="705" y="968"/>
                  </a:lnTo>
                  <a:lnTo>
                    <a:pt x="704" y="975"/>
                  </a:lnTo>
                  <a:lnTo>
                    <a:pt x="700" y="981"/>
                  </a:lnTo>
                  <a:lnTo>
                    <a:pt x="698" y="989"/>
                  </a:lnTo>
                  <a:lnTo>
                    <a:pt x="694" y="994"/>
                  </a:lnTo>
                  <a:lnTo>
                    <a:pt x="692" y="1002"/>
                  </a:lnTo>
                  <a:lnTo>
                    <a:pt x="690" y="1006"/>
                  </a:lnTo>
                  <a:lnTo>
                    <a:pt x="686" y="1013"/>
                  </a:lnTo>
                  <a:lnTo>
                    <a:pt x="683" y="1019"/>
                  </a:lnTo>
                  <a:lnTo>
                    <a:pt x="681" y="1025"/>
                  </a:lnTo>
                  <a:lnTo>
                    <a:pt x="677" y="1030"/>
                  </a:lnTo>
                  <a:lnTo>
                    <a:pt x="675" y="1036"/>
                  </a:lnTo>
                  <a:lnTo>
                    <a:pt x="671" y="1044"/>
                  </a:lnTo>
                  <a:lnTo>
                    <a:pt x="667" y="1049"/>
                  </a:lnTo>
                  <a:lnTo>
                    <a:pt x="664" y="1055"/>
                  </a:lnTo>
                  <a:lnTo>
                    <a:pt x="662" y="1061"/>
                  </a:lnTo>
                  <a:lnTo>
                    <a:pt x="658" y="1066"/>
                  </a:lnTo>
                  <a:lnTo>
                    <a:pt x="654" y="1072"/>
                  </a:lnTo>
                  <a:lnTo>
                    <a:pt x="652" y="1078"/>
                  </a:lnTo>
                  <a:lnTo>
                    <a:pt x="648" y="1084"/>
                  </a:lnTo>
                  <a:lnTo>
                    <a:pt x="645" y="1087"/>
                  </a:lnTo>
                  <a:lnTo>
                    <a:pt x="641" y="1095"/>
                  </a:lnTo>
                  <a:lnTo>
                    <a:pt x="637" y="1099"/>
                  </a:lnTo>
                  <a:lnTo>
                    <a:pt x="633" y="1104"/>
                  </a:lnTo>
                  <a:lnTo>
                    <a:pt x="629" y="1108"/>
                  </a:lnTo>
                  <a:lnTo>
                    <a:pt x="626" y="1114"/>
                  </a:lnTo>
                  <a:lnTo>
                    <a:pt x="622" y="1120"/>
                  </a:lnTo>
                  <a:lnTo>
                    <a:pt x="618" y="1125"/>
                  </a:lnTo>
                  <a:lnTo>
                    <a:pt x="614" y="1129"/>
                  </a:lnTo>
                  <a:lnTo>
                    <a:pt x="610" y="1135"/>
                  </a:lnTo>
                  <a:lnTo>
                    <a:pt x="607" y="1139"/>
                  </a:lnTo>
                  <a:lnTo>
                    <a:pt x="603" y="1144"/>
                  </a:lnTo>
                  <a:lnTo>
                    <a:pt x="599" y="1148"/>
                  </a:lnTo>
                  <a:lnTo>
                    <a:pt x="595" y="1154"/>
                  </a:lnTo>
                  <a:lnTo>
                    <a:pt x="590" y="1160"/>
                  </a:lnTo>
                  <a:lnTo>
                    <a:pt x="586" y="1163"/>
                  </a:lnTo>
                  <a:lnTo>
                    <a:pt x="582" y="1169"/>
                  </a:lnTo>
                  <a:lnTo>
                    <a:pt x="578" y="1173"/>
                  </a:lnTo>
                  <a:lnTo>
                    <a:pt x="572" y="1179"/>
                  </a:lnTo>
                  <a:lnTo>
                    <a:pt x="567" y="1182"/>
                  </a:lnTo>
                  <a:lnTo>
                    <a:pt x="561" y="1186"/>
                  </a:lnTo>
                  <a:lnTo>
                    <a:pt x="557" y="1192"/>
                  </a:lnTo>
                  <a:lnTo>
                    <a:pt x="551" y="1196"/>
                  </a:lnTo>
                  <a:lnTo>
                    <a:pt x="548" y="1200"/>
                  </a:lnTo>
                  <a:lnTo>
                    <a:pt x="542" y="1203"/>
                  </a:lnTo>
                  <a:lnTo>
                    <a:pt x="538" y="1209"/>
                  </a:lnTo>
                  <a:lnTo>
                    <a:pt x="532" y="1213"/>
                  </a:lnTo>
                  <a:lnTo>
                    <a:pt x="527" y="1217"/>
                  </a:lnTo>
                  <a:lnTo>
                    <a:pt x="521" y="1220"/>
                  </a:lnTo>
                  <a:lnTo>
                    <a:pt x="515" y="1226"/>
                  </a:lnTo>
                  <a:lnTo>
                    <a:pt x="510" y="1230"/>
                  </a:lnTo>
                  <a:lnTo>
                    <a:pt x="504" y="1234"/>
                  </a:lnTo>
                  <a:lnTo>
                    <a:pt x="498" y="1238"/>
                  </a:lnTo>
                  <a:lnTo>
                    <a:pt x="493" y="1243"/>
                  </a:lnTo>
                  <a:lnTo>
                    <a:pt x="487" y="1247"/>
                  </a:lnTo>
                  <a:lnTo>
                    <a:pt x="481" y="1251"/>
                  </a:lnTo>
                  <a:lnTo>
                    <a:pt x="475" y="1255"/>
                  </a:lnTo>
                  <a:lnTo>
                    <a:pt x="468" y="1258"/>
                  </a:lnTo>
                  <a:lnTo>
                    <a:pt x="462" y="1262"/>
                  </a:lnTo>
                  <a:lnTo>
                    <a:pt x="455" y="1266"/>
                  </a:lnTo>
                  <a:lnTo>
                    <a:pt x="449" y="1270"/>
                  </a:lnTo>
                  <a:lnTo>
                    <a:pt x="441" y="1274"/>
                  </a:lnTo>
                  <a:lnTo>
                    <a:pt x="434" y="1276"/>
                  </a:lnTo>
                  <a:lnTo>
                    <a:pt x="428" y="1279"/>
                  </a:lnTo>
                  <a:lnTo>
                    <a:pt x="420" y="1283"/>
                  </a:lnTo>
                  <a:lnTo>
                    <a:pt x="415" y="1287"/>
                  </a:lnTo>
                  <a:lnTo>
                    <a:pt x="407" y="1291"/>
                  </a:lnTo>
                  <a:lnTo>
                    <a:pt x="399" y="1295"/>
                  </a:lnTo>
                  <a:lnTo>
                    <a:pt x="394" y="1296"/>
                  </a:lnTo>
                  <a:lnTo>
                    <a:pt x="386" y="1300"/>
                  </a:lnTo>
                  <a:lnTo>
                    <a:pt x="378" y="1304"/>
                  </a:lnTo>
                  <a:lnTo>
                    <a:pt x="371" y="1306"/>
                  </a:lnTo>
                  <a:lnTo>
                    <a:pt x="363" y="1310"/>
                  </a:lnTo>
                  <a:lnTo>
                    <a:pt x="356" y="1314"/>
                  </a:lnTo>
                  <a:lnTo>
                    <a:pt x="348" y="1315"/>
                  </a:lnTo>
                  <a:lnTo>
                    <a:pt x="342" y="1317"/>
                  </a:lnTo>
                  <a:lnTo>
                    <a:pt x="335" y="1321"/>
                  </a:lnTo>
                  <a:lnTo>
                    <a:pt x="327" y="1323"/>
                  </a:lnTo>
                  <a:lnTo>
                    <a:pt x="320" y="1325"/>
                  </a:lnTo>
                  <a:lnTo>
                    <a:pt x="312" y="1329"/>
                  </a:lnTo>
                  <a:lnTo>
                    <a:pt x="304" y="1331"/>
                  </a:lnTo>
                  <a:lnTo>
                    <a:pt x="297" y="1333"/>
                  </a:lnTo>
                  <a:lnTo>
                    <a:pt x="289" y="1334"/>
                  </a:lnTo>
                  <a:lnTo>
                    <a:pt x="283" y="1336"/>
                  </a:lnTo>
                  <a:lnTo>
                    <a:pt x="276" y="1338"/>
                  </a:lnTo>
                  <a:lnTo>
                    <a:pt x="268" y="1342"/>
                  </a:lnTo>
                  <a:lnTo>
                    <a:pt x="261" y="1342"/>
                  </a:lnTo>
                  <a:lnTo>
                    <a:pt x="253" y="1344"/>
                  </a:lnTo>
                  <a:lnTo>
                    <a:pt x="245" y="1346"/>
                  </a:lnTo>
                  <a:lnTo>
                    <a:pt x="238" y="1348"/>
                  </a:lnTo>
                  <a:lnTo>
                    <a:pt x="230" y="1348"/>
                  </a:lnTo>
                  <a:lnTo>
                    <a:pt x="224" y="1350"/>
                  </a:lnTo>
                  <a:lnTo>
                    <a:pt x="217" y="1350"/>
                  </a:lnTo>
                  <a:lnTo>
                    <a:pt x="209" y="1352"/>
                  </a:lnTo>
                  <a:lnTo>
                    <a:pt x="202" y="1352"/>
                  </a:lnTo>
                  <a:lnTo>
                    <a:pt x="196" y="1353"/>
                  </a:lnTo>
                  <a:lnTo>
                    <a:pt x="188" y="1353"/>
                  </a:lnTo>
                  <a:lnTo>
                    <a:pt x="183" y="1355"/>
                  </a:lnTo>
                  <a:lnTo>
                    <a:pt x="175" y="1355"/>
                  </a:lnTo>
                  <a:lnTo>
                    <a:pt x="169" y="1355"/>
                  </a:lnTo>
                  <a:lnTo>
                    <a:pt x="164" y="1355"/>
                  </a:lnTo>
                  <a:lnTo>
                    <a:pt x="156" y="1355"/>
                  </a:lnTo>
                  <a:lnTo>
                    <a:pt x="150" y="1355"/>
                  </a:lnTo>
                  <a:lnTo>
                    <a:pt x="143" y="1353"/>
                  </a:lnTo>
                  <a:lnTo>
                    <a:pt x="137" y="1353"/>
                  </a:lnTo>
                  <a:lnTo>
                    <a:pt x="131" y="1353"/>
                  </a:lnTo>
                  <a:lnTo>
                    <a:pt x="126" y="1352"/>
                  </a:lnTo>
                  <a:lnTo>
                    <a:pt x="118" y="1352"/>
                  </a:lnTo>
                  <a:lnTo>
                    <a:pt x="112" y="1350"/>
                  </a:lnTo>
                  <a:lnTo>
                    <a:pt x="108" y="1350"/>
                  </a:lnTo>
                  <a:lnTo>
                    <a:pt x="103" y="1348"/>
                  </a:lnTo>
                  <a:lnTo>
                    <a:pt x="97" y="1346"/>
                  </a:lnTo>
                  <a:lnTo>
                    <a:pt x="91" y="1344"/>
                  </a:lnTo>
                  <a:lnTo>
                    <a:pt x="88" y="1342"/>
                  </a:lnTo>
                  <a:lnTo>
                    <a:pt x="82" y="1340"/>
                  </a:lnTo>
                  <a:lnTo>
                    <a:pt x="76" y="1338"/>
                  </a:lnTo>
                  <a:lnTo>
                    <a:pt x="72" y="1336"/>
                  </a:lnTo>
                  <a:lnTo>
                    <a:pt x="69" y="1334"/>
                  </a:lnTo>
                  <a:lnTo>
                    <a:pt x="65" y="1331"/>
                  </a:lnTo>
                  <a:lnTo>
                    <a:pt x="59" y="1329"/>
                  </a:lnTo>
                  <a:lnTo>
                    <a:pt x="55" y="1325"/>
                  </a:lnTo>
                  <a:lnTo>
                    <a:pt x="51" y="1321"/>
                  </a:lnTo>
                  <a:lnTo>
                    <a:pt x="46" y="1317"/>
                  </a:lnTo>
                  <a:lnTo>
                    <a:pt x="42" y="1314"/>
                  </a:lnTo>
                  <a:lnTo>
                    <a:pt x="38" y="1312"/>
                  </a:lnTo>
                  <a:lnTo>
                    <a:pt x="36" y="1308"/>
                  </a:lnTo>
                  <a:lnTo>
                    <a:pt x="32" y="1304"/>
                  </a:lnTo>
                  <a:lnTo>
                    <a:pt x="29" y="1298"/>
                  </a:lnTo>
                  <a:lnTo>
                    <a:pt x="27" y="1295"/>
                  </a:lnTo>
                  <a:lnTo>
                    <a:pt x="23" y="1291"/>
                  </a:lnTo>
                  <a:lnTo>
                    <a:pt x="21" y="1285"/>
                  </a:lnTo>
                  <a:lnTo>
                    <a:pt x="19" y="1281"/>
                  </a:lnTo>
                  <a:lnTo>
                    <a:pt x="17" y="1277"/>
                  </a:lnTo>
                  <a:lnTo>
                    <a:pt x="15" y="1274"/>
                  </a:lnTo>
                  <a:lnTo>
                    <a:pt x="13" y="1268"/>
                  </a:lnTo>
                  <a:lnTo>
                    <a:pt x="10" y="1262"/>
                  </a:lnTo>
                  <a:lnTo>
                    <a:pt x="8" y="1257"/>
                  </a:lnTo>
                  <a:lnTo>
                    <a:pt x="8" y="1253"/>
                  </a:lnTo>
                  <a:lnTo>
                    <a:pt x="6" y="1247"/>
                  </a:lnTo>
                  <a:lnTo>
                    <a:pt x="4" y="1241"/>
                  </a:lnTo>
                  <a:lnTo>
                    <a:pt x="2" y="1236"/>
                  </a:lnTo>
                  <a:lnTo>
                    <a:pt x="2" y="1230"/>
                  </a:lnTo>
                  <a:lnTo>
                    <a:pt x="0" y="1224"/>
                  </a:lnTo>
                  <a:lnTo>
                    <a:pt x="0" y="1219"/>
                  </a:lnTo>
                  <a:lnTo>
                    <a:pt x="0" y="1213"/>
                  </a:lnTo>
                  <a:lnTo>
                    <a:pt x="0" y="1207"/>
                  </a:lnTo>
                  <a:lnTo>
                    <a:pt x="0" y="1201"/>
                  </a:lnTo>
                  <a:lnTo>
                    <a:pt x="0" y="1196"/>
                  </a:lnTo>
                  <a:lnTo>
                    <a:pt x="0" y="1190"/>
                  </a:lnTo>
                  <a:lnTo>
                    <a:pt x="0" y="1184"/>
                  </a:lnTo>
                  <a:lnTo>
                    <a:pt x="0" y="1179"/>
                  </a:lnTo>
                  <a:lnTo>
                    <a:pt x="0" y="1173"/>
                  </a:lnTo>
                  <a:lnTo>
                    <a:pt x="0" y="1165"/>
                  </a:lnTo>
                  <a:lnTo>
                    <a:pt x="2" y="1160"/>
                  </a:lnTo>
                  <a:lnTo>
                    <a:pt x="2" y="1154"/>
                  </a:lnTo>
                  <a:lnTo>
                    <a:pt x="4" y="1146"/>
                  </a:lnTo>
                  <a:lnTo>
                    <a:pt x="4" y="1141"/>
                  </a:lnTo>
                  <a:lnTo>
                    <a:pt x="6" y="1135"/>
                  </a:lnTo>
                  <a:lnTo>
                    <a:pt x="8" y="1129"/>
                  </a:lnTo>
                  <a:lnTo>
                    <a:pt x="10" y="1123"/>
                  </a:lnTo>
                  <a:lnTo>
                    <a:pt x="12" y="1116"/>
                  </a:lnTo>
                  <a:lnTo>
                    <a:pt x="13" y="1110"/>
                  </a:lnTo>
                  <a:lnTo>
                    <a:pt x="15" y="1104"/>
                  </a:lnTo>
                  <a:lnTo>
                    <a:pt x="17" y="1099"/>
                  </a:lnTo>
                  <a:lnTo>
                    <a:pt x="21" y="1093"/>
                  </a:lnTo>
                  <a:lnTo>
                    <a:pt x="23" y="1087"/>
                  </a:lnTo>
                  <a:lnTo>
                    <a:pt x="25" y="1080"/>
                  </a:lnTo>
                  <a:lnTo>
                    <a:pt x="29" y="1074"/>
                  </a:lnTo>
                  <a:lnTo>
                    <a:pt x="31" y="1068"/>
                  </a:lnTo>
                  <a:lnTo>
                    <a:pt x="34" y="1063"/>
                  </a:lnTo>
                  <a:lnTo>
                    <a:pt x="36" y="1057"/>
                  </a:lnTo>
                  <a:lnTo>
                    <a:pt x="40" y="1051"/>
                  </a:lnTo>
                  <a:lnTo>
                    <a:pt x="44" y="1046"/>
                  </a:lnTo>
                  <a:lnTo>
                    <a:pt x="48" y="1040"/>
                  </a:lnTo>
                  <a:lnTo>
                    <a:pt x="51" y="1034"/>
                  </a:lnTo>
                  <a:lnTo>
                    <a:pt x="55" y="1028"/>
                  </a:lnTo>
                  <a:lnTo>
                    <a:pt x="59" y="1023"/>
                  </a:lnTo>
                  <a:lnTo>
                    <a:pt x="65" y="1019"/>
                  </a:lnTo>
                  <a:lnTo>
                    <a:pt x="69" y="1013"/>
                  </a:lnTo>
                  <a:lnTo>
                    <a:pt x="72" y="1008"/>
                  </a:lnTo>
                  <a:lnTo>
                    <a:pt x="78" y="1002"/>
                  </a:lnTo>
                  <a:lnTo>
                    <a:pt x="84" y="998"/>
                  </a:lnTo>
                  <a:lnTo>
                    <a:pt x="88" y="992"/>
                  </a:lnTo>
                  <a:lnTo>
                    <a:pt x="91" y="989"/>
                  </a:lnTo>
                  <a:lnTo>
                    <a:pt x="97" y="983"/>
                  </a:lnTo>
                  <a:lnTo>
                    <a:pt x="103" y="979"/>
                  </a:lnTo>
                  <a:lnTo>
                    <a:pt x="107" y="973"/>
                  </a:lnTo>
                  <a:lnTo>
                    <a:pt x="112" y="970"/>
                  </a:lnTo>
                  <a:lnTo>
                    <a:pt x="118" y="966"/>
                  </a:lnTo>
                  <a:lnTo>
                    <a:pt x="124" y="962"/>
                  </a:lnTo>
                  <a:lnTo>
                    <a:pt x="129" y="958"/>
                  </a:lnTo>
                  <a:lnTo>
                    <a:pt x="135" y="952"/>
                  </a:lnTo>
                  <a:lnTo>
                    <a:pt x="141" y="949"/>
                  </a:lnTo>
                  <a:lnTo>
                    <a:pt x="147" y="945"/>
                  </a:lnTo>
                  <a:lnTo>
                    <a:pt x="154" y="941"/>
                  </a:lnTo>
                  <a:lnTo>
                    <a:pt x="160" y="937"/>
                  </a:lnTo>
                  <a:lnTo>
                    <a:pt x="166" y="933"/>
                  </a:lnTo>
                  <a:lnTo>
                    <a:pt x="173" y="932"/>
                  </a:lnTo>
                  <a:lnTo>
                    <a:pt x="179" y="926"/>
                  </a:lnTo>
                  <a:lnTo>
                    <a:pt x="185" y="922"/>
                  </a:lnTo>
                  <a:lnTo>
                    <a:pt x="192" y="918"/>
                  </a:lnTo>
                  <a:lnTo>
                    <a:pt x="198" y="916"/>
                  </a:lnTo>
                  <a:lnTo>
                    <a:pt x="205" y="913"/>
                  </a:lnTo>
                  <a:lnTo>
                    <a:pt x="211" y="909"/>
                  </a:lnTo>
                  <a:lnTo>
                    <a:pt x="219" y="905"/>
                  </a:lnTo>
                  <a:lnTo>
                    <a:pt x="226" y="903"/>
                  </a:lnTo>
                  <a:lnTo>
                    <a:pt x="232" y="897"/>
                  </a:lnTo>
                  <a:lnTo>
                    <a:pt x="240" y="895"/>
                  </a:lnTo>
                  <a:lnTo>
                    <a:pt x="245" y="892"/>
                  </a:lnTo>
                  <a:lnTo>
                    <a:pt x="253" y="888"/>
                  </a:lnTo>
                  <a:lnTo>
                    <a:pt x="261" y="886"/>
                  </a:lnTo>
                  <a:lnTo>
                    <a:pt x="266" y="882"/>
                  </a:lnTo>
                  <a:lnTo>
                    <a:pt x="274" y="878"/>
                  </a:lnTo>
                  <a:lnTo>
                    <a:pt x="282" y="876"/>
                  </a:lnTo>
                  <a:lnTo>
                    <a:pt x="287" y="873"/>
                  </a:lnTo>
                  <a:lnTo>
                    <a:pt x="295" y="869"/>
                  </a:lnTo>
                  <a:lnTo>
                    <a:pt x="301" y="865"/>
                  </a:lnTo>
                  <a:lnTo>
                    <a:pt x="310" y="863"/>
                  </a:lnTo>
                  <a:lnTo>
                    <a:pt x="316" y="857"/>
                  </a:lnTo>
                  <a:lnTo>
                    <a:pt x="323" y="856"/>
                  </a:lnTo>
                  <a:lnTo>
                    <a:pt x="329" y="852"/>
                  </a:lnTo>
                  <a:lnTo>
                    <a:pt x="337" y="848"/>
                  </a:lnTo>
                  <a:lnTo>
                    <a:pt x="342" y="844"/>
                  </a:lnTo>
                  <a:lnTo>
                    <a:pt x="350" y="840"/>
                  </a:lnTo>
                  <a:lnTo>
                    <a:pt x="358" y="837"/>
                  </a:lnTo>
                  <a:lnTo>
                    <a:pt x="363" y="835"/>
                  </a:lnTo>
                  <a:lnTo>
                    <a:pt x="371" y="831"/>
                  </a:lnTo>
                  <a:lnTo>
                    <a:pt x="377" y="827"/>
                  </a:lnTo>
                  <a:lnTo>
                    <a:pt x="384" y="823"/>
                  </a:lnTo>
                  <a:lnTo>
                    <a:pt x="392" y="819"/>
                  </a:lnTo>
                  <a:lnTo>
                    <a:pt x="397" y="816"/>
                  </a:lnTo>
                  <a:lnTo>
                    <a:pt x="403" y="812"/>
                  </a:lnTo>
                  <a:lnTo>
                    <a:pt x="409" y="808"/>
                  </a:lnTo>
                  <a:lnTo>
                    <a:pt x="417" y="804"/>
                  </a:lnTo>
                  <a:lnTo>
                    <a:pt x="422" y="800"/>
                  </a:lnTo>
                  <a:lnTo>
                    <a:pt x="428" y="795"/>
                  </a:lnTo>
                  <a:lnTo>
                    <a:pt x="434" y="791"/>
                  </a:lnTo>
                  <a:lnTo>
                    <a:pt x="439" y="787"/>
                  </a:lnTo>
                  <a:lnTo>
                    <a:pt x="445" y="783"/>
                  </a:lnTo>
                  <a:lnTo>
                    <a:pt x="451" y="778"/>
                  </a:lnTo>
                  <a:lnTo>
                    <a:pt x="456" y="772"/>
                  </a:lnTo>
                  <a:lnTo>
                    <a:pt x="462" y="768"/>
                  </a:lnTo>
                  <a:lnTo>
                    <a:pt x="468" y="764"/>
                  </a:lnTo>
                  <a:lnTo>
                    <a:pt x="474" y="759"/>
                  </a:lnTo>
                  <a:lnTo>
                    <a:pt x="479" y="755"/>
                  </a:lnTo>
                  <a:lnTo>
                    <a:pt x="485" y="749"/>
                  </a:lnTo>
                  <a:lnTo>
                    <a:pt x="489" y="743"/>
                  </a:lnTo>
                  <a:lnTo>
                    <a:pt x="493" y="740"/>
                  </a:lnTo>
                  <a:lnTo>
                    <a:pt x="498" y="732"/>
                  </a:lnTo>
                  <a:lnTo>
                    <a:pt x="502" y="728"/>
                  </a:lnTo>
                  <a:lnTo>
                    <a:pt x="506" y="721"/>
                  </a:lnTo>
                  <a:lnTo>
                    <a:pt x="510" y="717"/>
                  </a:lnTo>
                  <a:lnTo>
                    <a:pt x="513" y="711"/>
                  </a:lnTo>
                  <a:lnTo>
                    <a:pt x="519" y="705"/>
                  </a:lnTo>
                  <a:lnTo>
                    <a:pt x="521" y="700"/>
                  </a:lnTo>
                  <a:lnTo>
                    <a:pt x="525" y="694"/>
                  </a:lnTo>
                  <a:lnTo>
                    <a:pt x="529" y="688"/>
                  </a:lnTo>
                  <a:lnTo>
                    <a:pt x="531" y="683"/>
                  </a:lnTo>
                  <a:lnTo>
                    <a:pt x="534" y="675"/>
                  </a:lnTo>
                  <a:lnTo>
                    <a:pt x="536" y="669"/>
                  </a:lnTo>
                  <a:lnTo>
                    <a:pt x="540" y="664"/>
                  </a:lnTo>
                  <a:lnTo>
                    <a:pt x="544" y="658"/>
                  </a:lnTo>
                  <a:lnTo>
                    <a:pt x="546" y="652"/>
                  </a:lnTo>
                  <a:lnTo>
                    <a:pt x="548" y="646"/>
                  </a:lnTo>
                  <a:lnTo>
                    <a:pt x="550" y="639"/>
                  </a:lnTo>
                  <a:lnTo>
                    <a:pt x="551" y="633"/>
                  </a:lnTo>
                  <a:lnTo>
                    <a:pt x="553" y="627"/>
                  </a:lnTo>
                  <a:lnTo>
                    <a:pt x="555" y="622"/>
                  </a:lnTo>
                  <a:lnTo>
                    <a:pt x="557" y="614"/>
                  </a:lnTo>
                  <a:lnTo>
                    <a:pt x="559" y="608"/>
                  </a:lnTo>
                  <a:lnTo>
                    <a:pt x="559" y="601"/>
                  </a:lnTo>
                  <a:lnTo>
                    <a:pt x="561" y="595"/>
                  </a:lnTo>
                  <a:lnTo>
                    <a:pt x="561" y="589"/>
                  </a:lnTo>
                  <a:lnTo>
                    <a:pt x="563" y="584"/>
                  </a:lnTo>
                  <a:lnTo>
                    <a:pt x="565" y="576"/>
                  </a:lnTo>
                  <a:lnTo>
                    <a:pt x="565" y="570"/>
                  </a:lnTo>
                  <a:lnTo>
                    <a:pt x="567" y="563"/>
                  </a:lnTo>
                  <a:lnTo>
                    <a:pt x="567" y="557"/>
                  </a:lnTo>
                  <a:lnTo>
                    <a:pt x="567" y="550"/>
                  </a:lnTo>
                  <a:lnTo>
                    <a:pt x="567" y="544"/>
                  </a:lnTo>
                  <a:lnTo>
                    <a:pt x="567" y="536"/>
                  </a:lnTo>
                  <a:lnTo>
                    <a:pt x="569" y="531"/>
                  </a:lnTo>
                  <a:lnTo>
                    <a:pt x="569" y="523"/>
                  </a:lnTo>
                  <a:lnTo>
                    <a:pt x="569" y="517"/>
                  </a:lnTo>
                  <a:lnTo>
                    <a:pt x="569" y="512"/>
                  </a:lnTo>
                  <a:lnTo>
                    <a:pt x="569" y="504"/>
                  </a:lnTo>
                  <a:lnTo>
                    <a:pt x="567" y="498"/>
                  </a:lnTo>
                  <a:lnTo>
                    <a:pt x="567" y="491"/>
                  </a:lnTo>
                  <a:lnTo>
                    <a:pt x="567" y="485"/>
                  </a:lnTo>
                  <a:lnTo>
                    <a:pt x="567" y="477"/>
                  </a:lnTo>
                  <a:lnTo>
                    <a:pt x="565" y="472"/>
                  </a:lnTo>
                  <a:lnTo>
                    <a:pt x="565" y="464"/>
                  </a:lnTo>
                  <a:lnTo>
                    <a:pt x="565" y="458"/>
                  </a:lnTo>
                  <a:lnTo>
                    <a:pt x="565" y="453"/>
                  </a:lnTo>
                  <a:lnTo>
                    <a:pt x="563" y="445"/>
                  </a:lnTo>
                  <a:lnTo>
                    <a:pt x="561" y="439"/>
                  </a:lnTo>
                  <a:lnTo>
                    <a:pt x="559" y="432"/>
                  </a:lnTo>
                  <a:lnTo>
                    <a:pt x="559" y="426"/>
                  </a:lnTo>
                  <a:lnTo>
                    <a:pt x="557" y="418"/>
                  </a:lnTo>
                  <a:lnTo>
                    <a:pt x="557" y="413"/>
                  </a:lnTo>
                  <a:lnTo>
                    <a:pt x="555" y="407"/>
                  </a:lnTo>
                  <a:lnTo>
                    <a:pt x="553" y="401"/>
                  </a:lnTo>
                  <a:lnTo>
                    <a:pt x="551" y="394"/>
                  </a:lnTo>
                  <a:lnTo>
                    <a:pt x="551" y="388"/>
                  </a:lnTo>
                  <a:lnTo>
                    <a:pt x="550" y="382"/>
                  </a:lnTo>
                  <a:lnTo>
                    <a:pt x="548" y="375"/>
                  </a:lnTo>
                  <a:lnTo>
                    <a:pt x="546" y="369"/>
                  </a:lnTo>
                  <a:lnTo>
                    <a:pt x="544" y="363"/>
                  </a:lnTo>
                  <a:lnTo>
                    <a:pt x="542" y="358"/>
                  </a:lnTo>
                  <a:lnTo>
                    <a:pt x="540" y="352"/>
                  </a:lnTo>
                  <a:lnTo>
                    <a:pt x="538" y="344"/>
                  </a:lnTo>
                  <a:lnTo>
                    <a:pt x="536" y="339"/>
                  </a:lnTo>
                  <a:lnTo>
                    <a:pt x="534" y="333"/>
                  </a:lnTo>
                  <a:lnTo>
                    <a:pt x="532" y="327"/>
                  </a:lnTo>
                  <a:lnTo>
                    <a:pt x="531" y="320"/>
                  </a:lnTo>
                  <a:lnTo>
                    <a:pt x="529" y="314"/>
                  </a:lnTo>
                  <a:lnTo>
                    <a:pt x="527" y="308"/>
                  </a:lnTo>
                  <a:lnTo>
                    <a:pt x="525" y="303"/>
                  </a:lnTo>
                  <a:lnTo>
                    <a:pt x="523" y="297"/>
                  </a:lnTo>
                  <a:lnTo>
                    <a:pt x="521" y="291"/>
                  </a:lnTo>
                  <a:lnTo>
                    <a:pt x="519" y="285"/>
                  </a:lnTo>
                  <a:lnTo>
                    <a:pt x="517" y="280"/>
                  </a:lnTo>
                  <a:lnTo>
                    <a:pt x="515" y="272"/>
                  </a:lnTo>
                  <a:lnTo>
                    <a:pt x="513" y="268"/>
                  </a:lnTo>
                  <a:lnTo>
                    <a:pt x="512" y="263"/>
                  </a:lnTo>
                  <a:lnTo>
                    <a:pt x="510" y="257"/>
                  </a:lnTo>
                  <a:lnTo>
                    <a:pt x="508" y="249"/>
                  </a:lnTo>
                  <a:lnTo>
                    <a:pt x="506" y="244"/>
                  </a:lnTo>
                  <a:lnTo>
                    <a:pt x="504" y="240"/>
                  </a:lnTo>
                  <a:lnTo>
                    <a:pt x="502" y="234"/>
                  </a:lnTo>
                  <a:lnTo>
                    <a:pt x="500" y="228"/>
                  </a:lnTo>
                  <a:lnTo>
                    <a:pt x="498" y="223"/>
                  </a:lnTo>
                  <a:lnTo>
                    <a:pt x="496" y="217"/>
                  </a:lnTo>
                  <a:lnTo>
                    <a:pt x="494" y="213"/>
                  </a:lnTo>
                  <a:lnTo>
                    <a:pt x="493" y="208"/>
                  </a:lnTo>
                  <a:lnTo>
                    <a:pt x="491" y="202"/>
                  </a:lnTo>
                  <a:lnTo>
                    <a:pt x="491" y="196"/>
                  </a:lnTo>
                  <a:lnTo>
                    <a:pt x="489" y="192"/>
                  </a:lnTo>
                  <a:lnTo>
                    <a:pt x="487" y="187"/>
                  </a:lnTo>
                  <a:lnTo>
                    <a:pt x="485" y="181"/>
                  </a:lnTo>
                  <a:lnTo>
                    <a:pt x="483" y="177"/>
                  </a:lnTo>
                  <a:lnTo>
                    <a:pt x="483" y="173"/>
                  </a:lnTo>
                  <a:lnTo>
                    <a:pt x="481" y="168"/>
                  </a:lnTo>
                  <a:lnTo>
                    <a:pt x="479" y="162"/>
                  </a:lnTo>
                  <a:lnTo>
                    <a:pt x="477" y="156"/>
                  </a:lnTo>
                  <a:lnTo>
                    <a:pt x="477" y="152"/>
                  </a:lnTo>
                  <a:lnTo>
                    <a:pt x="475" y="149"/>
                  </a:lnTo>
                  <a:lnTo>
                    <a:pt x="474" y="145"/>
                  </a:lnTo>
                  <a:lnTo>
                    <a:pt x="472" y="139"/>
                  </a:lnTo>
                  <a:lnTo>
                    <a:pt x="472" y="135"/>
                  </a:lnTo>
                  <a:lnTo>
                    <a:pt x="470" y="131"/>
                  </a:lnTo>
                  <a:lnTo>
                    <a:pt x="468" y="126"/>
                  </a:lnTo>
                  <a:lnTo>
                    <a:pt x="468" y="122"/>
                  </a:lnTo>
                  <a:lnTo>
                    <a:pt x="466" y="118"/>
                  </a:lnTo>
                  <a:lnTo>
                    <a:pt x="464" y="111"/>
                  </a:lnTo>
                  <a:lnTo>
                    <a:pt x="462" y="103"/>
                  </a:lnTo>
                  <a:lnTo>
                    <a:pt x="460" y="95"/>
                  </a:lnTo>
                  <a:lnTo>
                    <a:pt x="458" y="90"/>
                  </a:lnTo>
                  <a:lnTo>
                    <a:pt x="456" y="84"/>
                  </a:lnTo>
                  <a:lnTo>
                    <a:pt x="456" y="76"/>
                  </a:lnTo>
                  <a:lnTo>
                    <a:pt x="455" y="71"/>
                  </a:lnTo>
                  <a:lnTo>
                    <a:pt x="455" y="65"/>
                  </a:lnTo>
                  <a:lnTo>
                    <a:pt x="455" y="61"/>
                  </a:lnTo>
                  <a:lnTo>
                    <a:pt x="455" y="57"/>
                  </a:lnTo>
                  <a:lnTo>
                    <a:pt x="455" y="52"/>
                  </a:lnTo>
                  <a:lnTo>
                    <a:pt x="455" y="48"/>
                  </a:lnTo>
                  <a:lnTo>
                    <a:pt x="455" y="44"/>
                  </a:lnTo>
                  <a:lnTo>
                    <a:pt x="455" y="40"/>
                  </a:lnTo>
                  <a:lnTo>
                    <a:pt x="456" y="33"/>
                  </a:lnTo>
                  <a:lnTo>
                    <a:pt x="460" y="27"/>
                  </a:lnTo>
                  <a:lnTo>
                    <a:pt x="464" y="21"/>
                  </a:lnTo>
                  <a:lnTo>
                    <a:pt x="470" y="17"/>
                  </a:lnTo>
                  <a:lnTo>
                    <a:pt x="475" y="14"/>
                  </a:lnTo>
                  <a:lnTo>
                    <a:pt x="481" y="10"/>
                  </a:lnTo>
                  <a:lnTo>
                    <a:pt x="487" y="6"/>
                  </a:lnTo>
                  <a:lnTo>
                    <a:pt x="496" y="4"/>
                  </a:lnTo>
                  <a:lnTo>
                    <a:pt x="498" y="4"/>
                  </a:lnTo>
                  <a:lnTo>
                    <a:pt x="502" y="4"/>
                  </a:lnTo>
                  <a:lnTo>
                    <a:pt x="506" y="2"/>
                  </a:lnTo>
                  <a:lnTo>
                    <a:pt x="512" y="2"/>
                  </a:lnTo>
                  <a:lnTo>
                    <a:pt x="513" y="0"/>
                  </a:lnTo>
                  <a:lnTo>
                    <a:pt x="519" y="0"/>
                  </a:lnTo>
                  <a:lnTo>
                    <a:pt x="521" y="0"/>
                  </a:lnTo>
                  <a:lnTo>
                    <a:pt x="527" y="0"/>
                  </a:lnTo>
                  <a:lnTo>
                    <a:pt x="532" y="0"/>
                  </a:lnTo>
                  <a:lnTo>
                    <a:pt x="540" y="0"/>
                  </a:lnTo>
                  <a:lnTo>
                    <a:pt x="540" y="0"/>
                  </a:lnTo>
                  <a:close/>
                </a:path>
              </a:pathLst>
            </a:custGeom>
            <a:solidFill>
              <a:srgbClr val="3399FF"/>
            </a:solidFill>
            <a:ln w="9525">
              <a:noFill/>
              <a:round/>
              <a:headEnd/>
              <a:tailEnd/>
            </a:ln>
          </p:spPr>
          <p:txBody>
            <a:bodyPr>
              <a:prstTxWarp prst="textNoShape">
                <a:avLst/>
              </a:prstTxWarp>
            </a:bodyPr>
            <a:lstStyle/>
            <a:p>
              <a:endParaRPr lang="en-US"/>
            </a:p>
          </p:txBody>
        </p:sp>
        <p:sp>
          <p:nvSpPr>
            <p:cNvPr id="19651" name="Text Box 195"/>
            <p:cNvSpPr txBox="1">
              <a:spLocks noChangeArrowheads="1"/>
            </p:cNvSpPr>
            <p:nvPr/>
          </p:nvSpPr>
          <p:spPr bwMode="auto">
            <a:xfrm>
              <a:off x="3300" y="2081"/>
              <a:ext cx="244" cy="365"/>
            </a:xfrm>
            <a:prstGeom prst="rect">
              <a:avLst/>
            </a:prstGeom>
            <a:noFill/>
            <a:ln w="9525">
              <a:noFill/>
              <a:miter lim="800000"/>
              <a:headEnd/>
              <a:tailEnd/>
            </a:ln>
            <a:effectLst/>
          </p:spPr>
          <p:txBody>
            <a:bodyPr wrap="none">
              <a:prstTxWarp prst="textNoShape">
                <a:avLst/>
              </a:prstTxWarp>
              <a:spAutoFit/>
            </a:bodyPr>
            <a:lstStyle/>
            <a:p>
              <a:r>
                <a:rPr lang="en-US" sz="3200" b="1"/>
                <a:t>5</a:t>
              </a:r>
            </a:p>
          </p:txBody>
        </p:sp>
        <p:sp>
          <p:nvSpPr>
            <p:cNvPr id="19652" name="Freeform 196"/>
            <p:cNvSpPr>
              <a:spLocks/>
            </p:cNvSpPr>
            <p:nvPr/>
          </p:nvSpPr>
          <p:spPr bwMode="auto">
            <a:xfrm>
              <a:off x="3206" y="1733"/>
              <a:ext cx="461" cy="44"/>
            </a:xfrm>
            <a:custGeom>
              <a:avLst/>
              <a:gdLst/>
              <a:ahLst/>
              <a:cxnLst>
                <a:cxn ang="0">
                  <a:pos x="0" y="0"/>
                </a:cxn>
                <a:cxn ang="0">
                  <a:pos x="226" y="43"/>
                </a:cxn>
                <a:cxn ang="0">
                  <a:pos x="461" y="5"/>
                </a:cxn>
              </a:cxnLst>
              <a:rect l="0" t="0" r="r" b="b"/>
              <a:pathLst>
                <a:path w="461" h="44">
                  <a:moveTo>
                    <a:pt x="0" y="0"/>
                  </a:moveTo>
                  <a:cubicBezTo>
                    <a:pt x="74" y="21"/>
                    <a:pt x="149" y="42"/>
                    <a:pt x="226" y="43"/>
                  </a:cubicBezTo>
                  <a:cubicBezTo>
                    <a:pt x="303" y="44"/>
                    <a:pt x="382" y="24"/>
                    <a:pt x="461" y="5"/>
                  </a:cubicBezTo>
                </a:path>
              </a:pathLst>
            </a:custGeom>
            <a:noFill/>
            <a:ln w="28575" cap="flat" cmpd="sng">
              <a:solidFill>
                <a:srgbClr val="FF0000"/>
              </a:solidFill>
              <a:prstDash val="dash"/>
              <a:round/>
              <a:headEnd type="none" w="med" len="med"/>
              <a:tailEnd type="none" w="med" len="med"/>
            </a:ln>
            <a:effectLst/>
          </p:spPr>
          <p:txBody>
            <a:bodyPr>
              <a:prstTxWarp prst="textNoShape">
                <a:avLst/>
              </a:prstTxWarp>
            </a:bodyPr>
            <a:lstStyle/>
            <a:p>
              <a:endParaRPr lang="en-US"/>
            </a:p>
          </p:txBody>
        </p:sp>
      </p:grpSp>
      <p:grpSp>
        <p:nvGrpSpPr>
          <p:cNvPr id="3" name="Group 197"/>
          <p:cNvGrpSpPr>
            <a:grpSpLocks/>
          </p:cNvGrpSpPr>
          <p:nvPr/>
        </p:nvGrpSpPr>
        <p:grpSpPr bwMode="auto">
          <a:xfrm>
            <a:off x="2203450" y="1760538"/>
            <a:ext cx="995363" cy="1409700"/>
            <a:chOff x="4470" y="2136"/>
            <a:chExt cx="627" cy="888"/>
          </a:xfrm>
        </p:grpSpPr>
        <p:sp>
          <p:nvSpPr>
            <p:cNvPr id="19654" name="Freeform 198"/>
            <p:cNvSpPr>
              <a:spLocks/>
            </p:cNvSpPr>
            <p:nvPr/>
          </p:nvSpPr>
          <p:spPr bwMode="auto">
            <a:xfrm>
              <a:off x="4470" y="2226"/>
              <a:ext cx="627" cy="798"/>
            </a:xfrm>
            <a:custGeom>
              <a:avLst/>
              <a:gdLst/>
              <a:ahLst/>
              <a:cxnLst>
                <a:cxn ang="0">
                  <a:pos x="472" y="72"/>
                </a:cxn>
                <a:cxn ang="0">
                  <a:pos x="472" y="131"/>
                </a:cxn>
                <a:cxn ang="0">
                  <a:pos x="470" y="188"/>
                </a:cxn>
                <a:cxn ang="0">
                  <a:pos x="460" y="243"/>
                </a:cxn>
                <a:cxn ang="0">
                  <a:pos x="443" y="300"/>
                </a:cxn>
                <a:cxn ang="0">
                  <a:pos x="422" y="353"/>
                </a:cxn>
                <a:cxn ang="0">
                  <a:pos x="397" y="408"/>
                </a:cxn>
                <a:cxn ang="0">
                  <a:pos x="373" y="463"/>
                </a:cxn>
                <a:cxn ang="0">
                  <a:pos x="348" y="524"/>
                </a:cxn>
                <a:cxn ang="0">
                  <a:pos x="323" y="591"/>
                </a:cxn>
                <a:cxn ang="0">
                  <a:pos x="295" y="665"/>
                </a:cxn>
                <a:cxn ang="0">
                  <a:pos x="260" y="743"/>
                </a:cxn>
                <a:cxn ang="0">
                  <a:pos x="221" y="824"/>
                </a:cxn>
                <a:cxn ang="0">
                  <a:pos x="173" y="908"/>
                </a:cxn>
                <a:cxn ang="0">
                  <a:pos x="122" y="997"/>
                </a:cxn>
                <a:cxn ang="0">
                  <a:pos x="72" y="1094"/>
                </a:cxn>
                <a:cxn ang="0">
                  <a:pos x="34" y="1203"/>
                </a:cxn>
                <a:cxn ang="0">
                  <a:pos x="11" y="1328"/>
                </a:cxn>
                <a:cxn ang="0">
                  <a:pos x="2" y="1461"/>
                </a:cxn>
                <a:cxn ang="0">
                  <a:pos x="2" y="1592"/>
                </a:cxn>
                <a:cxn ang="0">
                  <a:pos x="13" y="1719"/>
                </a:cxn>
                <a:cxn ang="0">
                  <a:pos x="44" y="1839"/>
                </a:cxn>
                <a:cxn ang="0">
                  <a:pos x="101" y="1949"/>
                </a:cxn>
                <a:cxn ang="0">
                  <a:pos x="177" y="2044"/>
                </a:cxn>
                <a:cxn ang="0">
                  <a:pos x="279" y="2126"/>
                </a:cxn>
                <a:cxn ang="0">
                  <a:pos x="392" y="2189"/>
                </a:cxn>
                <a:cxn ang="0">
                  <a:pos x="511" y="2233"/>
                </a:cxn>
                <a:cxn ang="0">
                  <a:pos x="629" y="2253"/>
                </a:cxn>
                <a:cxn ang="0">
                  <a:pos x="751" y="2263"/>
                </a:cxn>
                <a:cxn ang="0">
                  <a:pos x="878" y="2267"/>
                </a:cxn>
                <a:cxn ang="0">
                  <a:pos x="1006" y="2265"/>
                </a:cxn>
                <a:cxn ang="0">
                  <a:pos x="1127" y="2253"/>
                </a:cxn>
                <a:cxn ang="0">
                  <a:pos x="1240" y="2236"/>
                </a:cxn>
                <a:cxn ang="0">
                  <a:pos x="1337" y="2208"/>
                </a:cxn>
                <a:cxn ang="0">
                  <a:pos x="1422" y="2170"/>
                </a:cxn>
                <a:cxn ang="0">
                  <a:pos x="1494" y="2120"/>
                </a:cxn>
                <a:cxn ang="0">
                  <a:pos x="1559" y="2062"/>
                </a:cxn>
                <a:cxn ang="0">
                  <a:pos x="1616" y="1989"/>
                </a:cxn>
                <a:cxn ang="0">
                  <a:pos x="1671" y="1904"/>
                </a:cxn>
                <a:cxn ang="0">
                  <a:pos x="1721" y="1799"/>
                </a:cxn>
                <a:cxn ang="0">
                  <a:pos x="1761" y="1681"/>
                </a:cxn>
                <a:cxn ang="0">
                  <a:pos x="1783" y="1558"/>
                </a:cxn>
                <a:cxn ang="0">
                  <a:pos x="1783" y="1429"/>
                </a:cxn>
                <a:cxn ang="0">
                  <a:pos x="1762" y="1298"/>
                </a:cxn>
                <a:cxn ang="0">
                  <a:pos x="1723" y="1168"/>
                </a:cxn>
                <a:cxn ang="0">
                  <a:pos x="1675" y="1047"/>
                </a:cxn>
                <a:cxn ang="0">
                  <a:pos x="1627" y="942"/>
                </a:cxn>
                <a:cxn ang="0">
                  <a:pos x="1584" y="853"/>
                </a:cxn>
                <a:cxn ang="0">
                  <a:pos x="1544" y="786"/>
                </a:cxn>
                <a:cxn ang="0">
                  <a:pos x="1498" y="724"/>
                </a:cxn>
                <a:cxn ang="0">
                  <a:pos x="1451" y="651"/>
                </a:cxn>
                <a:cxn ang="0">
                  <a:pos x="1426" y="594"/>
                </a:cxn>
                <a:cxn ang="0">
                  <a:pos x="1405" y="524"/>
                </a:cxn>
                <a:cxn ang="0">
                  <a:pos x="1390" y="439"/>
                </a:cxn>
                <a:cxn ang="0">
                  <a:pos x="1382" y="353"/>
                </a:cxn>
                <a:cxn ang="0">
                  <a:pos x="1380" y="268"/>
                </a:cxn>
                <a:cxn ang="0">
                  <a:pos x="1388" y="188"/>
                </a:cxn>
                <a:cxn ang="0">
                  <a:pos x="1399" y="119"/>
                </a:cxn>
                <a:cxn ang="0">
                  <a:pos x="1418" y="57"/>
                </a:cxn>
                <a:cxn ang="0">
                  <a:pos x="901" y="41"/>
                </a:cxn>
              </a:cxnLst>
              <a:rect l="0" t="0" r="r" b="b"/>
              <a:pathLst>
                <a:path w="1787" h="2267">
                  <a:moveTo>
                    <a:pt x="468" y="20"/>
                  </a:moveTo>
                  <a:lnTo>
                    <a:pt x="468" y="20"/>
                  </a:lnTo>
                  <a:lnTo>
                    <a:pt x="468" y="24"/>
                  </a:lnTo>
                  <a:lnTo>
                    <a:pt x="468" y="26"/>
                  </a:lnTo>
                  <a:lnTo>
                    <a:pt x="470" y="30"/>
                  </a:lnTo>
                  <a:lnTo>
                    <a:pt x="470" y="34"/>
                  </a:lnTo>
                  <a:lnTo>
                    <a:pt x="470" y="39"/>
                  </a:lnTo>
                  <a:lnTo>
                    <a:pt x="470" y="43"/>
                  </a:lnTo>
                  <a:lnTo>
                    <a:pt x="470" y="47"/>
                  </a:lnTo>
                  <a:lnTo>
                    <a:pt x="470" y="53"/>
                  </a:lnTo>
                  <a:lnTo>
                    <a:pt x="470" y="60"/>
                  </a:lnTo>
                  <a:lnTo>
                    <a:pt x="470" y="66"/>
                  </a:lnTo>
                  <a:lnTo>
                    <a:pt x="472" y="72"/>
                  </a:lnTo>
                  <a:lnTo>
                    <a:pt x="472" y="76"/>
                  </a:lnTo>
                  <a:lnTo>
                    <a:pt x="472" y="79"/>
                  </a:lnTo>
                  <a:lnTo>
                    <a:pt x="472" y="83"/>
                  </a:lnTo>
                  <a:lnTo>
                    <a:pt x="472" y="87"/>
                  </a:lnTo>
                  <a:lnTo>
                    <a:pt x="472" y="95"/>
                  </a:lnTo>
                  <a:lnTo>
                    <a:pt x="472" y="102"/>
                  </a:lnTo>
                  <a:lnTo>
                    <a:pt x="472" y="106"/>
                  </a:lnTo>
                  <a:lnTo>
                    <a:pt x="472" y="110"/>
                  </a:lnTo>
                  <a:lnTo>
                    <a:pt x="472" y="114"/>
                  </a:lnTo>
                  <a:lnTo>
                    <a:pt x="472" y="119"/>
                  </a:lnTo>
                  <a:lnTo>
                    <a:pt x="472" y="123"/>
                  </a:lnTo>
                  <a:lnTo>
                    <a:pt x="472" y="127"/>
                  </a:lnTo>
                  <a:lnTo>
                    <a:pt x="472" y="131"/>
                  </a:lnTo>
                  <a:lnTo>
                    <a:pt x="472" y="135"/>
                  </a:lnTo>
                  <a:lnTo>
                    <a:pt x="472" y="138"/>
                  </a:lnTo>
                  <a:lnTo>
                    <a:pt x="472" y="144"/>
                  </a:lnTo>
                  <a:lnTo>
                    <a:pt x="472" y="148"/>
                  </a:lnTo>
                  <a:lnTo>
                    <a:pt x="472" y="152"/>
                  </a:lnTo>
                  <a:lnTo>
                    <a:pt x="472" y="157"/>
                  </a:lnTo>
                  <a:lnTo>
                    <a:pt x="472" y="161"/>
                  </a:lnTo>
                  <a:lnTo>
                    <a:pt x="470" y="165"/>
                  </a:lnTo>
                  <a:lnTo>
                    <a:pt x="470" y="171"/>
                  </a:lnTo>
                  <a:lnTo>
                    <a:pt x="470" y="174"/>
                  </a:lnTo>
                  <a:lnTo>
                    <a:pt x="470" y="178"/>
                  </a:lnTo>
                  <a:lnTo>
                    <a:pt x="470" y="182"/>
                  </a:lnTo>
                  <a:lnTo>
                    <a:pt x="470" y="188"/>
                  </a:lnTo>
                  <a:lnTo>
                    <a:pt x="468" y="192"/>
                  </a:lnTo>
                  <a:lnTo>
                    <a:pt x="468" y="195"/>
                  </a:lnTo>
                  <a:lnTo>
                    <a:pt x="468" y="201"/>
                  </a:lnTo>
                  <a:lnTo>
                    <a:pt x="468" y="205"/>
                  </a:lnTo>
                  <a:lnTo>
                    <a:pt x="466" y="209"/>
                  </a:lnTo>
                  <a:lnTo>
                    <a:pt x="466" y="214"/>
                  </a:lnTo>
                  <a:lnTo>
                    <a:pt x="466" y="218"/>
                  </a:lnTo>
                  <a:lnTo>
                    <a:pt x="466" y="224"/>
                  </a:lnTo>
                  <a:lnTo>
                    <a:pt x="464" y="226"/>
                  </a:lnTo>
                  <a:lnTo>
                    <a:pt x="464" y="231"/>
                  </a:lnTo>
                  <a:lnTo>
                    <a:pt x="462" y="235"/>
                  </a:lnTo>
                  <a:lnTo>
                    <a:pt x="462" y="239"/>
                  </a:lnTo>
                  <a:lnTo>
                    <a:pt x="460" y="243"/>
                  </a:lnTo>
                  <a:lnTo>
                    <a:pt x="460" y="247"/>
                  </a:lnTo>
                  <a:lnTo>
                    <a:pt x="458" y="250"/>
                  </a:lnTo>
                  <a:lnTo>
                    <a:pt x="458" y="254"/>
                  </a:lnTo>
                  <a:lnTo>
                    <a:pt x="456" y="258"/>
                  </a:lnTo>
                  <a:lnTo>
                    <a:pt x="454" y="262"/>
                  </a:lnTo>
                  <a:lnTo>
                    <a:pt x="453" y="266"/>
                  </a:lnTo>
                  <a:lnTo>
                    <a:pt x="453" y="269"/>
                  </a:lnTo>
                  <a:lnTo>
                    <a:pt x="451" y="273"/>
                  </a:lnTo>
                  <a:lnTo>
                    <a:pt x="451" y="277"/>
                  </a:lnTo>
                  <a:lnTo>
                    <a:pt x="449" y="283"/>
                  </a:lnTo>
                  <a:lnTo>
                    <a:pt x="449" y="287"/>
                  </a:lnTo>
                  <a:lnTo>
                    <a:pt x="445" y="292"/>
                  </a:lnTo>
                  <a:lnTo>
                    <a:pt x="443" y="300"/>
                  </a:lnTo>
                  <a:lnTo>
                    <a:pt x="441" y="304"/>
                  </a:lnTo>
                  <a:lnTo>
                    <a:pt x="439" y="307"/>
                  </a:lnTo>
                  <a:lnTo>
                    <a:pt x="437" y="311"/>
                  </a:lnTo>
                  <a:lnTo>
                    <a:pt x="437" y="315"/>
                  </a:lnTo>
                  <a:lnTo>
                    <a:pt x="435" y="319"/>
                  </a:lnTo>
                  <a:lnTo>
                    <a:pt x="433" y="323"/>
                  </a:lnTo>
                  <a:lnTo>
                    <a:pt x="432" y="326"/>
                  </a:lnTo>
                  <a:lnTo>
                    <a:pt x="432" y="332"/>
                  </a:lnTo>
                  <a:lnTo>
                    <a:pt x="430" y="334"/>
                  </a:lnTo>
                  <a:lnTo>
                    <a:pt x="428" y="338"/>
                  </a:lnTo>
                  <a:lnTo>
                    <a:pt x="426" y="342"/>
                  </a:lnTo>
                  <a:lnTo>
                    <a:pt x="426" y="347"/>
                  </a:lnTo>
                  <a:lnTo>
                    <a:pt x="422" y="353"/>
                  </a:lnTo>
                  <a:lnTo>
                    <a:pt x="418" y="361"/>
                  </a:lnTo>
                  <a:lnTo>
                    <a:pt x="416" y="364"/>
                  </a:lnTo>
                  <a:lnTo>
                    <a:pt x="414" y="368"/>
                  </a:lnTo>
                  <a:lnTo>
                    <a:pt x="413" y="372"/>
                  </a:lnTo>
                  <a:lnTo>
                    <a:pt x="411" y="376"/>
                  </a:lnTo>
                  <a:lnTo>
                    <a:pt x="409" y="380"/>
                  </a:lnTo>
                  <a:lnTo>
                    <a:pt x="407" y="383"/>
                  </a:lnTo>
                  <a:lnTo>
                    <a:pt x="407" y="387"/>
                  </a:lnTo>
                  <a:lnTo>
                    <a:pt x="405" y="391"/>
                  </a:lnTo>
                  <a:lnTo>
                    <a:pt x="403" y="395"/>
                  </a:lnTo>
                  <a:lnTo>
                    <a:pt x="401" y="401"/>
                  </a:lnTo>
                  <a:lnTo>
                    <a:pt x="399" y="404"/>
                  </a:lnTo>
                  <a:lnTo>
                    <a:pt x="397" y="408"/>
                  </a:lnTo>
                  <a:lnTo>
                    <a:pt x="395" y="412"/>
                  </a:lnTo>
                  <a:lnTo>
                    <a:pt x="394" y="416"/>
                  </a:lnTo>
                  <a:lnTo>
                    <a:pt x="392" y="420"/>
                  </a:lnTo>
                  <a:lnTo>
                    <a:pt x="390" y="423"/>
                  </a:lnTo>
                  <a:lnTo>
                    <a:pt x="388" y="429"/>
                  </a:lnTo>
                  <a:lnTo>
                    <a:pt x="386" y="433"/>
                  </a:lnTo>
                  <a:lnTo>
                    <a:pt x="384" y="437"/>
                  </a:lnTo>
                  <a:lnTo>
                    <a:pt x="382" y="442"/>
                  </a:lnTo>
                  <a:lnTo>
                    <a:pt x="380" y="446"/>
                  </a:lnTo>
                  <a:lnTo>
                    <a:pt x="378" y="450"/>
                  </a:lnTo>
                  <a:lnTo>
                    <a:pt x="376" y="454"/>
                  </a:lnTo>
                  <a:lnTo>
                    <a:pt x="375" y="459"/>
                  </a:lnTo>
                  <a:lnTo>
                    <a:pt x="373" y="463"/>
                  </a:lnTo>
                  <a:lnTo>
                    <a:pt x="371" y="467"/>
                  </a:lnTo>
                  <a:lnTo>
                    <a:pt x="369" y="473"/>
                  </a:lnTo>
                  <a:lnTo>
                    <a:pt x="367" y="477"/>
                  </a:lnTo>
                  <a:lnTo>
                    <a:pt x="365" y="482"/>
                  </a:lnTo>
                  <a:lnTo>
                    <a:pt x="363" y="486"/>
                  </a:lnTo>
                  <a:lnTo>
                    <a:pt x="361" y="490"/>
                  </a:lnTo>
                  <a:lnTo>
                    <a:pt x="359" y="496"/>
                  </a:lnTo>
                  <a:lnTo>
                    <a:pt x="357" y="499"/>
                  </a:lnTo>
                  <a:lnTo>
                    <a:pt x="356" y="505"/>
                  </a:lnTo>
                  <a:lnTo>
                    <a:pt x="354" y="509"/>
                  </a:lnTo>
                  <a:lnTo>
                    <a:pt x="352" y="515"/>
                  </a:lnTo>
                  <a:lnTo>
                    <a:pt x="350" y="518"/>
                  </a:lnTo>
                  <a:lnTo>
                    <a:pt x="348" y="524"/>
                  </a:lnTo>
                  <a:lnTo>
                    <a:pt x="346" y="530"/>
                  </a:lnTo>
                  <a:lnTo>
                    <a:pt x="344" y="534"/>
                  </a:lnTo>
                  <a:lnTo>
                    <a:pt x="342" y="539"/>
                  </a:lnTo>
                  <a:lnTo>
                    <a:pt x="340" y="545"/>
                  </a:lnTo>
                  <a:lnTo>
                    <a:pt x="338" y="549"/>
                  </a:lnTo>
                  <a:lnTo>
                    <a:pt x="337" y="555"/>
                  </a:lnTo>
                  <a:lnTo>
                    <a:pt x="335" y="560"/>
                  </a:lnTo>
                  <a:lnTo>
                    <a:pt x="333" y="566"/>
                  </a:lnTo>
                  <a:lnTo>
                    <a:pt x="331" y="570"/>
                  </a:lnTo>
                  <a:lnTo>
                    <a:pt x="329" y="575"/>
                  </a:lnTo>
                  <a:lnTo>
                    <a:pt x="327" y="581"/>
                  </a:lnTo>
                  <a:lnTo>
                    <a:pt x="325" y="587"/>
                  </a:lnTo>
                  <a:lnTo>
                    <a:pt x="323" y="591"/>
                  </a:lnTo>
                  <a:lnTo>
                    <a:pt x="321" y="598"/>
                  </a:lnTo>
                  <a:lnTo>
                    <a:pt x="319" y="602"/>
                  </a:lnTo>
                  <a:lnTo>
                    <a:pt x="318" y="608"/>
                  </a:lnTo>
                  <a:lnTo>
                    <a:pt x="316" y="613"/>
                  </a:lnTo>
                  <a:lnTo>
                    <a:pt x="314" y="619"/>
                  </a:lnTo>
                  <a:lnTo>
                    <a:pt x="312" y="625"/>
                  </a:lnTo>
                  <a:lnTo>
                    <a:pt x="310" y="631"/>
                  </a:lnTo>
                  <a:lnTo>
                    <a:pt x="306" y="636"/>
                  </a:lnTo>
                  <a:lnTo>
                    <a:pt x="304" y="642"/>
                  </a:lnTo>
                  <a:lnTo>
                    <a:pt x="302" y="648"/>
                  </a:lnTo>
                  <a:lnTo>
                    <a:pt x="300" y="653"/>
                  </a:lnTo>
                  <a:lnTo>
                    <a:pt x="297" y="659"/>
                  </a:lnTo>
                  <a:lnTo>
                    <a:pt x="295" y="665"/>
                  </a:lnTo>
                  <a:lnTo>
                    <a:pt x="293" y="670"/>
                  </a:lnTo>
                  <a:lnTo>
                    <a:pt x="291" y="676"/>
                  </a:lnTo>
                  <a:lnTo>
                    <a:pt x="287" y="682"/>
                  </a:lnTo>
                  <a:lnTo>
                    <a:pt x="285" y="688"/>
                  </a:lnTo>
                  <a:lnTo>
                    <a:pt x="283" y="693"/>
                  </a:lnTo>
                  <a:lnTo>
                    <a:pt x="279" y="701"/>
                  </a:lnTo>
                  <a:lnTo>
                    <a:pt x="278" y="707"/>
                  </a:lnTo>
                  <a:lnTo>
                    <a:pt x="276" y="712"/>
                  </a:lnTo>
                  <a:lnTo>
                    <a:pt x="272" y="718"/>
                  </a:lnTo>
                  <a:lnTo>
                    <a:pt x="270" y="724"/>
                  </a:lnTo>
                  <a:lnTo>
                    <a:pt x="266" y="731"/>
                  </a:lnTo>
                  <a:lnTo>
                    <a:pt x="264" y="737"/>
                  </a:lnTo>
                  <a:lnTo>
                    <a:pt x="260" y="743"/>
                  </a:lnTo>
                  <a:lnTo>
                    <a:pt x="259" y="748"/>
                  </a:lnTo>
                  <a:lnTo>
                    <a:pt x="255" y="754"/>
                  </a:lnTo>
                  <a:lnTo>
                    <a:pt x="253" y="762"/>
                  </a:lnTo>
                  <a:lnTo>
                    <a:pt x="249" y="767"/>
                  </a:lnTo>
                  <a:lnTo>
                    <a:pt x="247" y="773"/>
                  </a:lnTo>
                  <a:lnTo>
                    <a:pt x="243" y="781"/>
                  </a:lnTo>
                  <a:lnTo>
                    <a:pt x="241" y="786"/>
                  </a:lnTo>
                  <a:lnTo>
                    <a:pt x="238" y="792"/>
                  </a:lnTo>
                  <a:lnTo>
                    <a:pt x="234" y="798"/>
                  </a:lnTo>
                  <a:lnTo>
                    <a:pt x="230" y="805"/>
                  </a:lnTo>
                  <a:lnTo>
                    <a:pt x="228" y="811"/>
                  </a:lnTo>
                  <a:lnTo>
                    <a:pt x="224" y="819"/>
                  </a:lnTo>
                  <a:lnTo>
                    <a:pt x="221" y="824"/>
                  </a:lnTo>
                  <a:lnTo>
                    <a:pt x="217" y="830"/>
                  </a:lnTo>
                  <a:lnTo>
                    <a:pt x="215" y="838"/>
                  </a:lnTo>
                  <a:lnTo>
                    <a:pt x="211" y="843"/>
                  </a:lnTo>
                  <a:lnTo>
                    <a:pt x="207" y="849"/>
                  </a:lnTo>
                  <a:lnTo>
                    <a:pt x="203" y="857"/>
                  </a:lnTo>
                  <a:lnTo>
                    <a:pt x="200" y="862"/>
                  </a:lnTo>
                  <a:lnTo>
                    <a:pt x="196" y="868"/>
                  </a:lnTo>
                  <a:lnTo>
                    <a:pt x="192" y="874"/>
                  </a:lnTo>
                  <a:lnTo>
                    <a:pt x="188" y="881"/>
                  </a:lnTo>
                  <a:lnTo>
                    <a:pt x="184" y="887"/>
                  </a:lnTo>
                  <a:lnTo>
                    <a:pt x="181" y="895"/>
                  </a:lnTo>
                  <a:lnTo>
                    <a:pt x="177" y="900"/>
                  </a:lnTo>
                  <a:lnTo>
                    <a:pt x="173" y="908"/>
                  </a:lnTo>
                  <a:lnTo>
                    <a:pt x="169" y="914"/>
                  </a:lnTo>
                  <a:lnTo>
                    <a:pt x="165" y="921"/>
                  </a:lnTo>
                  <a:lnTo>
                    <a:pt x="162" y="927"/>
                  </a:lnTo>
                  <a:lnTo>
                    <a:pt x="158" y="935"/>
                  </a:lnTo>
                  <a:lnTo>
                    <a:pt x="154" y="942"/>
                  </a:lnTo>
                  <a:lnTo>
                    <a:pt x="150" y="948"/>
                  </a:lnTo>
                  <a:lnTo>
                    <a:pt x="146" y="954"/>
                  </a:lnTo>
                  <a:lnTo>
                    <a:pt x="141" y="961"/>
                  </a:lnTo>
                  <a:lnTo>
                    <a:pt x="137" y="969"/>
                  </a:lnTo>
                  <a:lnTo>
                    <a:pt x="133" y="974"/>
                  </a:lnTo>
                  <a:lnTo>
                    <a:pt x="129" y="982"/>
                  </a:lnTo>
                  <a:lnTo>
                    <a:pt x="125" y="990"/>
                  </a:lnTo>
                  <a:lnTo>
                    <a:pt x="122" y="997"/>
                  </a:lnTo>
                  <a:lnTo>
                    <a:pt x="118" y="1003"/>
                  </a:lnTo>
                  <a:lnTo>
                    <a:pt x="112" y="1011"/>
                  </a:lnTo>
                  <a:lnTo>
                    <a:pt x="110" y="1018"/>
                  </a:lnTo>
                  <a:lnTo>
                    <a:pt x="106" y="1026"/>
                  </a:lnTo>
                  <a:lnTo>
                    <a:pt x="103" y="1032"/>
                  </a:lnTo>
                  <a:lnTo>
                    <a:pt x="99" y="1041"/>
                  </a:lnTo>
                  <a:lnTo>
                    <a:pt x="95" y="1047"/>
                  </a:lnTo>
                  <a:lnTo>
                    <a:pt x="91" y="1056"/>
                  </a:lnTo>
                  <a:lnTo>
                    <a:pt x="87" y="1062"/>
                  </a:lnTo>
                  <a:lnTo>
                    <a:pt x="84" y="1070"/>
                  </a:lnTo>
                  <a:lnTo>
                    <a:pt x="80" y="1077"/>
                  </a:lnTo>
                  <a:lnTo>
                    <a:pt x="76" y="1087"/>
                  </a:lnTo>
                  <a:lnTo>
                    <a:pt x="72" y="1094"/>
                  </a:lnTo>
                  <a:lnTo>
                    <a:pt x="70" y="1102"/>
                  </a:lnTo>
                  <a:lnTo>
                    <a:pt x="67" y="1109"/>
                  </a:lnTo>
                  <a:lnTo>
                    <a:pt x="63" y="1119"/>
                  </a:lnTo>
                  <a:lnTo>
                    <a:pt x="59" y="1127"/>
                  </a:lnTo>
                  <a:lnTo>
                    <a:pt x="57" y="1134"/>
                  </a:lnTo>
                  <a:lnTo>
                    <a:pt x="53" y="1142"/>
                  </a:lnTo>
                  <a:lnTo>
                    <a:pt x="49" y="1151"/>
                  </a:lnTo>
                  <a:lnTo>
                    <a:pt x="48" y="1159"/>
                  </a:lnTo>
                  <a:lnTo>
                    <a:pt x="44" y="1168"/>
                  </a:lnTo>
                  <a:lnTo>
                    <a:pt x="42" y="1176"/>
                  </a:lnTo>
                  <a:lnTo>
                    <a:pt x="40" y="1185"/>
                  </a:lnTo>
                  <a:lnTo>
                    <a:pt x="36" y="1195"/>
                  </a:lnTo>
                  <a:lnTo>
                    <a:pt x="34" y="1203"/>
                  </a:lnTo>
                  <a:lnTo>
                    <a:pt x="30" y="1212"/>
                  </a:lnTo>
                  <a:lnTo>
                    <a:pt x="29" y="1222"/>
                  </a:lnTo>
                  <a:lnTo>
                    <a:pt x="27" y="1231"/>
                  </a:lnTo>
                  <a:lnTo>
                    <a:pt x="25" y="1241"/>
                  </a:lnTo>
                  <a:lnTo>
                    <a:pt x="23" y="1250"/>
                  </a:lnTo>
                  <a:lnTo>
                    <a:pt x="21" y="1260"/>
                  </a:lnTo>
                  <a:lnTo>
                    <a:pt x="19" y="1269"/>
                  </a:lnTo>
                  <a:lnTo>
                    <a:pt x="17" y="1279"/>
                  </a:lnTo>
                  <a:lnTo>
                    <a:pt x="15" y="1288"/>
                  </a:lnTo>
                  <a:lnTo>
                    <a:pt x="15" y="1298"/>
                  </a:lnTo>
                  <a:lnTo>
                    <a:pt x="13" y="1307"/>
                  </a:lnTo>
                  <a:lnTo>
                    <a:pt x="13" y="1318"/>
                  </a:lnTo>
                  <a:lnTo>
                    <a:pt x="11" y="1328"/>
                  </a:lnTo>
                  <a:lnTo>
                    <a:pt x="11" y="1339"/>
                  </a:lnTo>
                  <a:lnTo>
                    <a:pt x="10" y="1349"/>
                  </a:lnTo>
                  <a:lnTo>
                    <a:pt x="10" y="1358"/>
                  </a:lnTo>
                  <a:lnTo>
                    <a:pt x="8" y="1370"/>
                  </a:lnTo>
                  <a:lnTo>
                    <a:pt x="8" y="1379"/>
                  </a:lnTo>
                  <a:lnTo>
                    <a:pt x="6" y="1389"/>
                  </a:lnTo>
                  <a:lnTo>
                    <a:pt x="6" y="1400"/>
                  </a:lnTo>
                  <a:lnTo>
                    <a:pt x="6" y="1410"/>
                  </a:lnTo>
                  <a:lnTo>
                    <a:pt x="6" y="1421"/>
                  </a:lnTo>
                  <a:lnTo>
                    <a:pt x="4" y="1431"/>
                  </a:lnTo>
                  <a:lnTo>
                    <a:pt x="2" y="1440"/>
                  </a:lnTo>
                  <a:lnTo>
                    <a:pt x="2" y="1451"/>
                  </a:lnTo>
                  <a:lnTo>
                    <a:pt x="2" y="1461"/>
                  </a:lnTo>
                  <a:lnTo>
                    <a:pt x="2" y="1470"/>
                  </a:lnTo>
                  <a:lnTo>
                    <a:pt x="2" y="1482"/>
                  </a:lnTo>
                  <a:lnTo>
                    <a:pt x="2" y="1491"/>
                  </a:lnTo>
                  <a:lnTo>
                    <a:pt x="2" y="1503"/>
                  </a:lnTo>
                  <a:lnTo>
                    <a:pt x="0" y="1512"/>
                  </a:lnTo>
                  <a:lnTo>
                    <a:pt x="0" y="1522"/>
                  </a:lnTo>
                  <a:lnTo>
                    <a:pt x="0" y="1531"/>
                  </a:lnTo>
                  <a:lnTo>
                    <a:pt x="0" y="1543"/>
                  </a:lnTo>
                  <a:lnTo>
                    <a:pt x="0" y="1552"/>
                  </a:lnTo>
                  <a:lnTo>
                    <a:pt x="0" y="1562"/>
                  </a:lnTo>
                  <a:lnTo>
                    <a:pt x="0" y="1573"/>
                  </a:lnTo>
                  <a:lnTo>
                    <a:pt x="2" y="1583"/>
                  </a:lnTo>
                  <a:lnTo>
                    <a:pt x="2" y="1592"/>
                  </a:lnTo>
                  <a:lnTo>
                    <a:pt x="2" y="1602"/>
                  </a:lnTo>
                  <a:lnTo>
                    <a:pt x="2" y="1611"/>
                  </a:lnTo>
                  <a:lnTo>
                    <a:pt x="2" y="1623"/>
                  </a:lnTo>
                  <a:lnTo>
                    <a:pt x="2" y="1632"/>
                  </a:lnTo>
                  <a:lnTo>
                    <a:pt x="4" y="1642"/>
                  </a:lnTo>
                  <a:lnTo>
                    <a:pt x="6" y="1651"/>
                  </a:lnTo>
                  <a:lnTo>
                    <a:pt x="6" y="1662"/>
                  </a:lnTo>
                  <a:lnTo>
                    <a:pt x="6" y="1672"/>
                  </a:lnTo>
                  <a:lnTo>
                    <a:pt x="8" y="1681"/>
                  </a:lnTo>
                  <a:lnTo>
                    <a:pt x="8" y="1691"/>
                  </a:lnTo>
                  <a:lnTo>
                    <a:pt x="11" y="1700"/>
                  </a:lnTo>
                  <a:lnTo>
                    <a:pt x="11" y="1710"/>
                  </a:lnTo>
                  <a:lnTo>
                    <a:pt x="13" y="1719"/>
                  </a:lnTo>
                  <a:lnTo>
                    <a:pt x="15" y="1729"/>
                  </a:lnTo>
                  <a:lnTo>
                    <a:pt x="17" y="1738"/>
                  </a:lnTo>
                  <a:lnTo>
                    <a:pt x="19" y="1748"/>
                  </a:lnTo>
                  <a:lnTo>
                    <a:pt x="21" y="1757"/>
                  </a:lnTo>
                  <a:lnTo>
                    <a:pt x="23" y="1765"/>
                  </a:lnTo>
                  <a:lnTo>
                    <a:pt x="25" y="1775"/>
                  </a:lnTo>
                  <a:lnTo>
                    <a:pt x="27" y="1784"/>
                  </a:lnTo>
                  <a:lnTo>
                    <a:pt x="29" y="1794"/>
                  </a:lnTo>
                  <a:lnTo>
                    <a:pt x="32" y="1803"/>
                  </a:lnTo>
                  <a:lnTo>
                    <a:pt x="36" y="1813"/>
                  </a:lnTo>
                  <a:lnTo>
                    <a:pt x="38" y="1820"/>
                  </a:lnTo>
                  <a:lnTo>
                    <a:pt x="42" y="1830"/>
                  </a:lnTo>
                  <a:lnTo>
                    <a:pt x="44" y="1839"/>
                  </a:lnTo>
                  <a:lnTo>
                    <a:pt x="48" y="1847"/>
                  </a:lnTo>
                  <a:lnTo>
                    <a:pt x="51" y="1856"/>
                  </a:lnTo>
                  <a:lnTo>
                    <a:pt x="53" y="1864"/>
                  </a:lnTo>
                  <a:lnTo>
                    <a:pt x="59" y="1873"/>
                  </a:lnTo>
                  <a:lnTo>
                    <a:pt x="63" y="1883"/>
                  </a:lnTo>
                  <a:lnTo>
                    <a:pt x="67" y="1890"/>
                  </a:lnTo>
                  <a:lnTo>
                    <a:pt x="70" y="1900"/>
                  </a:lnTo>
                  <a:lnTo>
                    <a:pt x="74" y="1908"/>
                  </a:lnTo>
                  <a:lnTo>
                    <a:pt x="80" y="1917"/>
                  </a:lnTo>
                  <a:lnTo>
                    <a:pt x="84" y="1925"/>
                  </a:lnTo>
                  <a:lnTo>
                    <a:pt x="89" y="1934"/>
                  </a:lnTo>
                  <a:lnTo>
                    <a:pt x="93" y="1942"/>
                  </a:lnTo>
                  <a:lnTo>
                    <a:pt x="101" y="1949"/>
                  </a:lnTo>
                  <a:lnTo>
                    <a:pt x="105" y="1957"/>
                  </a:lnTo>
                  <a:lnTo>
                    <a:pt x="110" y="1965"/>
                  </a:lnTo>
                  <a:lnTo>
                    <a:pt x="114" y="1972"/>
                  </a:lnTo>
                  <a:lnTo>
                    <a:pt x="120" y="1980"/>
                  </a:lnTo>
                  <a:lnTo>
                    <a:pt x="125" y="1987"/>
                  </a:lnTo>
                  <a:lnTo>
                    <a:pt x="133" y="1995"/>
                  </a:lnTo>
                  <a:lnTo>
                    <a:pt x="139" y="2003"/>
                  </a:lnTo>
                  <a:lnTo>
                    <a:pt x="145" y="2010"/>
                  </a:lnTo>
                  <a:lnTo>
                    <a:pt x="150" y="2016"/>
                  </a:lnTo>
                  <a:lnTo>
                    <a:pt x="158" y="2024"/>
                  </a:lnTo>
                  <a:lnTo>
                    <a:pt x="164" y="2031"/>
                  </a:lnTo>
                  <a:lnTo>
                    <a:pt x="171" y="2039"/>
                  </a:lnTo>
                  <a:lnTo>
                    <a:pt x="177" y="2044"/>
                  </a:lnTo>
                  <a:lnTo>
                    <a:pt x="184" y="2052"/>
                  </a:lnTo>
                  <a:lnTo>
                    <a:pt x="192" y="2058"/>
                  </a:lnTo>
                  <a:lnTo>
                    <a:pt x="200" y="2065"/>
                  </a:lnTo>
                  <a:lnTo>
                    <a:pt x="207" y="2071"/>
                  </a:lnTo>
                  <a:lnTo>
                    <a:pt x="215" y="2077"/>
                  </a:lnTo>
                  <a:lnTo>
                    <a:pt x="222" y="2084"/>
                  </a:lnTo>
                  <a:lnTo>
                    <a:pt x="230" y="2090"/>
                  </a:lnTo>
                  <a:lnTo>
                    <a:pt x="238" y="2096"/>
                  </a:lnTo>
                  <a:lnTo>
                    <a:pt x="245" y="2101"/>
                  </a:lnTo>
                  <a:lnTo>
                    <a:pt x="253" y="2107"/>
                  </a:lnTo>
                  <a:lnTo>
                    <a:pt x="262" y="2115"/>
                  </a:lnTo>
                  <a:lnTo>
                    <a:pt x="270" y="2119"/>
                  </a:lnTo>
                  <a:lnTo>
                    <a:pt x="279" y="2126"/>
                  </a:lnTo>
                  <a:lnTo>
                    <a:pt x="287" y="2130"/>
                  </a:lnTo>
                  <a:lnTo>
                    <a:pt x="295" y="2136"/>
                  </a:lnTo>
                  <a:lnTo>
                    <a:pt x="304" y="2141"/>
                  </a:lnTo>
                  <a:lnTo>
                    <a:pt x="312" y="2147"/>
                  </a:lnTo>
                  <a:lnTo>
                    <a:pt x="321" y="2151"/>
                  </a:lnTo>
                  <a:lnTo>
                    <a:pt x="331" y="2157"/>
                  </a:lnTo>
                  <a:lnTo>
                    <a:pt x="338" y="2162"/>
                  </a:lnTo>
                  <a:lnTo>
                    <a:pt x="348" y="2166"/>
                  </a:lnTo>
                  <a:lnTo>
                    <a:pt x="356" y="2172"/>
                  </a:lnTo>
                  <a:lnTo>
                    <a:pt x="365" y="2176"/>
                  </a:lnTo>
                  <a:lnTo>
                    <a:pt x="375" y="2179"/>
                  </a:lnTo>
                  <a:lnTo>
                    <a:pt x="384" y="2185"/>
                  </a:lnTo>
                  <a:lnTo>
                    <a:pt x="392" y="2189"/>
                  </a:lnTo>
                  <a:lnTo>
                    <a:pt x="401" y="2193"/>
                  </a:lnTo>
                  <a:lnTo>
                    <a:pt x="411" y="2196"/>
                  </a:lnTo>
                  <a:lnTo>
                    <a:pt x="420" y="2200"/>
                  </a:lnTo>
                  <a:lnTo>
                    <a:pt x="428" y="2204"/>
                  </a:lnTo>
                  <a:lnTo>
                    <a:pt x="437" y="2208"/>
                  </a:lnTo>
                  <a:lnTo>
                    <a:pt x="447" y="2210"/>
                  </a:lnTo>
                  <a:lnTo>
                    <a:pt x="456" y="2214"/>
                  </a:lnTo>
                  <a:lnTo>
                    <a:pt x="466" y="2217"/>
                  </a:lnTo>
                  <a:lnTo>
                    <a:pt x="475" y="2221"/>
                  </a:lnTo>
                  <a:lnTo>
                    <a:pt x="483" y="2223"/>
                  </a:lnTo>
                  <a:lnTo>
                    <a:pt x="492" y="2227"/>
                  </a:lnTo>
                  <a:lnTo>
                    <a:pt x="502" y="2229"/>
                  </a:lnTo>
                  <a:lnTo>
                    <a:pt x="511" y="2233"/>
                  </a:lnTo>
                  <a:lnTo>
                    <a:pt x="521" y="2234"/>
                  </a:lnTo>
                  <a:lnTo>
                    <a:pt x="530" y="2236"/>
                  </a:lnTo>
                  <a:lnTo>
                    <a:pt x="540" y="2238"/>
                  </a:lnTo>
                  <a:lnTo>
                    <a:pt x="549" y="2242"/>
                  </a:lnTo>
                  <a:lnTo>
                    <a:pt x="557" y="2244"/>
                  </a:lnTo>
                  <a:lnTo>
                    <a:pt x="567" y="2246"/>
                  </a:lnTo>
                  <a:lnTo>
                    <a:pt x="576" y="2246"/>
                  </a:lnTo>
                  <a:lnTo>
                    <a:pt x="586" y="2250"/>
                  </a:lnTo>
                  <a:lnTo>
                    <a:pt x="593" y="2250"/>
                  </a:lnTo>
                  <a:lnTo>
                    <a:pt x="603" y="2252"/>
                  </a:lnTo>
                  <a:lnTo>
                    <a:pt x="612" y="2253"/>
                  </a:lnTo>
                  <a:lnTo>
                    <a:pt x="622" y="2253"/>
                  </a:lnTo>
                  <a:lnTo>
                    <a:pt x="629" y="2253"/>
                  </a:lnTo>
                  <a:lnTo>
                    <a:pt x="639" y="2255"/>
                  </a:lnTo>
                  <a:lnTo>
                    <a:pt x="648" y="2255"/>
                  </a:lnTo>
                  <a:lnTo>
                    <a:pt x="658" y="2257"/>
                  </a:lnTo>
                  <a:lnTo>
                    <a:pt x="667" y="2257"/>
                  </a:lnTo>
                  <a:lnTo>
                    <a:pt x="677" y="2259"/>
                  </a:lnTo>
                  <a:lnTo>
                    <a:pt x="684" y="2259"/>
                  </a:lnTo>
                  <a:lnTo>
                    <a:pt x="696" y="2261"/>
                  </a:lnTo>
                  <a:lnTo>
                    <a:pt x="703" y="2261"/>
                  </a:lnTo>
                  <a:lnTo>
                    <a:pt x="713" y="2261"/>
                  </a:lnTo>
                  <a:lnTo>
                    <a:pt x="722" y="2261"/>
                  </a:lnTo>
                  <a:lnTo>
                    <a:pt x="732" y="2263"/>
                  </a:lnTo>
                  <a:lnTo>
                    <a:pt x="742" y="2263"/>
                  </a:lnTo>
                  <a:lnTo>
                    <a:pt x="751" y="2263"/>
                  </a:lnTo>
                  <a:lnTo>
                    <a:pt x="761" y="2265"/>
                  </a:lnTo>
                  <a:lnTo>
                    <a:pt x="772" y="2265"/>
                  </a:lnTo>
                  <a:lnTo>
                    <a:pt x="780" y="2265"/>
                  </a:lnTo>
                  <a:lnTo>
                    <a:pt x="789" y="2265"/>
                  </a:lnTo>
                  <a:lnTo>
                    <a:pt x="800" y="2265"/>
                  </a:lnTo>
                  <a:lnTo>
                    <a:pt x="810" y="2267"/>
                  </a:lnTo>
                  <a:lnTo>
                    <a:pt x="819" y="2267"/>
                  </a:lnTo>
                  <a:lnTo>
                    <a:pt x="829" y="2267"/>
                  </a:lnTo>
                  <a:lnTo>
                    <a:pt x="838" y="2267"/>
                  </a:lnTo>
                  <a:lnTo>
                    <a:pt x="850" y="2267"/>
                  </a:lnTo>
                  <a:lnTo>
                    <a:pt x="857" y="2267"/>
                  </a:lnTo>
                  <a:lnTo>
                    <a:pt x="869" y="2267"/>
                  </a:lnTo>
                  <a:lnTo>
                    <a:pt x="878" y="2267"/>
                  </a:lnTo>
                  <a:lnTo>
                    <a:pt x="888" y="2267"/>
                  </a:lnTo>
                  <a:lnTo>
                    <a:pt x="897" y="2267"/>
                  </a:lnTo>
                  <a:lnTo>
                    <a:pt x="907" y="2267"/>
                  </a:lnTo>
                  <a:lnTo>
                    <a:pt x="916" y="2267"/>
                  </a:lnTo>
                  <a:lnTo>
                    <a:pt x="928" y="2267"/>
                  </a:lnTo>
                  <a:lnTo>
                    <a:pt x="937" y="2267"/>
                  </a:lnTo>
                  <a:lnTo>
                    <a:pt x="947" y="2267"/>
                  </a:lnTo>
                  <a:lnTo>
                    <a:pt x="956" y="2267"/>
                  </a:lnTo>
                  <a:lnTo>
                    <a:pt x="966" y="2267"/>
                  </a:lnTo>
                  <a:lnTo>
                    <a:pt x="975" y="2265"/>
                  </a:lnTo>
                  <a:lnTo>
                    <a:pt x="985" y="2265"/>
                  </a:lnTo>
                  <a:lnTo>
                    <a:pt x="994" y="2265"/>
                  </a:lnTo>
                  <a:lnTo>
                    <a:pt x="1006" y="2265"/>
                  </a:lnTo>
                  <a:lnTo>
                    <a:pt x="1013" y="2263"/>
                  </a:lnTo>
                  <a:lnTo>
                    <a:pt x="1025" y="2263"/>
                  </a:lnTo>
                  <a:lnTo>
                    <a:pt x="1034" y="2261"/>
                  </a:lnTo>
                  <a:lnTo>
                    <a:pt x="1044" y="2261"/>
                  </a:lnTo>
                  <a:lnTo>
                    <a:pt x="1053" y="2261"/>
                  </a:lnTo>
                  <a:lnTo>
                    <a:pt x="1063" y="2261"/>
                  </a:lnTo>
                  <a:lnTo>
                    <a:pt x="1072" y="2259"/>
                  </a:lnTo>
                  <a:lnTo>
                    <a:pt x="1082" y="2259"/>
                  </a:lnTo>
                  <a:lnTo>
                    <a:pt x="1091" y="2257"/>
                  </a:lnTo>
                  <a:lnTo>
                    <a:pt x="1099" y="2257"/>
                  </a:lnTo>
                  <a:lnTo>
                    <a:pt x="1108" y="2255"/>
                  </a:lnTo>
                  <a:lnTo>
                    <a:pt x="1118" y="2255"/>
                  </a:lnTo>
                  <a:lnTo>
                    <a:pt x="1127" y="2253"/>
                  </a:lnTo>
                  <a:lnTo>
                    <a:pt x="1137" y="2253"/>
                  </a:lnTo>
                  <a:lnTo>
                    <a:pt x="1145" y="2252"/>
                  </a:lnTo>
                  <a:lnTo>
                    <a:pt x="1154" y="2252"/>
                  </a:lnTo>
                  <a:lnTo>
                    <a:pt x="1162" y="2250"/>
                  </a:lnTo>
                  <a:lnTo>
                    <a:pt x="1171" y="2248"/>
                  </a:lnTo>
                  <a:lnTo>
                    <a:pt x="1181" y="2246"/>
                  </a:lnTo>
                  <a:lnTo>
                    <a:pt x="1188" y="2246"/>
                  </a:lnTo>
                  <a:lnTo>
                    <a:pt x="1198" y="2244"/>
                  </a:lnTo>
                  <a:lnTo>
                    <a:pt x="1205" y="2242"/>
                  </a:lnTo>
                  <a:lnTo>
                    <a:pt x="1215" y="2240"/>
                  </a:lnTo>
                  <a:lnTo>
                    <a:pt x="1223" y="2240"/>
                  </a:lnTo>
                  <a:lnTo>
                    <a:pt x="1232" y="2238"/>
                  </a:lnTo>
                  <a:lnTo>
                    <a:pt x="1240" y="2236"/>
                  </a:lnTo>
                  <a:lnTo>
                    <a:pt x="1247" y="2233"/>
                  </a:lnTo>
                  <a:lnTo>
                    <a:pt x="1255" y="2233"/>
                  </a:lnTo>
                  <a:lnTo>
                    <a:pt x="1262" y="2231"/>
                  </a:lnTo>
                  <a:lnTo>
                    <a:pt x="1270" y="2229"/>
                  </a:lnTo>
                  <a:lnTo>
                    <a:pt x="1278" y="2225"/>
                  </a:lnTo>
                  <a:lnTo>
                    <a:pt x="1285" y="2223"/>
                  </a:lnTo>
                  <a:lnTo>
                    <a:pt x="1293" y="2221"/>
                  </a:lnTo>
                  <a:lnTo>
                    <a:pt x="1300" y="2219"/>
                  </a:lnTo>
                  <a:lnTo>
                    <a:pt x="1306" y="2217"/>
                  </a:lnTo>
                  <a:lnTo>
                    <a:pt x="1314" y="2215"/>
                  </a:lnTo>
                  <a:lnTo>
                    <a:pt x="1321" y="2212"/>
                  </a:lnTo>
                  <a:lnTo>
                    <a:pt x="1329" y="2210"/>
                  </a:lnTo>
                  <a:lnTo>
                    <a:pt x="1337" y="2208"/>
                  </a:lnTo>
                  <a:lnTo>
                    <a:pt x="1344" y="2206"/>
                  </a:lnTo>
                  <a:lnTo>
                    <a:pt x="1350" y="2202"/>
                  </a:lnTo>
                  <a:lnTo>
                    <a:pt x="1356" y="2200"/>
                  </a:lnTo>
                  <a:lnTo>
                    <a:pt x="1363" y="2196"/>
                  </a:lnTo>
                  <a:lnTo>
                    <a:pt x="1371" y="2195"/>
                  </a:lnTo>
                  <a:lnTo>
                    <a:pt x="1377" y="2191"/>
                  </a:lnTo>
                  <a:lnTo>
                    <a:pt x="1384" y="2189"/>
                  </a:lnTo>
                  <a:lnTo>
                    <a:pt x="1390" y="2185"/>
                  </a:lnTo>
                  <a:lnTo>
                    <a:pt x="1397" y="2183"/>
                  </a:lnTo>
                  <a:lnTo>
                    <a:pt x="1403" y="2179"/>
                  </a:lnTo>
                  <a:lnTo>
                    <a:pt x="1409" y="2177"/>
                  </a:lnTo>
                  <a:lnTo>
                    <a:pt x="1415" y="2174"/>
                  </a:lnTo>
                  <a:lnTo>
                    <a:pt x="1422" y="2170"/>
                  </a:lnTo>
                  <a:lnTo>
                    <a:pt x="1428" y="2166"/>
                  </a:lnTo>
                  <a:lnTo>
                    <a:pt x="1434" y="2164"/>
                  </a:lnTo>
                  <a:lnTo>
                    <a:pt x="1439" y="2160"/>
                  </a:lnTo>
                  <a:lnTo>
                    <a:pt x="1445" y="2157"/>
                  </a:lnTo>
                  <a:lnTo>
                    <a:pt x="1451" y="2153"/>
                  </a:lnTo>
                  <a:lnTo>
                    <a:pt x="1456" y="2149"/>
                  </a:lnTo>
                  <a:lnTo>
                    <a:pt x="1462" y="2145"/>
                  </a:lnTo>
                  <a:lnTo>
                    <a:pt x="1468" y="2141"/>
                  </a:lnTo>
                  <a:lnTo>
                    <a:pt x="1473" y="2138"/>
                  </a:lnTo>
                  <a:lnTo>
                    <a:pt x="1479" y="2134"/>
                  </a:lnTo>
                  <a:lnTo>
                    <a:pt x="1485" y="2130"/>
                  </a:lnTo>
                  <a:lnTo>
                    <a:pt x="1491" y="2126"/>
                  </a:lnTo>
                  <a:lnTo>
                    <a:pt x="1494" y="2120"/>
                  </a:lnTo>
                  <a:lnTo>
                    <a:pt x="1500" y="2117"/>
                  </a:lnTo>
                  <a:lnTo>
                    <a:pt x="1506" y="2113"/>
                  </a:lnTo>
                  <a:lnTo>
                    <a:pt x="1512" y="2109"/>
                  </a:lnTo>
                  <a:lnTo>
                    <a:pt x="1515" y="2103"/>
                  </a:lnTo>
                  <a:lnTo>
                    <a:pt x="1521" y="2100"/>
                  </a:lnTo>
                  <a:lnTo>
                    <a:pt x="1525" y="2096"/>
                  </a:lnTo>
                  <a:lnTo>
                    <a:pt x="1531" y="2092"/>
                  </a:lnTo>
                  <a:lnTo>
                    <a:pt x="1534" y="2086"/>
                  </a:lnTo>
                  <a:lnTo>
                    <a:pt x="1540" y="2082"/>
                  </a:lnTo>
                  <a:lnTo>
                    <a:pt x="1546" y="2077"/>
                  </a:lnTo>
                  <a:lnTo>
                    <a:pt x="1550" y="2073"/>
                  </a:lnTo>
                  <a:lnTo>
                    <a:pt x="1553" y="2067"/>
                  </a:lnTo>
                  <a:lnTo>
                    <a:pt x="1559" y="2062"/>
                  </a:lnTo>
                  <a:lnTo>
                    <a:pt x="1563" y="2056"/>
                  </a:lnTo>
                  <a:lnTo>
                    <a:pt x="1569" y="2052"/>
                  </a:lnTo>
                  <a:lnTo>
                    <a:pt x="1572" y="2046"/>
                  </a:lnTo>
                  <a:lnTo>
                    <a:pt x="1578" y="2041"/>
                  </a:lnTo>
                  <a:lnTo>
                    <a:pt x="1582" y="2035"/>
                  </a:lnTo>
                  <a:lnTo>
                    <a:pt x="1586" y="2031"/>
                  </a:lnTo>
                  <a:lnTo>
                    <a:pt x="1591" y="2025"/>
                  </a:lnTo>
                  <a:lnTo>
                    <a:pt x="1595" y="2020"/>
                  </a:lnTo>
                  <a:lnTo>
                    <a:pt x="1599" y="2014"/>
                  </a:lnTo>
                  <a:lnTo>
                    <a:pt x="1605" y="2008"/>
                  </a:lnTo>
                  <a:lnTo>
                    <a:pt x="1608" y="2003"/>
                  </a:lnTo>
                  <a:lnTo>
                    <a:pt x="1612" y="1997"/>
                  </a:lnTo>
                  <a:lnTo>
                    <a:pt x="1616" y="1989"/>
                  </a:lnTo>
                  <a:lnTo>
                    <a:pt x="1620" y="1986"/>
                  </a:lnTo>
                  <a:lnTo>
                    <a:pt x="1624" y="1978"/>
                  </a:lnTo>
                  <a:lnTo>
                    <a:pt x="1629" y="1972"/>
                  </a:lnTo>
                  <a:lnTo>
                    <a:pt x="1633" y="1965"/>
                  </a:lnTo>
                  <a:lnTo>
                    <a:pt x="1637" y="1959"/>
                  </a:lnTo>
                  <a:lnTo>
                    <a:pt x="1643" y="1951"/>
                  </a:lnTo>
                  <a:lnTo>
                    <a:pt x="1647" y="1946"/>
                  </a:lnTo>
                  <a:lnTo>
                    <a:pt x="1650" y="1938"/>
                  </a:lnTo>
                  <a:lnTo>
                    <a:pt x="1654" y="1932"/>
                  </a:lnTo>
                  <a:lnTo>
                    <a:pt x="1658" y="1925"/>
                  </a:lnTo>
                  <a:lnTo>
                    <a:pt x="1662" y="1917"/>
                  </a:lnTo>
                  <a:lnTo>
                    <a:pt x="1667" y="1909"/>
                  </a:lnTo>
                  <a:lnTo>
                    <a:pt x="1671" y="1904"/>
                  </a:lnTo>
                  <a:lnTo>
                    <a:pt x="1675" y="1894"/>
                  </a:lnTo>
                  <a:lnTo>
                    <a:pt x="1679" y="1887"/>
                  </a:lnTo>
                  <a:lnTo>
                    <a:pt x="1683" y="1879"/>
                  </a:lnTo>
                  <a:lnTo>
                    <a:pt x="1688" y="1871"/>
                  </a:lnTo>
                  <a:lnTo>
                    <a:pt x="1690" y="1864"/>
                  </a:lnTo>
                  <a:lnTo>
                    <a:pt x="1696" y="1856"/>
                  </a:lnTo>
                  <a:lnTo>
                    <a:pt x="1700" y="1849"/>
                  </a:lnTo>
                  <a:lnTo>
                    <a:pt x="1704" y="1841"/>
                  </a:lnTo>
                  <a:lnTo>
                    <a:pt x="1707" y="1833"/>
                  </a:lnTo>
                  <a:lnTo>
                    <a:pt x="1711" y="1824"/>
                  </a:lnTo>
                  <a:lnTo>
                    <a:pt x="1713" y="1816"/>
                  </a:lnTo>
                  <a:lnTo>
                    <a:pt x="1719" y="1807"/>
                  </a:lnTo>
                  <a:lnTo>
                    <a:pt x="1721" y="1799"/>
                  </a:lnTo>
                  <a:lnTo>
                    <a:pt x="1724" y="1790"/>
                  </a:lnTo>
                  <a:lnTo>
                    <a:pt x="1728" y="1782"/>
                  </a:lnTo>
                  <a:lnTo>
                    <a:pt x="1732" y="1775"/>
                  </a:lnTo>
                  <a:lnTo>
                    <a:pt x="1736" y="1763"/>
                  </a:lnTo>
                  <a:lnTo>
                    <a:pt x="1738" y="1756"/>
                  </a:lnTo>
                  <a:lnTo>
                    <a:pt x="1742" y="1746"/>
                  </a:lnTo>
                  <a:lnTo>
                    <a:pt x="1743" y="1738"/>
                  </a:lnTo>
                  <a:lnTo>
                    <a:pt x="1747" y="1729"/>
                  </a:lnTo>
                  <a:lnTo>
                    <a:pt x="1749" y="1719"/>
                  </a:lnTo>
                  <a:lnTo>
                    <a:pt x="1753" y="1710"/>
                  </a:lnTo>
                  <a:lnTo>
                    <a:pt x="1757" y="1702"/>
                  </a:lnTo>
                  <a:lnTo>
                    <a:pt x="1759" y="1693"/>
                  </a:lnTo>
                  <a:lnTo>
                    <a:pt x="1761" y="1681"/>
                  </a:lnTo>
                  <a:lnTo>
                    <a:pt x="1762" y="1672"/>
                  </a:lnTo>
                  <a:lnTo>
                    <a:pt x="1766" y="1664"/>
                  </a:lnTo>
                  <a:lnTo>
                    <a:pt x="1768" y="1655"/>
                  </a:lnTo>
                  <a:lnTo>
                    <a:pt x="1770" y="1645"/>
                  </a:lnTo>
                  <a:lnTo>
                    <a:pt x="1772" y="1636"/>
                  </a:lnTo>
                  <a:lnTo>
                    <a:pt x="1774" y="1626"/>
                  </a:lnTo>
                  <a:lnTo>
                    <a:pt x="1776" y="1615"/>
                  </a:lnTo>
                  <a:lnTo>
                    <a:pt x="1778" y="1607"/>
                  </a:lnTo>
                  <a:lnTo>
                    <a:pt x="1778" y="1596"/>
                  </a:lnTo>
                  <a:lnTo>
                    <a:pt x="1780" y="1586"/>
                  </a:lnTo>
                  <a:lnTo>
                    <a:pt x="1782" y="1577"/>
                  </a:lnTo>
                  <a:lnTo>
                    <a:pt x="1783" y="1567"/>
                  </a:lnTo>
                  <a:lnTo>
                    <a:pt x="1783" y="1558"/>
                  </a:lnTo>
                  <a:lnTo>
                    <a:pt x="1785" y="1548"/>
                  </a:lnTo>
                  <a:lnTo>
                    <a:pt x="1785" y="1539"/>
                  </a:lnTo>
                  <a:lnTo>
                    <a:pt x="1785" y="1529"/>
                  </a:lnTo>
                  <a:lnTo>
                    <a:pt x="1785" y="1518"/>
                  </a:lnTo>
                  <a:lnTo>
                    <a:pt x="1787" y="1509"/>
                  </a:lnTo>
                  <a:lnTo>
                    <a:pt x="1787" y="1497"/>
                  </a:lnTo>
                  <a:lnTo>
                    <a:pt x="1787" y="1488"/>
                  </a:lnTo>
                  <a:lnTo>
                    <a:pt x="1787" y="1478"/>
                  </a:lnTo>
                  <a:lnTo>
                    <a:pt x="1787" y="1469"/>
                  </a:lnTo>
                  <a:lnTo>
                    <a:pt x="1785" y="1459"/>
                  </a:lnTo>
                  <a:lnTo>
                    <a:pt x="1785" y="1448"/>
                  </a:lnTo>
                  <a:lnTo>
                    <a:pt x="1785" y="1438"/>
                  </a:lnTo>
                  <a:lnTo>
                    <a:pt x="1783" y="1429"/>
                  </a:lnTo>
                  <a:lnTo>
                    <a:pt x="1783" y="1417"/>
                  </a:lnTo>
                  <a:lnTo>
                    <a:pt x="1782" y="1408"/>
                  </a:lnTo>
                  <a:lnTo>
                    <a:pt x="1780" y="1398"/>
                  </a:lnTo>
                  <a:lnTo>
                    <a:pt x="1780" y="1387"/>
                  </a:lnTo>
                  <a:lnTo>
                    <a:pt x="1778" y="1377"/>
                  </a:lnTo>
                  <a:lnTo>
                    <a:pt x="1776" y="1368"/>
                  </a:lnTo>
                  <a:lnTo>
                    <a:pt x="1774" y="1356"/>
                  </a:lnTo>
                  <a:lnTo>
                    <a:pt x="1772" y="1347"/>
                  </a:lnTo>
                  <a:lnTo>
                    <a:pt x="1770" y="1337"/>
                  </a:lnTo>
                  <a:lnTo>
                    <a:pt x="1768" y="1328"/>
                  </a:lnTo>
                  <a:lnTo>
                    <a:pt x="1766" y="1317"/>
                  </a:lnTo>
                  <a:lnTo>
                    <a:pt x="1764" y="1307"/>
                  </a:lnTo>
                  <a:lnTo>
                    <a:pt x="1762" y="1298"/>
                  </a:lnTo>
                  <a:lnTo>
                    <a:pt x="1759" y="1286"/>
                  </a:lnTo>
                  <a:lnTo>
                    <a:pt x="1757" y="1277"/>
                  </a:lnTo>
                  <a:lnTo>
                    <a:pt x="1755" y="1267"/>
                  </a:lnTo>
                  <a:lnTo>
                    <a:pt x="1751" y="1258"/>
                  </a:lnTo>
                  <a:lnTo>
                    <a:pt x="1747" y="1246"/>
                  </a:lnTo>
                  <a:lnTo>
                    <a:pt x="1745" y="1237"/>
                  </a:lnTo>
                  <a:lnTo>
                    <a:pt x="1742" y="1227"/>
                  </a:lnTo>
                  <a:lnTo>
                    <a:pt x="1740" y="1218"/>
                  </a:lnTo>
                  <a:lnTo>
                    <a:pt x="1736" y="1208"/>
                  </a:lnTo>
                  <a:lnTo>
                    <a:pt x="1732" y="1199"/>
                  </a:lnTo>
                  <a:lnTo>
                    <a:pt x="1730" y="1187"/>
                  </a:lnTo>
                  <a:lnTo>
                    <a:pt x="1726" y="1178"/>
                  </a:lnTo>
                  <a:lnTo>
                    <a:pt x="1723" y="1168"/>
                  </a:lnTo>
                  <a:lnTo>
                    <a:pt x="1719" y="1159"/>
                  </a:lnTo>
                  <a:lnTo>
                    <a:pt x="1717" y="1149"/>
                  </a:lnTo>
                  <a:lnTo>
                    <a:pt x="1713" y="1140"/>
                  </a:lnTo>
                  <a:lnTo>
                    <a:pt x="1709" y="1130"/>
                  </a:lnTo>
                  <a:lnTo>
                    <a:pt x="1705" y="1121"/>
                  </a:lnTo>
                  <a:lnTo>
                    <a:pt x="1702" y="1111"/>
                  </a:lnTo>
                  <a:lnTo>
                    <a:pt x="1698" y="1102"/>
                  </a:lnTo>
                  <a:lnTo>
                    <a:pt x="1694" y="1092"/>
                  </a:lnTo>
                  <a:lnTo>
                    <a:pt x="1690" y="1083"/>
                  </a:lnTo>
                  <a:lnTo>
                    <a:pt x="1688" y="1075"/>
                  </a:lnTo>
                  <a:lnTo>
                    <a:pt x="1683" y="1066"/>
                  </a:lnTo>
                  <a:lnTo>
                    <a:pt x="1681" y="1056"/>
                  </a:lnTo>
                  <a:lnTo>
                    <a:pt x="1675" y="1047"/>
                  </a:lnTo>
                  <a:lnTo>
                    <a:pt x="1673" y="1039"/>
                  </a:lnTo>
                  <a:lnTo>
                    <a:pt x="1667" y="1030"/>
                  </a:lnTo>
                  <a:lnTo>
                    <a:pt x="1666" y="1022"/>
                  </a:lnTo>
                  <a:lnTo>
                    <a:pt x="1662" y="1012"/>
                  </a:lnTo>
                  <a:lnTo>
                    <a:pt x="1658" y="1005"/>
                  </a:lnTo>
                  <a:lnTo>
                    <a:pt x="1654" y="997"/>
                  </a:lnTo>
                  <a:lnTo>
                    <a:pt x="1650" y="988"/>
                  </a:lnTo>
                  <a:lnTo>
                    <a:pt x="1647" y="980"/>
                  </a:lnTo>
                  <a:lnTo>
                    <a:pt x="1643" y="973"/>
                  </a:lnTo>
                  <a:lnTo>
                    <a:pt x="1639" y="963"/>
                  </a:lnTo>
                  <a:lnTo>
                    <a:pt x="1635" y="955"/>
                  </a:lnTo>
                  <a:lnTo>
                    <a:pt x="1631" y="948"/>
                  </a:lnTo>
                  <a:lnTo>
                    <a:pt x="1627" y="942"/>
                  </a:lnTo>
                  <a:lnTo>
                    <a:pt x="1624" y="933"/>
                  </a:lnTo>
                  <a:lnTo>
                    <a:pt x="1620" y="927"/>
                  </a:lnTo>
                  <a:lnTo>
                    <a:pt x="1616" y="917"/>
                  </a:lnTo>
                  <a:lnTo>
                    <a:pt x="1614" y="912"/>
                  </a:lnTo>
                  <a:lnTo>
                    <a:pt x="1610" y="904"/>
                  </a:lnTo>
                  <a:lnTo>
                    <a:pt x="1607" y="897"/>
                  </a:lnTo>
                  <a:lnTo>
                    <a:pt x="1605" y="891"/>
                  </a:lnTo>
                  <a:lnTo>
                    <a:pt x="1601" y="885"/>
                  </a:lnTo>
                  <a:lnTo>
                    <a:pt x="1597" y="878"/>
                  </a:lnTo>
                  <a:lnTo>
                    <a:pt x="1593" y="870"/>
                  </a:lnTo>
                  <a:lnTo>
                    <a:pt x="1589" y="864"/>
                  </a:lnTo>
                  <a:lnTo>
                    <a:pt x="1588" y="859"/>
                  </a:lnTo>
                  <a:lnTo>
                    <a:pt x="1584" y="853"/>
                  </a:lnTo>
                  <a:lnTo>
                    <a:pt x="1580" y="847"/>
                  </a:lnTo>
                  <a:lnTo>
                    <a:pt x="1578" y="841"/>
                  </a:lnTo>
                  <a:lnTo>
                    <a:pt x="1574" y="836"/>
                  </a:lnTo>
                  <a:lnTo>
                    <a:pt x="1570" y="830"/>
                  </a:lnTo>
                  <a:lnTo>
                    <a:pt x="1569" y="824"/>
                  </a:lnTo>
                  <a:lnTo>
                    <a:pt x="1565" y="819"/>
                  </a:lnTo>
                  <a:lnTo>
                    <a:pt x="1563" y="815"/>
                  </a:lnTo>
                  <a:lnTo>
                    <a:pt x="1559" y="809"/>
                  </a:lnTo>
                  <a:lnTo>
                    <a:pt x="1555" y="803"/>
                  </a:lnTo>
                  <a:lnTo>
                    <a:pt x="1553" y="800"/>
                  </a:lnTo>
                  <a:lnTo>
                    <a:pt x="1550" y="796"/>
                  </a:lnTo>
                  <a:lnTo>
                    <a:pt x="1546" y="790"/>
                  </a:lnTo>
                  <a:lnTo>
                    <a:pt x="1544" y="786"/>
                  </a:lnTo>
                  <a:lnTo>
                    <a:pt x="1540" y="781"/>
                  </a:lnTo>
                  <a:lnTo>
                    <a:pt x="1538" y="777"/>
                  </a:lnTo>
                  <a:lnTo>
                    <a:pt x="1534" y="773"/>
                  </a:lnTo>
                  <a:lnTo>
                    <a:pt x="1532" y="769"/>
                  </a:lnTo>
                  <a:lnTo>
                    <a:pt x="1529" y="764"/>
                  </a:lnTo>
                  <a:lnTo>
                    <a:pt x="1527" y="762"/>
                  </a:lnTo>
                  <a:lnTo>
                    <a:pt x="1523" y="758"/>
                  </a:lnTo>
                  <a:lnTo>
                    <a:pt x="1519" y="752"/>
                  </a:lnTo>
                  <a:lnTo>
                    <a:pt x="1517" y="748"/>
                  </a:lnTo>
                  <a:lnTo>
                    <a:pt x="1515" y="746"/>
                  </a:lnTo>
                  <a:lnTo>
                    <a:pt x="1510" y="739"/>
                  </a:lnTo>
                  <a:lnTo>
                    <a:pt x="1504" y="731"/>
                  </a:lnTo>
                  <a:lnTo>
                    <a:pt x="1498" y="724"/>
                  </a:lnTo>
                  <a:lnTo>
                    <a:pt x="1494" y="716"/>
                  </a:lnTo>
                  <a:lnTo>
                    <a:pt x="1489" y="708"/>
                  </a:lnTo>
                  <a:lnTo>
                    <a:pt x="1483" y="703"/>
                  </a:lnTo>
                  <a:lnTo>
                    <a:pt x="1479" y="695"/>
                  </a:lnTo>
                  <a:lnTo>
                    <a:pt x="1473" y="688"/>
                  </a:lnTo>
                  <a:lnTo>
                    <a:pt x="1470" y="682"/>
                  </a:lnTo>
                  <a:lnTo>
                    <a:pt x="1466" y="674"/>
                  </a:lnTo>
                  <a:lnTo>
                    <a:pt x="1462" y="670"/>
                  </a:lnTo>
                  <a:lnTo>
                    <a:pt x="1460" y="667"/>
                  </a:lnTo>
                  <a:lnTo>
                    <a:pt x="1458" y="663"/>
                  </a:lnTo>
                  <a:lnTo>
                    <a:pt x="1456" y="659"/>
                  </a:lnTo>
                  <a:lnTo>
                    <a:pt x="1453" y="655"/>
                  </a:lnTo>
                  <a:lnTo>
                    <a:pt x="1451" y="651"/>
                  </a:lnTo>
                  <a:lnTo>
                    <a:pt x="1449" y="648"/>
                  </a:lnTo>
                  <a:lnTo>
                    <a:pt x="1449" y="644"/>
                  </a:lnTo>
                  <a:lnTo>
                    <a:pt x="1445" y="640"/>
                  </a:lnTo>
                  <a:lnTo>
                    <a:pt x="1443" y="636"/>
                  </a:lnTo>
                  <a:lnTo>
                    <a:pt x="1441" y="631"/>
                  </a:lnTo>
                  <a:lnTo>
                    <a:pt x="1439" y="627"/>
                  </a:lnTo>
                  <a:lnTo>
                    <a:pt x="1437" y="623"/>
                  </a:lnTo>
                  <a:lnTo>
                    <a:pt x="1435" y="619"/>
                  </a:lnTo>
                  <a:lnTo>
                    <a:pt x="1434" y="613"/>
                  </a:lnTo>
                  <a:lnTo>
                    <a:pt x="1434" y="610"/>
                  </a:lnTo>
                  <a:lnTo>
                    <a:pt x="1430" y="604"/>
                  </a:lnTo>
                  <a:lnTo>
                    <a:pt x="1428" y="600"/>
                  </a:lnTo>
                  <a:lnTo>
                    <a:pt x="1426" y="594"/>
                  </a:lnTo>
                  <a:lnTo>
                    <a:pt x="1424" y="591"/>
                  </a:lnTo>
                  <a:lnTo>
                    <a:pt x="1422" y="585"/>
                  </a:lnTo>
                  <a:lnTo>
                    <a:pt x="1420" y="579"/>
                  </a:lnTo>
                  <a:lnTo>
                    <a:pt x="1420" y="574"/>
                  </a:lnTo>
                  <a:lnTo>
                    <a:pt x="1418" y="570"/>
                  </a:lnTo>
                  <a:lnTo>
                    <a:pt x="1416" y="562"/>
                  </a:lnTo>
                  <a:lnTo>
                    <a:pt x="1415" y="556"/>
                  </a:lnTo>
                  <a:lnTo>
                    <a:pt x="1413" y="551"/>
                  </a:lnTo>
                  <a:lnTo>
                    <a:pt x="1411" y="547"/>
                  </a:lnTo>
                  <a:lnTo>
                    <a:pt x="1409" y="539"/>
                  </a:lnTo>
                  <a:lnTo>
                    <a:pt x="1407" y="534"/>
                  </a:lnTo>
                  <a:lnTo>
                    <a:pt x="1407" y="530"/>
                  </a:lnTo>
                  <a:lnTo>
                    <a:pt x="1405" y="524"/>
                  </a:lnTo>
                  <a:lnTo>
                    <a:pt x="1403" y="516"/>
                  </a:lnTo>
                  <a:lnTo>
                    <a:pt x="1403" y="511"/>
                  </a:lnTo>
                  <a:lnTo>
                    <a:pt x="1401" y="503"/>
                  </a:lnTo>
                  <a:lnTo>
                    <a:pt x="1399" y="497"/>
                  </a:lnTo>
                  <a:lnTo>
                    <a:pt x="1399" y="492"/>
                  </a:lnTo>
                  <a:lnTo>
                    <a:pt x="1397" y="486"/>
                  </a:lnTo>
                  <a:lnTo>
                    <a:pt x="1397" y="478"/>
                  </a:lnTo>
                  <a:lnTo>
                    <a:pt x="1396" y="473"/>
                  </a:lnTo>
                  <a:lnTo>
                    <a:pt x="1394" y="465"/>
                  </a:lnTo>
                  <a:lnTo>
                    <a:pt x="1394" y="459"/>
                  </a:lnTo>
                  <a:lnTo>
                    <a:pt x="1392" y="452"/>
                  </a:lnTo>
                  <a:lnTo>
                    <a:pt x="1392" y="446"/>
                  </a:lnTo>
                  <a:lnTo>
                    <a:pt x="1390" y="439"/>
                  </a:lnTo>
                  <a:lnTo>
                    <a:pt x="1390" y="433"/>
                  </a:lnTo>
                  <a:lnTo>
                    <a:pt x="1390" y="427"/>
                  </a:lnTo>
                  <a:lnTo>
                    <a:pt x="1390" y="421"/>
                  </a:lnTo>
                  <a:lnTo>
                    <a:pt x="1388" y="414"/>
                  </a:lnTo>
                  <a:lnTo>
                    <a:pt x="1388" y="406"/>
                  </a:lnTo>
                  <a:lnTo>
                    <a:pt x="1386" y="401"/>
                  </a:lnTo>
                  <a:lnTo>
                    <a:pt x="1386" y="393"/>
                  </a:lnTo>
                  <a:lnTo>
                    <a:pt x="1384" y="387"/>
                  </a:lnTo>
                  <a:lnTo>
                    <a:pt x="1384" y="380"/>
                  </a:lnTo>
                  <a:lnTo>
                    <a:pt x="1384" y="372"/>
                  </a:lnTo>
                  <a:lnTo>
                    <a:pt x="1384" y="366"/>
                  </a:lnTo>
                  <a:lnTo>
                    <a:pt x="1382" y="359"/>
                  </a:lnTo>
                  <a:lnTo>
                    <a:pt x="1382" y="353"/>
                  </a:lnTo>
                  <a:lnTo>
                    <a:pt x="1382" y="345"/>
                  </a:lnTo>
                  <a:lnTo>
                    <a:pt x="1382" y="340"/>
                  </a:lnTo>
                  <a:lnTo>
                    <a:pt x="1382" y="332"/>
                  </a:lnTo>
                  <a:lnTo>
                    <a:pt x="1382" y="326"/>
                  </a:lnTo>
                  <a:lnTo>
                    <a:pt x="1382" y="319"/>
                  </a:lnTo>
                  <a:lnTo>
                    <a:pt x="1382" y="313"/>
                  </a:lnTo>
                  <a:lnTo>
                    <a:pt x="1380" y="306"/>
                  </a:lnTo>
                  <a:lnTo>
                    <a:pt x="1380" y="298"/>
                  </a:lnTo>
                  <a:lnTo>
                    <a:pt x="1380" y="292"/>
                  </a:lnTo>
                  <a:lnTo>
                    <a:pt x="1380" y="285"/>
                  </a:lnTo>
                  <a:lnTo>
                    <a:pt x="1380" y="279"/>
                  </a:lnTo>
                  <a:lnTo>
                    <a:pt x="1380" y="273"/>
                  </a:lnTo>
                  <a:lnTo>
                    <a:pt x="1380" y="268"/>
                  </a:lnTo>
                  <a:lnTo>
                    <a:pt x="1382" y="260"/>
                  </a:lnTo>
                  <a:lnTo>
                    <a:pt x="1382" y="254"/>
                  </a:lnTo>
                  <a:lnTo>
                    <a:pt x="1382" y="247"/>
                  </a:lnTo>
                  <a:lnTo>
                    <a:pt x="1382" y="241"/>
                  </a:lnTo>
                  <a:lnTo>
                    <a:pt x="1382" y="235"/>
                  </a:lnTo>
                  <a:lnTo>
                    <a:pt x="1382" y="228"/>
                  </a:lnTo>
                  <a:lnTo>
                    <a:pt x="1384" y="224"/>
                  </a:lnTo>
                  <a:lnTo>
                    <a:pt x="1384" y="216"/>
                  </a:lnTo>
                  <a:lnTo>
                    <a:pt x="1386" y="211"/>
                  </a:lnTo>
                  <a:lnTo>
                    <a:pt x="1386" y="205"/>
                  </a:lnTo>
                  <a:lnTo>
                    <a:pt x="1386" y="199"/>
                  </a:lnTo>
                  <a:lnTo>
                    <a:pt x="1388" y="193"/>
                  </a:lnTo>
                  <a:lnTo>
                    <a:pt x="1388" y="188"/>
                  </a:lnTo>
                  <a:lnTo>
                    <a:pt x="1388" y="182"/>
                  </a:lnTo>
                  <a:lnTo>
                    <a:pt x="1390" y="176"/>
                  </a:lnTo>
                  <a:lnTo>
                    <a:pt x="1390" y="171"/>
                  </a:lnTo>
                  <a:lnTo>
                    <a:pt x="1392" y="165"/>
                  </a:lnTo>
                  <a:lnTo>
                    <a:pt x="1392" y="159"/>
                  </a:lnTo>
                  <a:lnTo>
                    <a:pt x="1392" y="154"/>
                  </a:lnTo>
                  <a:lnTo>
                    <a:pt x="1394" y="150"/>
                  </a:lnTo>
                  <a:lnTo>
                    <a:pt x="1394" y="144"/>
                  </a:lnTo>
                  <a:lnTo>
                    <a:pt x="1396" y="138"/>
                  </a:lnTo>
                  <a:lnTo>
                    <a:pt x="1397" y="133"/>
                  </a:lnTo>
                  <a:lnTo>
                    <a:pt x="1397" y="129"/>
                  </a:lnTo>
                  <a:lnTo>
                    <a:pt x="1399" y="123"/>
                  </a:lnTo>
                  <a:lnTo>
                    <a:pt x="1399" y="119"/>
                  </a:lnTo>
                  <a:lnTo>
                    <a:pt x="1401" y="114"/>
                  </a:lnTo>
                  <a:lnTo>
                    <a:pt x="1401" y="108"/>
                  </a:lnTo>
                  <a:lnTo>
                    <a:pt x="1403" y="104"/>
                  </a:lnTo>
                  <a:lnTo>
                    <a:pt x="1403" y="100"/>
                  </a:lnTo>
                  <a:lnTo>
                    <a:pt x="1405" y="97"/>
                  </a:lnTo>
                  <a:lnTo>
                    <a:pt x="1405" y="93"/>
                  </a:lnTo>
                  <a:lnTo>
                    <a:pt x="1407" y="87"/>
                  </a:lnTo>
                  <a:lnTo>
                    <a:pt x="1409" y="83"/>
                  </a:lnTo>
                  <a:lnTo>
                    <a:pt x="1409" y="79"/>
                  </a:lnTo>
                  <a:lnTo>
                    <a:pt x="1411" y="76"/>
                  </a:lnTo>
                  <a:lnTo>
                    <a:pt x="1413" y="72"/>
                  </a:lnTo>
                  <a:lnTo>
                    <a:pt x="1415" y="64"/>
                  </a:lnTo>
                  <a:lnTo>
                    <a:pt x="1418" y="57"/>
                  </a:lnTo>
                  <a:lnTo>
                    <a:pt x="1420" y="49"/>
                  </a:lnTo>
                  <a:lnTo>
                    <a:pt x="1422" y="43"/>
                  </a:lnTo>
                  <a:lnTo>
                    <a:pt x="1424" y="38"/>
                  </a:lnTo>
                  <a:lnTo>
                    <a:pt x="1426" y="32"/>
                  </a:lnTo>
                  <a:lnTo>
                    <a:pt x="1428" y="26"/>
                  </a:lnTo>
                  <a:lnTo>
                    <a:pt x="1430" y="22"/>
                  </a:lnTo>
                  <a:lnTo>
                    <a:pt x="1432" y="17"/>
                  </a:lnTo>
                  <a:lnTo>
                    <a:pt x="1434" y="13"/>
                  </a:lnTo>
                  <a:lnTo>
                    <a:pt x="1437" y="7"/>
                  </a:lnTo>
                  <a:lnTo>
                    <a:pt x="1439" y="3"/>
                  </a:lnTo>
                  <a:lnTo>
                    <a:pt x="1441" y="0"/>
                  </a:lnTo>
                  <a:lnTo>
                    <a:pt x="1441" y="0"/>
                  </a:lnTo>
                  <a:lnTo>
                    <a:pt x="901" y="41"/>
                  </a:lnTo>
                  <a:lnTo>
                    <a:pt x="468" y="20"/>
                  </a:lnTo>
                  <a:lnTo>
                    <a:pt x="468" y="20"/>
                  </a:lnTo>
                  <a:close/>
                </a:path>
              </a:pathLst>
            </a:custGeom>
            <a:solidFill>
              <a:srgbClr val="0066FF"/>
            </a:solidFill>
            <a:ln w="38100" cmpd="sng">
              <a:solidFill>
                <a:schemeClr val="tx1"/>
              </a:solidFill>
              <a:round/>
              <a:headEnd/>
              <a:tailEnd/>
            </a:ln>
          </p:spPr>
          <p:txBody>
            <a:bodyPr>
              <a:prstTxWarp prst="textNoShape">
                <a:avLst/>
              </a:prstTxWarp>
            </a:bodyPr>
            <a:lstStyle/>
            <a:p>
              <a:endParaRPr lang="en-US"/>
            </a:p>
          </p:txBody>
        </p:sp>
        <p:sp>
          <p:nvSpPr>
            <p:cNvPr id="19655" name="Freeform 199"/>
            <p:cNvSpPr>
              <a:spLocks/>
            </p:cNvSpPr>
            <p:nvPr/>
          </p:nvSpPr>
          <p:spPr bwMode="auto">
            <a:xfrm>
              <a:off x="4633" y="2216"/>
              <a:ext cx="337" cy="74"/>
            </a:xfrm>
            <a:custGeom>
              <a:avLst/>
              <a:gdLst/>
              <a:ahLst/>
              <a:cxnLst>
                <a:cxn ang="0">
                  <a:pos x="3" y="0"/>
                </a:cxn>
                <a:cxn ang="0">
                  <a:pos x="0" y="101"/>
                </a:cxn>
                <a:cxn ang="0">
                  <a:pos x="461" y="106"/>
                </a:cxn>
                <a:cxn ang="0">
                  <a:pos x="480" y="15"/>
                </a:cxn>
                <a:cxn ang="0">
                  <a:pos x="3" y="0"/>
                </a:cxn>
              </a:cxnLst>
              <a:rect l="0" t="0" r="r" b="b"/>
              <a:pathLst>
                <a:path w="480" h="106">
                  <a:moveTo>
                    <a:pt x="3" y="0"/>
                  </a:moveTo>
                  <a:lnTo>
                    <a:pt x="0" y="101"/>
                  </a:lnTo>
                  <a:lnTo>
                    <a:pt x="461" y="106"/>
                  </a:lnTo>
                  <a:lnTo>
                    <a:pt x="480" y="15"/>
                  </a:lnTo>
                  <a:lnTo>
                    <a:pt x="3" y="0"/>
                  </a:lnTo>
                  <a:close/>
                </a:path>
              </a:pathLst>
            </a:custGeom>
            <a:solidFill>
              <a:srgbClr val="CCECFF"/>
            </a:solidFill>
            <a:ln w="9525" cap="flat" cmpd="sng">
              <a:solidFill>
                <a:srgbClr val="FF0000"/>
              </a:solidFill>
              <a:prstDash val="solid"/>
              <a:round/>
              <a:headEnd type="none" w="med" len="med"/>
              <a:tailEnd type="none" w="med" len="med"/>
            </a:ln>
            <a:effectLst/>
          </p:spPr>
          <p:txBody>
            <a:bodyPr>
              <a:prstTxWarp prst="textNoShape">
                <a:avLst/>
              </a:prstTxWarp>
            </a:bodyPr>
            <a:lstStyle/>
            <a:p>
              <a:endParaRPr lang="en-US"/>
            </a:p>
          </p:txBody>
        </p:sp>
        <p:sp>
          <p:nvSpPr>
            <p:cNvPr id="19656" name="Freeform 200"/>
            <p:cNvSpPr>
              <a:spLocks/>
            </p:cNvSpPr>
            <p:nvPr/>
          </p:nvSpPr>
          <p:spPr bwMode="auto">
            <a:xfrm>
              <a:off x="4570" y="2366"/>
              <a:ext cx="43" cy="53"/>
            </a:xfrm>
            <a:custGeom>
              <a:avLst/>
              <a:gdLst/>
              <a:ahLst/>
              <a:cxnLst>
                <a:cxn ang="0">
                  <a:pos x="124" y="0"/>
                </a:cxn>
                <a:cxn ang="0">
                  <a:pos x="65" y="152"/>
                </a:cxn>
                <a:cxn ang="0">
                  <a:pos x="63" y="152"/>
                </a:cxn>
                <a:cxn ang="0">
                  <a:pos x="57" y="148"/>
                </a:cxn>
                <a:cxn ang="0">
                  <a:pos x="53" y="146"/>
                </a:cxn>
                <a:cxn ang="0">
                  <a:pos x="50" y="145"/>
                </a:cxn>
                <a:cxn ang="0">
                  <a:pos x="46" y="141"/>
                </a:cxn>
                <a:cxn ang="0">
                  <a:pos x="42" y="139"/>
                </a:cxn>
                <a:cxn ang="0">
                  <a:pos x="36" y="135"/>
                </a:cxn>
                <a:cxn ang="0">
                  <a:pos x="33" y="133"/>
                </a:cxn>
                <a:cxn ang="0">
                  <a:pos x="27" y="129"/>
                </a:cxn>
                <a:cxn ang="0">
                  <a:pos x="23" y="127"/>
                </a:cxn>
                <a:cxn ang="0">
                  <a:pos x="19" y="124"/>
                </a:cxn>
                <a:cxn ang="0">
                  <a:pos x="15" y="120"/>
                </a:cxn>
                <a:cxn ang="0">
                  <a:pos x="12" y="116"/>
                </a:cxn>
                <a:cxn ang="0">
                  <a:pos x="10" y="114"/>
                </a:cxn>
                <a:cxn ang="0">
                  <a:pos x="6" y="110"/>
                </a:cxn>
                <a:cxn ang="0">
                  <a:pos x="4" y="107"/>
                </a:cxn>
                <a:cxn ang="0">
                  <a:pos x="2" y="103"/>
                </a:cxn>
                <a:cxn ang="0">
                  <a:pos x="2" y="99"/>
                </a:cxn>
                <a:cxn ang="0">
                  <a:pos x="0" y="93"/>
                </a:cxn>
                <a:cxn ang="0">
                  <a:pos x="2" y="89"/>
                </a:cxn>
                <a:cxn ang="0">
                  <a:pos x="2" y="86"/>
                </a:cxn>
                <a:cxn ang="0">
                  <a:pos x="2" y="82"/>
                </a:cxn>
                <a:cxn ang="0">
                  <a:pos x="4" y="76"/>
                </a:cxn>
                <a:cxn ang="0">
                  <a:pos x="6" y="72"/>
                </a:cxn>
                <a:cxn ang="0">
                  <a:pos x="8" y="67"/>
                </a:cxn>
                <a:cxn ang="0">
                  <a:pos x="10" y="63"/>
                </a:cxn>
                <a:cxn ang="0">
                  <a:pos x="14" y="59"/>
                </a:cxn>
                <a:cxn ang="0">
                  <a:pos x="17" y="55"/>
                </a:cxn>
                <a:cxn ang="0">
                  <a:pos x="21" y="50"/>
                </a:cxn>
                <a:cxn ang="0">
                  <a:pos x="27" y="48"/>
                </a:cxn>
                <a:cxn ang="0">
                  <a:pos x="31" y="42"/>
                </a:cxn>
                <a:cxn ang="0">
                  <a:pos x="38" y="38"/>
                </a:cxn>
                <a:cxn ang="0">
                  <a:pos x="40" y="36"/>
                </a:cxn>
                <a:cxn ang="0">
                  <a:pos x="44" y="34"/>
                </a:cxn>
                <a:cxn ang="0">
                  <a:pos x="48" y="32"/>
                </a:cxn>
                <a:cxn ang="0">
                  <a:pos x="52" y="31"/>
                </a:cxn>
                <a:cxn ang="0">
                  <a:pos x="55" y="29"/>
                </a:cxn>
                <a:cxn ang="0">
                  <a:pos x="59" y="27"/>
                </a:cxn>
                <a:cxn ang="0">
                  <a:pos x="63" y="25"/>
                </a:cxn>
                <a:cxn ang="0">
                  <a:pos x="69" y="21"/>
                </a:cxn>
                <a:cxn ang="0">
                  <a:pos x="72" y="19"/>
                </a:cxn>
                <a:cxn ang="0">
                  <a:pos x="76" y="19"/>
                </a:cxn>
                <a:cxn ang="0">
                  <a:pos x="80" y="15"/>
                </a:cxn>
                <a:cxn ang="0">
                  <a:pos x="84" y="15"/>
                </a:cxn>
                <a:cxn ang="0">
                  <a:pos x="88" y="13"/>
                </a:cxn>
                <a:cxn ang="0">
                  <a:pos x="91" y="12"/>
                </a:cxn>
                <a:cxn ang="0">
                  <a:pos x="95" y="10"/>
                </a:cxn>
                <a:cxn ang="0">
                  <a:pos x="99" y="8"/>
                </a:cxn>
                <a:cxn ang="0">
                  <a:pos x="107" y="6"/>
                </a:cxn>
                <a:cxn ang="0">
                  <a:pos x="112" y="4"/>
                </a:cxn>
                <a:cxn ang="0">
                  <a:pos x="116" y="2"/>
                </a:cxn>
                <a:cxn ang="0">
                  <a:pos x="122" y="0"/>
                </a:cxn>
                <a:cxn ang="0">
                  <a:pos x="124" y="0"/>
                </a:cxn>
                <a:cxn ang="0">
                  <a:pos x="124" y="0"/>
                </a:cxn>
                <a:cxn ang="0">
                  <a:pos x="124" y="0"/>
                </a:cxn>
              </a:cxnLst>
              <a:rect l="0" t="0" r="r" b="b"/>
              <a:pathLst>
                <a:path w="124" h="152">
                  <a:moveTo>
                    <a:pt x="124" y="0"/>
                  </a:moveTo>
                  <a:lnTo>
                    <a:pt x="65" y="152"/>
                  </a:lnTo>
                  <a:lnTo>
                    <a:pt x="63" y="152"/>
                  </a:lnTo>
                  <a:lnTo>
                    <a:pt x="57" y="148"/>
                  </a:lnTo>
                  <a:lnTo>
                    <a:pt x="53" y="146"/>
                  </a:lnTo>
                  <a:lnTo>
                    <a:pt x="50" y="145"/>
                  </a:lnTo>
                  <a:lnTo>
                    <a:pt x="46" y="141"/>
                  </a:lnTo>
                  <a:lnTo>
                    <a:pt x="42" y="139"/>
                  </a:lnTo>
                  <a:lnTo>
                    <a:pt x="36" y="135"/>
                  </a:lnTo>
                  <a:lnTo>
                    <a:pt x="33" y="133"/>
                  </a:lnTo>
                  <a:lnTo>
                    <a:pt x="27" y="129"/>
                  </a:lnTo>
                  <a:lnTo>
                    <a:pt x="23" y="127"/>
                  </a:lnTo>
                  <a:lnTo>
                    <a:pt x="19" y="124"/>
                  </a:lnTo>
                  <a:lnTo>
                    <a:pt x="15" y="120"/>
                  </a:lnTo>
                  <a:lnTo>
                    <a:pt x="12" y="116"/>
                  </a:lnTo>
                  <a:lnTo>
                    <a:pt x="10" y="114"/>
                  </a:lnTo>
                  <a:lnTo>
                    <a:pt x="6" y="110"/>
                  </a:lnTo>
                  <a:lnTo>
                    <a:pt x="4" y="107"/>
                  </a:lnTo>
                  <a:lnTo>
                    <a:pt x="2" y="103"/>
                  </a:lnTo>
                  <a:lnTo>
                    <a:pt x="2" y="99"/>
                  </a:lnTo>
                  <a:lnTo>
                    <a:pt x="0" y="93"/>
                  </a:lnTo>
                  <a:lnTo>
                    <a:pt x="2" y="89"/>
                  </a:lnTo>
                  <a:lnTo>
                    <a:pt x="2" y="86"/>
                  </a:lnTo>
                  <a:lnTo>
                    <a:pt x="2" y="82"/>
                  </a:lnTo>
                  <a:lnTo>
                    <a:pt x="4" y="76"/>
                  </a:lnTo>
                  <a:lnTo>
                    <a:pt x="6" y="72"/>
                  </a:lnTo>
                  <a:lnTo>
                    <a:pt x="8" y="67"/>
                  </a:lnTo>
                  <a:lnTo>
                    <a:pt x="10" y="63"/>
                  </a:lnTo>
                  <a:lnTo>
                    <a:pt x="14" y="59"/>
                  </a:lnTo>
                  <a:lnTo>
                    <a:pt x="17" y="55"/>
                  </a:lnTo>
                  <a:lnTo>
                    <a:pt x="21" y="50"/>
                  </a:lnTo>
                  <a:lnTo>
                    <a:pt x="27" y="48"/>
                  </a:lnTo>
                  <a:lnTo>
                    <a:pt x="31" y="42"/>
                  </a:lnTo>
                  <a:lnTo>
                    <a:pt x="38" y="38"/>
                  </a:lnTo>
                  <a:lnTo>
                    <a:pt x="40" y="36"/>
                  </a:lnTo>
                  <a:lnTo>
                    <a:pt x="44" y="34"/>
                  </a:lnTo>
                  <a:lnTo>
                    <a:pt x="48" y="32"/>
                  </a:lnTo>
                  <a:lnTo>
                    <a:pt x="52" y="31"/>
                  </a:lnTo>
                  <a:lnTo>
                    <a:pt x="55" y="29"/>
                  </a:lnTo>
                  <a:lnTo>
                    <a:pt x="59" y="27"/>
                  </a:lnTo>
                  <a:lnTo>
                    <a:pt x="63" y="25"/>
                  </a:lnTo>
                  <a:lnTo>
                    <a:pt x="69" y="21"/>
                  </a:lnTo>
                  <a:lnTo>
                    <a:pt x="72" y="19"/>
                  </a:lnTo>
                  <a:lnTo>
                    <a:pt x="76" y="19"/>
                  </a:lnTo>
                  <a:lnTo>
                    <a:pt x="80" y="15"/>
                  </a:lnTo>
                  <a:lnTo>
                    <a:pt x="84" y="15"/>
                  </a:lnTo>
                  <a:lnTo>
                    <a:pt x="88" y="13"/>
                  </a:lnTo>
                  <a:lnTo>
                    <a:pt x="91" y="12"/>
                  </a:lnTo>
                  <a:lnTo>
                    <a:pt x="95" y="10"/>
                  </a:lnTo>
                  <a:lnTo>
                    <a:pt x="99" y="8"/>
                  </a:lnTo>
                  <a:lnTo>
                    <a:pt x="107" y="6"/>
                  </a:lnTo>
                  <a:lnTo>
                    <a:pt x="112" y="4"/>
                  </a:lnTo>
                  <a:lnTo>
                    <a:pt x="116" y="2"/>
                  </a:lnTo>
                  <a:lnTo>
                    <a:pt x="122" y="0"/>
                  </a:lnTo>
                  <a:lnTo>
                    <a:pt x="124" y="0"/>
                  </a:lnTo>
                  <a:lnTo>
                    <a:pt x="124" y="0"/>
                  </a:lnTo>
                  <a:lnTo>
                    <a:pt x="124"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57" name="Freeform 201"/>
            <p:cNvSpPr>
              <a:spLocks/>
            </p:cNvSpPr>
            <p:nvPr/>
          </p:nvSpPr>
          <p:spPr bwMode="auto">
            <a:xfrm>
              <a:off x="4558" y="2441"/>
              <a:ext cx="149" cy="57"/>
            </a:xfrm>
            <a:custGeom>
              <a:avLst/>
              <a:gdLst/>
              <a:ahLst/>
              <a:cxnLst>
                <a:cxn ang="0">
                  <a:pos x="424" y="4"/>
                </a:cxn>
                <a:cxn ang="0">
                  <a:pos x="420" y="11"/>
                </a:cxn>
                <a:cxn ang="0">
                  <a:pos x="414" y="25"/>
                </a:cxn>
                <a:cxn ang="0">
                  <a:pos x="409" y="32"/>
                </a:cxn>
                <a:cxn ang="0">
                  <a:pos x="405" y="40"/>
                </a:cxn>
                <a:cxn ang="0">
                  <a:pos x="399" y="47"/>
                </a:cxn>
                <a:cxn ang="0">
                  <a:pos x="393" y="57"/>
                </a:cxn>
                <a:cxn ang="0">
                  <a:pos x="384" y="66"/>
                </a:cxn>
                <a:cxn ang="0">
                  <a:pos x="376" y="76"/>
                </a:cxn>
                <a:cxn ang="0">
                  <a:pos x="367" y="84"/>
                </a:cxn>
                <a:cxn ang="0">
                  <a:pos x="357" y="93"/>
                </a:cxn>
                <a:cxn ang="0">
                  <a:pos x="344" y="101"/>
                </a:cxn>
                <a:cxn ang="0">
                  <a:pos x="333" y="110"/>
                </a:cxn>
                <a:cxn ang="0">
                  <a:pos x="319" y="116"/>
                </a:cxn>
                <a:cxn ang="0">
                  <a:pos x="304" y="122"/>
                </a:cxn>
                <a:cxn ang="0">
                  <a:pos x="296" y="125"/>
                </a:cxn>
                <a:cxn ang="0">
                  <a:pos x="289" y="127"/>
                </a:cxn>
                <a:cxn ang="0">
                  <a:pos x="276" y="135"/>
                </a:cxn>
                <a:cxn ang="0">
                  <a:pos x="266" y="137"/>
                </a:cxn>
                <a:cxn ang="0">
                  <a:pos x="258" y="139"/>
                </a:cxn>
                <a:cxn ang="0">
                  <a:pos x="251" y="141"/>
                </a:cxn>
                <a:cxn ang="0">
                  <a:pos x="243" y="144"/>
                </a:cxn>
                <a:cxn ang="0">
                  <a:pos x="236" y="146"/>
                </a:cxn>
                <a:cxn ang="0">
                  <a:pos x="228" y="148"/>
                </a:cxn>
                <a:cxn ang="0">
                  <a:pos x="220" y="150"/>
                </a:cxn>
                <a:cxn ang="0">
                  <a:pos x="213" y="152"/>
                </a:cxn>
                <a:cxn ang="0">
                  <a:pos x="205" y="154"/>
                </a:cxn>
                <a:cxn ang="0">
                  <a:pos x="198" y="156"/>
                </a:cxn>
                <a:cxn ang="0">
                  <a:pos x="190" y="156"/>
                </a:cxn>
                <a:cxn ang="0">
                  <a:pos x="182" y="158"/>
                </a:cxn>
                <a:cxn ang="0">
                  <a:pos x="175" y="158"/>
                </a:cxn>
                <a:cxn ang="0">
                  <a:pos x="167" y="160"/>
                </a:cxn>
                <a:cxn ang="0">
                  <a:pos x="152" y="161"/>
                </a:cxn>
                <a:cxn ang="0">
                  <a:pos x="139" y="161"/>
                </a:cxn>
                <a:cxn ang="0">
                  <a:pos x="125" y="163"/>
                </a:cxn>
                <a:cxn ang="0">
                  <a:pos x="112" y="163"/>
                </a:cxn>
                <a:cxn ang="0">
                  <a:pos x="101" y="163"/>
                </a:cxn>
                <a:cxn ang="0">
                  <a:pos x="87" y="160"/>
                </a:cxn>
                <a:cxn ang="0">
                  <a:pos x="78" y="160"/>
                </a:cxn>
                <a:cxn ang="0">
                  <a:pos x="66" y="158"/>
                </a:cxn>
                <a:cxn ang="0">
                  <a:pos x="59" y="158"/>
                </a:cxn>
                <a:cxn ang="0">
                  <a:pos x="49" y="156"/>
                </a:cxn>
                <a:cxn ang="0">
                  <a:pos x="42" y="156"/>
                </a:cxn>
                <a:cxn ang="0">
                  <a:pos x="34" y="154"/>
                </a:cxn>
                <a:cxn ang="0">
                  <a:pos x="26" y="154"/>
                </a:cxn>
                <a:cxn ang="0">
                  <a:pos x="15" y="152"/>
                </a:cxn>
                <a:cxn ang="0">
                  <a:pos x="7" y="152"/>
                </a:cxn>
                <a:cxn ang="0">
                  <a:pos x="0" y="150"/>
                </a:cxn>
                <a:cxn ang="0">
                  <a:pos x="293" y="76"/>
                </a:cxn>
                <a:cxn ang="0">
                  <a:pos x="424" y="0"/>
                </a:cxn>
              </a:cxnLst>
              <a:rect l="0" t="0" r="r" b="b"/>
              <a:pathLst>
                <a:path w="424" h="163">
                  <a:moveTo>
                    <a:pt x="424" y="0"/>
                  </a:moveTo>
                  <a:lnTo>
                    <a:pt x="424" y="4"/>
                  </a:lnTo>
                  <a:lnTo>
                    <a:pt x="422" y="8"/>
                  </a:lnTo>
                  <a:lnTo>
                    <a:pt x="420" y="11"/>
                  </a:lnTo>
                  <a:lnTo>
                    <a:pt x="416" y="17"/>
                  </a:lnTo>
                  <a:lnTo>
                    <a:pt x="414" y="25"/>
                  </a:lnTo>
                  <a:lnTo>
                    <a:pt x="411" y="27"/>
                  </a:lnTo>
                  <a:lnTo>
                    <a:pt x="409" y="32"/>
                  </a:lnTo>
                  <a:lnTo>
                    <a:pt x="407" y="36"/>
                  </a:lnTo>
                  <a:lnTo>
                    <a:pt x="405" y="40"/>
                  </a:lnTo>
                  <a:lnTo>
                    <a:pt x="401" y="44"/>
                  </a:lnTo>
                  <a:lnTo>
                    <a:pt x="399" y="47"/>
                  </a:lnTo>
                  <a:lnTo>
                    <a:pt x="395" y="53"/>
                  </a:lnTo>
                  <a:lnTo>
                    <a:pt x="393" y="57"/>
                  </a:lnTo>
                  <a:lnTo>
                    <a:pt x="388" y="61"/>
                  </a:lnTo>
                  <a:lnTo>
                    <a:pt x="384" y="66"/>
                  </a:lnTo>
                  <a:lnTo>
                    <a:pt x="380" y="70"/>
                  </a:lnTo>
                  <a:lnTo>
                    <a:pt x="376" y="76"/>
                  </a:lnTo>
                  <a:lnTo>
                    <a:pt x="373" y="80"/>
                  </a:lnTo>
                  <a:lnTo>
                    <a:pt x="367" y="84"/>
                  </a:lnTo>
                  <a:lnTo>
                    <a:pt x="361" y="89"/>
                  </a:lnTo>
                  <a:lnTo>
                    <a:pt x="357" y="93"/>
                  </a:lnTo>
                  <a:lnTo>
                    <a:pt x="350" y="97"/>
                  </a:lnTo>
                  <a:lnTo>
                    <a:pt x="344" y="101"/>
                  </a:lnTo>
                  <a:lnTo>
                    <a:pt x="338" y="104"/>
                  </a:lnTo>
                  <a:lnTo>
                    <a:pt x="333" y="110"/>
                  </a:lnTo>
                  <a:lnTo>
                    <a:pt x="325" y="112"/>
                  </a:lnTo>
                  <a:lnTo>
                    <a:pt x="319" y="116"/>
                  </a:lnTo>
                  <a:lnTo>
                    <a:pt x="312" y="120"/>
                  </a:lnTo>
                  <a:lnTo>
                    <a:pt x="304" y="122"/>
                  </a:lnTo>
                  <a:lnTo>
                    <a:pt x="300" y="123"/>
                  </a:lnTo>
                  <a:lnTo>
                    <a:pt x="296" y="125"/>
                  </a:lnTo>
                  <a:lnTo>
                    <a:pt x="293" y="127"/>
                  </a:lnTo>
                  <a:lnTo>
                    <a:pt x="289" y="127"/>
                  </a:lnTo>
                  <a:lnTo>
                    <a:pt x="281" y="131"/>
                  </a:lnTo>
                  <a:lnTo>
                    <a:pt x="276" y="135"/>
                  </a:lnTo>
                  <a:lnTo>
                    <a:pt x="270" y="135"/>
                  </a:lnTo>
                  <a:lnTo>
                    <a:pt x="266" y="137"/>
                  </a:lnTo>
                  <a:lnTo>
                    <a:pt x="262" y="137"/>
                  </a:lnTo>
                  <a:lnTo>
                    <a:pt x="258" y="139"/>
                  </a:lnTo>
                  <a:lnTo>
                    <a:pt x="255" y="141"/>
                  </a:lnTo>
                  <a:lnTo>
                    <a:pt x="251" y="141"/>
                  </a:lnTo>
                  <a:lnTo>
                    <a:pt x="247" y="142"/>
                  </a:lnTo>
                  <a:lnTo>
                    <a:pt x="243" y="144"/>
                  </a:lnTo>
                  <a:lnTo>
                    <a:pt x="239" y="144"/>
                  </a:lnTo>
                  <a:lnTo>
                    <a:pt x="236" y="146"/>
                  </a:lnTo>
                  <a:lnTo>
                    <a:pt x="232" y="146"/>
                  </a:lnTo>
                  <a:lnTo>
                    <a:pt x="228" y="148"/>
                  </a:lnTo>
                  <a:lnTo>
                    <a:pt x="224" y="148"/>
                  </a:lnTo>
                  <a:lnTo>
                    <a:pt x="220" y="150"/>
                  </a:lnTo>
                  <a:lnTo>
                    <a:pt x="217" y="150"/>
                  </a:lnTo>
                  <a:lnTo>
                    <a:pt x="213" y="152"/>
                  </a:lnTo>
                  <a:lnTo>
                    <a:pt x="209" y="152"/>
                  </a:lnTo>
                  <a:lnTo>
                    <a:pt x="205" y="154"/>
                  </a:lnTo>
                  <a:lnTo>
                    <a:pt x="201" y="154"/>
                  </a:lnTo>
                  <a:lnTo>
                    <a:pt x="198" y="156"/>
                  </a:lnTo>
                  <a:lnTo>
                    <a:pt x="194" y="156"/>
                  </a:lnTo>
                  <a:lnTo>
                    <a:pt x="190" y="156"/>
                  </a:lnTo>
                  <a:lnTo>
                    <a:pt x="186" y="156"/>
                  </a:lnTo>
                  <a:lnTo>
                    <a:pt x="182" y="158"/>
                  </a:lnTo>
                  <a:lnTo>
                    <a:pt x="179" y="158"/>
                  </a:lnTo>
                  <a:lnTo>
                    <a:pt x="175" y="158"/>
                  </a:lnTo>
                  <a:lnTo>
                    <a:pt x="171" y="158"/>
                  </a:lnTo>
                  <a:lnTo>
                    <a:pt x="167" y="160"/>
                  </a:lnTo>
                  <a:lnTo>
                    <a:pt x="160" y="160"/>
                  </a:lnTo>
                  <a:lnTo>
                    <a:pt x="152" y="161"/>
                  </a:lnTo>
                  <a:lnTo>
                    <a:pt x="144" y="161"/>
                  </a:lnTo>
                  <a:lnTo>
                    <a:pt x="139" y="161"/>
                  </a:lnTo>
                  <a:lnTo>
                    <a:pt x="131" y="161"/>
                  </a:lnTo>
                  <a:lnTo>
                    <a:pt x="125" y="163"/>
                  </a:lnTo>
                  <a:lnTo>
                    <a:pt x="118" y="163"/>
                  </a:lnTo>
                  <a:lnTo>
                    <a:pt x="112" y="163"/>
                  </a:lnTo>
                  <a:lnTo>
                    <a:pt x="106" y="163"/>
                  </a:lnTo>
                  <a:lnTo>
                    <a:pt x="101" y="163"/>
                  </a:lnTo>
                  <a:lnTo>
                    <a:pt x="95" y="161"/>
                  </a:lnTo>
                  <a:lnTo>
                    <a:pt x="87" y="160"/>
                  </a:lnTo>
                  <a:lnTo>
                    <a:pt x="82" y="160"/>
                  </a:lnTo>
                  <a:lnTo>
                    <a:pt x="78" y="160"/>
                  </a:lnTo>
                  <a:lnTo>
                    <a:pt x="72" y="160"/>
                  </a:lnTo>
                  <a:lnTo>
                    <a:pt x="66" y="158"/>
                  </a:lnTo>
                  <a:lnTo>
                    <a:pt x="63" y="158"/>
                  </a:lnTo>
                  <a:lnTo>
                    <a:pt x="59" y="158"/>
                  </a:lnTo>
                  <a:lnTo>
                    <a:pt x="53" y="158"/>
                  </a:lnTo>
                  <a:lnTo>
                    <a:pt x="49" y="156"/>
                  </a:lnTo>
                  <a:lnTo>
                    <a:pt x="44" y="156"/>
                  </a:lnTo>
                  <a:lnTo>
                    <a:pt x="42" y="156"/>
                  </a:lnTo>
                  <a:lnTo>
                    <a:pt x="36" y="156"/>
                  </a:lnTo>
                  <a:lnTo>
                    <a:pt x="34" y="154"/>
                  </a:lnTo>
                  <a:lnTo>
                    <a:pt x="30" y="154"/>
                  </a:lnTo>
                  <a:lnTo>
                    <a:pt x="26" y="154"/>
                  </a:lnTo>
                  <a:lnTo>
                    <a:pt x="21" y="154"/>
                  </a:lnTo>
                  <a:lnTo>
                    <a:pt x="15" y="152"/>
                  </a:lnTo>
                  <a:lnTo>
                    <a:pt x="9" y="152"/>
                  </a:lnTo>
                  <a:lnTo>
                    <a:pt x="7" y="152"/>
                  </a:lnTo>
                  <a:lnTo>
                    <a:pt x="2" y="150"/>
                  </a:lnTo>
                  <a:lnTo>
                    <a:pt x="0" y="150"/>
                  </a:lnTo>
                  <a:lnTo>
                    <a:pt x="38" y="68"/>
                  </a:lnTo>
                  <a:lnTo>
                    <a:pt x="293" y="76"/>
                  </a:lnTo>
                  <a:lnTo>
                    <a:pt x="424" y="0"/>
                  </a:lnTo>
                  <a:lnTo>
                    <a:pt x="424"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58" name="Freeform 202"/>
            <p:cNvSpPr>
              <a:spLocks/>
            </p:cNvSpPr>
            <p:nvPr/>
          </p:nvSpPr>
          <p:spPr bwMode="auto">
            <a:xfrm>
              <a:off x="4911" y="2425"/>
              <a:ext cx="75" cy="75"/>
            </a:xfrm>
            <a:custGeom>
              <a:avLst/>
              <a:gdLst/>
              <a:ahLst/>
              <a:cxnLst>
                <a:cxn ang="0">
                  <a:pos x="116" y="0"/>
                </a:cxn>
                <a:cxn ang="0">
                  <a:pos x="106" y="0"/>
                </a:cxn>
                <a:cxn ang="0">
                  <a:pos x="97" y="2"/>
                </a:cxn>
                <a:cxn ang="0">
                  <a:pos x="87" y="2"/>
                </a:cxn>
                <a:cxn ang="0">
                  <a:pos x="78" y="4"/>
                </a:cxn>
                <a:cxn ang="0">
                  <a:pos x="66" y="8"/>
                </a:cxn>
                <a:cxn ang="0">
                  <a:pos x="55" y="12"/>
                </a:cxn>
                <a:cxn ang="0">
                  <a:pos x="45" y="18"/>
                </a:cxn>
                <a:cxn ang="0">
                  <a:pos x="36" y="25"/>
                </a:cxn>
                <a:cxn ang="0">
                  <a:pos x="28" y="33"/>
                </a:cxn>
                <a:cxn ang="0">
                  <a:pos x="21" y="42"/>
                </a:cxn>
                <a:cxn ang="0">
                  <a:pos x="17" y="52"/>
                </a:cxn>
                <a:cxn ang="0">
                  <a:pos x="11" y="65"/>
                </a:cxn>
                <a:cxn ang="0">
                  <a:pos x="7" y="76"/>
                </a:cxn>
                <a:cxn ang="0">
                  <a:pos x="3" y="90"/>
                </a:cxn>
                <a:cxn ang="0">
                  <a:pos x="2" y="101"/>
                </a:cxn>
                <a:cxn ang="0">
                  <a:pos x="0" y="109"/>
                </a:cxn>
                <a:cxn ang="0">
                  <a:pos x="0" y="116"/>
                </a:cxn>
                <a:cxn ang="0">
                  <a:pos x="0" y="126"/>
                </a:cxn>
                <a:cxn ang="0">
                  <a:pos x="0" y="137"/>
                </a:cxn>
                <a:cxn ang="0">
                  <a:pos x="0" y="147"/>
                </a:cxn>
                <a:cxn ang="0">
                  <a:pos x="3" y="154"/>
                </a:cxn>
                <a:cxn ang="0">
                  <a:pos x="5" y="166"/>
                </a:cxn>
                <a:cxn ang="0">
                  <a:pos x="11" y="179"/>
                </a:cxn>
                <a:cxn ang="0">
                  <a:pos x="17" y="190"/>
                </a:cxn>
                <a:cxn ang="0">
                  <a:pos x="24" y="200"/>
                </a:cxn>
                <a:cxn ang="0">
                  <a:pos x="34" y="208"/>
                </a:cxn>
                <a:cxn ang="0">
                  <a:pos x="43" y="211"/>
                </a:cxn>
                <a:cxn ang="0">
                  <a:pos x="57" y="213"/>
                </a:cxn>
                <a:cxn ang="0">
                  <a:pos x="68" y="215"/>
                </a:cxn>
                <a:cxn ang="0">
                  <a:pos x="81" y="215"/>
                </a:cxn>
                <a:cxn ang="0">
                  <a:pos x="95" y="213"/>
                </a:cxn>
                <a:cxn ang="0">
                  <a:pos x="106" y="211"/>
                </a:cxn>
                <a:cxn ang="0">
                  <a:pos x="114" y="208"/>
                </a:cxn>
                <a:cxn ang="0">
                  <a:pos x="123" y="206"/>
                </a:cxn>
                <a:cxn ang="0">
                  <a:pos x="131" y="202"/>
                </a:cxn>
                <a:cxn ang="0">
                  <a:pos x="138" y="200"/>
                </a:cxn>
                <a:cxn ang="0">
                  <a:pos x="146" y="196"/>
                </a:cxn>
                <a:cxn ang="0">
                  <a:pos x="154" y="192"/>
                </a:cxn>
                <a:cxn ang="0">
                  <a:pos x="161" y="189"/>
                </a:cxn>
                <a:cxn ang="0">
                  <a:pos x="173" y="183"/>
                </a:cxn>
                <a:cxn ang="0">
                  <a:pos x="184" y="177"/>
                </a:cxn>
                <a:cxn ang="0">
                  <a:pos x="194" y="171"/>
                </a:cxn>
                <a:cxn ang="0">
                  <a:pos x="203" y="166"/>
                </a:cxn>
                <a:cxn ang="0">
                  <a:pos x="211" y="162"/>
                </a:cxn>
                <a:cxn ang="0">
                  <a:pos x="80" y="128"/>
                </a:cxn>
                <a:cxn ang="0">
                  <a:pos x="118" y="0"/>
                </a:cxn>
              </a:cxnLst>
              <a:rect l="0" t="0" r="r" b="b"/>
              <a:pathLst>
                <a:path w="213" h="215">
                  <a:moveTo>
                    <a:pt x="118" y="0"/>
                  </a:moveTo>
                  <a:lnTo>
                    <a:pt x="116" y="0"/>
                  </a:lnTo>
                  <a:lnTo>
                    <a:pt x="110" y="0"/>
                  </a:lnTo>
                  <a:lnTo>
                    <a:pt x="106" y="0"/>
                  </a:lnTo>
                  <a:lnTo>
                    <a:pt x="102" y="0"/>
                  </a:lnTo>
                  <a:lnTo>
                    <a:pt x="97" y="2"/>
                  </a:lnTo>
                  <a:lnTo>
                    <a:pt x="93" y="2"/>
                  </a:lnTo>
                  <a:lnTo>
                    <a:pt x="87" y="2"/>
                  </a:lnTo>
                  <a:lnTo>
                    <a:pt x="81" y="4"/>
                  </a:lnTo>
                  <a:lnTo>
                    <a:pt x="78" y="4"/>
                  </a:lnTo>
                  <a:lnTo>
                    <a:pt x="72" y="6"/>
                  </a:lnTo>
                  <a:lnTo>
                    <a:pt x="66" y="8"/>
                  </a:lnTo>
                  <a:lnTo>
                    <a:pt x="60" y="10"/>
                  </a:lnTo>
                  <a:lnTo>
                    <a:pt x="55" y="12"/>
                  </a:lnTo>
                  <a:lnTo>
                    <a:pt x="51" y="16"/>
                  </a:lnTo>
                  <a:lnTo>
                    <a:pt x="45" y="18"/>
                  </a:lnTo>
                  <a:lnTo>
                    <a:pt x="40" y="21"/>
                  </a:lnTo>
                  <a:lnTo>
                    <a:pt x="36" y="25"/>
                  </a:lnTo>
                  <a:lnTo>
                    <a:pt x="32" y="29"/>
                  </a:lnTo>
                  <a:lnTo>
                    <a:pt x="28" y="33"/>
                  </a:lnTo>
                  <a:lnTo>
                    <a:pt x="24" y="37"/>
                  </a:lnTo>
                  <a:lnTo>
                    <a:pt x="21" y="42"/>
                  </a:lnTo>
                  <a:lnTo>
                    <a:pt x="19" y="48"/>
                  </a:lnTo>
                  <a:lnTo>
                    <a:pt x="17" y="52"/>
                  </a:lnTo>
                  <a:lnTo>
                    <a:pt x="13" y="57"/>
                  </a:lnTo>
                  <a:lnTo>
                    <a:pt x="11" y="65"/>
                  </a:lnTo>
                  <a:lnTo>
                    <a:pt x="9" y="71"/>
                  </a:lnTo>
                  <a:lnTo>
                    <a:pt x="7" y="76"/>
                  </a:lnTo>
                  <a:lnTo>
                    <a:pt x="5" y="84"/>
                  </a:lnTo>
                  <a:lnTo>
                    <a:pt x="3" y="90"/>
                  </a:lnTo>
                  <a:lnTo>
                    <a:pt x="3" y="99"/>
                  </a:lnTo>
                  <a:lnTo>
                    <a:pt x="2" y="101"/>
                  </a:lnTo>
                  <a:lnTo>
                    <a:pt x="0" y="107"/>
                  </a:lnTo>
                  <a:lnTo>
                    <a:pt x="0" y="109"/>
                  </a:lnTo>
                  <a:lnTo>
                    <a:pt x="0" y="114"/>
                  </a:lnTo>
                  <a:lnTo>
                    <a:pt x="0" y="116"/>
                  </a:lnTo>
                  <a:lnTo>
                    <a:pt x="0" y="120"/>
                  </a:lnTo>
                  <a:lnTo>
                    <a:pt x="0" y="126"/>
                  </a:lnTo>
                  <a:lnTo>
                    <a:pt x="0" y="130"/>
                  </a:lnTo>
                  <a:lnTo>
                    <a:pt x="0" y="137"/>
                  </a:lnTo>
                  <a:lnTo>
                    <a:pt x="0" y="145"/>
                  </a:lnTo>
                  <a:lnTo>
                    <a:pt x="0" y="147"/>
                  </a:lnTo>
                  <a:lnTo>
                    <a:pt x="2" y="152"/>
                  </a:lnTo>
                  <a:lnTo>
                    <a:pt x="3" y="154"/>
                  </a:lnTo>
                  <a:lnTo>
                    <a:pt x="3" y="160"/>
                  </a:lnTo>
                  <a:lnTo>
                    <a:pt x="5" y="166"/>
                  </a:lnTo>
                  <a:lnTo>
                    <a:pt x="7" y="171"/>
                  </a:lnTo>
                  <a:lnTo>
                    <a:pt x="11" y="179"/>
                  </a:lnTo>
                  <a:lnTo>
                    <a:pt x="13" y="185"/>
                  </a:lnTo>
                  <a:lnTo>
                    <a:pt x="17" y="190"/>
                  </a:lnTo>
                  <a:lnTo>
                    <a:pt x="21" y="196"/>
                  </a:lnTo>
                  <a:lnTo>
                    <a:pt x="24" y="200"/>
                  </a:lnTo>
                  <a:lnTo>
                    <a:pt x="30" y="204"/>
                  </a:lnTo>
                  <a:lnTo>
                    <a:pt x="34" y="208"/>
                  </a:lnTo>
                  <a:lnTo>
                    <a:pt x="40" y="209"/>
                  </a:lnTo>
                  <a:lnTo>
                    <a:pt x="43" y="211"/>
                  </a:lnTo>
                  <a:lnTo>
                    <a:pt x="51" y="213"/>
                  </a:lnTo>
                  <a:lnTo>
                    <a:pt x="57" y="213"/>
                  </a:lnTo>
                  <a:lnTo>
                    <a:pt x="62" y="215"/>
                  </a:lnTo>
                  <a:lnTo>
                    <a:pt x="68" y="215"/>
                  </a:lnTo>
                  <a:lnTo>
                    <a:pt x="74" y="215"/>
                  </a:lnTo>
                  <a:lnTo>
                    <a:pt x="81" y="215"/>
                  </a:lnTo>
                  <a:lnTo>
                    <a:pt x="87" y="213"/>
                  </a:lnTo>
                  <a:lnTo>
                    <a:pt x="95" y="213"/>
                  </a:lnTo>
                  <a:lnTo>
                    <a:pt x="102" y="211"/>
                  </a:lnTo>
                  <a:lnTo>
                    <a:pt x="106" y="211"/>
                  </a:lnTo>
                  <a:lnTo>
                    <a:pt x="110" y="209"/>
                  </a:lnTo>
                  <a:lnTo>
                    <a:pt x="114" y="208"/>
                  </a:lnTo>
                  <a:lnTo>
                    <a:pt x="118" y="208"/>
                  </a:lnTo>
                  <a:lnTo>
                    <a:pt x="123" y="206"/>
                  </a:lnTo>
                  <a:lnTo>
                    <a:pt x="127" y="204"/>
                  </a:lnTo>
                  <a:lnTo>
                    <a:pt x="131" y="202"/>
                  </a:lnTo>
                  <a:lnTo>
                    <a:pt x="135" y="202"/>
                  </a:lnTo>
                  <a:lnTo>
                    <a:pt x="138" y="200"/>
                  </a:lnTo>
                  <a:lnTo>
                    <a:pt x="142" y="198"/>
                  </a:lnTo>
                  <a:lnTo>
                    <a:pt x="146" y="196"/>
                  </a:lnTo>
                  <a:lnTo>
                    <a:pt x="150" y="194"/>
                  </a:lnTo>
                  <a:lnTo>
                    <a:pt x="154" y="192"/>
                  </a:lnTo>
                  <a:lnTo>
                    <a:pt x="159" y="190"/>
                  </a:lnTo>
                  <a:lnTo>
                    <a:pt x="161" y="189"/>
                  </a:lnTo>
                  <a:lnTo>
                    <a:pt x="167" y="187"/>
                  </a:lnTo>
                  <a:lnTo>
                    <a:pt x="173" y="183"/>
                  </a:lnTo>
                  <a:lnTo>
                    <a:pt x="178" y="181"/>
                  </a:lnTo>
                  <a:lnTo>
                    <a:pt x="184" y="177"/>
                  </a:lnTo>
                  <a:lnTo>
                    <a:pt x="190" y="175"/>
                  </a:lnTo>
                  <a:lnTo>
                    <a:pt x="194" y="171"/>
                  </a:lnTo>
                  <a:lnTo>
                    <a:pt x="199" y="168"/>
                  </a:lnTo>
                  <a:lnTo>
                    <a:pt x="203" y="166"/>
                  </a:lnTo>
                  <a:lnTo>
                    <a:pt x="207" y="164"/>
                  </a:lnTo>
                  <a:lnTo>
                    <a:pt x="211" y="162"/>
                  </a:lnTo>
                  <a:lnTo>
                    <a:pt x="213" y="160"/>
                  </a:lnTo>
                  <a:lnTo>
                    <a:pt x="80" y="128"/>
                  </a:lnTo>
                  <a:lnTo>
                    <a:pt x="118" y="0"/>
                  </a:lnTo>
                  <a:lnTo>
                    <a:pt x="118"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59" name="Oval 203"/>
            <p:cNvSpPr>
              <a:spLocks noChangeArrowheads="1"/>
            </p:cNvSpPr>
            <p:nvPr/>
          </p:nvSpPr>
          <p:spPr bwMode="auto">
            <a:xfrm>
              <a:off x="4637" y="2259"/>
              <a:ext cx="313" cy="53"/>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19660" name="Freeform 204"/>
            <p:cNvSpPr>
              <a:spLocks/>
            </p:cNvSpPr>
            <p:nvPr/>
          </p:nvSpPr>
          <p:spPr bwMode="auto">
            <a:xfrm>
              <a:off x="4622" y="2162"/>
              <a:ext cx="366" cy="109"/>
            </a:xfrm>
            <a:custGeom>
              <a:avLst/>
              <a:gdLst/>
              <a:ahLst/>
              <a:cxnLst>
                <a:cxn ang="0">
                  <a:pos x="67" y="5"/>
                </a:cxn>
                <a:cxn ang="0">
                  <a:pos x="42" y="21"/>
                </a:cxn>
                <a:cxn ang="0">
                  <a:pos x="21" y="43"/>
                </a:cxn>
                <a:cxn ang="0">
                  <a:pos x="8" y="72"/>
                </a:cxn>
                <a:cxn ang="0">
                  <a:pos x="2" y="93"/>
                </a:cxn>
                <a:cxn ang="0">
                  <a:pos x="0" y="114"/>
                </a:cxn>
                <a:cxn ang="0">
                  <a:pos x="2" y="133"/>
                </a:cxn>
                <a:cxn ang="0">
                  <a:pos x="6" y="152"/>
                </a:cxn>
                <a:cxn ang="0">
                  <a:pos x="14" y="173"/>
                </a:cxn>
                <a:cxn ang="0">
                  <a:pos x="31" y="199"/>
                </a:cxn>
                <a:cxn ang="0">
                  <a:pos x="63" y="233"/>
                </a:cxn>
                <a:cxn ang="0">
                  <a:pos x="90" y="250"/>
                </a:cxn>
                <a:cxn ang="0">
                  <a:pos x="111" y="262"/>
                </a:cxn>
                <a:cxn ang="0">
                  <a:pos x="134" y="270"/>
                </a:cxn>
                <a:cxn ang="0">
                  <a:pos x="160" y="275"/>
                </a:cxn>
                <a:cxn ang="0">
                  <a:pos x="185" y="279"/>
                </a:cxn>
                <a:cxn ang="0">
                  <a:pos x="213" y="287"/>
                </a:cxn>
                <a:cxn ang="0">
                  <a:pos x="244" y="292"/>
                </a:cxn>
                <a:cxn ang="0">
                  <a:pos x="278" y="298"/>
                </a:cxn>
                <a:cxn ang="0">
                  <a:pos x="295" y="300"/>
                </a:cxn>
                <a:cxn ang="0">
                  <a:pos x="316" y="302"/>
                </a:cxn>
                <a:cxn ang="0">
                  <a:pos x="337" y="304"/>
                </a:cxn>
                <a:cxn ang="0">
                  <a:pos x="360" y="306"/>
                </a:cxn>
                <a:cxn ang="0">
                  <a:pos x="381" y="306"/>
                </a:cxn>
                <a:cxn ang="0">
                  <a:pos x="405" y="308"/>
                </a:cxn>
                <a:cxn ang="0">
                  <a:pos x="430" y="308"/>
                </a:cxn>
                <a:cxn ang="0">
                  <a:pos x="455" y="309"/>
                </a:cxn>
                <a:cxn ang="0">
                  <a:pos x="482" y="309"/>
                </a:cxn>
                <a:cxn ang="0">
                  <a:pos x="508" y="309"/>
                </a:cxn>
                <a:cxn ang="0">
                  <a:pos x="535" y="309"/>
                </a:cxn>
                <a:cxn ang="0">
                  <a:pos x="561" y="309"/>
                </a:cxn>
                <a:cxn ang="0">
                  <a:pos x="586" y="308"/>
                </a:cxn>
                <a:cxn ang="0">
                  <a:pos x="615" y="308"/>
                </a:cxn>
                <a:cxn ang="0">
                  <a:pos x="639" y="306"/>
                </a:cxn>
                <a:cxn ang="0">
                  <a:pos x="666" y="304"/>
                </a:cxn>
                <a:cxn ang="0">
                  <a:pos x="689" y="302"/>
                </a:cxn>
                <a:cxn ang="0">
                  <a:pos x="712" y="300"/>
                </a:cxn>
                <a:cxn ang="0">
                  <a:pos x="734" y="298"/>
                </a:cxn>
                <a:cxn ang="0">
                  <a:pos x="757" y="296"/>
                </a:cxn>
                <a:cxn ang="0">
                  <a:pos x="778" y="292"/>
                </a:cxn>
                <a:cxn ang="0">
                  <a:pos x="799" y="290"/>
                </a:cxn>
                <a:cxn ang="0">
                  <a:pos x="820" y="287"/>
                </a:cxn>
                <a:cxn ang="0">
                  <a:pos x="847" y="283"/>
                </a:cxn>
                <a:cxn ang="0">
                  <a:pos x="873" y="277"/>
                </a:cxn>
                <a:cxn ang="0">
                  <a:pos x="906" y="271"/>
                </a:cxn>
                <a:cxn ang="0">
                  <a:pos x="932" y="262"/>
                </a:cxn>
                <a:cxn ang="0">
                  <a:pos x="955" y="254"/>
                </a:cxn>
                <a:cxn ang="0">
                  <a:pos x="976" y="245"/>
                </a:cxn>
                <a:cxn ang="0">
                  <a:pos x="1002" y="224"/>
                </a:cxn>
                <a:cxn ang="0">
                  <a:pos x="1021" y="195"/>
                </a:cxn>
                <a:cxn ang="0">
                  <a:pos x="1029" y="176"/>
                </a:cxn>
                <a:cxn ang="0">
                  <a:pos x="1035" y="154"/>
                </a:cxn>
                <a:cxn ang="0">
                  <a:pos x="1040" y="131"/>
                </a:cxn>
                <a:cxn ang="0">
                  <a:pos x="1040" y="108"/>
                </a:cxn>
                <a:cxn ang="0">
                  <a:pos x="1040" y="87"/>
                </a:cxn>
                <a:cxn ang="0">
                  <a:pos x="1039" y="66"/>
                </a:cxn>
                <a:cxn ang="0">
                  <a:pos x="1025" y="40"/>
                </a:cxn>
                <a:cxn ang="0">
                  <a:pos x="1002" y="17"/>
                </a:cxn>
                <a:cxn ang="0">
                  <a:pos x="976" y="7"/>
                </a:cxn>
                <a:cxn ang="0">
                  <a:pos x="945" y="7"/>
                </a:cxn>
                <a:cxn ang="0">
                  <a:pos x="917" y="15"/>
                </a:cxn>
                <a:cxn ang="0">
                  <a:pos x="892" y="22"/>
                </a:cxn>
                <a:cxn ang="0">
                  <a:pos x="80" y="0"/>
                </a:cxn>
              </a:cxnLst>
              <a:rect l="0" t="0" r="r" b="b"/>
              <a:pathLst>
                <a:path w="1042" h="309">
                  <a:moveTo>
                    <a:pt x="80" y="0"/>
                  </a:moveTo>
                  <a:lnTo>
                    <a:pt x="78" y="0"/>
                  </a:lnTo>
                  <a:lnTo>
                    <a:pt x="73" y="2"/>
                  </a:lnTo>
                  <a:lnTo>
                    <a:pt x="71" y="3"/>
                  </a:lnTo>
                  <a:lnTo>
                    <a:pt x="67" y="5"/>
                  </a:lnTo>
                  <a:lnTo>
                    <a:pt x="63" y="7"/>
                  </a:lnTo>
                  <a:lnTo>
                    <a:pt x="58" y="11"/>
                  </a:lnTo>
                  <a:lnTo>
                    <a:pt x="52" y="13"/>
                  </a:lnTo>
                  <a:lnTo>
                    <a:pt x="48" y="17"/>
                  </a:lnTo>
                  <a:lnTo>
                    <a:pt x="42" y="21"/>
                  </a:lnTo>
                  <a:lnTo>
                    <a:pt x="39" y="26"/>
                  </a:lnTo>
                  <a:lnTo>
                    <a:pt x="33" y="32"/>
                  </a:lnTo>
                  <a:lnTo>
                    <a:pt x="27" y="38"/>
                  </a:lnTo>
                  <a:lnTo>
                    <a:pt x="25" y="41"/>
                  </a:lnTo>
                  <a:lnTo>
                    <a:pt x="21" y="43"/>
                  </a:lnTo>
                  <a:lnTo>
                    <a:pt x="20" y="49"/>
                  </a:lnTo>
                  <a:lnTo>
                    <a:pt x="18" y="53"/>
                  </a:lnTo>
                  <a:lnTo>
                    <a:pt x="14" y="59"/>
                  </a:lnTo>
                  <a:lnTo>
                    <a:pt x="10" y="66"/>
                  </a:lnTo>
                  <a:lnTo>
                    <a:pt x="8" y="72"/>
                  </a:lnTo>
                  <a:lnTo>
                    <a:pt x="6" y="76"/>
                  </a:lnTo>
                  <a:lnTo>
                    <a:pt x="4" y="79"/>
                  </a:lnTo>
                  <a:lnTo>
                    <a:pt x="4" y="83"/>
                  </a:lnTo>
                  <a:lnTo>
                    <a:pt x="2" y="87"/>
                  </a:lnTo>
                  <a:lnTo>
                    <a:pt x="2" y="93"/>
                  </a:lnTo>
                  <a:lnTo>
                    <a:pt x="2" y="97"/>
                  </a:lnTo>
                  <a:lnTo>
                    <a:pt x="2" y="100"/>
                  </a:lnTo>
                  <a:lnTo>
                    <a:pt x="0" y="104"/>
                  </a:lnTo>
                  <a:lnTo>
                    <a:pt x="0" y="108"/>
                  </a:lnTo>
                  <a:lnTo>
                    <a:pt x="0" y="114"/>
                  </a:lnTo>
                  <a:lnTo>
                    <a:pt x="0" y="117"/>
                  </a:lnTo>
                  <a:lnTo>
                    <a:pt x="0" y="121"/>
                  </a:lnTo>
                  <a:lnTo>
                    <a:pt x="0" y="125"/>
                  </a:lnTo>
                  <a:lnTo>
                    <a:pt x="0" y="129"/>
                  </a:lnTo>
                  <a:lnTo>
                    <a:pt x="2" y="133"/>
                  </a:lnTo>
                  <a:lnTo>
                    <a:pt x="2" y="136"/>
                  </a:lnTo>
                  <a:lnTo>
                    <a:pt x="4" y="140"/>
                  </a:lnTo>
                  <a:lnTo>
                    <a:pt x="4" y="144"/>
                  </a:lnTo>
                  <a:lnTo>
                    <a:pt x="6" y="148"/>
                  </a:lnTo>
                  <a:lnTo>
                    <a:pt x="6" y="152"/>
                  </a:lnTo>
                  <a:lnTo>
                    <a:pt x="8" y="157"/>
                  </a:lnTo>
                  <a:lnTo>
                    <a:pt x="8" y="159"/>
                  </a:lnTo>
                  <a:lnTo>
                    <a:pt x="10" y="165"/>
                  </a:lnTo>
                  <a:lnTo>
                    <a:pt x="12" y="167"/>
                  </a:lnTo>
                  <a:lnTo>
                    <a:pt x="14" y="173"/>
                  </a:lnTo>
                  <a:lnTo>
                    <a:pt x="16" y="174"/>
                  </a:lnTo>
                  <a:lnTo>
                    <a:pt x="18" y="180"/>
                  </a:lnTo>
                  <a:lnTo>
                    <a:pt x="21" y="186"/>
                  </a:lnTo>
                  <a:lnTo>
                    <a:pt x="25" y="193"/>
                  </a:lnTo>
                  <a:lnTo>
                    <a:pt x="31" y="199"/>
                  </a:lnTo>
                  <a:lnTo>
                    <a:pt x="37" y="209"/>
                  </a:lnTo>
                  <a:lnTo>
                    <a:pt x="42" y="214"/>
                  </a:lnTo>
                  <a:lnTo>
                    <a:pt x="48" y="220"/>
                  </a:lnTo>
                  <a:lnTo>
                    <a:pt x="56" y="226"/>
                  </a:lnTo>
                  <a:lnTo>
                    <a:pt x="63" y="233"/>
                  </a:lnTo>
                  <a:lnTo>
                    <a:pt x="69" y="237"/>
                  </a:lnTo>
                  <a:lnTo>
                    <a:pt x="77" y="243"/>
                  </a:lnTo>
                  <a:lnTo>
                    <a:pt x="80" y="245"/>
                  </a:lnTo>
                  <a:lnTo>
                    <a:pt x="86" y="249"/>
                  </a:lnTo>
                  <a:lnTo>
                    <a:pt x="90" y="250"/>
                  </a:lnTo>
                  <a:lnTo>
                    <a:pt x="94" y="252"/>
                  </a:lnTo>
                  <a:lnTo>
                    <a:pt x="97" y="254"/>
                  </a:lnTo>
                  <a:lnTo>
                    <a:pt x="101" y="256"/>
                  </a:lnTo>
                  <a:lnTo>
                    <a:pt x="107" y="260"/>
                  </a:lnTo>
                  <a:lnTo>
                    <a:pt x="111" y="262"/>
                  </a:lnTo>
                  <a:lnTo>
                    <a:pt x="115" y="262"/>
                  </a:lnTo>
                  <a:lnTo>
                    <a:pt x="120" y="264"/>
                  </a:lnTo>
                  <a:lnTo>
                    <a:pt x="124" y="266"/>
                  </a:lnTo>
                  <a:lnTo>
                    <a:pt x="130" y="268"/>
                  </a:lnTo>
                  <a:lnTo>
                    <a:pt x="134" y="270"/>
                  </a:lnTo>
                  <a:lnTo>
                    <a:pt x="139" y="270"/>
                  </a:lnTo>
                  <a:lnTo>
                    <a:pt x="143" y="271"/>
                  </a:lnTo>
                  <a:lnTo>
                    <a:pt x="149" y="271"/>
                  </a:lnTo>
                  <a:lnTo>
                    <a:pt x="154" y="273"/>
                  </a:lnTo>
                  <a:lnTo>
                    <a:pt x="160" y="275"/>
                  </a:lnTo>
                  <a:lnTo>
                    <a:pt x="164" y="275"/>
                  </a:lnTo>
                  <a:lnTo>
                    <a:pt x="170" y="277"/>
                  </a:lnTo>
                  <a:lnTo>
                    <a:pt x="175" y="277"/>
                  </a:lnTo>
                  <a:lnTo>
                    <a:pt x="181" y="279"/>
                  </a:lnTo>
                  <a:lnTo>
                    <a:pt x="185" y="279"/>
                  </a:lnTo>
                  <a:lnTo>
                    <a:pt x="191" y="281"/>
                  </a:lnTo>
                  <a:lnTo>
                    <a:pt x="196" y="283"/>
                  </a:lnTo>
                  <a:lnTo>
                    <a:pt x="202" y="285"/>
                  </a:lnTo>
                  <a:lnTo>
                    <a:pt x="208" y="285"/>
                  </a:lnTo>
                  <a:lnTo>
                    <a:pt x="213" y="287"/>
                  </a:lnTo>
                  <a:lnTo>
                    <a:pt x="219" y="287"/>
                  </a:lnTo>
                  <a:lnTo>
                    <a:pt x="225" y="289"/>
                  </a:lnTo>
                  <a:lnTo>
                    <a:pt x="231" y="290"/>
                  </a:lnTo>
                  <a:lnTo>
                    <a:pt x="236" y="290"/>
                  </a:lnTo>
                  <a:lnTo>
                    <a:pt x="244" y="292"/>
                  </a:lnTo>
                  <a:lnTo>
                    <a:pt x="250" y="292"/>
                  </a:lnTo>
                  <a:lnTo>
                    <a:pt x="257" y="294"/>
                  </a:lnTo>
                  <a:lnTo>
                    <a:pt x="263" y="294"/>
                  </a:lnTo>
                  <a:lnTo>
                    <a:pt x="269" y="296"/>
                  </a:lnTo>
                  <a:lnTo>
                    <a:pt x="278" y="298"/>
                  </a:lnTo>
                  <a:lnTo>
                    <a:pt x="280" y="298"/>
                  </a:lnTo>
                  <a:lnTo>
                    <a:pt x="284" y="298"/>
                  </a:lnTo>
                  <a:lnTo>
                    <a:pt x="288" y="298"/>
                  </a:lnTo>
                  <a:lnTo>
                    <a:pt x="293" y="300"/>
                  </a:lnTo>
                  <a:lnTo>
                    <a:pt x="295" y="300"/>
                  </a:lnTo>
                  <a:lnTo>
                    <a:pt x="299" y="300"/>
                  </a:lnTo>
                  <a:lnTo>
                    <a:pt x="303" y="300"/>
                  </a:lnTo>
                  <a:lnTo>
                    <a:pt x="309" y="302"/>
                  </a:lnTo>
                  <a:lnTo>
                    <a:pt x="312" y="302"/>
                  </a:lnTo>
                  <a:lnTo>
                    <a:pt x="316" y="302"/>
                  </a:lnTo>
                  <a:lnTo>
                    <a:pt x="320" y="304"/>
                  </a:lnTo>
                  <a:lnTo>
                    <a:pt x="324" y="304"/>
                  </a:lnTo>
                  <a:lnTo>
                    <a:pt x="329" y="304"/>
                  </a:lnTo>
                  <a:lnTo>
                    <a:pt x="333" y="304"/>
                  </a:lnTo>
                  <a:lnTo>
                    <a:pt x="337" y="304"/>
                  </a:lnTo>
                  <a:lnTo>
                    <a:pt x="341" y="304"/>
                  </a:lnTo>
                  <a:lnTo>
                    <a:pt x="345" y="304"/>
                  </a:lnTo>
                  <a:lnTo>
                    <a:pt x="348" y="306"/>
                  </a:lnTo>
                  <a:lnTo>
                    <a:pt x="354" y="306"/>
                  </a:lnTo>
                  <a:lnTo>
                    <a:pt x="360" y="306"/>
                  </a:lnTo>
                  <a:lnTo>
                    <a:pt x="364" y="306"/>
                  </a:lnTo>
                  <a:lnTo>
                    <a:pt x="367" y="306"/>
                  </a:lnTo>
                  <a:lnTo>
                    <a:pt x="371" y="306"/>
                  </a:lnTo>
                  <a:lnTo>
                    <a:pt x="377" y="306"/>
                  </a:lnTo>
                  <a:lnTo>
                    <a:pt x="381" y="306"/>
                  </a:lnTo>
                  <a:lnTo>
                    <a:pt x="386" y="308"/>
                  </a:lnTo>
                  <a:lnTo>
                    <a:pt x="390" y="308"/>
                  </a:lnTo>
                  <a:lnTo>
                    <a:pt x="396" y="308"/>
                  </a:lnTo>
                  <a:lnTo>
                    <a:pt x="400" y="308"/>
                  </a:lnTo>
                  <a:lnTo>
                    <a:pt x="405" y="308"/>
                  </a:lnTo>
                  <a:lnTo>
                    <a:pt x="409" y="308"/>
                  </a:lnTo>
                  <a:lnTo>
                    <a:pt x="415" y="308"/>
                  </a:lnTo>
                  <a:lnTo>
                    <a:pt x="421" y="308"/>
                  </a:lnTo>
                  <a:lnTo>
                    <a:pt x="424" y="308"/>
                  </a:lnTo>
                  <a:lnTo>
                    <a:pt x="430" y="308"/>
                  </a:lnTo>
                  <a:lnTo>
                    <a:pt x="436" y="309"/>
                  </a:lnTo>
                  <a:lnTo>
                    <a:pt x="440" y="309"/>
                  </a:lnTo>
                  <a:lnTo>
                    <a:pt x="445" y="309"/>
                  </a:lnTo>
                  <a:lnTo>
                    <a:pt x="451" y="309"/>
                  </a:lnTo>
                  <a:lnTo>
                    <a:pt x="455" y="309"/>
                  </a:lnTo>
                  <a:lnTo>
                    <a:pt x="461" y="309"/>
                  </a:lnTo>
                  <a:lnTo>
                    <a:pt x="466" y="309"/>
                  </a:lnTo>
                  <a:lnTo>
                    <a:pt x="472" y="309"/>
                  </a:lnTo>
                  <a:lnTo>
                    <a:pt x="478" y="309"/>
                  </a:lnTo>
                  <a:lnTo>
                    <a:pt x="482" y="309"/>
                  </a:lnTo>
                  <a:lnTo>
                    <a:pt x="487" y="309"/>
                  </a:lnTo>
                  <a:lnTo>
                    <a:pt x="493" y="309"/>
                  </a:lnTo>
                  <a:lnTo>
                    <a:pt x="499" y="309"/>
                  </a:lnTo>
                  <a:lnTo>
                    <a:pt x="502" y="309"/>
                  </a:lnTo>
                  <a:lnTo>
                    <a:pt x="508" y="309"/>
                  </a:lnTo>
                  <a:lnTo>
                    <a:pt x="514" y="309"/>
                  </a:lnTo>
                  <a:lnTo>
                    <a:pt x="520" y="309"/>
                  </a:lnTo>
                  <a:lnTo>
                    <a:pt x="523" y="309"/>
                  </a:lnTo>
                  <a:lnTo>
                    <a:pt x="529" y="309"/>
                  </a:lnTo>
                  <a:lnTo>
                    <a:pt x="535" y="309"/>
                  </a:lnTo>
                  <a:lnTo>
                    <a:pt x="540" y="309"/>
                  </a:lnTo>
                  <a:lnTo>
                    <a:pt x="544" y="309"/>
                  </a:lnTo>
                  <a:lnTo>
                    <a:pt x="550" y="309"/>
                  </a:lnTo>
                  <a:lnTo>
                    <a:pt x="556" y="309"/>
                  </a:lnTo>
                  <a:lnTo>
                    <a:pt x="561" y="309"/>
                  </a:lnTo>
                  <a:lnTo>
                    <a:pt x="565" y="308"/>
                  </a:lnTo>
                  <a:lnTo>
                    <a:pt x="571" y="308"/>
                  </a:lnTo>
                  <a:lnTo>
                    <a:pt x="577" y="308"/>
                  </a:lnTo>
                  <a:lnTo>
                    <a:pt x="582" y="308"/>
                  </a:lnTo>
                  <a:lnTo>
                    <a:pt x="586" y="308"/>
                  </a:lnTo>
                  <a:lnTo>
                    <a:pt x="592" y="308"/>
                  </a:lnTo>
                  <a:lnTo>
                    <a:pt x="597" y="308"/>
                  </a:lnTo>
                  <a:lnTo>
                    <a:pt x="603" y="308"/>
                  </a:lnTo>
                  <a:lnTo>
                    <a:pt x="609" y="308"/>
                  </a:lnTo>
                  <a:lnTo>
                    <a:pt x="615" y="308"/>
                  </a:lnTo>
                  <a:lnTo>
                    <a:pt x="618" y="308"/>
                  </a:lnTo>
                  <a:lnTo>
                    <a:pt x="624" y="308"/>
                  </a:lnTo>
                  <a:lnTo>
                    <a:pt x="630" y="306"/>
                  </a:lnTo>
                  <a:lnTo>
                    <a:pt x="634" y="306"/>
                  </a:lnTo>
                  <a:lnTo>
                    <a:pt x="639" y="306"/>
                  </a:lnTo>
                  <a:lnTo>
                    <a:pt x="645" y="306"/>
                  </a:lnTo>
                  <a:lnTo>
                    <a:pt x="651" y="306"/>
                  </a:lnTo>
                  <a:lnTo>
                    <a:pt x="655" y="306"/>
                  </a:lnTo>
                  <a:lnTo>
                    <a:pt x="660" y="304"/>
                  </a:lnTo>
                  <a:lnTo>
                    <a:pt x="666" y="304"/>
                  </a:lnTo>
                  <a:lnTo>
                    <a:pt x="670" y="304"/>
                  </a:lnTo>
                  <a:lnTo>
                    <a:pt x="674" y="304"/>
                  </a:lnTo>
                  <a:lnTo>
                    <a:pt x="679" y="304"/>
                  </a:lnTo>
                  <a:lnTo>
                    <a:pt x="685" y="304"/>
                  </a:lnTo>
                  <a:lnTo>
                    <a:pt x="689" y="302"/>
                  </a:lnTo>
                  <a:lnTo>
                    <a:pt x="694" y="302"/>
                  </a:lnTo>
                  <a:lnTo>
                    <a:pt x="698" y="302"/>
                  </a:lnTo>
                  <a:lnTo>
                    <a:pt x="704" y="302"/>
                  </a:lnTo>
                  <a:lnTo>
                    <a:pt x="708" y="300"/>
                  </a:lnTo>
                  <a:lnTo>
                    <a:pt x="712" y="300"/>
                  </a:lnTo>
                  <a:lnTo>
                    <a:pt x="717" y="300"/>
                  </a:lnTo>
                  <a:lnTo>
                    <a:pt x="721" y="300"/>
                  </a:lnTo>
                  <a:lnTo>
                    <a:pt x="727" y="300"/>
                  </a:lnTo>
                  <a:lnTo>
                    <a:pt x="731" y="298"/>
                  </a:lnTo>
                  <a:lnTo>
                    <a:pt x="734" y="298"/>
                  </a:lnTo>
                  <a:lnTo>
                    <a:pt x="740" y="298"/>
                  </a:lnTo>
                  <a:lnTo>
                    <a:pt x="744" y="298"/>
                  </a:lnTo>
                  <a:lnTo>
                    <a:pt x="750" y="296"/>
                  </a:lnTo>
                  <a:lnTo>
                    <a:pt x="753" y="296"/>
                  </a:lnTo>
                  <a:lnTo>
                    <a:pt x="757" y="296"/>
                  </a:lnTo>
                  <a:lnTo>
                    <a:pt x="763" y="294"/>
                  </a:lnTo>
                  <a:lnTo>
                    <a:pt x="767" y="294"/>
                  </a:lnTo>
                  <a:lnTo>
                    <a:pt x="771" y="294"/>
                  </a:lnTo>
                  <a:lnTo>
                    <a:pt x="774" y="294"/>
                  </a:lnTo>
                  <a:lnTo>
                    <a:pt x="778" y="292"/>
                  </a:lnTo>
                  <a:lnTo>
                    <a:pt x="782" y="292"/>
                  </a:lnTo>
                  <a:lnTo>
                    <a:pt x="788" y="292"/>
                  </a:lnTo>
                  <a:lnTo>
                    <a:pt x="791" y="292"/>
                  </a:lnTo>
                  <a:lnTo>
                    <a:pt x="795" y="290"/>
                  </a:lnTo>
                  <a:lnTo>
                    <a:pt x="799" y="290"/>
                  </a:lnTo>
                  <a:lnTo>
                    <a:pt x="803" y="290"/>
                  </a:lnTo>
                  <a:lnTo>
                    <a:pt x="809" y="290"/>
                  </a:lnTo>
                  <a:lnTo>
                    <a:pt x="810" y="289"/>
                  </a:lnTo>
                  <a:lnTo>
                    <a:pt x="816" y="289"/>
                  </a:lnTo>
                  <a:lnTo>
                    <a:pt x="820" y="287"/>
                  </a:lnTo>
                  <a:lnTo>
                    <a:pt x="824" y="287"/>
                  </a:lnTo>
                  <a:lnTo>
                    <a:pt x="831" y="287"/>
                  </a:lnTo>
                  <a:lnTo>
                    <a:pt x="839" y="285"/>
                  </a:lnTo>
                  <a:lnTo>
                    <a:pt x="841" y="285"/>
                  </a:lnTo>
                  <a:lnTo>
                    <a:pt x="847" y="283"/>
                  </a:lnTo>
                  <a:lnTo>
                    <a:pt x="848" y="283"/>
                  </a:lnTo>
                  <a:lnTo>
                    <a:pt x="854" y="283"/>
                  </a:lnTo>
                  <a:lnTo>
                    <a:pt x="860" y="281"/>
                  </a:lnTo>
                  <a:lnTo>
                    <a:pt x="867" y="279"/>
                  </a:lnTo>
                  <a:lnTo>
                    <a:pt x="873" y="277"/>
                  </a:lnTo>
                  <a:lnTo>
                    <a:pt x="881" y="277"/>
                  </a:lnTo>
                  <a:lnTo>
                    <a:pt x="886" y="275"/>
                  </a:lnTo>
                  <a:lnTo>
                    <a:pt x="892" y="273"/>
                  </a:lnTo>
                  <a:lnTo>
                    <a:pt x="900" y="271"/>
                  </a:lnTo>
                  <a:lnTo>
                    <a:pt x="906" y="271"/>
                  </a:lnTo>
                  <a:lnTo>
                    <a:pt x="911" y="270"/>
                  </a:lnTo>
                  <a:lnTo>
                    <a:pt x="915" y="268"/>
                  </a:lnTo>
                  <a:lnTo>
                    <a:pt x="921" y="266"/>
                  </a:lnTo>
                  <a:lnTo>
                    <a:pt x="926" y="264"/>
                  </a:lnTo>
                  <a:lnTo>
                    <a:pt x="932" y="262"/>
                  </a:lnTo>
                  <a:lnTo>
                    <a:pt x="936" y="262"/>
                  </a:lnTo>
                  <a:lnTo>
                    <a:pt x="942" y="260"/>
                  </a:lnTo>
                  <a:lnTo>
                    <a:pt x="947" y="258"/>
                  </a:lnTo>
                  <a:lnTo>
                    <a:pt x="951" y="256"/>
                  </a:lnTo>
                  <a:lnTo>
                    <a:pt x="955" y="254"/>
                  </a:lnTo>
                  <a:lnTo>
                    <a:pt x="959" y="252"/>
                  </a:lnTo>
                  <a:lnTo>
                    <a:pt x="964" y="252"/>
                  </a:lnTo>
                  <a:lnTo>
                    <a:pt x="968" y="249"/>
                  </a:lnTo>
                  <a:lnTo>
                    <a:pt x="972" y="247"/>
                  </a:lnTo>
                  <a:lnTo>
                    <a:pt x="976" y="245"/>
                  </a:lnTo>
                  <a:lnTo>
                    <a:pt x="980" y="243"/>
                  </a:lnTo>
                  <a:lnTo>
                    <a:pt x="985" y="239"/>
                  </a:lnTo>
                  <a:lnTo>
                    <a:pt x="993" y="235"/>
                  </a:lnTo>
                  <a:lnTo>
                    <a:pt x="997" y="230"/>
                  </a:lnTo>
                  <a:lnTo>
                    <a:pt x="1002" y="224"/>
                  </a:lnTo>
                  <a:lnTo>
                    <a:pt x="1008" y="218"/>
                  </a:lnTo>
                  <a:lnTo>
                    <a:pt x="1012" y="212"/>
                  </a:lnTo>
                  <a:lnTo>
                    <a:pt x="1016" y="207"/>
                  </a:lnTo>
                  <a:lnTo>
                    <a:pt x="1020" y="199"/>
                  </a:lnTo>
                  <a:lnTo>
                    <a:pt x="1021" y="195"/>
                  </a:lnTo>
                  <a:lnTo>
                    <a:pt x="1023" y="192"/>
                  </a:lnTo>
                  <a:lnTo>
                    <a:pt x="1025" y="188"/>
                  </a:lnTo>
                  <a:lnTo>
                    <a:pt x="1027" y="184"/>
                  </a:lnTo>
                  <a:lnTo>
                    <a:pt x="1029" y="180"/>
                  </a:lnTo>
                  <a:lnTo>
                    <a:pt x="1029" y="176"/>
                  </a:lnTo>
                  <a:lnTo>
                    <a:pt x="1031" y="173"/>
                  </a:lnTo>
                  <a:lnTo>
                    <a:pt x="1033" y="167"/>
                  </a:lnTo>
                  <a:lnTo>
                    <a:pt x="1033" y="163"/>
                  </a:lnTo>
                  <a:lnTo>
                    <a:pt x="1035" y="157"/>
                  </a:lnTo>
                  <a:lnTo>
                    <a:pt x="1035" y="154"/>
                  </a:lnTo>
                  <a:lnTo>
                    <a:pt x="1037" y="150"/>
                  </a:lnTo>
                  <a:lnTo>
                    <a:pt x="1037" y="144"/>
                  </a:lnTo>
                  <a:lnTo>
                    <a:pt x="1039" y="140"/>
                  </a:lnTo>
                  <a:lnTo>
                    <a:pt x="1039" y="136"/>
                  </a:lnTo>
                  <a:lnTo>
                    <a:pt x="1040" y="131"/>
                  </a:lnTo>
                  <a:lnTo>
                    <a:pt x="1040" y="127"/>
                  </a:lnTo>
                  <a:lnTo>
                    <a:pt x="1040" y="121"/>
                  </a:lnTo>
                  <a:lnTo>
                    <a:pt x="1040" y="117"/>
                  </a:lnTo>
                  <a:lnTo>
                    <a:pt x="1040" y="114"/>
                  </a:lnTo>
                  <a:lnTo>
                    <a:pt x="1040" y="108"/>
                  </a:lnTo>
                  <a:lnTo>
                    <a:pt x="1040" y="104"/>
                  </a:lnTo>
                  <a:lnTo>
                    <a:pt x="1040" y="100"/>
                  </a:lnTo>
                  <a:lnTo>
                    <a:pt x="1042" y="95"/>
                  </a:lnTo>
                  <a:lnTo>
                    <a:pt x="1040" y="91"/>
                  </a:lnTo>
                  <a:lnTo>
                    <a:pt x="1040" y="87"/>
                  </a:lnTo>
                  <a:lnTo>
                    <a:pt x="1040" y="83"/>
                  </a:lnTo>
                  <a:lnTo>
                    <a:pt x="1040" y="79"/>
                  </a:lnTo>
                  <a:lnTo>
                    <a:pt x="1040" y="74"/>
                  </a:lnTo>
                  <a:lnTo>
                    <a:pt x="1039" y="70"/>
                  </a:lnTo>
                  <a:lnTo>
                    <a:pt x="1039" y="66"/>
                  </a:lnTo>
                  <a:lnTo>
                    <a:pt x="1039" y="64"/>
                  </a:lnTo>
                  <a:lnTo>
                    <a:pt x="1035" y="57"/>
                  </a:lnTo>
                  <a:lnTo>
                    <a:pt x="1033" y="51"/>
                  </a:lnTo>
                  <a:lnTo>
                    <a:pt x="1029" y="43"/>
                  </a:lnTo>
                  <a:lnTo>
                    <a:pt x="1025" y="40"/>
                  </a:lnTo>
                  <a:lnTo>
                    <a:pt x="1021" y="34"/>
                  </a:lnTo>
                  <a:lnTo>
                    <a:pt x="1018" y="28"/>
                  </a:lnTo>
                  <a:lnTo>
                    <a:pt x="1012" y="24"/>
                  </a:lnTo>
                  <a:lnTo>
                    <a:pt x="1008" y="21"/>
                  </a:lnTo>
                  <a:lnTo>
                    <a:pt x="1002" y="17"/>
                  </a:lnTo>
                  <a:lnTo>
                    <a:pt x="999" y="15"/>
                  </a:lnTo>
                  <a:lnTo>
                    <a:pt x="993" y="13"/>
                  </a:lnTo>
                  <a:lnTo>
                    <a:pt x="987" y="11"/>
                  </a:lnTo>
                  <a:lnTo>
                    <a:pt x="982" y="9"/>
                  </a:lnTo>
                  <a:lnTo>
                    <a:pt x="976" y="7"/>
                  </a:lnTo>
                  <a:lnTo>
                    <a:pt x="970" y="7"/>
                  </a:lnTo>
                  <a:lnTo>
                    <a:pt x="964" y="7"/>
                  </a:lnTo>
                  <a:lnTo>
                    <a:pt x="959" y="7"/>
                  </a:lnTo>
                  <a:lnTo>
                    <a:pt x="951" y="7"/>
                  </a:lnTo>
                  <a:lnTo>
                    <a:pt x="945" y="7"/>
                  </a:lnTo>
                  <a:lnTo>
                    <a:pt x="940" y="9"/>
                  </a:lnTo>
                  <a:lnTo>
                    <a:pt x="934" y="9"/>
                  </a:lnTo>
                  <a:lnTo>
                    <a:pt x="926" y="11"/>
                  </a:lnTo>
                  <a:lnTo>
                    <a:pt x="921" y="13"/>
                  </a:lnTo>
                  <a:lnTo>
                    <a:pt x="917" y="15"/>
                  </a:lnTo>
                  <a:lnTo>
                    <a:pt x="911" y="17"/>
                  </a:lnTo>
                  <a:lnTo>
                    <a:pt x="906" y="19"/>
                  </a:lnTo>
                  <a:lnTo>
                    <a:pt x="902" y="21"/>
                  </a:lnTo>
                  <a:lnTo>
                    <a:pt x="898" y="22"/>
                  </a:lnTo>
                  <a:lnTo>
                    <a:pt x="892" y="22"/>
                  </a:lnTo>
                  <a:lnTo>
                    <a:pt x="890" y="26"/>
                  </a:lnTo>
                  <a:lnTo>
                    <a:pt x="886" y="26"/>
                  </a:lnTo>
                  <a:lnTo>
                    <a:pt x="885" y="28"/>
                  </a:lnTo>
                  <a:lnTo>
                    <a:pt x="80" y="0"/>
                  </a:lnTo>
                  <a:lnTo>
                    <a:pt x="80" y="0"/>
                  </a:lnTo>
                  <a:close/>
                </a:path>
              </a:pathLst>
            </a:custGeom>
            <a:solidFill>
              <a:srgbClr val="CCECFF"/>
            </a:solidFill>
            <a:ln w="9525">
              <a:solidFill>
                <a:schemeClr val="tx1"/>
              </a:solidFill>
              <a:round/>
              <a:headEnd/>
              <a:tailEnd/>
            </a:ln>
          </p:spPr>
          <p:txBody>
            <a:bodyPr>
              <a:prstTxWarp prst="textNoShape">
                <a:avLst/>
              </a:prstTxWarp>
            </a:bodyPr>
            <a:lstStyle/>
            <a:p>
              <a:endParaRPr lang="en-US"/>
            </a:p>
          </p:txBody>
        </p:sp>
        <p:sp>
          <p:nvSpPr>
            <p:cNvPr id="19661" name="Freeform 205"/>
            <p:cNvSpPr>
              <a:spLocks/>
            </p:cNvSpPr>
            <p:nvPr/>
          </p:nvSpPr>
          <p:spPr bwMode="auto">
            <a:xfrm>
              <a:off x="4650" y="2136"/>
              <a:ext cx="310" cy="55"/>
            </a:xfrm>
            <a:custGeom>
              <a:avLst/>
              <a:gdLst/>
              <a:ahLst/>
              <a:cxnLst>
                <a:cxn ang="0">
                  <a:pos x="468" y="155"/>
                </a:cxn>
                <a:cxn ang="0">
                  <a:pos x="512" y="153"/>
                </a:cxn>
                <a:cxn ang="0">
                  <a:pos x="554" y="152"/>
                </a:cxn>
                <a:cxn ang="0">
                  <a:pos x="595" y="148"/>
                </a:cxn>
                <a:cxn ang="0">
                  <a:pos x="635" y="144"/>
                </a:cxn>
                <a:cxn ang="0">
                  <a:pos x="672" y="140"/>
                </a:cxn>
                <a:cxn ang="0">
                  <a:pos x="708" y="136"/>
                </a:cxn>
                <a:cxn ang="0">
                  <a:pos x="740" y="131"/>
                </a:cxn>
                <a:cxn ang="0">
                  <a:pos x="770" y="125"/>
                </a:cxn>
                <a:cxn ang="0">
                  <a:pos x="797" y="121"/>
                </a:cxn>
                <a:cxn ang="0">
                  <a:pos x="822" y="114"/>
                </a:cxn>
                <a:cxn ang="0">
                  <a:pos x="843" y="108"/>
                </a:cxn>
                <a:cxn ang="0">
                  <a:pos x="858" y="102"/>
                </a:cxn>
                <a:cxn ang="0">
                  <a:pos x="879" y="91"/>
                </a:cxn>
                <a:cxn ang="0">
                  <a:pos x="883" y="79"/>
                </a:cxn>
                <a:cxn ang="0">
                  <a:pos x="869" y="64"/>
                </a:cxn>
                <a:cxn ang="0">
                  <a:pos x="850" y="57"/>
                </a:cxn>
                <a:cxn ang="0">
                  <a:pos x="833" y="49"/>
                </a:cxn>
                <a:cxn ang="0">
                  <a:pos x="810" y="41"/>
                </a:cxn>
                <a:cxn ang="0">
                  <a:pos x="784" y="36"/>
                </a:cxn>
                <a:cxn ang="0">
                  <a:pos x="757" y="30"/>
                </a:cxn>
                <a:cxn ang="0">
                  <a:pos x="725" y="22"/>
                </a:cxn>
                <a:cxn ang="0">
                  <a:pos x="691" y="17"/>
                </a:cxn>
                <a:cxn ang="0">
                  <a:pos x="654" y="13"/>
                </a:cxn>
                <a:cxn ang="0">
                  <a:pos x="616" y="7"/>
                </a:cxn>
                <a:cxn ang="0">
                  <a:pos x="576" y="3"/>
                </a:cxn>
                <a:cxn ang="0">
                  <a:pos x="535" y="1"/>
                </a:cxn>
                <a:cxn ang="0">
                  <a:pos x="493" y="0"/>
                </a:cxn>
                <a:cxn ang="0">
                  <a:pos x="449" y="0"/>
                </a:cxn>
                <a:cxn ang="0">
                  <a:pos x="403" y="0"/>
                </a:cxn>
                <a:cxn ang="0">
                  <a:pos x="362" y="0"/>
                </a:cxn>
                <a:cxn ang="0">
                  <a:pos x="320" y="1"/>
                </a:cxn>
                <a:cxn ang="0">
                  <a:pos x="278" y="5"/>
                </a:cxn>
                <a:cxn ang="0">
                  <a:pos x="240" y="9"/>
                </a:cxn>
                <a:cxn ang="0">
                  <a:pos x="202" y="13"/>
                </a:cxn>
                <a:cxn ang="0">
                  <a:pos x="168" y="19"/>
                </a:cxn>
                <a:cxn ang="0">
                  <a:pos x="135" y="22"/>
                </a:cxn>
                <a:cxn ang="0">
                  <a:pos x="107" y="28"/>
                </a:cxn>
                <a:cxn ang="0">
                  <a:pos x="80" y="34"/>
                </a:cxn>
                <a:cxn ang="0">
                  <a:pos x="57" y="41"/>
                </a:cxn>
                <a:cxn ang="0">
                  <a:pos x="38" y="47"/>
                </a:cxn>
                <a:cxn ang="0">
                  <a:pos x="21" y="53"/>
                </a:cxn>
                <a:cxn ang="0">
                  <a:pos x="4" y="64"/>
                </a:cxn>
                <a:cxn ang="0">
                  <a:pos x="0" y="76"/>
                </a:cxn>
                <a:cxn ang="0">
                  <a:pos x="12" y="89"/>
                </a:cxn>
                <a:cxn ang="0">
                  <a:pos x="29" y="96"/>
                </a:cxn>
                <a:cxn ang="0">
                  <a:pos x="46" y="104"/>
                </a:cxn>
                <a:cxn ang="0">
                  <a:pos x="67" y="110"/>
                </a:cxn>
                <a:cxn ang="0">
                  <a:pos x="92" y="117"/>
                </a:cxn>
                <a:cxn ang="0">
                  <a:pos x="120" y="125"/>
                </a:cxn>
                <a:cxn ang="0">
                  <a:pos x="151" y="131"/>
                </a:cxn>
                <a:cxn ang="0">
                  <a:pos x="183" y="136"/>
                </a:cxn>
                <a:cxn ang="0">
                  <a:pos x="217" y="140"/>
                </a:cxn>
                <a:cxn ang="0">
                  <a:pos x="255" y="146"/>
                </a:cxn>
                <a:cxn ang="0">
                  <a:pos x="295" y="148"/>
                </a:cxn>
                <a:cxn ang="0">
                  <a:pos x="337" y="152"/>
                </a:cxn>
                <a:cxn ang="0">
                  <a:pos x="381" y="153"/>
                </a:cxn>
                <a:cxn ang="0">
                  <a:pos x="424" y="155"/>
                </a:cxn>
              </a:cxnLst>
              <a:rect l="0" t="0" r="r" b="b"/>
              <a:pathLst>
                <a:path w="884" h="155">
                  <a:moveTo>
                    <a:pt x="436" y="155"/>
                  </a:moveTo>
                  <a:lnTo>
                    <a:pt x="447" y="155"/>
                  </a:lnTo>
                  <a:lnTo>
                    <a:pt x="459" y="155"/>
                  </a:lnTo>
                  <a:lnTo>
                    <a:pt x="468" y="155"/>
                  </a:lnTo>
                  <a:lnTo>
                    <a:pt x="479" y="155"/>
                  </a:lnTo>
                  <a:lnTo>
                    <a:pt x="491" y="153"/>
                  </a:lnTo>
                  <a:lnTo>
                    <a:pt x="500" y="153"/>
                  </a:lnTo>
                  <a:lnTo>
                    <a:pt x="512" y="153"/>
                  </a:lnTo>
                  <a:lnTo>
                    <a:pt x="523" y="153"/>
                  </a:lnTo>
                  <a:lnTo>
                    <a:pt x="535" y="152"/>
                  </a:lnTo>
                  <a:lnTo>
                    <a:pt x="544" y="152"/>
                  </a:lnTo>
                  <a:lnTo>
                    <a:pt x="554" y="152"/>
                  </a:lnTo>
                  <a:lnTo>
                    <a:pt x="565" y="152"/>
                  </a:lnTo>
                  <a:lnTo>
                    <a:pt x="575" y="150"/>
                  </a:lnTo>
                  <a:lnTo>
                    <a:pt x="586" y="150"/>
                  </a:lnTo>
                  <a:lnTo>
                    <a:pt x="595" y="148"/>
                  </a:lnTo>
                  <a:lnTo>
                    <a:pt x="607" y="148"/>
                  </a:lnTo>
                  <a:lnTo>
                    <a:pt x="616" y="146"/>
                  </a:lnTo>
                  <a:lnTo>
                    <a:pt x="626" y="146"/>
                  </a:lnTo>
                  <a:lnTo>
                    <a:pt x="635" y="144"/>
                  </a:lnTo>
                  <a:lnTo>
                    <a:pt x="645" y="144"/>
                  </a:lnTo>
                  <a:lnTo>
                    <a:pt x="654" y="142"/>
                  </a:lnTo>
                  <a:lnTo>
                    <a:pt x="664" y="142"/>
                  </a:lnTo>
                  <a:lnTo>
                    <a:pt x="672" y="140"/>
                  </a:lnTo>
                  <a:lnTo>
                    <a:pt x="683" y="140"/>
                  </a:lnTo>
                  <a:lnTo>
                    <a:pt x="691" y="138"/>
                  </a:lnTo>
                  <a:lnTo>
                    <a:pt x="700" y="138"/>
                  </a:lnTo>
                  <a:lnTo>
                    <a:pt x="708" y="136"/>
                  </a:lnTo>
                  <a:lnTo>
                    <a:pt x="717" y="136"/>
                  </a:lnTo>
                  <a:lnTo>
                    <a:pt x="725" y="133"/>
                  </a:lnTo>
                  <a:lnTo>
                    <a:pt x="732" y="133"/>
                  </a:lnTo>
                  <a:lnTo>
                    <a:pt x="740" y="131"/>
                  </a:lnTo>
                  <a:lnTo>
                    <a:pt x="749" y="131"/>
                  </a:lnTo>
                  <a:lnTo>
                    <a:pt x="757" y="129"/>
                  </a:lnTo>
                  <a:lnTo>
                    <a:pt x="763" y="127"/>
                  </a:lnTo>
                  <a:lnTo>
                    <a:pt x="770" y="125"/>
                  </a:lnTo>
                  <a:lnTo>
                    <a:pt x="778" y="125"/>
                  </a:lnTo>
                  <a:lnTo>
                    <a:pt x="784" y="123"/>
                  </a:lnTo>
                  <a:lnTo>
                    <a:pt x="791" y="121"/>
                  </a:lnTo>
                  <a:lnTo>
                    <a:pt x="797" y="121"/>
                  </a:lnTo>
                  <a:lnTo>
                    <a:pt x="805" y="119"/>
                  </a:lnTo>
                  <a:lnTo>
                    <a:pt x="810" y="117"/>
                  </a:lnTo>
                  <a:lnTo>
                    <a:pt x="816" y="115"/>
                  </a:lnTo>
                  <a:lnTo>
                    <a:pt x="822" y="114"/>
                  </a:lnTo>
                  <a:lnTo>
                    <a:pt x="827" y="114"/>
                  </a:lnTo>
                  <a:lnTo>
                    <a:pt x="833" y="112"/>
                  </a:lnTo>
                  <a:lnTo>
                    <a:pt x="839" y="110"/>
                  </a:lnTo>
                  <a:lnTo>
                    <a:pt x="843" y="108"/>
                  </a:lnTo>
                  <a:lnTo>
                    <a:pt x="848" y="108"/>
                  </a:lnTo>
                  <a:lnTo>
                    <a:pt x="850" y="106"/>
                  </a:lnTo>
                  <a:lnTo>
                    <a:pt x="856" y="104"/>
                  </a:lnTo>
                  <a:lnTo>
                    <a:pt x="858" y="102"/>
                  </a:lnTo>
                  <a:lnTo>
                    <a:pt x="864" y="100"/>
                  </a:lnTo>
                  <a:lnTo>
                    <a:pt x="869" y="96"/>
                  </a:lnTo>
                  <a:lnTo>
                    <a:pt x="875" y="95"/>
                  </a:lnTo>
                  <a:lnTo>
                    <a:pt x="879" y="91"/>
                  </a:lnTo>
                  <a:lnTo>
                    <a:pt x="881" y="87"/>
                  </a:lnTo>
                  <a:lnTo>
                    <a:pt x="883" y="85"/>
                  </a:lnTo>
                  <a:lnTo>
                    <a:pt x="884" y="81"/>
                  </a:lnTo>
                  <a:lnTo>
                    <a:pt x="883" y="79"/>
                  </a:lnTo>
                  <a:lnTo>
                    <a:pt x="881" y="76"/>
                  </a:lnTo>
                  <a:lnTo>
                    <a:pt x="879" y="72"/>
                  </a:lnTo>
                  <a:lnTo>
                    <a:pt x="875" y="68"/>
                  </a:lnTo>
                  <a:lnTo>
                    <a:pt x="869" y="64"/>
                  </a:lnTo>
                  <a:lnTo>
                    <a:pt x="864" y="62"/>
                  </a:lnTo>
                  <a:lnTo>
                    <a:pt x="858" y="58"/>
                  </a:lnTo>
                  <a:lnTo>
                    <a:pt x="856" y="58"/>
                  </a:lnTo>
                  <a:lnTo>
                    <a:pt x="850" y="57"/>
                  </a:lnTo>
                  <a:lnTo>
                    <a:pt x="848" y="55"/>
                  </a:lnTo>
                  <a:lnTo>
                    <a:pt x="843" y="53"/>
                  </a:lnTo>
                  <a:lnTo>
                    <a:pt x="839" y="51"/>
                  </a:lnTo>
                  <a:lnTo>
                    <a:pt x="833" y="49"/>
                  </a:lnTo>
                  <a:lnTo>
                    <a:pt x="827" y="47"/>
                  </a:lnTo>
                  <a:lnTo>
                    <a:pt x="822" y="45"/>
                  </a:lnTo>
                  <a:lnTo>
                    <a:pt x="816" y="43"/>
                  </a:lnTo>
                  <a:lnTo>
                    <a:pt x="810" y="41"/>
                  </a:lnTo>
                  <a:lnTo>
                    <a:pt x="805" y="41"/>
                  </a:lnTo>
                  <a:lnTo>
                    <a:pt x="797" y="38"/>
                  </a:lnTo>
                  <a:lnTo>
                    <a:pt x="791" y="38"/>
                  </a:lnTo>
                  <a:lnTo>
                    <a:pt x="784" y="36"/>
                  </a:lnTo>
                  <a:lnTo>
                    <a:pt x="778" y="34"/>
                  </a:lnTo>
                  <a:lnTo>
                    <a:pt x="770" y="32"/>
                  </a:lnTo>
                  <a:lnTo>
                    <a:pt x="765" y="30"/>
                  </a:lnTo>
                  <a:lnTo>
                    <a:pt x="757" y="30"/>
                  </a:lnTo>
                  <a:lnTo>
                    <a:pt x="749" y="28"/>
                  </a:lnTo>
                  <a:lnTo>
                    <a:pt x="742" y="26"/>
                  </a:lnTo>
                  <a:lnTo>
                    <a:pt x="734" y="24"/>
                  </a:lnTo>
                  <a:lnTo>
                    <a:pt x="725" y="22"/>
                  </a:lnTo>
                  <a:lnTo>
                    <a:pt x="717" y="22"/>
                  </a:lnTo>
                  <a:lnTo>
                    <a:pt x="708" y="20"/>
                  </a:lnTo>
                  <a:lnTo>
                    <a:pt x="700" y="19"/>
                  </a:lnTo>
                  <a:lnTo>
                    <a:pt x="691" y="17"/>
                  </a:lnTo>
                  <a:lnTo>
                    <a:pt x="683" y="17"/>
                  </a:lnTo>
                  <a:lnTo>
                    <a:pt x="673" y="15"/>
                  </a:lnTo>
                  <a:lnTo>
                    <a:pt x="664" y="13"/>
                  </a:lnTo>
                  <a:lnTo>
                    <a:pt x="654" y="13"/>
                  </a:lnTo>
                  <a:lnTo>
                    <a:pt x="647" y="11"/>
                  </a:lnTo>
                  <a:lnTo>
                    <a:pt x="635" y="11"/>
                  </a:lnTo>
                  <a:lnTo>
                    <a:pt x="626" y="9"/>
                  </a:lnTo>
                  <a:lnTo>
                    <a:pt x="616" y="7"/>
                  </a:lnTo>
                  <a:lnTo>
                    <a:pt x="609" y="7"/>
                  </a:lnTo>
                  <a:lnTo>
                    <a:pt x="597" y="5"/>
                  </a:lnTo>
                  <a:lnTo>
                    <a:pt x="588" y="5"/>
                  </a:lnTo>
                  <a:lnTo>
                    <a:pt x="576" y="3"/>
                  </a:lnTo>
                  <a:lnTo>
                    <a:pt x="567" y="3"/>
                  </a:lnTo>
                  <a:lnTo>
                    <a:pt x="556" y="1"/>
                  </a:lnTo>
                  <a:lnTo>
                    <a:pt x="546" y="1"/>
                  </a:lnTo>
                  <a:lnTo>
                    <a:pt x="535" y="1"/>
                  </a:lnTo>
                  <a:lnTo>
                    <a:pt x="525" y="1"/>
                  </a:lnTo>
                  <a:lnTo>
                    <a:pt x="514" y="0"/>
                  </a:lnTo>
                  <a:lnTo>
                    <a:pt x="504" y="0"/>
                  </a:lnTo>
                  <a:lnTo>
                    <a:pt x="493" y="0"/>
                  </a:lnTo>
                  <a:lnTo>
                    <a:pt x="481" y="0"/>
                  </a:lnTo>
                  <a:lnTo>
                    <a:pt x="470" y="0"/>
                  </a:lnTo>
                  <a:lnTo>
                    <a:pt x="460" y="0"/>
                  </a:lnTo>
                  <a:lnTo>
                    <a:pt x="449" y="0"/>
                  </a:lnTo>
                  <a:lnTo>
                    <a:pt x="440" y="0"/>
                  </a:lnTo>
                  <a:lnTo>
                    <a:pt x="428" y="0"/>
                  </a:lnTo>
                  <a:lnTo>
                    <a:pt x="417" y="0"/>
                  </a:lnTo>
                  <a:lnTo>
                    <a:pt x="403" y="0"/>
                  </a:lnTo>
                  <a:lnTo>
                    <a:pt x="394" y="0"/>
                  </a:lnTo>
                  <a:lnTo>
                    <a:pt x="383" y="0"/>
                  </a:lnTo>
                  <a:lnTo>
                    <a:pt x="371" y="0"/>
                  </a:lnTo>
                  <a:lnTo>
                    <a:pt x="362" y="0"/>
                  </a:lnTo>
                  <a:lnTo>
                    <a:pt x="350" y="1"/>
                  </a:lnTo>
                  <a:lnTo>
                    <a:pt x="341" y="1"/>
                  </a:lnTo>
                  <a:lnTo>
                    <a:pt x="329" y="1"/>
                  </a:lnTo>
                  <a:lnTo>
                    <a:pt x="320" y="1"/>
                  </a:lnTo>
                  <a:lnTo>
                    <a:pt x="308" y="3"/>
                  </a:lnTo>
                  <a:lnTo>
                    <a:pt x="299" y="3"/>
                  </a:lnTo>
                  <a:lnTo>
                    <a:pt x="287" y="5"/>
                  </a:lnTo>
                  <a:lnTo>
                    <a:pt x="278" y="5"/>
                  </a:lnTo>
                  <a:lnTo>
                    <a:pt x="268" y="7"/>
                  </a:lnTo>
                  <a:lnTo>
                    <a:pt x="259" y="7"/>
                  </a:lnTo>
                  <a:lnTo>
                    <a:pt x="249" y="7"/>
                  </a:lnTo>
                  <a:lnTo>
                    <a:pt x="240" y="9"/>
                  </a:lnTo>
                  <a:lnTo>
                    <a:pt x="230" y="11"/>
                  </a:lnTo>
                  <a:lnTo>
                    <a:pt x="221" y="11"/>
                  </a:lnTo>
                  <a:lnTo>
                    <a:pt x="211" y="13"/>
                  </a:lnTo>
                  <a:lnTo>
                    <a:pt x="202" y="13"/>
                  </a:lnTo>
                  <a:lnTo>
                    <a:pt x="194" y="15"/>
                  </a:lnTo>
                  <a:lnTo>
                    <a:pt x="185" y="15"/>
                  </a:lnTo>
                  <a:lnTo>
                    <a:pt x="177" y="17"/>
                  </a:lnTo>
                  <a:lnTo>
                    <a:pt x="168" y="19"/>
                  </a:lnTo>
                  <a:lnTo>
                    <a:pt x="160" y="19"/>
                  </a:lnTo>
                  <a:lnTo>
                    <a:pt x="152" y="20"/>
                  </a:lnTo>
                  <a:lnTo>
                    <a:pt x="143" y="22"/>
                  </a:lnTo>
                  <a:lnTo>
                    <a:pt x="135" y="22"/>
                  </a:lnTo>
                  <a:lnTo>
                    <a:pt x="130" y="26"/>
                  </a:lnTo>
                  <a:lnTo>
                    <a:pt x="120" y="26"/>
                  </a:lnTo>
                  <a:lnTo>
                    <a:pt x="114" y="28"/>
                  </a:lnTo>
                  <a:lnTo>
                    <a:pt x="107" y="28"/>
                  </a:lnTo>
                  <a:lnTo>
                    <a:pt x="101" y="30"/>
                  </a:lnTo>
                  <a:lnTo>
                    <a:pt x="94" y="32"/>
                  </a:lnTo>
                  <a:lnTo>
                    <a:pt x="86" y="34"/>
                  </a:lnTo>
                  <a:lnTo>
                    <a:pt x="80" y="34"/>
                  </a:lnTo>
                  <a:lnTo>
                    <a:pt x="74" y="36"/>
                  </a:lnTo>
                  <a:lnTo>
                    <a:pt x="69" y="38"/>
                  </a:lnTo>
                  <a:lnTo>
                    <a:pt x="63" y="39"/>
                  </a:lnTo>
                  <a:lnTo>
                    <a:pt x="57" y="41"/>
                  </a:lnTo>
                  <a:lnTo>
                    <a:pt x="52" y="43"/>
                  </a:lnTo>
                  <a:lnTo>
                    <a:pt x="46" y="43"/>
                  </a:lnTo>
                  <a:lnTo>
                    <a:pt x="42" y="45"/>
                  </a:lnTo>
                  <a:lnTo>
                    <a:pt x="38" y="47"/>
                  </a:lnTo>
                  <a:lnTo>
                    <a:pt x="35" y="49"/>
                  </a:lnTo>
                  <a:lnTo>
                    <a:pt x="31" y="51"/>
                  </a:lnTo>
                  <a:lnTo>
                    <a:pt x="27" y="51"/>
                  </a:lnTo>
                  <a:lnTo>
                    <a:pt x="21" y="53"/>
                  </a:lnTo>
                  <a:lnTo>
                    <a:pt x="19" y="55"/>
                  </a:lnTo>
                  <a:lnTo>
                    <a:pt x="14" y="57"/>
                  </a:lnTo>
                  <a:lnTo>
                    <a:pt x="8" y="60"/>
                  </a:lnTo>
                  <a:lnTo>
                    <a:pt x="4" y="64"/>
                  </a:lnTo>
                  <a:lnTo>
                    <a:pt x="2" y="66"/>
                  </a:lnTo>
                  <a:lnTo>
                    <a:pt x="0" y="70"/>
                  </a:lnTo>
                  <a:lnTo>
                    <a:pt x="0" y="74"/>
                  </a:lnTo>
                  <a:lnTo>
                    <a:pt x="0" y="76"/>
                  </a:lnTo>
                  <a:lnTo>
                    <a:pt x="2" y="79"/>
                  </a:lnTo>
                  <a:lnTo>
                    <a:pt x="4" y="81"/>
                  </a:lnTo>
                  <a:lnTo>
                    <a:pt x="8" y="85"/>
                  </a:lnTo>
                  <a:lnTo>
                    <a:pt x="12" y="89"/>
                  </a:lnTo>
                  <a:lnTo>
                    <a:pt x="19" y="93"/>
                  </a:lnTo>
                  <a:lnTo>
                    <a:pt x="21" y="93"/>
                  </a:lnTo>
                  <a:lnTo>
                    <a:pt x="25" y="95"/>
                  </a:lnTo>
                  <a:lnTo>
                    <a:pt x="29" y="96"/>
                  </a:lnTo>
                  <a:lnTo>
                    <a:pt x="35" y="100"/>
                  </a:lnTo>
                  <a:lnTo>
                    <a:pt x="38" y="100"/>
                  </a:lnTo>
                  <a:lnTo>
                    <a:pt x="42" y="102"/>
                  </a:lnTo>
                  <a:lnTo>
                    <a:pt x="46" y="104"/>
                  </a:lnTo>
                  <a:lnTo>
                    <a:pt x="52" y="106"/>
                  </a:lnTo>
                  <a:lnTo>
                    <a:pt x="57" y="108"/>
                  </a:lnTo>
                  <a:lnTo>
                    <a:pt x="63" y="110"/>
                  </a:lnTo>
                  <a:lnTo>
                    <a:pt x="67" y="110"/>
                  </a:lnTo>
                  <a:lnTo>
                    <a:pt x="74" y="114"/>
                  </a:lnTo>
                  <a:lnTo>
                    <a:pt x="80" y="114"/>
                  </a:lnTo>
                  <a:lnTo>
                    <a:pt x="86" y="115"/>
                  </a:lnTo>
                  <a:lnTo>
                    <a:pt x="92" y="117"/>
                  </a:lnTo>
                  <a:lnTo>
                    <a:pt x="99" y="119"/>
                  </a:lnTo>
                  <a:lnTo>
                    <a:pt x="105" y="121"/>
                  </a:lnTo>
                  <a:lnTo>
                    <a:pt x="113" y="123"/>
                  </a:lnTo>
                  <a:lnTo>
                    <a:pt x="120" y="125"/>
                  </a:lnTo>
                  <a:lnTo>
                    <a:pt x="128" y="127"/>
                  </a:lnTo>
                  <a:lnTo>
                    <a:pt x="135" y="127"/>
                  </a:lnTo>
                  <a:lnTo>
                    <a:pt x="143" y="129"/>
                  </a:lnTo>
                  <a:lnTo>
                    <a:pt x="151" y="131"/>
                  </a:lnTo>
                  <a:lnTo>
                    <a:pt x="158" y="133"/>
                  </a:lnTo>
                  <a:lnTo>
                    <a:pt x="166" y="133"/>
                  </a:lnTo>
                  <a:lnTo>
                    <a:pt x="175" y="134"/>
                  </a:lnTo>
                  <a:lnTo>
                    <a:pt x="183" y="136"/>
                  </a:lnTo>
                  <a:lnTo>
                    <a:pt x="192" y="138"/>
                  </a:lnTo>
                  <a:lnTo>
                    <a:pt x="200" y="138"/>
                  </a:lnTo>
                  <a:lnTo>
                    <a:pt x="209" y="140"/>
                  </a:lnTo>
                  <a:lnTo>
                    <a:pt x="217" y="140"/>
                  </a:lnTo>
                  <a:lnTo>
                    <a:pt x="229" y="142"/>
                  </a:lnTo>
                  <a:lnTo>
                    <a:pt x="236" y="144"/>
                  </a:lnTo>
                  <a:lnTo>
                    <a:pt x="246" y="144"/>
                  </a:lnTo>
                  <a:lnTo>
                    <a:pt x="255" y="146"/>
                  </a:lnTo>
                  <a:lnTo>
                    <a:pt x="267" y="148"/>
                  </a:lnTo>
                  <a:lnTo>
                    <a:pt x="276" y="148"/>
                  </a:lnTo>
                  <a:lnTo>
                    <a:pt x="286" y="148"/>
                  </a:lnTo>
                  <a:lnTo>
                    <a:pt x="295" y="148"/>
                  </a:lnTo>
                  <a:lnTo>
                    <a:pt x="306" y="150"/>
                  </a:lnTo>
                  <a:lnTo>
                    <a:pt x="316" y="150"/>
                  </a:lnTo>
                  <a:lnTo>
                    <a:pt x="327" y="152"/>
                  </a:lnTo>
                  <a:lnTo>
                    <a:pt x="337" y="152"/>
                  </a:lnTo>
                  <a:lnTo>
                    <a:pt x="348" y="153"/>
                  </a:lnTo>
                  <a:lnTo>
                    <a:pt x="358" y="153"/>
                  </a:lnTo>
                  <a:lnTo>
                    <a:pt x="369" y="153"/>
                  </a:lnTo>
                  <a:lnTo>
                    <a:pt x="381" y="153"/>
                  </a:lnTo>
                  <a:lnTo>
                    <a:pt x="392" y="153"/>
                  </a:lnTo>
                  <a:lnTo>
                    <a:pt x="402" y="153"/>
                  </a:lnTo>
                  <a:lnTo>
                    <a:pt x="413" y="155"/>
                  </a:lnTo>
                  <a:lnTo>
                    <a:pt x="424" y="155"/>
                  </a:lnTo>
                  <a:lnTo>
                    <a:pt x="436" y="155"/>
                  </a:lnTo>
                  <a:lnTo>
                    <a:pt x="436" y="155"/>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9662" name="Freeform 206"/>
            <p:cNvSpPr>
              <a:spLocks/>
            </p:cNvSpPr>
            <p:nvPr/>
          </p:nvSpPr>
          <p:spPr bwMode="auto">
            <a:xfrm>
              <a:off x="4650" y="2139"/>
              <a:ext cx="152" cy="52"/>
            </a:xfrm>
            <a:custGeom>
              <a:avLst/>
              <a:gdLst/>
              <a:ahLst/>
              <a:cxnLst>
                <a:cxn ang="0">
                  <a:pos x="261" y="0"/>
                </a:cxn>
                <a:cxn ang="0">
                  <a:pos x="244" y="2"/>
                </a:cxn>
                <a:cxn ang="0">
                  <a:pos x="227" y="4"/>
                </a:cxn>
                <a:cxn ang="0">
                  <a:pos x="204" y="6"/>
                </a:cxn>
                <a:cxn ang="0">
                  <a:pos x="181" y="10"/>
                </a:cxn>
                <a:cxn ang="0">
                  <a:pos x="156" y="13"/>
                </a:cxn>
                <a:cxn ang="0">
                  <a:pos x="132" y="17"/>
                </a:cxn>
                <a:cxn ang="0">
                  <a:pos x="107" y="23"/>
                </a:cxn>
                <a:cxn ang="0">
                  <a:pos x="82" y="27"/>
                </a:cxn>
                <a:cxn ang="0">
                  <a:pos x="59" y="32"/>
                </a:cxn>
                <a:cxn ang="0">
                  <a:pos x="40" y="38"/>
                </a:cxn>
                <a:cxn ang="0">
                  <a:pos x="25" y="44"/>
                </a:cxn>
                <a:cxn ang="0">
                  <a:pos x="4" y="55"/>
                </a:cxn>
                <a:cxn ang="0">
                  <a:pos x="2" y="70"/>
                </a:cxn>
                <a:cxn ang="0">
                  <a:pos x="19" y="86"/>
                </a:cxn>
                <a:cxn ang="0">
                  <a:pos x="37" y="93"/>
                </a:cxn>
                <a:cxn ang="0">
                  <a:pos x="54" y="101"/>
                </a:cxn>
                <a:cxn ang="0">
                  <a:pos x="73" y="107"/>
                </a:cxn>
                <a:cxn ang="0">
                  <a:pos x="92" y="112"/>
                </a:cxn>
                <a:cxn ang="0">
                  <a:pos x="111" y="118"/>
                </a:cxn>
                <a:cxn ang="0">
                  <a:pos x="130" y="122"/>
                </a:cxn>
                <a:cxn ang="0">
                  <a:pos x="145" y="126"/>
                </a:cxn>
                <a:cxn ang="0">
                  <a:pos x="164" y="127"/>
                </a:cxn>
                <a:cxn ang="0">
                  <a:pos x="181" y="131"/>
                </a:cxn>
                <a:cxn ang="0">
                  <a:pos x="198" y="133"/>
                </a:cxn>
                <a:cxn ang="0">
                  <a:pos x="217" y="137"/>
                </a:cxn>
                <a:cxn ang="0">
                  <a:pos x="238" y="137"/>
                </a:cxn>
                <a:cxn ang="0">
                  <a:pos x="263" y="139"/>
                </a:cxn>
                <a:cxn ang="0">
                  <a:pos x="289" y="141"/>
                </a:cxn>
                <a:cxn ang="0">
                  <a:pos x="316" y="143"/>
                </a:cxn>
                <a:cxn ang="0">
                  <a:pos x="343" y="145"/>
                </a:cxn>
                <a:cxn ang="0">
                  <a:pos x="371" y="146"/>
                </a:cxn>
                <a:cxn ang="0">
                  <a:pos x="396" y="146"/>
                </a:cxn>
                <a:cxn ang="0">
                  <a:pos x="415" y="146"/>
                </a:cxn>
                <a:cxn ang="0">
                  <a:pos x="430" y="148"/>
                </a:cxn>
                <a:cxn ang="0">
                  <a:pos x="438" y="148"/>
                </a:cxn>
                <a:cxn ang="0">
                  <a:pos x="417" y="141"/>
                </a:cxn>
                <a:cxn ang="0">
                  <a:pos x="396" y="137"/>
                </a:cxn>
                <a:cxn ang="0">
                  <a:pos x="373" y="129"/>
                </a:cxn>
                <a:cxn ang="0">
                  <a:pos x="346" y="122"/>
                </a:cxn>
                <a:cxn ang="0">
                  <a:pos x="318" y="116"/>
                </a:cxn>
                <a:cxn ang="0">
                  <a:pos x="291" y="108"/>
                </a:cxn>
                <a:cxn ang="0">
                  <a:pos x="267" y="103"/>
                </a:cxn>
                <a:cxn ang="0">
                  <a:pos x="242" y="95"/>
                </a:cxn>
                <a:cxn ang="0">
                  <a:pos x="225" y="89"/>
                </a:cxn>
                <a:cxn ang="0">
                  <a:pos x="204" y="80"/>
                </a:cxn>
                <a:cxn ang="0">
                  <a:pos x="187" y="65"/>
                </a:cxn>
                <a:cxn ang="0">
                  <a:pos x="185" y="50"/>
                </a:cxn>
                <a:cxn ang="0">
                  <a:pos x="200" y="32"/>
                </a:cxn>
                <a:cxn ang="0">
                  <a:pos x="227" y="17"/>
                </a:cxn>
                <a:cxn ang="0">
                  <a:pos x="253" y="6"/>
                </a:cxn>
                <a:cxn ang="0">
                  <a:pos x="269" y="0"/>
                </a:cxn>
              </a:cxnLst>
              <a:rect l="0" t="0" r="r" b="b"/>
              <a:pathLst>
                <a:path w="438" h="148">
                  <a:moveTo>
                    <a:pt x="270" y="0"/>
                  </a:moveTo>
                  <a:lnTo>
                    <a:pt x="269" y="0"/>
                  </a:lnTo>
                  <a:lnTo>
                    <a:pt x="265" y="0"/>
                  </a:lnTo>
                  <a:lnTo>
                    <a:pt x="261" y="0"/>
                  </a:lnTo>
                  <a:lnTo>
                    <a:pt x="255" y="2"/>
                  </a:lnTo>
                  <a:lnTo>
                    <a:pt x="251" y="2"/>
                  </a:lnTo>
                  <a:lnTo>
                    <a:pt x="248" y="2"/>
                  </a:lnTo>
                  <a:lnTo>
                    <a:pt x="244" y="2"/>
                  </a:lnTo>
                  <a:lnTo>
                    <a:pt x="240" y="4"/>
                  </a:lnTo>
                  <a:lnTo>
                    <a:pt x="236" y="4"/>
                  </a:lnTo>
                  <a:lnTo>
                    <a:pt x="231" y="4"/>
                  </a:lnTo>
                  <a:lnTo>
                    <a:pt x="227" y="4"/>
                  </a:lnTo>
                  <a:lnTo>
                    <a:pt x="221" y="6"/>
                  </a:lnTo>
                  <a:lnTo>
                    <a:pt x="215" y="6"/>
                  </a:lnTo>
                  <a:lnTo>
                    <a:pt x="210" y="6"/>
                  </a:lnTo>
                  <a:lnTo>
                    <a:pt x="204" y="6"/>
                  </a:lnTo>
                  <a:lnTo>
                    <a:pt x="200" y="8"/>
                  </a:lnTo>
                  <a:lnTo>
                    <a:pt x="192" y="8"/>
                  </a:lnTo>
                  <a:lnTo>
                    <a:pt x="187" y="8"/>
                  </a:lnTo>
                  <a:lnTo>
                    <a:pt x="181" y="10"/>
                  </a:lnTo>
                  <a:lnTo>
                    <a:pt x="175" y="12"/>
                  </a:lnTo>
                  <a:lnTo>
                    <a:pt x="168" y="12"/>
                  </a:lnTo>
                  <a:lnTo>
                    <a:pt x="162" y="12"/>
                  </a:lnTo>
                  <a:lnTo>
                    <a:pt x="156" y="13"/>
                  </a:lnTo>
                  <a:lnTo>
                    <a:pt x="151" y="13"/>
                  </a:lnTo>
                  <a:lnTo>
                    <a:pt x="143" y="15"/>
                  </a:lnTo>
                  <a:lnTo>
                    <a:pt x="137" y="15"/>
                  </a:lnTo>
                  <a:lnTo>
                    <a:pt x="132" y="17"/>
                  </a:lnTo>
                  <a:lnTo>
                    <a:pt x="126" y="19"/>
                  </a:lnTo>
                  <a:lnTo>
                    <a:pt x="118" y="19"/>
                  </a:lnTo>
                  <a:lnTo>
                    <a:pt x="113" y="21"/>
                  </a:lnTo>
                  <a:lnTo>
                    <a:pt x="107" y="23"/>
                  </a:lnTo>
                  <a:lnTo>
                    <a:pt x="99" y="23"/>
                  </a:lnTo>
                  <a:lnTo>
                    <a:pt x="94" y="25"/>
                  </a:lnTo>
                  <a:lnTo>
                    <a:pt x="88" y="27"/>
                  </a:lnTo>
                  <a:lnTo>
                    <a:pt x="82" y="27"/>
                  </a:lnTo>
                  <a:lnTo>
                    <a:pt x="76" y="29"/>
                  </a:lnTo>
                  <a:lnTo>
                    <a:pt x="71" y="31"/>
                  </a:lnTo>
                  <a:lnTo>
                    <a:pt x="65" y="32"/>
                  </a:lnTo>
                  <a:lnTo>
                    <a:pt x="59" y="32"/>
                  </a:lnTo>
                  <a:lnTo>
                    <a:pt x="56" y="34"/>
                  </a:lnTo>
                  <a:lnTo>
                    <a:pt x="50" y="36"/>
                  </a:lnTo>
                  <a:lnTo>
                    <a:pt x="46" y="38"/>
                  </a:lnTo>
                  <a:lnTo>
                    <a:pt x="40" y="38"/>
                  </a:lnTo>
                  <a:lnTo>
                    <a:pt x="37" y="42"/>
                  </a:lnTo>
                  <a:lnTo>
                    <a:pt x="33" y="42"/>
                  </a:lnTo>
                  <a:lnTo>
                    <a:pt x="29" y="44"/>
                  </a:lnTo>
                  <a:lnTo>
                    <a:pt x="25" y="44"/>
                  </a:lnTo>
                  <a:lnTo>
                    <a:pt x="21" y="48"/>
                  </a:lnTo>
                  <a:lnTo>
                    <a:pt x="16" y="50"/>
                  </a:lnTo>
                  <a:lnTo>
                    <a:pt x="10" y="53"/>
                  </a:lnTo>
                  <a:lnTo>
                    <a:pt x="4" y="55"/>
                  </a:lnTo>
                  <a:lnTo>
                    <a:pt x="2" y="59"/>
                  </a:lnTo>
                  <a:lnTo>
                    <a:pt x="0" y="63"/>
                  </a:lnTo>
                  <a:lnTo>
                    <a:pt x="2" y="67"/>
                  </a:lnTo>
                  <a:lnTo>
                    <a:pt x="2" y="70"/>
                  </a:lnTo>
                  <a:lnTo>
                    <a:pt x="4" y="74"/>
                  </a:lnTo>
                  <a:lnTo>
                    <a:pt x="8" y="78"/>
                  </a:lnTo>
                  <a:lnTo>
                    <a:pt x="14" y="82"/>
                  </a:lnTo>
                  <a:lnTo>
                    <a:pt x="19" y="86"/>
                  </a:lnTo>
                  <a:lnTo>
                    <a:pt x="25" y="88"/>
                  </a:lnTo>
                  <a:lnTo>
                    <a:pt x="29" y="89"/>
                  </a:lnTo>
                  <a:lnTo>
                    <a:pt x="33" y="91"/>
                  </a:lnTo>
                  <a:lnTo>
                    <a:pt x="37" y="93"/>
                  </a:lnTo>
                  <a:lnTo>
                    <a:pt x="40" y="95"/>
                  </a:lnTo>
                  <a:lnTo>
                    <a:pt x="46" y="97"/>
                  </a:lnTo>
                  <a:lnTo>
                    <a:pt x="50" y="99"/>
                  </a:lnTo>
                  <a:lnTo>
                    <a:pt x="54" y="101"/>
                  </a:lnTo>
                  <a:lnTo>
                    <a:pt x="59" y="103"/>
                  </a:lnTo>
                  <a:lnTo>
                    <a:pt x="63" y="103"/>
                  </a:lnTo>
                  <a:lnTo>
                    <a:pt x="67" y="105"/>
                  </a:lnTo>
                  <a:lnTo>
                    <a:pt x="73" y="107"/>
                  </a:lnTo>
                  <a:lnTo>
                    <a:pt x="78" y="108"/>
                  </a:lnTo>
                  <a:lnTo>
                    <a:pt x="82" y="108"/>
                  </a:lnTo>
                  <a:lnTo>
                    <a:pt x="86" y="110"/>
                  </a:lnTo>
                  <a:lnTo>
                    <a:pt x="92" y="112"/>
                  </a:lnTo>
                  <a:lnTo>
                    <a:pt x="97" y="114"/>
                  </a:lnTo>
                  <a:lnTo>
                    <a:pt x="101" y="114"/>
                  </a:lnTo>
                  <a:lnTo>
                    <a:pt x="107" y="116"/>
                  </a:lnTo>
                  <a:lnTo>
                    <a:pt x="111" y="118"/>
                  </a:lnTo>
                  <a:lnTo>
                    <a:pt x="116" y="120"/>
                  </a:lnTo>
                  <a:lnTo>
                    <a:pt x="120" y="120"/>
                  </a:lnTo>
                  <a:lnTo>
                    <a:pt x="126" y="120"/>
                  </a:lnTo>
                  <a:lnTo>
                    <a:pt x="130" y="122"/>
                  </a:lnTo>
                  <a:lnTo>
                    <a:pt x="134" y="124"/>
                  </a:lnTo>
                  <a:lnTo>
                    <a:pt x="137" y="124"/>
                  </a:lnTo>
                  <a:lnTo>
                    <a:pt x="141" y="124"/>
                  </a:lnTo>
                  <a:lnTo>
                    <a:pt x="145" y="126"/>
                  </a:lnTo>
                  <a:lnTo>
                    <a:pt x="151" y="126"/>
                  </a:lnTo>
                  <a:lnTo>
                    <a:pt x="154" y="126"/>
                  </a:lnTo>
                  <a:lnTo>
                    <a:pt x="158" y="127"/>
                  </a:lnTo>
                  <a:lnTo>
                    <a:pt x="164" y="127"/>
                  </a:lnTo>
                  <a:lnTo>
                    <a:pt x="168" y="129"/>
                  </a:lnTo>
                  <a:lnTo>
                    <a:pt x="172" y="129"/>
                  </a:lnTo>
                  <a:lnTo>
                    <a:pt x="175" y="131"/>
                  </a:lnTo>
                  <a:lnTo>
                    <a:pt x="181" y="131"/>
                  </a:lnTo>
                  <a:lnTo>
                    <a:pt x="185" y="133"/>
                  </a:lnTo>
                  <a:lnTo>
                    <a:pt x="189" y="133"/>
                  </a:lnTo>
                  <a:lnTo>
                    <a:pt x="194" y="133"/>
                  </a:lnTo>
                  <a:lnTo>
                    <a:pt x="198" y="133"/>
                  </a:lnTo>
                  <a:lnTo>
                    <a:pt x="204" y="135"/>
                  </a:lnTo>
                  <a:lnTo>
                    <a:pt x="208" y="135"/>
                  </a:lnTo>
                  <a:lnTo>
                    <a:pt x="213" y="135"/>
                  </a:lnTo>
                  <a:lnTo>
                    <a:pt x="217" y="137"/>
                  </a:lnTo>
                  <a:lnTo>
                    <a:pt x="223" y="137"/>
                  </a:lnTo>
                  <a:lnTo>
                    <a:pt x="229" y="137"/>
                  </a:lnTo>
                  <a:lnTo>
                    <a:pt x="234" y="137"/>
                  </a:lnTo>
                  <a:lnTo>
                    <a:pt x="238" y="137"/>
                  </a:lnTo>
                  <a:lnTo>
                    <a:pt x="246" y="139"/>
                  </a:lnTo>
                  <a:lnTo>
                    <a:pt x="251" y="139"/>
                  </a:lnTo>
                  <a:lnTo>
                    <a:pt x="257" y="139"/>
                  </a:lnTo>
                  <a:lnTo>
                    <a:pt x="263" y="139"/>
                  </a:lnTo>
                  <a:lnTo>
                    <a:pt x="270" y="141"/>
                  </a:lnTo>
                  <a:lnTo>
                    <a:pt x="276" y="141"/>
                  </a:lnTo>
                  <a:lnTo>
                    <a:pt x="282" y="141"/>
                  </a:lnTo>
                  <a:lnTo>
                    <a:pt x="289" y="141"/>
                  </a:lnTo>
                  <a:lnTo>
                    <a:pt x="295" y="141"/>
                  </a:lnTo>
                  <a:lnTo>
                    <a:pt x="301" y="141"/>
                  </a:lnTo>
                  <a:lnTo>
                    <a:pt x="308" y="143"/>
                  </a:lnTo>
                  <a:lnTo>
                    <a:pt x="316" y="143"/>
                  </a:lnTo>
                  <a:lnTo>
                    <a:pt x="324" y="145"/>
                  </a:lnTo>
                  <a:lnTo>
                    <a:pt x="329" y="145"/>
                  </a:lnTo>
                  <a:lnTo>
                    <a:pt x="337" y="145"/>
                  </a:lnTo>
                  <a:lnTo>
                    <a:pt x="343" y="145"/>
                  </a:lnTo>
                  <a:lnTo>
                    <a:pt x="350" y="145"/>
                  </a:lnTo>
                  <a:lnTo>
                    <a:pt x="358" y="145"/>
                  </a:lnTo>
                  <a:lnTo>
                    <a:pt x="364" y="145"/>
                  </a:lnTo>
                  <a:lnTo>
                    <a:pt x="371" y="146"/>
                  </a:lnTo>
                  <a:lnTo>
                    <a:pt x="377" y="146"/>
                  </a:lnTo>
                  <a:lnTo>
                    <a:pt x="383" y="146"/>
                  </a:lnTo>
                  <a:lnTo>
                    <a:pt x="390" y="146"/>
                  </a:lnTo>
                  <a:lnTo>
                    <a:pt x="396" y="146"/>
                  </a:lnTo>
                  <a:lnTo>
                    <a:pt x="402" y="146"/>
                  </a:lnTo>
                  <a:lnTo>
                    <a:pt x="405" y="146"/>
                  </a:lnTo>
                  <a:lnTo>
                    <a:pt x="411" y="146"/>
                  </a:lnTo>
                  <a:lnTo>
                    <a:pt x="415" y="146"/>
                  </a:lnTo>
                  <a:lnTo>
                    <a:pt x="421" y="148"/>
                  </a:lnTo>
                  <a:lnTo>
                    <a:pt x="424" y="148"/>
                  </a:lnTo>
                  <a:lnTo>
                    <a:pt x="426" y="148"/>
                  </a:lnTo>
                  <a:lnTo>
                    <a:pt x="430" y="148"/>
                  </a:lnTo>
                  <a:lnTo>
                    <a:pt x="434" y="148"/>
                  </a:lnTo>
                  <a:lnTo>
                    <a:pt x="438" y="148"/>
                  </a:lnTo>
                  <a:lnTo>
                    <a:pt x="438" y="148"/>
                  </a:lnTo>
                  <a:lnTo>
                    <a:pt x="438" y="148"/>
                  </a:lnTo>
                  <a:lnTo>
                    <a:pt x="434" y="146"/>
                  </a:lnTo>
                  <a:lnTo>
                    <a:pt x="426" y="145"/>
                  </a:lnTo>
                  <a:lnTo>
                    <a:pt x="421" y="143"/>
                  </a:lnTo>
                  <a:lnTo>
                    <a:pt x="417" y="141"/>
                  </a:lnTo>
                  <a:lnTo>
                    <a:pt x="411" y="141"/>
                  </a:lnTo>
                  <a:lnTo>
                    <a:pt x="407" y="139"/>
                  </a:lnTo>
                  <a:lnTo>
                    <a:pt x="402" y="137"/>
                  </a:lnTo>
                  <a:lnTo>
                    <a:pt x="396" y="137"/>
                  </a:lnTo>
                  <a:lnTo>
                    <a:pt x="390" y="135"/>
                  </a:lnTo>
                  <a:lnTo>
                    <a:pt x="385" y="133"/>
                  </a:lnTo>
                  <a:lnTo>
                    <a:pt x="379" y="131"/>
                  </a:lnTo>
                  <a:lnTo>
                    <a:pt x="373" y="129"/>
                  </a:lnTo>
                  <a:lnTo>
                    <a:pt x="365" y="127"/>
                  </a:lnTo>
                  <a:lnTo>
                    <a:pt x="360" y="126"/>
                  </a:lnTo>
                  <a:lnTo>
                    <a:pt x="352" y="124"/>
                  </a:lnTo>
                  <a:lnTo>
                    <a:pt x="346" y="122"/>
                  </a:lnTo>
                  <a:lnTo>
                    <a:pt x="339" y="120"/>
                  </a:lnTo>
                  <a:lnTo>
                    <a:pt x="331" y="118"/>
                  </a:lnTo>
                  <a:lnTo>
                    <a:pt x="326" y="118"/>
                  </a:lnTo>
                  <a:lnTo>
                    <a:pt x="318" y="116"/>
                  </a:lnTo>
                  <a:lnTo>
                    <a:pt x="312" y="114"/>
                  </a:lnTo>
                  <a:lnTo>
                    <a:pt x="305" y="110"/>
                  </a:lnTo>
                  <a:lnTo>
                    <a:pt x="299" y="110"/>
                  </a:lnTo>
                  <a:lnTo>
                    <a:pt x="291" y="108"/>
                  </a:lnTo>
                  <a:lnTo>
                    <a:pt x="286" y="107"/>
                  </a:lnTo>
                  <a:lnTo>
                    <a:pt x="278" y="105"/>
                  </a:lnTo>
                  <a:lnTo>
                    <a:pt x="272" y="105"/>
                  </a:lnTo>
                  <a:lnTo>
                    <a:pt x="267" y="103"/>
                  </a:lnTo>
                  <a:lnTo>
                    <a:pt x="261" y="101"/>
                  </a:lnTo>
                  <a:lnTo>
                    <a:pt x="255" y="99"/>
                  </a:lnTo>
                  <a:lnTo>
                    <a:pt x="250" y="99"/>
                  </a:lnTo>
                  <a:lnTo>
                    <a:pt x="242" y="95"/>
                  </a:lnTo>
                  <a:lnTo>
                    <a:pt x="238" y="95"/>
                  </a:lnTo>
                  <a:lnTo>
                    <a:pt x="232" y="93"/>
                  </a:lnTo>
                  <a:lnTo>
                    <a:pt x="229" y="91"/>
                  </a:lnTo>
                  <a:lnTo>
                    <a:pt x="225" y="89"/>
                  </a:lnTo>
                  <a:lnTo>
                    <a:pt x="219" y="88"/>
                  </a:lnTo>
                  <a:lnTo>
                    <a:pt x="215" y="86"/>
                  </a:lnTo>
                  <a:lnTo>
                    <a:pt x="211" y="86"/>
                  </a:lnTo>
                  <a:lnTo>
                    <a:pt x="204" y="80"/>
                  </a:lnTo>
                  <a:lnTo>
                    <a:pt x="200" y="78"/>
                  </a:lnTo>
                  <a:lnTo>
                    <a:pt x="194" y="74"/>
                  </a:lnTo>
                  <a:lnTo>
                    <a:pt x="189" y="70"/>
                  </a:lnTo>
                  <a:lnTo>
                    <a:pt x="187" y="65"/>
                  </a:lnTo>
                  <a:lnTo>
                    <a:pt x="185" y="63"/>
                  </a:lnTo>
                  <a:lnTo>
                    <a:pt x="183" y="57"/>
                  </a:lnTo>
                  <a:lnTo>
                    <a:pt x="183" y="53"/>
                  </a:lnTo>
                  <a:lnTo>
                    <a:pt x="185" y="50"/>
                  </a:lnTo>
                  <a:lnTo>
                    <a:pt x="187" y="46"/>
                  </a:lnTo>
                  <a:lnTo>
                    <a:pt x="191" y="40"/>
                  </a:lnTo>
                  <a:lnTo>
                    <a:pt x="194" y="36"/>
                  </a:lnTo>
                  <a:lnTo>
                    <a:pt x="200" y="32"/>
                  </a:lnTo>
                  <a:lnTo>
                    <a:pt x="206" y="29"/>
                  </a:lnTo>
                  <a:lnTo>
                    <a:pt x="211" y="23"/>
                  </a:lnTo>
                  <a:lnTo>
                    <a:pt x="219" y="21"/>
                  </a:lnTo>
                  <a:lnTo>
                    <a:pt x="227" y="17"/>
                  </a:lnTo>
                  <a:lnTo>
                    <a:pt x="234" y="13"/>
                  </a:lnTo>
                  <a:lnTo>
                    <a:pt x="240" y="12"/>
                  </a:lnTo>
                  <a:lnTo>
                    <a:pt x="248" y="8"/>
                  </a:lnTo>
                  <a:lnTo>
                    <a:pt x="253" y="6"/>
                  </a:lnTo>
                  <a:lnTo>
                    <a:pt x="259" y="4"/>
                  </a:lnTo>
                  <a:lnTo>
                    <a:pt x="263" y="2"/>
                  </a:lnTo>
                  <a:lnTo>
                    <a:pt x="267" y="2"/>
                  </a:lnTo>
                  <a:lnTo>
                    <a:pt x="269" y="0"/>
                  </a:lnTo>
                  <a:lnTo>
                    <a:pt x="270" y="0"/>
                  </a:lnTo>
                  <a:lnTo>
                    <a:pt x="270"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63" name="Freeform 207"/>
            <p:cNvSpPr>
              <a:spLocks/>
            </p:cNvSpPr>
            <p:nvPr/>
          </p:nvSpPr>
          <p:spPr bwMode="auto">
            <a:xfrm>
              <a:off x="4756" y="2182"/>
              <a:ext cx="223" cy="82"/>
            </a:xfrm>
            <a:custGeom>
              <a:avLst/>
              <a:gdLst/>
              <a:ahLst/>
              <a:cxnLst>
                <a:cxn ang="0">
                  <a:pos x="612" y="154"/>
                </a:cxn>
                <a:cxn ang="0">
                  <a:pos x="589" y="161"/>
                </a:cxn>
                <a:cxn ang="0">
                  <a:pos x="568" y="163"/>
                </a:cxn>
                <a:cxn ang="0">
                  <a:pos x="540" y="169"/>
                </a:cxn>
                <a:cxn ang="0">
                  <a:pos x="505" y="182"/>
                </a:cxn>
                <a:cxn ang="0">
                  <a:pos x="481" y="188"/>
                </a:cxn>
                <a:cxn ang="0">
                  <a:pos x="458" y="195"/>
                </a:cxn>
                <a:cxn ang="0">
                  <a:pos x="427" y="205"/>
                </a:cxn>
                <a:cxn ang="0">
                  <a:pos x="397" y="214"/>
                </a:cxn>
                <a:cxn ang="0">
                  <a:pos x="365" y="218"/>
                </a:cxn>
                <a:cxn ang="0">
                  <a:pos x="336" y="222"/>
                </a:cxn>
                <a:cxn ang="0">
                  <a:pos x="315" y="226"/>
                </a:cxn>
                <a:cxn ang="0">
                  <a:pos x="294" y="228"/>
                </a:cxn>
                <a:cxn ang="0">
                  <a:pos x="268" y="228"/>
                </a:cxn>
                <a:cxn ang="0">
                  <a:pos x="241" y="228"/>
                </a:cxn>
                <a:cxn ang="0">
                  <a:pos x="213" y="230"/>
                </a:cxn>
                <a:cxn ang="0">
                  <a:pos x="186" y="230"/>
                </a:cxn>
                <a:cxn ang="0">
                  <a:pos x="156" y="230"/>
                </a:cxn>
                <a:cxn ang="0">
                  <a:pos x="129" y="230"/>
                </a:cxn>
                <a:cxn ang="0">
                  <a:pos x="102" y="230"/>
                </a:cxn>
                <a:cxn ang="0">
                  <a:pos x="78" y="230"/>
                </a:cxn>
                <a:cxn ang="0">
                  <a:pos x="55" y="230"/>
                </a:cxn>
                <a:cxn ang="0">
                  <a:pos x="36" y="230"/>
                </a:cxn>
                <a:cxn ang="0">
                  <a:pos x="11" y="230"/>
                </a:cxn>
                <a:cxn ang="0">
                  <a:pos x="3" y="224"/>
                </a:cxn>
                <a:cxn ang="0">
                  <a:pos x="24" y="218"/>
                </a:cxn>
                <a:cxn ang="0">
                  <a:pos x="53" y="213"/>
                </a:cxn>
                <a:cxn ang="0">
                  <a:pos x="76" y="211"/>
                </a:cxn>
                <a:cxn ang="0">
                  <a:pos x="99" y="207"/>
                </a:cxn>
                <a:cxn ang="0">
                  <a:pos x="123" y="205"/>
                </a:cxn>
                <a:cxn ang="0">
                  <a:pos x="150" y="201"/>
                </a:cxn>
                <a:cxn ang="0">
                  <a:pos x="176" y="199"/>
                </a:cxn>
                <a:cxn ang="0">
                  <a:pos x="205" y="197"/>
                </a:cxn>
                <a:cxn ang="0">
                  <a:pos x="232" y="193"/>
                </a:cxn>
                <a:cxn ang="0">
                  <a:pos x="258" y="192"/>
                </a:cxn>
                <a:cxn ang="0">
                  <a:pos x="281" y="186"/>
                </a:cxn>
                <a:cxn ang="0">
                  <a:pos x="306" y="182"/>
                </a:cxn>
                <a:cxn ang="0">
                  <a:pos x="329" y="176"/>
                </a:cxn>
                <a:cxn ang="0">
                  <a:pos x="349" y="169"/>
                </a:cxn>
                <a:cxn ang="0">
                  <a:pos x="370" y="161"/>
                </a:cxn>
                <a:cxn ang="0">
                  <a:pos x="391" y="155"/>
                </a:cxn>
                <a:cxn ang="0">
                  <a:pos x="426" y="136"/>
                </a:cxn>
                <a:cxn ang="0">
                  <a:pos x="460" y="121"/>
                </a:cxn>
                <a:cxn ang="0">
                  <a:pos x="490" y="104"/>
                </a:cxn>
                <a:cxn ang="0">
                  <a:pos x="517" y="87"/>
                </a:cxn>
                <a:cxn ang="0">
                  <a:pos x="543" y="66"/>
                </a:cxn>
                <a:cxn ang="0">
                  <a:pos x="566" y="45"/>
                </a:cxn>
                <a:cxn ang="0">
                  <a:pos x="587" y="26"/>
                </a:cxn>
                <a:cxn ang="0">
                  <a:pos x="614" y="2"/>
                </a:cxn>
                <a:cxn ang="0">
                  <a:pos x="629" y="9"/>
                </a:cxn>
                <a:cxn ang="0">
                  <a:pos x="635" y="32"/>
                </a:cxn>
                <a:cxn ang="0">
                  <a:pos x="635" y="59"/>
                </a:cxn>
                <a:cxn ang="0">
                  <a:pos x="635" y="85"/>
                </a:cxn>
                <a:cxn ang="0">
                  <a:pos x="631" y="112"/>
                </a:cxn>
                <a:cxn ang="0">
                  <a:pos x="625" y="135"/>
                </a:cxn>
              </a:cxnLst>
              <a:rect l="0" t="0" r="r" b="b"/>
              <a:pathLst>
                <a:path w="637" h="232">
                  <a:moveTo>
                    <a:pt x="625" y="135"/>
                  </a:moveTo>
                  <a:lnTo>
                    <a:pt x="621" y="140"/>
                  </a:lnTo>
                  <a:lnTo>
                    <a:pt x="619" y="146"/>
                  </a:lnTo>
                  <a:lnTo>
                    <a:pt x="616" y="148"/>
                  </a:lnTo>
                  <a:lnTo>
                    <a:pt x="612" y="154"/>
                  </a:lnTo>
                  <a:lnTo>
                    <a:pt x="608" y="155"/>
                  </a:lnTo>
                  <a:lnTo>
                    <a:pt x="604" y="157"/>
                  </a:lnTo>
                  <a:lnTo>
                    <a:pt x="599" y="159"/>
                  </a:lnTo>
                  <a:lnTo>
                    <a:pt x="593" y="161"/>
                  </a:lnTo>
                  <a:lnTo>
                    <a:pt x="589" y="161"/>
                  </a:lnTo>
                  <a:lnTo>
                    <a:pt x="585" y="161"/>
                  </a:lnTo>
                  <a:lnTo>
                    <a:pt x="581" y="161"/>
                  </a:lnTo>
                  <a:lnTo>
                    <a:pt x="578" y="163"/>
                  </a:lnTo>
                  <a:lnTo>
                    <a:pt x="572" y="163"/>
                  </a:lnTo>
                  <a:lnTo>
                    <a:pt x="568" y="163"/>
                  </a:lnTo>
                  <a:lnTo>
                    <a:pt x="562" y="165"/>
                  </a:lnTo>
                  <a:lnTo>
                    <a:pt x="559" y="167"/>
                  </a:lnTo>
                  <a:lnTo>
                    <a:pt x="553" y="167"/>
                  </a:lnTo>
                  <a:lnTo>
                    <a:pt x="547" y="169"/>
                  </a:lnTo>
                  <a:lnTo>
                    <a:pt x="540" y="169"/>
                  </a:lnTo>
                  <a:lnTo>
                    <a:pt x="534" y="171"/>
                  </a:lnTo>
                  <a:lnTo>
                    <a:pt x="526" y="174"/>
                  </a:lnTo>
                  <a:lnTo>
                    <a:pt x="521" y="176"/>
                  </a:lnTo>
                  <a:lnTo>
                    <a:pt x="511" y="178"/>
                  </a:lnTo>
                  <a:lnTo>
                    <a:pt x="505" y="182"/>
                  </a:lnTo>
                  <a:lnTo>
                    <a:pt x="500" y="182"/>
                  </a:lnTo>
                  <a:lnTo>
                    <a:pt x="496" y="184"/>
                  </a:lnTo>
                  <a:lnTo>
                    <a:pt x="492" y="184"/>
                  </a:lnTo>
                  <a:lnTo>
                    <a:pt x="488" y="186"/>
                  </a:lnTo>
                  <a:lnTo>
                    <a:pt x="481" y="188"/>
                  </a:lnTo>
                  <a:lnTo>
                    <a:pt x="473" y="192"/>
                  </a:lnTo>
                  <a:lnTo>
                    <a:pt x="469" y="192"/>
                  </a:lnTo>
                  <a:lnTo>
                    <a:pt x="465" y="193"/>
                  </a:lnTo>
                  <a:lnTo>
                    <a:pt x="462" y="193"/>
                  </a:lnTo>
                  <a:lnTo>
                    <a:pt x="458" y="195"/>
                  </a:lnTo>
                  <a:lnTo>
                    <a:pt x="452" y="197"/>
                  </a:lnTo>
                  <a:lnTo>
                    <a:pt x="446" y="199"/>
                  </a:lnTo>
                  <a:lnTo>
                    <a:pt x="439" y="201"/>
                  </a:lnTo>
                  <a:lnTo>
                    <a:pt x="433" y="203"/>
                  </a:lnTo>
                  <a:lnTo>
                    <a:pt x="427" y="205"/>
                  </a:lnTo>
                  <a:lnTo>
                    <a:pt x="420" y="207"/>
                  </a:lnTo>
                  <a:lnTo>
                    <a:pt x="414" y="209"/>
                  </a:lnTo>
                  <a:lnTo>
                    <a:pt x="408" y="211"/>
                  </a:lnTo>
                  <a:lnTo>
                    <a:pt x="403" y="213"/>
                  </a:lnTo>
                  <a:lnTo>
                    <a:pt x="397" y="214"/>
                  </a:lnTo>
                  <a:lnTo>
                    <a:pt x="391" y="214"/>
                  </a:lnTo>
                  <a:lnTo>
                    <a:pt x="386" y="216"/>
                  </a:lnTo>
                  <a:lnTo>
                    <a:pt x="378" y="216"/>
                  </a:lnTo>
                  <a:lnTo>
                    <a:pt x="372" y="218"/>
                  </a:lnTo>
                  <a:lnTo>
                    <a:pt x="365" y="218"/>
                  </a:lnTo>
                  <a:lnTo>
                    <a:pt x="359" y="220"/>
                  </a:lnTo>
                  <a:lnTo>
                    <a:pt x="351" y="220"/>
                  </a:lnTo>
                  <a:lnTo>
                    <a:pt x="344" y="222"/>
                  </a:lnTo>
                  <a:lnTo>
                    <a:pt x="340" y="222"/>
                  </a:lnTo>
                  <a:lnTo>
                    <a:pt x="336" y="222"/>
                  </a:lnTo>
                  <a:lnTo>
                    <a:pt x="332" y="222"/>
                  </a:lnTo>
                  <a:lnTo>
                    <a:pt x="329" y="224"/>
                  </a:lnTo>
                  <a:lnTo>
                    <a:pt x="325" y="224"/>
                  </a:lnTo>
                  <a:lnTo>
                    <a:pt x="321" y="224"/>
                  </a:lnTo>
                  <a:lnTo>
                    <a:pt x="315" y="226"/>
                  </a:lnTo>
                  <a:lnTo>
                    <a:pt x="313" y="226"/>
                  </a:lnTo>
                  <a:lnTo>
                    <a:pt x="308" y="226"/>
                  </a:lnTo>
                  <a:lnTo>
                    <a:pt x="302" y="226"/>
                  </a:lnTo>
                  <a:lnTo>
                    <a:pt x="298" y="226"/>
                  </a:lnTo>
                  <a:lnTo>
                    <a:pt x="294" y="228"/>
                  </a:lnTo>
                  <a:lnTo>
                    <a:pt x="289" y="228"/>
                  </a:lnTo>
                  <a:lnTo>
                    <a:pt x="285" y="228"/>
                  </a:lnTo>
                  <a:lnTo>
                    <a:pt x="279" y="228"/>
                  </a:lnTo>
                  <a:lnTo>
                    <a:pt x="275" y="228"/>
                  </a:lnTo>
                  <a:lnTo>
                    <a:pt x="268" y="228"/>
                  </a:lnTo>
                  <a:lnTo>
                    <a:pt x="264" y="228"/>
                  </a:lnTo>
                  <a:lnTo>
                    <a:pt x="256" y="228"/>
                  </a:lnTo>
                  <a:lnTo>
                    <a:pt x="253" y="228"/>
                  </a:lnTo>
                  <a:lnTo>
                    <a:pt x="247" y="228"/>
                  </a:lnTo>
                  <a:lnTo>
                    <a:pt x="241" y="228"/>
                  </a:lnTo>
                  <a:lnTo>
                    <a:pt x="235" y="228"/>
                  </a:lnTo>
                  <a:lnTo>
                    <a:pt x="230" y="230"/>
                  </a:lnTo>
                  <a:lnTo>
                    <a:pt x="224" y="230"/>
                  </a:lnTo>
                  <a:lnTo>
                    <a:pt x="218" y="230"/>
                  </a:lnTo>
                  <a:lnTo>
                    <a:pt x="213" y="230"/>
                  </a:lnTo>
                  <a:lnTo>
                    <a:pt x="207" y="230"/>
                  </a:lnTo>
                  <a:lnTo>
                    <a:pt x="201" y="230"/>
                  </a:lnTo>
                  <a:lnTo>
                    <a:pt x="195" y="230"/>
                  </a:lnTo>
                  <a:lnTo>
                    <a:pt x="190" y="230"/>
                  </a:lnTo>
                  <a:lnTo>
                    <a:pt x="186" y="230"/>
                  </a:lnTo>
                  <a:lnTo>
                    <a:pt x="178" y="230"/>
                  </a:lnTo>
                  <a:lnTo>
                    <a:pt x="173" y="230"/>
                  </a:lnTo>
                  <a:lnTo>
                    <a:pt x="167" y="230"/>
                  </a:lnTo>
                  <a:lnTo>
                    <a:pt x="163" y="230"/>
                  </a:lnTo>
                  <a:lnTo>
                    <a:pt x="156" y="230"/>
                  </a:lnTo>
                  <a:lnTo>
                    <a:pt x="150" y="230"/>
                  </a:lnTo>
                  <a:lnTo>
                    <a:pt x="144" y="230"/>
                  </a:lnTo>
                  <a:lnTo>
                    <a:pt x="138" y="230"/>
                  </a:lnTo>
                  <a:lnTo>
                    <a:pt x="133" y="230"/>
                  </a:lnTo>
                  <a:lnTo>
                    <a:pt x="129" y="230"/>
                  </a:lnTo>
                  <a:lnTo>
                    <a:pt x="123" y="230"/>
                  </a:lnTo>
                  <a:lnTo>
                    <a:pt x="118" y="230"/>
                  </a:lnTo>
                  <a:lnTo>
                    <a:pt x="112" y="230"/>
                  </a:lnTo>
                  <a:lnTo>
                    <a:pt x="108" y="230"/>
                  </a:lnTo>
                  <a:lnTo>
                    <a:pt x="102" y="230"/>
                  </a:lnTo>
                  <a:lnTo>
                    <a:pt x="99" y="232"/>
                  </a:lnTo>
                  <a:lnTo>
                    <a:pt x="93" y="230"/>
                  </a:lnTo>
                  <a:lnTo>
                    <a:pt x="87" y="230"/>
                  </a:lnTo>
                  <a:lnTo>
                    <a:pt x="81" y="230"/>
                  </a:lnTo>
                  <a:lnTo>
                    <a:pt x="78" y="230"/>
                  </a:lnTo>
                  <a:lnTo>
                    <a:pt x="72" y="230"/>
                  </a:lnTo>
                  <a:lnTo>
                    <a:pt x="68" y="230"/>
                  </a:lnTo>
                  <a:lnTo>
                    <a:pt x="64" y="230"/>
                  </a:lnTo>
                  <a:lnTo>
                    <a:pt x="60" y="230"/>
                  </a:lnTo>
                  <a:lnTo>
                    <a:pt x="55" y="230"/>
                  </a:lnTo>
                  <a:lnTo>
                    <a:pt x="51" y="230"/>
                  </a:lnTo>
                  <a:lnTo>
                    <a:pt x="47" y="230"/>
                  </a:lnTo>
                  <a:lnTo>
                    <a:pt x="43" y="230"/>
                  </a:lnTo>
                  <a:lnTo>
                    <a:pt x="40" y="230"/>
                  </a:lnTo>
                  <a:lnTo>
                    <a:pt x="36" y="230"/>
                  </a:lnTo>
                  <a:lnTo>
                    <a:pt x="32" y="230"/>
                  </a:lnTo>
                  <a:lnTo>
                    <a:pt x="30" y="230"/>
                  </a:lnTo>
                  <a:lnTo>
                    <a:pt x="22" y="230"/>
                  </a:lnTo>
                  <a:lnTo>
                    <a:pt x="17" y="230"/>
                  </a:lnTo>
                  <a:lnTo>
                    <a:pt x="11" y="230"/>
                  </a:lnTo>
                  <a:lnTo>
                    <a:pt x="9" y="230"/>
                  </a:lnTo>
                  <a:lnTo>
                    <a:pt x="2" y="230"/>
                  </a:lnTo>
                  <a:lnTo>
                    <a:pt x="0" y="228"/>
                  </a:lnTo>
                  <a:lnTo>
                    <a:pt x="0" y="226"/>
                  </a:lnTo>
                  <a:lnTo>
                    <a:pt x="3" y="224"/>
                  </a:lnTo>
                  <a:lnTo>
                    <a:pt x="7" y="222"/>
                  </a:lnTo>
                  <a:lnTo>
                    <a:pt x="11" y="222"/>
                  </a:lnTo>
                  <a:lnTo>
                    <a:pt x="15" y="220"/>
                  </a:lnTo>
                  <a:lnTo>
                    <a:pt x="21" y="220"/>
                  </a:lnTo>
                  <a:lnTo>
                    <a:pt x="24" y="218"/>
                  </a:lnTo>
                  <a:lnTo>
                    <a:pt x="32" y="218"/>
                  </a:lnTo>
                  <a:lnTo>
                    <a:pt x="38" y="216"/>
                  </a:lnTo>
                  <a:lnTo>
                    <a:pt x="45" y="214"/>
                  </a:lnTo>
                  <a:lnTo>
                    <a:pt x="49" y="214"/>
                  </a:lnTo>
                  <a:lnTo>
                    <a:pt x="53" y="213"/>
                  </a:lnTo>
                  <a:lnTo>
                    <a:pt x="59" y="213"/>
                  </a:lnTo>
                  <a:lnTo>
                    <a:pt x="62" y="213"/>
                  </a:lnTo>
                  <a:lnTo>
                    <a:pt x="66" y="213"/>
                  </a:lnTo>
                  <a:lnTo>
                    <a:pt x="70" y="211"/>
                  </a:lnTo>
                  <a:lnTo>
                    <a:pt x="76" y="211"/>
                  </a:lnTo>
                  <a:lnTo>
                    <a:pt x="80" y="211"/>
                  </a:lnTo>
                  <a:lnTo>
                    <a:pt x="83" y="209"/>
                  </a:lnTo>
                  <a:lnTo>
                    <a:pt x="89" y="209"/>
                  </a:lnTo>
                  <a:lnTo>
                    <a:pt x="93" y="207"/>
                  </a:lnTo>
                  <a:lnTo>
                    <a:pt x="99" y="207"/>
                  </a:lnTo>
                  <a:lnTo>
                    <a:pt x="102" y="207"/>
                  </a:lnTo>
                  <a:lnTo>
                    <a:pt x="108" y="205"/>
                  </a:lnTo>
                  <a:lnTo>
                    <a:pt x="112" y="205"/>
                  </a:lnTo>
                  <a:lnTo>
                    <a:pt x="118" y="205"/>
                  </a:lnTo>
                  <a:lnTo>
                    <a:pt x="123" y="205"/>
                  </a:lnTo>
                  <a:lnTo>
                    <a:pt x="129" y="203"/>
                  </a:lnTo>
                  <a:lnTo>
                    <a:pt x="133" y="203"/>
                  </a:lnTo>
                  <a:lnTo>
                    <a:pt x="138" y="203"/>
                  </a:lnTo>
                  <a:lnTo>
                    <a:pt x="144" y="203"/>
                  </a:lnTo>
                  <a:lnTo>
                    <a:pt x="150" y="201"/>
                  </a:lnTo>
                  <a:lnTo>
                    <a:pt x="156" y="201"/>
                  </a:lnTo>
                  <a:lnTo>
                    <a:pt x="161" y="201"/>
                  </a:lnTo>
                  <a:lnTo>
                    <a:pt x="165" y="199"/>
                  </a:lnTo>
                  <a:lnTo>
                    <a:pt x="171" y="199"/>
                  </a:lnTo>
                  <a:lnTo>
                    <a:pt x="176" y="199"/>
                  </a:lnTo>
                  <a:lnTo>
                    <a:pt x="182" y="199"/>
                  </a:lnTo>
                  <a:lnTo>
                    <a:pt x="188" y="197"/>
                  </a:lnTo>
                  <a:lnTo>
                    <a:pt x="194" y="197"/>
                  </a:lnTo>
                  <a:lnTo>
                    <a:pt x="197" y="197"/>
                  </a:lnTo>
                  <a:lnTo>
                    <a:pt x="205" y="197"/>
                  </a:lnTo>
                  <a:lnTo>
                    <a:pt x="209" y="195"/>
                  </a:lnTo>
                  <a:lnTo>
                    <a:pt x="214" y="195"/>
                  </a:lnTo>
                  <a:lnTo>
                    <a:pt x="220" y="195"/>
                  </a:lnTo>
                  <a:lnTo>
                    <a:pt x="226" y="195"/>
                  </a:lnTo>
                  <a:lnTo>
                    <a:pt x="232" y="193"/>
                  </a:lnTo>
                  <a:lnTo>
                    <a:pt x="237" y="193"/>
                  </a:lnTo>
                  <a:lnTo>
                    <a:pt x="241" y="193"/>
                  </a:lnTo>
                  <a:lnTo>
                    <a:pt x="249" y="193"/>
                  </a:lnTo>
                  <a:lnTo>
                    <a:pt x="253" y="192"/>
                  </a:lnTo>
                  <a:lnTo>
                    <a:pt x="258" y="192"/>
                  </a:lnTo>
                  <a:lnTo>
                    <a:pt x="262" y="190"/>
                  </a:lnTo>
                  <a:lnTo>
                    <a:pt x="268" y="190"/>
                  </a:lnTo>
                  <a:lnTo>
                    <a:pt x="272" y="188"/>
                  </a:lnTo>
                  <a:lnTo>
                    <a:pt x="277" y="188"/>
                  </a:lnTo>
                  <a:lnTo>
                    <a:pt x="281" y="186"/>
                  </a:lnTo>
                  <a:lnTo>
                    <a:pt x="287" y="186"/>
                  </a:lnTo>
                  <a:lnTo>
                    <a:pt x="291" y="184"/>
                  </a:lnTo>
                  <a:lnTo>
                    <a:pt x="296" y="184"/>
                  </a:lnTo>
                  <a:lnTo>
                    <a:pt x="300" y="182"/>
                  </a:lnTo>
                  <a:lnTo>
                    <a:pt x="306" y="182"/>
                  </a:lnTo>
                  <a:lnTo>
                    <a:pt x="310" y="180"/>
                  </a:lnTo>
                  <a:lnTo>
                    <a:pt x="315" y="180"/>
                  </a:lnTo>
                  <a:lnTo>
                    <a:pt x="319" y="178"/>
                  </a:lnTo>
                  <a:lnTo>
                    <a:pt x="325" y="178"/>
                  </a:lnTo>
                  <a:lnTo>
                    <a:pt x="329" y="176"/>
                  </a:lnTo>
                  <a:lnTo>
                    <a:pt x="332" y="174"/>
                  </a:lnTo>
                  <a:lnTo>
                    <a:pt x="336" y="173"/>
                  </a:lnTo>
                  <a:lnTo>
                    <a:pt x="342" y="173"/>
                  </a:lnTo>
                  <a:lnTo>
                    <a:pt x="346" y="171"/>
                  </a:lnTo>
                  <a:lnTo>
                    <a:pt x="349" y="169"/>
                  </a:lnTo>
                  <a:lnTo>
                    <a:pt x="353" y="167"/>
                  </a:lnTo>
                  <a:lnTo>
                    <a:pt x="359" y="167"/>
                  </a:lnTo>
                  <a:lnTo>
                    <a:pt x="361" y="165"/>
                  </a:lnTo>
                  <a:lnTo>
                    <a:pt x="367" y="163"/>
                  </a:lnTo>
                  <a:lnTo>
                    <a:pt x="370" y="161"/>
                  </a:lnTo>
                  <a:lnTo>
                    <a:pt x="374" y="161"/>
                  </a:lnTo>
                  <a:lnTo>
                    <a:pt x="378" y="159"/>
                  </a:lnTo>
                  <a:lnTo>
                    <a:pt x="382" y="157"/>
                  </a:lnTo>
                  <a:lnTo>
                    <a:pt x="388" y="155"/>
                  </a:lnTo>
                  <a:lnTo>
                    <a:pt x="391" y="155"/>
                  </a:lnTo>
                  <a:lnTo>
                    <a:pt x="397" y="152"/>
                  </a:lnTo>
                  <a:lnTo>
                    <a:pt x="405" y="148"/>
                  </a:lnTo>
                  <a:lnTo>
                    <a:pt x="412" y="144"/>
                  </a:lnTo>
                  <a:lnTo>
                    <a:pt x="420" y="140"/>
                  </a:lnTo>
                  <a:lnTo>
                    <a:pt x="426" y="136"/>
                  </a:lnTo>
                  <a:lnTo>
                    <a:pt x="433" y="135"/>
                  </a:lnTo>
                  <a:lnTo>
                    <a:pt x="441" y="131"/>
                  </a:lnTo>
                  <a:lnTo>
                    <a:pt x="448" y="127"/>
                  </a:lnTo>
                  <a:lnTo>
                    <a:pt x="454" y="123"/>
                  </a:lnTo>
                  <a:lnTo>
                    <a:pt x="460" y="121"/>
                  </a:lnTo>
                  <a:lnTo>
                    <a:pt x="465" y="116"/>
                  </a:lnTo>
                  <a:lnTo>
                    <a:pt x="473" y="114"/>
                  </a:lnTo>
                  <a:lnTo>
                    <a:pt x="479" y="110"/>
                  </a:lnTo>
                  <a:lnTo>
                    <a:pt x="484" y="108"/>
                  </a:lnTo>
                  <a:lnTo>
                    <a:pt x="490" y="104"/>
                  </a:lnTo>
                  <a:lnTo>
                    <a:pt x="496" y="102"/>
                  </a:lnTo>
                  <a:lnTo>
                    <a:pt x="502" y="98"/>
                  </a:lnTo>
                  <a:lnTo>
                    <a:pt x="507" y="95"/>
                  </a:lnTo>
                  <a:lnTo>
                    <a:pt x="511" y="91"/>
                  </a:lnTo>
                  <a:lnTo>
                    <a:pt x="517" y="87"/>
                  </a:lnTo>
                  <a:lnTo>
                    <a:pt x="523" y="83"/>
                  </a:lnTo>
                  <a:lnTo>
                    <a:pt x="528" y="79"/>
                  </a:lnTo>
                  <a:lnTo>
                    <a:pt x="532" y="74"/>
                  </a:lnTo>
                  <a:lnTo>
                    <a:pt x="538" y="72"/>
                  </a:lnTo>
                  <a:lnTo>
                    <a:pt x="543" y="66"/>
                  </a:lnTo>
                  <a:lnTo>
                    <a:pt x="547" y="62"/>
                  </a:lnTo>
                  <a:lnTo>
                    <a:pt x="553" y="59"/>
                  </a:lnTo>
                  <a:lnTo>
                    <a:pt x="559" y="53"/>
                  </a:lnTo>
                  <a:lnTo>
                    <a:pt x="562" y="49"/>
                  </a:lnTo>
                  <a:lnTo>
                    <a:pt x="566" y="45"/>
                  </a:lnTo>
                  <a:lnTo>
                    <a:pt x="572" y="41"/>
                  </a:lnTo>
                  <a:lnTo>
                    <a:pt x="576" y="38"/>
                  </a:lnTo>
                  <a:lnTo>
                    <a:pt x="580" y="34"/>
                  </a:lnTo>
                  <a:lnTo>
                    <a:pt x="583" y="30"/>
                  </a:lnTo>
                  <a:lnTo>
                    <a:pt x="587" y="26"/>
                  </a:lnTo>
                  <a:lnTo>
                    <a:pt x="591" y="22"/>
                  </a:lnTo>
                  <a:lnTo>
                    <a:pt x="599" y="15"/>
                  </a:lnTo>
                  <a:lnTo>
                    <a:pt x="604" y="11"/>
                  </a:lnTo>
                  <a:lnTo>
                    <a:pt x="610" y="5"/>
                  </a:lnTo>
                  <a:lnTo>
                    <a:pt x="614" y="2"/>
                  </a:lnTo>
                  <a:lnTo>
                    <a:pt x="619" y="0"/>
                  </a:lnTo>
                  <a:lnTo>
                    <a:pt x="623" y="2"/>
                  </a:lnTo>
                  <a:lnTo>
                    <a:pt x="625" y="2"/>
                  </a:lnTo>
                  <a:lnTo>
                    <a:pt x="627" y="5"/>
                  </a:lnTo>
                  <a:lnTo>
                    <a:pt x="629" y="9"/>
                  </a:lnTo>
                  <a:lnTo>
                    <a:pt x="633" y="17"/>
                  </a:lnTo>
                  <a:lnTo>
                    <a:pt x="633" y="19"/>
                  </a:lnTo>
                  <a:lnTo>
                    <a:pt x="633" y="22"/>
                  </a:lnTo>
                  <a:lnTo>
                    <a:pt x="633" y="28"/>
                  </a:lnTo>
                  <a:lnTo>
                    <a:pt x="635" y="32"/>
                  </a:lnTo>
                  <a:lnTo>
                    <a:pt x="635" y="36"/>
                  </a:lnTo>
                  <a:lnTo>
                    <a:pt x="635" y="41"/>
                  </a:lnTo>
                  <a:lnTo>
                    <a:pt x="635" y="47"/>
                  </a:lnTo>
                  <a:lnTo>
                    <a:pt x="637" y="53"/>
                  </a:lnTo>
                  <a:lnTo>
                    <a:pt x="635" y="59"/>
                  </a:lnTo>
                  <a:lnTo>
                    <a:pt x="635" y="64"/>
                  </a:lnTo>
                  <a:lnTo>
                    <a:pt x="635" y="68"/>
                  </a:lnTo>
                  <a:lnTo>
                    <a:pt x="635" y="74"/>
                  </a:lnTo>
                  <a:lnTo>
                    <a:pt x="635" y="79"/>
                  </a:lnTo>
                  <a:lnTo>
                    <a:pt x="635" y="85"/>
                  </a:lnTo>
                  <a:lnTo>
                    <a:pt x="633" y="91"/>
                  </a:lnTo>
                  <a:lnTo>
                    <a:pt x="633" y="97"/>
                  </a:lnTo>
                  <a:lnTo>
                    <a:pt x="633" y="102"/>
                  </a:lnTo>
                  <a:lnTo>
                    <a:pt x="631" y="106"/>
                  </a:lnTo>
                  <a:lnTo>
                    <a:pt x="631" y="112"/>
                  </a:lnTo>
                  <a:lnTo>
                    <a:pt x="629" y="117"/>
                  </a:lnTo>
                  <a:lnTo>
                    <a:pt x="629" y="121"/>
                  </a:lnTo>
                  <a:lnTo>
                    <a:pt x="627" y="125"/>
                  </a:lnTo>
                  <a:lnTo>
                    <a:pt x="627" y="131"/>
                  </a:lnTo>
                  <a:lnTo>
                    <a:pt x="625" y="135"/>
                  </a:lnTo>
                  <a:lnTo>
                    <a:pt x="625" y="135"/>
                  </a:lnTo>
                  <a:close/>
                </a:path>
              </a:pathLst>
            </a:custGeom>
            <a:solidFill>
              <a:schemeClr val="bg1"/>
            </a:solidFill>
            <a:ln w="9525">
              <a:noFill/>
              <a:round/>
              <a:headEnd/>
              <a:tailEnd/>
            </a:ln>
          </p:spPr>
          <p:txBody>
            <a:bodyPr>
              <a:prstTxWarp prst="textNoShape">
                <a:avLst/>
              </a:prstTxWarp>
            </a:bodyPr>
            <a:lstStyle/>
            <a:p>
              <a:endParaRPr lang="en-US"/>
            </a:p>
          </p:txBody>
        </p:sp>
        <p:sp>
          <p:nvSpPr>
            <p:cNvPr id="19664" name="Freeform 208"/>
            <p:cNvSpPr>
              <a:spLocks/>
            </p:cNvSpPr>
            <p:nvPr/>
          </p:nvSpPr>
          <p:spPr bwMode="auto">
            <a:xfrm>
              <a:off x="4523" y="2366"/>
              <a:ext cx="194" cy="118"/>
            </a:xfrm>
            <a:custGeom>
              <a:avLst/>
              <a:gdLst/>
              <a:ahLst/>
              <a:cxnLst>
                <a:cxn ang="0">
                  <a:pos x="244" y="0"/>
                </a:cxn>
                <a:cxn ang="0">
                  <a:pos x="213" y="2"/>
                </a:cxn>
                <a:cxn ang="0">
                  <a:pos x="194" y="4"/>
                </a:cxn>
                <a:cxn ang="0">
                  <a:pos x="173" y="10"/>
                </a:cxn>
                <a:cxn ang="0">
                  <a:pos x="149" y="13"/>
                </a:cxn>
                <a:cxn ang="0">
                  <a:pos x="126" y="19"/>
                </a:cxn>
                <a:cxn ang="0">
                  <a:pos x="103" y="27"/>
                </a:cxn>
                <a:cxn ang="0">
                  <a:pos x="82" y="34"/>
                </a:cxn>
                <a:cxn ang="0">
                  <a:pos x="52" y="55"/>
                </a:cxn>
                <a:cxn ang="0">
                  <a:pos x="29" y="84"/>
                </a:cxn>
                <a:cxn ang="0">
                  <a:pos x="14" y="112"/>
                </a:cxn>
                <a:cxn ang="0">
                  <a:pos x="4" y="137"/>
                </a:cxn>
                <a:cxn ang="0">
                  <a:pos x="0" y="164"/>
                </a:cxn>
                <a:cxn ang="0">
                  <a:pos x="4" y="186"/>
                </a:cxn>
                <a:cxn ang="0">
                  <a:pos x="12" y="211"/>
                </a:cxn>
                <a:cxn ang="0">
                  <a:pos x="27" y="234"/>
                </a:cxn>
                <a:cxn ang="0">
                  <a:pos x="44" y="255"/>
                </a:cxn>
                <a:cxn ang="0">
                  <a:pos x="67" y="272"/>
                </a:cxn>
                <a:cxn ang="0">
                  <a:pos x="93" y="287"/>
                </a:cxn>
                <a:cxn ang="0">
                  <a:pos x="120" y="300"/>
                </a:cxn>
                <a:cxn ang="0">
                  <a:pos x="152" y="314"/>
                </a:cxn>
                <a:cxn ang="0">
                  <a:pos x="185" y="325"/>
                </a:cxn>
                <a:cxn ang="0">
                  <a:pos x="213" y="331"/>
                </a:cxn>
                <a:cxn ang="0">
                  <a:pos x="232" y="335"/>
                </a:cxn>
                <a:cxn ang="0">
                  <a:pos x="251" y="337"/>
                </a:cxn>
                <a:cxn ang="0">
                  <a:pos x="270" y="337"/>
                </a:cxn>
                <a:cxn ang="0">
                  <a:pos x="291" y="337"/>
                </a:cxn>
                <a:cxn ang="0">
                  <a:pos x="310" y="337"/>
                </a:cxn>
                <a:cxn ang="0">
                  <a:pos x="337" y="335"/>
                </a:cxn>
                <a:cxn ang="0">
                  <a:pos x="365" y="331"/>
                </a:cxn>
                <a:cxn ang="0">
                  <a:pos x="399" y="325"/>
                </a:cxn>
                <a:cxn ang="0">
                  <a:pos x="426" y="316"/>
                </a:cxn>
                <a:cxn ang="0">
                  <a:pos x="449" y="304"/>
                </a:cxn>
                <a:cxn ang="0">
                  <a:pos x="468" y="289"/>
                </a:cxn>
                <a:cxn ang="0">
                  <a:pos x="498" y="261"/>
                </a:cxn>
                <a:cxn ang="0">
                  <a:pos x="515" y="234"/>
                </a:cxn>
                <a:cxn ang="0">
                  <a:pos x="531" y="207"/>
                </a:cxn>
                <a:cxn ang="0">
                  <a:pos x="546" y="177"/>
                </a:cxn>
                <a:cxn ang="0">
                  <a:pos x="553" y="148"/>
                </a:cxn>
                <a:cxn ang="0">
                  <a:pos x="546" y="133"/>
                </a:cxn>
                <a:cxn ang="0">
                  <a:pos x="519" y="137"/>
                </a:cxn>
                <a:cxn ang="0">
                  <a:pos x="498" y="145"/>
                </a:cxn>
                <a:cxn ang="0">
                  <a:pos x="476" y="152"/>
                </a:cxn>
                <a:cxn ang="0">
                  <a:pos x="447" y="160"/>
                </a:cxn>
                <a:cxn ang="0">
                  <a:pos x="417" y="169"/>
                </a:cxn>
                <a:cxn ang="0">
                  <a:pos x="384" y="175"/>
                </a:cxn>
                <a:cxn ang="0">
                  <a:pos x="363" y="175"/>
                </a:cxn>
                <a:cxn ang="0">
                  <a:pos x="342" y="175"/>
                </a:cxn>
                <a:cxn ang="0">
                  <a:pos x="323" y="173"/>
                </a:cxn>
                <a:cxn ang="0">
                  <a:pos x="303" y="169"/>
                </a:cxn>
                <a:cxn ang="0">
                  <a:pos x="282" y="166"/>
                </a:cxn>
                <a:cxn ang="0">
                  <a:pos x="261" y="160"/>
                </a:cxn>
                <a:cxn ang="0">
                  <a:pos x="240" y="154"/>
                </a:cxn>
                <a:cxn ang="0">
                  <a:pos x="221" y="146"/>
                </a:cxn>
                <a:cxn ang="0">
                  <a:pos x="190" y="133"/>
                </a:cxn>
                <a:cxn ang="0">
                  <a:pos x="162" y="116"/>
                </a:cxn>
                <a:cxn ang="0">
                  <a:pos x="150" y="95"/>
                </a:cxn>
                <a:cxn ang="0">
                  <a:pos x="160" y="70"/>
                </a:cxn>
                <a:cxn ang="0">
                  <a:pos x="183" y="48"/>
                </a:cxn>
                <a:cxn ang="0">
                  <a:pos x="211" y="27"/>
                </a:cxn>
                <a:cxn ang="0">
                  <a:pos x="238" y="12"/>
                </a:cxn>
                <a:cxn ang="0">
                  <a:pos x="257" y="0"/>
                </a:cxn>
              </a:cxnLst>
              <a:rect l="0" t="0" r="r" b="b"/>
              <a:pathLst>
                <a:path w="553" h="337">
                  <a:moveTo>
                    <a:pt x="259" y="0"/>
                  </a:moveTo>
                  <a:lnTo>
                    <a:pt x="257" y="0"/>
                  </a:lnTo>
                  <a:lnTo>
                    <a:pt x="251" y="0"/>
                  </a:lnTo>
                  <a:lnTo>
                    <a:pt x="247" y="0"/>
                  </a:lnTo>
                  <a:lnTo>
                    <a:pt x="244" y="0"/>
                  </a:lnTo>
                  <a:lnTo>
                    <a:pt x="238" y="0"/>
                  </a:lnTo>
                  <a:lnTo>
                    <a:pt x="232" y="2"/>
                  </a:lnTo>
                  <a:lnTo>
                    <a:pt x="225" y="2"/>
                  </a:lnTo>
                  <a:lnTo>
                    <a:pt x="217" y="2"/>
                  </a:lnTo>
                  <a:lnTo>
                    <a:pt x="213" y="2"/>
                  </a:lnTo>
                  <a:lnTo>
                    <a:pt x="211" y="2"/>
                  </a:lnTo>
                  <a:lnTo>
                    <a:pt x="206" y="4"/>
                  </a:lnTo>
                  <a:lnTo>
                    <a:pt x="204" y="4"/>
                  </a:lnTo>
                  <a:lnTo>
                    <a:pt x="198" y="4"/>
                  </a:lnTo>
                  <a:lnTo>
                    <a:pt x="194" y="4"/>
                  </a:lnTo>
                  <a:lnTo>
                    <a:pt x="190" y="6"/>
                  </a:lnTo>
                  <a:lnTo>
                    <a:pt x="185" y="6"/>
                  </a:lnTo>
                  <a:lnTo>
                    <a:pt x="181" y="6"/>
                  </a:lnTo>
                  <a:lnTo>
                    <a:pt x="177" y="8"/>
                  </a:lnTo>
                  <a:lnTo>
                    <a:pt x="173" y="10"/>
                  </a:lnTo>
                  <a:lnTo>
                    <a:pt x="168" y="10"/>
                  </a:lnTo>
                  <a:lnTo>
                    <a:pt x="162" y="10"/>
                  </a:lnTo>
                  <a:lnTo>
                    <a:pt x="158" y="12"/>
                  </a:lnTo>
                  <a:lnTo>
                    <a:pt x="152" y="12"/>
                  </a:lnTo>
                  <a:lnTo>
                    <a:pt x="149" y="13"/>
                  </a:lnTo>
                  <a:lnTo>
                    <a:pt x="145" y="13"/>
                  </a:lnTo>
                  <a:lnTo>
                    <a:pt x="139" y="15"/>
                  </a:lnTo>
                  <a:lnTo>
                    <a:pt x="133" y="15"/>
                  </a:lnTo>
                  <a:lnTo>
                    <a:pt x="129" y="17"/>
                  </a:lnTo>
                  <a:lnTo>
                    <a:pt x="126" y="19"/>
                  </a:lnTo>
                  <a:lnTo>
                    <a:pt x="120" y="19"/>
                  </a:lnTo>
                  <a:lnTo>
                    <a:pt x="116" y="21"/>
                  </a:lnTo>
                  <a:lnTo>
                    <a:pt x="112" y="23"/>
                  </a:lnTo>
                  <a:lnTo>
                    <a:pt x="107" y="25"/>
                  </a:lnTo>
                  <a:lnTo>
                    <a:pt x="103" y="27"/>
                  </a:lnTo>
                  <a:lnTo>
                    <a:pt x="99" y="29"/>
                  </a:lnTo>
                  <a:lnTo>
                    <a:pt x="95" y="31"/>
                  </a:lnTo>
                  <a:lnTo>
                    <a:pt x="91" y="32"/>
                  </a:lnTo>
                  <a:lnTo>
                    <a:pt x="86" y="34"/>
                  </a:lnTo>
                  <a:lnTo>
                    <a:pt x="82" y="34"/>
                  </a:lnTo>
                  <a:lnTo>
                    <a:pt x="78" y="36"/>
                  </a:lnTo>
                  <a:lnTo>
                    <a:pt x="71" y="42"/>
                  </a:lnTo>
                  <a:lnTo>
                    <a:pt x="63" y="46"/>
                  </a:lnTo>
                  <a:lnTo>
                    <a:pt x="57" y="50"/>
                  </a:lnTo>
                  <a:lnTo>
                    <a:pt x="52" y="55"/>
                  </a:lnTo>
                  <a:lnTo>
                    <a:pt x="46" y="61"/>
                  </a:lnTo>
                  <a:lnTo>
                    <a:pt x="42" y="67"/>
                  </a:lnTo>
                  <a:lnTo>
                    <a:pt x="36" y="72"/>
                  </a:lnTo>
                  <a:lnTo>
                    <a:pt x="33" y="78"/>
                  </a:lnTo>
                  <a:lnTo>
                    <a:pt x="29" y="84"/>
                  </a:lnTo>
                  <a:lnTo>
                    <a:pt x="25" y="89"/>
                  </a:lnTo>
                  <a:lnTo>
                    <a:pt x="21" y="95"/>
                  </a:lnTo>
                  <a:lnTo>
                    <a:pt x="19" y="101"/>
                  </a:lnTo>
                  <a:lnTo>
                    <a:pt x="15" y="107"/>
                  </a:lnTo>
                  <a:lnTo>
                    <a:pt x="14" y="112"/>
                  </a:lnTo>
                  <a:lnTo>
                    <a:pt x="12" y="116"/>
                  </a:lnTo>
                  <a:lnTo>
                    <a:pt x="8" y="122"/>
                  </a:lnTo>
                  <a:lnTo>
                    <a:pt x="6" y="127"/>
                  </a:lnTo>
                  <a:lnTo>
                    <a:pt x="6" y="133"/>
                  </a:lnTo>
                  <a:lnTo>
                    <a:pt x="4" y="137"/>
                  </a:lnTo>
                  <a:lnTo>
                    <a:pt x="2" y="143"/>
                  </a:lnTo>
                  <a:lnTo>
                    <a:pt x="2" y="148"/>
                  </a:lnTo>
                  <a:lnTo>
                    <a:pt x="2" y="154"/>
                  </a:lnTo>
                  <a:lnTo>
                    <a:pt x="0" y="158"/>
                  </a:lnTo>
                  <a:lnTo>
                    <a:pt x="0" y="164"/>
                  </a:lnTo>
                  <a:lnTo>
                    <a:pt x="0" y="167"/>
                  </a:lnTo>
                  <a:lnTo>
                    <a:pt x="0" y="173"/>
                  </a:lnTo>
                  <a:lnTo>
                    <a:pt x="0" y="177"/>
                  </a:lnTo>
                  <a:lnTo>
                    <a:pt x="2" y="183"/>
                  </a:lnTo>
                  <a:lnTo>
                    <a:pt x="4" y="186"/>
                  </a:lnTo>
                  <a:lnTo>
                    <a:pt x="6" y="192"/>
                  </a:lnTo>
                  <a:lnTo>
                    <a:pt x="6" y="196"/>
                  </a:lnTo>
                  <a:lnTo>
                    <a:pt x="8" y="202"/>
                  </a:lnTo>
                  <a:lnTo>
                    <a:pt x="10" y="205"/>
                  </a:lnTo>
                  <a:lnTo>
                    <a:pt x="12" y="211"/>
                  </a:lnTo>
                  <a:lnTo>
                    <a:pt x="14" y="215"/>
                  </a:lnTo>
                  <a:lnTo>
                    <a:pt x="17" y="221"/>
                  </a:lnTo>
                  <a:lnTo>
                    <a:pt x="19" y="224"/>
                  </a:lnTo>
                  <a:lnTo>
                    <a:pt x="23" y="230"/>
                  </a:lnTo>
                  <a:lnTo>
                    <a:pt x="27" y="234"/>
                  </a:lnTo>
                  <a:lnTo>
                    <a:pt x="29" y="238"/>
                  </a:lnTo>
                  <a:lnTo>
                    <a:pt x="33" y="242"/>
                  </a:lnTo>
                  <a:lnTo>
                    <a:pt x="36" y="247"/>
                  </a:lnTo>
                  <a:lnTo>
                    <a:pt x="40" y="249"/>
                  </a:lnTo>
                  <a:lnTo>
                    <a:pt x="44" y="255"/>
                  </a:lnTo>
                  <a:lnTo>
                    <a:pt x="50" y="257"/>
                  </a:lnTo>
                  <a:lnTo>
                    <a:pt x="53" y="262"/>
                  </a:lnTo>
                  <a:lnTo>
                    <a:pt x="57" y="264"/>
                  </a:lnTo>
                  <a:lnTo>
                    <a:pt x="63" y="268"/>
                  </a:lnTo>
                  <a:lnTo>
                    <a:pt x="67" y="272"/>
                  </a:lnTo>
                  <a:lnTo>
                    <a:pt x="72" y="276"/>
                  </a:lnTo>
                  <a:lnTo>
                    <a:pt x="76" y="278"/>
                  </a:lnTo>
                  <a:lnTo>
                    <a:pt x="82" y="281"/>
                  </a:lnTo>
                  <a:lnTo>
                    <a:pt x="86" y="285"/>
                  </a:lnTo>
                  <a:lnTo>
                    <a:pt x="93" y="287"/>
                  </a:lnTo>
                  <a:lnTo>
                    <a:pt x="97" y="291"/>
                  </a:lnTo>
                  <a:lnTo>
                    <a:pt x="103" y="293"/>
                  </a:lnTo>
                  <a:lnTo>
                    <a:pt x="109" y="297"/>
                  </a:lnTo>
                  <a:lnTo>
                    <a:pt x="114" y="299"/>
                  </a:lnTo>
                  <a:lnTo>
                    <a:pt x="120" y="300"/>
                  </a:lnTo>
                  <a:lnTo>
                    <a:pt x="126" y="304"/>
                  </a:lnTo>
                  <a:lnTo>
                    <a:pt x="133" y="306"/>
                  </a:lnTo>
                  <a:lnTo>
                    <a:pt x="139" y="310"/>
                  </a:lnTo>
                  <a:lnTo>
                    <a:pt x="145" y="312"/>
                  </a:lnTo>
                  <a:lnTo>
                    <a:pt x="152" y="314"/>
                  </a:lnTo>
                  <a:lnTo>
                    <a:pt x="158" y="316"/>
                  </a:lnTo>
                  <a:lnTo>
                    <a:pt x="164" y="319"/>
                  </a:lnTo>
                  <a:lnTo>
                    <a:pt x="169" y="321"/>
                  </a:lnTo>
                  <a:lnTo>
                    <a:pt x="177" y="323"/>
                  </a:lnTo>
                  <a:lnTo>
                    <a:pt x="185" y="325"/>
                  </a:lnTo>
                  <a:lnTo>
                    <a:pt x="192" y="327"/>
                  </a:lnTo>
                  <a:lnTo>
                    <a:pt x="198" y="329"/>
                  </a:lnTo>
                  <a:lnTo>
                    <a:pt x="206" y="331"/>
                  </a:lnTo>
                  <a:lnTo>
                    <a:pt x="209" y="331"/>
                  </a:lnTo>
                  <a:lnTo>
                    <a:pt x="213" y="331"/>
                  </a:lnTo>
                  <a:lnTo>
                    <a:pt x="217" y="331"/>
                  </a:lnTo>
                  <a:lnTo>
                    <a:pt x="221" y="333"/>
                  </a:lnTo>
                  <a:lnTo>
                    <a:pt x="225" y="333"/>
                  </a:lnTo>
                  <a:lnTo>
                    <a:pt x="228" y="335"/>
                  </a:lnTo>
                  <a:lnTo>
                    <a:pt x="232" y="335"/>
                  </a:lnTo>
                  <a:lnTo>
                    <a:pt x="236" y="335"/>
                  </a:lnTo>
                  <a:lnTo>
                    <a:pt x="240" y="335"/>
                  </a:lnTo>
                  <a:lnTo>
                    <a:pt x="244" y="335"/>
                  </a:lnTo>
                  <a:lnTo>
                    <a:pt x="247" y="337"/>
                  </a:lnTo>
                  <a:lnTo>
                    <a:pt x="251" y="337"/>
                  </a:lnTo>
                  <a:lnTo>
                    <a:pt x="255" y="337"/>
                  </a:lnTo>
                  <a:lnTo>
                    <a:pt x="259" y="337"/>
                  </a:lnTo>
                  <a:lnTo>
                    <a:pt x="263" y="337"/>
                  </a:lnTo>
                  <a:lnTo>
                    <a:pt x="266" y="337"/>
                  </a:lnTo>
                  <a:lnTo>
                    <a:pt x="270" y="337"/>
                  </a:lnTo>
                  <a:lnTo>
                    <a:pt x="274" y="337"/>
                  </a:lnTo>
                  <a:lnTo>
                    <a:pt x="280" y="337"/>
                  </a:lnTo>
                  <a:lnTo>
                    <a:pt x="283" y="337"/>
                  </a:lnTo>
                  <a:lnTo>
                    <a:pt x="287" y="337"/>
                  </a:lnTo>
                  <a:lnTo>
                    <a:pt x="291" y="337"/>
                  </a:lnTo>
                  <a:lnTo>
                    <a:pt x="295" y="337"/>
                  </a:lnTo>
                  <a:lnTo>
                    <a:pt x="299" y="337"/>
                  </a:lnTo>
                  <a:lnTo>
                    <a:pt x="303" y="337"/>
                  </a:lnTo>
                  <a:lnTo>
                    <a:pt x="306" y="337"/>
                  </a:lnTo>
                  <a:lnTo>
                    <a:pt x="310" y="337"/>
                  </a:lnTo>
                  <a:lnTo>
                    <a:pt x="316" y="337"/>
                  </a:lnTo>
                  <a:lnTo>
                    <a:pt x="322" y="335"/>
                  </a:lnTo>
                  <a:lnTo>
                    <a:pt x="329" y="335"/>
                  </a:lnTo>
                  <a:lnTo>
                    <a:pt x="333" y="335"/>
                  </a:lnTo>
                  <a:lnTo>
                    <a:pt x="337" y="335"/>
                  </a:lnTo>
                  <a:lnTo>
                    <a:pt x="341" y="335"/>
                  </a:lnTo>
                  <a:lnTo>
                    <a:pt x="344" y="335"/>
                  </a:lnTo>
                  <a:lnTo>
                    <a:pt x="352" y="333"/>
                  </a:lnTo>
                  <a:lnTo>
                    <a:pt x="360" y="331"/>
                  </a:lnTo>
                  <a:lnTo>
                    <a:pt x="365" y="331"/>
                  </a:lnTo>
                  <a:lnTo>
                    <a:pt x="373" y="329"/>
                  </a:lnTo>
                  <a:lnTo>
                    <a:pt x="379" y="327"/>
                  </a:lnTo>
                  <a:lnTo>
                    <a:pt x="386" y="327"/>
                  </a:lnTo>
                  <a:lnTo>
                    <a:pt x="392" y="325"/>
                  </a:lnTo>
                  <a:lnTo>
                    <a:pt x="399" y="325"/>
                  </a:lnTo>
                  <a:lnTo>
                    <a:pt x="405" y="321"/>
                  </a:lnTo>
                  <a:lnTo>
                    <a:pt x="411" y="321"/>
                  </a:lnTo>
                  <a:lnTo>
                    <a:pt x="417" y="319"/>
                  </a:lnTo>
                  <a:lnTo>
                    <a:pt x="422" y="319"/>
                  </a:lnTo>
                  <a:lnTo>
                    <a:pt x="426" y="316"/>
                  </a:lnTo>
                  <a:lnTo>
                    <a:pt x="430" y="314"/>
                  </a:lnTo>
                  <a:lnTo>
                    <a:pt x="436" y="312"/>
                  </a:lnTo>
                  <a:lnTo>
                    <a:pt x="439" y="310"/>
                  </a:lnTo>
                  <a:lnTo>
                    <a:pt x="445" y="306"/>
                  </a:lnTo>
                  <a:lnTo>
                    <a:pt x="449" y="304"/>
                  </a:lnTo>
                  <a:lnTo>
                    <a:pt x="453" y="300"/>
                  </a:lnTo>
                  <a:lnTo>
                    <a:pt x="457" y="299"/>
                  </a:lnTo>
                  <a:lnTo>
                    <a:pt x="460" y="297"/>
                  </a:lnTo>
                  <a:lnTo>
                    <a:pt x="464" y="293"/>
                  </a:lnTo>
                  <a:lnTo>
                    <a:pt x="468" y="289"/>
                  </a:lnTo>
                  <a:lnTo>
                    <a:pt x="472" y="287"/>
                  </a:lnTo>
                  <a:lnTo>
                    <a:pt x="479" y="281"/>
                  </a:lnTo>
                  <a:lnTo>
                    <a:pt x="487" y="274"/>
                  </a:lnTo>
                  <a:lnTo>
                    <a:pt x="493" y="266"/>
                  </a:lnTo>
                  <a:lnTo>
                    <a:pt x="498" y="261"/>
                  </a:lnTo>
                  <a:lnTo>
                    <a:pt x="504" y="253"/>
                  </a:lnTo>
                  <a:lnTo>
                    <a:pt x="510" y="245"/>
                  </a:lnTo>
                  <a:lnTo>
                    <a:pt x="512" y="242"/>
                  </a:lnTo>
                  <a:lnTo>
                    <a:pt x="514" y="238"/>
                  </a:lnTo>
                  <a:lnTo>
                    <a:pt x="515" y="234"/>
                  </a:lnTo>
                  <a:lnTo>
                    <a:pt x="519" y="230"/>
                  </a:lnTo>
                  <a:lnTo>
                    <a:pt x="523" y="223"/>
                  </a:lnTo>
                  <a:lnTo>
                    <a:pt x="527" y="215"/>
                  </a:lnTo>
                  <a:lnTo>
                    <a:pt x="529" y="211"/>
                  </a:lnTo>
                  <a:lnTo>
                    <a:pt x="531" y="207"/>
                  </a:lnTo>
                  <a:lnTo>
                    <a:pt x="533" y="204"/>
                  </a:lnTo>
                  <a:lnTo>
                    <a:pt x="534" y="200"/>
                  </a:lnTo>
                  <a:lnTo>
                    <a:pt x="538" y="192"/>
                  </a:lnTo>
                  <a:lnTo>
                    <a:pt x="542" y="185"/>
                  </a:lnTo>
                  <a:lnTo>
                    <a:pt x="546" y="177"/>
                  </a:lnTo>
                  <a:lnTo>
                    <a:pt x="548" y="171"/>
                  </a:lnTo>
                  <a:lnTo>
                    <a:pt x="550" y="166"/>
                  </a:lnTo>
                  <a:lnTo>
                    <a:pt x="552" y="160"/>
                  </a:lnTo>
                  <a:lnTo>
                    <a:pt x="553" y="152"/>
                  </a:lnTo>
                  <a:lnTo>
                    <a:pt x="553" y="148"/>
                  </a:lnTo>
                  <a:lnTo>
                    <a:pt x="553" y="145"/>
                  </a:lnTo>
                  <a:lnTo>
                    <a:pt x="553" y="141"/>
                  </a:lnTo>
                  <a:lnTo>
                    <a:pt x="552" y="137"/>
                  </a:lnTo>
                  <a:lnTo>
                    <a:pt x="550" y="135"/>
                  </a:lnTo>
                  <a:lnTo>
                    <a:pt x="546" y="133"/>
                  </a:lnTo>
                  <a:lnTo>
                    <a:pt x="542" y="133"/>
                  </a:lnTo>
                  <a:lnTo>
                    <a:pt x="538" y="133"/>
                  </a:lnTo>
                  <a:lnTo>
                    <a:pt x="533" y="133"/>
                  </a:lnTo>
                  <a:lnTo>
                    <a:pt x="527" y="135"/>
                  </a:lnTo>
                  <a:lnTo>
                    <a:pt x="519" y="137"/>
                  </a:lnTo>
                  <a:lnTo>
                    <a:pt x="515" y="139"/>
                  </a:lnTo>
                  <a:lnTo>
                    <a:pt x="512" y="141"/>
                  </a:lnTo>
                  <a:lnTo>
                    <a:pt x="508" y="141"/>
                  </a:lnTo>
                  <a:lnTo>
                    <a:pt x="504" y="143"/>
                  </a:lnTo>
                  <a:lnTo>
                    <a:pt x="498" y="145"/>
                  </a:lnTo>
                  <a:lnTo>
                    <a:pt x="495" y="145"/>
                  </a:lnTo>
                  <a:lnTo>
                    <a:pt x="491" y="146"/>
                  </a:lnTo>
                  <a:lnTo>
                    <a:pt x="487" y="150"/>
                  </a:lnTo>
                  <a:lnTo>
                    <a:pt x="481" y="150"/>
                  </a:lnTo>
                  <a:lnTo>
                    <a:pt x="476" y="152"/>
                  </a:lnTo>
                  <a:lnTo>
                    <a:pt x="470" y="154"/>
                  </a:lnTo>
                  <a:lnTo>
                    <a:pt x="466" y="156"/>
                  </a:lnTo>
                  <a:lnTo>
                    <a:pt x="458" y="158"/>
                  </a:lnTo>
                  <a:lnTo>
                    <a:pt x="453" y="160"/>
                  </a:lnTo>
                  <a:lnTo>
                    <a:pt x="447" y="160"/>
                  </a:lnTo>
                  <a:lnTo>
                    <a:pt x="443" y="162"/>
                  </a:lnTo>
                  <a:lnTo>
                    <a:pt x="436" y="164"/>
                  </a:lnTo>
                  <a:lnTo>
                    <a:pt x="430" y="166"/>
                  </a:lnTo>
                  <a:lnTo>
                    <a:pt x="424" y="167"/>
                  </a:lnTo>
                  <a:lnTo>
                    <a:pt x="417" y="169"/>
                  </a:lnTo>
                  <a:lnTo>
                    <a:pt x="411" y="169"/>
                  </a:lnTo>
                  <a:lnTo>
                    <a:pt x="405" y="171"/>
                  </a:lnTo>
                  <a:lnTo>
                    <a:pt x="399" y="173"/>
                  </a:lnTo>
                  <a:lnTo>
                    <a:pt x="392" y="173"/>
                  </a:lnTo>
                  <a:lnTo>
                    <a:pt x="384" y="175"/>
                  </a:lnTo>
                  <a:lnTo>
                    <a:pt x="379" y="175"/>
                  </a:lnTo>
                  <a:lnTo>
                    <a:pt x="373" y="175"/>
                  </a:lnTo>
                  <a:lnTo>
                    <a:pt x="371" y="175"/>
                  </a:lnTo>
                  <a:lnTo>
                    <a:pt x="365" y="175"/>
                  </a:lnTo>
                  <a:lnTo>
                    <a:pt x="363" y="175"/>
                  </a:lnTo>
                  <a:lnTo>
                    <a:pt x="360" y="175"/>
                  </a:lnTo>
                  <a:lnTo>
                    <a:pt x="354" y="175"/>
                  </a:lnTo>
                  <a:lnTo>
                    <a:pt x="350" y="175"/>
                  </a:lnTo>
                  <a:lnTo>
                    <a:pt x="346" y="175"/>
                  </a:lnTo>
                  <a:lnTo>
                    <a:pt x="342" y="175"/>
                  </a:lnTo>
                  <a:lnTo>
                    <a:pt x="339" y="175"/>
                  </a:lnTo>
                  <a:lnTo>
                    <a:pt x="335" y="175"/>
                  </a:lnTo>
                  <a:lnTo>
                    <a:pt x="331" y="175"/>
                  </a:lnTo>
                  <a:lnTo>
                    <a:pt x="327" y="173"/>
                  </a:lnTo>
                  <a:lnTo>
                    <a:pt x="323" y="173"/>
                  </a:lnTo>
                  <a:lnTo>
                    <a:pt x="318" y="173"/>
                  </a:lnTo>
                  <a:lnTo>
                    <a:pt x="314" y="171"/>
                  </a:lnTo>
                  <a:lnTo>
                    <a:pt x="310" y="171"/>
                  </a:lnTo>
                  <a:lnTo>
                    <a:pt x="306" y="171"/>
                  </a:lnTo>
                  <a:lnTo>
                    <a:pt x="303" y="169"/>
                  </a:lnTo>
                  <a:lnTo>
                    <a:pt x="297" y="169"/>
                  </a:lnTo>
                  <a:lnTo>
                    <a:pt x="293" y="167"/>
                  </a:lnTo>
                  <a:lnTo>
                    <a:pt x="289" y="167"/>
                  </a:lnTo>
                  <a:lnTo>
                    <a:pt x="285" y="167"/>
                  </a:lnTo>
                  <a:lnTo>
                    <a:pt x="282" y="166"/>
                  </a:lnTo>
                  <a:lnTo>
                    <a:pt x="278" y="166"/>
                  </a:lnTo>
                  <a:lnTo>
                    <a:pt x="272" y="164"/>
                  </a:lnTo>
                  <a:lnTo>
                    <a:pt x="268" y="164"/>
                  </a:lnTo>
                  <a:lnTo>
                    <a:pt x="264" y="162"/>
                  </a:lnTo>
                  <a:lnTo>
                    <a:pt x="261" y="160"/>
                  </a:lnTo>
                  <a:lnTo>
                    <a:pt x="257" y="160"/>
                  </a:lnTo>
                  <a:lnTo>
                    <a:pt x="251" y="158"/>
                  </a:lnTo>
                  <a:lnTo>
                    <a:pt x="247" y="158"/>
                  </a:lnTo>
                  <a:lnTo>
                    <a:pt x="244" y="156"/>
                  </a:lnTo>
                  <a:lnTo>
                    <a:pt x="240" y="154"/>
                  </a:lnTo>
                  <a:lnTo>
                    <a:pt x="236" y="152"/>
                  </a:lnTo>
                  <a:lnTo>
                    <a:pt x="232" y="152"/>
                  </a:lnTo>
                  <a:lnTo>
                    <a:pt x="228" y="150"/>
                  </a:lnTo>
                  <a:lnTo>
                    <a:pt x="223" y="148"/>
                  </a:lnTo>
                  <a:lnTo>
                    <a:pt x="221" y="146"/>
                  </a:lnTo>
                  <a:lnTo>
                    <a:pt x="217" y="146"/>
                  </a:lnTo>
                  <a:lnTo>
                    <a:pt x="209" y="143"/>
                  </a:lnTo>
                  <a:lnTo>
                    <a:pt x="204" y="141"/>
                  </a:lnTo>
                  <a:lnTo>
                    <a:pt x="196" y="137"/>
                  </a:lnTo>
                  <a:lnTo>
                    <a:pt x="190" y="133"/>
                  </a:lnTo>
                  <a:lnTo>
                    <a:pt x="183" y="129"/>
                  </a:lnTo>
                  <a:lnTo>
                    <a:pt x="177" y="126"/>
                  </a:lnTo>
                  <a:lnTo>
                    <a:pt x="171" y="122"/>
                  </a:lnTo>
                  <a:lnTo>
                    <a:pt x="168" y="120"/>
                  </a:lnTo>
                  <a:lnTo>
                    <a:pt x="162" y="116"/>
                  </a:lnTo>
                  <a:lnTo>
                    <a:pt x="160" y="112"/>
                  </a:lnTo>
                  <a:lnTo>
                    <a:pt x="154" y="107"/>
                  </a:lnTo>
                  <a:lnTo>
                    <a:pt x="152" y="103"/>
                  </a:lnTo>
                  <a:lnTo>
                    <a:pt x="150" y="99"/>
                  </a:lnTo>
                  <a:lnTo>
                    <a:pt x="150" y="95"/>
                  </a:lnTo>
                  <a:lnTo>
                    <a:pt x="150" y="89"/>
                  </a:lnTo>
                  <a:lnTo>
                    <a:pt x="152" y="86"/>
                  </a:lnTo>
                  <a:lnTo>
                    <a:pt x="154" y="80"/>
                  </a:lnTo>
                  <a:lnTo>
                    <a:pt x="156" y="76"/>
                  </a:lnTo>
                  <a:lnTo>
                    <a:pt x="160" y="70"/>
                  </a:lnTo>
                  <a:lnTo>
                    <a:pt x="164" y="67"/>
                  </a:lnTo>
                  <a:lnTo>
                    <a:pt x="168" y="61"/>
                  </a:lnTo>
                  <a:lnTo>
                    <a:pt x="173" y="57"/>
                  </a:lnTo>
                  <a:lnTo>
                    <a:pt x="177" y="53"/>
                  </a:lnTo>
                  <a:lnTo>
                    <a:pt x="183" y="48"/>
                  </a:lnTo>
                  <a:lnTo>
                    <a:pt x="187" y="44"/>
                  </a:lnTo>
                  <a:lnTo>
                    <a:pt x="194" y="40"/>
                  </a:lnTo>
                  <a:lnTo>
                    <a:pt x="200" y="34"/>
                  </a:lnTo>
                  <a:lnTo>
                    <a:pt x="206" y="31"/>
                  </a:lnTo>
                  <a:lnTo>
                    <a:pt x="211" y="27"/>
                  </a:lnTo>
                  <a:lnTo>
                    <a:pt x="217" y="23"/>
                  </a:lnTo>
                  <a:lnTo>
                    <a:pt x="221" y="19"/>
                  </a:lnTo>
                  <a:lnTo>
                    <a:pt x="226" y="15"/>
                  </a:lnTo>
                  <a:lnTo>
                    <a:pt x="232" y="13"/>
                  </a:lnTo>
                  <a:lnTo>
                    <a:pt x="238" y="12"/>
                  </a:lnTo>
                  <a:lnTo>
                    <a:pt x="242" y="8"/>
                  </a:lnTo>
                  <a:lnTo>
                    <a:pt x="247" y="6"/>
                  </a:lnTo>
                  <a:lnTo>
                    <a:pt x="249" y="4"/>
                  </a:lnTo>
                  <a:lnTo>
                    <a:pt x="253" y="2"/>
                  </a:lnTo>
                  <a:lnTo>
                    <a:pt x="257" y="0"/>
                  </a:lnTo>
                  <a:lnTo>
                    <a:pt x="259" y="0"/>
                  </a:lnTo>
                  <a:lnTo>
                    <a:pt x="259" y="0"/>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9665" name="Freeform 209"/>
            <p:cNvSpPr>
              <a:spLocks/>
            </p:cNvSpPr>
            <p:nvPr/>
          </p:nvSpPr>
          <p:spPr bwMode="auto">
            <a:xfrm>
              <a:off x="4949" y="2371"/>
              <a:ext cx="38" cy="61"/>
            </a:xfrm>
            <a:custGeom>
              <a:avLst/>
              <a:gdLst/>
              <a:ahLst/>
              <a:cxnLst>
                <a:cxn ang="0">
                  <a:pos x="2" y="2"/>
                </a:cxn>
                <a:cxn ang="0">
                  <a:pos x="10" y="6"/>
                </a:cxn>
                <a:cxn ang="0">
                  <a:pos x="23" y="14"/>
                </a:cxn>
                <a:cxn ang="0">
                  <a:pos x="29" y="18"/>
                </a:cxn>
                <a:cxn ang="0">
                  <a:pos x="36" y="23"/>
                </a:cxn>
                <a:cxn ang="0">
                  <a:pos x="44" y="27"/>
                </a:cxn>
                <a:cxn ang="0">
                  <a:pos x="51" y="33"/>
                </a:cxn>
                <a:cxn ang="0">
                  <a:pos x="59" y="38"/>
                </a:cxn>
                <a:cxn ang="0">
                  <a:pos x="67" y="44"/>
                </a:cxn>
                <a:cxn ang="0">
                  <a:pos x="80" y="57"/>
                </a:cxn>
                <a:cxn ang="0">
                  <a:pos x="91" y="69"/>
                </a:cxn>
                <a:cxn ang="0">
                  <a:pos x="99" y="80"/>
                </a:cxn>
                <a:cxn ang="0">
                  <a:pos x="105" y="94"/>
                </a:cxn>
                <a:cxn ang="0">
                  <a:pos x="108" y="107"/>
                </a:cxn>
                <a:cxn ang="0">
                  <a:pos x="108" y="120"/>
                </a:cxn>
                <a:cxn ang="0">
                  <a:pos x="107" y="132"/>
                </a:cxn>
                <a:cxn ang="0">
                  <a:pos x="103" y="141"/>
                </a:cxn>
                <a:cxn ang="0">
                  <a:pos x="97" y="151"/>
                </a:cxn>
                <a:cxn ang="0">
                  <a:pos x="88" y="158"/>
                </a:cxn>
                <a:cxn ang="0">
                  <a:pos x="76" y="162"/>
                </a:cxn>
                <a:cxn ang="0">
                  <a:pos x="63" y="166"/>
                </a:cxn>
                <a:cxn ang="0">
                  <a:pos x="48" y="168"/>
                </a:cxn>
                <a:cxn ang="0">
                  <a:pos x="34" y="170"/>
                </a:cxn>
                <a:cxn ang="0">
                  <a:pos x="19" y="172"/>
                </a:cxn>
                <a:cxn ang="0">
                  <a:pos x="10" y="173"/>
                </a:cxn>
                <a:cxn ang="0">
                  <a:pos x="2" y="175"/>
                </a:cxn>
                <a:cxn ang="0">
                  <a:pos x="0" y="175"/>
                </a:cxn>
                <a:cxn ang="0">
                  <a:pos x="0" y="172"/>
                </a:cxn>
                <a:cxn ang="0">
                  <a:pos x="2" y="164"/>
                </a:cxn>
                <a:cxn ang="0">
                  <a:pos x="4" y="151"/>
                </a:cxn>
                <a:cxn ang="0">
                  <a:pos x="4" y="143"/>
                </a:cxn>
                <a:cxn ang="0">
                  <a:pos x="6" y="135"/>
                </a:cxn>
                <a:cxn ang="0">
                  <a:pos x="6" y="126"/>
                </a:cxn>
                <a:cxn ang="0">
                  <a:pos x="6" y="116"/>
                </a:cxn>
                <a:cxn ang="0">
                  <a:pos x="6" y="107"/>
                </a:cxn>
                <a:cxn ang="0">
                  <a:pos x="8" y="99"/>
                </a:cxn>
                <a:cxn ang="0">
                  <a:pos x="8" y="90"/>
                </a:cxn>
                <a:cxn ang="0">
                  <a:pos x="10" y="82"/>
                </a:cxn>
                <a:cxn ang="0">
                  <a:pos x="10" y="73"/>
                </a:cxn>
                <a:cxn ang="0">
                  <a:pos x="10" y="67"/>
                </a:cxn>
                <a:cxn ang="0">
                  <a:pos x="8" y="52"/>
                </a:cxn>
                <a:cxn ang="0">
                  <a:pos x="6" y="40"/>
                </a:cxn>
                <a:cxn ang="0">
                  <a:pos x="4" y="29"/>
                </a:cxn>
                <a:cxn ang="0">
                  <a:pos x="4" y="19"/>
                </a:cxn>
                <a:cxn ang="0">
                  <a:pos x="2" y="12"/>
                </a:cxn>
                <a:cxn ang="0">
                  <a:pos x="0" y="6"/>
                </a:cxn>
                <a:cxn ang="0">
                  <a:pos x="0" y="0"/>
                </a:cxn>
              </a:cxnLst>
              <a:rect l="0" t="0" r="r" b="b"/>
              <a:pathLst>
                <a:path w="108" h="175">
                  <a:moveTo>
                    <a:pt x="0" y="0"/>
                  </a:moveTo>
                  <a:lnTo>
                    <a:pt x="2" y="2"/>
                  </a:lnTo>
                  <a:lnTo>
                    <a:pt x="6" y="4"/>
                  </a:lnTo>
                  <a:lnTo>
                    <a:pt x="10" y="6"/>
                  </a:lnTo>
                  <a:lnTo>
                    <a:pt x="15" y="8"/>
                  </a:lnTo>
                  <a:lnTo>
                    <a:pt x="23" y="14"/>
                  </a:lnTo>
                  <a:lnTo>
                    <a:pt x="25" y="16"/>
                  </a:lnTo>
                  <a:lnTo>
                    <a:pt x="29" y="18"/>
                  </a:lnTo>
                  <a:lnTo>
                    <a:pt x="32" y="19"/>
                  </a:lnTo>
                  <a:lnTo>
                    <a:pt x="36" y="23"/>
                  </a:lnTo>
                  <a:lnTo>
                    <a:pt x="40" y="25"/>
                  </a:lnTo>
                  <a:lnTo>
                    <a:pt x="44" y="27"/>
                  </a:lnTo>
                  <a:lnTo>
                    <a:pt x="48" y="29"/>
                  </a:lnTo>
                  <a:lnTo>
                    <a:pt x="51" y="33"/>
                  </a:lnTo>
                  <a:lnTo>
                    <a:pt x="55" y="35"/>
                  </a:lnTo>
                  <a:lnTo>
                    <a:pt x="59" y="38"/>
                  </a:lnTo>
                  <a:lnTo>
                    <a:pt x="63" y="40"/>
                  </a:lnTo>
                  <a:lnTo>
                    <a:pt x="67" y="44"/>
                  </a:lnTo>
                  <a:lnTo>
                    <a:pt x="72" y="50"/>
                  </a:lnTo>
                  <a:lnTo>
                    <a:pt x="80" y="57"/>
                  </a:lnTo>
                  <a:lnTo>
                    <a:pt x="86" y="63"/>
                  </a:lnTo>
                  <a:lnTo>
                    <a:pt x="91" y="69"/>
                  </a:lnTo>
                  <a:lnTo>
                    <a:pt x="95" y="75"/>
                  </a:lnTo>
                  <a:lnTo>
                    <a:pt x="99" y="80"/>
                  </a:lnTo>
                  <a:lnTo>
                    <a:pt x="103" y="88"/>
                  </a:lnTo>
                  <a:lnTo>
                    <a:pt x="105" y="94"/>
                  </a:lnTo>
                  <a:lnTo>
                    <a:pt x="107" y="101"/>
                  </a:lnTo>
                  <a:lnTo>
                    <a:pt x="108" y="107"/>
                  </a:lnTo>
                  <a:lnTo>
                    <a:pt x="108" y="113"/>
                  </a:lnTo>
                  <a:lnTo>
                    <a:pt x="108" y="120"/>
                  </a:lnTo>
                  <a:lnTo>
                    <a:pt x="108" y="126"/>
                  </a:lnTo>
                  <a:lnTo>
                    <a:pt x="107" y="132"/>
                  </a:lnTo>
                  <a:lnTo>
                    <a:pt x="105" y="137"/>
                  </a:lnTo>
                  <a:lnTo>
                    <a:pt x="103" y="141"/>
                  </a:lnTo>
                  <a:lnTo>
                    <a:pt x="99" y="147"/>
                  </a:lnTo>
                  <a:lnTo>
                    <a:pt x="97" y="151"/>
                  </a:lnTo>
                  <a:lnTo>
                    <a:pt x="93" y="154"/>
                  </a:lnTo>
                  <a:lnTo>
                    <a:pt x="88" y="158"/>
                  </a:lnTo>
                  <a:lnTo>
                    <a:pt x="82" y="160"/>
                  </a:lnTo>
                  <a:lnTo>
                    <a:pt x="76" y="162"/>
                  </a:lnTo>
                  <a:lnTo>
                    <a:pt x="70" y="162"/>
                  </a:lnTo>
                  <a:lnTo>
                    <a:pt x="63" y="166"/>
                  </a:lnTo>
                  <a:lnTo>
                    <a:pt x="55" y="166"/>
                  </a:lnTo>
                  <a:lnTo>
                    <a:pt x="48" y="168"/>
                  </a:lnTo>
                  <a:lnTo>
                    <a:pt x="40" y="170"/>
                  </a:lnTo>
                  <a:lnTo>
                    <a:pt x="34" y="170"/>
                  </a:lnTo>
                  <a:lnTo>
                    <a:pt x="27" y="172"/>
                  </a:lnTo>
                  <a:lnTo>
                    <a:pt x="19" y="172"/>
                  </a:lnTo>
                  <a:lnTo>
                    <a:pt x="13" y="173"/>
                  </a:lnTo>
                  <a:lnTo>
                    <a:pt x="10" y="173"/>
                  </a:lnTo>
                  <a:lnTo>
                    <a:pt x="4" y="173"/>
                  </a:lnTo>
                  <a:lnTo>
                    <a:pt x="2" y="175"/>
                  </a:lnTo>
                  <a:lnTo>
                    <a:pt x="0" y="175"/>
                  </a:lnTo>
                  <a:lnTo>
                    <a:pt x="0" y="175"/>
                  </a:lnTo>
                  <a:lnTo>
                    <a:pt x="0" y="173"/>
                  </a:lnTo>
                  <a:lnTo>
                    <a:pt x="0" y="172"/>
                  </a:lnTo>
                  <a:lnTo>
                    <a:pt x="0" y="168"/>
                  </a:lnTo>
                  <a:lnTo>
                    <a:pt x="2" y="164"/>
                  </a:lnTo>
                  <a:lnTo>
                    <a:pt x="2" y="156"/>
                  </a:lnTo>
                  <a:lnTo>
                    <a:pt x="4" y="151"/>
                  </a:lnTo>
                  <a:lnTo>
                    <a:pt x="4" y="147"/>
                  </a:lnTo>
                  <a:lnTo>
                    <a:pt x="4" y="143"/>
                  </a:lnTo>
                  <a:lnTo>
                    <a:pt x="4" y="139"/>
                  </a:lnTo>
                  <a:lnTo>
                    <a:pt x="6" y="135"/>
                  </a:lnTo>
                  <a:lnTo>
                    <a:pt x="6" y="130"/>
                  </a:lnTo>
                  <a:lnTo>
                    <a:pt x="6" y="126"/>
                  </a:lnTo>
                  <a:lnTo>
                    <a:pt x="6" y="122"/>
                  </a:lnTo>
                  <a:lnTo>
                    <a:pt x="6" y="116"/>
                  </a:lnTo>
                  <a:lnTo>
                    <a:pt x="6" y="113"/>
                  </a:lnTo>
                  <a:lnTo>
                    <a:pt x="6" y="107"/>
                  </a:lnTo>
                  <a:lnTo>
                    <a:pt x="8" y="103"/>
                  </a:lnTo>
                  <a:lnTo>
                    <a:pt x="8" y="99"/>
                  </a:lnTo>
                  <a:lnTo>
                    <a:pt x="8" y="94"/>
                  </a:lnTo>
                  <a:lnTo>
                    <a:pt x="8" y="90"/>
                  </a:lnTo>
                  <a:lnTo>
                    <a:pt x="8" y="86"/>
                  </a:lnTo>
                  <a:lnTo>
                    <a:pt x="10" y="82"/>
                  </a:lnTo>
                  <a:lnTo>
                    <a:pt x="10" y="78"/>
                  </a:lnTo>
                  <a:lnTo>
                    <a:pt x="10" y="73"/>
                  </a:lnTo>
                  <a:lnTo>
                    <a:pt x="10" y="69"/>
                  </a:lnTo>
                  <a:lnTo>
                    <a:pt x="10" y="67"/>
                  </a:lnTo>
                  <a:lnTo>
                    <a:pt x="8" y="59"/>
                  </a:lnTo>
                  <a:lnTo>
                    <a:pt x="8" y="52"/>
                  </a:lnTo>
                  <a:lnTo>
                    <a:pt x="6" y="46"/>
                  </a:lnTo>
                  <a:lnTo>
                    <a:pt x="6" y="40"/>
                  </a:lnTo>
                  <a:lnTo>
                    <a:pt x="4" y="33"/>
                  </a:lnTo>
                  <a:lnTo>
                    <a:pt x="4" y="29"/>
                  </a:lnTo>
                  <a:lnTo>
                    <a:pt x="4" y="23"/>
                  </a:lnTo>
                  <a:lnTo>
                    <a:pt x="4" y="19"/>
                  </a:lnTo>
                  <a:lnTo>
                    <a:pt x="2" y="14"/>
                  </a:lnTo>
                  <a:lnTo>
                    <a:pt x="2" y="12"/>
                  </a:lnTo>
                  <a:lnTo>
                    <a:pt x="0" y="8"/>
                  </a:lnTo>
                  <a:lnTo>
                    <a:pt x="0" y="6"/>
                  </a:lnTo>
                  <a:lnTo>
                    <a:pt x="0" y="2"/>
                  </a:lnTo>
                  <a:lnTo>
                    <a:pt x="0" y="0"/>
                  </a:lnTo>
                  <a:lnTo>
                    <a:pt x="0"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19666" name="Freeform 210"/>
            <p:cNvSpPr>
              <a:spLocks/>
            </p:cNvSpPr>
            <p:nvPr/>
          </p:nvSpPr>
          <p:spPr bwMode="auto">
            <a:xfrm>
              <a:off x="4921" y="2371"/>
              <a:ext cx="98" cy="117"/>
            </a:xfrm>
            <a:custGeom>
              <a:avLst/>
              <a:gdLst/>
              <a:ahLst/>
              <a:cxnLst>
                <a:cxn ang="0">
                  <a:pos x="88" y="0"/>
                </a:cxn>
                <a:cxn ang="0">
                  <a:pos x="107" y="2"/>
                </a:cxn>
                <a:cxn ang="0">
                  <a:pos x="128" y="6"/>
                </a:cxn>
                <a:cxn ang="0">
                  <a:pos x="150" y="12"/>
                </a:cxn>
                <a:cxn ang="0">
                  <a:pos x="173" y="19"/>
                </a:cxn>
                <a:cxn ang="0">
                  <a:pos x="196" y="29"/>
                </a:cxn>
                <a:cxn ang="0">
                  <a:pos x="219" y="42"/>
                </a:cxn>
                <a:cxn ang="0">
                  <a:pos x="238" y="57"/>
                </a:cxn>
                <a:cxn ang="0">
                  <a:pos x="253" y="76"/>
                </a:cxn>
                <a:cxn ang="0">
                  <a:pos x="263" y="97"/>
                </a:cxn>
                <a:cxn ang="0">
                  <a:pos x="272" y="120"/>
                </a:cxn>
                <a:cxn ang="0">
                  <a:pos x="278" y="141"/>
                </a:cxn>
                <a:cxn ang="0">
                  <a:pos x="282" y="164"/>
                </a:cxn>
                <a:cxn ang="0">
                  <a:pos x="282" y="185"/>
                </a:cxn>
                <a:cxn ang="0">
                  <a:pos x="282" y="206"/>
                </a:cxn>
                <a:cxn ang="0">
                  <a:pos x="276" y="232"/>
                </a:cxn>
                <a:cxn ang="0">
                  <a:pos x="265" y="255"/>
                </a:cxn>
                <a:cxn ang="0">
                  <a:pos x="247" y="274"/>
                </a:cxn>
                <a:cxn ang="0">
                  <a:pos x="223" y="293"/>
                </a:cxn>
                <a:cxn ang="0">
                  <a:pos x="202" y="306"/>
                </a:cxn>
                <a:cxn ang="0">
                  <a:pos x="179" y="314"/>
                </a:cxn>
                <a:cxn ang="0">
                  <a:pos x="156" y="324"/>
                </a:cxn>
                <a:cxn ang="0">
                  <a:pos x="130" y="329"/>
                </a:cxn>
                <a:cxn ang="0">
                  <a:pos x="105" y="333"/>
                </a:cxn>
                <a:cxn ang="0">
                  <a:pos x="80" y="333"/>
                </a:cxn>
                <a:cxn ang="0">
                  <a:pos x="57" y="331"/>
                </a:cxn>
                <a:cxn ang="0">
                  <a:pos x="40" y="324"/>
                </a:cxn>
                <a:cxn ang="0">
                  <a:pos x="25" y="314"/>
                </a:cxn>
                <a:cxn ang="0">
                  <a:pos x="14" y="299"/>
                </a:cxn>
                <a:cxn ang="0">
                  <a:pos x="6" y="280"/>
                </a:cxn>
                <a:cxn ang="0">
                  <a:pos x="2" y="261"/>
                </a:cxn>
                <a:cxn ang="0">
                  <a:pos x="0" y="240"/>
                </a:cxn>
                <a:cxn ang="0">
                  <a:pos x="0" y="219"/>
                </a:cxn>
                <a:cxn ang="0">
                  <a:pos x="2" y="198"/>
                </a:cxn>
                <a:cxn ang="0">
                  <a:pos x="8" y="181"/>
                </a:cxn>
                <a:cxn ang="0">
                  <a:pos x="17" y="160"/>
                </a:cxn>
                <a:cxn ang="0">
                  <a:pos x="38" y="149"/>
                </a:cxn>
                <a:cxn ang="0">
                  <a:pos x="61" y="149"/>
                </a:cxn>
                <a:cxn ang="0">
                  <a:pos x="86" y="153"/>
                </a:cxn>
                <a:cxn ang="0">
                  <a:pos x="105" y="154"/>
                </a:cxn>
                <a:cxn ang="0">
                  <a:pos x="120" y="154"/>
                </a:cxn>
                <a:cxn ang="0">
                  <a:pos x="145" y="145"/>
                </a:cxn>
                <a:cxn ang="0">
                  <a:pos x="168" y="124"/>
                </a:cxn>
                <a:cxn ang="0">
                  <a:pos x="179" y="107"/>
                </a:cxn>
                <a:cxn ang="0">
                  <a:pos x="179" y="86"/>
                </a:cxn>
                <a:cxn ang="0">
                  <a:pos x="166" y="63"/>
                </a:cxn>
                <a:cxn ang="0">
                  <a:pos x="143" y="42"/>
                </a:cxn>
                <a:cxn ang="0">
                  <a:pos x="124" y="29"/>
                </a:cxn>
                <a:cxn ang="0">
                  <a:pos x="107" y="16"/>
                </a:cxn>
                <a:cxn ang="0">
                  <a:pos x="86" y="4"/>
                </a:cxn>
              </a:cxnLst>
              <a:rect l="0" t="0" r="r" b="b"/>
              <a:pathLst>
                <a:path w="282" h="335">
                  <a:moveTo>
                    <a:pt x="80" y="0"/>
                  </a:moveTo>
                  <a:lnTo>
                    <a:pt x="80" y="0"/>
                  </a:lnTo>
                  <a:lnTo>
                    <a:pt x="84" y="0"/>
                  </a:lnTo>
                  <a:lnTo>
                    <a:pt x="88" y="0"/>
                  </a:lnTo>
                  <a:lnTo>
                    <a:pt x="95" y="2"/>
                  </a:lnTo>
                  <a:lnTo>
                    <a:pt x="99" y="2"/>
                  </a:lnTo>
                  <a:lnTo>
                    <a:pt x="103" y="2"/>
                  </a:lnTo>
                  <a:lnTo>
                    <a:pt x="107" y="2"/>
                  </a:lnTo>
                  <a:lnTo>
                    <a:pt x="112" y="4"/>
                  </a:lnTo>
                  <a:lnTo>
                    <a:pt x="116" y="4"/>
                  </a:lnTo>
                  <a:lnTo>
                    <a:pt x="122" y="6"/>
                  </a:lnTo>
                  <a:lnTo>
                    <a:pt x="128" y="6"/>
                  </a:lnTo>
                  <a:lnTo>
                    <a:pt x="133" y="8"/>
                  </a:lnTo>
                  <a:lnTo>
                    <a:pt x="137" y="10"/>
                  </a:lnTo>
                  <a:lnTo>
                    <a:pt x="143" y="12"/>
                  </a:lnTo>
                  <a:lnTo>
                    <a:pt x="150" y="12"/>
                  </a:lnTo>
                  <a:lnTo>
                    <a:pt x="156" y="14"/>
                  </a:lnTo>
                  <a:lnTo>
                    <a:pt x="162" y="16"/>
                  </a:lnTo>
                  <a:lnTo>
                    <a:pt x="168" y="18"/>
                  </a:lnTo>
                  <a:lnTo>
                    <a:pt x="173" y="19"/>
                  </a:lnTo>
                  <a:lnTo>
                    <a:pt x="181" y="21"/>
                  </a:lnTo>
                  <a:lnTo>
                    <a:pt x="187" y="23"/>
                  </a:lnTo>
                  <a:lnTo>
                    <a:pt x="190" y="27"/>
                  </a:lnTo>
                  <a:lnTo>
                    <a:pt x="196" y="29"/>
                  </a:lnTo>
                  <a:lnTo>
                    <a:pt x="204" y="33"/>
                  </a:lnTo>
                  <a:lnTo>
                    <a:pt x="209" y="35"/>
                  </a:lnTo>
                  <a:lnTo>
                    <a:pt x="215" y="38"/>
                  </a:lnTo>
                  <a:lnTo>
                    <a:pt x="219" y="42"/>
                  </a:lnTo>
                  <a:lnTo>
                    <a:pt x="225" y="46"/>
                  </a:lnTo>
                  <a:lnTo>
                    <a:pt x="228" y="50"/>
                  </a:lnTo>
                  <a:lnTo>
                    <a:pt x="234" y="54"/>
                  </a:lnTo>
                  <a:lnTo>
                    <a:pt x="238" y="57"/>
                  </a:lnTo>
                  <a:lnTo>
                    <a:pt x="242" y="63"/>
                  </a:lnTo>
                  <a:lnTo>
                    <a:pt x="246" y="67"/>
                  </a:lnTo>
                  <a:lnTo>
                    <a:pt x="249" y="71"/>
                  </a:lnTo>
                  <a:lnTo>
                    <a:pt x="253" y="76"/>
                  </a:lnTo>
                  <a:lnTo>
                    <a:pt x="255" y="82"/>
                  </a:lnTo>
                  <a:lnTo>
                    <a:pt x="259" y="86"/>
                  </a:lnTo>
                  <a:lnTo>
                    <a:pt x="261" y="92"/>
                  </a:lnTo>
                  <a:lnTo>
                    <a:pt x="263" y="97"/>
                  </a:lnTo>
                  <a:lnTo>
                    <a:pt x="266" y="103"/>
                  </a:lnTo>
                  <a:lnTo>
                    <a:pt x="268" y="109"/>
                  </a:lnTo>
                  <a:lnTo>
                    <a:pt x="270" y="114"/>
                  </a:lnTo>
                  <a:lnTo>
                    <a:pt x="272" y="120"/>
                  </a:lnTo>
                  <a:lnTo>
                    <a:pt x="274" y="126"/>
                  </a:lnTo>
                  <a:lnTo>
                    <a:pt x="276" y="132"/>
                  </a:lnTo>
                  <a:lnTo>
                    <a:pt x="276" y="137"/>
                  </a:lnTo>
                  <a:lnTo>
                    <a:pt x="278" y="141"/>
                  </a:lnTo>
                  <a:lnTo>
                    <a:pt x="278" y="149"/>
                  </a:lnTo>
                  <a:lnTo>
                    <a:pt x="280" y="153"/>
                  </a:lnTo>
                  <a:lnTo>
                    <a:pt x="280" y="158"/>
                  </a:lnTo>
                  <a:lnTo>
                    <a:pt x="282" y="164"/>
                  </a:lnTo>
                  <a:lnTo>
                    <a:pt x="282" y="170"/>
                  </a:lnTo>
                  <a:lnTo>
                    <a:pt x="282" y="175"/>
                  </a:lnTo>
                  <a:lnTo>
                    <a:pt x="282" y="181"/>
                  </a:lnTo>
                  <a:lnTo>
                    <a:pt x="282" y="185"/>
                  </a:lnTo>
                  <a:lnTo>
                    <a:pt x="282" y="191"/>
                  </a:lnTo>
                  <a:lnTo>
                    <a:pt x="282" y="196"/>
                  </a:lnTo>
                  <a:lnTo>
                    <a:pt x="282" y="200"/>
                  </a:lnTo>
                  <a:lnTo>
                    <a:pt x="282" y="206"/>
                  </a:lnTo>
                  <a:lnTo>
                    <a:pt x="282" y="211"/>
                  </a:lnTo>
                  <a:lnTo>
                    <a:pt x="280" y="219"/>
                  </a:lnTo>
                  <a:lnTo>
                    <a:pt x="278" y="227"/>
                  </a:lnTo>
                  <a:lnTo>
                    <a:pt x="276" y="232"/>
                  </a:lnTo>
                  <a:lnTo>
                    <a:pt x="274" y="240"/>
                  </a:lnTo>
                  <a:lnTo>
                    <a:pt x="272" y="244"/>
                  </a:lnTo>
                  <a:lnTo>
                    <a:pt x="268" y="249"/>
                  </a:lnTo>
                  <a:lnTo>
                    <a:pt x="265" y="255"/>
                  </a:lnTo>
                  <a:lnTo>
                    <a:pt x="263" y="261"/>
                  </a:lnTo>
                  <a:lnTo>
                    <a:pt x="257" y="267"/>
                  </a:lnTo>
                  <a:lnTo>
                    <a:pt x="253" y="270"/>
                  </a:lnTo>
                  <a:lnTo>
                    <a:pt x="247" y="274"/>
                  </a:lnTo>
                  <a:lnTo>
                    <a:pt x="242" y="280"/>
                  </a:lnTo>
                  <a:lnTo>
                    <a:pt x="236" y="284"/>
                  </a:lnTo>
                  <a:lnTo>
                    <a:pt x="230" y="289"/>
                  </a:lnTo>
                  <a:lnTo>
                    <a:pt x="223" y="293"/>
                  </a:lnTo>
                  <a:lnTo>
                    <a:pt x="215" y="299"/>
                  </a:lnTo>
                  <a:lnTo>
                    <a:pt x="211" y="301"/>
                  </a:lnTo>
                  <a:lnTo>
                    <a:pt x="206" y="305"/>
                  </a:lnTo>
                  <a:lnTo>
                    <a:pt x="202" y="306"/>
                  </a:lnTo>
                  <a:lnTo>
                    <a:pt x="196" y="308"/>
                  </a:lnTo>
                  <a:lnTo>
                    <a:pt x="190" y="310"/>
                  </a:lnTo>
                  <a:lnTo>
                    <a:pt x="185" y="312"/>
                  </a:lnTo>
                  <a:lnTo>
                    <a:pt x="179" y="314"/>
                  </a:lnTo>
                  <a:lnTo>
                    <a:pt x="173" y="318"/>
                  </a:lnTo>
                  <a:lnTo>
                    <a:pt x="168" y="318"/>
                  </a:lnTo>
                  <a:lnTo>
                    <a:pt x="162" y="322"/>
                  </a:lnTo>
                  <a:lnTo>
                    <a:pt x="156" y="324"/>
                  </a:lnTo>
                  <a:lnTo>
                    <a:pt x="150" y="325"/>
                  </a:lnTo>
                  <a:lnTo>
                    <a:pt x="143" y="325"/>
                  </a:lnTo>
                  <a:lnTo>
                    <a:pt x="137" y="327"/>
                  </a:lnTo>
                  <a:lnTo>
                    <a:pt x="130" y="329"/>
                  </a:lnTo>
                  <a:lnTo>
                    <a:pt x="124" y="331"/>
                  </a:lnTo>
                  <a:lnTo>
                    <a:pt x="116" y="331"/>
                  </a:lnTo>
                  <a:lnTo>
                    <a:pt x="111" y="333"/>
                  </a:lnTo>
                  <a:lnTo>
                    <a:pt x="105" y="333"/>
                  </a:lnTo>
                  <a:lnTo>
                    <a:pt x="99" y="333"/>
                  </a:lnTo>
                  <a:lnTo>
                    <a:pt x="92" y="333"/>
                  </a:lnTo>
                  <a:lnTo>
                    <a:pt x="86" y="333"/>
                  </a:lnTo>
                  <a:lnTo>
                    <a:pt x="80" y="333"/>
                  </a:lnTo>
                  <a:lnTo>
                    <a:pt x="74" y="335"/>
                  </a:lnTo>
                  <a:lnTo>
                    <a:pt x="69" y="333"/>
                  </a:lnTo>
                  <a:lnTo>
                    <a:pt x="63" y="331"/>
                  </a:lnTo>
                  <a:lnTo>
                    <a:pt x="57" y="331"/>
                  </a:lnTo>
                  <a:lnTo>
                    <a:pt x="54" y="329"/>
                  </a:lnTo>
                  <a:lnTo>
                    <a:pt x="48" y="327"/>
                  </a:lnTo>
                  <a:lnTo>
                    <a:pt x="44" y="325"/>
                  </a:lnTo>
                  <a:lnTo>
                    <a:pt x="40" y="324"/>
                  </a:lnTo>
                  <a:lnTo>
                    <a:pt x="36" y="324"/>
                  </a:lnTo>
                  <a:lnTo>
                    <a:pt x="33" y="320"/>
                  </a:lnTo>
                  <a:lnTo>
                    <a:pt x="29" y="316"/>
                  </a:lnTo>
                  <a:lnTo>
                    <a:pt x="25" y="314"/>
                  </a:lnTo>
                  <a:lnTo>
                    <a:pt x="21" y="312"/>
                  </a:lnTo>
                  <a:lnTo>
                    <a:pt x="17" y="306"/>
                  </a:lnTo>
                  <a:lnTo>
                    <a:pt x="15" y="303"/>
                  </a:lnTo>
                  <a:lnTo>
                    <a:pt x="14" y="299"/>
                  </a:lnTo>
                  <a:lnTo>
                    <a:pt x="12" y="295"/>
                  </a:lnTo>
                  <a:lnTo>
                    <a:pt x="10" y="291"/>
                  </a:lnTo>
                  <a:lnTo>
                    <a:pt x="8" y="286"/>
                  </a:lnTo>
                  <a:lnTo>
                    <a:pt x="6" y="280"/>
                  </a:lnTo>
                  <a:lnTo>
                    <a:pt x="4" y="276"/>
                  </a:lnTo>
                  <a:lnTo>
                    <a:pt x="2" y="270"/>
                  </a:lnTo>
                  <a:lnTo>
                    <a:pt x="2" y="265"/>
                  </a:lnTo>
                  <a:lnTo>
                    <a:pt x="2" y="261"/>
                  </a:lnTo>
                  <a:lnTo>
                    <a:pt x="2" y="255"/>
                  </a:lnTo>
                  <a:lnTo>
                    <a:pt x="0" y="249"/>
                  </a:lnTo>
                  <a:lnTo>
                    <a:pt x="0" y="244"/>
                  </a:lnTo>
                  <a:lnTo>
                    <a:pt x="0" y="240"/>
                  </a:lnTo>
                  <a:lnTo>
                    <a:pt x="0" y="234"/>
                  </a:lnTo>
                  <a:lnTo>
                    <a:pt x="0" y="229"/>
                  </a:lnTo>
                  <a:lnTo>
                    <a:pt x="0" y="225"/>
                  </a:lnTo>
                  <a:lnTo>
                    <a:pt x="0" y="219"/>
                  </a:lnTo>
                  <a:lnTo>
                    <a:pt x="2" y="213"/>
                  </a:lnTo>
                  <a:lnTo>
                    <a:pt x="2" y="208"/>
                  </a:lnTo>
                  <a:lnTo>
                    <a:pt x="2" y="204"/>
                  </a:lnTo>
                  <a:lnTo>
                    <a:pt x="2" y="198"/>
                  </a:lnTo>
                  <a:lnTo>
                    <a:pt x="4" y="194"/>
                  </a:lnTo>
                  <a:lnTo>
                    <a:pt x="4" y="191"/>
                  </a:lnTo>
                  <a:lnTo>
                    <a:pt x="6" y="185"/>
                  </a:lnTo>
                  <a:lnTo>
                    <a:pt x="8" y="181"/>
                  </a:lnTo>
                  <a:lnTo>
                    <a:pt x="10" y="179"/>
                  </a:lnTo>
                  <a:lnTo>
                    <a:pt x="12" y="172"/>
                  </a:lnTo>
                  <a:lnTo>
                    <a:pt x="14" y="166"/>
                  </a:lnTo>
                  <a:lnTo>
                    <a:pt x="17" y="160"/>
                  </a:lnTo>
                  <a:lnTo>
                    <a:pt x="23" y="158"/>
                  </a:lnTo>
                  <a:lnTo>
                    <a:pt x="27" y="154"/>
                  </a:lnTo>
                  <a:lnTo>
                    <a:pt x="33" y="153"/>
                  </a:lnTo>
                  <a:lnTo>
                    <a:pt x="38" y="149"/>
                  </a:lnTo>
                  <a:lnTo>
                    <a:pt x="44" y="149"/>
                  </a:lnTo>
                  <a:lnTo>
                    <a:pt x="50" y="149"/>
                  </a:lnTo>
                  <a:lnTo>
                    <a:pt x="55" y="149"/>
                  </a:lnTo>
                  <a:lnTo>
                    <a:pt x="61" y="149"/>
                  </a:lnTo>
                  <a:lnTo>
                    <a:pt x="67" y="151"/>
                  </a:lnTo>
                  <a:lnTo>
                    <a:pt x="73" y="151"/>
                  </a:lnTo>
                  <a:lnTo>
                    <a:pt x="78" y="153"/>
                  </a:lnTo>
                  <a:lnTo>
                    <a:pt x="86" y="153"/>
                  </a:lnTo>
                  <a:lnTo>
                    <a:pt x="92" y="154"/>
                  </a:lnTo>
                  <a:lnTo>
                    <a:pt x="95" y="154"/>
                  </a:lnTo>
                  <a:lnTo>
                    <a:pt x="101" y="154"/>
                  </a:lnTo>
                  <a:lnTo>
                    <a:pt x="105" y="154"/>
                  </a:lnTo>
                  <a:lnTo>
                    <a:pt x="109" y="156"/>
                  </a:lnTo>
                  <a:lnTo>
                    <a:pt x="112" y="154"/>
                  </a:lnTo>
                  <a:lnTo>
                    <a:pt x="116" y="154"/>
                  </a:lnTo>
                  <a:lnTo>
                    <a:pt x="120" y="154"/>
                  </a:lnTo>
                  <a:lnTo>
                    <a:pt x="124" y="154"/>
                  </a:lnTo>
                  <a:lnTo>
                    <a:pt x="130" y="151"/>
                  </a:lnTo>
                  <a:lnTo>
                    <a:pt x="137" y="149"/>
                  </a:lnTo>
                  <a:lnTo>
                    <a:pt x="145" y="145"/>
                  </a:lnTo>
                  <a:lnTo>
                    <a:pt x="150" y="139"/>
                  </a:lnTo>
                  <a:lnTo>
                    <a:pt x="158" y="133"/>
                  </a:lnTo>
                  <a:lnTo>
                    <a:pt x="166" y="128"/>
                  </a:lnTo>
                  <a:lnTo>
                    <a:pt x="168" y="124"/>
                  </a:lnTo>
                  <a:lnTo>
                    <a:pt x="171" y="120"/>
                  </a:lnTo>
                  <a:lnTo>
                    <a:pt x="175" y="116"/>
                  </a:lnTo>
                  <a:lnTo>
                    <a:pt x="177" y="113"/>
                  </a:lnTo>
                  <a:lnTo>
                    <a:pt x="179" y="107"/>
                  </a:lnTo>
                  <a:lnTo>
                    <a:pt x="181" y="101"/>
                  </a:lnTo>
                  <a:lnTo>
                    <a:pt x="181" y="95"/>
                  </a:lnTo>
                  <a:lnTo>
                    <a:pt x="181" y="92"/>
                  </a:lnTo>
                  <a:lnTo>
                    <a:pt x="179" y="86"/>
                  </a:lnTo>
                  <a:lnTo>
                    <a:pt x="177" y="80"/>
                  </a:lnTo>
                  <a:lnTo>
                    <a:pt x="175" y="75"/>
                  </a:lnTo>
                  <a:lnTo>
                    <a:pt x="171" y="69"/>
                  </a:lnTo>
                  <a:lnTo>
                    <a:pt x="166" y="63"/>
                  </a:lnTo>
                  <a:lnTo>
                    <a:pt x="160" y="57"/>
                  </a:lnTo>
                  <a:lnTo>
                    <a:pt x="154" y="52"/>
                  </a:lnTo>
                  <a:lnTo>
                    <a:pt x="149" y="46"/>
                  </a:lnTo>
                  <a:lnTo>
                    <a:pt x="143" y="42"/>
                  </a:lnTo>
                  <a:lnTo>
                    <a:pt x="141" y="40"/>
                  </a:lnTo>
                  <a:lnTo>
                    <a:pt x="135" y="37"/>
                  </a:lnTo>
                  <a:lnTo>
                    <a:pt x="133" y="35"/>
                  </a:lnTo>
                  <a:lnTo>
                    <a:pt x="124" y="29"/>
                  </a:lnTo>
                  <a:lnTo>
                    <a:pt x="118" y="23"/>
                  </a:lnTo>
                  <a:lnTo>
                    <a:pt x="114" y="21"/>
                  </a:lnTo>
                  <a:lnTo>
                    <a:pt x="109" y="19"/>
                  </a:lnTo>
                  <a:lnTo>
                    <a:pt x="107" y="16"/>
                  </a:lnTo>
                  <a:lnTo>
                    <a:pt x="103" y="14"/>
                  </a:lnTo>
                  <a:lnTo>
                    <a:pt x="97" y="10"/>
                  </a:lnTo>
                  <a:lnTo>
                    <a:pt x="92" y="8"/>
                  </a:lnTo>
                  <a:lnTo>
                    <a:pt x="86" y="4"/>
                  </a:lnTo>
                  <a:lnTo>
                    <a:pt x="82" y="2"/>
                  </a:lnTo>
                  <a:lnTo>
                    <a:pt x="80" y="0"/>
                  </a:lnTo>
                  <a:lnTo>
                    <a:pt x="80" y="0"/>
                  </a:lnTo>
                  <a:close/>
                </a:path>
              </a:pathLst>
            </a:custGeom>
            <a:solidFill>
              <a:schemeClr val="hlink"/>
            </a:solidFill>
            <a:ln w="9525">
              <a:solidFill>
                <a:schemeClr val="tx1"/>
              </a:solidFill>
              <a:round/>
              <a:headEnd/>
              <a:tailEnd/>
            </a:ln>
          </p:spPr>
          <p:txBody>
            <a:bodyPr>
              <a:prstTxWarp prst="textNoShape">
                <a:avLst/>
              </a:prstTxWarp>
            </a:bodyPr>
            <a:lstStyle/>
            <a:p>
              <a:endParaRPr lang="en-US"/>
            </a:p>
          </p:txBody>
        </p:sp>
        <p:sp>
          <p:nvSpPr>
            <p:cNvPr id="19667" name="Freeform 211"/>
            <p:cNvSpPr>
              <a:spLocks/>
            </p:cNvSpPr>
            <p:nvPr/>
          </p:nvSpPr>
          <p:spPr bwMode="auto">
            <a:xfrm>
              <a:off x="4793" y="2525"/>
              <a:ext cx="275" cy="475"/>
            </a:xfrm>
            <a:custGeom>
              <a:avLst/>
              <a:gdLst/>
              <a:ahLst/>
              <a:cxnLst>
                <a:cxn ang="0">
                  <a:pos x="576" y="29"/>
                </a:cxn>
                <a:cxn ang="0">
                  <a:pos x="603" y="67"/>
                </a:cxn>
                <a:cxn ang="0">
                  <a:pos x="633" y="120"/>
                </a:cxn>
                <a:cxn ang="0">
                  <a:pos x="666" y="181"/>
                </a:cxn>
                <a:cxn ang="0">
                  <a:pos x="696" y="253"/>
                </a:cxn>
                <a:cxn ang="0">
                  <a:pos x="726" y="329"/>
                </a:cxn>
                <a:cxn ang="0">
                  <a:pos x="749" y="409"/>
                </a:cxn>
                <a:cxn ang="0">
                  <a:pos x="766" y="489"/>
                </a:cxn>
                <a:cxn ang="0">
                  <a:pos x="778" y="567"/>
                </a:cxn>
                <a:cxn ang="0">
                  <a:pos x="782" y="645"/>
                </a:cxn>
                <a:cxn ang="0">
                  <a:pos x="778" y="719"/>
                </a:cxn>
                <a:cxn ang="0">
                  <a:pos x="766" y="791"/>
                </a:cxn>
                <a:cxn ang="0">
                  <a:pos x="749" y="861"/>
                </a:cxn>
                <a:cxn ang="0">
                  <a:pos x="723" y="926"/>
                </a:cxn>
                <a:cxn ang="0">
                  <a:pos x="698" y="989"/>
                </a:cxn>
                <a:cxn ang="0">
                  <a:pos x="671" y="1044"/>
                </a:cxn>
                <a:cxn ang="0">
                  <a:pos x="641" y="1095"/>
                </a:cxn>
                <a:cxn ang="0">
                  <a:pos x="607" y="1139"/>
                </a:cxn>
                <a:cxn ang="0">
                  <a:pos x="567" y="1182"/>
                </a:cxn>
                <a:cxn ang="0">
                  <a:pos x="521" y="1220"/>
                </a:cxn>
                <a:cxn ang="0">
                  <a:pos x="468" y="1258"/>
                </a:cxn>
                <a:cxn ang="0">
                  <a:pos x="407" y="1291"/>
                </a:cxn>
                <a:cxn ang="0">
                  <a:pos x="342" y="1317"/>
                </a:cxn>
                <a:cxn ang="0">
                  <a:pos x="276" y="1338"/>
                </a:cxn>
                <a:cxn ang="0">
                  <a:pos x="209" y="1352"/>
                </a:cxn>
                <a:cxn ang="0">
                  <a:pos x="150" y="1355"/>
                </a:cxn>
                <a:cxn ang="0">
                  <a:pos x="97" y="1346"/>
                </a:cxn>
                <a:cxn ang="0">
                  <a:pos x="55" y="1325"/>
                </a:cxn>
                <a:cxn ang="0">
                  <a:pos x="23" y="1291"/>
                </a:cxn>
                <a:cxn ang="0">
                  <a:pos x="6" y="1247"/>
                </a:cxn>
                <a:cxn ang="0">
                  <a:pos x="0" y="1196"/>
                </a:cxn>
                <a:cxn ang="0">
                  <a:pos x="4" y="1141"/>
                </a:cxn>
                <a:cxn ang="0">
                  <a:pos x="23" y="1087"/>
                </a:cxn>
                <a:cxn ang="0">
                  <a:pos x="51" y="1034"/>
                </a:cxn>
                <a:cxn ang="0">
                  <a:pos x="91" y="989"/>
                </a:cxn>
                <a:cxn ang="0">
                  <a:pos x="141" y="949"/>
                </a:cxn>
                <a:cxn ang="0">
                  <a:pos x="198" y="916"/>
                </a:cxn>
                <a:cxn ang="0">
                  <a:pos x="261" y="886"/>
                </a:cxn>
                <a:cxn ang="0">
                  <a:pos x="323" y="856"/>
                </a:cxn>
                <a:cxn ang="0">
                  <a:pos x="384" y="823"/>
                </a:cxn>
                <a:cxn ang="0">
                  <a:pos x="439" y="787"/>
                </a:cxn>
                <a:cxn ang="0">
                  <a:pos x="489" y="743"/>
                </a:cxn>
                <a:cxn ang="0">
                  <a:pos x="525" y="694"/>
                </a:cxn>
                <a:cxn ang="0">
                  <a:pos x="550" y="639"/>
                </a:cxn>
                <a:cxn ang="0">
                  <a:pos x="563" y="584"/>
                </a:cxn>
                <a:cxn ang="0">
                  <a:pos x="569" y="523"/>
                </a:cxn>
                <a:cxn ang="0">
                  <a:pos x="565" y="464"/>
                </a:cxn>
                <a:cxn ang="0">
                  <a:pos x="555" y="407"/>
                </a:cxn>
                <a:cxn ang="0">
                  <a:pos x="540" y="352"/>
                </a:cxn>
                <a:cxn ang="0">
                  <a:pos x="523" y="297"/>
                </a:cxn>
                <a:cxn ang="0">
                  <a:pos x="506" y="244"/>
                </a:cxn>
                <a:cxn ang="0">
                  <a:pos x="491" y="196"/>
                </a:cxn>
                <a:cxn ang="0">
                  <a:pos x="477" y="152"/>
                </a:cxn>
                <a:cxn ang="0">
                  <a:pos x="464" y="111"/>
                </a:cxn>
                <a:cxn ang="0">
                  <a:pos x="455" y="57"/>
                </a:cxn>
                <a:cxn ang="0">
                  <a:pos x="475" y="14"/>
                </a:cxn>
                <a:cxn ang="0">
                  <a:pos x="519" y="0"/>
                </a:cxn>
              </a:cxnLst>
              <a:rect l="0" t="0" r="r" b="b"/>
              <a:pathLst>
                <a:path w="782" h="1355">
                  <a:moveTo>
                    <a:pt x="540" y="0"/>
                  </a:moveTo>
                  <a:lnTo>
                    <a:pt x="544" y="0"/>
                  </a:lnTo>
                  <a:lnTo>
                    <a:pt x="546" y="2"/>
                  </a:lnTo>
                  <a:lnTo>
                    <a:pt x="551" y="4"/>
                  </a:lnTo>
                  <a:lnTo>
                    <a:pt x="555" y="8"/>
                  </a:lnTo>
                  <a:lnTo>
                    <a:pt x="559" y="12"/>
                  </a:lnTo>
                  <a:lnTo>
                    <a:pt x="565" y="16"/>
                  </a:lnTo>
                  <a:lnTo>
                    <a:pt x="571" y="21"/>
                  </a:lnTo>
                  <a:lnTo>
                    <a:pt x="576" y="29"/>
                  </a:lnTo>
                  <a:lnTo>
                    <a:pt x="578" y="31"/>
                  </a:lnTo>
                  <a:lnTo>
                    <a:pt x="582" y="36"/>
                  </a:lnTo>
                  <a:lnTo>
                    <a:pt x="584" y="40"/>
                  </a:lnTo>
                  <a:lnTo>
                    <a:pt x="588" y="44"/>
                  </a:lnTo>
                  <a:lnTo>
                    <a:pt x="590" y="48"/>
                  </a:lnTo>
                  <a:lnTo>
                    <a:pt x="593" y="52"/>
                  </a:lnTo>
                  <a:lnTo>
                    <a:pt x="597" y="57"/>
                  </a:lnTo>
                  <a:lnTo>
                    <a:pt x="601" y="63"/>
                  </a:lnTo>
                  <a:lnTo>
                    <a:pt x="603" y="67"/>
                  </a:lnTo>
                  <a:lnTo>
                    <a:pt x="607" y="73"/>
                  </a:lnTo>
                  <a:lnTo>
                    <a:pt x="610" y="78"/>
                  </a:lnTo>
                  <a:lnTo>
                    <a:pt x="612" y="84"/>
                  </a:lnTo>
                  <a:lnTo>
                    <a:pt x="616" y="90"/>
                  </a:lnTo>
                  <a:lnTo>
                    <a:pt x="620" y="95"/>
                  </a:lnTo>
                  <a:lnTo>
                    <a:pt x="624" y="101"/>
                  </a:lnTo>
                  <a:lnTo>
                    <a:pt x="628" y="109"/>
                  </a:lnTo>
                  <a:lnTo>
                    <a:pt x="631" y="114"/>
                  </a:lnTo>
                  <a:lnTo>
                    <a:pt x="633" y="120"/>
                  </a:lnTo>
                  <a:lnTo>
                    <a:pt x="637" y="126"/>
                  </a:lnTo>
                  <a:lnTo>
                    <a:pt x="641" y="133"/>
                  </a:lnTo>
                  <a:lnTo>
                    <a:pt x="645" y="139"/>
                  </a:lnTo>
                  <a:lnTo>
                    <a:pt x="648" y="147"/>
                  </a:lnTo>
                  <a:lnTo>
                    <a:pt x="652" y="152"/>
                  </a:lnTo>
                  <a:lnTo>
                    <a:pt x="656" y="160"/>
                  </a:lnTo>
                  <a:lnTo>
                    <a:pt x="658" y="168"/>
                  </a:lnTo>
                  <a:lnTo>
                    <a:pt x="662" y="175"/>
                  </a:lnTo>
                  <a:lnTo>
                    <a:pt x="666" y="181"/>
                  </a:lnTo>
                  <a:lnTo>
                    <a:pt x="669" y="190"/>
                  </a:lnTo>
                  <a:lnTo>
                    <a:pt x="671" y="196"/>
                  </a:lnTo>
                  <a:lnTo>
                    <a:pt x="675" y="204"/>
                  </a:lnTo>
                  <a:lnTo>
                    <a:pt x="679" y="213"/>
                  </a:lnTo>
                  <a:lnTo>
                    <a:pt x="683" y="221"/>
                  </a:lnTo>
                  <a:lnTo>
                    <a:pt x="686" y="228"/>
                  </a:lnTo>
                  <a:lnTo>
                    <a:pt x="690" y="236"/>
                  </a:lnTo>
                  <a:lnTo>
                    <a:pt x="692" y="246"/>
                  </a:lnTo>
                  <a:lnTo>
                    <a:pt x="696" y="253"/>
                  </a:lnTo>
                  <a:lnTo>
                    <a:pt x="700" y="263"/>
                  </a:lnTo>
                  <a:lnTo>
                    <a:pt x="704" y="270"/>
                  </a:lnTo>
                  <a:lnTo>
                    <a:pt x="705" y="278"/>
                  </a:lnTo>
                  <a:lnTo>
                    <a:pt x="709" y="287"/>
                  </a:lnTo>
                  <a:lnTo>
                    <a:pt x="713" y="295"/>
                  </a:lnTo>
                  <a:lnTo>
                    <a:pt x="717" y="303"/>
                  </a:lnTo>
                  <a:lnTo>
                    <a:pt x="719" y="312"/>
                  </a:lnTo>
                  <a:lnTo>
                    <a:pt x="723" y="322"/>
                  </a:lnTo>
                  <a:lnTo>
                    <a:pt x="726" y="329"/>
                  </a:lnTo>
                  <a:lnTo>
                    <a:pt x="728" y="339"/>
                  </a:lnTo>
                  <a:lnTo>
                    <a:pt x="732" y="348"/>
                  </a:lnTo>
                  <a:lnTo>
                    <a:pt x="736" y="358"/>
                  </a:lnTo>
                  <a:lnTo>
                    <a:pt x="738" y="365"/>
                  </a:lnTo>
                  <a:lnTo>
                    <a:pt x="740" y="375"/>
                  </a:lnTo>
                  <a:lnTo>
                    <a:pt x="742" y="382"/>
                  </a:lnTo>
                  <a:lnTo>
                    <a:pt x="745" y="392"/>
                  </a:lnTo>
                  <a:lnTo>
                    <a:pt x="747" y="401"/>
                  </a:lnTo>
                  <a:lnTo>
                    <a:pt x="749" y="409"/>
                  </a:lnTo>
                  <a:lnTo>
                    <a:pt x="751" y="418"/>
                  </a:lnTo>
                  <a:lnTo>
                    <a:pt x="753" y="428"/>
                  </a:lnTo>
                  <a:lnTo>
                    <a:pt x="755" y="436"/>
                  </a:lnTo>
                  <a:lnTo>
                    <a:pt x="757" y="445"/>
                  </a:lnTo>
                  <a:lnTo>
                    <a:pt x="759" y="455"/>
                  </a:lnTo>
                  <a:lnTo>
                    <a:pt x="761" y="462"/>
                  </a:lnTo>
                  <a:lnTo>
                    <a:pt x="763" y="472"/>
                  </a:lnTo>
                  <a:lnTo>
                    <a:pt x="764" y="479"/>
                  </a:lnTo>
                  <a:lnTo>
                    <a:pt x="766" y="489"/>
                  </a:lnTo>
                  <a:lnTo>
                    <a:pt x="768" y="498"/>
                  </a:lnTo>
                  <a:lnTo>
                    <a:pt x="768" y="506"/>
                  </a:lnTo>
                  <a:lnTo>
                    <a:pt x="770" y="515"/>
                  </a:lnTo>
                  <a:lnTo>
                    <a:pt x="772" y="523"/>
                  </a:lnTo>
                  <a:lnTo>
                    <a:pt x="774" y="532"/>
                  </a:lnTo>
                  <a:lnTo>
                    <a:pt x="774" y="542"/>
                  </a:lnTo>
                  <a:lnTo>
                    <a:pt x="776" y="550"/>
                  </a:lnTo>
                  <a:lnTo>
                    <a:pt x="776" y="559"/>
                  </a:lnTo>
                  <a:lnTo>
                    <a:pt x="778" y="567"/>
                  </a:lnTo>
                  <a:lnTo>
                    <a:pt x="778" y="576"/>
                  </a:lnTo>
                  <a:lnTo>
                    <a:pt x="778" y="584"/>
                  </a:lnTo>
                  <a:lnTo>
                    <a:pt x="780" y="593"/>
                  </a:lnTo>
                  <a:lnTo>
                    <a:pt x="780" y="601"/>
                  </a:lnTo>
                  <a:lnTo>
                    <a:pt x="780" y="610"/>
                  </a:lnTo>
                  <a:lnTo>
                    <a:pt x="780" y="618"/>
                  </a:lnTo>
                  <a:lnTo>
                    <a:pt x="782" y="627"/>
                  </a:lnTo>
                  <a:lnTo>
                    <a:pt x="782" y="637"/>
                  </a:lnTo>
                  <a:lnTo>
                    <a:pt x="782" y="645"/>
                  </a:lnTo>
                  <a:lnTo>
                    <a:pt x="782" y="652"/>
                  </a:lnTo>
                  <a:lnTo>
                    <a:pt x="782" y="662"/>
                  </a:lnTo>
                  <a:lnTo>
                    <a:pt x="782" y="669"/>
                  </a:lnTo>
                  <a:lnTo>
                    <a:pt x="780" y="679"/>
                  </a:lnTo>
                  <a:lnTo>
                    <a:pt x="780" y="686"/>
                  </a:lnTo>
                  <a:lnTo>
                    <a:pt x="780" y="694"/>
                  </a:lnTo>
                  <a:lnTo>
                    <a:pt x="780" y="704"/>
                  </a:lnTo>
                  <a:lnTo>
                    <a:pt x="778" y="711"/>
                  </a:lnTo>
                  <a:lnTo>
                    <a:pt x="778" y="719"/>
                  </a:lnTo>
                  <a:lnTo>
                    <a:pt x="776" y="726"/>
                  </a:lnTo>
                  <a:lnTo>
                    <a:pt x="776" y="736"/>
                  </a:lnTo>
                  <a:lnTo>
                    <a:pt x="774" y="743"/>
                  </a:lnTo>
                  <a:lnTo>
                    <a:pt x="774" y="751"/>
                  </a:lnTo>
                  <a:lnTo>
                    <a:pt x="772" y="761"/>
                  </a:lnTo>
                  <a:lnTo>
                    <a:pt x="772" y="768"/>
                  </a:lnTo>
                  <a:lnTo>
                    <a:pt x="770" y="776"/>
                  </a:lnTo>
                  <a:lnTo>
                    <a:pt x="768" y="783"/>
                  </a:lnTo>
                  <a:lnTo>
                    <a:pt x="766" y="791"/>
                  </a:lnTo>
                  <a:lnTo>
                    <a:pt x="764" y="799"/>
                  </a:lnTo>
                  <a:lnTo>
                    <a:pt x="763" y="806"/>
                  </a:lnTo>
                  <a:lnTo>
                    <a:pt x="761" y="814"/>
                  </a:lnTo>
                  <a:lnTo>
                    <a:pt x="759" y="821"/>
                  </a:lnTo>
                  <a:lnTo>
                    <a:pt x="757" y="831"/>
                  </a:lnTo>
                  <a:lnTo>
                    <a:pt x="755" y="837"/>
                  </a:lnTo>
                  <a:lnTo>
                    <a:pt x="753" y="846"/>
                  </a:lnTo>
                  <a:lnTo>
                    <a:pt x="751" y="852"/>
                  </a:lnTo>
                  <a:lnTo>
                    <a:pt x="749" y="861"/>
                  </a:lnTo>
                  <a:lnTo>
                    <a:pt x="745" y="867"/>
                  </a:lnTo>
                  <a:lnTo>
                    <a:pt x="744" y="876"/>
                  </a:lnTo>
                  <a:lnTo>
                    <a:pt x="740" y="882"/>
                  </a:lnTo>
                  <a:lnTo>
                    <a:pt x="738" y="892"/>
                  </a:lnTo>
                  <a:lnTo>
                    <a:pt x="734" y="897"/>
                  </a:lnTo>
                  <a:lnTo>
                    <a:pt x="732" y="905"/>
                  </a:lnTo>
                  <a:lnTo>
                    <a:pt x="728" y="913"/>
                  </a:lnTo>
                  <a:lnTo>
                    <a:pt x="726" y="920"/>
                  </a:lnTo>
                  <a:lnTo>
                    <a:pt x="723" y="926"/>
                  </a:lnTo>
                  <a:lnTo>
                    <a:pt x="721" y="933"/>
                  </a:lnTo>
                  <a:lnTo>
                    <a:pt x="717" y="941"/>
                  </a:lnTo>
                  <a:lnTo>
                    <a:pt x="715" y="949"/>
                  </a:lnTo>
                  <a:lnTo>
                    <a:pt x="711" y="954"/>
                  </a:lnTo>
                  <a:lnTo>
                    <a:pt x="709" y="962"/>
                  </a:lnTo>
                  <a:lnTo>
                    <a:pt x="705" y="968"/>
                  </a:lnTo>
                  <a:lnTo>
                    <a:pt x="704" y="975"/>
                  </a:lnTo>
                  <a:lnTo>
                    <a:pt x="700" y="981"/>
                  </a:lnTo>
                  <a:lnTo>
                    <a:pt x="698" y="989"/>
                  </a:lnTo>
                  <a:lnTo>
                    <a:pt x="694" y="994"/>
                  </a:lnTo>
                  <a:lnTo>
                    <a:pt x="692" y="1002"/>
                  </a:lnTo>
                  <a:lnTo>
                    <a:pt x="690" y="1006"/>
                  </a:lnTo>
                  <a:lnTo>
                    <a:pt x="686" y="1013"/>
                  </a:lnTo>
                  <a:lnTo>
                    <a:pt x="683" y="1019"/>
                  </a:lnTo>
                  <a:lnTo>
                    <a:pt x="681" y="1025"/>
                  </a:lnTo>
                  <a:lnTo>
                    <a:pt x="677" y="1030"/>
                  </a:lnTo>
                  <a:lnTo>
                    <a:pt x="675" y="1036"/>
                  </a:lnTo>
                  <a:lnTo>
                    <a:pt x="671" y="1044"/>
                  </a:lnTo>
                  <a:lnTo>
                    <a:pt x="667" y="1049"/>
                  </a:lnTo>
                  <a:lnTo>
                    <a:pt x="664" y="1055"/>
                  </a:lnTo>
                  <a:lnTo>
                    <a:pt x="662" y="1061"/>
                  </a:lnTo>
                  <a:lnTo>
                    <a:pt x="658" y="1066"/>
                  </a:lnTo>
                  <a:lnTo>
                    <a:pt x="654" y="1072"/>
                  </a:lnTo>
                  <a:lnTo>
                    <a:pt x="652" y="1078"/>
                  </a:lnTo>
                  <a:lnTo>
                    <a:pt x="648" y="1084"/>
                  </a:lnTo>
                  <a:lnTo>
                    <a:pt x="645" y="1087"/>
                  </a:lnTo>
                  <a:lnTo>
                    <a:pt x="641" y="1095"/>
                  </a:lnTo>
                  <a:lnTo>
                    <a:pt x="637" y="1099"/>
                  </a:lnTo>
                  <a:lnTo>
                    <a:pt x="633" y="1104"/>
                  </a:lnTo>
                  <a:lnTo>
                    <a:pt x="629" y="1108"/>
                  </a:lnTo>
                  <a:lnTo>
                    <a:pt x="626" y="1114"/>
                  </a:lnTo>
                  <a:lnTo>
                    <a:pt x="622" y="1120"/>
                  </a:lnTo>
                  <a:lnTo>
                    <a:pt x="618" y="1125"/>
                  </a:lnTo>
                  <a:lnTo>
                    <a:pt x="614" y="1129"/>
                  </a:lnTo>
                  <a:lnTo>
                    <a:pt x="610" y="1135"/>
                  </a:lnTo>
                  <a:lnTo>
                    <a:pt x="607" y="1139"/>
                  </a:lnTo>
                  <a:lnTo>
                    <a:pt x="603" y="1144"/>
                  </a:lnTo>
                  <a:lnTo>
                    <a:pt x="599" y="1148"/>
                  </a:lnTo>
                  <a:lnTo>
                    <a:pt x="595" y="1154"/>
                  </a:lnTo>
                  <a:lnTo>
                    <a:pt x="590" y="1160"/>
                  </a:lnTo>
                  <a:lnTo>
                    <a:pt x="586" y="1163"/>
                  </a:lnTo>
                  <a:lnTo>
                    <a:pt x="582" y="1169"/>
                  </a:lnTo>
                  <a:lnTo>
                    <a:pt x="578" y="1173"/>
                  </a:lnTo>
                  <a:lnTo>
                    <a:pt x="572" y="1179"/>
                  </a:lnTo>
                  <a:lnTo>
                    <a:pt x="567" y="1182"/>
                  </a:lnTo>
                  <a:lnTo>
                    <a:pt x="561" y="1186"/>
                  </a:lnTo>
                  <a:lnTo>
                    <a:pt x="557" y="1192"/>
                  </a:lnTo>
                  <a:lnTo>
                    <a:pt x="551" y="1196"/>
                  </a:lnTo>
                  <a:lnTo>
                    <a:pt x="548" y="1200"/>
                  </a:lnTo>
                  <a:lnTo>
                    <a:pt x="542" y="1203"/>
                  </a:lnTo>
                  <a:lnTo>
                    <a:pt x="538" y="1209"/>
                  </a:lnTo>
                  <a:lnTo>
                    <a:pt x="532" y="1213"/>
                  </a:lnTo>
                  <a:lnTo>
                    <a:pt x="527" y="1217"/>
                  </a:lnTo>
                  <a:lnTo>
                    <a:pt x="521" y="1220"/>
                  </a:lnTo>
                  <a:lnTo>
                    <a:pt x="515" y="1226"/>
                  </a:lnTo>
                  <a:lnTo>
                    <a:pt x="510" y="1230"/>
                  </a:lnTo>
                  <a:lnTo>
                    <a:pt x="504" y="1234"/>
                  </a:lnTo>
                  <a:lnTo>
                    <a:pt x="498" y="1238"/>
                  </a:lnTo>
                  <a:lnTo>
                    <a:pt x="493" y="1243"/>
                  </a:lnTo>
                  <a:lnTo>
                    <a:pt x="487" y="1247"/>
                  </a:lnTo>
                  <a:lnTo>
                    <a:pt x="481" y="1251"/>
                  </a:lnTo>
                  <a:lnTo>
                    <a:pt x="475" y="1255"/>
                  </a:lnTo>
                  <a:lnTo>
                    <a:pt x="468" y="1258"/>
                  </a:lnTo>
                  <a:lnTo>
                    <a:pt x="462" y="1262"/>
                  </a:lnTo>
                  <a:lnTo>
                    <a:pt x="455" y="1266"/>
                  </a:lnTo>
                  <a:lnTo>
                    <a:pt x="449" y="1270"/>
                  </a:lnTo>
                  <a:lnTo>
                    <a:pt x="441" y="1274"/>
                  </a:lnTo>
                  <a:lnTo>
                    <a:pt x="434" y="1276"/>
                  </a:lnTo>
                  <a:lnTo>
                    <a:pt x="428" y="1279"/>
                  </a:lnTo>
                  <a:lnTo>
                    <a:pt x="420" y="1283"/>
                  </a:lnTo>
                  <a:lnTo>
                    <a:pt x="415" y="1287"/>
                  </a:lnTo>
                  <a:lnTo>
                    <a:pt x="407" y="1291"/>
                  </a:lnTo>
                  <a:lnTo>
                    <a:pt x="399" y="1295"/>
                  </a:lnTo>
                  <a:lnTo>
                    <a:pt x="394" y="1296"/>
                  </a:lnTo>
                  <a:lnTo>
                    <a:pt x="386" y="1300"/>
                  </a:lnTo>
                  <a:lnTo>
                    <a:pt x="378" y="1304"/>
                  </a:lnTo>
                  <a:lnTo>
                    <a:pt x="371" y="1306"/>
                  </a:lnTo>
                  <a:lnTo>
                    <a:pt x="363" y="1310"/>
                  </a:lnTo>
                  <a:lnTo>
                    <a:pt x="356" y="1314"/>
                  </a:lnTo>
                  <a:lnTo>
                    <a:pt x="348" y="1315"/>
                  </a:lnTo>
                  <a:lnTo>
                    <a:pt x="342" y="1317"/>
                  </a:lnTo>
                  <a:lnTo>
                    <a:pt x="335" y="1321"/>
                  </a:lnTo>
                  <a:lnTo>
                    <a:pt x="327" y="1323"/>
                  </a:lnTo>
                  <a:lnTo>
                    <a:pt x="320" y="1325"/>
                  </a:lnTo>
                  <a:lnTo>
                    <a:pt x="312" y="1329"/>
                  </a:lnTo>
                  <a:lnTo>
                    <a:pt x="304" y="1331"/>
                  </a:lnTo>
                  <a:lnTo>
                    <a:pt x="297" y="1333"/>
                  </a:lnTo>
                  <a:lnTo>
                    <a:pt x="289" y="1334"/>
                  </a:lnTo>
                  <a:lnTo>
                    <a:pt x="283" y="1336"/>
                  </a:lnTo>
                  <a:lnTo>
                    <a:pt x="276" y="1338"/>
                  </a:lnTo>
                  <a:lnTo>
                    <a:pt x="268" y="1342"/>
                  </a:lnTo>
                  <a:lnTo>
                    <a:pt x="261" y="1342"/>
                  </a:lnTo>
                  <a:lnTo>
                    <a:pt x="253" y="1344"/>
                  </a:lnTo>
                  <a:lnTo>
                    <a:pt x="245" y="1346"/>
                  </a:lnTo>
                  <a:lnTo>
                    <a:pt x="238" y="1348"/>
                  </a:lnTo>
                  <a:lnTo>
                    <a:pt x="230" y="1348"/>
                  </a:lnTo>
                  <a:lnTo>
                    <a:pt x="224" y="1350"/>
                  </a:lnTo>
                  <a:lnTo>
                    <a:pt x="217" y="1350"/>
                  </a:lnTo>
                  <a:lnTo>
                    <a:pt x="209" y="1352"/>
                  </a:lnTo>
                  <a:lnTo>
                    <a:pt x="202" y="1352"/>
                  </a:lnTo>
                  <a:lnTo>
                    <a:pt x="196" y="1353"/>
                  </a:lnTo>
                  <a:lnTo>
                    <a:pt x="188" y="1353"/>
                  </a:lnTo>
                  <a:lnTo>
                    <a:pt x="183" y="1355"/>
                  </a:lnTo>
                  <a:lnTo>
                    <a:pt x="175" y="1355"/>
                  </a:lnTo>
                  <a:lnTo>
                    <a:pt x="169" y="1355"/>
                  </a:lnTo>
                  <a:lnTo>
                    <a:pt x="164" y="1355"/>
                  </a:lnTo>
                  <a:lnTo>
                    <a:pt x="156" y="1355"/>
                  </a:lnTo>
                  <a:lnTo>
                    <a:pt x="150" y="1355"/>
                  </a:lnTo>
                  <a:lnTo>
                    <a:pt x="143" y="1353"/>
                  </a:lnTo>
                  <a:lnTo>
                    <a:pt x="137" y="1353"/>
                  </a:lnTo>
                  <a:lnTo>
                    <a:pt x="131" y="1353"/>
                  </a:lnTo>
                  <a:lnTo>
                    <a:pt x="126" y="1352"/>
                  </a:lnTo>
                  <a:lnTo>
                    <a:pt x="118" y="1352"/>
                  </a:lnTo>
                  <a:lnTo>
                    <a:pt x="112" y="1350"/>
                  </a:lnTo>
                  <a:lnTo>
                    <a:pt x="108" y="1350"/>
                  </a:lnTo>
                  <a:lnTo>
                    <a:pt x="103" y="1348"/>
                  </a:lnTo>
                  <a:lnTo>
                    <a:pt x="97" y="1346"/>
                  </a:lnTo>
                  <a:lnTo>
                    <a:pt x="91" y="1344"/>
                  </a:lnTo>
                  <a:lnTo>
                    <a:pt x="88" y="1342"/>
                  </a:lnTo>
                  <a:lnTo>
                    <a:pt x="82" y="1340"/>
                  </a:lnTo>
                  <a:lnTo>
                    <a:pt x="76" y="1338"/>
                  </a:lnTo>
                  <a:lnTo>
                    <a:pt x="72" y="1336"/>
                  </a:lnTo>
                  <a:lnTo>
                    <a:pt x="69" y="1334"/>
                  </a:lnTo>
                  <a:lnTo>
                    <a:pt x="65" y="1331"/>
                  </a:lnTo>
                  <a:lnTo>
                    <a:pt x="59" y="1329"/>
                  </a:lnTo>
                  <a:lnTo>
                    <a:pt x="55" y="1325"/>
                  </a:lnTo>
                  <a:lnTo>
                    <a:pt x="51" y="1321"/>
                  </a:lnTo>
                  <a:lnTo>
                    <a:pt x="46" y="1317"/>
                  </a:lnTo>
                  <a:lnTo>
                    <a:pt x="42" y="1314"/>
                  </a:lnTo>
                  <a:lnTo>
                    <a:pt x="38" y="1312"/>
                  </a:lnTo>
                  <a:lnTo>
                    <a:pt x="36" y="1308"/>
                  </a:lnTo>
                  <a:lnTo>
                    <a:pt x="32" y="1304"/>
                  </a:lnTo>
                  <a:lnTo>
                    <a:pt x="29" y="1298"/>
                  </a:lnTo>
                  <a:lnTo>
                    <a:pt x="27" y="1295"/>
                  </a:lnTo>
                  <a:lnTo>
                    <a:pt x="23" y="1291"/>
                  </a:lnTo>
                  <a:lnTo>
                    <a:pt x="21" y="1285"/>
                  </a:lnTo>
                  <a:lnTo>
                    <a:pt x="19" y="1281"/>
                  </a:lnTo>
                  <a:lnTo>
                    <a:pt x="17" y="1277"/>
                  </a:lnTo>
                  <a:lnTo>
                    <a:pt x="15" y="1274"/>
                  </a:lnTo>
                  <a:lnTo>
                    <a:pt x="13" y="1268"/>
                  </a:lnTo>
                  <a:lnTo>
                    <a:pt x="10" y="1262"/>
                  </a:lnTo>
                  <a:lnTo>
                    <a:pt x="8" y="1257"/>
                  </a:lnTo>
                  <a:lnTo>
                    <a:pt x="8" y="1253"/>
                  </a:lnTo>
                  <a:lnTo>
                    <a:pt x="6" y="1247"/>
                  </a:lnTo>
                  <a:lnTo>
                    <a:pt x="4" y="1241"/>
                  </a:lnTo>
                  <a:lnTo>
                    <a:pt x="2" y="1236"/>
                  </a:lnTo>
                  <a:lnTo>
                    <a:pt x="2" y="1230"/>
                  </a:lnTo>
                  <a:lnTo>
                    <a:pt x="0" y="1224"/>
                  </a:lnTo>
                  <a:lnTo>
                    <a:pt x="0" y="1219"/>
                  </a:lnTo>
                  <a:lnTo>
                    <a:pt x="0" y="1213"/>
                  </a:lnTo>
                  <a:lnTo>
                    <a:pt x="0" y="1207"/>
                  </a:lnTo>
                  <a:lnTo>
                    <a:pt x="0" y="1201"/>
                  </a:lnTo>
                  <a:lnTo>
                    <a:pt x="0" y="1196"/>
                  </a:lnTo>
                  <a:lnTo>
                    <a:pt x="0" y="1190"/>
                  </a:lnTo>
                  <a:lnTo>
                    <a:pt x="0" y="1184"/>
                  </a:lnTo>
                  <a:lnTo>
                    <a:pt x="0" y="1179"/>
                  </a:lnTo>
                  <a:lnTo>
                    <a:pt x="0" y="1173"/>
                  </a:lnTo>
                  <a:lnTo>
                    <a:pt x="0" y="1165"/>
                  </a:lnTo>
                  <a:lnTo>
                    <a:pt x="2" y="1160"/>
                  </a:lnTo>
                  <a:lnTo>
                    <a:pt x="2" y="1154"/>
                  </a:lnTo>
                  <a:lnTo>
                    <a:pt x="4" y="1146"/>
                  </a:lnTo>
                  <a:lnTo>
                    <a:pt x="4" y="1141"/>
                  </a:lnTo>
                  <a:lnTo>
                    <a:pt x="6" y="1135"/>
                  </a:lnTo>
                  <a:lnTo>
                    <a:pt x="8" y="1129"/>
                  </a:lnTo>
                  <a:lnTo>
                    <a:pt x="10" y="1123"/>
                  </a:lnTo>
                  <a:lnTo>
                    <a:pt x="12" y="1116"/>
                  </a:lnTo>
                  <a:lnTo>
                    <a:pt x="13" y="1110"/>
                  </a:lnTo>
                  <a:lnTo>
                    <a:pt x="15" y="1104"/>
                  </a:lnTo>
                  <a:lnTo>
                    <a:pt x="17" y="1099"/>
                  </a:lnTo>
                  <a:lnTo>
                    <a:pt x="21" y="1093"/>
                  </a:lnTo>
                  <a:lnTo>
                    <a:pt x="23" y="1087"/>
                  </a:lnTo>
                  <a:lnTo>
                    <a:pt x="25" y="1080"/>
                  </a:lnTo>
                  <a:lnTo>
                    <a:pt x="29" y="1074"/>
                  </a:lnTo>
                  <a:lnTo>
                    <a:pt x="31" y="1068"/>
                  </a:lnTo>
                  <a:lnTo>
                    <a:pt x="34" y="1063"/>
                  </a:lnTo>
                  <a:lnTo>
                    <a:pt x="36" y="1057"/>
                  </a:lnTo>
                  <a:lnTo>
                    <a:pt x="40" y="1051"/>
                  </a:lnTo>
                  <a:lnTo>
                    <a:pt x="44" y="1046"/>
                  </a:lnTo>
                  <a:lnTo>
                    <a:pt x="48" y="1040"/>
                  </a:lnTo>
                  <a:lnTo>
                    <a:pt x="51" y="1034"/>
                  </a:lnTo>
                  <a:lnTo>
                    <a:pt x="55" y="1028"/>
                  </a:lnTo>
                  <a:lnTo>
                    <a:pt x="59" y="1023"/>
                  </a:lnTo>
                  <a:lnTo>
                    <a:pt x="65" y="1019"/>
                  </a:lnTo>
                  <a:lnTo>
                    <a:pt x="69" y="1013"/>
                  </a:lnTo>
                  <a:lnTo>
                    <a:pt x="72" y="1008"/>
                  </a:lnTo>
                  <a:lnTo>
                    <a:pt x="78" y="1002"/>
                  </a:lnTo>
                  <a:lnTo>
                    <a:pt x="84" y="998"/>
                  </a:lnTo>
                  <a:lnTo>
                    <a:pt x="88" y="992"/>
                  </a:lnTo>
                  <a:lnTo>
                    <a:pt x="91" y="989"/>
                  </a:lnTo>
                  <a:lnTo>
                    <a:pt x="97" y="983"/>
                  </a:lnTo>
                  <a:lnTo>
                    <a:pt x="103" y="979"/>
                  </a:lnTo>
                  <a:lnTo>
                    <a:pt x="107" y="973"/>
                  </a:lnTo>
                  <a:lnTo>
                    <a:pt x="112" y="970"/>
                  </a:lnTo>
                  <a:lnTo>
                    <a:pt x="118" y="966"/>
                  </a:lnTo>
                  <a:lnTo>
                    <a:pt x="124" y="962"/>
                  </a:lnTo>
                  <a:lnTo>
                    <a:pt x="129" y="958"/>
                  </a:lnTo>
                  <a:lnTo>
                    <a:pt x="135" y="952"/>
                  </a:lnTo>
                  <a:lnTo>
                    <a:pt x="141" y="949"/>
                  </a:lnTo>
                  <a:lnTo>
                    <a:pt x="147" y="945"/>
                  </a:lnTo>
                  <a:lnTo>
                    <a:pt x="154" y="941"/>
                  </a:lnTo>
                  <a:lnTo>
                    <a:pt x="160" y="937"/>
                  </a:lnTo>
                  <a:lnTo>
                    <a:pt x="166" y="933"/>
                  </a:lnTo>
                  <a:lnTo>
                    <a:pt x="173" y="932"/>
                  </a:lnTo>
                  <a:lnTo>
                    <a:pt x="179" y="926"/>
                  </a:lnTo>
                  <a:lnTo>
                    <a:pt x="185" y="922"/>
                  </a:lnTo>
                  <a:lnTo>
                    <a:pt x="192" y="918"/>
                  </a:lnTo>
                  <a:lnTo>
                    <a:pt x="198" y="916"/>
                  </a:lnTo>
                  <a:lnTo>
                    <a:pt x="205" y="913"/>
                  </a:lnTo>
                  <a:lnTo>
                    <a:pt x="211" y="909"/>
                  </a:lnTo>
                  <a:lnTo>
                    <a:pt x="219" y="905"/>
                  </a:lnTo>
                  <a:lnTo>
                    <a:pt x="226" y="903"/>
                  </a:lnTo>
                  <a:lnTo>
                    <a:pt x="232" y="897"/>
                  </a:lnTo>
                  <a:lnTo>
                    <a:pt x="240" y="895"/>
                  </a:lnTo>
                  <a:lnTo>
                    <a:pt x="245" y="892"/>
                  </a:lnTo>
                  <a:lnTo>
                    <a:pt x="253" y="888"/>
                  </a:lnTo>
                  <a:lnTo>
                    <a:pt x="261" y="886"/>
                  </a:lnTo>
                  <a:lnTo>
                    <a:pt x="266" y="882"/>
                  </a:lnTo>
                  <a:lnTo>
                    <a:pt x="274" y="878"/>
                  </a:lnTo>
                  <a:lnTo>
                    <a:pt x="282" y="876"/>
                  </a:lnTo>
                  <a:lnTo>
                    <a:pt x="287" y="873"/>
                  </a:lnTo>
                  <a:lnTo>
                    <a:pt x="295" y="869"/>
                  </a:lnTo>
                  <a:lnTo>
                    <a:pt x="301" y="865"/>
                  </a:lnTo>
                  <a:lnTo>
                    <a:pt x="310" y="863"/>
                  </a:lnTo>
                  <a:lnTo>
                    <a:pt x="316" y="857"/>
                  </a:lnTo>
                  <a:lnTo>
                    <a:pt x="323" y="856"/>
                  </a:lnTo>
                  <a:lnTo>
                    <a:pt x="329" y="852"/>
                  </a:lnTo>
                  <a:lnTo>
                    <a:pt x="337" y="848"/>
                  </a:lnTo>
                  <a:lnTo>
                    <a:pt x="342" y="844"/>
                  </a:lnTo>
                  <a:lnTo>
                    <a:pt x="350" y="840"/>
                  </a:lnTo>
                  <a:lnTo>
                    <a:pt x="358" y="837"/>
                  </a:lnTo>
                  <a:lnTo>
                    <a:pt x="363" y="835"/>
                  </a:lnTo>
                  <a:lnTo>
                    <a:pt x="371" y="831"/>
                  </a:lnTo>
                  <a:lnTo>
                    <a:pt x="377" y="827"/>
                  </a:lnTo>
                  <a:lnTo>
                    <a:pt x="384" y="823"/>
                  </a:lnTo>
                  <a:lnTo>
                    <a:pt x="392" y="819"/>
                  </a:lnTo>
                  <a:lnTo>
                    <a:pt x="397" y="816"/>
                  </a:lnTo>
                  <a:lnTo>
                    <a:pt x="403" y="812"/>
                  </a:lnTo>
                  <a:lnTo>
                    <a:pt x="409" y="808"/>
                  </a:lnTo>
                  <a:lnTo>
                    <a:pt x="417" y="804"/>
                  </a:lnTo>
                  <a:lnTo>
                    <a:pt x="422" y="800"/>
                  </a:lnTo>
                  <a:lnTo>
                    <a:pt x="428" y="795"/>
                  </a:lnTo>
                  <a:lnTo>
                    <a:pt x="434" y="791"/>
                  </a:lnTo>
                  <a:lnTo>
                    <a:pt x="439" y="787"/>
                  </a:lnTo>
                  <a:lnTo>
                    <a:pt x="445" y="783"/>
                  </a:lnTo>
                  <a:lnTo>
                    <a:pt x="451" y="778"/>
                  </a:lnTo>
                  <a:lnTo>
                    <a:pt x="456" y="772"/>
                  </a:lnTo>
                  <a:lnTo>
                    <a:pt x="462" y="768"/>
                  </a:lnTo>
                  <a:lnTo>
                    <a:pt x="468" y="764"/>
                  </a:lnTo>
                  <a:lnTo>
                    <a:pt x="474" y="759"/>
                  </a:lnTo>
                  <a:lnTo>
                    <a:pt x="479" y="755"/>
                  </a:lnTo>
                  <a:lnTo>
                    <a:pt x="485" y="749"/>
                  </a:lnTo>
                  <a:lnTo>
                    <a:pt x="489" y="743"/>
                  </a:lnTo>
                  <a:lnTo>
                    <a:pt x="493" y="740"/>
                  </a:lnTo>
                  <a:lnTo>
                    <a:pt x="498" y="732"/>
                  </a:lnTo>
                  <a:lnTo>
                    <a:pt x="502" y="728"/>
                  </a:lnTo>
                  <a:lnTo>
                    <a:pt x="506" y="721"/>
                  </a:lnTo>
                  <a:lnTo>
                    <a:pt x="510" y="717"/>
                  </a:lnTo>
                  <a:lnTo>
                    <a:pt x="513" y="711"/>
                  </a:lnTo>
                  <a:lnTo>
                    <a:pt x="519" y="705"/>
                  </a:lnTo>
                  <a:lnTo>
                    <a:pt x="521" y="700"/>
                  </a:lnTo>
                  <a:lnTo>
                    <a:pt x="525" y="694"/>
                  </a:lnTo>
                  <a:lnTo>
                    <a:pt x="529" y="688"/>
                  </a:lnTo>
                  <a:lnTo>
                    <a:pt x="531" y="683"/>
                  </a:lnTo>
                  <a:lnTo>
                    <a:pt x="534" y="675"/>
                  </a:lnTo>
                  <a:lnTo>
                    <a:pt x="536" y="669"/>
                  </a:lnTo>
                  <a:lnTo>
                    <a:pt x="540" y="664"/>
                  </a:lnTo>
                  <a:lnTo>
                    <a:pt x="544" y="658"/>
                  </a:lnTo>
                  <a:lnTo>
                    <a:pt x="546" y="652"/>
                  </a:lnTo>
                  <a:lnTo>
                    <a:pt x="548" y="646"/>
                  </a:lnTo>
                  <a:lnTo>
                    <a:pt x="550" y="639"/>
                  </a:lnTo>
                  <a:lnTo>
                    <a:pt x="551" y="633"/>
                  </a:lnTo>
                  <a:lnTo>
                    <a:pt x="553" y="627"/>
                  </a:lnTo>
                  <a:lnTo>
                    <a:pt x="555" y="622"/>
                  </a:lnTo>
                  <a:lnTo>
                    <a:pt x="557" y="614"/>
                  </a:lnTo>
                  <a:lnTo>
                    <a:pt x="559" y="608"/>
                  </a:lnTo>
                  <a:lnTo>
                    <a:pt x="559" y="601"/>
                  </a:lnTo>
                  <a:lnTo>
                    <a:pt x="561" y="595"/>
                  </a:lnTo>
                  <a:lnTo>
                    <a:pt x="561" y="589"/>
                  </a:lnTo>
                  <a:lnTo>
                    <a:pt x="563" y="584"/>
                  </a:lnTo>
                  <a:lnTo>
                    <a:pt x="565" y="576"/>
                  </a:lnTo>
                  <a:lnTo>
                    <a:pt x="565" y="570"/>
                  </a:lnTo>
                  <a:lnTo>
                    <a:pt x="567" y="563"/>
                  </a:lnTo>
                  <a:lnTo>
                    <a:pt x="567" y="557"/>
                  </a:lnTo>
                  <a:lnTo>
                    <a:pt x="567" y="550"/>
                  </a:lnTo>
                  <a:lnTo>
                    <a:pt x="567" y="544"/>
                  </a:lnTo>
                  <a:lnTo>
                    <a:pt x="567" y="536"/>
                  </a:lnTo>
                  <a:lnTo>
                    <a:pt x="569" y="531"/>
                  </a:lnTo>
                  <a:lnTo>
                    <a:pt x="569" y="523"/>
                  </a:lnTo>
                  <a:lnTo>
                    <a:pt x="569" y="517"/>
                  </a:lnTo>
                  <a:lnTo>
                    <a:pt x="569" y="512"/>
                  </a:lnTo>
                  <a:lnTo>
                    <a:pt x="569" y="504"/>
                  </a:lnTo>
                  <a:lnTo>
                    <a:pt x="567" y="498"/>
                  </a:lnTo>
                  <a:lnTo>
                    <a:pt x="567" y="491"/>
                  </a:lnTo>
                  <a:lnTo>
                    <a:pt x="567" y="485"/>
                  </a:lnTo>
                  <a:lnTo>
                    <a:pt x="567" y="477"/>
                  </a:lnTo>
                  <a:lnTo>
                    <a:pt x="565" y="472"/>
                  </a:lnTo>
                  <a:lnTo>
                    <a:pt x="565" y="464"/>
                  </a:lnTo>
                  <a:lnTo>
                    <a:pt x="565" y="458"/>
                  </a:lnTo>
                  <a:lnTo>
                    <a:pt x="565" y="453"/>
                  </a:lnTo>
                  <a:lnTo>
                    <a:pt x="563" y="445"/>
                  </a:lnTo>
                  <a:lnTo>
                    <a:pt x="561" y="439"/>
                  </a:lnTo>
                  <a:lnTo>
                    <a:pt x="559" y="432"/>
                  </a:lnTo>
                  <a:lnTo>
                    <a:pt x="559" y="426"/>
                  </a:lnTo>
                  <a:lnTo>
                    <a:pt x="557" y="418"/>
                  </a:lnTo>
                  <a:lnTo>
                    <a:pt x="557" y="413"/>
                  </a:lnTo>
                  <a:lnTo>
                    <a:pt x="555" y="407"/>
                  </a:lnTo>
                  <a:lnTo>
                    <a:pt x="553" y="401"/>
                  </a:lnTo>
                  <a:lnTo>
                    <a:pt x="551" y="394"/>
                  </a:lnTo>
                  <a:lnTo>
                    <a:pt x="551" y="388"/>
                  </a:lnTo>
                  <a:lnTo>
                    <a:pt x="550" y="382"/>
                  </a:lnTo>
                  <a:lnTo>
                    <a:pt x="548" y="375"/>
                  </a:lnTo>
                  <a:lnTo>
                    <a:pt x="546" y="369"/>
                  </a:lnTo>
                  <a:lnTo>
                    <a:pt x="544" y="363"/>
                  </a:lnTo>
                  <a:lnTo>
                    <a:pt x="542" y="358"/>
                  </a:lnTo>
                  <a:lnTo>
                    <a:pt x="540" y="352"/>
                  </a:lnTo>
                  <a:lnTo>
                    <a:pt x="538" y="344"/>
                  </a:lnTo>
                  <a:lnTo>
                    <a:pt x="536" y="339"/>
                  </a:lnTo>
                  <a:lnTo>
                    <a:pt x="534" y="333"/>
                  </a:lnTo>
                  <a:lnTo>
                    <a:pt x="532" y="327"/>
                  </a:lnTo>
                  <a:lnTo>
                    <a:pt x="531" y="320"/>
                  </a:lnTo>
                  <a:lnTo>
                    <a:pt x="529" y="314"/>
                  </a:lnTo>
                  <a:lnTo>
                    <a:pt x="527" y="308"/>
                  </a:lnTo>
                  <a:lnTo>
                    <a:pt x="525" y="303"/>
                  </a:lnTo>
                  <a:lnTo>
                    <a:pt x="523" y="297"/>
                  </a:lnTo>
                  <a:lnTo>
                    <a:pt x="521" y="291"/>
                  </a:lnTo>
                  <a:lnTo>
                    <a:pt x="519" y="285"/>
                  </a:lnTo>
                  <a:lnTo>
                    <a:pt x="517" y="280"/>
                  </a:lnTo>
                  <a:lnTo>
                    <a:pt x="515" y="272"/>
                  </a:lnTo>
                  <a:lnTo>
                    <a:pt x="513" y="268"/>
                  </a:lnTo>
                  <a:lnTo>
                    <a:pt x="512" y="263"/>
                  </a:lnTo>
                  <a:lnTo>
                    <a:pt x="510" y="257"/>
                  </a:lnTo>
                  <a:lnTo>
                    <a:pt x="508" y="249"/>
                  </a:lnTo>
                  <a:lnTo>
                    <a:pt x="506" y="244"/>
                  </a:lnTo>
                  <a:lnTo>
                    <a:pt x="504" y="240"/>
                  </a:lnTo>
                  <a:lnTo>
                    <a:pt x="502" y="234"/>
                  </a:lnTo>
                  <a:lnTo>
                    <a:pt x="500" y="228"/>
                  </a:lnTo>
                  <a:lnTo>
                    <a:pt x="498" y="223"/>
                  </a:lnTo>
                  <a:lnTo>
                    <a:pt x="496" y="217"/>
                  </a:lnTo>
                  <a:lnTo>
                    <a:pt x="494" y="213"/>
                  </a:lnTo>
                  <a:lnTo>
                    <a:pt x="493" y="208"/>
                  </a:lnTo>
                  <a:lnTo>
                    <a:pt x="491" y="202"/>
                  </a:lnTo>
                  <a:lnTo>
                    <a:pt x="491" y="196"/>
                  </a:lnTo>
                  <a:lnTo>
                    <a:pt x="489" y="192"/>
                  </a:lnTo>
                  <a:lnTo>
                    <a:pt x="487" y="187"/>
                  </a:lnTo>
                  <a:lnTo>
                    <a:pt x="485" y="181"/>
                  </a:lnTo>
                  <a:lnTo>
                    <a:pt x="483" y="177"/>
                  </a:lnTo>
                  <a:lnTo>
                    <a:pt x="483" y="173"/>
                  </a:lnTo>
                  <a:lnTo>
                    <a:pt x="481" y="168"/>
                  </a:lnTo>
                  <a:lnTo>
                    <a:pt x="479" y="162"/>
                  </a:lnTo>
                  <a:lnTo>
                    <a:pt x="477" y="156"/>
                  </a:lnTo>
                  <a:lnTo>
                    <a:pt x="477" y="152"/>
                  </a:lnTo>
                  <a:lnTo>
                    <a:pt x="475" y="149"/>
                  </a:lnTo>
                  <a:lnTo>
                    <a:pt x="474" y="145"/>
                  </a:lnTo>
                  <a:lnTo>
                    <a:pt x="472" y="139"/>
                  </a:lnTo>
                  <a:lnTo>
                    <a:pt x="472" y="135"/>
                  </a:lnTo>
                  <a:lnTo>
                    <a:pt x="470" y="131"/>
                  </a:lnTo>
                  <a:lnTo>
                    <a:pt x="468" y="126"/>
                  </a:lnTo>
                  <a:lnTo>
                    <a:pt x="468" y="122"/>
                  </a:lnTo>
                  <a:lnTo>
                    <a:pt x="466" y="118"/>
                  </a:lnTo>
                  <a:lnTo>
                    <a:pt x="464" y="111"/>
                  </a:lnTo>
                  <a:lnTo>
                    <a:pt x="462" y="103"/>
                  </a:lnTo>
                  <a:lnTo>
                    <a:pt x="460" y="95"/>
                  </a:lnTo>
                  <a:lnTo>
                    <a:pt x="458" y="90"/>
                  </a:lnTo>
                  <a:lnTo>
                    <a:pt x="456" y="84"/>
                  </a:lnTo>
                  <a:lnTo>
                    <a:pt x="456" y="76"/>
                  </a:lnTo>
                  <a:lnTo>
                    <a:pt x="455" y="71"/>
                  </a:lnTo>
                  <a:lnTo>
                    <a:pt x="455" y="65"/>
                  </a:lnTo>
                  <a:lnTo>
                    <a:pt x="455" y="61"/>
                  </a:lnTo>
                  <a:lnTo>
                    <a:pt x="455" y="57"/>
                  </a:lnTo>
                  <a:lnTo>
                    <a:pt x="455" y="52"/>
                  </a:lnTo>
                  <a:lnTo>
                    <a:pt x="455" y="48"/>
                  </a:lnTo>
                  <a:lnTo>
                    <a:pt x="455" y="44"/>
                  </a:lnTo>
                  <a:lnTo>
                    <a:pt x="455" y="40"/>
                  </a:lnTo>
                  <a:lnTo>
                    <a:pt x="456" y="33"/>
                  </a:lnTo>
                  <a:lnTo>
                    <a:pt x="460" y="27"/>
                  </a:lnTo>
                  <a:lnTo>
                    <a:pt x="464" y="21"/>
                  </a:lnTo>
                  <a:lnTo>
                    <a:pt x="470" y="17"/>
                  </a:lnTo>
                  <a:lnTo>
                    <a:pt x="475" y="14"/>
                  </a:lnTo>
                  <a:lnTo>
                    <a:pt x="481" y="10"/>
                  </a:lnTo>
                  <a:lnTo>
                    <a:pt x="487" y="6"/>
                  </a:lnTo>
                  <a:lnTo>
                    <a:pt x="496" y="4"/>
                  </a:lnTo>
                  <a:lnTo>
                    <a:pt x="498" y="4"/>
                  </a:lnTo>
                  <a:lnTo>
                    <a:pt x="502" y="4"/>
                  </a:lnTo>
                  <a:lnTo>
                    <a:pt x="506" y="2"/>
                  </a:lnTo>
                  <a:lnTo>
                    <a:pt x="512" y="2"/>
                  </a:lnTo>
                  <a:lnTo>
                    <a:pt x="513" y="0"/>
                  </a:lnTo>
                  <a:lnTo>
                    <a:pt x="519" y="0"/>
                  </a:lnTo>
                  <a:lnTo>
                    <a:pt x="521" y="0"/>
                  </a:lnTo>
                  <a:lnTo>
                    <a:pt x="527" y="0"/>
                  </a:lnTo>
                  <a:lnTo>
                    <a:pt x="532" y="0"/>
                  </a:lnTo>
                  <a:lnTo>
                    <a:pt x="540" y="0"/>
                  </a:lnTo>
                  <a:lnTo>
                    <a:pt x="540" y="0"/>
                  </a:lnTo>
                  <a:close/>
                </a:path>
              </a:pathLst>
            </a:custGeom>
            <a:solidFill>
              <a:srgbClr val="3399FF"/>
            </a:solidFill>
            <a:ln w="9525">
              <a:noFill/>
              <a:round/>
              <a:headEnd/>
              <a:tailEnd/>
            </a:ln>
          </p:spPr>
          <p:txBody>
            <a:bodyPr>
              <a:prstTxWarp prst="textNoShape">
                <a:avLst/>
              </a:prstTxWarp>
            </a:bodyPr>
            <a:lstStyle/>
            <a:p>
              <a:endParaRPr lang="en-US"/>
            </a:p>
          </p:txBody>
        </p:sp>
        <p:sp>
          <p:nvSpPr>
            <p:cNvPr id="19668" name="Text Box 212"/>
            <p:cNvSpPr txBox="1">
              <a:spLocks noChangeArrowheads="1"/>
            </p:cNvSpPr>
            <p:nvPr/>
          </p:nvSpPr>
          <p:spPr bwMode="auto">
            <a:xfrm>
              <a:off x="4671" y="2482"/>
              <a:ext cx="244" cy="365"/>
            </a:xfrm>
            <a:prstGeom prst="rect">
              <a:avLst/>
            </a:prstGeom>
            <a:noFill/>
            <a:ln w="9525">
              <a:noFill/>
              <a:miter lim="800000"/>
              <a:headEnd/>
              <a:tailEnd/>
            </a:ln>
            <a:effectLst/>
          </p:spPr>
          <p:txBody>
            <a:bodyPr wrap="none">
              <a:prstTxWarp prst="textNoShape">
                <a:avLst/>
              </a:prstTxWarp>
              <a:spAutoFit/>
            </a:bodyPr>
            <a:lstStyle/>
            <a:p>
              <a:r>
                <a:rPr lang="en-US" sz="3200" b="1"/>
                <a:t>2</a:t>
              </a:r>
            </a:p>
          </p:txBody>
        </p:sp>
        <p:sp>
          <p:nvSpPr>
            <p:cNvPr id="19669" name="Freeform 213"/>
            <p:cNvSpPr>
              <a:spLocks/>
            </p:cNvSpPr>
            <p:nvPr/>
          </p:nvSpPr>
          <p:spPr bwMode="auto">
            <a:xfrm>
              <a:off x="4633" y="2294"/>
              <a:ext cx="324" cy="31"/>
            </a:xfrm>
            <a:custGeom>
              <a:avLst/>
              <a:gdLst/>
              <a:ahLst/>
              <a:cxnLst>
                <a:cxn ang="0">
                  <a:pos x="0" y="0"/>
                </a:cxn>
                <a:cxn ang="0">
                  <a:pos x="226" y="43"/>
                </a:cxn>
                <a:cxn ang="0">
                  <a:pos x="461" y="5"/>
                </a:cxn>
              </a:cxnLst>
              <a:rect l="0" t="0" r="r" b="b"/>
              <a:pathLst>
                <a:path w="461" h="44">
                  <a:moveTo>
                    <a:pt x="0" y="0"/>
                  </a:moveTo>
                  <a:cubicBezTo>
                    <a:pt x="74" y="21"/>
                    <a:pt x="149" y="42"/>
                    <a:pt x="226" y="43"/>
                  </a:cubicBezTo>
                  <a:cubicBezTo>
                    <a:pt x="303" y="44"/>
                    <a:pt x="382" y="24"/>
                    <a:pt x="461" y="5"/>
                  </a:cubicBezTo>
                </a:path>
              </a:pathLst>
            </a:custGeom>
            <a:noFill/>
            <a:ln w="19050" cap="flat" cmpd="sng">
              <a:solidFill>
                <a:srgbClr val="FF0000"/>
              </a:solidFill>
              <a:prstDash val="dash"/>
              <a:round/>
              <a:headEnd type="none" w="med" len="med"/>
              <a:tailEnd type="none" w="med" len="med"/>
            </a:ln>
            <a:effectLst/>
          </p:spPr>
          <p:txBody>
            <a:bodyPr>
              <a:prstTxWarp prst="textNoShape">
                <a:avLst/>
              </a:prstTxWarp>
            </a:bodyPr>
            <a:lstStyle/>
            <a:p>
              <a:endParaRPr lang="en-US"/>
            </a:p>
          </p:txBody>
        </p:sp>
      </p:grpSp>
    </p:spTree>
    <p:extLst>
      <p:ext uri="{BB962C8B-B14F-4D97-AF65-F5344CB8AC3E}">
        <p14:creationId xmlns:p14="http://schemas.microsoft.com/office/powerpoint/2010/main" val="3076518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Some</a:t>
            </a:r>
            <a:r>
              <a:rPr lang="en-US" dirty="0" smtClean="0"/>
              <a:t> real</a:t>
            </a:r>
            <a:r>
              <a:rPr lang="en-US" dirty="0"/>
              <a:t>-world problems</a:t>
            </a:r>
          </a:p>
        </p:txBody>
      </p:sp>
      <p:sp>
        <p:nvSpPr>
          <p:cNvPr id="60419" name="Rectangle 3"/>
          <p:cNvSpPr>
            <a:spLocks noGrp="1" noChangeArrowheads="1"/>
          </p:cNvSpPr>
          <p:nvPr>
            <p:ph type="body" idx="1"/>
          </p:nvPr>
        </p:nvSpPr>
        <p:spPr/>
        <p:txBody>
          <a:bodyPr/>
          <a:lstStyle/>
          <a:p>
            <a:pPr marL="0" indent="0">
              <a:buNone/>
            </a:pPr>
            <a:r>
              <a:rPr lang="en-US" dirty="0"/>
              <a:t>Route </a:t>
            </a:r>
            <a:r>
              <a:rPr lang="en-US" dirty="0" smtClean="0"/>
              <a:t>finding</a:t>
            </a:r>
          </a:p>
          <a:p>
            <a:pPr lvl="1"/>
            <a:r>
              <a:rPr lang="en-US" dirty="0" smtClean="0"/>
              <a:t>directions, maps</a:t>
            </a:r>
          </a:p>
          <a:p>
            <a:pPr lvl="1"/>
            <a:r>
              <a:rPr lang="en-US" dirty="0" smtClean="0"/>
              <a:t>computer networks</a:t>
            </a:r>
          </a:p>
          <a:p>
            <a:pPr lvl="1"/>
            <a:r>
              <a:rPr lang="en-US" dirty="0" smtClean="0"/>
              <a:t>airline travel</a:t>
            </a:r>
          </a:p>
          <a:p>
            <a:pPr marL="0" indent="0">
              <a:buNone/>
            </a:pPr>
            <a:endParaRPr lang="en-US" dirty="0" smtClean="0"/>
          </a:p>
          <a:p>
            <a:pPr marL="0" indent="0">
              <a:buNone/>
            </a:pPr>
            <a:r>
              <a:rPr lang="en-US" dirty="0" smtClean="0"/>
              <a:t>VLSI </a:t>
            </a:r>
            <a:r>
              <a:rPr lang="en-US" dirty="0" smtClean="0"/>
              <a:t>layout</a:t>
            </a:r>
          </a:p>
          <a:p>
            <a:pPr marL="0" indent="0">
              <a:buNone/>
            </a:pPr>
            <a:endParaRPr lang="en-US" dirty="0" smtClean="0"/>
          </a:p>
          <a:p>
            <a:pPr marL="0" indent="0">
              <a:buNone/>
            </a:pPr>
            <a:r>
              <a:rPr lang="en-US" dirty="0" smtClean="0"/>
              <a:t>Touring </a:t>
            </a:r>
            <a:r>
              <a:rPr lang="en-US" dirty="0"/>
              <a:t>(traveling salesman)</a:t>
            </a:r>
            <a:endParaRPr lang="en-US" dirty="0" smtClean="0"/>
          </a:p>
          <a:p>
            <a:pPr marL="0" indent="0">
              <a:buNone/>
            </a:pPr>
            <a:endParaRPr lang="en-US" dirty="0" smtClean="0"/>
          </a:p>
          <a:p>
            <a:pPr marL="0" indent="0">
              <a:buNone/>
            </a:pPr>
            <a:r>
              <a:rPr lang="en-US" dirty="0" smtClean="0"/>
              <a:t>Agent </a:t>
            </a:r>
            <a:r>
              <a:rPr lang="en-US" dirty="0" smtClean="0"/>
              <a:t>planning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algorithms</a:t>
            </a:r>
            <a:endParaRPr lang="en-US" dirty="0"/>
          </a:p>
        </p:txBody>
      </p:sp>
      <p:sp>
        <p:nvSpPr>
          <p:cNvPr id="3" name="Content Placeholder 2"/>
          <p:cNvSpPr>
            <a:spLocks noGrp="1"/>
          </p:cNvSpPr>
          <p:nvPr>
            <p:ph sz="quarter" idx="1"/>
          </p:nvPr>
        </p:nvSpPr>
        <p:spPr>
          <a:xfrm>
            <a:off x="457200" y="1143000"/>
            <a:ext cx="8229600" cy="5257800"/>
          </a:xfrm>
        </p:spPr>
        <p:txBody>
          <a:bodyPr>
            <a:normAutofit fontScale="92500" lnSpcReduction="20000"/>
          </a:bodyPr>
          <a:lstStyle/>
          <a:p>
            <a:pPr marL="0" indent="0">
              <a:buNone/>
            </a:pPr>
            <a:r>
              <a:rPr lang="en-US" dirty="0" smtClean="0"/>
              <a:t>We’ve defined the problem</a:t>
            </a:r>
          </a:p>
          <a:p>
            <a:pPr marL="0" indent="0">
              <a:buNone/>
            </a:pPr>
            <a:endParaRPr lang="en-US" dirty="0" smtClean="0"/>
          </a:p>
          <a:p>
            <a:pPr marL="0" indent="0">
              <a:buNone/>
            </a:pPr>
            <a:r>
              <a:rPr lang="en-US" dirty="0" smtClean="0"/>
              <a:t>Now </a:t>
            </a:r>
            <a:r>
              <a:rPr lang="en-US" dirty="0" smtClean="0"/>
              <a:t>we want to find the solution!</a:t>
            </a:r>
          </a:p>
          <a:p>
            <a:pPr marL="0" indent="0">
              <a:buNone/>
            </a:pPr>
            <a:endParaRPr lang="en-US" dirty="0" smtClean="0"/>
          </a:p>
          <a:p>
            <a:pPr marL="0" indent="0">
              <a:buNone/>
            </a:pPr>
            <a:r>
              <a:rPr lang="en-US" dirty="0" smtClean="0"/>
              <a:t>Use </a:t>
            </a:r>
            <a:r>
              <a:rPr lang="en-US" dirty="0" smtClean="0"/>
              <a:t>search techniques</a:t>
            </a:r>
          </a:p>
          <a:p>
            <a:pPr lvl="1"/>
            <a:r>
              <a:rPr lang="en-US" dirty="0" smtClean="0">
                <a:ea typeface="ＭＳ Ｐゴシック" charset="-128"/>
              </a:rPr>
              <a:t>offline, simulated exploration of state space by generating successors of already-explored states (a.k.a.</a:t>
            </a:r>
            <a:r>
              <a:rPr lang="en-US" dirty="0" smtClean="0">
                <a:solidFill>
                  <a:srgbClr val="0000FF"/>
                </a:solidFill>
                <a:ea typeface="ＭＳ Ｐゴシック" charset="-128"/>
              </a:rPr>
              <a:t> expanding</a:t>
            </a:r>
            <a:r>
              <a:rPr lang="en-US" dirty="0" smtClean="0">
                <a:ea typeface="ＭＳ Ｐゴシック" charset="-128"/>
              </a:rPr>
              <a:t> states)</a:t>
            </a:r>
            <a:endParaRPr lang="en-US" dirty="0" smtClean="0"/>
          </a:p>
          <a:p>
            <a:pPr lvl="1"/>
            <a:r>
              <a:rPr lang="en-US" dirty="0" smtClean="0"/>
              <a:t>Start at the initial state and search for a goal state</a:t>
            </a:r>
          </a:p>
          <a:p>
            <a:pPr marL="0" indent="0">
              <a:buNone/>
            </a:pPr>
            <a:r>
              <a:rPr lang="en-US" dirty="0" smtClean="0"/>
              <a:t/>
            </a:r>
            <a:br>
              <a:rPr lang="en-US" dirty="0" smtClean="0"/>
            </a:br>
            <a:r>
              <a:rPr lang="en-US" dirty="0" smtClean="0">
                <a:solidFill>
                  <a:srgbClr val="FF0000"/>
                </a:solidFill>
              </a:rPr>
              <a:t>What </a:t>
            </a:r>
            <a:r>
              <a:rPr lang="en-US" dirty="0" smtClean="0">
                <a:solidFill>
                  <a:srgbClr val="FF0000"/>
                </a:solidFill>
              </a:rPr>
              <a:t>are candidate search techniques?</a:t>
            </a:r>
          </a:p>
          <a:p>
            <a:pPr lvl="1"/>
            <a:r>
              <a:rPr lang="en-US" dirty="0" smtClean="0"/>
              <a:t>BFS</a:t>
            </a:r>
          </a:p>
          <a:p>
            <a:pPr lvl="1"/>
            <a:r>
              <a:rPr lang="en-US" dirty="0" smtClean="0"/>
              <a:t>DFS</a:t>
            </a:r>
          </a:p>
          <a:p>
            <a:pPr lvl="1"/>
            <a:r>
              <a:rPr lang="en-US" dirty="0" smtClean="0"/>
              <a:t>Uniform-cost search</a:t>
            </a:r>
          </a:p>
          <a:p>
            <a:pPr lvl="1"/>
            <a:r>
              <a:rPr lang="en-US" dirty="0" smtClean="0"/>
              <a:t>Depth limited DFS</a:t>
            </a:r>
          </a:p>
          <a:p>
            <a:pPr lvl="1"/>
            <a:r>
              <a:rPr lang="en-US" dirty="0" smtClean="0"/>
              <a:t>Depth-first iterative deepening</a:t>
            </a:r>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custDataLst>
              <p:tags r:id="rId1"/>
            </p:custDataLst>
          </p:nvPr>
        </p:nvSpPr>
        <p:spPr/>
        <p:txBody>
          <a:bodyPr>
            <a:normAutofit fontScale="90000"/>
          </a:bodyPr>
          <a:lstStyle/>
          <a:p>
            <a:pPr eaLnBrk="1" hangingPunct="1"/>
            <a:r>
              <a:rPr lang="en-US" sz="3200"/>
              <a:t>Finding the path: Tree search algorithms</a:t>
            </a:r>
          </a:p>
        </p:txBody>
      </p:sp>
      <p:sp>
        <p:nvSpPr>
          <p:cNvPr id="57347" name="Rectangle 3"/>
          <p:cNvSpPr>
            <a:spLocks noGrp="1" noChangeArrowheads="1"/>
          </p:cNvSpPr>
          <p:nvPr>
            <p:ph type="body" idx="1"/>
            <p:custDataLst>
              <p:tags r:id="rId2"/>
            </p:custDataLst>
          </p:nvPr>
        </p:nvSpPr>
        <p:spPr/>
        <p:txBody>
          <a:bodyPr/>
          <a:lstStyle/>
          <a:p>
            <a:pPr marL="0" indent="0" eaLnBrk="1" hangingPunct="1">
              <a:buNone/>
            </a:pPr>
            <a:r>
              <a:rPr lang="en-US" dirty="0"/>
              <a:t>Basic idea</a:t>
            </a:r>
            <a:r>
              <a:rPr lang="en-US" dirty="0" smtClean="0"/>
              <a:t>:</a:t>
            </a:r>
          </a:p>
          <a:p>
            <a:pPr lvl="1"/>
            <a:r>
              <a:rPr lang="en-US" dirty="0" smtClean="0"/>
              <a:t>keep a set of nodes to visit next (frontier)</a:t>
            </a:r>
          </a:p>
          <a:p>
            <a:pPr lvl="1"/>
            <a:r>
              <a:rPr lang="en-US" dirty="0" smtClean="0"/>
              <a:t>pick a node from this set</a:t>
            </a:r>
          </a:p>
          <a:p>
            <a:pPr lvl="1"/>
            <a:r>
              <a:rPr lang="en-US" dirty="0" smtClean="0"/>
              <a:t>check if it’s the goal state</a:t>
            </a:r>
          </a:p>
          <a:p>
            <a:pPr lvl="1"/>
            <a:r>
              <a:rPr lang="en-US" dirty="0" smtClean="0"/>
              <a:t>if not, expand out adjacent nodes and repeat</a:t>
            </a:r>
          </a:p>
          <a:p>
            <a:pPr lvl="1"/>
            <a:endParaRPr lang="en-US" dirty="0" smtClean="0"/>
          </a:p>
          <a:p>
            <a:pPr lvl="1" eaLnBrk="1" hangingPunct="1"/>
            <a:r>
              <a:rPr lang="en-US" sz="2400" dirty="0" smtClean="0">
                <a:ea typeface="ＭＳ Ｐゴシック" charset="-128"/>
              </a:rPr>
              <a:t>
</a:t>
            </a:r>
            <a:endParaRPr lang="en-US" sz="2400" dirty="0">
              <a:ea typeface="ＭＳ Ｐゴシック" charset="-128"/>
            </a:endParaRPr>
          </a:p>
        </p:txBody>
      </p:sp>
      <p:sp>
        <p:nvSpPr>
          <p:cNvPr id="57348" name="Text Box 5"/>
          <p:cNvSpPr txBox="1">
            <a:spLocks noChangeArrowheads="1"/>
          </p:cNvSpPr>
          <p:nvPr>
            <p:custDataLst>
              <p:tags r:id="rId3"/>
            </p:custDataLst>
          </p:nvPr>
        </p:nvSpPr>
        <p:spPr bwMode="auto">
          <a:xfrm>
            <a:off x="398463" y="3505200"/>
            <a:ext cx="7618529" cy="2862323"/>
          </a:xfrm>
          <a:prstGeom prst="rect">
            <a:avLst/>
          </a:prstGeom>
          <a:noFill/>
          <a:ln w="25400">
            <a:noFill/>
            <a:miter lim="800000"/>
            <a:headEnd/>
            <a:tailEnd/>
          </a:ln>
        </p:spPr>
        <p:txBody>
          <a:bodyPr wrap="none">
            <a:prstTxWarp prst="textNoShape">
              <a:avLst/>
            </a:prstTxWarp>
            <a:spAutoFit/>
          </a:bodyPr>
          <a:lstStyle/>
          <a:p>
            <a:r>
              <a:rPr lang="en-US" b="1" dirty="0">
                <a:latin typeface="Courier New" charset="0"/>
              </a:rPr>
              <a:t>def</a:t>
            </a:r>
            <a:r>
              <a:rPr lang="en-US" b="1" dirty="0" smtClean="0">
                <a:latin typeface="Courier New" charset="0"/>
              </a:rPr>
              <a:t> </a:t>
            </a:r>
            <a:r>
              <a:rPr lang="en-US" b="1" dirty="0" err="1" smtClean="0">
                <a:latin typeface="Courier New" charset="0"/>
              </a:rPr>
              <a:t>treeSearch(</a:t>
            </a:r>
            <a:r>
              <a:rPr lang="en-US" b="1" dirty="0" err="1" smtClean="0">
                <a:solidFill>
                  <a:srgbClr val="FF0000"/>
                </a:solidFill>
                <a:latin typeface="Courier New" charset="0"/>
              </a:rPr>
              <a:t>start</a:t>
            </a:r>
            <a:r>
              <a:rPr lang="en-US" b="1" dirty="0" smtClean="0">
                <a:latin typeface="Courier New" charset="0"/>
              </a:rPr>
              <a:t>)</a:t>
            </a:r>
            <a:r>
              <a:rPr lang="en-US" b="1" dirty="0">
                <a:latin typeface="Courier New" charset="0"/>
              </a:rPr>
              <a:t>:</a:t>
            </a:r>
          </a:p>
          <a:p>
            <a:r>
              <a:rPr lang="en-US" b="1" dirty="0">
                <a:latin typeface="Courier New" charset="0"/>
              </a:rPr>
              <a:t> </a:t>
            </a:r>
            <a:r>
              <a:rPr lang="en-US" b="1" dirty="0" smtClean="0">
                <a:latin typeface="Courier New" charset="0"/>
              </a:rPr>
              <a:t> add </a:t>
            </a:r>
            <a:r>
              <a:rPr lang="en-US" b="1" dirty="0" smtClean="0">
                <a:solidFill>
                  <a:srgbClr val="FF0000"/>
                </a:solidFill>
                <a:latin typeface="Courier New" charset="0"/>
              </a:rPr>
              <a:t>start </a:t>
            </a:r>
            <a:r>
              <a:rPr lang="en-US" b="1" dirty="0" smtClean="0">
                <a:latin typeface="Courier New" charset="0"/>
              </a:rPr>
              <a:t>to the </a:t>
            </a:r>
            <a:r>
              <a:rPr lang="en-US" b="1" dirty="0" smtClean="0">
                <a:latin typeface="Courier New" charset="0"/>
              </a:rPr>
              <a:t>frontier</a:t>
            </a:r>
          </a:p>
          <a:p>
            <a:r>
              <a:rPr lang="en-US" b="1" dirty="0" smtClean="0">
                <a:latin typeface="Courier New" charset="0"/>
              </a:rPr>
              <a:t> </a:t>
            </a:r>
            <a:endParaRPr lang="en-US" b="1" dirty="0" smtClean="0">
              <a:solidFill>
                <a:srgbClr val="FF0000"/>
              </a:solidFill>
              <a:latin typeface="Courier New" charset="0"/>
            </a:endParaRPr>
          </a:p>
          <a:p>
            <a:r>
              <a:rPr lang="en-US" b="1" dirty="0">
                <a:latin typeface="Courier New" charset="0"/>
              </a:rPr>
              <a:t>  </a:t>
            </a:r>
            <a:r>
              <a:rPr lang="en-US" b="1" dirty="0">
                <a:solidFill>
                  <a:schemeClr val="accent2"/>
                </a:solidFill>
                <a:latin typeface="Courier New" charset="0"/>
              </a:rPr>
              <a:t>while</a:t>
            </a:r>
            <a:r>
              <a:rPr lang="en-US" b="1" dirty="0" smtClean="0">
                <a:latin typeface="Courier New" charset="0"/>
              </a:rPr>
              <a:t> </a:t>
            </a:r>
            <a:r>
              <a:rPr lang="en-US" b="1" dirty="0" smtClean="0">
                <a:solidFill>
                  <a:schemeClr val="hlink"/>
                </a:solidFill>
                <a:latin typeface="Courier New" charset="0"/>
              </a:rPr>
              <a:t>frontier isn’t empty</a:t>
            </a:r>
            <a:r>
              <a:rPr lang="en-US" b="1" dirty="0" smtClean="0">
                <a:latin typeface="Courier New" charset="0"/>
              </a:rPr>
              <a:t>:</a:t>
            </a:r>
            <a:endParaRPr lang="en-US" b="1" dirty="0">
              <a:latin typeface="Courier New" charset="0"/>
            </a:endParaRPr>
          </a:p>
          <a:p>
            <a:r>
              <a:rPr lang="en-US" b="1" dirty="0">
                <a:latin typeface="Courier New" charset="0"/>
              </a:rPr>
              <a:t>   </a:t>
            </a:r>
            <a:r>
              <a:rPr lang="en-US" b="1" dirty="0">
                <a:latin typeface="Courier New" charset="0"/>
              </a:rPr>
              <a:t> </a:t>
            </a:r>
            <a:r>
              <a:rPr lang="en-US" b="1" dirty="0" smtClean="0">
                <a:latin typeface="Courier New" charset="0"/>
              </a:rPr>
              <a:t>get </a:t>
            </a:r>
            <a:r>
              <a:rPr lang="en-US" b="1" dirty="0" smtClean="0">
                <a:latin typeface="Courier New" charset="0"/>
              </a:rPr>
              <a:t>the next node from the frontier</a:t>
            </a:r>
          </a:p>
          <a:p>
            <a:r>
              <a:rPr lang="en-US" b="1" dirty="0" smtClean="0">
                <a:solidFill>
                  <a:srgbClr val="FF0000"/>
                </a:solidFill>
                <a:latin typeface="Courier New" charset="0"/>
              </a:rPr>
              <a:t>	 </a:t>
            </a:r>
            <a:endParaRPr lang="en-US" b="1" dirty="0" smtClean="0">
              <a:solidFill>
                <a:srgbClr val="FF0000"/>
              </a:solidFill>
              <a:latin typeface="Courier New" charset="0"/>
            </a:endParaRPr>
          </a:p>
          <a:p>
            <a:r>
              <a:rPr lang="en-US" b="1" dirty="0">
                <a:solidFill>
                  <a:schemeClr val="accent2"/>
                </a:solidFill>
                <a:latin typeface="Courier New" charset="0"/>
              </a:rPr>
              <a:t>	</a:t>
            </a:r>
            <a:r>
              <a:rPr lang="en-US" b="1" dirty="0" smtClean="0">
                <a:solidFill>
                  <a:schemeClr val="accent2"/>
                </a:solidFill>
                <a:latin typeface="Courier New" charset="0"/>
              </a:rPr>
              <a:t> </a:t>
            </a:r>
            <a:r>
              <a:rPr lang="en-US" b="1" dirty="0" smtClean="0">
                <a:solidFill>
                  <a:schemeClr val="accent2"/>
                </a:solidFill>
                <a:latin typeface="Courier New" charset="0"/>
              </a:rPr>
              <a:t>if</a:t>
            </a:r>
            <a:r>
              <a:rPr lang="en-US" b="1" dirty="0" smtClean="0">
                <a:latin typeface="Courier New" charset="0"/>
              </a:rPr>
              <a:t> </a:t>
            </a:r>
            <a:r>
              <a:rPr lang="en-US" b="1" dirty="0" smtClean="0">
                <a:latin typeface="Courier New" charset="0"/>
              </a:rPr>
              <a:t>node contains goal state:</a:t>
            </a:r>
          </a:p>
          <a:p>
            <a:r>
              <a:rPr lang="en-US" b="1" dirty="0" smtClean="0">
                <a:latin typeface="Courier New" charset="0"/>
              </a:rPr>
              <a:t>		return </a:t>
            </a:r>
            <a:r>
              <a:rPr lang="en-US" b="1" dirty="0" smtClean="0">
                <a:solidFill>
                  <a:srgbClr val="FF0000"/>
                </a:solidFill>
                <a:latin typeface="Courier New" charset="0"/>
              </a:rPr>
              <a:t>solution	</a:t>
            </a:r>
          </a:p>
          <a:p>
            <a:r>
              <a:rPr lang="en-US" b="1" dirty="0" smtClean="0">
                <a:solidFill>
                  <a:schemeClr val="accent2"/>
                </a:solidFill>
                <a:latin typeface="Courier New" charset="0"/>
              </a:rPr>
              <a:t>	</a:t>
            </a:r>
            <a:r>
              <a:rPr lang="en-US" b="1" dirty="0" smtClean="0">
                <a:solidFill>
                  <a:schemeClr val="accent2"/>
                </a:solidFill>
                <a:latin typeface="Courier New" charset="0"/>
              </a:rPr>
              <a:t> else</a:t>
            </a:r>
            <a:r>
              <a:rPr lang="en-US" b="1" dirty="0" smtClean="0">
                <a:solidFill>
                  <a:schemeClr val="accent2"/>
                </a:solidFill>
                <a:latin typeface="Courier New" charset="0"/>
              </a:rPr>
              <a:t>:</a:t>
            </a:r>
            <a:endParaRPr lang="en-US" b="1" dirty="0" smtClean="0">
              <a:latin typeface="Courier New" charset="0"/>
            </a:endParaRPr>
          </a:p>
          <a:p>
            <a:r>
              <a:rPr lang="en-US" b="1" dirty="0" smtClean="0">
                <a:latin typeface="Courier New" charset="0"/>
              </a:rPr>
              <a:t>		expand </a:t>
            </a:r>
            <a:r>
              <a:rPr lang="en-US" b="1" dirty="0">
                <a:latin typeface="Courier New" charset="0"/>
              </a:rPr>
              <a:t>node and add resulting nodes</a:t>
            </a:r>
            <a:r>
              <a:rPr lang="en-US" b="1" dirty="0" smtClean="0">
                <a:latin typeface="Courier New" charset="0"/>
              </a:rPr>
              <a:t> to frontier</a:t>
            </a:r>
            <a:endParaRPr lang="en-US" b="1" dirty="0">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 and DFS</a:t>
            </a:r>
            <a:endParaRPr lang="en-US" dirty="0"/>
          </a:p>
        </p:txBody>
      </p:sp>
      <p:sp>
        <p:nvSpPr>
          <p:cNvPr id="5" name="TextBox 4"/>
          <p:cNvSpPr txBox="1"/>
          <p:nvPr/>
        </p:nvSpPr>
        <p:spPr>
          <a:xfrm>
            <a:off x="838200" y="2067580"/>
            <a:ext cx="7040270" cy="523220"/>
          </a:xfrm>
          <a:prstGeom prst="rect">
            <a:avLst/>
          </a:prstGeom>
          <a:noFill/>
        </p:spPr>
        <p:txBody>
          <a:bodyPr wrap="square" rtlCol="0">
            <a:spAutoFit/>
          </a:bodyPr>
          <a:lstStyle/>
          <a:p>
            <a:r>
              <a:rPr lang="en-US" sz="2800" dirty="0" smtClean="0">
                <a:solidFill>
                  <a:srgbClr val="FF0000"/>
                </a:solidFill>
              </a:rPr>
              <a:t>How do we get BFS and DFS from this?</a:t>
            </a:r>
            <a:endParaRPr lang="en-US" sz="2800" dirty="0">
              <a:solidFill>
                <a:srgbClr val="FF0000"/>
              </a:solidFill>
            </a:endParaRPr>
          </a:p>
        </p:txBody>
      </p:sp>
      <p:sp>
        <p:nvSpPr>
          <p:cNvPr id="6" name="Text Box 5"/>
          <p:cNvSpPr txBox="1">
            <a:spLocks noChangeArrowheads="1"/>
          </p:cNvSpPr>
          <p:nvPr>
            <p:custDataLst>
              <p:tags r:id="rId1"/>
            </p:custDataLst>
          </p:nvPr>
        </p:nvSpPr>
        <p:spPr bwMode="auto">
          <a:xfrm>
            <a:off x="398463" y="3505200"/>
            <a:ext cx="7618529" cy="2862323"/>
          </a:xfrm>
          <a:prstGeom prst="rect">
            <a:avLst/>
          </a:prstGeom>
          <a:noFill/>
          <a:ln w="25400">
            <a:noFill/>
            <a:miter lim="800000"/>
            <a:headEnd/>
            <a:tailEnd/>
          </a:ln>
        </p:spPr>
        <p:txBody>
          <a:bodyPr wrap="none">
            <a:prstTxWarp prst="textNoShape">
              <a:avLst/>
            </a:prstTxWarp>
            <a:spAutoFit/>
          </a:bodyPr>
          <a:lstStyle/>
          <a:p>
            <a:r>
              <a:rPr lang="en-US" b="1" dirty="0">
                <a:latin typeface="Courier New" charset="0"/>
              </a:rPr>
              <a:t>def</a:t>
            </a:r>
            <a:r>
              <a:rPr lang="en-US" b="1" dirty="0" smtClean="0">
                <a:latin typeface="Courier New" charset="0"/>
              </a:rPr>
              <a:t> </a:t>
            </a:r>
            <a:r>
              <a:rPr lang="en-US" b="1" dirty="0" err="1" smtClean="0">
                <a:latin typeface="Courier New" charset="0"/>
              </a:rPr>
              <a:t>treeSearch(</a:t>
            </a:r>
            <a:r>
              <a:rPr lang="en-US" b="1" dirty="0" err="1" smtClean="0">
                <a:solidFill>
                  <a:srgbClr val="FF0000"/>
                </a:solidFill>
                <a:latin typeface="Courier New" charset="0"/>
              </a:rPr>
              <a:t>start</a:t>
            </a:r>
            <a:r>
              <a:rPr lang="en-US" b="1" dirty="0" smtClean="0">
                <a:latin typeface="Courier New" charset="0"/>
              </a:rPr>
              <a:t>)</a:t>
            </a:r>
            <a:r>
              <a:rPr lang="en-US" b="1" dirty="0">
                <a:latin typeface="Courier New" charset="0"/>
              </a:rPr>
              <a:t>:</a:t>
            </a:r>
          </a:p>
          <a:p>
            <a:r>
              <a:rPr lang="en-US" b="1" dirty="0">
                <a:latin typeface="Courier New" charset="0"/>
              </a:rPr>
              <a:t> </a:t>
            </a:r>
            <a:r>
              <a:rPr lang="en-US" b="1" dirty="0" smtClean="0">
                <a:latin typeface="Courier New" charset="0"/>
              </a:rPr>
              <a:t> add </a:t>
            </a:r>
            <a:r>
              <a:rPr lang="en-US" b="1" dirty="0" smtClean="0">
                <a:solidFill>
                  <a:srgbClr val="FF0000"/>
                </a:solidFill>
                <a:latin typeface="Courier New" charset="0"/>
              </a:rPr>
              <a:t>start </a:t>
            </a:r>
            <a:r>
              <a:rPr lang="en-US" b="1" dirty="0" smtClean="0">
                <a:latin typeface="Courier New" charset="0"/>
              </a:rPr>
              <a:t>to the </a:t>
            </a:r>
            <a:r>
              <a:rPr lang="en-US" b="1" dirty="0" smtClean="0">
                <a:latin typeface="Courier New" charset="0"/>
              </a:rPr>
              <a:t>frontier</a:t>
            </a:r>
          </a:p>
          <a:p>
            <a:r>
              <a:rPr lang="en-US" b="1" dirty="0" smtClean="0">
                <a:latin typeface="Courier New" charset="0"/>
              </a:rPr>
              <a:t> </a:t>
            </a:r>
            <a:endParaRPr lang="en-US" b="1" dirty="0" smtClean="0">
              <a:solidFill>
                <a:srgbClr val="FF0000"/>
              </a:solidFill>
              <a:latin typeface="Courier New" charset="0"/>
            </a:endParaRPr>
          </a:p>
          <a:p>
            <a:r>
              <a:rPr lang="en-US" b="1" dirty="0">
                <a:latin typeface="Courier New" charset="0"/>
              </a:rPr>
              <a:t>  </a:t>
            </a:r>
            <a:r>
              <a:rPr lang="en-US" b="1" dirty="0">
                <a:solidFill>
                  <a:schemeClr val="accent2"/>
                </a:solidFill>
                <a:latin typeface="Courier New" charset="0"/>
              </a:rPr>
              <a:t>while</a:t>
            </a:r>
            <a:r>
              <a:rPr lang="en-US" b="1" dirty="0" smtClean="0">
                <a:latin typeface="Courier New" charset="0"/>
              </a:rPr>
              <a:t> </a:t>
            </a:r>
            <a:r>
              <a:rPr lang="en-US" b="1" dirty="0" smtClean="0">
                <a:solidFill>
                  <a:schemeClr val="hlink"/>
                </a:solidFill>
                <a:latin typeface="Courier New" charset="0"/>
              </a:rPr>
              <a:t>frontier isn’t empty</a:t>
            </a:r>
            <a:r>
              <a:rPr lang="en-US" b="1" dirty="0" smtClean="0">
                <a:latin typeface="Courier New" charset="0"/>
              </a:rPr>
              <a:t>:</a:t>
            </a:r>
            <a:endParaRPr lang="en-US" b="1" dirty="0">
              <a:latin typeface="Courier New" charset="0"/>
            </a:endParaRPr>
          </a:p>
          <a:p>
            <a:r>
              <a:rPr lang="en-US" b="1" dirty="0">
                <a:latin typeface="Courier New" charset="0"/>
              </a:rPr>
              <a:t>   </a:t>
            </a:r>
            <a:r>
              <a:rPr lang="en-US" b="1" dirty="0">
                <a:latin typeface="Courier New" charset="0"/>
              </a:rPr>
              <a:t> </a:t>
            </a:r>
            <a:r>
              <a:rPr lang="en-US" b="1" dirty="0" smtClean="0">
                <a:latin typeface="Courier New" charset="0"/>
              </a:rPr>
              <a:t>get </a:t>
            </a:r>
            <a:r>
              <a:rPr lang="en-US" b="1" dirty="0" smtClean="0">
                <a:latin typeface="Courier New" charset="0"/>
              </a:rPr>
              <a:t>the next node from the frontier</a:t>
            </a:r>
          </a:p>
          <a:p>
            <a:r>
              <a:rPr lang="en-US" b="1" dirty="0" smtClean="0">
                <a:solidFill>
                  <a:srgbClr val="FF0000"/>
                </a:solidFill>
                <a:latin typeface="Courier New" charset="0"/>
              </a:rPr>
              <a:t>	 </a:t>
            </a:r>
            <a:endParaRPr lang="en-US" b="1" dirty="0" smtClean="0">
              <a:solidFill>
                <a:srgbClr val="FF0000"/>
              </a:solidFill>
              <a:latin typeface="Courier New" charset="0"/>
            </a:endParaRPr>
          </a:p>
          <a:p>
            <a:r>
              <a:rPr lang="en-US" b="1" dirty="0">
                <a:solidFill>
                  <a:schemeClr val="accent2"/>
                </a:solidFill>
                <a:latin typeface="Courier New" charset="0"/>
              </a:rPr>
              <a:t>	</a:t>
            </a:r>
            <a:r>
              <a:rPr lang="en-US" b="1" dirty="0" smtClean="0">
                <a:solidFill>
                  <a:schemeClr val="accent2"/>
                </a:solidFill>
                <a:latin typeface="Courier New" charset="0"/>
              </a:rPr>
              <a:t> </a:t>
            </a:r>
            <a:r>
              <a:rPr lang="en-US" b="1" dirty="0" smtClean="0">
                <a:solidFill>
                  <a:schemeClr val="accent2"/>
                </a:solidFill>
                <a:latin typeface="Courier New" charset="0"/>
              </a:rPr>
              <a:t>if</a:t>
            </a:r>
            <a:r>
              <a:rPr lang="en-US" b="1" dirty="0" smtClean="0">
                <a:latin typeface="Courier New" charset="0"/>
              </a:rPr>
              <a:t> </a:t>
            </a:r>
            <a:r>
              <a:rPr lang="en-US" b="1" dirty="0" smtClean="0">
                <a:latin typeface="Courier New" charset="0"/>
              </a:rPr>
              <a:t>node contains goal state:</a:t>
            </a:r>
          </a:p>
          <a:p>
            <a:r>
              <a:rPr lang="en-US" b="1" dirty="0" smtClean="0">
                <a:latin typeface="Courier New" charset="0"/>
              </a:rPr>
              <a:t>		return </a:t>
            </a:r>
            <a:r>
              <a:rPr lang="en-US" b="1" dirty="0" smtClean="0">
                <a:solidFill>
                  <a:srgbClr val="FF0000"/>
                </a:solidFill>
                <a:latin typeface="Courier New" charset="0"/>
              </a:rPr>
              <a:t>solution	</a:t>
            </a:r>
          </a:p>
          <a:p>
            <a:r>
              <a:rPr lang="en-US" b="1" dirty="0" smtClean="0">
                <a:solidFill>
                  <a:schemeClr val="accent2"/>
                </a:solidFill>
                <a:latin typeface="Courier New" charset="0"/>
              </a:rPr>
              <a:t>	</a:t>
            </a:r>
            <a:r>
              <a:rPr lang="en-US" b="1" dirty="0" smtClean="0">
                <a:solidFill>
                  <a:schemeClr val="accent2"/>
                </a:solidFill>
                <a:latin typeface="Courier New" charset="0"/>
              </a:rPr>
              <a:t> else</a:t>
            </a:r>
            <a:r>
              <a:rPr lang="en-US" b="1" dirty="0" smtClean="0">
                <a:solidFill>
                  <a:schemeClr val="accent2"/>
                </a:solidFill>
                <a:latin typeface="Courier New" charset="0"/>
              </a:rPr>
              <a:t>:</a:t>
            </a:r>
            <a:endParaRPr lang="en-US" b="1" dirty="0" smtClean="0">
              <a:latin typeface="Courier New" charset="0"/>
            </a:endParaRPr>
          </a:p>
          <a:p>
            <a:r>
              <a:rPr lang="en-US" b="1" dirty="0" smtClean="0">
                <a:latin typeface="Courier New" charset="0"/>
              </a:rPr>
              <a:t>		expand </a:t>
            </a:r>
            <a:r>
              <a:rPr lang="en-US" b="1" dirty="0">
                <a:latin typeface="Courier New" charset="0"/>
              </a:rPr>
              <a:t>node and add resulting nodes</a:t>
            </a:r>
            <a:r>
              <a:rPr lang="en-US" b="1" dirty="0" smtClean="0">
                <a:latin typeface="Courier New" charset="0"/>
              </a:rPr>
              <a:t> to frontier</a:t>
            </a:r>
            <a:endParaRPr lang="en-US" b="1" dirty="0">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bfs-progress4c"/>
          <p:cNvPicPr>
            <a:picLocks noChangeAspect="1" noChangeArrowheads="1"/>
          </p:cNvPicPr>
          <p:nvPr>
            <p:custDataLst>
              <p:tags r:id="rId1"/>
            </p:custDataLst>
          </p:nvPr>
        </p:nvPicPr>
        <p:blipFill>
          <a:blip r:embed="rId6"/>
          <a:srcRect/>
          <a:stretch>
            <a:fillRect/>
          </a:stretch>
        </p:blipFill>
        <p:spPr bwMode="auto">
          <a:xfrm>
            <a:off x="2057400" y="3657600"/>
            <a:ext cx="4648200" cy="2789238"/>
          </a:xfrm>
          <a:prstGeom prst="rect">
            <a:avLst/>
          </a:prstGeom>
          <a:noFill/>
          <a:ln w="9525">
            <a:noFill/>
            <a:miter lim="800000"/>
            <a:headEnd/>
            <a:tailEnd/>
          </a:ln>
        </p:spPr>
      </p:pic>
      <p:sp>
        <p:nvSpPr>
          <p:cNvPr id="75779" name="Rectangle 3"/>
          <p:cNvSpPr>
            <a:spLocks noGrp="1" noChangeArrowheads="1"/>
          </p:cNvSpPr>
          <p:nvPr>
            <p:ph type="title"/>
            <p:custDataLst>
              <p:tags r:id="rId2"/>
            </p:custDataLst>
          </p:nvPr>
        </p:nvSpPr>
        <p:spPr/>
        <p:txBody>
          <a:bodyPr/>
          <a:lstStyle/>
          <a:p>
            <a:pPr eaLnBrk="1" hangingPunct="1"/>
            <a:r>
              <a:rPr lang="en-US"/>
              <a:t>Breadth-first search</a:t>
            </a:r>
          </a:p>
        </p:txBody>
      </p:sp>
      <p:sp>
        <p:nvSpPr>
          <p:cNvPr id="75780" name="Rectangle 4"/>
          <p:cNvSpPr>
            <a:spLocks noGrp="1" noChangeArrowheads="1"/>
          </p:cNvSpPr>
          <p:nvPr>
            <p:ph type="body" idx="1"/>
            <p:custDataLst>
              <p:tags r:id="rId3"/>
            </p:custDataLst>
          </p:nvPr>
        </p:nvSpPr>
        <p:spPr/>
        <p:txBody>
          <a:bodyPr>
            <a:normAutofit/>
          </a:bodyPr>
          <a:lstStyle/>
          <a:p>
            <a:pPr marL="0" indent="0" eaLnBrk="1" hangingPunct="1">
              <a:buNone/>
            </a:pPr>
            <a:r>
              <a:rPr lang="en-US" sz="2400" dirty="0"/>
              <a:t>Expand shallowest unexpanded </a:t>
            </a:r>
            <a:r>
              <a:rPr lang="en-US" sz="2400" dirty="0" smtClean="0"/>
              <a:t>node</a:t>
            </a:r>
          </a:p>
          <a:p>
            <a:pPr marL="0" indent="0" eaLnBrk="1" hangingPunct="1">
              <a:buNone/>
            </a:pPr>
            <a:r>
              <a:rPr lang="en-US" sz="2400" dirty="0" smtClean="0"/>
              <a:t>Nodes </a:t>
            </a:r>
            <a:r>
              <a:rPr lang="en-US" sz="2400" dirty="0" smtClean="0"/>
              <a:t>are expanded a level at a time (i.e. all nodes at a given depth)</a:t>
            </a:r>
          </a:p>
          <a:p>
            <a:pPr marL="0" indent="0" eaLnBrk="1" hangingPunct="1">
              <a:buNone/>
            </a:pPr>
            <a:r>
              <a:rPr lang="en-US" sz="2400" dirty="0">
                <a:solidFill>
                  <a:schemeClr val="accent2"/>
                </a:solidFill>
              </a:rPr>
              <a:t>Implementation</a:t>
            </a:r>
            <a:r>
              <a:rPr lang="en-US" sz="2400" dirty="0"/>
              <a:t>:</a:t>
            </a:r>
          </a:p>
          <a:p>
            <a:pPr lvl="1" eaLnBrk="1" hangingPunct="1"/>
            <a:r>
              <a:rPr lang="en-US" sz="2000" i="1" dirty="0" smtClean="0">
                <a:ea typeface="ＭＳ Ｐゴシック" charset="-128"/>
              </a:rPr>
              <a:t>frontier</a:t>
            </a:r>
            <a:r>
              <a:rPr lang="en-US" sz="2000" dirty="0" smtClean="0">
                <a:ea typeface="ＭＳ Ｐゴシック" charset="-128"/>
              </a:rPr>
              <a:t> </a:t>
            </a:r>
            <a:r>
              <a:rPr lang="en-US" sz="2000" dirty="0">
                <a:ea typeface="ＭＳ Ｐゴシック" charset="-128"/>
              </a:rPr>
              <a:t>is a FIFO queue, i.e., new successors go at end</a:t>
            </a:r>
          </a:p>
        </p:txBody>
      </p:sp>
      <p:sp>
        <p:nvSpPr>
          <p:cNvPr id="5" name="Oval 4"/>
          <p:cNvSpPr/>
          <p:nvPr/>
        </p:nvSpPr>
        <p:spPr>
          <a:xfrm>
            <a:off x="2286000" y="5668962"/>
            <a:ext cx="4724400" cy="884238"/>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239000" y="5668962"/>
            <a:ext cx="1447800" cy="461665"/>
          </a:xfrm>
          <a:prstGeom prst="rect">
            <a:avLst/>
          </a:prstGeom>
          <a:noFill/>
        </p:spPr>
        <p:txBody>
          <a:bodyPr wrap="square" rtlCol="0">
            <a:spAutoFit/>
          </a:bodyPr>
          <a:lstStyle/>
          <a:p>
            <a:r>
              <a:rPr lang="en-US" sz="2400" dirty="0" smtClean="0">
                <a:solidFill>
                  <a:srgbClr val="FF0000"/>
                </a:solidFill>
              </a:rPr>
              <a:t>frontier</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a:t>
            </a:r>
            <a:endParaRPr lang="en-US" dirty="0"/>
          </a:p>
        </p:txBody>
      </p:sp>
      <p:sp>
        <p:nvSpPr>
          <p:cNvPr id="3" name="Content Placeholder 2"/>
          <p:cNvSpPr>
            <a:spLocks noGrp="1"/>
          </p:cNvSpPr>
          <p:nvPr>
            <p:ph sz="quarter" idx="1"/>
          </p:nvPr>
        </p:nvSpPr>
        <p:spPr/>
        <p:txBody>
          <a:bodyPr/>
          <a:lstStyle/>
          <a:p>
            <a:r>
              <a:rPr lang="en-US" dirty="0" smtClean="0"/>
              <a:t>Whether importing or running, python executes code from the top down</a:t>
            </a:r>
          </a:p>
          <a:p>
            <a:pPr lvl="1"/>
            <a:r>
              <a:rPr lang="en-US" dirty="0" smtClean="0"/>
              <a:t>Be careful about calling functions before they’re defined</a:t>
            </a:r>
          </a:p>
          <a:p>
            <a:pPr marL="0" indent="0">
              <a:buNone/>
            </a:pPr>
            <a:endParaRPr lang="en-US" dirty="0"/>
          </a:p>
          <a:p>
            <a:r>
              <a:rPr lang="en-US" dirty="0" smtClean="0"/>
              <a:t>Comments and </a:t>
            </a:r>
            <a:r>
              <a:rPr lang="en-US" dirty="0" err="1" smtClean="0"/>
              <a:t>docstrings</a:t>
            </a:r>
            <a:endParaRPr lang="en-US" dirty="0"/>
          </a:p>
          <a:p>
            <a:endParaRPr lang="en-US" dirty="0" smtClean="0"/>
          </a:p>
          <a:p>
            <a:r>
              <a:rPr lang="en-US" dirty="0" smtClean="0"/>
              <a:t>Don’t mix tabs and spaces! (setup your text editor to only </a:t>
            </a:r>
            <a:r>
              <a:rPr lang="en-US" smtClean="0"/>
              <a:t>use spaces)</a:t>
            </a:r>
            <a:endParaRPr lang="en-US" dirty="0"/>
          </a:p>
          <a:p>
            <a:endParaRPr lang="en-US" dirty="0"/>
          </a:p>
        </p:txBody>
      </p:sp>
    </p:spTree>
    <p:extLst>
      <p:ext uri="{BB962C8B-B14F-4D97-AF65-F5344CB8AC3E}">
        <p14:creationId xmlns:p14="http://schemas.microsoft.com/office/powerpoint/2010/main" val="23708201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custDataLst>
              <p:tags r:id="rId1"/>
            </p:custDataLst>
          </p:nvPr>
        </p:nvSpPr>
        <p:spPr/>
        <p:txBody>
          <a:bodyPr/>
          <a:lstStyle/>
          <a:p>
            <a:pPr eaLnBrk="1" hangingPunct="1"/>
            <a:r>
              <a:rPr lang="en-US"/>
              <a:t>Depth-first search</a:t>
            </a:r>
          </a:p>
        </p:txBody>
      </p:sp>
      <p:sp>
        <p:nvSpPr>
          <p:cNvPr id="100355" name="Rectangle 3"/>
          <p:cNvSpPr>
            <a:spLocks noGrp="1" noChangeArrowheads="1"/>
          </p:cNvSpPr>
          <p:nvPr>
            <p:ph type="body" idx="1"/>
            <p:custDataLst>
              <p:tags r:id="rId2"/>
            </p:custDataLst>
          </p:nvPr>
        </p:nvSpPr>
        <p:spPr/>
        <p:txBody>
          <a:bodyPr/>
          <a:lstStyle/>
          <a:p>
            <a:pPr marL="0" indent="0" eaLnBrk="1" hangingPunct="1">
              <a:buNone/>
            </a:pPr>
            <a:r>
              <a:rPr lang="en-US" sz="2800" dirty="0"/>
              <a:t>Expand deepest unexpanded node</a:t>
            </a:r>
          </a:p>
          <a:p>
            <a:pPr marL="0" indent="0" eaLnBrk="1" hangingPunct="1">
              <a:buNone/>
            </a:pPr>
            <a:r>
              <a:rPr lang="en-US" sz="2800" dirty="0">
                <a:solidFill>
                  <a:schemeClr val="accent2"/>
                </a:solidFill>
              </a:rPr>
              <a:t>Implementation</a:t>
            </a:r>
            <a:r>
              <a:rPr lang="en-US" sz="2800" dirty="0"/>
              <a:t>:</a:t>
            </a:r>
          </a:p>
          <a:p>
            <a:pPr lvl="1" eaLnBrk="1" hangingPunct="1"/>
            <a:r>
              <a:rPr lang="en-US" sz="2400" i="1" dirty="0" smtClean="0">
                <a:ea typeface="ＭＳ Ｐゴシック" charset="-128"/>
              </a:rPr>
              <a:t>frontier </a:t>
            </a:r>
            <a:r>
              <a:rPr lang="en-US" sz="2400" dirty="0">
                <a:ea typeface="ＭＳ Ｐゴシック" charset="-128"/>
              </a:rPr>
              <a:t>= LIFO queue, i.e., put successors at front
</a:t>
            </a:r>
          </a:p>
        </p:txBody>
      </p:sp>
      <p:pic>
        <p:nvPicPr>
          <p:cNvPr id="100356" name="Picture 4" descr="dfs-progress01c"/>
          <p:cNvPicPr>
            <a:picLocks noChangeAspect="1" noChangeArrowheads="1"/>
          </p:cNvPicPr>
          <p:nvPr>
            <p:custDataLst>
              <p:tags r:id="rId3"/>
            </p:custDataLst>
          </p:nvPr>
        </p:nvPicPr>
        <p:blipFill>
          <a:blip r:embed="rId7"/>
          <a:srcRect/>
          <a:stretch>
            <a:fillRect/>
          </a:stretch>
        </p:blipFill>
        <p:spPr bwMode="auto">
          <a:xfrm>
            <a:off x="2362200" y="3124200"/>
            <a:ext cx="4419600" cy="2568575"/>
          </a:xfrm>
          <a:prstGeom prst="rect">
            <a:avLst/>
          </a:prstGeom>
          <a:noFill/>
          <a:ln w="9525">
            <a:noFill/>
            <a:miter lim="800000"/>
            <a:headEnd/>
            <a:tailEnd/>
          </a:ln>
        </p:spPr>
      </p:pic>
      <p:pic>
        <p:nvPicPr>
          <p:cNvPr id="100357" name="Picture 5" descr="dfs-progress12c"/>
          <p:cNvPicPr>
            <a:picLocks noChangeAspect="1" noChangeArrowheads="1"/>
          </p:cNvPicPr>
          <p:nvPr>
            <p:custDataLst>
              <p:tags r:id="rId4"/>
            </p:custDataLst>
          </p:nvPr>
        </p:nvPicPr>
        <p:blipFill>
          <a:blip r:embed="rId8"/>
          <a:srcRect/>
          <a:stretch>
            <a:fillRect/>
          </a:stretch>
        </p:blipFill>
        <p:spPr bwMode="auto">
          <a:xfrm>
            <a:off x="1981200" y="3048000"/>
            <a:ext cx="5181600" cy="3027363"/>
          </a:xfrm>
          <a:prstGeom prst="rect">
            <a:avLst/>
          </a:prstGeom>
          <a:noFill/>
          <a:ln w="9525">
            <a:noFill/>
            <a:miter lim="800000"/>
            <a:headEnd/>
            <a:tailEnd/>
          </a:ln>
        </p:spPr>
      </p:pic>
      <p:sp>
        <p:nvSpPr>
          <p:cNvPr id="6" name="Oval 5"/>
          <p:cNvSpPr/>
          <p:nvPr/>
        </p:nvSpPr>
        <p:spPr>
          <a:xfrm rot="19066687">
            <a:off x="5021022" y="5098266"/>
            <a:ext cx="2133600" cy="6858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239000" y="4419600"/>
            <a:ext cx="1447800" cy="461665"/>
          </a:xfrm>
          <a:prstGeom prst="rect">
            <a:avLst/>
          </a:prstGeom>
          <a:noFill/>
        </p:spPr>
        <p:txBody>
          <a:bodyPr wrap="square" rtlCol="0">
            <a:spAutoFit/>
          </a:bodyPr>
          <a:lstStyle/>
          <a:p>
            <a:r>
              <a:rPr lang="en-US" sz="2400" dirty="0" smtClean="0">
                <a:solidFill>
                  <a:srgbClr val="FF0000"/>
                </a:solidFill>
              </a:rPr>
              <a:t>frontier</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algorithm properties</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smtClean="0"/>
              <a:t>Time (using Big-O)</a:t>
            </a:r>
          </a:p>
          <a:p>
            <a:pPr marL="0" indent="0">
              <a:buNone/>
            </a:pPr>
            <a:endParaRPr lang="en-US" dirty="0" smtClean="0"/>
          </a:p>
          <a:p>
            <a:pPr marL="0" indent="0">
              <a:buNone/>
            </a:pPr>
            <a:r>
              <a:rPr lang="en-US" dirty="0" smtClean="0"/>
              <a:t>Space </a:t>
            </a:r>
            <a:r>
              <a:rPr lang="en-US" dirty="0" smtClean="0"/>
              <a:t>(using Big-O)</a:t>
            </a:r>
          </a:p>
          <a:p>
            <a:pPr marL="0" indent="0">
              <a:buNone/>
            </a:pPr>
            <a:endParaRPr lang="en-US" dirty="0" smtClean="0"/>
          </a:p>
          <a:p>
            <a:pPr marL="0" indent="0">
              <a:buNone/>
            </a:pPr>
            <a:r>
              <a:rPr lang="en-US" dirty="0" smtClean="0"/>
              <a:t>Complete</a:t>
            </a:r>
            <a:endParaRPr lang="en-US" dirty="0" smtClean="0"/>
          </a:p>
          <a:p>
            <a:pPr lvl="1"/>
            <a:r>
              <a:rPr lang="en-US" dirty="0" smtClean="0"/>
              <a:t>If a solution exists, will we find it?</a:t>
            </a:r>
          </a:p>
          <a:p>
            <a:pPr marL="0" indent="0">
              <a:buNone/>
            </a:pPr>
            <a:endParaRPr lang="en-US" dirty="0" smtClean="0"/>
          </a:p>
          <a:p>
            <a:pPr marL="0" indent="0">
              <a:buNone/>
            </a:pPr>
            <a:r>
              <a:rPr lang="en-US" dirty="0" smtClean="0"/>
              <a:t>Optimal</a:t>
            </a:r>
            <a:endParaRPr lang="en-US" dirty="0" smtClean="0"/>
          </a:p>
          <a:p>
            <a:pPr lvl="1"/>
            <a:r>
              <a:rPr lang="en-US" dirty="0" smtClean="0"/>
              <a:t>If we return a solution, will it be the best/optimal solution</a:t>
            </a:r>
          </a:p>
          <a:p>
            <a:pPr lvl="1"/>
            <a:endParaRPr lang="en-US" dirty="0" smtClean="0"/>
          </a:p>
          <a:p>
            <a:pPr marL="0" indent="0">
              <a:buNone/>
            </a:pPr>
            <a:r>
              <a:rPr lang="en-US" dirty="0" smtClean="0"/>
              <a:t>A </a:t>
            </a:r>
            <a:r>
              <a:rPr lang="en-US" dirty="0" smtClean="0"/>
              <a:t>divergence from </a:t>
            </a:r>
            <a:r>
              <a:rPr lang="en-US" dirty="0" smtClean="0"/>
              <a:t>algorithms/data </a:t>
            </a:r>
            <a:r>
              <a:rPr lang="en-US" dirty="0" smtClean="0"/>
              <a:t>structures</a:t>
            </a:r>
          </a:p>
          <a:p>
            <a:pPr lvl="1"/>
            <a:r>
              <a:rPr lang="en-US" dirty="0" smtClean="0"/>
              <a:t>we generally won’t use V and E to define time and space.  </a:t>
            </a:r>
            <a:r>
              <a:rPr lang="en-US" dirty="0" smtClean="0">
                <a:solidFill>
                  <a:srgbClr val="FF0000"/>
                </a:solidFill>
              </a:rPr>
              <a:t>Why?</a:t>
            </a:r>
          </a:p>
          <a:p>
            <a:pPr lvl="2"/>
            <a:r>
              <a:rPr lang="en-US" dirty="0" smtClean="0"/>
              <a:t>Often V and E are infinite!</a:t>
            </a:r>
          </a:p>
          <a:p>
            <a:pPr lvl="2"/>
            <a:r>
              <a:rPr lang="en-US" dirty="0" smtClean="0"/>
              <a:t>Instead, we often use the branching factor (</a:t>
            </a:r>
            <a:r>
              <a:rPr lang="en-US" i="1" dirty="0" err="1" smtClean="0"/>
              <a:t>b</a:t>
            </a:r>
            <a:r>
              <a:rPr lang="en-US" dirty="0" smtClean="0"/>
              <a:t>) and depth (</a:t>
            </a:r>
            <a:r>
              <a:rPr lang="en-US" i="1" dirty="0" err="1" smtClean="0"/>
              <a:t>d</a:t>
            </a:r>
            <a:r>
              <a:rPr lang="en-US" dirty="0" smtClean="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p:txBody>
          <a:bodyPr/>
          <a:lstStyle/>
          <a:p>
            <a:pPr eaLnBrk="1" hangingPunct="1"/>
            <a:r>
              <a:rPr lang="en-US" dirty="0"/>
              <a:t>Activity</a:t>
            </a:r>
          </a:p>
        </p:txBody>
      </p:sp>
      <p:sp>
        <p:nvSpPr>
          <p:cNvPr id="102403" name="Rectangle 3"/>
          <p:cNvSpPr>
            <a:spLocks noGrp="1" noChangeArrowheads="1"/>
          </p:cNvSpPr>
          <p:nvPr>
            <p:ph type="body" idx="1"/>
            <p:custDataLst>
              <p:tags r:id="rId2"/>
            </p:custDataLst>
          </p:nvPr>
        </p:nvSpPr>
        <p:spPr/>
        <p:txBody>
          <a:bodyPr/>
          <a:lstStyle/>
          <a:p>
            <a:pPr marL="0" indent="0" eaLnBrk="1" hangingPunct="1">
              <a:buNone/>
            </a:pPr>
            <a:r>
              <a:rPr lang="en-US" dirty="0"/>
              <a:t>Analyze DFS and BFS according to the criteria time, space,</a:t>
            </a:r>
            <a:r>
              <a:rPr lang="en-US" dirty="0" smtClean="0"/>
              <a:t> completeness and optimality</a:t>
            </a:r>
          </a:p>
          <a:p>
            <a:pPr lvl="1" eaLnBrk="1" hangingPunct="1">
              <a:buFontTx/>
              <a:buNone/>
            </a:pPr>
            <a:r>
              <a:rPr lang="en-US" dirty="0">
                <a:ea typeface="ＭＳ Ｐゴシック" charset="-128"/>
              </a:rPr>
              <a:t>(for time and space, analyze in terms of </a:t>
            </a:r>
            <a:r>
              <a:rPr lang="en-US" i="1" dirty="0" err="1">
                <a:ea typeface="ＭＳ Ｐゴシック" charset="-128"/>
              </a:rPr>
              <a:t>b</a:t>
            </a:r>
            <a:r>
              <a:rPr lang="en-US" dirty="0">
                <a:ea typeface="ＭＳ Ｐゴシック" charset="-128"/>
              </a:rPr>
              <a:t>, </a:t>
            </a:r>
            <a:r>
              <a:rPr lang="en-US" i="1" dirty="0" err="1">
                <a:ea typeface="ＭＳ Ｐゴシック" charset="-128"/>
              </a:rPr>
              <a:t>d</a:t>
            </a:r>
            <a:r>
              <a:rPr lang="en-US" dirty="0">
                <a:ea typeface="ＭＳ Ｐゴシック" charset="-128"/>
              </a:rPr>
              <a:t>, and </a:t>
            </a:r>
            <a:r>
              <a:rPr lang="en-US" i="1" dirty="0" err="1" smtClean="0">
                <a:ea typeface="ＭＳ Ｐゴシック" charset="-128"/>
              </a:rPr>
              <a:t>m</a:t>
            </a:r>
            <a:r>
              <a:rPr lang="en-US" dirty="0" smtClean="0">
                <a:ea typeface="ＭＳ Ｐゴシック" charset="-128"/>
              </a:rPr>
              <a:t> (max depth)</a:t>
            </a:r>
            <a:r>
              <a:rPr lang="en-US" i="1" dirty="0" smtClean="0">
                <a:ea typeface="ＭＳ Ｐゴシック" charset="-128"/>
              </a:rPr>
              <a:t>; </a:t>
            </a:r>
            <a:r>
              <a:rPr lang="en-US" dirty="0">
                <a:ea typeface="ＭＳ Ｐゴシック" charset="-128"/>
              </a:rPr>
              <a:t>for complete and optimal - simply YES or NO)</a:t>
            </a:r>
          </a:p>
          <a:p>
            <a:pPr lvl="1" eaLnBrk="1" hangingPunct="1"/>
            <a:r>
              <a:rPr lang="en-US" dirty="0">
                <a:ea typeface="ＭＳ Ｐゴシック" charset="-128"/>
              </a:rPr>
              <a:t>Which strategy would you use and why?</a:t>
            </a:r>
          </a:p>
          <a:p>
            <a:pPr marL="0" indent="0" eaLnBrk="1" hangingPunct="1">
              <a:buNone/>
            </a:pPr>
            <a:endParaRPr lang="en-US" dirty="0" smtClean="0"/>
          </a:p>
          <a:p>
            <a:pPr marL="0" indent="0" eaLnBrk="1" hangingPunct="1">
              <a:buNone/>
            </a:pPr>
            <a:r>
              <a:rPr lang="en-US" dirty="0" smtClean="0"/>
              <a:t>Brainstorm </a:t>
            </a:r>
            <a:r>
              <a:rPr lang="en-US" dirty="0"/>
              <a:t>improvements to DFS and BFS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a:t>
            </a:r>
            <a:endParaRPr lang="en-US" dirty="0"/>
          </a:p>
        </p:txBody>
      </p:sp>
      <p:sp>
        <p:nvSpPr>
          <p:cNvPr id="3" name="Content Placeholder 2"/>
          <p:cNvSpPr>
            <a:spLocks noGrp="1"/>
          </p:cNvSpPr>
          <p:nvPr>
            <p:ph sz="quarter" idx="1"/>
          </p:nvPr>
        </p:nvSpPr>
        <p:spPr>
          <a:xfrm>
            <a:off x="457200" y="1219200"/>
            <a:ext cx="8077200" cy="4937760"/>
          </a:xfrm>
        </p:spPr>
        <p:txBody>
          <a:bodyPr/>
          <a:lstStyle/>
          <a:p>
            <a:pPr marL="0" indent="0">
              <a:buNone/>
            </a:pPr>
            <a:r>
              <a:rPr lang="en-US" dirty="0" smtClean="0"/>
              <a:t>Time</a:t>
            </a:r>
            <a:r>
              <a:rPr lang="en-US" dirty="0" smtClean="0"/>
              <a:t>:</a:t>
            </a:r>
            <a:endParaRPr lang="en-US" dirty="0" smtClean="0"/>
          </a:p>
          <a:p>
            <a:endParaRPr lang="en-US" dirty="0" smtClean="0"/>
          </a:p>
          <a:p>
            <a:pPr marL="0" indent="0">
              <a:buNone/>
            </a:pPr>
            <a:r>
              <a:rPr lang="en-US" dirty="0" smtClean="0"/>
              <a:t>Space</a:t>
            </a:r>
            <a:r>
              <a:rPr lang="en-US" dirty="0" smtClean="0"/>
              <a:t>:</a:t>
            </a:r>
            <a:endParaRPr lang="en-US" dirty="0" smtClean="0"/>
          </a:p>
          <a:p>
            <a:endParaRPr lang="en-US" dirty="0" smtClean="0"/>
          </a:p>
          <a:p>
            <a:pPr marL="0" indent="0">
              <a:buNone/>
            </a:pPr>
            <a:r>
              <a:rPr lang="en-US" dirty="0" smtClean="0"/>
              <a:t>Complete: </a:t>
            </a:r>
            <a:endParaRPr lang="en-US" dirty="0" smtClean="0"/>
          </a:p>
          <a:p>
            <a:endParaRPr lang="en-US" dirty="0" smtClean="0"/>
          </a:p>
          <a:p>
            <a:pPr marL="0" indent="0">
              <a:buNone/>
            </a:pPr>
            <a:r>
              <a:rPr lang="en-US" dirty="0" smtClean="0"/>
              <a:t>Optimal:</a:t>
            </a:r>
            <a:endParaRPr lang="en-US" dirty="0" smtClean="0"/>
          </a:p>
          <a:p>
            <a:endParaRPr lang="en-US" dirty="0" smtClean="0"/>
          </a:p>
          <a:p>
            <a:endParaRPr lang="en-US" dirty="0"/>
          </a:p>
        </p:txBody>
      </p:sp>
      <p:sp>
        <p:nvSpPr>
          <p:cNvPr id="4" name="Rectangle 3"/>
          <p:cNvSpPr/>
          <p:nvPr/>
        </p:nvSpPr>
        <p:spPr>
          <a:xfrm>
            <a:off x="1304992" y="1230580"/>
            <a:ext cx="1113731" cy="523220"/>
          </a:xfrm>
          <a:prstGeom prst="rect">
            <a:avLst/>
          </a:prstGeom>
        </p:spPr>
        <p:txBody>
          <a:bodyPr wrap="none">
            <a:spAutoFit/>
          </a:bodyPr>
          <a:lstStyle/>
          <a:p>
            <a:r>
              <a:rPr lang="en-US" sz="2800" dirty="0">
                <a:solidFill>
                  <a:srgbClr val="0000FF"/>
                </a:solidFill>
              </a:rPr>
              <a:t> O(</a:t>
            </a:r>
            <a:r>
              <a:rPr lang="en-US" sz="2800" dirty="0" err="1">
                <a:solidFill>
                  <a:srgbClr val="0000FF"/>
                </a:solidFill>
              </a:rPr>
              <a:t>b</a:t>
            </a:r>
            <a:r>
              <a:rPr lang="en-US" sz="2800" baseline="30000" dirty="0" err="1">
                <a:solidFill>
                  <a:srgbClr val="0000FF"/>
                </a:solidFill>
              </a:rPr>
              <a:t>d</a:t>
            </a:r>
            <a:r>
              <a:rPr lang="en-US" sz="2800" dirty="0">
                <a:solidFill>
                  <a:srgbClr val="0000FF"/>
                </a:solidFill>
              </a:rPr>
              <a:t>)</a:t>
            </a:r>
          </a:p>
        </p:txBody>
      </p:sp>
      <p:sp>
        <p:nvSpPr>
          <p:cNvPr id="5" name="Rectangle 4"/>
          <p:cNvSpPr/>
          <p:nvPr/>
        </p:nvSpPr>
        <p:spPr>
          <a:xfrm>
            <a:off x="1295400" y="2143780"/>
            <a:ext cx="1113731" cy="523220"/>
          </a:xfrm>
          <a:prstGeom prst="rect">
            <a:avLst/>
          </a:prstGeom>
        </p:spPr>
        <p:txBody>
          <a:bodyPr wrap="none">
            <a:spAutoFit/>
          </a:bodyPr>
          <a:lstStyle/>
          <a:p>
            <a:r>
              <a:rPr lang="en-US" sz="2800" dirty="0">
                <a:solidFill>
                  <a:srgbClr val="0000FF"/>
                </a:solidFill>
              </a:rPr>
              <a:t> O(</a:t>
            </a:r>
            <a:r>
              <a:rPr lang="en-US" sz="2800" dirty="0" err="1">
                <a:solidFill>
                  <a:srgbClr val="0000FF"/>
                </a:solidFill>
              </a:rPr>
              <a:t>b</a:t>
            </a:r>
            <a:r>
              <a:rPr lang="en-US" sz="2800" baseline="30000" dirty="0" err="1">
                <a:solidFill>
                  <a:srgbClr val="0000FF"/>
                </a:solidFill>
              </a:rPr>
              <a:t>d</a:t>
            </a:r>
            <a:r>
              <a:rPr lang="en-US" sz="2800" dirty="0">
                <a:solidFill>
                  <a:srgbClr val="0000FF"/>
                </a:solidFill>
              </a:rPr>
              <a:t>)</a:t>
            </a:r>
          </a:p>
        </p:txBody>
      </p:sp>
      <p:sp>
        <p:nvSpPr>
          <p:cNvPr id="6" name="Rectangle 5"/>
          <p:cNvSpPr/>
          <p:nvPr/>
        </p:nvSpPr>
        <p:spPr>
          <a:xfrm>
            <a:off x="2073858" y="3048000"/>
            <a:ext cx="745542" cy="523220"/>
          </a:xfrm>
          <a:prstGeom prst="rect">
            <a:avLst/>
          </a:prstGeom>
        </p:spPr>
        <p:txBody>
          <a:bodyPr wrap="none">
            <a:spAutoFit/>
          </a:bodyPr>
          <a:lstStyle/>
          <a:p>
            <a:r>
              <a:rPr lang="en-US" sz="2800" dirty="0" smtClean="0">
                <a:solidFill>
                  <a:srgbClr val="0000FF"/>
                </a:solidFill>
              </a:rPr>
              <a:t>YES</a:t>
            </a:r>
            <a:endParaRPr lang="en-US" sz="2800" dirty="0">
              <a:solidFill>
                <a:srgbClr val="0000FF"/>
              </a:solidFill>
            </a:endParaRPr>
          </a:p>
        </p:txBody>
      </p:sp>
      <p:sp>
        <p:nvSpPr>
          <p:cNvPr id="7" name="Rectangle 6"/>
          <p:cNvSpPr/>
          <p:nvPr/>
        </p:nvSpPr>
        <p:spPr>
          <a:xfrm>
            <a:off x="1752600" y="4038600"/>
            <a:ext cx="6480009" cy="523220"/>
          </a:xfrm>
          <a:prstGeom prst="rect">
            <a:avLst/>
          </a:prstGeom>
        </p:spPr>
        <p:txBody>
          <a:bodyPr wrap="none">
            <a:spAutoFit/>
          </a:bodyPr>
          <a:lstStyle/>
          <a:p>
            <a:r>
              <a:rPr lang="en-US" sz="2800" dirty="0">
                <a:solidFill>
                  <a:srgbClr val="0000FF"/>
                </a:solidFill>
              </a:rPr>
              <a:t>YES if action costs are fixed, NO otherwise</a:t>
            </a:r>
          </a:p>
        </p:txBody>
      </p:sp>
      <p:sp>
        <p:nvSpPr>
          <p:cNvPr id="9" name="TextBox 8"/>
          <p:cNvSpPr txBox="1"/>
          <p:nvPr/>
        </p:nvSpPr>
        <p:spPr>
          <a:xfrm>
            <a:off x="5592565" y="1466672"/>
            <a:ext cx="2905479" cy="1200328"/>
          </a:xfrm>
          <a:prstGeom prst="rect">
            <a:avLst/>
          </a:prstGeom>
          <a:noFill/>
        </p:spPr>
        <p:txBody>
          <a:bodyPr wrap="none" rtlCol="0">
            <a:spAutoFit/>
          </a:bodyPr>
          <a:lstStyle/>
          <a:p>
            <a:r>
              <a:rPr lang="en-US" sz="2400" i="1" dirty="0"/>
              <a:t>b</a:t>
            </a:r>
            <a:r>
              <a:rPr lang="en-US" sz="2400" i="1" dirty="0" smtClean="0"/>
              <a:t> = </a:t>
            </a:r>
            <a:r>
              <a:rPr lang="en-US" sz="2400" dirty="0" smtClean="0"/>
              <a:t>branching factor</a:t>
            </a:r>
          </a:p>
          <a:p>
            <a:r>
              <a:rPr lang="en-US" sz="2400" i="1" dirty="0" smtClean="0"/>
              <a:t>d</a:t>
            </a:r>
            <a:r>
              <a:rPr lang="en-US" sz="2400" dirty="0" smtClean="0"/>
              <a:t> = depth</a:t>
            </a:r>
          </a:p>
          <a:p>
            <a:r>
              <a:rPr lang="en-US" sz="2400" i="1" dirty="0" smtClean="0"/>
              <a:t>m = max depth of tree</a:t>
            </a:r>
            <a:endParaRPr lang="en-US" sz="2400"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6"/>
          <p:cNvSpPr>
            <a:spLocks noGrp="1" noChangeArrowheads="1"/>
          </p:cNvSpPr>
          <p:nvPr>
            <p:ph type="title"/>
            <p:custDataLst>
              <p:tags r:id="rId1"/>
            </p:custDataLst>
          </p:nvPr>
        </p:nvSpPr>
        <p:spPr/>
        <p:txBody>
          <a:bodyPr/>
          <a:lstStyle/>
          <a:p>
            <a:pPr eaLnBrk="1" hangingPunct="1"/>
            <a:r>
              <a:rPr lang="en-US" sz="3200"/>
              <a:t>Time and Memory requirements for BFS</a:t>
            </a:r>
          </a:p>
        </p:txBody>
      </p:sp>
      <p:graphicFrame>
        <p:nvGraphicFramePr>
          <p:cNvPr id="361583" name="Group 111"/>
          <p:cNvGraphicFramePr>
            <a:graphicFrameLocks noGrp="1"/>
          </p:cNvGraphicFramePr>
          <p:nvPr>
            <p:ph type="tbl" idx="1"/>
            <p:custDataLst>
              <p:tags r:id="rId2"/>
            </p:custDataLst>
          </p:nvPr>
        </p:nvGraphicFramePr>
        <p:xfrm>
          <a:off x="457200" y="1227137"/>
          <a:ext cx="8229600" cy="3673476"/>
        </p:xfrm>
        <a:graphic>
          <a:graphicData uri="http://schemas.openxmlformats.org/drawingml/2006/table">
            <a:tbl>
              <a:tblPr/>
              <a:tblGrid>
                <a:gridCol w="1535113"/>
                <a:gridCol w="2579687"/>
                <a:gridCol w="2057400"/>
                <a:gridCol w="2057400"/>
              </a:tblGrid>
              <a:tr h="844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Depth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Nodes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Memory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.11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 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111,100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11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106 MB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a:t>
                      </a:r>
                      <a:r>
                        <a:rPr kumimoji="0" lang="en-US" sz="2000" b="0" i="0" u="none" strike="noStrike" cap="none" normalizeH="0" baseline="30000">
                          <a:ln>
                            <a:noFill/>
                          </a:ln>
                          <a:solidFill>
                            <a:schemeClr val="tx1"/>
                          </a:solidFill>
                          <a:effectLst/>
                          <a:latin typeface="Arial" charset="0"/>
                          <a:ea typeface="Arial" charset="0"/>
                          <a:cs typeface="Arial" charset="0"/>
                        </a:rPr>
                        <a:t>7</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19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 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a:t>
                      </a:r>
                      <a:r>
                        <a:rPr kumimoji="0" lang="en-US" sz="2000" b="0" i="0" u="none" strike="noStrike" cap="none" normalizeH="0" baseline="30000">
                          <a:ln>
                            <a:noFill/>
                          </a:ln>
                          <a:solidFill>
                            <a:schemeClr val="tx1"/>
                          </a:solidFill>
                          <a:effectLst/>
                          <a:latin typeface="Arial" charset="0"/>
                          <a:ea typeface="Arial" charset="0"/>
                          <a:cs typeface="Arial" charset="0"/>
                        </a:rPr>
                        <a:t>9</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31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 terabyte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a:t>
                      </a:r>
                      <a:r>
                        <a:rPr kumimoji="0" lang="en-US" sz="2000" b="0" i="0" u="none" strike="noStrike" cap="none" normalizeH="0" baseline="30000">
                          <a:ln>
                            <a:noFill/>
                          </a:ln>
                          <a:solidFill>
                            <a:schemeClr val="tx1"/>
                          </a:solidFill>
                          <a:effectLst/>
                          <a:latin typeface="Arial" charset="0"/>
                          <a:ea typeface="Arial" charset="0"/>
                          <a:cs typeface="Arial" charset="0"/>
                        </a:rPr>
                        <a:t>11</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129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101 terabytes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a:t>
                      </a:r>
                      <a:r>
                        <a:rPr kumimoji="0" lang="en-US" sz="2000" b="0" i="0" u="none" strike="noStrike" cap="none" normalizeH="0" baseline="30000">
                          <a:ln>
                            <a:noFill/>
                          </a:ln>
                          <a:solidFill>
                            <a:schemeClr val="tx1"/>
                          </a:solidFill>
                          <a:effectLst/>
                          <a:latin typeface="Arial" charset="0"/>
                          <a:ea typeface="Arial" charset="0"/>
                          <a:cs typeface="Arial" charset="0"/>
                        </a:rPr>
                        <a:t>13</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 petabytes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a:t>
                      </a:r>
                      <a:r>
                        <a:rPr kumimoji="0" lang="en-US" sz="2000" b="0" i="0" u="none" strike="noStrike" cap="none" normalizeH="0" baseline="30000">
                          <a:ln>
                            <a:noFill/>
                          </a:ln>
                          <a:solidFill>
                            <a:schemeClr val="tx1"/>
                          </a:solidFill>
                          <a:effectLst/>
                          <a:latin typeface="Arial" charset="0"/>
                          <a:ea typeface="Arial" charset="0"/>
                          <a:cs typeface="Arial" charset="0"/>
                        </a:rPr>
                        <a:t>15</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3,523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 exabyte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46" name="Text Box 112" hidden="1"/>
          <p:cNvSpPr txBox="1">
            <a:spLocks noChangeArrowheads="1"/>
          </p:cNvSpPr>
          <p:nvPr>
            <p:custDataLst>
              <p:tags r:id="rId3"/>
            </p:custDataLst>
          </p:nvPr>
        </p:nvSpPr>
        <p:spPr bwMode="auto">
          <a:xfrm>
            <a:off x="6848475" y="4795838"/>
            <a:ext cx="2000250" cy="641350"/>
          </a:xfrm>
          <a:prstGeom prst="rect">
            <a:avLst/>
          </a:prstGeom>
          <a:noFill/>
          <a:ln w="25400">
            <a:noFill/>
            <a:miter lim="800000"/>
            <a:headEnd/>
            <a:tailEnd/>
          </a:ln>
        </p:spPr>
        <p:txBody>
          <a:bodyPr wrap="none">
            <a:prstTxWarp prst="textNoShape">
              <a:avLst/>
            </a:prstTxWarp>
            <a:spAutoFit/>
          </a:bodyPr>
          <a:lstStyle/>
          <a:p>
            <a:r>
              <a:rPr lang="en-US">
                <a:solidFill>
                  <a:srgbClr val="33CC33"/>
                </a:solidFill>
              </a:rPr>
              <a:t>1 billion gigabytes</a:t>
            </a:r>
          </a:p>
          <a:p>
            <a:r>
              <a:rPr lang="en-US">
                <a:solidFill>
                  <a:srgbClr val="33CC33"/>
                </a:solidFill>
              </a:rPr>
              <a:t>10^18, 2^60</a:t>
            </a:r>
          </a:p>
        </p:txBody>
      </p:sp>
      <p:sp>
        <p:nvSpPr>
          <p:cNvPr id="106547" name="Text Box 113"/>
          <p:cNvSpPr txBox="1">
            <a:spLocks noChangeArrowheads="1"/>
          </p:cNvSpPr>
          <p:nvPr>
            <p:custDataLst>
              <p:tags r:id="rId4"/>
            </p:custDataLst>
          </p:nvPr>
        </p:nvSpPr>
        <p:spPr bwMode="auto">
          <a:xfrm>
            <a:off x="1081088" y="5029200"/>
            <a:ext cx="6835775" cy="457200"/>
          </a:xfrm>
          <a:prstGeom prst="rect">
            <a:avLst/>
          </a:prstGeom>
          <a:noFill/>
          <a:ln w="25400">
            <a:noFill/>
            <a:miter lim="800000"/>
            <a:headEnd/>
            <a:tailEnd/>
          </a:ln>
        </p:spPr>
        <p:txBody>
          <a:bodyPr wrap="none">
            <a:prstTxWarp prst="textNoShape">
              <a:avLst/>
            </a:prstTxWarp>
            <a:spAutoFit/>
          </a:bodyPr>
          <a:lstStyle/>
          <a:p>
            <a:r>
              <a:rPr lang="en-US" sz="2400"/>
              <a:t>BFS with b=10, 10,000 nodes/sec; 10 bytes/node</a:t>
            </a:r>
          </a:p>
        </p:txBody>
      </p:sp>
      <p:sp>
        <p:nvSpPr>
          <p:cNvPr id="106548" name="Text Box 114" hidden="1"/>
          <p:cNvSpPr txBox="1">
            <a:spLocks noChangeArrowheads="1"/>
          </p:cNvSpPr>
          <p:nvPr>
            <p:custDataLst>
              <p:tags r:id="rId5"/>
            </p:custDataLst>
          </p:nvPr>
        </p:nvSpPr>
        <p:spPr bwMode="auto">
          <a:xfrm>
            <a:off x="4875213" y="4795838"/>
            <a:ext cx="1416050" cy="366712"/>
          </a:xfrm>
          <a:prstGeom prst="rect">
            <a:avLst/>
          </a:prstGeom>
          <a:noFill/>
          <a:ln w="25400">
            <a:noFill/>
            <a:miter lim="800000"/>
            <a:headEnd/>
            <a:tailEnd/>
          </a:ln>
        </p:spPr>
        <p:txBody>
          <a:bodyPr wrap="none">
            <a:prstTxWarp prst="textNoShape">
              <a:avLst/>
            </a:prstTxWarp>
            <a:spAutoFit/>
          </a:bodyPr>
          <a:lstStyle/>
          <a:p>
            <a:r>
              <a:rPr lang="en-US">
                <a:solidFill>
                  <a:srgbClr val="33CC33"/>
                </a:solidFill>
              </a:rPr>
              <a:t>10^15, 2^50</a:t>
            </a:r>
          </a:p>
        </p:txBody>
      </p:sp>
      <p:sp>
        <p:nvSpPr>
          <p:cNvPr id="106549" name="Text Box 115" hidden="1"/>
          <p:cNvSpPr txBox="1">
            <a:spLocks noChangeArrowheads="1"/>
          </p:cNvSpPr>
          <p:nvPr>
            <p:custDataLst>
              <p:tags r:id="rId6"/>
            </p:custDataLst>
          </p:nvPr>
        </p:nvSpPr>
        <p:spPr bwMode="auto">
          <a:xfrm>
            <a:off x="1671638" y="4906963"/>
            <a:ext cx="3651250" cy="641350"/>
          </a:xfrm>
          <a:prstGeom prst="rect">
            <a:avLst/>
          </a:prstGeom>
          <a:noFill/>
          <a:ln w="25400">
            <a:noFill/>
            <a:miter lim="800000"/>
            <a:headEnd/>
            <a:tailEnd/>
          </a:ln>
        </p:spPr>
        <p:txBody>
          <a:bodyPr wrap="none">
            <a:prstTxWarp prst="textNoShape">
              <a:avLst/>
            </a:prstTxWarp>
            <a:spAutoFit/>
          </a:bodyPr>
          <a:lstStyle/>
          <a:p>
            <a:r>
              <a:rPr lang="en-US">
                <a:solidFill>
                  <a:srgbClr val="33CC33"/>
                </a:solidFill>
              </a:rPr>
              <a:t>DFS requires only</a:t>
            </a:r>
          </a:p>
          <a:p>
            <a:r>
              <a:rPr lang="en-US">
                <a:solidFill>
                  <a:srgbClr val="33CC33"/>
                </a:solidFill>
              </a:rPr>
              <a:t>118KB, 10 billion times less space</a:t>
            </a:r>
          </a:p>
        </p:txBody>
      </p:sp>
      <p:sp>
        <p:nvSpPr>
          <p:cNvPr id="106550" name="Line 116" hidden="1"/>
          <p:cNvSpPr>
            <a:spLocks noChangeShapeType="1"/>
          </p:cNvSpPr>
          <p:nvPr>
            <p:custDataLst>
              <p:tags r:id="rId7"/>
            </p:custDataLst>
          </p:nvPr>
        </p:nvSpPr>
        <p:spPr bwMode="auto">
          <a:xfrm flipV="1">
            <a:off x="3281363" y="4111625"/>
            <a:ext cx="3490912" cy="758825"/>
          </a:xfrm>
          <a:prstGeom prst="line">
            <a:avLst/>
          </a:prstGeom>
          <a:noFill/>
          <a:ln w="25400">
            <a:solidFill>
              <a:srgbClr val="33CC33"/>
            </a:solidFill>
            <a:round/>
            <a:headEnd/>
            <a:tailEnd type="triangle" w="med" len="me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FS</a:t>
            </a:r>
            <a:endParaRPr lang="en-US" dirty="0"/>
          </a:p>
        </p:txBody>
      </p:sp>
      <p:sp>
        <p:nvSpPr>
          <p:cNvPr id="3" name="Content Placeholder 2"/>
          <p:cNvSpPr>
            <a:spLocks noGrp="1"/>
          </p:cNvSpPr>
          <p:nvPr>
            <p:ph sz="quarter" idx="1"/>
          </p:nvPr>
        </p:nvSpPr>
        <p:spPr>
          <a:xfrm>
            <a:off x="457200" y="1219200"/>
            <a:ext cx="8077200" cy="4937760"/>
          </a:xfrm>
        </p:spPr>
        <p:txBody>
          <a:bodyPr/>
          <a:lstStyle/>
          <a:p>
            <a:pPr marL="0" indent="0">
              <a:buNone/>
            </a:pPr>
            <a:r>
              <a:rPr lang="en-US" dirty="0" smtClean="0"/>
              <a:t>Time</a:t>
            </a:r>
            <a:r>
              <a:rPr lang="en-US" dirty="0" smtClean="0"/>
              <a:t>:</a:t>
            </a:r>
            <a:endParaRPr lang="en-US" dirty="0" smtClean="0"/>
          </a:p>
          <a:p>
            <a:endParaRPr lang="en-US" dirty="0" smtClean="0"/>
          </a:p>
          <a:p>
            <a:pPr marL="0" indent="0">
              <a:buNone/>
            </a:pPr>
            <a:r>
              <a:rPr lang="en-US" dirty="0" smtClean="0"/>
              <a:t>Space</a:t>
            </a:r>
            <a:r>
              <a:rPr lang="en-US" dirty="0" smtClean="0"/>
              <a:t>:</a:t>
            </a:r>
            <a:endParaRPr lang="en-US" dirty="0" smtClean="0"/>
          </a:p>
          <a:p>
            <a:endParaRPr lang="en-US" dirty="0" smtClean="0"/>
          </a:p>
          <a:p>
            <a:pPr marL="0" indent="0">
              <a:buNone/>
            </a:pPr>
            <a:r>
              <a:rPr lang="en-US" dirty="0" smtClean="0"/>
              <a:t>Complete: </a:t>
            </a:r>
            <a:endParaRPr lang="en-US" dirty="0" smtClean="0"/>
          </a:p>
          <a:p>
            <a:endParaRPr lang="en-US" dirty="0" smtClean="0"/>
          </a:p>
          <a:p>
            <a:pPr marL="0" indent="0">
              <a:buNone/>
            </a:pPr>
            <a:endParaRPr lang="en-US" dirty="0" smtClean="0"/>
          </a:p>
          <a:p>
            <a:pPr marL="0" indent="0">
              <a:buNone/>
            </a:pPr>
            <a:r>
              <a:rPr lang="en-US" dirty="0" smtClean="0"/>
              <a:t>Optimal:</a:t>
            </a:r>
            <a:endParaRPr lang="en-US" dirty="0" smtClean="0"/>
          </a:p>
          <a:p>
            <a:endParaRPr lang="en-US" dirty="0" smtClean="0"/>
          </a:p>
          <a:p>
            <a:endParaRPr lang="en-US" dirty="0"/>
          </a:p>
        </p:txBody>
      </p:sp>
      <p:sp>
        <p:nvSpPr>
          <p:cNvPr id="4" name="Rectangle 3"/>
          <p:cNvSpPr/>
          <p:nvPr/>
        </p:nvSpPr>
        <p:spPr>
          <a:xfrm>
            <a:off x="1304992" y="1230580"/>
            <a:ext cx="1176265" cy="523220"/>
          </a:xfrm>
          <a:prstGeom prst="rect">
            <a:avLst/>
          </a:prstGeom>
        </p:spPr>
        <p:txBody>
          <a:bodyPr wrap="none">
            <a:spAutoFit/>
          </a:bodyPr>
          <a:lstStyle/>
          <a:p>
            <a:r>
              <a:rPr lang="en-US" sz="2800" dirty="0">
                <a:solidFill>
                  <a:srgbClr val="0000FF"/>
                </a:solidFill>
              </a:rPr>
              <a:t> O(</a:t>
            </a:r>
            <a:r>
              <a:rPr lang="en-US" sz="2800" dirty="0" err="1" smtClean="0">
                <a:solidFill>
                  <a:srgbClr val="0000FF"/>
                </a:solidFill>
              </a:rPr>
              <a:t>b</a:t>
            </a:r>
            <a:r>
              <a:rPr lang="en-US" sz="2800" baseline="30000" dirty="0" err="1" smtClean="0">
                <a:solidFill>
                  <a:srgbClr val="0000FF"/>
                </a:solidFill>
              </a:rPr>
              <a:t>m</a:t>
            </a:r>
            <a:r>
              <a:rPr lang="en-US" sz="2800" dirty="0" smtClean="0">
                <a:solidFill>
                  <a:srgbClr val="0000FF"/>
                </a:solidFill>
              </a:rPr>
              <a:t>)</a:t>
            </a:r>
            <a:endParaRPr lang="en-US" sz="2800" dirty="0">
              <a:solidFill>
                <a:srgbClr val="0000FF"/>
              </a:solidFill>
            </a:endParaRPr>
          </a:p>
        </p:txBody>
      </p:sp>
      <p:sp>
        <p:nvSpPr>
          <p:cNvPr id="5" name="Rectangle 4"/>
          <p:cNvSpPr/>
          <p:nvPr/>
        </p:nvSpPr>
        <p:spPr>
          <a:xfrm>
            <a:off x="1295400" y="2143780"/>
            <a:ext cx="1268546" cy="523220"/>
          </a:xfrm>
          <a:prstGeom prst="rect">
            <a:avLst/>
          </a:prstGeom>
        </p:spPr>
        <p:txBody>
          <a:bodyPr wrap="none">
            <a:spAutoFit/>
          </a:bodyPr>
          <a:lstStyle/>
          <a:p>
            <a:r>
              <a:rPr lang="en-US" sz="2800" dirty="0">
                <a:solidFill>
                  <a:srgbClr val="0000FF"/>
                </a:solidFill>
              </a:rPr>
              <a:t> O</a:t>
            </a:r>
            <a:r>
              <a:rPr lang="en-US" sz="2800" dirty="0" smtClean="0">
                <a:solidFill>
                  <a:srgbClr val="0000FF"/>
                </a:solidFill>
              </a:rPr>
              <a:t>(</a:t>
            </a:r>
            <a:r>
              <a:rPr lang="en-US" sz="2800" dirty="0" err="1" smtClean="0">
                <a:solidFill>
                  <a:srgbClr val="0000FF"/>
                </a:solidFill>
              </a:rPr>
              <a:t>bm</a:t>
            </a:r>
            <a:r>
              <a:rPr lang="en-US" sz="2800" dirty="0" smtClean="0">
                <a:solidFill>
                  <a:srgbClr val="0000FF"/>
                </a:solidFill>
              </a:rPr>
              <a:t>)</a:t>
            </a:r>
            <a:endParaRPr lang="en-US" sz="2800" dirty="0">
              <a:solidFill>
                <a:srgbClr val="0000FF"/>
              </a:solidFill>
            </a:endParaRPr>
          </a:p>
        </p:txBody>
      </p:sp>
      <p:sp>
        <p:nvSpPr>
          <p:cNvPr id="6" name="Rectangle 5"/>
          <p:cNvSpPr/>
          <p:nvPr/>
        </p:nvSpPr>
        <p:spPr>
          <a:xfrm>
            <a:off x="2073859" y="3048000"/>
            <a:ext cx="5927142" cy="954107"/>
          </a:xfrm>
          <a:prstGeom prst="rect">
            <a:avLst/>
          </a:prstGeom>
        </p:spPr>
        <p:txBody>
          <a:bodyPr wrap="square">
            <a:spAutoFit/>
          </a:bodyPr>
          <a:lstStyle/>
          <a:p>
            <a:r>
              <a:rPr lang="en-US" sz="2800" dirty="0">
                <a:solidFill>
                  <a:srgbClr val="0000FF"/>
                </a:solidFill>
              </a:rPr>
              <a:t>YES, if space is finite (and no circular paths), NO otherwise</a:t>
            </a:r>
          </a:p>
        </p:txBody>
      </p:sp>
      <p:sp>
        <p:nvSpPr>
          <p:cNvPr id="7" name="Rectangle 6"/>
          <p:cNvSpPr/>
          <p:nvPr/>
        </p:nvSpPr>
        <p:spPr>
          <a:xfrm>
            <a:off x="1753980" y="4495800"/>
            <a:ext cx="760620" cy="523220"/>
          </a:xfrm>
          <a:prstGeom prst="rect">
            <a:avLst/>
          </a:prstGeom>
        </p:spPr>
        <p:txBody>
          <a:bodyPr wrap="none">
            <a:spAutoFit/>
          </a:bodyPr>
          <a:lstStyle/>
          <a:p>
            <a:r>
              <a:rPr lang="en-US" sz="2800" dirty="0" smtClean="0">
                <a:solidFill>
                  <a:srgbClr val="0000FF"/>
                </a:solidFill>
              </a:rPr>
              <a:t>NO</a:t>
            </a:r>
            <a:endParaRPr lang="en-US" sz="2800" dirty="0">
              <a:solidFill>
                <a:srgbClr val="0000FF"/>
              </a:solidFill>
            </a:endParaRPr>
          </a:p>
        </p:txBody>
      </p:sp>
      <p:sp>
        <p:nvSpPr>
          <p:cNvPr id="8" name="TextBox 7"/>
          <p:cNvSpPr txBox="1"/>
          <p:nvPr/>
        </p:nvSpPr>
        <p:spPr>
          <a:xfrm>
            <a:off x="5592565" y="1466672"/>
            <a:ext cx="2905479" cy="1200328"/>
          </a:xfrm>
          <a:prstGeom prst="rect">
            <a:avLst/>
          </a:prstGeom>
          <a:noFill/>
        </p:spPr>
        <p:txBody>
          <a:bodyPr wrap="none" rtlCol="0">
            <a:spAutoFit/>
          </a:bodyPr>
          <a:lstStyle/>
          <a:p>
            <a:r>
              <a:rPr lang="en-US" sz="2400" i="1" dirty="0"/>
              <a:t>b</a:t>
            </a:r>
            <a:r>
              <a:rPr lang="en-US" sz="2400" i="1" dirty="0" smtClean="0"/>
              <a:t> = </a:t>
            </a:r>
            <a:r>
              <a:rPr lang="en-US" sz="2400" dirty="0" smtClean="0"/>
              <a:t>branching factor</a:t>
            </a:r>
          </a:p>
          <a:p>
            <a:r>
              <a:rPr lang="en-US" sz="2400" i="1" dirty="0" smtClean="0"/>
              <a:t>d</a:t>
            </a:r>
            <a:r>
              <a:rPr lang="en-US" sz="2400" dirty="0" smtClean="0"/>
              <a:t> = depth</a:t>
            </a:r>
          </a:p>
          <a:p>
            <a:r>
              <a:rPr lang="en-US" sz="2400" i="1" dirty="0" smtClean="0"/>
              <a:t>m = max depth of tree</a:t>
            </a:r>
            <a:endParaRPr lang="en-US" sz="2400" i="1" dirty="0"/>
          </a:p>
        </p:txBody>
      </p:sp>
    </p:spTree>
    <p:extLst>
      <p:ext uri="{BB962C8B-B14F-4D97-AF65-F5344CB8AC3E}">
        <p14:creationId xmlns:p14="http://schemas.microsoft.com/office/powerpoint/2010/main" val="3853570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p:txBody>
          <a:bodyPr/>
          <a:lstStyle/>
          <a:p>
            <a:pPr eaLnBrk="1" hangingPunct="1"/>
            <a:r>
              <a:rPr lang="en-US" dirty="0" smtClean="0"/>
              <a:t>Problems with BFS and DFS</a:t>
            </a:r>
            <a:endParaRPr lang="en-US" dirty="0"/>
          </a:p>
        </p:txBody>
      </p:sp>
      <p:sp>
        <p:nvSpPr>
          <p:cNvPr id="102403" name="Rectangle 3"/>
          <p:cNvSpPr>
            <a:spLocks noGrp="1" noChangeArrowheads="1"/>
          </p:cNvSpPr>
          <p:nvPr>
            <p:ph type="body" idx="1"/>
            <p:custDataLst>
              <p:tags r:id="rId2"/>
            </p:custDataLst>
          </p:nvPr>
        </p:nvSpPr>
        <p:spPr/>
        <p:txBody>
          <a:bodyPr/>
          <a:lstStyle/>
          <a:p>
            <a:pPr marL="0" indent="0" eaLnBrk="1" hangingPunct="1">
              <a:buNone/>
            </a:pPr>
            <a:r>
              <a:rPr lang="en-US" dirty="0" smtClean="0"/>
              <a:t>BFS</a:t>
            </a:r>
          </a:p>
          <a:p>
            <a:pPr lvl="1"/>
            <a:r>
              <a:rPr lang="en-US" dirty="0" smtClean="0"/>
              <a:t>doesn’t take into account costs</a:t>
            </a:r>
          </a:p>
          <a:p>
            <a:pPr lvl="1"/>
            <a:r>
              <a:rPr lang="en-US" dirty="0" smtClean="0"/>
              <a:t>memory! </a:t>
            </a:r>
            <a:r>
              <a:rPr lang="en-US" dirty="0" err="1" smtClean="0">
                <a:sym typeface="Wingdings"/>
              </a:rPr>
              <a:t></a:t>
            </a:r>
            <a:endParaRPr lang="en-US" dirty="0" smtClean="0">
              <a:sym typeface="Wingdings"/>
            </a:endParaRPr>
          </a:p>
          <a:p>
            <a:pPr marL="0" indent="0">
              <a:buNone/>
            </a:pPr>
            <a:endParaRPr lang="en-US" dirty="0" smtClean="0">
              <a:sym typeface="Wingdings"/>
            </a:endParaRPr>
          </a:p>
          <a:p>
            <a:pPr marL="0" indent="0">
              <a:buNone/>
            </a:pPr>
            <a:r>
              <a:rPr lang="en-US" dirty="0" smtClean="0">
                <a:sym typeface="Wingdings"/>
              </a:rPr>
              <a:t>DFS</a:t>
            </a:r>
            <a:endParaRPr lang="en-US" dirty="0" smtClean="0">
              <a:sym typeface="Wingdings"/>
            </a:endParaRPr>
          </a:p>
          <a:p>
            <a:pPr lvl="1"/>
            <a:r>
              <a:rPr lang="en-US" dirty="0" smtClean="0"/>
              <a:t>doesn’t take into account costs</a:t>
            </a:r>
          </a:p>
          <a:p>
            <a:pPr lvl="1"/>
            <a:r>
              <a:rPr lang="en-US" dirty="0" smtClean="0"/>
              <a:t>not optimal</a:t>
            </a:r>
          </a:p>
          <a:p>
            <a:pPr lvl="1"/>
            <a:r>
              <a:rPr lang="en-US" dirty="0" smtClean="0"/>
              <a:t>can’t handle infinite spaces</a:t>
            </a:r>
          </a:p>
          <a:p>
            <a:pPr lvl="1"/>
            <a:r>
              <a:rPr lang="en-US" dirty="0" smtClean="0"/>
              <a:t>loops</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custDataLst>
              <p:tags r:id="rId1"/>
            </p:custDataLst>
          </p:nvPr>
        </p:nvSpPr>
        <p:spPr/>
        <p:txBody>
          <a:bodyPr/>
          <a:lstStyle/>
          <a:p>
            <a:pPr eaLnBrk="1" hangingPunct="1"/>
            <a:r>
              <a:rPr lang="en-US"/>
              <a:t>Uniform-cost search</a:t>
            </a:r>
          </a:p>
        </p:txBody>
      </p:sp>
      <p:sp>
        <p:nvSpPr>
          <p:cNvPr id="22531" name="Rectangle 1027"/>
          <p:cNvSpPr>
            <a:spLocks noGrp="1" noChangeArrowheads="1"/>
          </p:cNvSpPr>
          <p:nvPr>
            <p:ph type="body" idx="1"/>
            <p:custDataLst>
              <p:tags r:id="rId2"/>
            </p:custDataLst>
          </p:nvPr>
        </p:nvSpPr>
        <p:spPr/>
        <p:txBody>
          <a:bodyPr/>
          <a:lstStyle/>
          <a:p>
            <a:pPr marL="0" indent="0" eaLnBrk="1" hangingPunct="1">
              <a:buNone/>
            </a:pPr>
            <a:r>
              <a:rPr lang="en-US" sz="2800" dirty="0" smtClean="0"/>
              <a:t>Expand unexpanded node with the smallest </a:t>
            </a:r>
            <a:r>
              <a:rPr lang="en-US" sz="2800" b="1" i="1" dirty="0" smtClean="0">
                <a:solidFill>
                  <a:srgbClr val="008000"/>
                </a:solidFill>
              </a:rPr>
              <a:t>path</a:t>
            </a:r>
            <a:r>
              <a:rPr lang="en-US" sz="2800" dirty="0" smtClean="0"/>
              <a:t> cost, </a:t>
            </a:r>
            <a:r>
              <a:rPr lang="en-US" sz="2800" dirty="0" err="1" smtClean="0"/>
              <a:t>g(x</a:t>
            </a:r>
            <a:r>
              <a:rPr lang="en-US" sz="2800" dirty="0" smtClean="0"/>
              <a:t>)
</a:t>
            </a:r>
            <a:endParaRPr lang="en-US" sz="2800" dirty="0"/>
          </a:p>
          <a:p>
            <a:pPr marL="0" indent="0" eaLnBrk="1" hangingPunct="1">
              <a:buNone/>
            </a:pPr>
            <a:r>
              <a:rPr lang="en-US" sz="2800" dirty="0" smtClean="0">
                <a:solidFill>
                  <a:srgbClr val="FF0000"/>
                </a:solidFill>
              </a:rPr>
              <a:t>Implementation?</a:t>
            </a:r>
            <a:endParaRPr lang="en-US" sz="28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custDataLst>
              <p:tags r:id="rId1"/>
            </p:custDataLst>
          </p:nvPr>
        </p:nvSpPr>
        <p:spPr/>
        <p:txBody>
          <a:bodyPr/>
          <a:lstStyle/>
          <a:p>
            <a:pPr eaLnBrk="1" hangingPunct="1"/>
            <a:r>
              <a:rPr lang="en-US"/>
              <a:t>Uniform-cost search</a:t>
            </a:r>
          </a:p>
        </p:txBody>
      </p:sp>
      <p:sp>
        <p:nvSpPr>
          <p:cNvPr id="22531" name="Rectangle 1027"/>
          <p:cNvSpPr>
            <a:spLocks noGrp="1" noChangeArrowheads="1"/>
          </p:cNvSpPr>
          <p:nvPr>
            <p:ph type="body" idx="1"/>
            <p:custDataLst>
              <p:tags r:id="rId2"/>
            </p:custDataLst>
          </p:nvPr>
        </p:nvSpPr>
        <p:spPr/>
        <p:txBody>
          <a:bodyPr/>
          <a:lstStyle/>
          <a:p>
            <a:pPr marL="0" indent="0" eaLnBrk="1" hangingPunct="1">
              <a:buNone/>
            </a:pPr>
            <a:r>
              <a:rPr lang="en-US" sz="2800" dirty="0" smtClean="0"/>
              <a:t>Expand unexpanded node with the smallest </a:t>
            </a:r>
            <a:r>
              <a:rPr lang="en-US" sz="2800" b="1" i="1" dirty="0" smtClean="0">
                <a:solidFill>
                  <a:srgbClr val="008000"/>
                </a:solidFill>
              </a:rPr>
              <a:t>path</a:t>
            </a:r>
            <a:r>
              <a:rPr lang="en-US" sz="2800" dirty="0" smtClean="0"/>
              <a:t> cost, </a:t>
            </a:r>
            <a:r>
              <a:rPr lang="en-US" sz="2800" dirty="0" err="1" smtClean="0"/>
              <a:t>g(x</a:t>
            </a:r>
            <a:r>
              <a:rPr lang="en-US" sz="2800" dirty="0" smtClean="0"/>
              <a:t>)
</a:t>
            </a:r>
            <a:endParaRPr lang="en-US" sz="2800" dirty="0"/>
          </a:p>
          <a:p>
            <a:pPr marL="0" indent="0" eaLnBrk="1" hangingPunct="1">
              <a:buNone/>
            </a:pPr>
            <a:r>
              <a:rPr lang="en-US" sz="2800" dirty="0">
                <a:solidFill>
                  <a:schemeClr val="accent2"/>
                </a:solidFill>
              </a:rPr>
              <a:t>Implementation</a:t>
            </a:r>
            <a:r>
              <a:rPr lang="en-US" sz="2800" dirty="0"/>
              <a:t>:</a:t>
            </a:r>
          </a:p>
          <a:p>
            <a:pPr lvl="1" eaLnBrk="1" hangingPunct="1"/>
            <a:r>
              <a:rPr lang="en-US" sz="2400" i="1" dirty="0" smtClean="0">
                <a:ea typeface="ＭＳ Ｐゴシック" charset="-128"/>
              </a:rPr>
              <a:t>frontier</a:t>
            </a:r>
            <a:r>
              <a:rPr lang="en-US" sz="2400" dirty="0" smtClean="0">
                <a:ea typeface="ＭＳ Ｐゴシック" charset="-128"/>
              </a:rPr>
              <a:t> </a:t>
            </a:r>
            <a:r>
              <a:rPr lang="en-US" sz="2400" dirty="0">
                <a:ea typeface="ＭＳ Ｐゴシック" charset="-128"/>
              </a:rPr>
              <a:t>=</a:t>
            </a:r>
            <a:r>
              <a:rPr lang="en-US" sz="2400" dirty="0" smtClean="0">
                <a:ea typeface="ＭＳ Ｐゴシック" charset="-128"/>
              </a:rPr>
              <a:t> priority queue </a:t>
            </a:r>
            <a:r>
              <a:rPr lang="en-US" sz="2400" dirty="0">
                <a:ea typeface="ＭＳ Ｐゴシック" charset="-128"/>
              </a:rPr>
              <a:t>ordered by </a:t>
            </a:r>
            <a:r>
              <a:rPr lang="en-US" sz="2400" b="1" dirty="0">
                <a:solidFill>
                  <a:srgbClr val="FF0000"/>
                </a:solidFill>
                <a:ea typeface="ＭＳ Ｐゴシック" charset="-128"/>
              </a:rPr>
              <a:t>path</a:t>
            </a:r>
            <a:r>
              <a:rPr lang="en-US" sz="2400" dirty="0">
                <a:ea typeface="ＭＳ Ｐゴシック" charset="-128"/>
              </a:rPr>
              <a:t> </a:t>
            </a:r>
            <a:r>
              <a:rPr lang="en-US" sz="2400" dirty="0" smtClean="0">
                <a:ea typeface="ＭＳ Ｐゴシック" charset="-128"/>
              </a:rPr>
              <a:t>cost</a:t>
            </a:r>
          </a:p>
          <a:p>
            <a:pPr lvl="1" eaLnBrk="1" hangingPunct="1"/>
            <a:r>
              <a:rPr lang="en-US" sz="2400" dirty="0" smtClean="0">
                <a:ea typeface="ＭＳ Ｐゴシック" charset="-128"/>
              </a:rPr>
              <a:t>similar to </a:t>
            </a:r>
            <a:r>
              <a:rPr lang="en-US" sz="2400" dirty="0" err="1" smtClean="0">
                <a:ea typeface="ＭＳ Ｐゴシック" charset="-128"/>
              </a:rPr>
              <a:t>Dijkstra’s</a:t>
            </a:r>
            <a:r>
              <a:rPr lang="en-US" sz="2400" dirty="0" smtClean="0">
                <a:ea typeface="ＭＳ Ｐゴシック" charset="-128"/>
              </a:rPr>
              <a:t> algorithm</a:t>
            </a:r>
          </a:p>
          <a:p>
            <a:pPr eaLnBrk="1" hangingPunct="1"/>
            <a:endParaRPr lang="en-US" sz="2800" dirty="0" smtClean="0"/>
          </a:p>
          <a:p>
            <a:pPr marL="0" indent="0" eaLnBrk="1" hangingPunct="1">
              <a:buNone/>
            </a:pPr>
            <a:r>
              <a:rPr lang="en-US" sz="2800" dirty="0" smtClean="0">
                <a:solidFill>
                  <a:srgbClr val="FF0000"/>
                </a:solidFill>
              </a:rPr>
              <a:t>How does it relate to </a:t>
            </a:r>
            <a:r>
              <a:rPr lang="en-US" sz="2800" dirty="0" err="1" smtClean="0">
                <a:solidFill>
                  <a:srgbClr val="FF0000"/>
                </a:solidFill>
              </a:rPr>
              <a:t>bfs</a:t>
            </a:r>
            <a:r>
              <a:rPr lang="en-US" sz="2800" dirty="0" smtClean="0">
                <a:solidFill>
                  <a:srgbClr val="FF0000"/>
                </a:solidFill>
              </a:rPr>
              <a:t>?</a:t>
            </a:r>
          </a:p>
          <a:p>
            <a:pPr marL="0" indent="0" eaLnBrk="1" hangingPunct="1">
              <a:buNone/>
            </a:pPr>
            <a:r>
              <a:rPr lang="en-US" sz="2800" dirty="0">
                <a:solidFill>
                  <a:srgbClr val="FF0000"/>
                </a:solidFill>
              </a:rPr>
              <a:t>	</a:t>
            </a:r>
            <a:r>
              <a:rPr lang="en-US" sz="2800" dirty="0" smtClean="0">
                <a:solidFill>
                  <a:srgbClr val="0000FF"/>
                </a:solidFill>
              </a:rPr>
              <a:t>equivalent if costs are fixed</a:t>
            </a:r>
            <a:endParaRPr lang="en-US" sz="2800" dirty="0" smtClean="0">
              <a:solidFill>
                <a:srgbClr val="0000FF"/>
              </a:solidFill>
            </a:endParaRPr>
          </a:p>
        </p:txBody>
      </p:sp>
    </p:spTree>
    <p:extLst>
      <p:ext uri="{BB962C8B-B14F-4D97-AF65-F5344CB8AC3E}">
        <p14:creationId xmlns:p14="http://schemas.microsoft.com/office/powerpoint/2010/main" val="13897497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Uniform-cost search</a:t>
            </a:r>
            <a:endParaRPr lang="en-US" dirty="0"/>
          </a:p>
        </p:txBody>
      </p:sp>
      <p:sp>
        <p:nvSpPr>
          <p:cNvPr id="3" name="Content Placeholder 2"/>
          <p:cNvSpPr>
            <a:spLocks noGrp="1"/>
          </p:cNvSpPr>
          <p:nvPr>
            <p:ph sz="quarter" idx="1"/>
          </p:nvPr>
        </p:nvSpPr>
        <p:spPr/>
        <p:txBody>
          <a:bodyPr/>
          <a:lstStyle/>
          <a:p>
            <a:pPr marL="0" indent="0">
              <a:buNone/>
            </a:pPr>
            <a:r>
              <a:rPr lang="en-US" dirty="0" smtClean="0">
                <a:solidFill>
                  <a:srgbClr val="FF0000"/>
                </a:solidFill>
              </a:rPr>
              <a:t>Time? and Space?</a:t>
            </a:r>
          </a:p>
          <a:p>
            <a:pPr lvl="1"/>
            <a:r>
              <a:rPr lang="en-US" dirty="0" smtClean="0"/>
              <a:t>dependent on the costs and optimal path cost, so cannot be represented in terms of </a:t>
            </a:r>
            <a:r>
              <a:rPr lang="en-US" i="1" dirty="0" err="1" smtClean="0"/>
              <a:t>b</a:t>
            </a:r>
            <a:r>
              <a:rPr lang="en-US" dirty="0" smtClean="0"/>
              <a:t> and </a:t>
            </a:r>
            <a:r>
              <a:rPr lang="en-US" i="1" dirty="0" err="1" smtClean="0"/>
              <a:t>d</a:t>
            </a:r>
            <a:endParaRPr lang="en-US" i="1" dirty="0" smtClean="0"/>
          </a:p>
          <a:p>
            <a:pPr lvl="1"/>
            <a:r>
              <a:rPr lang="en-US" dirty="0" smtClean="0"/>
              <a:t>Space will still be expensive (e.g. take uniform costs)</a:t>
            </a:r>
          </a:p>
          <a:p>
            <a:pPr marL="0" indent="0">
              <a:buNone/>
            </a:pPr>
            <a:r>
              <a:rPr lang="en-US" dirty="0" smtClean="0">
                <a:solidFill>
                  <a:srgbClr val="FF0000"/>
                </a:solidFill>
              </a:rPr>
              <a:t>Complete?</a:t>
            </a:r>
          </a:p>
          <a:p>
            <a:pPr lvl="1"/>
            <a:r>
              <a:rPr lang="en-US" dirty="0" smtClean="0">
                <a:solidFill>
                  <a:srgbClr val="0000FF"/>
                </a:solidFill>
              </a:rPr>
              <a:t>YES, assuming costs &gt; 0</a:t>
            </a:r>
          </a:p>
          <a:p>
            <a:pPr marL="0" indent="0">
              <a:buNone/>
            </a:pPr>
            <a:r>
              <a:rPr lang="en-US" dirty="0" smtClean="0">
                <a:solidFill>
                  <a:srgbClr val="FF0000"/>
                </a:solidFill>
              </a:rPr>
              <a:t>Optimal?</a:t>
            </a:r>
          </a:p>
          <a:p>
            <a:pPr lvl="1"/>
            <a:r>
              <a:rPr lang="en-US" dirty="0" smtClean="0">
                <a:solidFill>
                  <a:srgbClr val="0000FF"/>
                </a:solidFill>
              </a:rPr>
              <a:t>Yes, assuming costs &gt; 0</a:t>
            </a:r>
          </a:p>
          <a:p>
            <a:pPr lvl="1"/>
            <a:endParaRPr lang="en-US" dirty="0" smtClean="0"/>
          </a:p>
          <a:p>
            <a:pPr marL="0" indent="0">
              <a:buNone/>
            </a:pPr>
            <a:r>
              <a:rPr lang="en-US" dirty="0" smtClean="0"/>
              <a:t>This helped us tackle the issue of costs, but still going to be expensive from a memory standpoint!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dirty="0"/>
              <a:t>How do we make a computer "smart?"</a:t>
            </a:r>
          </a:p>
        </p:txBody>
      </p:sp>
      <p:pic>
        <p:nvPicPr>
          <p:cNvPr id="18435" name="Picture 4" descr="MCj04123180000[1]"/>
          <p:cNvPicPr>
            <a:picLocks noChangeAspect="1" noChangeArrowheads="1"/>
          </p:cNvPicPr>
          <p:nvPr>
            <p:custDataLst>
              <p:tags r:id="rId2"/>
            </p:custDataLst>
          </p:nvPr>
        </p:nvPicPr>
        <p:blipFill>
          <a:blip r:embed="rId11"/>
          <a:srcRect/>
          <a:stretch>
            <a:fillRect/>
          </a:stretch>
        </p:blipFill>
        <p:spPr bwMode="auto">
          <a:xfrm>
            <a:off x="4237037" y="3287713"/>
            <a:ext cx="866775" cy="1787525"/>
          </a:xfrm>
          <a:prstGeom prst="rect">
            <a:avLst/>
          </a:prstGeom>
          <a:noFill/>
          <a:ln w="9525">
            <a:noFill/>
            <a:miter lim="800000"/>
            <a:headEnd/>
            <a:tailEnd/>
          </a:ln>
        </p:spPr>
      </p:pic>
      <p:pic>
        <p:nvPicPr>
          <p:cNvPr id="18436" name="Picture 10" descr="MCj04134780000[1]"/>
          <p:cNvPicPr>
            <a:picLocks noChangeAspect="1" noChangeArrowheads="1"/>
          </p:cNvPicPr>
          <p:nvPr>
            <p:custDataLst>
              <p:tags r:id="rId3"/>
            </p:custDataLst>
          </p:nvPr>
        </p:nvPicPr>
        <p:blipFill>
          <a:blip r:embed="rId12"/>
          <a:srcRect/>
          <a:stretch>
            <a:fillRect/>
          </a:stretch>
        </p:blipFill>
        <p:spPr bwMode="auto">
          <a:xfrm>
            <a:off x="5375275" y="2908300"/>
            <a:ext cx="3540125" cy="3043238"/>
          </a:xfrm>
          <a:prstGeom prst="rect">
            <a:avLst/>
          </a:prstGeom>
          <a:noFill/>
          <a:ln w="9525">
            <a:noFill/>
            <a:miter lim="800000"/>
            <a:headEnd/>
            <a:tailEnd/>
          </a:ln>
        </p:spPr>
      </p:pic>
      <p:pic>
        <p:nvPicPr>
          <p:cNvPr id="18437" name="Picture 11"/>
          <p:cNvPicPr>
            <a:picLocks noChangeAspect="1" noChangeArrowheads="1"/>
          </p:cNvPicPr>
          <p:nvPr>
            <p:custDataLst>
              <p:tags r:id="rId4"/>
            </p:custDataLst>
          </p:nvPr>
        </p:nvPicPr>
        <p:blipFill>
          <a:blip r:embed="rId13"/>
          <a:srcRect/>
          <a:stretch>
            <a:fillRect/>
          </a:stretch>
        </p:blipFill>
        <p:spPr bwMode="auto">
          <a:xfrm>
            <a:off x="457200" y="5075238"/>
            <a:ext cx="1366838" cy="1139825"/>
          </a:xfrm>
          <a:prstGeom prst="rect">
            <a:avLst/>
          </a:prstGeom>
          <a:noFill/>
          <a:ln w="25400">
            <a:noFill/>
            <a:miter lim="800000"/>
            <a:headEnd/>
            <a:tailEnd/>
          </a:ln>
        </p:spPr>
      </p:pic>
      <p:pic>
        <p:nvPicPr>
          <p:cNvPr id="18438" name="Picture 22" descr="MCPE06010_0000[1]"/>
          <p:cNvPicPr>
            <a:picLocks noChangeAspect="1" noChangeArrowheads="1"/>
          </p:cNvPicPr>
          <p:nvPr>
            <p:custDataLst>
              <p:tags r:id="rId5"/>
            </p:custDataLst>
          </p:nvPr>
        </p:nvPicPr>
        <p:blipFill>
          <a:blip r:embed="rId14"/>
          <a:srcRect/>
          <a:stretch>
            <a:fillRect/>
          </a:stretch>
        </p:blipFill>
        <p:spPr bwMode="auto">
          <a:xfrm>
            <a:off x="669925" y="2073275"/>
            <a:ext cx="3414712" cy="1708150"/>
          </a:xfrm>
          <a:prstGeom prst="rect">
            <a:avLst/>
          </a:prstGeom>
          <a:noFill/>
          <a:ln w="9525">
            <a:noFill/>
            <a:miter lim="800000"/>
            <a:headEnd/>
            <a:tailEnd/>
          </a:ln>
        </p:spPr>
      </p:pic>
      <p:sp>
        <p:nvSpPr>
          <p:cNvPr id="18439" name="AutoShape 23"/>
          <p:cNvSpPr>
            <a:spLocks noChangeArrowheads="1"/>
          </p:cNvSpPr>
          <p:nvPr>
            <p:custDataLst>
              <p:tags r:id="rId6"/>
            </p:custDataLst>
          </p:nvPr>
        </p:nvSpPr>
        <p:spPr bwMode="auto">
          <a:xfrm>
            <a:off x="2263775" y="1238250"/>
            <a:ext cx="2124075" cy="684213"/>
          </a:xfrm>
          <a:prstGeom prst="wedgeRoundRectCallout">
            <a:avLst>
              <a:gd name="adj1" fmla="val -42375"/>
              <a:gd name="adj2" fmla="val 87819"/>
              <a:gd name="adj3" fmla="val 16667"/>
            </a:avLst>
          </a:prstGeom>
          <a:noFill/>
          <a:ln w="25400">
            <a:solidFill>
              <a:schemeClr val="tx1"/>
            </a:solidFill>
            <a:miter lim="800000"/>
            <a:headEnd/>
            <a:tailEnd/>
          </a:ln>
        </p:spPr>
        <p:txBody>
          <a:bodyPr>
            <a:prstTxWarp prst="textNoShape">
              <a:avLst/>
            </a:prstTxWarp>
          </a:bodyPr>
          <a:lstStyle/>
          <a:p>
            <a:pPr algn="ctr"/>
            <a:r>
              <a:rPr lang="en-US"/>
              <a:t>Computer, </a:t>
            </a:r>
          </a:p>
          <a:p>
            <a:pPr algn="ctr"/>
            <a:r>
              <a:rPr lang="en-US"/>
              <a:t>clean the house!</a:t>
            </a:r>
          </a:p>
        </p:txBody>
      </p:sp>
      <p:sp>
        <p:nvSpPr>
          <p:cNvPr id="18440" name="AutoShape 25"/>
          <p:cNvSpPr>
            <a:spLocks noChangeArrowheads="1"/>
          </p:cNvSpPr>
          <p:nvPr>
            <p:custDataLst>
              <p:tags r:id="rId7"/>
            </p:custDataLst>
          </p:nvPr>
        </p:nvSpPr>
        <p:spPr bwMode="auto">
          <a:xfrm>
            <a:off x="1828800" y="4316413"/>
            <a:ext cx="1973262" cy="758825"/>
          </a:xfrm>
          <a:prstGeom prst="cloudCallout">
            <a:avLst>
              <a:gd name="adj1" fmla="val -45412"/>
              <a:gd name="adj2" fmla="val 75940"/>
            </a:avLst>
          </a:prstGeom>
          <a:noFill/>
          <a:ln w="25400">
            <a:solidFill>
              <a:schemeClr val="tx1"/>
            </a:solidFill>
            <a:round/>
            <a:headEnd/>
            <a:tailEnd/>
          </a:ln>
        </p:spPr>
        <p:txBody>
          <a:bodyPr>
            <a:prstTxWarp prst="textNoShape">
              <a:avLst/>
            </a:prstTxWarp>
          </a:bodyPr>
          <a:lstStyle/>
          <a:p>
            <a:pPr algn="ctr"/>
            <a:r>
              <a:rPr lang="en-US" sz="1400" dirty="0"/>
              <a:t>This one's got no chance…</a:t>
            </a:r>
          </a:p>
        </p:txBody>
      </p:sp>
      <p:sp>
        <p:nvSpPr>
          <p:cNvPr id="18441" name="AutoShape 26"/>
          <p:cNvSpPr>
            <a:spLocks noChangeArrowheads="1"/>
          </p:cNvSpPr>
          <p:nvPr>
            <p:custDataLst>
              <p:tags r:id="rId8"/>
            </p:custDataLst>
          </p:nvPr>
        </p:nvSpPr>
        <p:spPr bwMode="auto">
          <a:xfrm>
            <a:off x="4464050" y="1844675"/>
            <a:ext cx="1973262" cy="758825"/>
          </a:xfrm>
          <a:prstGeom prst="cloudCallout">
            <a:avLst>
              <a:gd name="adj1" fmla="val -50481"/>
              <a:gd name="adj2" fmla="val 152718"/>
            </a:avLst>
          </a:prstGeom>
          <a:noFill/>
          <a:ln w="25400">
            <a:solidFill>
              <a:schemeClr val="tx1"/>
            </a:solidFill>
            <a:round/>
            <a:headEnd/>
            <a:tailEnd/>
          </a:ln>
        </p:spPr>
        <p:txBody>
          <a:bodyPr>
            <a:prstTxWarp prst="textNoShape">
              <a:avLst/>
            </a:prstTxWarp>
          </a:bodyPr>
          <a:lstStyle/>
          <a:p>
            <a:pPr algn="ctr"/>
            <a:r>
              <a:rPr lang="en-US" sz="1400"/>
              <a:t>Um… OK…??</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sp>
        <p:nvSpPr>
          <p:cNvPr id="4" name="TextBox 3"/>
          <p:cNvSpPr txBox="1"/>
          <p:nvPr/>
        </p:nvSpPr>
        <p:spPr>
          <a:xfrm>
            <a:off x="457200" y="1361182"/>
            <a:ext cx="8229600" cy="1077218"/>
          </a:xfrm>
          <a:prstGeom prst="rect">
            <a:avLst/>
          </a:prstGeom>
          <a:noFill/>
        </p:spPr>
        <p:txBody>
          <a:bodyPr wrap="square" rtlCol="0">
            <a:spAutoFit/>
          </a:bodyPr>
          <a:lstStyle/>
          <a:p>
            <a:r>
              <a:rPr lang="en-US" sz="3200" dirty="0" smtClean="0"/>
              <a:t>Can we combined the optimality and completeness of BFS with the memory of DFS?</a:t>
            </a:r>
            <a:endParaRPr lang="en-US" sz="3200" dirty="0"/>
          </a:p>
        </p:txBody>
      </p:sp>
      <p:pic>
        <p:nvPicPr>
          <p:cNvPr id="6" name="Picture 5" descr="dfs-progress12c"/>
          <p:cNvPicPr>
            <a:picLocks noChangeAspect="1" noChangeArrowheads="1"/>
          </p:cNvPicPr>
          <p:nvPr>
            <p:custDataLst>
              <p:tags r:id="rId1"/>
            </p:custDataLst>
          </p:nvPr>
        </p:nvPicPr>
        <p:blipFill>
          <a:blip r:embed="rId4"/>
          <a:srcRect/>
          <a:stretch>
            <a:fillRect/>
          </a:stretch>
        </p:blipFill>
        <p:spPr bwMode="auto">
          <a:xfrm>
            <a:off x="3220219" y="3505200"/>
            <a:ext cx="2478038" cy="1447800"/>
          </a:xfrm>
          <a:prstGeom prst="rect">
            <a:avLst/>
          </a:prstGeom>
          <a:noFill/>
          <a:ln w="9525">
            <a:noFill/>
            <a:miter lim="800000"/>
            <a:headEnd/>
            <a:tailEnd/>
          </a:ln>
        </p:spPr>
      </p:pic>
      <p:pic>
        <p:nvPicPr>
          <p:cNvPr id="7" name="Picture 2" descr="bfs-progress4c"/>
          <p:cNvPicPr>
            <a:picLocks noChangeAspect="1" noChangeArrowheads="1"/>
          </p:cNvPicPr>
          <p:nvPr>
            <p:custDataLst>
              <p:tags r:id="rId2"/>
            </p:custDataLst>
          </p:nvPr>
        </p:nvPicPr>
        <p:blipFill>
          <a:blip r:embed="rId5"/>
          <a:srcRect/>
          <a:stretch>
            <a:fillRect/>
          </a:stretch>
        </p:blipFill>
        <p:spPr bwMode="auto">
          <a:xfrm>
            <a:off x="228600" y="3626969"/>
            <a:ext cx="2209800" cy="1326031"/>
          </a:xfrm>
          <a:prstGeom prst="rect">
            <a:avLst/>
          </a:prstGeom>
          <a:noFill/>
          <a:ln w="9525">
            <a:noFill/>
            <a:miter lim="800000"/>
            <a:headEnd/>
            <a:tailEnd/>
          </a:ln>
        </p:spPr>
      </p:pic>
      <p:pic>
        <p:nvPicPr>
          <p:cNvPr id="8" name="Picture 7"/>
          <p:cNvPicPr>
            <a:picLocks noChangeAspect="1"/>
          </p:cNvPicPr>
          <p:nvPr/>
        </p:nvPicPr>
        <p:blipFill>
          <a:blip r:embed="rId6"/>
          <a:stretch>
            <a:fillRect/>
          </a:stretch>
        </p:blipFill>
        <p:spPr>
          <a:xfrm>
            <a:off x="7035800" y="3200400"/>
            <a:ext cx="1727200" cy="2057400"/>
          </a:xfrm>
          <a:prstGeom prst="rect">
            <a:avLst/>
          </a:prstGeom>
        </p:spPr>
      </p:pic>
      <p:sp>
        <p:nvSpPr>
          <p:cNvPr id="9" name="TextBox 8"/>
          <p:cNvSpPr txBox="1"/>
          <p:nvPr/>
        </p:nvSpPr>
        <p:spPr>
          <a:xfrm>
            <a:off x="2356699" y="3505200"/>
            <a:ext cx="843701" cy="1446550"/>
          </a:xfrm>
          <a:prstGeom prst="rect">
            <a:avLst/>
          </a:prstGeom>
          <a:noFill/>
        </p:spPr>
        <p:txBody>
          <a:bodyPr wrap="none" rtlCol="0">
            <a:spAutoFit/>
          </a:bodyPr>
          <a:lstStyle/>
          <a:p>
            <a:r>
              <a:rPr lang="en-US" sz="8800" dirty="0" smtClean="0"/>
              <a:t>+</a:t>
            </a:r>
            <a:endParaRPr lang="en-US" sz="8800" dirty="0"/>
          </a:p>
        </p:txBody>
      </p:sp>
      <p:sp>
        <p:nvSpPr>
          <p:cNvPr id="10" name="TextBox 9"/>
          <p:cNvSpPr txBox="1"/>
          <p:nvPr/>
        </p:nvSpPr>
        <p:spPr>
          <a:xfrm>
            <a:off x="6014299" y="3581400"/>
            <a:ext cx="843701" cy="1446550"/>
          </a:xfrm>
          <a:prstGeom prst="rect">
            <a:avLst/>
          </a:prstGeom>
          <a:noFill/>
        </p:spPr>
        <p:txBody>
          <a:bodyPr wrap="none" rtlCol="0">
            <a:spAutoFit/>
          </a:bodyPr>
          <a:lstStyle/>
          <a:p>
            <a:r>
              <a:rPr lang="en-US" sz="8800" dirty="0"/>
              <a:t>=</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limited DFS</a:t>
            </a:r>
            <a:endParaRPr lang="en-US" dirty="0"/>
          </a:p>
        </p:txBody>
      </p:sp>
      <p:sp>
        <p:nvSpPr>
          <p:cNvPr id="3" name="Content Placeholder 2"/>
          <p:cNvSpPr>
            <a:spLocks noGrp="1"/>
          </p:cNvSpPr>
          <p:nvPr>
            <p:ph sz="quarter" idx="1"/>
          </p:nvPr>
        </p:nvSpPr>
        <p:spPr>
          <a:xfrm>
            <a:off x="457200" y="1371600"/>
            <a:ext cx="8229600" cy="4785360"/>
          </a:xfrm>
        </p:spPr>
        <p:txBody>
          <a:bodyPr>
            <a:normAutofit lnSpcReduction="10000"/>
          </a:bodyPr>
          <a:lstStyle/>
          <a:p>
            <a:pPr marL="0" indent="0">
              <a:buNone/>
            </a:pPr>
            <a:r>
              <a:rPr lang="en-US" dirty="0" smtClean="0">
                <a:latin typeface="Times New Roman" charset="0"/>
                <a:ea typeface="Arial" charset="0"/>
                <a:cs typeface="Arial" charset="0"/>
              </a:rPr>
              <a:t>DFS, but with a depth limit </a:t>
            </a:r>
            <a:r>
              <a:rPr lang="en-US" b="1" dirty="0" smtClean="0">
                <a:latin typeface="Times New Roman" charset="0"/>
                <a:ea typeface="Arial" charset="0"/>
                <a:cs typeface="Arial" charset="0"/>
              </a:rPr>
              <a:t>L</a:t>
            </a:r>
            <a:r>
              <a:rPr lang="en-US" dirty="0" smtClean="0">
                <a:latin typeface="Times New Roman" charset="0"/>
                <a:ea typeface="Arial" charset="0"/>
                <a:cs typeface="Arial" charset="0"/>
              </a:rPr>
              <a:t> specified</a:t>
            </a:r>
            <a:endParaRPr lang="en-US" b="1" dirty="0" smtClean="0">
              <a:latin typeface="Times New Roman" charset="0"/>
              <a:ea typeface="Arial" charset="0"/>
              <a:cs typeface="Arial" charset="0"/>
            </a:endParaRPr>
          </a:p>
          <a:p>
            <a:pPr lvl="1"/>
            <a:r>
              <a:rPr lang="en-US" dirty="0" smtClean="0">
                <a:latin typeface="Times New Roman" charset="0"/>
                <a:ea typeface="Arial" charset="0"/>
                <a:cs typeface="Arial" charset="0"/>
              </a:rPr>
              <a:t>nodes at depth </a:t>
            </a:r>
            <a:r>
              <a:rPr lang="en-US" b="1" dirty="0" smtClean="0">
                <a:latin typeface="Times New Roman" charset="0"/>
                <a:ea typeface="Arial" charset="0"/>
                <a:cs typeface="Arial" charset="0"/>
              </a:rPr>
              <a:t>L</a:t>
            </a:r>
            <a:r>
              <a:rPr lang="en-US" dirty="0" smtClean="0">
                <a:latin typeface="Times New Roman" charset="0"/>
                <a:ea typeface="Arial" charset="0"/>
                <a:cs typeface="Arial" charset="0"/>
              </a:rPr>
              <a:t> are treated as if they have no successors</a:t>
            </a:r>
          </a:p>
          <a:p>
            <a:pPr lvl="1"/>
            <a:r>
              <a:rPr lang="en-US" dirty="0" smtClean="0">
                <a:latin typeface="Times New Roman" charset="0"/>
                <a:ea typeface="Arial" charset="0"/>
                <a:cs typeface="Arial" charset="0"/>
              </a:rPr>
              <a:t>we only search down to depth </a:t>
            </a:r>
            <a:r>
              <a:rPr lang="en-US" b="1" dirty="0" smtClean="0">
                <a:latin typeface="Times New Roman" charset="0"/>
                <a:ea typeface="Arial" charset="0"/>
                <a:cs typeface="Arial" charset="0"/>
              </a:rPr>
              <a:t>L</a:t>
            </a:r>
          </a:p>
          <a:p>
            <a:pPr marL="0" indent="0">
              <a:buNone/>
            </a:pPr>
            <a:r>
              <a:rPr lang="en-US" dirty="0" smtClean="0">
                <a:solidFill>
                  <a:srgbClr val="FF0000"/>
                </a:solidFill>
                <a:latin typeface="Times New Roman" charset="0"/>
                <a:ea typeface="Arial" charset="0"/>
                <a:cs typeface="Arial" charset="0"/>
              </a:rPr>
              <a:t>Time?</a:t>
            </a:r>
          </a:p>
          <a:p>
            <a:pPr lvl="1"/>
            <a:r>
              <a:rPr lang="en-US" dirty="0" smtClean="0">
                <a:solidFill>
                  <a:srgbClr val="0000FF"/>
                </a:solidFill>
                <a:latin typeface="Times New Roman" charset="0"/>
                <a:ea typeface="Arial" charset="0"/>
                <a:cs typeface="Arial" charset="0"/>
              </a:rPr>
              <a:t>O(</a:t>
            </a:r>
            <a:r>
              <a:rPr lang="en-US" dirty="0" err="1" smtClean="0">
                <a:solidFill>
                  <a:srgbClr val="0000FF"/>
                </a:solidFill>
                <a:latin typeface="Times New Roman" charset="0"/>
                <a:ea typeface="Arial" charset="0"/>
                <a:cs typeface="Arial" charset="0"/>
              </a:rPr>
              <a:t>b</a:t>
            </a:r>
            <a:r>
              <a:rPr lang="en-US" baseline="30000" dirty="0" err="1" smtClean="0">
                <a:solidFill>
                  <a:srgbClr val="0000FF"/>
                </a:solidFill>
                <a:latin typeface="Times New Roman" charset="0"/>
                <a:ea typeface="Arial" charset="0"/>
                <a:cs typeface="Arial" charset="0"/>
              </a:rPr>
              <a:t>L</a:t>
            </a:r>
            <a:r>
              <a:rPr lang="en-US" dirty="0" smtClean="0">
                <a:solidFill>
                  <a:srgbClr val="0000FF"/>
                </a:solidFill>
                <a:latin typeface="Times New Roman" charset="0"/>
                <a:ea typeface="Arial" charset="0"/>
                <a:cs typeface="Arial" charset="0"/>
              </a:rPr>
              <a:t>)</a:t>
            </a:r>
          </a:p>
          <a:p>
            <a:pPr marL="0" indent="0">
              <a:buNone/>
            </a:pPr>
            <a:r>
              <a:rPr lang="en-US" dirty="0" smtClean="0">
                <a:solidFill>
                  <a:srgbClr val="FF0000"/>
                </a:solidFill>
                <a:latin typeface="Times New Roman" charset="0"/>
                <a:ea typeface="Arial" charset="0"/>
                <a:cs typeface="Arial" charset="0"/>
              </a:rPr>
              <a:t>Space?</a:t>
            </a:r>
          </a:p>
          <a:p>
            <a:pPr lvl="1"/>
            <a:r>
              <a:rPr lang="en-US" dirty="0" err="1" smtClean="0">
                <a:solidFill>
                  <a:srgbClr val="0000FF"/>
                </a:solidFill>
                <a:latin typeface="Times New Roman" charset="0"/>
                <a:ea typeface="Arial" charset="0"/>
                <a:cs typeface="Arial" charset="0"/>
              </a:rPr>
              <a:t>O(bL</a:t>
            </a:r>
            <a:r>
              <a:rPr lang="en-US" dirty="0" smtClean="0">
                <a:solidFill>
                  <a:srgbClr val="0000FF"/>
                </a:solidFill>
                <a:latin typeface="Times New Roman" charset="0"/>
                <a:ea typeface="Arial" charset="0"/>
                <a:cs typeface="Arial" charset="0"/>
              </a:rPr>
              <a:t>)</a:t>
            </a:r>
          </a:p>
          <a:p>
            <a:pPr marL="0" indent="0">
              <a:buNone/>
            </a:pPr>
            <a:r>
              <a:rPr lang="en-US" dirty="0" smtClean="0">
                <a:solidFill>
                  <a:srgbClr val="FF0000"/>
                </a:solidFill>
                <a:latin typeface="Times New Roman" charset="0"/>
                <a:ea typeface="Arial" charset="0"/>
                <a:cs typeface="Arial" charset="0"/>
              </a:rPr>
              <a:t>Complete?</a:t>
            </a:r>
          </a:p>
          <a:p>
            <a:pPr lvl="1"/>
            <a:r>
              <a:rPr lang="en-US" dirty="0" smtClean="0">
                <a:solidFill>
                  <a:srgbClr val="0000FF"/>
                </a:solidFill>
                <a:latin typeface="Times New Roman" charset="0"/>
                <a:ea typeface="Arial" charset="0"/>
                <a:cs typeface="Arial" charset="0"/>
              </a:rPr>
              <a:t>NO, </a:t>
            </a:r>
            <a:r>
              <a:rPr lang="en-US" dirty="0" smtClean="0">
                <a:solidFill>
                  <a:srgbClr val="0000FF"/>
                </a:solidFill>
                <a:latin typeface="Times New Roman" charset="0"/>
                <a:ea typeface="Arial" charset="0"/>
                <a:cs typeface="Arial" charset="0"/>
              </a:rPr>
              <a:t>if solution is longer than L</a:t>
            </a:r>
          </a:p>
          <a:p>
            <a:pPr marL="0" indent="0">
              <a:buNone/>
            </a:pPr>
            <a:r>
              <a:rPr lang="en-US" dirty="0" smtClean="0">
                <a:solidFill>
                  <a:srgbClr val="FF0000"/>
                </a:solidFill>
                <a:latin typeface="Times New Roman" charset="0"/>
                <a:ea typeface="Arial" charset="0"/>
                <a:cs typeface="Arial" charset="0"/>
              </a:rPr>
              <a:t>Optimal</a:t>
            </a:r>
          </a:p>
          <a:p>
            <a:pPr lvl="1"/>
            <a:r>
              <a:rPr lang="en-US" dirty="0" smtClean="0">
                <a:solidFill>
                  <a:srgbClr val="0000FF"/>
                </a:solidFill>
                <a:latin typeface="Times New Roman" charset="0"/>
                <a:ea typeface="Arial" charset="0"/>
                <a:cs typeface="Arial" charset="0"/>
              </a:rPr>
              <a:t>NO, </a:t>
            </a:r>
            <a:r>
              <a:rPr lang="en-US" dirty="0" smtClean="0">
                <a:solidFill>
                  <a:srgbClr val="0000FF"/>
                </a:solidFill>
                <a:latin typeface="Times New Roman" charset="0"/>
                <a:ea typeface="Arial" charset="0"/>
                <a:cs typeface="Arial" charset="0"/>
              </a:rPr>
              <a:t>for same reasons DFS isn’t</a:t>
            </a:r>
            <a:endParaRPr lang="en-US" dirty="0">
              <a:solidFill>
                <a:srgbClr val="0000FF"/>
              </a:solidFill>
              <a:latin typeface="Times New Roman" charset="0"/>
              <a:ea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pic>
        <p:nvPicPr>
          <p:cNvPr id="4" name="Picture 3"/>
          <p:cNvPicPr>
            <a:picLocks noChangeAspect="1"/>
          </p:cNvPicPr>
          <p:nvPr/>
        </p:nvPicPr>
        <p:blipFill>
          <a:blip r:embed="rId2"/>
          <a:stretch>
            <a:fillRect/>
          </a:stretch>
        </p:blipFill>
        <p:spPr>
          <a:xfrm>
            <a:off x="1295400" y="2514600"/>
            <a:ext cx="1727200" cy="2057400"/>
          </a:xfrm>
          <a:prstGeom prst="rect">
            <a:avLst/>
          </a:prstGeom>
        </p:spPr>
      </p:pic>
      <p:sp>
        <p:nvSpPr>
          <p:cNvPr id="6" name="Right Arrow 5"/>
          <p:cNvSpPr/>
          <p:nvPr/>
        </p:nvSpPr>
        <p:spPr>
          <a:xfrm>
            <a:off x="3733800" y="2971800"/>
            <a:ext cx="16002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5715000" y="1860054"/>
            <a:ext cx="2971800" cy="31691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p:txBody>
          <a:bodyPr/>
          <a:lstStyle/>
          <a:p>
            <a:pPr eaLnBrk="1" hangingPunct="1"/>
            <a:r>
              <a:rPr lang="en-US"/>
              <a:t>Iterative deepening search</a:t>
            </a:r>
          </a:p>
        </p:txBody>
      </p:sp>
      <p:sp>
        <p:nvSpPr>
          <p:cNvPr id="4" name="TextBox 3"/>
          <p:cNvSpPr txBox="1"/>
          <p:nvPr/>
        </p:nvSpPr>
        <p:spPr>
          <a:xfrm>
            <a:off x="609600" y="1371600"/>
            <a:ext cx="5943600" cy="1384995"/>
          </a:xfrm>
          <a:prstGeom prst="rect">
            <a:avLst/>
          </a:prstGeom>
          <a:noFill/>
        </p:spPr>
        <p:txBody>
          <a:bodyPr wrap="square" rtlCol="0">
            <a:spAutoFit/>
          </a:bodyPr>
          <a:lstStyle/>
          <a:p>
            <a:r>
              <a:rPr lang="en-US" sz="2800" dirty="0" smtClean="0"/>
              <a:t>For depth 0, 1, …., ∞</a:t>
            </a:r>
          </a:p>
          <a:p>
            <a:pPr lvl="1"/>
            <a:r>
              <a:rPr lang="en-US" sz="2800" dirty="0" smtClean="0"/>
              <a:t>run depth limited DFS</a:t>
            </a:r>
          </a:p>
          <a:p>
            <a:pPr lvl="1"/>
            <a:r>
              <a:rPr lang="en-US" sz="2800" dirty="0" smtClean="0"/>
              <a:t>if solution found, return result</a:t>
            </a:r>
            <a:endParaRPr lang="en-US" sz="2800" dirty="0"/>
          </a:p>
        </p:txBody>
      </p:sp>
      <p:sp>
        <p:nvSpPr>
          <p:cNvPr id="5" name="Content Placeholder 2"/>
          <p:cNvSpPr>
            <a:spLocks noGrp="1"/>
          </p:cNvSpPr>
          <p:nvPr>
            <p:ph sz="quarter" idx="1"/>
          </p:nvPr>
        </p:nvSpPr>
        <p:spPr>
          <a:xfrm>
            <a:off x="457200" y="3276600"/>
            <a:ext cx="7467600" cy="2880360"/>
          </a:xfrm>
        </p:spPr>
        <p:txBody>
          <a:bodyPr>
            <a:normAutofit/>
          </a:bodyPr>
          <a:lstStyle/>
          <a:p>
            <a:pPr marL="0" indent="0">
              <a:buNone/>
            </a:pPr>
            <a:r>
              <a:rPr lang="en-US" dirty="0" smtClean="0">
                <a:latin typeface="Times New Roman" charset="0"/>
                <a:ea typeface="Arial" charset="0"/>
                <a:cs typeface="Arial" charset="0"/>
              </a:rPr>
              <a:t>Blends the benefits of BFS and DFS</a:t>
            </a:r>
          </a:p>
          <a:p>
            <a:pPr lvl="1"/>
            <a:r>
              <a:rPr lang="en-US" dirty="0" smtClean="0">
                <a:latin typeface="Times New Roman" charset="0"/>
                <a:ea typeface="Arial" charset="0"/>
                <a:cs typeface="Arial" charset="0"/>
              </a:rPr>
              <a:t>searches in a similar order to BFS</a:t>
            </a:r>
          </a:p>
          <a:p>
            <a:pPr lvl="1"/>
            <a:r>
              <a:rPr lang="en-US" dirty="0" smtClean="0">
                <a:latin typeface="Times New Roman" charset="0"/>
                <a:ea typeface="Arial" charset="0"/>
                <a:cs typeface="Arial" charset="0"/>
              </a:rPr>
              <a:t>but has the memory requirements of DFS</a:t>
            </a:r>
          </a:p>
          <a:p>
            <a:pPr marL="0" indent="0">
              <a:buNone/>
            </a:pPr>
            <a:endParaRPr lang="en-US" dirty="0" smtClean="0">
              <a:latin typeface="Times New Roman" charset="0"/>
              <a:ea typeface="Arial" charset="0"/>
              <a:cs typeface="Arial" charset="0"/>
            </a:endParaRPr>
          </a:p>
          <a:p>
            <a:pPr marL="0" indent="0">
              <a:buNone/>
            </a:pPr>
            <a:r>
              <a:rPr lang="en-US" dirty="0" smtClean="0">
                <a:latin typeface="Times New Roman" charset="0"/>
                <a:ea typeface="Arial" charset="0"/>
                <a:cs typeface="Arial" charset="0"/>
              </a:rPr>
              <a:t>Will </a:t>
            </a:r>
            <a:r>
              <a:rPr lang="en-US" dirty="0" smtClean="0">
                <a:latin typeface="Times New Roman" charset="0"/>
                <a:ea typeface="Arial" charset="0"/>
                <a:cs typeface="Arial" charset="0"/>
              </a:rPr>
              <a:t>find the solution when </a:t>
            </a:r>
            <a:r>
              <a:rPr lang="en-US" b="1" dirty="0" smtClean="0">
                <a:latin typeface="Times New Roman" charset="0"/>
                <a:ea typeface="Arial" charset="0"/>
                <a:cs typeface="Arial" charset="0"/>
              </a:rPr>
              <a:t>L</a:t>
            </a:r>
            <a:r>
              <a:rPr lang="en-US" dirty="0" smtClean="0">
                <a:latin typeface="Times New Roman" charset="0"/>
                <a:ea typeface="Arial" charset="0"/>
                <a:cs typeface="Arial" charset="0"/>
              </a:rPr>
              <a:t> is the depth of the shallowest goal</a:t>
            </a:r>
            <a:endParaRPr lang="en-US" dirty="0">
              <a:latin typeface="Times New Roman" charset="0"/>
              <a:ea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p:txBody>
          <a:bodyPr/>
          <a:lstStyle/>
          <a:p>
            <a:pPr eaLnBrk="1" hangingPunct="1"/>
            <a:r>
              <a:rPr lang="en-US" sz="3200"/>
              <a:t>Iterative deepening search </a:t>
            </a:r>
            <a:r>
              <a:rPr lang="en-US" sz="3200" i="1"/>
              <a:t>L </a:t>
            </a:r>
            <a:r>
              <a:rPr lang="en-US" sz="3200"/>
              <a:t>=0</a:t>
            </a:r>
          </a:p>
        </p:txBody>
      </p:sp>
      <p:pic>
        <p:nvPicPr>
          <p:cNvPr id="30723" name="Picture 3" descr="ids-progress1c"/>
          <p:cNvPicPr>
            <a:picLocks noChangeAspect="1" noChangeArrowheads="1"/>
          </p:cNvPicPr>
          <p:nvPr>
            <p:custDataLst>
              <p:tags r:id="rId2"/>
            </p:custDataLst>
          </p:nvPr>
        </p:nvPicPr>
        <p:blipFill>
          <a:blip r:embed="rId5"/>
          <a:srcRect/>
          <a:stretch>
            <a:fillRect/>
          </a:stretch>
        </p:blipFill>
        <p:spPr bwMode="auto">
          <a:xfrm>
            <a:off x="762000" y="1657350"/>
            <a:ext cx="7620000" cy="35433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
            </p:custDataLst>
          </p:nvPr>
        </p:nvSpPr>
        <p:spPr/>
        <p:txBody>
          <a:bodyPr/>
          <a:lstStyle/>
          <a:p>
            <a:pPr eaLnBrk="1" hangingPunct="1"/>
            <a:r>
              <a:rPr lang="en-US" sz="3200"/>
              <a:t>Iterative deepening search </a:t>
            </a:r>
            <a:r>
              <a:rPr lang="en-US" sz="3200" i="1"/>
              <a:t>L </a:t>
            </a:r>
            <a:r>
              <a:rPr lang="en-US" sz="3200"/>
              <a:t>=1</a:t>
            </a:r>
          </a:p>
        </p:txBody>
      </p:sp>
      <p:pic>
        <p:nvPicPr>
          <p:cNvPr id="32771" name="Picture 3" descr="ids-progress2c"/>
          <p:cNvPicPr>
            <a:picLocks noChangeAspect="1" noChangeArrowheads="1"/>
          </p:cNvPicPr>
          <p:nvPr>
            <p:custDataLst>
              <p:tags r:id="rId2"/>
            </p:custDataLst>
          </p:nvPr>
        </p:nvPicPr>
        <p:blipFill>
          <a:blip r:embed="rId5"/>
          <a:srcRect/>
          <a:stretch>
            <a:fillRect/>
          </a:stretch>
        </p:blipFill>
        <p:spPr bwMode="auto">
          <a:xfrm>
            <a:off x="762000" y="1657350"/>
            <a:ext cx="7620000" cy="35433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custDataLst>
              <p:tags r:id="rId1"/>
            </p:custDataLst>
          </p:nvPr>
        </p:nvSpPr>
        <p:spPr/>
        <p:txBody>
          <a:bodyPr/>
          <a:lstStyle/>
          <a:p>
            <a:pPr eaLnBrk="1" hangingPunct="1"/>
            <a:r>
              <a:rPr lang="en-US" sz="3200"/>
              <a:t>Iterative deepening search </a:t>
            </a:r>
            <a:r>
              <a:rPr lang="en-US" sz="3200" i="1"/>
              <a:t>L </a:t>
            </a:r>
            <a:r>
              <a:rPr lang="en-US" sz="3200"/>
              <a:t>=2</a:t>
            </a:r>
          </a:p>
        </p:txBody>
      </p:sp>
      <p:pic>
        <p:nvPicPr>
          <p:cNvPr id="34819" name="Picture 3" descr="ids-progress3c"/>
          <p:cNvPicPr>
            <a:picLocks noChangeAspect="1" noChangeArrowheads="1"/>
          </p:cNvPicPr>
          <p:nvPr>
            <p:custDataLst>
              <p:tags r:id="rId2"/>
            </p:custDataLst>
          </p:nvPr>
        </p:nvPicPr>
        <p:blipFill>
          <a:blip r:embed="rId5"/>
          <a:srcRect/>
          <a:stretch>
            <a:fillRect/>
          </a:stretch>
        </p:blipFill>
        <p:spPr bwMode="auto">
          <a:xfrm>
            <a:off x="762000" y="1652588"/>
            <a:ext cx="7620000" cy="35528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p:txBody>
          <a:bodyPr/>
          <a:lstStyle/>
          <a:p>
            <a:pPr eaLnBrk="1" hangingPunct="1"/>
            <a:r>
              <a:rPr lang="en-US" sz="3200"/>
              <a:t>Iterative deepening search </a:t>
            </a:r>
            <a:r>
              <a:rPr lang="en-US" sz="3200" i="1"/>
              <a:t>L </a:t>
            </a:r>
            <a:r>
              <a:rPr lang="en-US" sz="3200"/>
              <a:t>=3</a:t>
            </a:r>
          </a:p>
        </p:txBody>
      </p:sp>
      <p:pic>
        <p:nvPicPr>
          <p:cNvPr id="36867" name="Picture 3" descr="ids-progress4c"/>
          <p:cNvPicPr>
            <a:picLocks noChangeAspect="1" noChangeArrowheads="1"/>
          </p:cNvPicPr>
          <p:nvPr>
            <p:custDataLst>
              <p:tags r:id="rId2"/>
            </p:custDataLst>
          </p:nvPr>
        </p:nvPicPr>
        <p:blipFill>
          <a:blip r:embed="rId5"/>
          <a:srcRect/>
          <a:stretch>
            <a:fillRect/>
          </a:stretch>
        </p:blipFill>
        <p:spPr bwMode="auto">
          <a:xfrm>
            <a:off x="762000" y="1657350"/>
            <a:ext cx="7620000" cy="35433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L = 0:  1</a:t>
            </a:r>
          </a:p>
          <a:p>
            <a:pPr marL="0" indent="0">
              <a:buNone/>
            </a:pPr>
            <a:r>
              <a:rPr lang="en-US" dirty="0" smtClean="0"/>
              <a:t>L = 1:  1 + </a:t>
            </a:r>
            <a:r>
              <a:rPr lang="en-US" dirty="0" err="1" smtClean="0"/>
              <a:t>b</a:t>
            </a:r>
            <a:endParaRPr lang="en-US" dirty="0" smtClean="0"/>
          </a:p>
          <a:p>
            <a:pPr marL="0" indent="0">
              <a:buNone/>
            </a:pPr>
            <a:r>
              <a:rPr lang="en-US" dirty="0" smtClean="0"/>
              <a:t>L = 2:  1 + </a:t>
            </a:r>
            <a:r>
              <a:rPr lang="en-US" dirty="0" err="1" smtClean="0"/>
              <a:t>b</a:t>
            </a:r>
            <a:r>
              <a:rPr lang="en-US" dirty="0" smtClean="0"/>
              <a:t> + b</a:t>
            </a:r>
            <a:r>
              <a:rPr lang="en-US" baseline="30000" dirty="0" smtClean="0"/>
              <a:t>2</a:t>
            </a:r>
            <a:endParaRPr lang="en-US" dirty="0" smtClean="0"/>
          </a:p>
          <a:p>
            <a:pPr marL="0" indent="0">
              <a:buNone/>
            </a:pPr>
            <a:r>
              <a:rPr lang="en-US" dirty="0" smtClean="0"/>
              <a:t>L = 3:  1 + </a:t>
            </a:r>
            <a:r>
              <a:rPr lang="en-US" dirty="0" err="1" smtClean="0"/>
              <a:t>b</a:t>
            </a:r>
            <a:r>
              <a:rPr lang="en-US" dirty="0" smtClean="0"/>
              <a:t> + b</a:t>
            </a:r>
            <a:r>
              <a:rPr lang="en-US" baseline="30000" dirty="0" smtClean="0"/>
              <a:t>2 </a:t>
            </a:r>
            <a:r>
              <a:rPr lang="en-US" dirty="0" smtClean="0"/>
              <a:t>+ b</a:t>
            </a:r>
            <a:r>
              <a:rPr lang="en-US" baseline="30000" dirty="0" smtClean="0"/>
              <a:t>3</a:t>
            </a:r>
            <a:endParaRPr lang="en-US" dirty="0" smtClean="0"/>
          </a:p>
          <a:p>
            <a:pPr marL="0" indent="0">
              <a:buNone/>
            </a:pPr>
            <a:r>
              <a:rPr lang="en-US" dirty="0" smtClean="0"/>
              <a:t>…</a:t>
            </a:r>
          </a:p>
          <a:p>
            <a:pPr marL="0" indent="0">
              <a:buNone/>
            </a:pPr>
            <a:r>
              <a:rPr lang="en-US" dirty="0" smtClean="0"/>
              <a:t>L </a:t>
            </a:r>
            <a:r>
              <a:rPr lang="en-US" dirty="0" smtClean="0"/>
              <a:t>= d:  1 + b + b</a:t>
            </a:r>
            <a:r>
              <a:rPr lang="en-US" baseline="30000" dirty="0" smtClean="0"/>
              <a:t>2 </a:t>
            </a:r>
            <a:r>
              <a:rPr lang="en-US" dirty="0" smtClean="0"/>
              <a:t>+ b</a:t>
            </a:r>
            <a:r>
              <a:rPr lang="en-US" baseline="30000" dirty="0" smtClean="0"/>
              <a:t>3</a:t>
            </a:r>
            <a:r>
              <a:rPr lang="en-US" dirty="0" smtClean="0"/>
              <a:t> + … + </a:t>
            </a:r>
            <a:r>
              <a:rPr lang="en-US" dirty="0" err="1" smtClean="0"/>
              <a:t>b</a:t>
            </a:r>
            <a:r>
              <a:rPr lang="en-US" baseline="30000" dirty="0" err="1" smtClean="0"/>
              <a:t>d</a:t>
            </a:r>
            <a:endParaRPr lang="en-US" dirty="0" smtClean="0"/>
          </a:p>
          <a:p>
            <a:pPr marL="0" indent="0">
              <a:buNone/>
            </a:pPr>
            <a:endParaRPr lang="en-US" dirty="0" smtClean="0"/>
          </a:p>
          <a:p>
            <a:pPr marL="0" indent="0">
              <a:buNone/>
            </a:pPr>
            <a:r>
              <a:rPr lang="en-US" dirty="0" smtClean="0">
                <a:solidFill>
                  <a:srgbClr val="0000FF"/>
                </a:solidFill>
              </a:rPr>
              <a:t>Overall</a:t>
            </a:r>
            <a:r>
              <a:rPr lang="en-US" dirty="0" smtClean="0">
                <a:solidFill>
                  <a:srgbClr val="0000FF"/>
                </a:solidFill>
              </a:rPr>
              <a:t>:</a:t>
            </a:r>
          </a:p>
          <a:p>
            <a:pPr lvl="1"/>
            <a:r>
              <a:rPr lang="en-US" dirty="0" smtClean="0"/>
              <a:t>d(1) + (d-1)b + (d-2)b</a:t>
            </a:r>
            <a:r>
              <a:rPr lang="en-US" baseline="30000" dirty="0" smtClean="0"/>
              <a:t>2</a:t>
            </a:r>
            <a:r>
              <a:rPr lang="en-US" dirty="0" smtClean="0"/>
              <a:t> + (d-3)b</a:t>
            </a:r>
            <a:r>
              <a:rPr lang="en-US" baseline="30000" dirty="0" smtClean="0"/>
              <a:t>3</a:t>
            </a:r>
            <a:r>
              <a:rPr lang="en-US" dirty="0" smtClean="0"/>
              <a:t> + … + </a:t>
            </a:r>
            <a:r>
              <a:rPr lang="en-US" dirty="0" err="1" smtClean="0"/>
              <a:t>b</a:t>
            </a:r>
            <a:r>
              <a:rPr lang="en-US" baseline="30000" dirty="0" err="1" smtClean="0"/>
              <a:t>d</a:t>
            </a:r>
            <a:endParaRPr lang="en-US" baseline="30000" dirty="0" smtClean="0"/>
          </a:p>
          <a:p>
            <a:pPr lvl="1"/>
            <a:r>
              <a:rPr lang="en-US" dirty="0" err="1" smtClean="0"/>
              <a:t>O(b</a:t>
            </a:r>
            <a:r>
              <a:rPr lang="en-US" baseline="30000" dirty="0" err="1" smtClean="0"/>
              <a:t>d</a:t>
            </a:r>
            <a:r>
              <a:rPr lang="en-US" dirty="0" smtClean="0"/>
              <a:t>)</a:t>
            </a:r>
          </a:p>
          <a:p>
            <a:pPr lvl="1"/>
            <a:r>
              <a:rPr lang="en-US" dirty="0" smtClean="0"/>
              <a:t>the cost of the repeat of the lower levels is subsumed by the cost at the highest level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custDataLst>
              <p:tags r:id="rId1"/>
            </p:custDataLst>
          </p:nvPr>
        </p:nvSpPr>
        <p:spPr/>
        <p:txBody>
          <a:bodyPr/>
          <a:lstStyle/>
          <a:p>
            <a:pPr eaLnBrk="1" hangingPunct="1"/>
            <a:r>
              <a:rPr lang="en-US" sz="3200"/>
              <a:t>Properties of iterative deepening search</a:t>
            </a:r>
          </a:p>
        </p:txBody>
      </p:sp>
      <p:sp>
        <p:nvSpPr>
          <p:cNvPr id="40963" name="Rectangle 3"/>
          <p:cNvSpPr>
            <a:spLocks noGrp="1" noChangeArrowheads="1"/>
          </p:cNvSpPr>
          <p:nvPr>
            <p:ph type="body" idx="1"/>
            <p:custDataLst>
              <p:tags r:id="rId2"/>
            </p:custDataLst>
          </p:nvPr>
        </p:nvSpPr>
        <p:spPr/>
        <p:txBody>
          <a:bodyPr/>
          <a:lstStyle/>
          <a:p>
            <a:pPr marL="0" indent="0">
              <a:buNone/>
            </a:pPr>
            <a:r>
              <a:rPr lang="en-US" u="sng" dirty="0" smtClean="0">
                <a:solidFill>
                  <a:srgbClr val="CC0099"/>
                </a:solidFill>
              </a:rPr>
              <a:t>Space?</a:t>
            </a:r>
            <a:r>
              <a:rPr lang="en-US" dirty="0" smtClean="0"/>
              <a:t> </a:t>
            </a:r>
          </a:p>
          <a:p>
            <a:pPr lvl="1"/>
            <a:r>
              <a:rPr lang="en-US" i="1" dirty="0" err="1" smtClean="0">
                <a:solidFill>
                  <a:srgbClr val="0000FF"/>
                </a:solidFill>
              </a:rPr>
              <a:t>O(bd</a:t>
            </a:r>
            <a:r>
              <a:rPr lang="en-US" i="1" dirty="0" smtClean="0">
                <a:solidFill>
                  <a:srgbClr val="0000FF"/>
                </a:solidFill>
              </a:rPr>
              <a:t>)</a:t>
            </a:r>
            <a:endParaRPr lang="en-US" dirty="0" smtClean="0">
              <a:solidFill>
                <a:srgbClr val="0000FF"/>
              </a:solidFill>
            </a:endParaRPr>
          </a:p>
          <a:p>
            <a:pPr marL="0" indent="0" eaLnBrk="1" hangingPunct="1">
              <a:buNone/>
            </a:pPr>
            <a:endParaRPr lang="en-US" u="sng" dirty="0" smtClean="0">
              <a:solidFill>
                <a:srgbClr val="CC0099"/>
              </a:solidFill>
            </a:endParaRPr>
          </a:p>
          <a:p>
            <a:pPr marL="0" indent="0" eaLnBrk="1" hangingPunct="1">
              <a:buNone/>
            </a:pPr>
            <a:r>
              <a:rPr lang="en-US" u="sng" dirty="0" smtClean="0">
                <a:solidFill>
                  <a:srgbClr val="CC0099"/>
                </a:solidFill>
              </a:rPr>
              <a:t>Complete</a:t>
            </a:r>
            <a:r>
              <a:rPr lang="en-US" u="sng" dirty="0">
                <a:solidFill>
                  <a:srgbClr val="CC0099"/>
                </a:solidFill>
              </a:rPr>
              <a:t>?</a:t>
            </a:r>
            <a:r>
              <a:rPr lang="en-US" dirty="0" smtClean="0"/>
              <a:t> </a:t>
            </a:r>
          </a:p>
          <a:p>
            <a:pPr lvl="1"/>
            <a:r>
              <a:rPr lang="en-US" dirty="0" smtClean="0">
                <a:solidFill>
                  <a:srgbClr val="0000FF"/>
                </a:solidFill>
              </a:rPr>
              <a:t>YES</a:t>
            </a:r>
            <a:endParaRPr lang="en-US" dirty="0" smtClean="0">
              <a:solidFill>
                <a:srgbClr val="0000FF"/>
              </a:solidFill>
            </a:endParaRPr>
          </a:p>
          <a:p>
            <a:pPr marL="0" indent="0" eaLnBrk="1" hangingPunct="1">
              <a:buNone/>
            </a:pPr>
            <a:endParaRPr lang="en-US" u="sng" dirty="0" smtClean="0">
              <a:solidFill>
                <a:srgbClr val="CC0099"/>
              </a:solidFill>
            </a:endParaRPr>
          </a:p>
          <a:p>
            <a:pPr marL="0" indent="0" eaLnBrk="1" hangingPunct="1">
              <a:buNone/>
            </a:pPr>
            <a:r>
              <a:rPr lang="en-US" u="sng" dirty="0" smtClean="0">
                <a:solidFill>
                  <a:srgbClr val="CC0099"/>
                </a:solidFill>
              </a:rPr>
              <a:t>Optimal</a:t>
            </a:r>
            <a:r>
              <a:rPr lang="en-US" u="sng" dirty="0">
                <a:solidFill>
                  <a:srgbClr val="CC0099"/>
                </a:solidFill>
              </a:rPr>
              <a:t>?</a:t>
            </a:r>
            <a:r>
              <a:rPr lang="en-US" dirty="0" smtClean="0"/>
              <a:t> </a:t>
            </a:r>
          </a:p>
          <a:p>
            <a:pPr lvl="1"/>
            <a:r>
              <a:rPr lang="en-US" dirty="0" smtClean="0"/>
              <a:t>YES, </a:t>
            </a:r>
            <a:r>
              <a:rPr lang="en-US" dirty="0"/>
              <a:t>if step </a:t>
            </a:r>
            <a:r>
              <a:rPr lang="en-US" dirty="0" smtClean="0"/>
              <a:t>size</a:t>
            </a:r>
            <a:r>
              <a:rPr lang="en-US" dirty="0" smtClean="0"/>
              <a:t> </a:t>
            </a:r>
            <a:r>
              <a:rPr lang="en-US" dirty="0"/>
              <a:t>= 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6"/>
          <p:cNvSpPr>
            <a:spLocks noChangeArrowheads="1"/>
          </p:cNvSpPr>
          <p:nvPr>
            <p:custDataLst>
              <p:tags r:id="rId1"/>
            </p:custDataLst>
          </p:nvPr>
        </p:nvSpPr>
        <p:spPr bwMode="auto">
          <a:xfrm>
            <a:off x="990600" y="1230312"/>
            <a:ext cx="1973262" cy="2732088"/>
          </a:xfrm>
          <a:prstGeom prst="rect">
            <a:avLst/>
          </a:prstGeom>
          <a:solidFill>
            <a:srgbClr val="FFFF99"/>
          </a:solidFill>
          <a:ln w="25400">
            <a:solidFill>
              <a:srgbClr val="FF0000"/>
            </a:solidFill>
            <a:miter lim="800000"/>
            <a:headEnd/>
            <a:tailEnd/>
          </a:ln>
        </p:spPr>
        <p:txBody>
          <a:bodyPr wrap="none" anchor="ctr">
            <a:prstTxWarp prst="textNoShape">
              <a:avLst/>
            </a:prstTxWarp>
          </a:bodyPr>
          <a:lstStyle/>
          <a:p>
            <a:endParaRPr lang="en-US"/>
          </a:p>
        </p:txBody>
      </p:sp>
      <p:pic>
        <p:nvPicPr>
          <p:cNvPr id="30723" name="Picture 5" descr="MCj03707980000[1]"/>
          <p:cNvPicPr>
            <a:picLocks noChangeAspect="1" noChangeArrowheads="1"/>
          </p:cNvPicPr>
          <p:nvPr>
            <p:custDataLst>
              <p:tags r:id="rId2"/>
            </p:custDataLst>
          </p:nvPr>
        </p:nvPicPr>
        <p:blipFill>
          <a:blip r:embed="rId18"/>
          <a:srcRect/>
          <a:stretch>
            <a:fillRect/>
          </a:stretch>
        </p:blipFill>
        <p:spPr bwMode="auto">
          <a:xfrm>
            <a:off x="1157288" y="1455738"/>
            <a:ext cx="1712913" cy="1824038"/>
          </a:xfrm>
          <a:prstGeom prst="rect">
            <a:avLst/>
          </a:prstGeom>
          <a:noFill/>
          <a:ln w="9525">
            <a:noFill/>
            <a:miter lim="800000"/>
            <a:headEnd/>
            <a:tailEnd/>
          </a:ln>
        </p:spPr>
      </p:pic>
      <p:sp>
        <p:nvSpPr>
          <p:cNvPr id="30724" name="Text Box 6"/>
          <p:cNvSpPr txBox="1">
            <a:spLocks noChangeArrowheads="1"/>
          </p:cNvSpPr>
          <p:nvPr>
            <p:custDataLst>
              <p:tags r:id="rId3"/>
            </p:custDataLst>
          </p:nvPr>
        </p:nvSpPr>
        <p:spPr bwMode="auto">
          <a:xfrm>
            <a:off x="1611313" y="3276600"/>
            <a:ext cx="908050" cy="366713"/>
          </a:xfrm>
          <a:prstGeom prst="rect">
            <a:avLst/>
          </a:prstGeom>
          <a:noFill/>
          <a:ln w="25400">
            <a:noFill/>
            <a:miter lim="800000"/>
            <a:headEnd/>
            <a:tailEnd/>
          </a:ln>
        </p:spPr>
        <p:txBody>
          <a:bodyPr wrap="none">
            <a:prstTxWarp prst="textNoShape">
              <a:avLst/>
            </a:prstTxWarp>
            <a:spAutoFit/>
          </a:bodyPr>
          <a:lstStyle/>
          <a:p>
            <a:r>
              <a:rPr lang="en-US"/>
              <a:t>Search</a:t>
            </a:r>
          </a:p>
        </p:txBody>
      </p:sp>
      <p:sp>
        <p:nvSpPr>
          <p:cNvPr id="30725" name="Text Box 8"/>
          <p:cNvSpPr txBox="1">
            <a:spLocks noChangeArrowheads="1"/>
          </p:cNvSpPr>
          <p:nvPr>
            <p:custDataLst>
              <p:tags r:id="rId4"/>
            </p:custDataLst>
          </p:nvPr>
        </p:nvSpPr>
        <p:spPr bwMode="auto">
          <a:xfrm>
            <a:off x="4268788" y="2973388"/>
            <a:ext cx="2903537" cy="641350"/>
          </a:xfrm>
          <a:prstGeom prst="rect">
            <a:avLst/>
          </a:prstGeom>
          <a:noFill/>
          <a:ln w="25400">
            <a:noFill/>
            <a:miter lim="800000"/>
            <a:headEnd/>
            <a:tailEnd/>
          </a:ln>
        </p:spPr>
        <p:txBody>
          <a:bodyPr wrap="none">
            <a:prstTxWarp prst="textNoShape">
              <a:avLst/>
            </a:prstTxWarp>
            <a:spAutoFit/>
          </a:bodyPr>
          <a:lstStyle/>
          <a:p>
            <a:pPr algn="ctr"/>
            <a:r>
              <a:rPr lang="en-US"/>
              <a:t>Reasoning with knowledge</a:t>
            </a:r>
            <a:br>
              <a:rPr lang="en-US"/>
            </a:br>
            <a:r>
              <a:rPr lang="en-US"/>
              <a:t>and uncertainty</a:t>
            </a:r>
          </a:p>
        </p:txBody>
      </p:sp>
      <p:pic>
        <p:nvPicPr>
          <p:cNvPr id="30726" name="Picture 9"/>
          <p:cNvPicPr>
            <a:picLocks noChangeAspect="1" noChangeArrowheads="1"/>
          </p:cNvPicPr>
          <p:nvPr>
            <p:custDataLst>
              <p:tags r:id="rId5"/>
            </p:custDataLst>
          </p:nvPr>
        </p:nvPicPr>
        <p:blipFill>
          <a:blip r:embed="rId19"/>
          <a:srcRect/>
          <a:stretch>
            <a:fillRect/>
          </a:stretch>
        </p:blipFill>
        <p:spPr bwMode="auto">
          <a:xfrm>
            <a:off x="4799013" y="1455738"/>
            <a:ext cx="1774825" cy="1393825"/>
          </a:xfrm>
          <a:prstGeom prst="rect">
            <a:avLst/>
          </a:prstGeom>
          <a:noFill/>
          <a:ln w="25400">
            <a:noFill/>
            <a:miter lim="800000"/>
            <a:headEnd/>
            <a:tailEnd/>
          </a:ln>
        </p:spPr>
      </p:pic>
      <p:sp>
        <p:nvSpPr>
          <p:cNvPr id="30727" name="Rectangle 11"/>
          <p:cNvSpPr>
            <a:spLocks noGrp="1" noChangeArrowheads="1"/>
          </p:cNvSpPr>
          <p:nvPr>
            <p:ph type="title"/>
            <p:custDataLst>
              <p:tags r:id="rId6"/>
            </p:custDataLst>
          </p:nvPr>
        </p:nvSpPr>
        <p:spPr>
          <a:xfrm>
            <a:off x="457200" y="76200"/>
            <a:ext cx="8229600" cy="914400"/>
          </a:xfrm>
        </p:spPr>
        <p:txBody>
          <a:bodyPr/>
          <a:lstStyle/>
          <a:p>
            <a:pPr eaLnBrk="1" hangingPunct="1"/>
            <a:r>
              <a:rPr lang="en-US" dirty="0" smtClean="0"/>
              <a:t>Fundamental problem of AI</a:t>
            </a:r>
            <a:endParaRPr lang="en-US" dirty="0"/>
          </a:p>
        </p:txBody>
      </p:sp>
      <p:pic>
        <p:nvPicPr>
          <p:cNvPr id="30728" name="Picture 12" descr="MCj03342960000[1]"/>
          <p:cNvPicPr>
            <a:picLocks noChangeAspect="1" noChangeArrowheads="1"/>
          </p:cNvPicPr>
          <p:nvPr>
            <p:custDataLst>
              <p:tags r:id="rId7"/>
            </p:custDataLst>
          </p:nvPr>
        </p:nvPicPr>
        <p:blipFill>
          <a:blip r:embed="rId20"/>
          <a:srcRect/>
          <a:stretch>
            <a:fillRect/>
          </a:stretch>
        </p:blipFill>
        <p:spPr bwMode="auto">
          <a:xfrm>
            <a:off x="473075" y="4143375"/>
            <a:ext cx="1812925" cy="1495425"/>
          </a:xfrm>
          <a:prstGeom prst="rect">
            <a:avLst/>
          </a:prstGeom>
          <a:noFill/>
          <a:ln w="9525">
            <a:noFill/>
            <a:miter lim="800000"/>
            <a:headEnd/>
            <a:tailEnd/>
          </a:ln>
        </p:spPr>
      </p:pic>
      <p:pic>
        <p:nvPicPr>
          <p:cNvPr id="30729" name="Picture 13" descr="MCj02991330000[1]"/>
          <p:cNvPicPr>
            <a:picLocks noChangeAspect="1" noChangeArrowheads="1"/>
          </p:cNvPicPr>
          <p:nvPr>
            <p:custDataLst>
              <p:tags r:id="rId8"/>
            </p:custDataLst>
          </p:nvPr>
        </p:nvPicPr>
        <p:blipFill>
          <a:blip r:embed="rId21"/>
          <a:srcRect/>
          <a:stretch>
            <a:fillRect/>
          </a:stretch>
        </p:blipFill>
        <p:spPr bwMode="auto">
          <a:xfrm>
            <a:off x="7077075" y="3581400"/>
            <a:ext cx="1285875" cy="1809750"/>
          </a:xfrm>
          <a:prstGeom prst="rect">
            <a:avLst/>
          </a:prstGeom>
          <a:noFill/>
          <a:ln w="9525">
            <a:noFill/>
            <a:miter lim="800000"/>
            <a:headEnd/>
            <a:tailEnd/>
          </a:ln>
        </p:spPr>
      </p:pic>
      <p:sp>
        <p:nvSpPr>
          <p:cNvPr id="30730" name="Text Box 14"/>
          <p:cNvSpPr txBox="1">
            <a:spLocks noChangeArrowheads="1"/>
          </p:cNvSpPr>
          <p:nvPr>
            <p:custDataLst>
              <p:tags r:id="rId9"/>
            </p:custDataLst>
          </p:nvPr>
        </p:nvSpPr>
        <p:spPr bwMode="auto">
          <a:xfrm>
            <a:off x="542925" y="5705475"/>
            <a:ext cx="1747838" cy="641350"/>
          </a:xfrm>
          <a:prstGeom prst="rect">
            <a:avLst/>
          </a:prstGeom>
          <a:noFill/>
          <a:ln w="25400">
            <a:noFill/>
            <a:miter lim="800000"/>
            <a:headEnd/>
            <a:tailEnd/>
          </a:ln>
        </p:spPr>
        <p:txBody>
          <a:bodyPr wrap="none">
            <a:prstTxWarp prst="textNoShape">
              <a:avLst/>
            </a:prstTxWarp>
            <a:spAutoFit/>
          </a:bodyPr>
          <a:lstStyle/>
          <a:p>
            <a:pPr algn="ctr"/>
            <a:r>
              <a:rPr lang="en-US"/>
              <a:t>Reasoning with</a:t>
            </a:r>
            <a:br>
              <a:rPr lang="en-US"/>
            </a:br>
            <a:r>
              <a:rPr lang="en-US"/>
              <a:t>Utility</a:t>
            </a:r>
          </a:p>
        </p:txBody>
      </p:sp>
      <p:sp>
        <p:nvSpPr>
          <p:cNvPr id="30731" name="Text Box 15"/>
          <p:cNvSpPr txBox="1">
            <a:spLocks noChangeArrowheads="1"/>
          </p:cNvSpPr>
          <p:nvPr>
            <p:custDataLst>
              <p:tags r:id="rId10"/>
            </p:custDataLst>
          </p:nvPr>
        </p:nvSpPr>
        <p:spPr bwMode="auto">
          <a:xfrm>
            <a:off x="7254875" y="5554663"/>
            <a:ext cx="1073150" cy="366712"/>
          </a:xfrm>
          <a:prstGeom prst="rect">
            <a:avLst/>
          </a:prstGeom>
          <a:noFill/>
          <a:ln w="25400">
            <a:noFill/>
            <a:miter lim="800000"/>
            <a:headEnd/>
            <a:tailEnd/>
          </a:ln>
        </p:spPr>
        <p:txBody>
          <a:bodyPr wrap="none">
            <a:prstTxWarp prst="textNoShape">
              <a:avLst/>
            </a:prstTxWarp>
            <a:spAutoFit/>
          </a:bodyPr>
          <a:lstStyle/>
          <a:p>
            <a:pPr algn="ctr"/>
            <a:r>
              <a:rPr lang="en-US"/>
              <a:t>Learning</a:t>
            </a:r>
          </a:p>
        </p:txBody>
      </p:sp>
      <p:sp>
        <p:nvSpPr>
          <p:cNvPr id="30732" name="Rectangle 17"/>
          <p:cNvSpPr>
            <a:spLocks noChangeArrowheads="1"/>
          </p:cNvSpPr>
          <p:nvPr>
            <p:custDataLst>
              <p:tags r:id="rId11"/>
            </p:custDataLst>
          </p:nvPr>
        </p:nvSpPr>
        <p:spPr bwMode="auto">
          <a:xfrm>
            <a:off x="3205164" y="4563070"/>
            <a:ext cx="2662236" cy="1200328"/>
          </a:xfrm>
          <a:prstGeom prst="rect">
            <a:avLst/>
          </a:prstGeom>
          <a:noFill/>
          <a:ln w="25400">
            <a:solidFill>
              <a:schemeClr val="tx1"/>
            </a:solidFill>
            <a:miter lim="800000"/>
            <a:headEnd/>
            <a:tailEnd/>
          </a:ln>
        </p:spPr>
        <p:txBody>
          <a:bodyPr wrap="square">
            <a:prstTxWarp prst="textNoShape">
              <a:avLst/>
            </a:prstTxWarp>
            <a:spAutoFit/>
          </a:bodyPr>
          <a:lstStyle/>
          <a:p>
            <a:pPr algn="ctr"/>
            <a:r>
              <a:rPr lang="en-US" sz="2400" dirty="0" smtClean="0">
                <a:solidFill>
                  <a:srgbClr val="FF0000"/>
                </a:solidFill>
              </a:rPr>
              <a:t>Many different ways of making an agent </a:t>
            </a:r>
            <a:r>
              <a:rPr lang="en-US" sz="2400" dirty="0">
                <a:solidFill>
                  <a:srgbClr val="FF0000"/>
                </a:solidFill>
              </a:rPr>
              <a:t> </a:t>
            </a:r>
            <a:r>
              <a:rPr lang="en-US" sz="2400" dirty="0" smtClean="0">
                <a:solidFill>
                  <a:srgbClr val="FF0000"/>
                </a:solidFill>
              </a:rPr>
              <a:t>intelligent</a:t>
            </a:r>
            <a:endParaRPr lang="en-US" sz="2400" dirty="0">
              <a:solidFill>
                <a:srgbClr val="FF0000"/>
              </a:solidFill>
            </a:endParaRPr>
          </a:p>
        </p:txBody>
      </p:sp>
      <p:sp>
        <p:nvSpPr>
          <p:cNvPr id="30733" name="Line 18"/>
          <p:cNvSpPr>
            <a:spLocks noChangeShapeType="1"/>
          </p:cNvSpPr>
          <p:nvPr>
            <p:custDataLst>
              <p:tags r:id="rId12"/>
            </p:custDataLst>
          </p:nvPr>
        </p:nvSpPr>
        <p:spPr bwMode="auto">
          <a:xfrm flipH="1" flipV="1">
            <a:off x="3205163" y="3808413"/>
            <a:ext cx="684212" cy="531812"/>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0734" name="Line 19"/>
          <p:cNvSpPr>
            <a:spLocks noChangeShapeType="1"/>
          </p:cNvSpPr>
          <p:nvPr>
            <p:custDataLst>
              <p:tags r:id="rId13"/>
            </p:custDataLst>
          </p:nvPr>
        </p:nvSpPr>
        <p:spPr bwMode="auto">
          <a:xfrm flipV="1">
            <a:off x="4875213" y="3808413"/>
            <a:ext cx="379412" cy="606425"/>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0735" name="Line 20"/>
          <p:cNvSpPr>
            <a:spLocks noChangeShapeType="1"/>
          </p:cNvSpPr>
          <p:nvPr>
            <p:custDataLst>
              <p:tags r:id="rId14"/>
            </p:custDataLst>
          </p:nvPr>
        </p:nvSpPr>
        <p:spPr bwMode="auto">
          <a:xfrm>
            <a:off x="6165850" y="5099050"/>
            <a:ext cx="835025"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0736" name="Line 21"/>
          <p:cNvSpPr>
            <a:spLocks noChangeShapeType="1"/>
          </p:cNvSpPr>
          <p:nvPr>
            <p:custDataLst>
              <p:tags r:id="rId15"/>
            </p:custDataLst>
          </p:nvPr>
        </p:nvSpPr>
        <p:spPr bwMode="auto">
          <a:xfrm flipH="1">
            <a:off x="2446338" y="5099050"/>
            <a:ext cx="758825" cy="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sz="3600"/>
              <a:t>Missionaries and Cannibals Solution</a:t>
            </a:r>
          </a:p>
        </p:txBody>
      </p:sp>
      <p:sp>
        <p:nvSpPr>
          <p:cNvPr id="55299" name="Rectangle 3"/>
          <p:cNvSpPr>
            <a:spLocks noGrp="1" noChangeArrowheads="1"/>
          </p:cNvSpPr>
          <p:nvPr>
            <p:ph type="body" idx="1"/>
          </p:nvPr>
        </p:nvSpPr>
        <p:spPr>
          <a:xfrm>
            <a:off x="228600" y="1828800"/>
            <a:ext cx="8153400" cy="4724400"/>
          </a:xfrm>
        </p:spPr>
        <p:txBody>
          <a:bodyPr/>
          <a:lstStyle/>
          <a:p>
            <a:pPr>
              <a:buFontTx/>
              <a:buNone/>
            </a:pPr>
            <a:r>
              <a:rPr lang="en-US" sz="1800" b="1">
                <a:latin typeface="Courier" charset="0"/>
              </a:rPr>
              <a:t>                                  </a:t>
            </a:r>
            <a:r>
              <a:rPr lang="en-US" sz="1800" b="1" i="1" u="sng">
                <a:latin typeface="Courier" charset="0"/>
              </a:rPr>
              <a:t>Near side</a:t>
            </a:r>
            <a:r>
              <a:rPr lang="en-US" sz="1800" b="1" i="1">
                <a:latin typeface="Courier" charset="0"/>
              </a:rPr>
              <a:t>     </a:t>
            </a:r>
            <a:r>
              <a:rPr lang="en-US" sz="1800" b="1" i="1" u="sng">
                <a:latin typeface="Courier" charset="0"/>
              </a:rPr>
              <a:t>Far side</a:t>
            </a:r>
            <a:endParaRPr lang="en-US" sz="1800" i="1">
              <a:latin typeface="Courier" charset="0"/>
            </a:endParaRPr>
          </a:p>
          <a:p>
            <a:pPr>
              <a:buFontTx/>
              <a:buNone/>
            </a:pPr>
            <a:r>
              <a:rPr lang="en-US" sz="1800">
                <a:latin typeface="Courier" charset="0"/>
              </a:rPr>
              <a:t>0 Initial setup:                   MMMCCC  B        -</a:t>
            </a:r>
          </a:p>
          <a:p>
            <a:pPr>
              <a:buFontTx/>
              <a:buNone/>
            </a:pPr>
            <a:r>
              <a:rPr lang="en-US" sz="1800">
                <a:latin typeface="Courier" charset="0"/>
              </a:rPr>
              <a:t>1 Two cannibals cross over:        MMMC          B  CC</a:t>
            </a:r>
          </a:p>
          <a:p>
            <a:pPr>
              <a:buFontTx/>
              <a:buNone/>
            </a:pPr>
            <a:r>
              <a:rPr lang="en-US" sz="1800">
                <a:latin typeface="Courier" charset="0"/>
              </a:rPr>
              <a:t>2 One comes back:                  MMMCC   B        C</a:t>
            </a:r>
          </a:p>
          <a:p>
            <a:pPr>
              <a:buFontTx/>
              <a:buNone/>
            </a:pPr>
            <a:r>
              <a:rPr lang="en-US" sz="1800">
                <a:latin typeface="Courier" charset="0"/>
              </a:rPr>
              <a:t>3 Two cannibals go over again:     MMM           B  CCC</a:t>
            </a:r>
          </a:p>
          <a:p>
            <a:pPr>
              <a:buFontTx/>
              <a:buNone/>
            </a:pPr>
            <a:r>
              <a:rPr lang="en-US" sz="1800">
                <a:latin typeface="Courier" charset="0"/>
              </a:rPr>
              <a:t>4 One comes back:                  MMMC    B        CC</a:t>
            </a:r>
          </a:p>
          <a:p>
            <a:pPr>
              <a:buFontTx/>
              <a:buNone/>
            </a:pPr>
            <a:r>
              <a:rPr lang="en-US" sz="1800">
                <a:latin typeface="Courier" charset="0"/>
              </a:rPr>
              <a:t>5 Two missionaries cross:          MC            B  MMCC</a:t>
            </a:r>
          </a:p>
          <a:p>
            <a:pPr>
              <a:buFontTx/>
              <a:buNone/>
            </a:pPr>
            <a:r>
              <a:rPr lang="en-US" sz="1800">
                <a:latin typeface="Courier" charset="0"/>
              </a:rPr>
              <a:t>6 A missionary &amp; cannibal return:  MMCC    B        MC</a:t>
            </a:r>
          </a:p>
          <a:p>
            <a:pPr>
              <a:buFontTx/>
              <a:buNone/>
            </a:pPr>
            <a:r>
              <a:rPr lang="en-US" sz="1800">
                <a:latin typeface="Courier" charset="0"/>
              </a:rPr>
              <a:t>7 Two missionaries cross again:    CC            B  MMMC</a:t>
            </a:r>
          </a:p>
          <a:p>
            <a:pPr>
              <a:buFontTx/>
              <a:buNone/>
            </a:pPr>
            <a:r>
              <a:rPr lang="en-US" sz="1800">
                <a:latin typeface="Courier" charset="0"/>
              </a:rPr>
              <a:t>8 A cannibal returns:              CCC     B        MMM</a:t>
            </a:r>
          </a:p>
          <a:p>
            <a:pPr>
              <a:buFontTx/>
              <a:buNone/>
            </a:pPr>
            <a:r>
              <a:rPr lang="en-US" sz="1800">
                <a:latin typeface="Courier" charset="0"/>
              </a:rPr>
              <a:t>9 Two cannibals cross:             C             B  MMMCC</a:t>
            </a:r>
          </a:p>
          <a:p>
            <a:pPr>
              <a:buFontTx/>
              <a:buNone/>
            </a:pPr>
            <a:r>
              <a:rPr lang="en-US" sz="1800">
                <a:latin typeface="Courier" charset="0"/>
              </a:rPr>
              <a:t>10 One returns:                    CC      B        MMMC</a:t>
            </a:r>
          </a:p>
          <a:p>
            <a:pPr>
              <a:buFontTx/>
              <a:buNone/>
            </a:pPr>
            <a:r>
              <a:rPr lang="en-US" sz="1800">
                <a:latin typeface="Courier" charset="0"/>
              </a:rPr>
              <a:t>11 And brings over the third:      -             B  MMMCCC</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search</a:t>
            </a:r>
            <a:endParaRPr lang="en-US" dirty="0"/>
          </a:p>
        </p:txBody>
      </p:sp>
      <p:sp>
        <p:nvSpPr>
          <p:cNvPr id="3" name="Content Placeholder 2"/>
          <p:cNvSpPr>
            <a:spLocks noGrp="1"/>
          </p:cNvSpPr>
          <p:nvPr>
            <p:ph sz="quarter" idx="1"/>
          </p:nvPr>
        </p:nvSpPr>
        <p:spPr>
          <a:xfrm>
            <a:off x="457200" y="1219200"/>
            <a:ext cx="8229600" cy="4724400"/>
          </a:xfrm>
        </p:spPr>
        <p:txBody>
          <a:bodyPr/>
          <a:lstStyle/>
          <a:p>
            <a:r>
              <a:rPr lang="en-US" dirty="0" smtClean="0"/>
              <a:t>Brute force approach</a:t>
            </a:r>
          </a:p>
          <a:p>
            <a:r>
              <a:rPr lang="en-US" dirty="0" smtClean="0"/>
              <a:t>Very unlikely how humans do it</a:t>
            </a:r>
          </a:p>
          <a:p>
            <a:endParaRPr lang="en-US" dirty="0" smtClean="0"/>
          </a:p>
          <a:p>
            <a:endParaRPr lang="en-US" dirty="0" smtClean="0"/>
          </a:p>
          <a:p>
            <a:endParaRPr lang="en-US" dirty="0" smtClean="0"/>
          </a:p>
          <a:p>
            <a:endParaRPr lang="en-US" dirty="0" smtClean="0"/>
          </a:p>
          <a:p>
            <a:endParaRPr lang="en-US" dirty="0" smtClean="0"/>
          </a:p>
          <a:p>
            <a:r>
              <a:rPr lang="en-US" dirty="0" smtClean="0"/>
              <a:t>Enumerate out possibilities in a reasonable order</a:t>
            </a:r>
          </a:p>
        </p:txBody>
      </p:sp>
      <p:graphicFrame>
        <p:nvGraphicFramePr>
          <p:cNvPr id="4" name="Group 37"/>
          <p:cNvGraphicFramePr>
            <a:graphicFrameLocks noGrp="1"/>
          </p:cNvGraphicFramePr>
          <p:nvPr/>
        </p:nvGraphicFramePr>
        <p:xfrm>
          <a:off x="2438400" y="2476500"/>
          <a:ext cx="3657600" cy="1714500"/>
        </p:xfrm>
        <a:graphic>
          <a:graphicData uri="http://schemas.openxmlformats.org/drawingml/2006/table">
            <a:tbl>
              <a:tblPr/>
              <a:tblGrid>
                <a:gridCol w="1828800"/>
                <a:gridCol w="1828800"/>
              </a:tblGrid>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0000"/>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ea typeface="Arial" charset="0"/>
                          <a:cs typeface="Arial" charset="0"/>
                        </a:rPr>
                        <a:t>Think like a human</a:t>
                      </a:r>
                      <a:r>
                        <a:rPr kumimoji="0" lang="en-US" sz="1200" b="0" i="0" u="none" strike="noStrike" cap="none" normalizeH="0" baseline="0">
                          <a:ln>
                            <a:noFill/>
                          </a:ln>
                          <a:solidFill>
                            <a:schemeClr val="tx1"/>
                          </a:solidFill>
                          <a:effectLst/>
                          <a:latin typeface="Arial" charset="0"/>
                          <a:ea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Arial" charset="0"/>
                          <a:cs typeface="Arial" charset="0"/>
                        </a:rPr>
                        <a:t>Cognitive Modeling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ea typeface="Arial" charset="0"/>
                          <a:cs typeface="Arial" charset="0"/>
                        </a:rPr>
                        <a:t>Think rationally</a:t>
                      </a:r>
                      <a:endParaRPr kumimoji="0" lang="en-US" sz="1200" b="0" i="0" u="none" strike="noStrike" cap="none" normalizeH="0" baseline="0" dirty="0">
                        <a:ln>
                          <a:noFill/>
                        </a:ln>
                        <a:solidFill>
                          <a:schemeClr val="tx1"/>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Arial" charset="0"/>
                          <a:cs typeface="Arial" charset="0"/>
                        </a:rPr>
                        <a:t>Logic-based Systems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0000"/>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ea typeface="Arial" charset="0"/>
                          <a:cs typeface="Arial" charset="0"/>
                        </a:rPr>
                        <a:t>Act like a human</a:t>
                      </a:r>
                      <a:br>
                        <a:rPr kumimoji="0" lang="en-US" sz="1400" b="1" i="0" u="none" strike="noStrike" cap="none" normalizeH="0" baseline="0">
                          <a:ln>
                            <a:noFill/>
                          </a:ln>
                          <a:solidFill>
                            <a:srgbClr val="FF0000"/>
                          </a:solidFill>
                          <a:effectLst/>
                          <a:latin typeface="Arial" charset="0"/>
                          <a:ea typeface="Arial" charset="0"/>
                          <a:cs typeface="Arial" charset="0"/>
                        </a:rPr>
                      </a:br>
                      <a:r>
                        <a:rPr kumimoji="0" lang="en-US" sz="1200" b="0" i="0" u="none" strike="noStrike" cap="none" normalizeH="0" baseline="0">
                          <a:ln>
                            <a:noFill/>
                          </a:ln>
                          <a:solidFill>
                            <a:schemeClr val="tx1"/>
                          </a:solidFill>
                          <a:effectLst/>
                          <a:latin typeface="Arial" charset="0"/>
                          <a:ea typeface="Arial" charset="0"/>
                          <a:cs typeface="Arial" charset="0"/>
                        </a:rPr>
                        <a:t>Turing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ea typeface="Arial" charset="0"/>
                          <a:cs typeface="Arial" charset="0"/>
                        </a:rPr>
                        <a:t>Act rationally</a:t>
                      </a:r>
                      <a:endParaRPr kumimoji="0" lang="en-US" sz="1200" b="0" i="0" u="none" strike="noStrike" cap="none" normalizeH="0" baseline="0" dirty="0">
                        <a:ln>
                          <a:noFill/>
                        </a:ln>
                        <a:solidFill>
                          <a:schemeClr val="tx1"/>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Arial" charset="0"/>
                          <a:cs typeface="Arial" charset="0"/>
                        </a:rPr>
                        <a:t>Rational Agents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a:xfrm>
            <a:off x="4267200" y="2438400"/>
            <a:ext cx="1828800" cy="1866900"/>
          </a:xfrm>
          <a:prstGeom prst="ellipse">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“agent”?</a:t>
            </a:r>
            <a:endParaRPr lang="en-US" dirty="0"/>
          </a:p>
        </p:txBody>
      </p:sp>
      <p:sp>
        <p:nvSpPr>
          <p:cNvPr id="3" name="Content Placeholder 2"/>
          <p:cNvSpPr>
            <a:spLocks noGrp="1"/>
          </p:cNvSpPr>
          <p:nvPr>
            <p:ph sz="quarter" idx="1"/>
          </p:nvPr>
        </p:nvSpPr>
        <p:spPr>
          <a:xfrm>
            <a:off x="457200" y="2819400"/>
            <a:ext cx="8229600" cy="3794760"/>
          </a:xfrm>
        </p:spPr>
        <p:txBody>
          <a:bodyPr>
            <a:normAutofit/>
          </a:bodyPr>
          <a:lstStyle/>
          <a:p>
            <a:r>
              <a:rPr lang="en-US" dirty="0" smtClean="0">
                <a:latin typeface="Times New Roman" charset="0"/>
                <a:ea typeface="Arial" charset="0"/>
                <a:cs typeface="Arial" charset="0"/>
              </a:rPr>
              <a:t>Human agent</a:t>
            </a:r>
          </a:p>
          <a:p>
            <a:pPr lvl="1"/>
            <a:r>
              <a:rPr lang="en-US" dirty="0" smtClean="0">
                <a:latin typeface="Times New Roman" charset="0"/>
                <a:ea typeface="Arial" charset="0"/>
                <a:cs typeface="Arial" charset="0"/>
              </a:rPr>
              <a:t>sensors = eyes, ears, etc</a:t>
            </a:r>
          </a:p>
          <a:p>
            <a:pPr lvl="1"/>
            <a:r>
              <a:rPr lang="en-US" dirty="0" smtClean="0">
                <a:latin typeface="Times New Roman" charset="0"/>
                <a:ea typeface="Arial" charset="0"/>
                <a:cs typeface="Arial" charset="0"/>
              </a:rPr>
              <a:t>actuators = hands, legs, mouth, etc</a:t>
            </a:r>
          </a:p>
          <a:p>
            <a:r>
              <a:rPr lang="en-US" dirty="0" smtClean="0">
                <a:latin typeface="Times New Roman" charset="0"/>
                <a:ea typeface="Arial" charset="0"/>
                <a:cs typeface="Arial" charset="0"/>
              </a:rPr>
              <a:t>Software agent</a:t>
            </a:r>
          </a:p>
          <a:p>
            <a:pPr lvl="1"/>
            <a:r>
              <a:rPr lang="en-US" dirty="0" smtClean="0">
                <a:latin typeface="Times New Roman" charset="0"/>
                <a:ea typeface="Arial" charset="0"/>
                <a:cs typeface="Arial" charset="0"/>
              </a:rPr>
              <a:t>sensors = any input devices - keyboard gives it keystrokes, commands over the network, files give it text or data</a:t>
            </a:r>
          </a:p>
          <a:p>
            <a:pPr lvl="1"/>
            <a:r>
              <a:rPr lang="en-US" dirty="0" smtClean="0">
                <a:latin typeface="Times New Roman" charset="0"/>
                <a:ea typeface="Arial" charset="0"/>
                <a:cs typeface="Arial" charset="0"/>
              </a:rPr>
              <a:t>actuators = any output devices - using the screen to display things, pass things over the network, write things to files, etc</a:t>
            </a:r>
          </a:p>
        </p:txBody>
      </p:sp>
      <p:sp>
        <p:nvSpPr>
          <p:cNvPr id="4" name="Rectangle 3"/>
          <p:cNvSpPr/>
          <p:nvPr/>
        </p:nvSpPr>
        <p:spPr>
          <a:xfrm>
            <a:off x="762000" y="1219200"/>
            <a:ext cx="7239000" cy="1200328"/>
          </a:xfrm>
          <a:prstGeom prst="rect">
            <a:avLst/>
          </a:prstGeom>
        </p:spPr>
        <p:txBody>
          <a:bodyPr wrap="square">
            <a:spAutoFit/>
          </a:bodyPr>
          <a:lstStyle/>
          <a:p>
            <a:r>
              <a:rPr lang="en-US" sz="2400" dirty="0" smtClean="0">
                <a:latin typeface="Times New Roman" charset="0"/>
                <a:ea typeface="Arial" charset="0"/>
                <a:cs typeface="Arial" charset="0"/>
              </a:rPr>
              <a:t>“anything that can be viewed as perceiving its environment through sensors and acting upon that environment through actuators”</a:t>
            </a:r>
          </a:p>
        </p:txBody>
      </p:sp>
      <p:pic>
        <p:nvPicPr>
          <p:cNvPr id="5" name="Picture 4"/>
          <p:cNvPicPr>
            <a:picLocks noChangeAspect="1"/>
          </p:cNvPicPr>
          <p:nvPr/>
        </p:nvPicPr>
        <p:blipFill>
          <a:blip r:embed="rId2"/>
          <a:stretch>
            <a:fillRect/>
          </a:stretch>
        </p:blipFill>
        <p:spPr>
          <a:xfrm>
            <a:off x="7924800" y="76200"/>
            <a:ext cx="1130300" cy="16129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agents</a:t>
            </a:r>
            <a:endParaRPr lang="en-US" dirty="0"/>
          </a:p>
        </p:txBody>
      </p:sp>
      <p:sp>
        <p:nvSpPr>
          <p:cNvPr id="3" name="Content Placeholder 2"/>
          <p:cNvSpPr>
            <a:spLocks noGrp="1"/>
          </p:cNvSpPr>
          <p:nvPr>
            <p:ph sz="quarter" idx="1"/>
          </p:nvPr>
        </p:nvSpPr>
        <p:spPr/>
        <p:txBody>
          <a:bodyPr>
            <a:normAutofit/>
          </a:bodyPr>
          <a:lstStyle/>
          <a:p>
            <a:r>
              <a:rPr lang="en-US" dirty="0" smtClean="0">
                <a:latin typeface="Times New Roman" charset="0"/>
                <a:ea typeface="Arial" charset="0"/>
                <a:cs typeface="Arial" charset="0"/>
              </a:rPr>
              <a:t>Search agent is an agent that approaches </a:t>
            </a:r>
            <a:r>
              <a:rPr lang="en-US" i="1" dirty="0" smtClean="0">
                <a:latin typeface="Times New Roman" charset="0"/>
                <a:ea typeface="Arial" charset="0"/>
                <a:cs typeface="Arial" charset="0"/>
              </a:rPr>
              <a:t>problem solving</a:t>
            </a:r>
            <a:r>
              <a:rPr lang="en-US" dirty="0" smtClean="0">
                <a:latin typeface="Times New Roman" charset="0"/>
                <a:ea typeface="Arial" charset="0"/>
                <a:cs typeface="Arial" charset="0"/>
              </a:rPr>
              <a:t> via </a:t>
            </a:r>
            <a:r>
              <a:rPr lang="en-US" i="1" dirty="0" smtClean="0">
                <a:latin typeface="Times New Roman" charset="0"/>
                <a:ea typeface="Arial" charset="0"/>
                <a:cs typeface="Arial" charset="0"/>
              </a:rPr>
              <a:t>search</a:t>
            </a:r>
            <a:endParaRPr lang="en-US" dirty="0" smtClean="0">
              <a:latin typeface="Times New Roman" charset="0"/>
              <a:ea typeface="Arial" charset="0"/>
              <a:cs typeface="Arial" charset="0"/>
            </a:endParaRPr>
          </a:p>
          <a:p>
            <a:r>
              <a:rPr lang="en-US" dirty="0" smtClean="0">
                <a:latin typeface="Times New Roman" charset="0"/>
                <a:ea typeface="Arial" charset="0"/>
                <a:cs typeface="Arial" charset="0"/>
              </a:rPr>
              <a:t>To accomplish a task:</a:t>
            </a:r>
          </a:p>
          <a:p>
            <a:pPr marL="617220" lvl="1" indent="-342900">
              <a:buFontTx/>
              <a:buAutoNum type="arabicPeriod"/>
            </a:pPr>
            <a:r>
              <a:rPr lang="en-US" dirty="0" smtClean="0"/>
              <a:t>Formulate problem and goal</a:t>
            </a:r>
          </a:p>
          <a:p>
            <a:pPr marL="617220" lvl="1" indent="-342900">
              <a:buFontTx/>
              <a:buAutoNum type="arabicPeriod"/>
            </a:pPr>
            <a:r>
              <a:rPr lang="en-US" dirty="0" smtClean="0"/>
              <a:t>Search for a sequence of actions that will lead to the goal (the policy)</a:t>
            </a:r>
          </a:p>
          <a:p>
            <a:pPr marL="617220" lvl="1" indent="-342900">
              <a:buFontTx/>
              <a:buAutoNum type="arabicPeriod"/>
            </a:pPr>
            <a:r>
              <a:rPr lang="en-US" dirty="0" smtClean="0"/>
              <a:t>Execute the actions one at a time</a:t>
            </a:r>
            <a:endParaRPr lang="en-US" dirty="0" smtClean="0">
              <a:latin typeface="Arial" charset="0"/>
              <a:ea typeface="Arial" charset="0"/>
              <a:cs typeface="Arial" charset="0"/>
            </a:endParaRPr>
          </a:p>
          <a:p>
            <a:endParaRPr lang="en-US" dirty="0"/>
          </a:p>
        </p:txBody>
      </p:sp>
      <p:sp>
        <p:nvSpPr>
          <p:cNvPr id="6" name="TextBox 5"/>
          <p:cNvSpPr txBox="1"/>
          <p:nvPr/>
        </p:nvSpPr>
        <p:spPr>
          <a:xfrm>
            <a:off x="6172200" y="4520624"/>
            <a:ext cx="2590800" cy="584776"/>
          </a:xfrm>
          <a:prstGeom prst="rect">
            <a:avLst/>
          </a:prstGeom>
          <a:noFill/>
        </p:spPr>
        <p:txBody>
          <a:bodyPr wrap="square" rtlCol="0">
            <a:spAutoFit/>
          </a:bodyPr>
          <a:lstStyle/>
          <a:p>
            <a:r>
              <a:rPr lang="en-US" sz="3200" dirty="0" smtClean="0">
                <a:solidFill>
                  <a:srgbClr val="FF0000"/>
                </a:solidFill>
              </a:rPr>
              <a:t>done offline!</a:t>
            </a:r>
            <a:endParaRPr lang="en-US" sz="3200" dirty="0">
              <a:solidFill>
                <a:srgbClr val="FF0000"/>
              </a:solidFill>
            </a:endParaRPr>
          </a:p>
        </p:txBody>
      </p:sp>
      <p:cxnSp>
        <p:nvCxnSpPr>
          <p:cNvPr id="8" name="Straight Connector 7"/>
          <p:cNvCxnSpPr>
            <a:stCxn id="6" idx="0"/>
          </p:cNvCxnSpPr>
          <p:nvPr/>
        </p:nvCxnSpPr>
        <p:spPr>
          <a:xfrm rot="16200000" flipV="1">
            <a:off x="6248400" y="3301424"/>
            <a:ext cx="1143000" cy="12954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627</TotalTime>
  <Words>2439</Words>
  <Application>Microsoft Macintosh PowerPoint</Application>
  <PresentationFormat>On-screen Show (4:3)</PresentationFormat>
  <Paragraphs>546</Paragraphs>
  <Slides>60</Slides>
  <Notes>38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Origin</vt:lpstr>
      <vt:lpstr>PowerPoint Presentation</vt:lpstr>
      <vt:lpstr>Uninformed Search</vt:lpstr>
      <vt:lpstr>Administrative</vt:lpstr>
      <vt:lpstr>Python</vt:lpstr>
      <vt:lpstr>How do we make a computer "smart?"</vt:lpstr>
      <vt:lpstr>Fundamental problem of AI</vt:lpstr>
      <vt:lpstr>Today: search</vt:lpstr>
      <vt:lpstr>What is an “agent”?</vt:lpstr>
      <vt:lpstr>search agents</vt:lpstr>
      <vt:lpstr>Formulating the problem:</vt:lpstr>
      <vt:lpstr>Formulating the problem:</vt:lpstr>
      <vt:lpstr>Let’s start with our vacuum cleaner example</vt:lpstr>
      <vt:lpstr>Let’s start with our vacuum cleaner example</vt:lpstr>
      <vt:lpstr>Vacuum world</vt:lpstr>
      <vt:lpstr>Vacuum world</vt:lpstr>
      <vt:lpstr>Vacuum world</vt:lpstr>
      <vt:lpstr>Vacuum world</vt:lpstr>
      <vt:lpstr>Vacuum world: state space/transition model</vt:lpstr>
      <vt:lpstr>Problem characteristics</vt:lpstr>
      <vt:lpstr>Search problem types</vt:lpstr>
      <vt:lpstr>Example: vacuum world</vt:lpstr>
      <vt:lpstr>Example: vacuum world</vt:lpstr>
      <vt:lpstr>Example: Vacuum world</vt:lpstr>
      <vt:lpstr>Vacuum world</vt:lpstr>
      <vt:lpstr>Some example problems</vt:lpstr>
      <vt:lpstr>Another problem: 8-Puzzle</vt:lpstr>
      <vt:lpstr>8-puzzle</vt:lpstr>
      <vt:lpstr>8-Puzzle</vt:lpstr>
      <vt:lpstr>The 8-Queens Problem </vt:lpstr>
      <vt:lpstr>Missionaries and Cannibals</vt:lpstr>
      <vt:lpstr>Cryptarithmetic</vt:lpstr>
      <vt:lpstr>Remove 5 Sticks</vt:lpstr>
      <vt:lpstr>Water Jug Problem</vt:lpstr>
      <vt:lpstr>Water Jug Problem</vt:lpstr>
      <vt:lpstr>Some real-world problems</vt:lpstr>
      <vt:lpstr>Search algorithms</vt:lpstr>
      <vt:lpstr>Finding the path: Tree search algorithms</vt:lpstr>
      <vt:lpstr>BFS and DFS</vt:lpstr>
      <vt:lpstr>Breadth-first search</vt:lpstr>
      <vt:lpstr>Depth-first search</vt:lpstr>
      <vt:lpstr>Search algorithm properties</vt:lpstr>
      <vt:lpstr>Activity</vt:lpstr>
      <vt:lpstr>BFS</vt:lpstr>
      <vt:lpstr>Time and Memory requirements for BFS</vt:lpstr>
      <vt:lpstr>DFS</vt:lpstr>
      <vt:lpstr>Problems with BFS and DFS</vt:lpstr>
      <vt:lpstr>Uniform-cost search</vt:lpstr>
      <vt:lpstr>Uniform-cost search</vt:lpstr>
      <vt:lpstr>Uniform-cost search</vt:lpstr>
      <vt:lpstr>Ideas?</vt:lpstr>
      <vt:lpstr>Depth limited DFS</vt:lpstr>
      <vt:lpstr>Ideas?</vt:lpstr>
      <vt:lpstr>Iterative deepening search</vt:lpstr>
      <vt:lpstr>Iterative deepening search L =0</vt:lpstr>
      <vt:lpstr>Iterative deepening search L =1</vt:lpstr>
      <vt:lpstr>Iterative deepening search L =2</vt:lpstr>
      <vt:lpstr>Iterative deepening search L =3</vt:lpstr>
      <vt:lpstr>Time?</vt:lpstr>
      <vt:lpstr>Properties of iterative deepening search</vt:lpstr>
      <vt:lpstr>Missionaries and Cannibals Solution</vt:lpstr>
    </vt:vector>
  </TitlesOfParts>
  <Company>Pomona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Kauchak</dc:creator>
  <cp:lastModifiedBy>David Kauchak</cp:lastModifiedBy>
  <cp:revision>195</cp:revision>
  <dcterms:created xsi:type="dcterms:W3CDTF">2010-09-06T21:32:53Z</dcterms:created>
  <dcterms:modified xsi:type="dcterms:W3CDTF">2013-02-14T17:33:54Z</dcterms:modified>
</cp:coreProperties>
</file>