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notesSlides/notesSlide1.xml" ContentType="application/vnd.openxmlformats-officedocument.presentationml.notesSlide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notesSlides/notesSlide2.xml" ContentType="application/vnd.openxmlformats-officedocument.presentationml.notesSlide+xml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3" r:id="rId1"/>
  </p:sldMasterIdLst>
  <p:notesMasterIdLst>
    <p:notesMasterId r:id="rId51"/>
  </p:notesMasterIdLst>
  <p:sldIdLst>
    <p:sldId id="256" r:id="rId2"/>
    <p:sldId id="307" r:id="rId3"/>
    <p:sldId id="257" r:id="rId4"/>
    <p:sldId id="259" r:id="rId5"/>
    <p:sldId id="258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4" r:id="rId17"/>
    <p:sldId id="271" r:id="rId18"/>
    <p:sldId id="272" r:id="rId19"/>
    <p:sldId id="273" r:id="rId20"/>
    <p:sldId id="275" r:id="rId21"/>
    <p:sldId id="290" r:id="rId22"/>
    <p:sldId id="291" r:id="rId23"/>
    <p:sldId id="276" r:id="rId24"/>
    <p:sldId id="279" r:id="rId25"/>
    <p:sldId id="280" r:id="rId26"/>
    <p:sldId id="278" r:id="rId27"/>
    <p:sldId id="283" r:id="rId28"/>
    <p:sldId id="284" r:id="rId29"/>
    <p:sldId id="285" r:id="rId30"/>
    <p:sldId id="286" r:id="rId31"/>
    <p:sldId id="282" r:id="rId32"/>
    <p:sldId id="281" r:id="rId33"/>
    <p:sldId id="287" r:id="rId34"/>
    <p:sldId id="288" r:id="rId35"/>
    <p:sldId id="292" r:id="rId36"/>
    <p:sldId id="294" r:id="rId37"/>
    <p:sldId id="295" r:id="rId38"/>
    <p:sldId id="293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443" autoAdjust="0"/>
  </p:normalViewPr>
  <p:slideViewPr>
    <p:cSldViewPr snapToObjects="1">
      <p:cViewPr varScale="1">
        <p:scale>
          <a:sx n="83" d="100"/>
          <a:sy n="83" d="100"/>
        </p:scale>
        <p:origin x="-16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printerSettings" Target="printerSettings/printerSettings1.bin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5" Type="http://schemas.openxmlformats.org/officeDocument/2006/relationships/image" Target="../media/image6.emf"/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4" Type="http://schemas.openxmlformats.org/officeDocument/2006/relationships/image" Target="../media/image10.emf"/><Relationship Id="rId1" Type="http://schemas.openxmlformats.org/officeDocument/2006/relationships/image" Target="../media/image7.emf"/><Relationship Id="rId2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Relationship Id="rId2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C78A33-DFF3-EA4F-AC20-E37BA594D45C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D0048-B4B5-DD46-AD55-1E9732A47D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4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E788C6-867E-6444-A34B-C29124E4141D}" type="slidenum">
              <a:rPr lang="en-US"/>
              <a:pPr/>
              <a:t>21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3638" y="685800"/>
            <a:ext cx="1892300" cy="1419225"/>
          </a:xfrm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920" y="2329842"/>
            <a:ext cx="5028161" cy="6128359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Arial" charset="0"/>
                <a:cs typeface="Arial" charset="0"/>
              </a:rPr>
              <a:t>Using existential and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universial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quantifiers, how would we write these sentences?</a:t>
            </a:r>
          </a:p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eaLnBrk="1" hangingPunct="1"/>
            <a:r>
              <a:rPr lang="en-US" dirty="0">
                <a:latin typeface="Arial" charset="0"/>
                <a:ea typeface="Arial" charset="0"/>
                <a:cs typeface="Arial" charset="0"/>
              </a:rPr>
              <a:t>There exists an x.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MiddleburyStudent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(x) n Hawaiian(x)</a:t>
            </a:r>
          </a:p>
          <a:p>
            <a:pPr eaLnBrk="1" hangingPunct="1"/>
            <a:r>
              <a:rPr lang="en-US" dirty="0">
                <a:latin typeface="Arial" charset="0"/>
                <a:ea typeface="Arial" charset="0"/>
                <a:cs typeface="Arial" charset="0"/>
              </a:rPr>
              <a:t>There exists (backwards E) an x such that x is a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middlebury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student and x is 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hawaiian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eaLnBrk="1" hangingPunct="1"/>
            <a:r>
              <a:rPr lang="en-US" dirty="0">
                <a:latin typeface="Arial" charset="0"/>
                <a:ea typeface="Arial" charset="0"/>
                <a:cs typeface="Arial" charset="0"/>
              </a:rPr>
              <a:t>For all x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MiddleburyStudent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(x) =&gt;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LivesInMiddlebury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x)</a:t>
            </a:r>
          </a:p>
          <a:p>
            <a:pPr eaLnBrk="1" hangingPunct="1"/>
            <a:r>
              <a:rPr lang="en-US" dirty="0">
                <a:latin typeface="Arial" charset="0"/>
                <a:ea typeface="Arial" charset="0"/>
                <a:cs typeface="Arial" charset="0"/>
              </a:rPr>
              <a:t>For all x (upside down A), if x is a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Middlebury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Student, then x lives in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Middlebury. 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2C1AA4-36F9-894D-AD53-222D620929B1}" type="slidenum">
              <a:rPr lang="en-US"/>
              <a:pPr/>
              <a:t>22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3638" y="685800"/>
            <a:ext cx="1892300" cy="1419225"/>
          </a:xfrm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920" y="2329842"/>
            <a:ext cx="5028161" cy="6128359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Arial" charset="0"/>
                <a:cs typeface="Arial" charset="0"/>
              </a:rPr>
              <a:t>1) For all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purple(x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)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mushroom(x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) =&gt;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poisonous(x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 eaLnBrk="1" hangingPunct="1"/>
            <a:r>
              <a:rPr lang="en-US" dirty="0">
                <a:latin typeface="Arial" charset="0"/>
                <a:ea typeface="Arial" charset="0"/>
                <a:cs typeface="Arial" charset="0"/>
              </a:rPr>
              <a:t>2) For all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purple(x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)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mushroom(x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) =&gt; not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poisonous(x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 eaLnBrk="1" hangingPunct="1"/>
            <a:r>
              <a:rPr lang="en-US" dirty="0">
                <a:latin typeface="Arial" charset="0"/>
                <a:ea typeface="Arial" charset="0"/>
                <a:cs typeface="Arial" charset="0"/>
              </a:rPr>
              <a:t> 	OR </a:t>
            </a:r>
          </a:p>
          <a:p>
            <a:pPr eaLnBrk="1" hangingPunct="1"/>
            <a:r>
              <a:rPr lang="en-US" dirty="0">
                <a:latin typeface="Arial" charset="0"/>
                <a:ea typeface="Arial" charset="0"/>
                <a:cs typeface="Arial" charset="0"/>
              </a:rPr>
              <a:t>    not There exists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purple(x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)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mushroom(x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)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poisonous(x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 eaLnBrk="1" hangingPunct="1"/>
            <a:r>
              <a:rPr lang="en-US" dirty="0">
                <a:latin typeface="Arial" charset="0"/>
                <a:ea typeface="Arial" charset="0"/>
                <a:cs typeface="Arial" charset="0"/>
              </a:rPr>
              <a:t>3) For all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there exists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y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CSS(x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) =&gt;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PL(y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)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knows(x,y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 eaLnBrk="1" hangingPunct="1"/>
            <a:r>
              <a:rPr lang="en-US" dirty="0">
                <a:latin typeface="Arial" charset="0"/>
                <a:ea typeface="Arial" charset="0"/>
                <a:cs typeface="Arial" charset="0"/>
              </a:rPr>
              <a:t>4) There exists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PL(x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)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[for all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y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CSS(y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)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knows(x,y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)]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lvl="1" eaLnBrk="1" hangingPunct="1">
              <a:buFontTx/>
              <a:buChar char="o"/>
            </a:pP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lvl="1" eaLnBrk="1" hangingPunct="1">
              <a:buFontTx/>
              <a:buChar char="o"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8B01FE51-DC18-1241-B386-E5694CA4846B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FE51-DC18-1241-B386-E5694CA4846B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753C-B95E-8A4C-BA02-0E859E475A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FE51-DC18-1241-B386-E5694CA4846B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753C-B95E-8A4C-BA02-0E859E475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FE51-DC18-1241-B386-E5694CA4846B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753C-B95E-8A4C-BA02-0E859E475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8B01FE51-DC18-1241-B386-E5694CA4846B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8B01FE51-DC18-1241-B386-E5694CA4846B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753C-B95E-8A4C-BA02-0E859E475A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FE51-DC18-1241-B386-E5694CA4846B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753C-B95E-8A4C-BA02-0E859E475A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B01FE51-DC18-1241-B386-E5694CA4846B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753C-B95E-8A4C-BA02-0E859E475A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B01FE51-DC18-1241-B386-E5694CA4846B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753C-B95E-8A4C-BA02-0E859E475A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8B01FE51-DC18-1241-B386-E5694CA4846B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753C-B95E-8A4C-BA02-0E859E475A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FE51-DC18-1241-B386-E5694CA4846B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753C-B95E-8A4C-BA02-0E859E475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FE51-DC18-1241-B386-E5694CA4846B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753C-B95E-8A4C-BA02-0E859E475A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FE51-DC18-1241-B386-E5694CA4846B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753C-B95E-8A4C-BA02-0E859E475A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FE51-DC18-1241-B386-E5694CA4846B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753C-B95E-8A4C-BA02-0E859E475A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8B01FE51-DC18-1241-B386-E5694CA4846B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B01FE51-DC18-1241-B386-E5694CA4846B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038B753C-B95E-8A4C-BA02-0E859E475A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FE51-DC18-1241-B386-E5694CA4846B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753C-B95E-8A4C-BA02-0E859E475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FE51-DC18-1241-B386-E5694CA4846B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753C-B95E-8A4C-BA02-0E859E475A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FE51-DC18-1241-B386-E5694CA4846B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038B753C-B95E-8A4C-BA02-0E859E475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FE51-DC18-1241-B386-E5694CA4846B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753C-B95E-8A4C-BA02-0E859E475A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01FE51-DC18-1241-B386-E5694CA4846B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038B753C-B95E-8A4C-BA02-0E859E475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  <p:sldLayoutId id="2147483709" r:id="rId16"/>
    <p:sldLayoutId id="2147483710" r:id="rId17"/>
    <p:sldLayoutId id="2147483711" r:id="rId18"/>
    <p:sldLayoutId id="2147483712" r:id="rId19"/>
    <p:sldLayoutId id="2147483713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4" Type="http://schemas.openxmlformats.org/officeDocument/2006/relationships/tags" Target="../tags/tag54.xml"/><Relationship Id="rId5" Type="http://schemas.openxmlformats.org/officeDocument/2006/relationships/tags" Target="../tags/tag55.xml"/><Relationship Id="rId6" Type="http://schemas.openxmlformats.org/officeDocument/2006/relationships/tags" Target="../tags/tag56.xml"/><Relationship Id="rId7" Type="http://schemas.openxmlformats.org/officeDocument/2006/relationships/tags" Target="../tags/tag57.xml"/><Relationship Id="rId8" Type="http://schemas.openxmlformats.org/officeDocument/2006/relationships/tags" Target="../tags/tag58.xml"/><Relationship Id="rId9" Type="http://schemas.openxmlformats.org/officeDocument/2006/relationships/slideLayout" Target="../slideLayouts/slideLayout2.xml"/><Relationship Id="rId1" Type="http://schemas.openxmlformats.org/officeDocument/2006/relationships/tags" Target="../tags/tag51.xml"/><Relationship Id="rId2" Type="http://schemas.openxmlformats.org/officeDocument/2006/relationships/tags" Target="../tags/tag5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59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tags" Target="../tags/tag60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.bin"/><Relationship Id="rId12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3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4.e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5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4" Type="http://schemas.openxmlformats.org/officeDocument/2006/relationships/tags" Target="../tags/tag64.xml"/><Relationship Id="rId5" Type="http://schemas.openxmlformats.org/officeDocument/2006/relationships/slideLayout" Target="../slideLayouts/slideLayout2.xml"/><Relationship Id="rId6" Type="http://schemas.openxmlformats.org/officeDocument/2006/relationships/notesSlide" Target="../notesSlides/notesSlide1.xml"/><Relationship Id="rId1" Type="http://schemas.openxmlformats.org/officeDocument/2006/relationships/tags" Target="../tags/tag61.xml"/><Relationship Id="rId2" Type="http://schemas.openxmlformats.org/officeDocument/2006/relationships/tags" Target="../tags/tag6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.xml"/><Relationship Id="rId1" Type="http://schemas.openxmlformats.org/officeDocument/2006/relationships/tags" Target="../tags/tag65.xml"/><Relationship Id="rId2" Type="http://schemas.openxmlformats.org/officeDocument/2006/relationships/tags" Target="../tags/tag6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7.e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8.emf"/><Relationship Id="rId7" Type="http://schemas.openxmlformats.org/officeDocument/2006/relationships/oleObject" Target="../embeddings/oleObject8.bin"/><Relationship Id="rId8" Type="http://schemas.openxmlformats.org/officeDocument/2006/relationships/image" Target="../media/image9.emf"/><Relationship Id="rId9" Type="http://schemas.openxmlformats.org/officeDocument/2006/relationships/oleObject" Target="../embeddings/oleObject9.bin"/><Relationship Id="rId10" Type="http://schemas.openxmlformats.org/officeDocument/2006/relationships/image" Target="../media/image10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tags" Target="../tags/tag67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1.png"/><Relationship Id="rId5" Type="http://schemas.openxmlformats.org/officeDocument/2006/relationships/oleObject" Target="../embeddings/oleObject10.bin"/><Relationship Id="rId6" Type="http://schemas.openxmlformats.org/officeDocument/2006/relationships/image" Target="../media/image11.emf"/><Relationship Id="rId7" Type="http://schemas.openxmlformats.org/officeDocument/2006/relationships/oleObject" Target="../embeddings/oleObject11.bin"/><Relationship Id="rId8" Type="http://schemas.openxmlformats.org/officeDocument/2006/relationships/image" Target="../media/image12.emf"/><Relationship Id="rId1" Type="http://schemas.openxmlformats.org/officeDocument/2006/relationships/vmlDrawing" Target="../drawings/vmlDrawing3.vml"/><Relationship Id="rId2" Type="http://schemas.openxmlformats.org/officeDocument/2006/relationships/tags" Target="../tags/tag6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20" Type="http://schemas.openxmlformats.org/officeDocument/2006/relationships/tags" Target="../tags/tag20.xml"/><Relationship Id="rId21" Type="http://schemas.openxmlformats.org/officeDocument/2006/relationships/tags" Target="../tags/tag21.xml"/><Relationship Id="rId22" Type="http://schemas.openxmlformats.org/officeDocument/2006/relationships/tags" Target="../tags/tag22.xml"/><Relationship Id="rId23" Type="http://schemas.openxmlformats.org/officeDocument/2006/relationships/tags" Target="../tags/tag23.xml"/><Relationship Id="rId24" Type="http://schemas.openxmlformats.org/officeDocument/2006/relationships/slideLayout" Target="../slideLayouts/slideLayout2.xml"/><Relationship Id="rId10" Type="http://schemas.openxmlformats.org/officeDocument/2006/relationships/tags" Target="../tags/tag10.xml"/><Relationship Id="rId11" Type="http://schemas.openxmlformats.org/officeDocument/2006/relationships/tags" Target="../tags/tag11.xml"/><Relationship Id="rId12" Type="http://schemas.openxmlformats.org/officeDocument/2006/relationships/tags" Target="../tags/tag12.xml"/><Relationship Id="rId13" Type="http://schemas.openxmlformats.org/officeDocument/2006/relationships/tags" Target="../tags/tag13.xml"/><Relationship Id="rId14" Type="http://schemas.openxmlformats.org/officeDocument/2006/relationships/tags" Target="../tags/tag14.xml"/><Relationship Id="rId15" Type="http://schemas.openxmlformats.org/officeDocument/2006/relationships/tags" Target="../tags/tag15.xml"/><Relationship Id="rId16" Type="http://schemas.openxmlformats.org/officeDocument/2006/relationships/tags" Target="../tags/tag16.xml"/><Relationship Id="rId17" Type="http://schemas.openxmlformats.org/officeDocument/2006/relationships/tags" Target="../tags/tag17.xml"/><Relationship Id="rId18" Type="http://schemas.openxmlformats.org/officeDocument/2006/relationships/tags" Target="../tags/tag18.xml"/><Relationship Id="rId19" Type="http://schemas.openxmlformats.org/officeDocument/2006/relationships/tags" Target="../tags/tag19.xml"/><Relationship Id="rId1" Type="http://schemas.openxmlformats.org/officeDocument/2006/relationships/tags" Target="../tags/tag1.xml"/><Relationship Id="rId2" Type="http://schemas.openxmlformats.org/officeDocument/2006/relationships/tags" Target="../tags/tag2.xml"/><Relationship Id="rId3" Type="http://schemas.openxmlformats.org/officeDocument/2006/relationships/tags" Target="../tags/tag3.xml"/><Relationship Id="rId4" Type="http://schemas.openxmlformats.org/officeDocument/2006/relationships/tags" Target="../tags/tag4.xml"/><Relationship Id="rId5" Type="http://schemas.openxmlformats.org/officeDocument/2006/relationships/tags" Target="../tags/tag5.xml"/><Relationship Id="rId6" Type="http://schemas.openxmlformats.org/officeDocument/2006/relationships/tags" Target="../tags/tag6.xml"/><Relationship Id="rId7" Type="http://schemas.openxmlformats.org/officeDocument/2006/relationships/tags" Target="../tags/tag7.xml"/><Relationship Id="rId8" Type="http://schemas.openxmlformats.org/officeDocument/2006/relationships/tags" Target="../tags/tag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w.opencyc.org/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ordnet.princeton.edu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openmind.media.mit.edu/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32.xml"/><Relationship Id="rId20" Type="http://schemas.openxmlformats.org/officeDocument/2006/relationships/tags" Target="../tags/tag43.xml"/><Relationship Id="rId21" Type="http://schemas.openxmlformats.org/officeDocument/2006/relationships/tags" Target="../tags/tag44.xml"/><Relationship Id="rId22" Type="http://schemas.openxmlformats.org/officeDocument/2006/relationships/tags" Target="../tags/tag45.xml"/><Relationship Id="rId23" Type="http://schemas.openxmlformats.org/officeDocument/2006/relationships/tags" Target="../tags/tag46.xml"/><Relationship Id="rId24" Type="http://schemas.openxmlformats.org/officeDocument/2006/relationships/tags" Target="../tags/tag47.xml"/><Relationship Id="rId25" Type="http://schemas.openxmlformats.org/officeDocument/2006/relationships/tags" Target="../tags/tag48.xml"/><Relationship Id="rId26" Type="http://schemas.openxmlformats.org/officeDocument/2006/relationships/tags" Target="../tags/tag49.xml"/><Relationship Id="rId27" Type="http://schemas.openxmlformats.org/officeDocument/2006/relationships/tags" Target="../tags/tag50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33.xml"/><Relationship Id="rId11" Type="http://schemas.openxmlformats.org/officeDocument/2006/relationships/tags" Target="../tags/tag34.xml"/><Relationship Id="rId12" Type="http://schemas.openxmlformats.org/officeDocument/2006/relationships/tags" Target="../tags/tag35.xml"/><Relationship Id="rId13" Type="http://schemas.openxmlformats.org/officeDocument/2006/relationships/tags" Target="../tags/tag36.xml"/><Relationship Id="rId14" Type="http://schemas.openxmlformats.org/officeDocument/2006/relationships/tags" Target="../tags/tag37.xml"/><Relationship Id="rId15" Type="http://schemas.openxmlformats.org/officeDocument/2006/relationships/tags" Target="../tags/tag38.xml"/><Relationship Id="rId16" Type="http://schemas.openxmlformats.org/officeDocument/2006/relationships/tags" Target="../tags/tag39.xml"/><Relationship Id="rId17" Type="http://schemas.openxmlformats.org/officeDocument/2006/relationships/tags" Target="../tags/tag40.xml"/><Relationship Id="rId18" Type="http://schemas.openxmlformats.org/officeDocument/2006/relationships/tags" Target="../tags/tag41.xml"/><Relationship Id="rId19" Type="http://schemas.openxmlformats.org/officeDocument/2006/relationships/tags" Target="../tags/tag42.xml"/><Relationship Id="rId1" Type="http://schemas.openxmlformats.org/officeDocument/2006/relationships/tags" Target="../tags/tag24.xml"/><Relationship Id="rId2" Type="http://schemas.openxmlformats.org/officeDocument/2006/relationships/tags" Target="../tags/tag25.xml"/><Relationship Id="rId3" Type="http://schemas.openxmlformats.org/officeDocument/2006/relationships/tags" Target="../tags/tag26.xml"/><Relationship Id="rId4" Type="http://schemas.openxmlformats.org/officeDocument/2006/relationships/tags" Target="../tags/tag27.xml"/><Relationship Id="rId5" Type="http://schemas.openxmlformats.org/officeDocument/2006/relationships/tags" Target="../tags/tag28.xml"/><Relationship Id="rId6" Type="http://schemas.openxmlformats.org/officeDocument/2006/relationships/tags" Target="../tags/tag29.xml"/><Relationship Id="rId7" Type="http://schemas.openxmlformats.org/officeDocument/2006/relationships/tags" Target="../tags/tag30.xml"/><Relationship Id="rId8" Type="http://schemas.openxmlformats.org/officeDocument/2006/relationships/tags" Target="../tags/tag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Knowledge Representation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CS311 Spring 2013</a:t>
            </a:r>
            <a:endParaRPr lang="en-US" dirty="0" smtClean="0"/>
          </a:p>
          <a:p>
            <a:r>
              <a:rPr lang="en-US" dirty="0" smtClean="0"/>
              <a:t>David Kauchak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Creating a knowledge-based agent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Representation</a:t>
            </a:r>
            <a:r>
              <a:rPr lang="en-US" sz="2400" dirty="0" smtClean="0"/>
              <a:t>: how are we going to store our facts?</a:t>
            </a:r>
          </a:p>
          <a:p>
            <a:pPr marL="0" indent="0">
              <a:buNone/>
            </a:pPr>
            <a:r>
              <a:rPr lang="en-US" sz="2400" dirty="0" smtClean="0"/>
              <a:t>Inference</a:t>
            </a:r>
            <a:r>
              <a:rPr lang="en-US" sz="2400" dirty="0" smtClean="0"/>
              <a:t>: How can we infer information from our facts?  How can we ask questions?</a:t>
            </a:r>
          </a:p>
          <a:p>
            <a:pPr marL="0" indent="0">
              <a:buNone/>
            </a:pPr>
            <a:r>
              <a:rPr lang="en-US" sz="2400" dirty="0" smtClean="0"/>
              <a:t>Learning</a:t>
            </a:r>
            <a:r>
              <a:rPr lang="en-US" sz="2400" dirty="0" smtClean="0"/>
              <a:t>: How will we populate our facts?</a:t>
            </a:r>
          </a:p>
          <a:p>
            <a:pPr lvl="1"/>
            <a:endParaRPr lang="en-US" sz="2400" dirty="0" smtClean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3429000" y="5943600"/>
            <a:ext cx="1600200" cy="5334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Knowledge</a:t>
            </a:r>
          </a:p>
          <a:p>
            <a:pPr algn="ctr"/>
            <a:r>
              <a:rPr lang="en-US" sz="1400"/>
              <a:t>Base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2400300" y="4572000"/>
            <a:ext cx="1295400" cy="533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dirty="0"/>
              <a:t>Inference</a:t>
            </a:r>
          </a:p>
          <a:p>
            <a:pPr algn="ctr"/>
            <a:r>
              <a:rPr lang="en-US" sz="1200" dirty="0" err="1"/>
              <a:t>Mechanism(s</a:t>
            </a:r>
            <a:r>
              <a:rPr lang="en-US" sz="1200" dirty="0"/>
              <a:t>)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4724400" y="4572000"/>
            <a:ext cx="1219200" cy="533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dirty="0"/>
              <a:t>Learning</a:t>
            </a:r>
          </a:p>
          <a:p>
            <a:pPr algn="ctr"/>
            <a:r>
              <a:rPr lang="en-US" sz="1200" dirty="0" err="1"/>
              <a:t>Mechanism(s</a:t>
            </a:r>
            <a:r>
              <a:rPr lang="en-US" sz="1200" dirty="0"/>
              <a:t>)</a:t>
            </a: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H="1">
            <a:off x="4724400" y="5105400"/>
            <a:ext cx="60960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H="1" flipV="1">
            <a:off x="2971800" y="5105400"/>
            <a:ext cx="76200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71600"/>
            <a:ext cx="7731127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Knowledge engineer</a:t>
            </a:r>
          </a:p>
          <a:p>
            <a:pPr lvl="1"/>
            <a:r>
              <a:rPr lang="en-US" dirty="0" smtClean="0"/>
              <a:t>representation: how are you storing facts?</a:t>
            </a:r>
          </a:p>
          <a:p>
            <a:pPr lvl="1"/>
            <a:r>
              <a:rPr lang="en-US" dirty="0" smtClean="0"/>
              <a:t>inference: how can you algorithmically query these facts?</a:t>
            </a:r>
          </a:p>
          <a:p>
            <a:pPr lvl="1"/>
            <a:r>
              <a:rPr lang="en-US" dirty="0" smtClean="0"/>
              <a:t>learning: you provide the facts </a:t>
            </a:r>
            <a:r>
              <a:rPr lang="en-US" dirty="0" err="1" smtClean="0">
                <a:sym typeface="Wingdings"/>
              </a:rPr>
              <a:t></a:t>
            </a:r>
            <a:endParaRPr lang="en-US" dirty="0" smtClean="0">
              <a:sym typeface="Wingdings"/>
            </a:endParaRP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Some problems to think about:</a:t>
            </a:r>
          </a:p>
          <a:p>
            <a:pPr lvl="1"/>
            <a:r>
              <a:rPr lang="en-US" dirty="0" smtClean="0">
                <a:sym typeface="Wingdings"/>
              </a:rPr>
              <a:t>Give change for some purchase &lt; $1 paid for with a $1</a:t>
            </a:r>
          </a:p>
          <a:p>
            <a:pPr lvl="1"/>
            <a:r>
              <a:rPr lang="en-US" dirty="0" smtClean="0">
                <a:sym typeface="Wingdings"/>
              </a:rPr>
              <a:t>Block stacking problems</a:t>
            </a:r>
          </a:p>
          <a:p>
            <a:pPr lvl="1"/>
            <a:r>
              <a:rPr lang="en-US" dirty="0" err="1" smtClean="0">
                <a:sym typeface="Wingdings"/>
              </a:rPr>
              <a:t>Wumpus</a:t>
            </a:r>
            <a:r>
              <a:rPr lang="en-US" dirty="0" smtClean="0">
                <a:sym typeface="Wingdings"/>
              </a:rPr>
              <a:t> world</a:t>
            </a:r>
          </a:p>
          <a:p>
            <a:pPr lvl="1"/>
            <a:r>
              <a:rPr lang="en-US" dirty="0" smtClean="0">
                <a:sym typeface="Wingdings"/>
              </a:rPr>
              <a:t>How to make an </a:t>
            </a:r>
            <a:r>
              <a:rPr lang="en-US" dirty="0" err="1" smtClean="0">
                <a:sym typeface="Wingdings"/>
              </a:rPr>
              <a:t>omelette</a:t>
            </a:r>
            <a:r>
              <a:rPr lang="en-US" dirty="0" smtClean="0">
                <a:sym typeface="Wingdings"/>
              </a:rPr>
              <a:t>?</a:t>
            </a:r>
          </a:p>
          <a:p>
            <a:pPr lvl="1"/>
            <a:r>
              <a:rPr lang="en-US" dirty="0" smtClean="0">
                <a:sym typeface="Wingdings"/>
              </a:rPr>
              <a:t>How early should I leave for my flight?</a:t>
            </a:r>
          </a:p>
          <a:p>
            <a:pPr lvl="1"/>
            <a:r>
              <a:rPr lang="en-US" dirty="0" smtClean="0">
                <a:sym typeface="Wingdings"/>
              </a:rPr>
              <a:t>General reasoning agent (e.g. you)?</a:t>
            </a: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Things to think about:</a:t>
            </a:r>
          </a:p>
          <a:p>
            <a:pPr lvl="1"/>
            <a:r>
              <a:rPr lang="en-US" dirty="0" smtClean="0">
                <a:sym typeface="Wingdings"/>
              </a:rPr>
              <a:t>any approaches that you’ve seen previously useful?</a:t>
            </a:r>
          </a:p>
          <a:p>
            <a:pPr lvl="1"/>
            <a:r>
              <a:rPr lang="en-US" dirty="0" smtClean="0">
                <a:sym typeface="Wingdings"/>
              </a:rPr>
              <a:t>what are the challenges?</a:t>
            </a:r>
          </a:p>
          <a:p>
            <a:pPr lvl="1"/>
            <a:r>
              <a:rPr lang="en-US" dirty="0" smtClean="0">
                <a:sym typeface="Wingdings"/>
              </a:rPr>
              <a:t>what things are hard to represent?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732465" y="3810002"/>
            <a:ext cx="363537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/>
              <a:t>C</a:t>
            </a:r>
          </a:p>
        </p:txBody>
      </p:sp>
      <p:sp>
        <p:nvSpPr>
          <p:cNvPr id="5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684715" y="3810001"/>
            <a:ext cx="344487" cy="304801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/>
              <a:t>A</a:t>
            </a:r>
          </a:p>
        </p:txBody>
      </p:sp>
      <p:sp>
        <p:nvSpPr>
          <p:cNvPr id="6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189540" y="3810002"/>
            <a:ext cx="373062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/>
              <a:t>B</a:t>
            </a:r>
          </a:p>
        </p:txBody>
      </p:sp>
      <p:sp>
        <p:nvSpPr>
          <p:cNvPr id="7" name="Line 6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4572000" y="4114802"/>
            <a:ext cx="160020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246940" y="3810001"/>
            <a:ext cx="334962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/>
              <a:t>C</a:t>
            </a:r>
          </a:p>
        </p:txBody>
      </p:sp>
      <p:sp>
        <p:nvSpPr>
          <p:cNvPr id="9" name="Rectangle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246940" y="3200400"/>
            <a:ext cx="344487" cy="304801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/>
              <a:t>A</a:t>
            </a:r>
          </a:p>
        </p:txBody>
      </p:sp>
      <p:sp>
        <p:nvSpPr>
          <p:cNvPr id="10" name="Rectangle 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246939" y="3505201"/>
            <a:ext cx="344487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/>
              <a:t>B</a:t>
            </a:r>
          </a:p>
        </p:txBody>
      </p:sp>
      <p:sp>
        <p:nvSpPr>
          <p:cNvPr id="11" name="Line 6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6629400" y="4114802"/>
            <a:ext cx="160020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172201" y="3884613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Propositional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Statements are constructed from propositions</a:t>
            </a:r>
          </a:p>
          <a:p>
            <a:pPr marL="0" indent="0">
              <a:buNone/>
            </a:pPr>
            <a:r>
              <a:rPr lang="en-US" sz="2400" dirty="0" smtClean="0"/>
              <a:t>A proposition can be either true or false</a:t>
            </a:r>
          </a:p>
          <a:p>
            <a:pPr marL="0" indent="0">
              <a:buNone/>
            </a:pPr>
            <a:r>
              <a:rPr lang="en-US" sz="2400" dirty="0" smtClean="0"/>
              <a:t>Statements are made into larger statements using connectives</a:t>
            </a:r>
          </a:p>
          <a:p>
            <a:pPr marL="0" indent="0">
              <a:buNone/>
            </a:pPr>
            <a:r>
              <a:rPr lang="en-US" sz="2400" dirty="0" smtClean="0"/>
              <a:t>Example</a:t>
            </a:r>
          </a:p>
          <a:p>
            <a:pPr lvl="1"/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JohnnyLikesC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 = true</a:t>
            </a:r>
          </a:p>
          <a:p>
            <a:pPr lvl="1"/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CisHard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 = true</a:t>
            </a:r>
          </a:p>
          <a:p>
            <a:pPr lvl="1"/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CisHard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"/>
                <a:ea typeface="ＭＳ ゴシック"/>
                <a:cs typeface="Courier"/>
              </a:rPr>
              <a:t>∧ 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ea typeface="ＭＳ ゴシック"/>
                <a:cs typeface="Courier"/>
              </a:rPr>
              <a:t>JohhnyLikesC</a:t>
            </a:r>
            <a:r>
              <a:rPr lang="en-US" dirty="0" smtClean="0">
                <a:solidFill>
                  <a:srgbClr val="000000"/>
                </a:solidFill>
                <a:latin typeface="Courier"/>
                <a:ea typeface="ＭＳ ゴシック"/>
                <a:cs typeface="Courier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"/>
                <a:ea typeface="ＭＳ ゴシック"/>
                <a:cs typeface="Courier"/>
              </a:rPr>
              <a:t>=&gt; 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ea typeface="ＭＳ ゴシック"/>
                <a:cs typeface="Courier"/>
              </a:rPr>
              <a:t>JohnnyIsCS</a:t>
            </a:r>
            <a:endParaRPr lang="en-US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1"/>
            <a:endParaRPr lang="en-US" sz="22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Propositional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295400"/>
            <a:ext cx="7556313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Negation: not, </a:t>
            </a:r>
            <a:r>
              <a:rPr lang="en-US" sz="2400" dirty="0" err="1" smtClean="0">
                <a:sym typeface="Symbol" charset="2"/>
              </a:rPr>
              <a:t></a:t>
            </a:r>
            <a:r>
              <a:rPr lang="en-US" sz="2400" dirty="0" smtClean="0">
                <a:sym typeface="Symbol" charset="2"/>
              </a:rPr>
              <a:t>, ~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Conjunction: and, </a:t>
            </a:r>
            <a:r>
              <a:rPr lang="en-US" sz="2400" dirty="0" err="1" smtClean="0">
                <a:sym typeface="Symbol" charset="2"/>
              </a:rPr>
              <a:t></a:t>
            </a:r>
            <a:endParaRPr lang="en-US" sz="2400" dirty="0" smtClean="0">
              <a:sym typeface="Symbol" charset="2"/>
            </a:endParaRPr>
          </a:p>
          <a:p>
            <a:pPr marL="0" indent="0">
              <a:buNone/>
            </a:pPr>
            <a:r>
              <a:rPr lang="en-US" sz="2400" dirty="0" smtClean="0">
                <a:sym typeface="Symbol" charset="2"/>
              </a:rPr>
              <a:t>Disjunction: or, </a:t>
            </a:r>
            <a:r>
              <a:rPr lang="en-US" sz="2400" dirty="0" err="1" smtClean="0">
                <a:sym typeface="Symbol" charset="2"/>
              </a:rPr>
              <a:t></a:t>
            </a:r>
            <a:endParaRPr lang="en-US" sz="2400" dirty="0" smtClean="0">
              <a:sym typeface="Symbol" charset="2"/>
            </a:endParaRPr>
          </a:p>
          <a:p>
            <a:pPr marL="0" indent="0">
              <a:buNone/>
            </a:pPr>
            <a:r>
              <a:rPr lang="en-US" sz="2400" dirty="0" smtClean="0">
                <a:sym typeface="Symbol" charset="2"/>
              </a:rPr>
              <a:t>Implication: implies, =&gt; </a:t>
            </a:r>
          </a:p>
          <a:p>
            <a:pPr marL="0" indent="0">
              <a:buNone/>
            </a:pPr>
            <a:r>
              <a:rPr lang="en-US" sz="2400" dirty="0" err="1" smtClean="0">
                <a:sym typeface="Symbol" charset="2"/>
              </a:rPr>
              <a:t>Biconditional</a:t>
            </a:r>
            <a:r>
              <a:rPr lang="en-US" sz="2400" dirty="0" smtClean="0">
                <a:sym typeface="Symbol" charset="2"/>
              </a:rPr>
              <a:t>: </a:t>
            </a:r>
            <a:r>
              <a:rPr lang="en-US" sz="2400" dirty="0" err="1" smtClean="0">
                <a:sym typeface="Symbol" charset="2"/>
              </a:rPr>
              <a:t>iff</a:t>
            </a:r>
            <a:r>
              <a:rPr lang="en-US" sz="2400" dirty="0" smtClean="0">
                <a:sym typeface="Symbol" charset="2"/>
              </a:rPr>
              <a:t>, </a:t>
            </a:r>
            <a:r>
              <a:rPr lang="en-US" sz="2400" dirty="0" smtClean="0">
                <a:sym typeface="Wingdings"/>
              </a:rPr>
              <a:t>&lt;=&gt;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Propositional logic</a:t>
            </a:r>
            <a:endParaRPr lang="en-US" dirty="0"/>
          </a:p>
        </p:txBody>
      </p:sp>
      <p:graphicFrame>
        <p:nvGraphicFramePr>
          <p:cNvPr id="4" name="Group 4"/>
          <p:cNvGraphicFramePr>
            <a:graphicFrameLocks noGrp="1"/>
          </p:cNvGraphicFramePr>
          <p:nvPr/>
        </p:nvGraphicFramePr>
        <p:xfrm>
          <a:off x="4800600" y="2667000"/>
          <a:ext cx="2971800" cy="228600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  <a:gridCol w="990600"/>
              </a:tblGrid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sym typeface="Symbol" charset="2"/>
                        </a:rPr>
                        <a:t>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30"/>
          <p:cNvGraphicFramePr>
            <a:graphicFrameLocks noGrp="1"/>
          </p:cNvGraphicFramePr>
          <p:nvPr/>
        </p:nvGraphicFramePr>
        <p:xfrm>
          <a:off x="762000" y="2667000"/>
          <a:ext cx="2971800" cy="228600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  <a:gridCol w="990600"/>
              </a:tblGrid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sym typeface="Symbol" charset="2"/>
                        </a:rPr>
                        <a:t>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Propositional logic</a:t>
            </a:r>
            <a:endParaRPr lang="en-US" dirty="0"/>
          </a:p>
        </p:txBody>
      </p:sp>
      <p:graphicFrame>
        <p:nvGraphicFramePr>
          <p:cNvPr id="4" name="Group 4"/>
          <p:cNvGraphicFramePr>
            <a:graphicFrameLocks noGrp="1"/>
          </p:cNvGraphicFramePr>
          <p:nvPr/>
        </p:nvGraphicFramePr>
        <p:xfrm>
          <a:off x="4800600" y="2667000"/>
          <a:ext cx="2971800" cy="228600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  <a:gridCol w="990600"/>
              </a:tblGrid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sym typeface="Symbol" charset="2"/>
                        </a:rPr>
                        <a:t>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30"/>
          <p:cNvGraphicFramePr>
            <a:graphicFrameLocks noGrp="1"/>
          </p:cNvGraphicFramePr>
          <p:nvPr/>
        </p:nvGraphicFramePr>
        <p:xfrm>
          <a:off x="762000" y="2667000"/>
          <a:ext cx="2971800" cy="228600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  <a:gridCol w="990600"/>
              </a:tblGrid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sym typeface="Symbol" charset="2"/>
                        </a:rPr>
                        <a:t>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56"/>
          <p:cNvSpPr txBox="1">
            <a:spLocks noChangeArrowheads="1"/>
          </p:cNvSpPr>
          <p:nvPr/>
        </p:nvSpPr>
        <p:spPr bwMode="auto">
          <a:xfrm>
            <a:off x="1219200" y="5334000"/>
            <a:ext cx="16299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A</a:t>
            </a:r>
            <a:r>
              <a:rPr lang="en-US" dirty="0" smtClean="0">
                <a:sym typeface="Symbol" charset="2"/>
              </a:rPr>
              <a:t>=&gt;B </a:t>
            </a:r>
            <a:r>
              <a:rPr lang="en-US" dirty="0" err="1">
                <a:sym typeface="Symbol" charset="2"/>
              </a:rPr>
              <a:t></a:t>
            </a:r>
            <a:r>
              <a:rPr lang="en-US" dirty="0">
                <a:sym typeface="Symbol" charset="2"/>
              </a:rPr>
              <a:t> AB</a:t>
            </a:r>
          </a:p>
        </p:txBody>
      </p:sp>
      <p:sp>
        <p:nvSpPr>
          <p:cNvPr id="7" name="Text Box 57"/>
          <p:cNvSpPr txBox="1">
            <a:spLocks noChangeArrowheads="1"/>
          </p:cNvSpPr>
          <p:nvPr/>
        </p:nvSpPr>
        <p:spPr bwMode="auto">
          <a:xfrm>
            <a:off x="4724400" y="5334000"/>
            <a:ext cx="28772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A</a:t>
            </a:r>
            <a:r>
              <a:rPr lang="en-US" dirty="0" smtClean="0">
                <a:sym typeface="Symbol" charset="2"/>
              </a:rPr>
              <a:t>&lt;=&gt;B </a:t>
            </a:r>
            <a:r>
              <a:rPr lang="en-US" dirty="0" err="1">
                <a:sym typeface="Symbol" charset="2"/>
              </a:rPr>
              <a:t></a:t>
            </a:r>
            <a:r>
              <a:rPr lang="en-US" dirty="0">
                <a:sym typeface="Symbol" charset="2"/>
              </a:rPr>
              <a:t> (</a:t>
            </a:r>
            <a:r>
              <a:rPr lang="en-US" dirty="0" smtClean="0">
                <a:sym typeface="Symbol" charset="2"/>
              </a:rPr>
              <a:t>A=&gt;B</a:t>
            </a:r>
            <a:r>
              <a:rPr lang="en-US" dirty="0">
                <a:sym typeface="Symbol" charset="2"/>
              </a:rPr>
              <a:t>)(</a:t>
            </a:r>
            <a:r>
              <a:rPr lang="en-US" dirty="0" smtClean="0">
                <a:sym typeface="Symbol" charset="2"/>
              </a:rPr>
              <a:t>B=&gt;A</a:t>
            </a:r>
            <a:r>
              <a:rPr lang="en-US" dirty="0">
                <a:sym typeface="Symbol" charset="2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 with propositional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There are many rules that enable new propositions to be derived from existing propositions</a:t>
            </a:r>
          </a:p>
          <a:p>
            <a:pPr lvl="1"/>
            <a:r>
              <a:rPr lang="en-US" sz="2000" dirty="0" smtClean="0"/>
              <a:t>Modus Ponens: </a:t>
            </a:r>
            <a:r>
              <a:rPr lang="en-US" sz="2000" dirty="0" smtClean="0"/>
              <a:t>P </a:t>
            </a:r>
            <a:r>
              <a:rPr lang="en-US" sz="2000" dirty="0" smtClean="0">
                <a:sym typeface="Symbol" charset="2"/>
              </a:rPr>
              <a:t>=&gt; Q, P </a:t>
            </a:r>
            <a:r>
              <a:rPr lang="en-US" sz="2000" dirty="0" smtClean="0">
                <a:sym typeface="Symbol" charset="2"/>
              </a:rPr>
              <a:t>derive Q</a:t>
            </a:r>
          </a:p>
          <a:p>
            <a:pPr lvl="1"/>
            <a:r>
              <a:rPr lang="en-US" sz="2000" dirty="0" err="1" smtClean="0">
                <a:sym typeface="Symbol" charset="2"/>
              </a:rPr>
              <a:t>deMorgan’s</a:t>
            </a:r>
            <a:r>
              <a:rPr lang="en-US" sz="2000" dirty="0" smtClean="0">
                <a:sym typeface="Symbol" charset="2"/>
              </a:rPr>
              <a:t> law: (AB), derive AB</a:t>
            </a:r>
          </a:p>
          <a:p>
            <a:pPr lvl="1"/>
            <a:endParaRPr lang="en-US" sz="2000" dirty="0" smtClean="0">
              <a:sym typeface="Symbol" charset="2"/>
            </a:endParaRPr>
          </a:p>
          <a:p>
            <a:pPr marL="0" indent="0">
              <a:buNone/>
            </a:pPr>
            <a:r>
              <a:rPr lang="en-US" sz="2200" dirty="0" smtClean="0">
                <a:sym typeface="Symbol" charset="2"/>
              </a:rPr>
              <a:t>View it as a search problem:</a:t>
            </a:r>
          </a:p>
          <a:p>
            <a:pPr lvl="1"/>
            <a:r>
              <a:rPr lang="en-US" b="1" dirty="0" smtClean="0">
                <a:sym typeface="Symbol" charset="2"/>
              </a:rPr>
              <a:t>starting state</a:t>
            </a:r>
            <a:r>
              <a:rPr lang="en-US" dirty="0" smtClean="0">
                <a:sym typeface="Symbol" charset="2"/>
              </a:rPr>
              <a:t>: current facts/KB</a:t>
            </a:r>
          </a:p>
          <a:p>
            <a:pPr lvl="1"/>
            <a:r>
              <a:rPr lang="en-US" b="1" dirty="0" smtClean="0">
                <a:sym typeface="Symbol" charset="2"/>
              </a:rPr>
              <a:t>actions</a:t>
            </a:r>
            <a:r>
              <a:rPr lang="en-US" dirty="0" smtClean="0">
                <a:sym typeface="Symbol" charset="2"/>
              </a:rPr>
              <a:t>: all ways of deriving new propositions from the current KB</a:t>
            </a:r>
          </a:p>
          <a:p>
            <a:pPr lvl="1"/>
            <a:r>
              <a:rPr lang="en-US" b="1" dirty="0" smtClean="0">
                <a:sym typeface="Symbol" charset="2"/>
              </a:rPr>
              <a:t>result</a:t>
            </a:r>
            <a:r>
              <a:rPr lang="en-US" dirty="0" smtClean="0">
                <a:sym typeface="Symbol" charset="2"/>
              </a:rPr>
              <a:t>: add the new proposition to the KB/state</a:t>
            </a:r>
          </a:p>
          <a:p>
            <a:pPr lvl="1"/>
            <a:r>
              <a:rPr lang="en-US" b="1" dirty="0" smtClean="0">
                <a:sym typeface="Symbol" charset="2"/>
              </a:rPr>
              <a:t>goal</a:t>
            </a:r>
            <a:r>
              <a:rPr lang="en-US" dirty="0" smtClean="0">
                <a:sym typeface="Symbol" charset="2"/>
              </a:rPr>
              <a:t>: when the KB/state contains the proposition we want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Propositional logic for </a:t>
            </a:r>
            <a:r>
              <a:rPr lang="en-US" dirty="0" err="1" smtClean="0"/>
              <a:t>Wumpus</a:t>
            </a:r>
            <a:endParaRPr lang="en-US" dirty="0"/>
          </a:p>
        </p:txBody>
      </p:sp>
      <p:pic>
        <p:nvPicPr>
          <p:cNvPr id="4" name="Picture 4" descr="wumpus-world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82900" y="1752600"/>
            <a:ext cx="277177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86000" y="4953000"/>
            <a:ext cx="5562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can we model </a:t>
            </a:r>
            <a:r>
              <a:rPr lang="en-US" sz="2400" dirty="0" err="1" smtClean="0">
                <a:solidFill>
                  <a:srgbClr val="FF0000"/>
                </a:solidFill>
              </a:rPr>
              <a:t>Wumpus</a:t>
            </a:r>
            <a:r>
              <a:rPr lang="en-US" sz="2400" dirty="0" smtClean="0">
                <a:solidFill>
                  <a:srgbClr val="FF0000"/>
                </a:solidFill>
              </a:rPr>
              <a:t> world using propositional logic? Is propositional logic a good choice?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Propositional logic for Wumpus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98474" y="1600201"/>
            <a:ext cx="7556313" cy="1371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Variable for each condition for each square</a:t>
            </a:r>
          </a:p>
          <a:p>
            <a:pPr lvl="1"/>
            <a:r>
              <a:rPr lang="en-US" dirty="0" smtClean="0"/>
              <a:t>breeze</a:t>
            </a:r>
            <a:r>
              <a:rPr lang="en-US" baseline="-25000" dirty="0" smtClean="0"/>
              <a:t>1,1</a:t>
            </a:r>
            <a:r>
              <a:rPr lang="en-US" dirty="0" smtClean="0"/>
              <a:t> = false, breeze</a:t>
            </a:r>
            <a:r>
              <a:rPr lang="en-US" baseline="-25000" dirty="0" smtClean="0"/>
              <a:t>1,2</a:t>
            </a:r>
            <a:r>
              <a:rPr lang="en-US" dirty="0" smtClean="0"/>
              <a:t> = true, …</a:t>
            </a:r>
          </a:p>
          <a:p>
            <a:pPr lvl="1"/>
            <a:r>
              <a:rPr lang="en-US" dirty="0" smtClean="0"/>
              <a:t>breeze</a:t>
            </a:r>
            <a:r>
              <a:rPr lang="en-US" baseline="-25000" dirty="0" smtClean="0"/>
              <a:t>1,1</a:t>
            </a:r>
            <a:r>
              <a:rPr lang="en-US" dirty="0" smtClean="0"/>
              <a:t> =&gt; pit</a:t>
            </a:r>
            <a:r>
              <a:rPr lang="en-US" baseline="-25000" dirty="0" smtClean="0"/>
              <a:t>1,2</a:t>
            </a:r>
            <a:r>
              <a:rPr lang="en-US" dirty="0" smtClean="0"/>
              <a:t> or pit</a:t>
            </a:r>
            <a:r>
              <a:rPr lang="en-US" baseline="-25000" dirty="0" smtClean="0"/>
              <a:t>2,1</a:t>
            </a:r>
            <a:r>
              <a:rPr lang="en-US" dirty="0" smtClean="0"/>
              <a:t>, …</a:t>
            </a:r>
            <a:endParaRPr lang="en-US" baseline="-25000" dirty="0" smtClean="0"/>
          </a:p>
        </p:txBody>
      </p:sp>
      <p:pic>
        <p:nvPicPr>
          <p:cNvPr id="4" name="Picture 4" descr="wumpus-world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048000" y="2971800"/>
            <a:ext cx="277177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447800" y="586740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Have to enumerate all the states!  Can’t </a:t>
            </a:r>
            <a:r>
              <a:rPr lang="en-US" sz="2000" dirty="0" smtClean="0">
                <a:solidFill>
                  <a:srgbClr val="0000FF"/>
                </a:solidFill>
              </a:rPr>
              <a:t>say </a:t>
            </a:r>
            <a:r>
              <a:rPr lang="en-US" sz="2000" dirty="0" smtClean="0">
                <a:solidFill>
                  <a:srgbClr val="0000FF"/>
                </a:solidFill>
              </a:rPr>
              <a:t>if a square has a breeze then there is a pit next door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First order logic (aka predicate calculus)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447800"/>
            <a:ext cx="7556313" cy="4678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Uses objects (entities) and relations/functions</a:t>
            </a:r>
          </a:p>
          <a:p>
            <a:pPr marL="0" indent="0">
              <a:buNone/>
            </a:pPr>
            <a:r>
              <a:rPr lang="en-US" sz="2400" dirty="0" smtClean="0"/>
              <a:t>Fixes two key problems with propositional logic</a:t>
            </a:r>
          </a:p>
          <a:p>
            <a:pPr lvl="1"/>
            <a:r>
              <a:rPr lang="en-US" sz="2000" dirty="0" smtClean="0"/>
              <a:t>Adds relations/functions</a:t>
            </a:r>
          </a:p>
          <a:p>
            <a:pPr lvl="2"/>
            <a:r>
              <a:rPr lang="en-US" sz="1600" dirty="0" err="1" smtClean="0">
                <a:solidFill>
                  <a:srgbClr val="000000"/>
                </a:solidFill>
                <a:latin typeface="Courier"/>
                <a:cs typeface="Courier"/>
              </a:rPr>
              <a:t>Likes(John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, C)</a:t>
            </a:r>
          </a:p>
          <a:p>
            <a:pPr lvl="2"/>
            <a:r>
              <a:rPr lang="en-US" sz="1600" dirty="0" err="1" smtClean="0">
                <a:solidFill>
                  <a:srgbClr val="000000"/>
                </a:solidFill>
                <a:latin typeface="Courier"/>
                <a:cs typeface="Courier"/>
              </a:rPr>
              <a:t>isA(Obama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, person)</a:t>
            </a:r>
          </a:p>
          <a:p>
            <a:pPr lvl="2"/>
            <a:r>
              <a:rPr lang="en-US" sz="1600" dirty="0" err="1" smtClean="0">
                <a:solidFill>
                  <a:srgbClr val="000000"/>
                </a:solidFill>
                <a:latin typeface="Courier"/>
                <a:cs typeface="Courier"/>
              </a:rPr>
              <a:t>isA(Obama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latin typeface="Courier"/>
                <a:cs typeface="Courier"/>
              </a:rPr>
              <a:t>USPresident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)</a:t>
            </a:r>
          </a:p>
          <a:p>
            <a:pPr lvl="2"/>
            <a:r>
              <a:rPr lang="en-US" sz="1600" dirty="0" err="1" smtClean="0">
                <a:solidFill>
                  <a:srgbClr val="000000"/>
                </a:solidFill>
                <a:latin typeface="Courier"/>
                <a:cs typeface="Courier"/>
              </a:rPr>
              <a:t>programsIn(John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, C)</a:t>
            </a:r>
          </a:p>
          <a:p>
            <a:pPr lvl="1"/>
            <a:r>
              <a:rPr lang="en-US" sz="2000" dirty="0" smtClean="0"/>
              <a:t>This is much cleaner than:</a:t>
            </a:r>
          </a:p>
          <a:p>
            <a:pPr lvl="2"/>
            <a:r>
              <a:rPr lang="en-US" sz="1600" dirty="0" err="1" smtClean="0">
                <a:solidFill>
                  <a:srgbClr val="000000"/>
                </a:solidFill>
                <a:latin typeface="Courier"/>
                <a:cs typeface="Courier"/>
              </a:rPr>
              <a:t>JohnLikeC</a:t>
            </a:r>
            <a:endParaRPr lang="en-US" sz="16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2"/>
            <a:r>
              <a:rPr lang="en-US" sz="1600" dirty="0" err="1" smtClean="0">
                <a:solidFill>
                  <a:srgbClr val="000000"/>
                </a:solidFill>
                <a:latin typeface="Courier"/>
                <a:cs typeface="Courier"/>
              </a:rPr>
              <a:t>MaryLikesC</a:t>
            </a:r>
            <a:endParaRPr lang="en-US" sz="16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2"/>
            <a:r>
              <a:rPr lang="en-US" sz="1600" dirty="0" err="1" smtClean="0">
                <a:solidFill>
                  <a:srgbClr val="000000"/>
                </a:solidFill>
                <a:latin typeface="Courier"/>
                <a:cs typeface="Courier"/>
              </a:rPr>
              <a:t>JohnLikesMary</a:t>
            </a:r>
            <a:endParaRPr lang="en-US" sz="16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2"/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…</a:t>
            </a:r>
          </a:p>
          <a:p>
            <a:pPr lvl="2"/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Written problems 3 to be looked at by next Monday</a:t>
            </a:r>
          </a:p>
          <a:p>
            <a:r>
              <a:rPr lang="en-US" dirty="0" smtClean="0"/>
              <a:t>Status report 1 due on Friday</a:t>
            </a:r>
          </a:p>
          <a:p>
            <a:r>
              <a:rPr lang="en-US" dirty="0" smtClean="0"/>
              <a:t>Exam #2 next week</a:t>
            </a:r>
          </a:p>
          <a:p>
            <a:pPr lvl="1"/>
            <a:r>
              <a:rPr lang="en-US" dirty="0" smtClean="0"/>
              <a:t>Take home</a:t>
            </a:r>
          </a:p>
          <a:p>
            <a:pPr lvl="1"/>
            <a:r>
              <a:rPr lang="en-US" dirty="0" smtClean="0"/>
              <a:t>Review </a:t>
            </a:r>
            <a:r>
              <a:rPr lang="en-US" smtClean="0"/>
              <a:t>next Tuesday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11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First order logic (aka predicate calculus)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2971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Quantifiers</a:t>
            </a:r>
          </a:p>
          <a:p>
            <a:pPr lvl="1"/>
            <a:r>
              <a:rPr lang="en-US" dirty="0" smtClean="0"/>
              <a:t>“for all”: written as an upside down ‘A’ -</a:t>
            </a:r>
          </a:p>
          <a:p>
            <a:pPr lvl="1"/>
            <a:r>
              <a:rPr lang="en-US" dirty="0" smtClean="0"/>
              <a:t>“there exists”: written as a backwards ‘E’ - </a:t>
            </a:r>
          </a:p>
          <a:p>
            <a:pPr marL="0" indent="0">
              <a:buNone/>
            </a:pPr>
            <a:r>
              <a:rPr lang="en-US" dirty="0" smtClean="0"/>
              <a:t>For example:</a:t>
            </a:r>
          </a:p>
          <a:p>
            <a:pPr lvl="1"/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Johnny likes to program in C</a:t>
            </a:r>
          </a:p>
          <a:p>
            <a:pPr lvl="1"/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C is a hard programming language</a:t>
            </a:r>
          </a:p>
          <a:p>
            <a:pPr lvl="1"/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All people who like to program in hard languages are computer scientists</a:t>
            </a:r>
          </a:p>
          <a:p>
            <a:endParaRPr lang="en-US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1752600" y="4800600"/>
            <a:ext cx="5682337" cy="1447800"/>
            <a:chOff x="1785263" y="4572000"/>
            <a:chExt cx="5682337" cy="1447800"/>
          </a:xfrm>
        </p:grpSpPr>
        <p:graphicFrame>
          <p:nvGraphicFramePr>
            <p:cNvPr id="4" name="Object 3"/>
            <p:cNvGraphicFramePr>
              <a:graphicFrameLocks noChangeAspect="1"/>
            </p:cNvGraphicFramePr>
            <p:nvPr/>
          </p:nvGraphicFramePr>
          <p:xfrm>
            <a:off x="1785263" y="4572000"/>
            <a:ext cx="2177137" cy="3809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164" name="Equation" r:id="rId3" imgW="1016000" imgH="177800" progId="Equation.3">
                    <p:embed/>
                  </p:oleObj>
                </mc:Choice>
                <mc:Fallback>
                  <p:oleObj name="Equation" r:id="rId3" imgW="1016000" imgH="1778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85263" y="4572000"/>
                          <a:ext cx="2177137" cy="3809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8067" name="Object 3"/>
            <p:cNvGraphicFramePr>
              <a:graphicFrameLocks noChangeAspect="1"/>
            </p:cNvGraphicFramePr>
            <p:nvPr/>
          </p:nvGraphicFramePr>
          <p:xfrm>
            <a:off x="1835150" y="5118100"/>
            <a:ext cx="1441450" cy="354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165" name="Equation" r:id="rId5" imgW="673100" imgH="165100" progId="Equation.3">
                    <p:embed/>
                  </p:oleObj>
                </mc:Choice>
                <mc:Fallback>
                  <p:oleObj name="Equation" r:id="rId5" imgW="673100" imgH="1651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5150" y="5118100"/>
                          <a:ext cx="1441450" cy="3540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8068" name="Object 4"/>
            <p:cNvGraphicFramePr>
              <a:graphicFrameLocks noChangeAspect="1"/>
            </p:cNvGraphicFramePr>
            <p:nvPr/>
          </p:nvGraphicFramePr>
          <p:xfrm>
            <a:off x="1865313" y="5638800"/>
            <a:ext cx="5602287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166" name="Equation" r:id="rId7" imgW="2616200" imgH="177800" progId="Equation.3">
                    <p:embed/>
                  </p:oleObj>
                </mc:Choice>
                <mc:Fallback>
                  <p:oleObj name="Equation" r:id="rId7" imgW="2616200" imgH="1778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65313" y="5638800"/>
                          <a:ext cx="5602287" cy="381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257800" y="205740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67" name="Equation" r:id="rId9" imgW="139700" imgH="139700" progId="Equation.3">
                  <p:embed/>
                </p:oleObj>
              </mc:Choice>
              <mc:Fallback>
                <p:oleObj name="Equation" r:id="rId9" imgW="139700" imgH="1397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057400"/>
                        <a:ext cx="2286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2" name="Object 8"/>
          <p:cNvGraphicFramePr>
            <a:graphicFrameLocks noChangeAspect="1"/>
          </p:cNvGraphicFramePr>
          <p:nvPr/>
        </p:nvGraphicFramePr>
        <p:xfrm>
          <a:off x="5486400" y="2438400"/>
          <a:ext cx="1873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68" name="Equation" r:id="rId11" imgW="114300" imgH="139700" progId="Equation.3">
                  <p:embed/>
                </p:oleObj>
              </mc:Choice>
              <mc:Fallback>
                <p:oleObj name="Equation" r:id="rId11" imgW="114300" imgH="1397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438400"/>
                        <a:ext cx="1873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From text to logic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ea typeface="ＭＳ Ｐゴシック" charset="-128"/>
              </a:rPr>
              <a:t>There </a:t>
            </a:r>
            <a:r>
              <a:rPr lang="en-US" dirty="0">
                <a:ea typeface="ＭＳ Ｐゴシック" charset="-128"/>
              </a:rPr>
              <a:t>is a </a:t>
            </a:r>
            <a:r>
              <a:rPr lang="en-US" dirty="0" smtClean="0">
                <a:ea typeface="ＭＳ Ｐゴシック" charset="-128"/>
              </a:rPr>
              <a:t>Middlebury </a:t>
            </a:r>
            <a:r>
              <a:rPr lang="en-US" dirty="0">
                <a:ea typeface="ＭＳ Ｐゴシック" charset="-128"/>
              </a:rPr>
              <a:t>Student from Hawaii.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ea typeface="ＭＳ Ｐゴシック" charset="-128"/>
              </a:rPr>
              <a:t>Middlebury </a:t>
            </a:r>
            <a:r>
              <a:rPr lang="en-US" dirty="0">
                <a:ea typeface="ＭＳ Ｐゴシック" charset="-128"/>
              </a:rPr>
              <a:t>students live in </a:t>
            </a:r>
            <a:r>
              <a:rPr lang="en-US" dirty="0" smtClean="0">
                <a:ea typeface="ＭＳ Ｐゴシック" charset="-128"/>
              </a:rPr>
              <a:t>Middlebury</a:t>
            </a:r>
            <a:endParaRPr lang="en-US" dirty="0">
              <a:ea typeface="ＭＳ Ｐゴシック" charset="-128"/>
            </a:endParaRP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</p:txBody>
      </p:sp>
      <p:sp>
        <p:nvSpPr>
          <p:cNvPr id="33796" name="Rectangle 4" hidden="1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114550" y="2392363"/>
            <a:ext cx="383381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sym typeface="Symbol" charset="2"/>
              </a:rPr>
              <a:t>x.MuddStudent(x) ^ FromHawaii(x)</a:t>
            </a:r>
          </a:p>
        </p:txBody>
      </p:sp>
      <p:sp>
        <p:nvSpPr>
          <p:cNvPr id="33797" name="Rectangle 5" hidden="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98663" y="4735513"/>
            <a:ext cx="458946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sym typeface="Symbol" charset="2"/>
              </a:rPr>
              <a:t>x.MuddStudent(x) =&gt; LivesInClaremont(x)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98474" y="1600200"/>
            <a:ext cx="7556313" cy="4144963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/>
              <a:t>All purple mushrooms are poisonous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/>
              <a:t>No purple mushroom is poisonous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/>
              <a:t>Every CS student knows a programming language.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/>
              <a:t>A programming language is known by every CS student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about…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38200" y="1371600"/>
          <a:ext cx="659674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68" name="Equation" r:id="rId3" imgW="2565400" imgH="177800" progId="Equation.3">
                  <p:embed/>
                </p:oleObj>
              </mc:Choice>
              <mc:Fallback>
                <p:oleObj name="Equation" r:id="rId3" imgW="2565400" imgH="177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371600"/>
                        <a:ext cx="659674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1" name="Object 3"/>
          <p:cNvGraphicFramePr>
            <a:graphicFrameLocks noChangeAspect="1"/>
          </p:cNvGraphicFramePr>
          <p:nvPr/>
        </p:nvGraphicFramePr>
        <p:xfrm>
          <a:off x="804674" y="2590800"/>
          <a:ext cx="72501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69" name="Equation" r:id="rId5" imgW="2819400" imgH="177800" progId="Equation.3">
                  <p:embed/>
                </p:oleObj>
              </mc:Choice>
              <mc:Fallback>
                <p:oleObj name="Equation" r:id="rId5" imgW="28194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674" y="2590800"/>
                        <a:ext cx="7250113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2" name="Object 4"/>
          <p:cNvGraphicFramePr>
            <a:graphicFrameLocks noChangeAspect="1"/>
          </p:cNvGraphicFramePr>
          <p:nvPr/>
        </p:nvGraphicFramePr>
        <p:xfrm>
          <a:off x="838200" y="4114800"/>
          <a:ext cx="725011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70" name="Equation" r:id="rId7" imgW="2819400" imgH="177800" progId="Equation.3">
                  <p:embed/>
                </p:oleObj>
              </mc:Choice>
              <mc:Fallback>
                <p:oleObj name="Equation" r:id="rId7" imgW="2819400" imgH="177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114800"/>
                        <a:ext cx="725011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4" name="Object 6"/>
          <p:cNvGraphicFramePr>
            <a:graphicFrameLocks noChangeAspect="1"/>
          </p:cNvGraphicFramePr>
          <p:nvPr/>
        </p:nvGraphicFramePr>
        <p:xfrm>
          <a:off x="838200" y="5649198"/>
          <a:ext cx="7755617" cy="3706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71" name="Equation" r:id="rId9" imgW="3721100" imgH="177800" progId="Equation.3">
                  <p:embed/>
                </p:oleObj>
              </mc:Choice>
              <mc:Fallback>
                <p:oleObj name="Equation" r:id="rId9" imgW="3721100" imgH="177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649198"/>
                        <a:ext cx="7755617" cy="3706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00200" y="18288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“Every rose has its thorn”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29673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“Everybody loves somebody”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0200" y="4567535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“There is someone that everyone loves”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76400" y="6015335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“Everybody loves somebody, sometime”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First-order logic for </a:t>
            </a:r>
            <a:r>
              <a:rPr lang="en-US" dirty="0" err="1" smtClean="0"/>
              <a:t>Wumpus</a:t>
            </a:r>
            <a:endParaRPr lang="en-US" dirty="0"/>
          </a:p>
        </p:txBody>
      </p:sp>
      <p:pic>
        <p:nvPicPr>
          <p:cNvPr id="4" name="Picture 4" descr="wumpus-world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82900" y="1752600"/>
            <a:ext cx="277177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86000" y="4953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can we model </a:t>
            </a:r>
            <a:r>
              <a:rPr lang="en-US" sz="2400" dirty="0" err="1" smtClean="0">
                <a:solidFill>
                  <a:srgbClr val="FF0000"/>
                </a:solidFill>
              </a:rPr>
              <a:t>Wumpus</a:t>
            </a:r>
            <a:r>
              <a:rPr lang="en-US" sz="2400" dirty="0" smtClean="0">
                <a:solidFill>
                  <a:srgbClr val="FF0000"/>
                </a:solidFill>
              </a:rPr>
              <a:t> world first order logic?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First-order logic for </a:t>
            </a:r>
            <a:r>
              <a:rPr lang="en-US" dirty="0" err="1" smtClean="0"/>
              <a:t>Wumpus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98474" y="1600201"/>
            <a:ext cx="7556313" cy="1371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little tricky, but much more condensed</a:t>
            </a:r>
          </a:p>
        </p:txBody>
      </p:sp>
      <p:pic>
        <p:nvPicPr>
          <p:cNvPr id="4" name="Picture 4" descr="wumpus-world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048000" y="3657600"/>
            <a:ext cx="277177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371600" y="2057400"/>
          <a:ext cx="50339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49" name="Equation" r:id="rId5" imgW="2349500" imgH="177800" progId="Equation.3">
                  <p:embed/>
                </p:oleObj>
              </mc:Choice>
              <mc:Fallback>
                <p:oleObj name="Equation" r:id="rId5" imgW="2349500" imgH="177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057400"/>
                        <a:ext cx="5033963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11" name="Object 3"/>
          <p:cNvGraphicFramePr>
            <a:graphicFrameLocks noChangeAspect="1"/>
          </p:cNvGraphicFramePr>
          <p:nvPr/>
        </p:nvGraphicFramePr>
        <p:xfrm>
          <a:off x="1371600" y="2667000"/>
          <a:ext cx="563403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50" name="Equation" r:id="rId7" imgW="2628900" imgH="177800" progId="Equation.3">
                  <p:embed/>
                </p:oleObj>
              </mc:Choice>
              <mc:Fallback>
                <p:oleObj name="Equation" r:id="rId7" imgW="26289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667000"/>
                        <a:ext cx="5634037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 with first-order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Similar to predicate logic, can define as a search problem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PROLOG </a:t>
            </a:r>
            <a:r>
              <a:rPr lang="en-US" sz="2400" dirty="0" smtClean="0"/>
              <a:t>is an example of an implementation of first-order logic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582341"/>
            <a:ext cx="6400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/>
              <a:t>change([H,Q,D,N,P</a:t>
            </a:r>
            <a:r>
              <a:rPr lang="en-US" sz="2000" dirty="0" smtClean="0"/>
              <a:t>]) :- </a:t>
            </a:r>
          </a:p>
          <a:p>
            <a:r>
              <a:rPr lang="en-US" sz="2000" dirty="0" smtClean="0"/>
              <a:t>    member(H,[0,1,2]),                      </a:t>
            </a:r>
          </a:p>
          <a:p>
            <a:r>
              <a:rPr lang="en-US" sz="2000" dirty="0" smtClean="0"/>
              <a:t>    member(Q,[0,1,2,3,4]), </a:t>
            </a:r>
          </a:p>
          <a:p>
            <a:r>
              <a:rPr lang="en-US" sz="2000" dirty="0" smtClean="0"/>
              <a:t>    member(D,[0,1,2,3,4,5,6,7,8,9,10]),</a:t>
            </a:r>
          </a:p>
          <a:p>
            <a:r>
              <a:rPr lang="en-US" sz="2000" dirty="0" smtClean="0"/>
              <a:t>    member(N,[0,1,2,3,4,5,6,7,8,9,10,</a:t>
            </a:r>
          </a:p>
          <a:p>
            <a:r>
              <a:rPr lang="en-US" sz="2000" dirty="0" smtClean="0"/>
              <a:t>               11,12,13,14,15,16,17,18,19,20]),  </a:t>
            </a:r>
          </a:p>
          <a:p>
            <a:r>
              <a:rPr lang="en-US" sz="2000" dirty="0" smtClean="0"/>
              <a:t>    S is 50*H + 25*Q +10*D + 5*N, </a:t>
            </a:r>
          </a:p>
          <a:p>
            <a:r>
              <a:rPr lang="en-US" sz="2000" dirty="0" smtClean="0"/>
              <a:t>    S =&lt; 100, </a:t>
            </a:r>
          </a:p>
          <a:p>
            <a:r>
              <a:rPr lang="en-US" sz="2000" dirty="0" smtClean="0"/>
              <a:t>    P is 100-S.</a:t>
            </a:r>
            <a:endParaRPr lang="en-US" sz="2000" dirty="0"/>
          </a:p>
        </p:txBody>
      </p:sp>
      <p:cxnSp>
        <p:nvCxnSpPr>
          <p:cNvPr id="6" name="Straight Arrow Connector 5"/>
          <p:cNvCxnSpPr/>
          <p:nvPr/>
        </p:nvCxnSpPr>
        <p:spPr>
          <a:xfrm rot="10800000" flipV="1">
            <a:off x="3276600" y="1143000"/>
            <a:ext cx="9906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267200" y="958334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define a new method</a:t>
            </a:r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>
            <a:off x="5410200" y="1905000"/>
            <a:ext cx="838200" cy="16002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00800" y="2438400"/>
            <a:ext cx="2628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define range/possible values</a:t>
            </a:r>
            <a:endParaRPr lang="en-US" dirty="0"/>
          </a:p>
        </p:txBody>
      </p:sp>
      <p:sp>
        <p:nvSpPr>
          <p:cNvPr id="10" name="Right Brace 9"/>
          <p:cNvSpPr/>
          <p:nvPr/>
        </p:nvSpPr>
        <p:spPr>
          <a:xfrm>
            <a:off x="5410200" y="3505200"/>
            <a:ext cx="838200" cy="93946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400800" y="3766066"/>
            <a:ext cx="262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facts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98474" y="4800600"/>
            <a:ext cx="6969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would: change([0,2,3,4,6]) give us?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582341"/>
            <a:ext cx="6400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/>
              <a:t>change([H,Q,D,N,P</a:t>
            </a:r>
            <a:r>
              <a:rPr lang="en-US" sz="2000" dirty="0" smtClean="0"/>
              <a:t>]) :- </a:t>
            </a:r>
          </a:p>
          <a:p>
            <a:r>
              <a:rPr lang="en-US" sz="2000" dirty="0" smtClean="0"/>
              <a:t>    member(H,[0,1,2]),                      </a:t>
            </a:r>
          </a:p>
          <a:p>
            <a:r>
              <a:rPr lang="en-US" sz="2000" dirty="0" smtClean="0"/>
              <a:t>    member(Q,[0,1,2,3,4]), </a:t>
            </a:r>
          </a:p>
          <a:p>
            <a:r>
              <a:rPr lang="en-US" sz="2000" dirty="0" smtClean="0"/>
              <a:t>    member(D,[0,1,2,3,4,5,6,7,8,9,10]),</a:t>
            </a:r>
          </a:p>
          <a:p>
            <a:r>
              <a:rPr lang="en-US" sz="2000" dirty="0" smtClean="0"/>
              <a:t>    member(N,[0,1,2,3,4,5,6,7,8,9,10,</a:t>
            </a:r>
          </a:p>
          <a:p>
            <a:r>
              <a:rPr lang="en-US" sz="2000" dirty="0" smtClean="0"/>
              <a:t>               11,12,13,14,15,16,17,18,19,20]),  </a:t>
            </a:r>
          </a:p>
          <a:p>
            <a:r>
              <a:rPr lang="en-US" sz="2000" dirty="0" smtClean="0"/>
              <a:t>    S is 50*H + 25*Q +10*D + 5*N, </a:t>
            </a:r>
          </a:p>
          <a:p>
            <a:r>
              <a:rPr lang="en-US" sz="2000" dirty="0" smtClean="0"/>
              <a:t>    S =&lt; 100, </a:t>
            </a:r>
          </a:p>
          <a:p>
            <a:r>
              <a:rPr lang="en-US" sz="2000" dirty="0" smtClean="0"/>
              <a:t>    P is 100-S.</a:t>
            </a:r>
            <a:endParaRPr lang="en-US" sz="2000" dirty="0"/>
          </a:p>
        </p:txBody>
      </p:sp>
      <p:cxnSp>
        <p:nvCxnSpPr>
          <p:cNvPr id="6" name="Straight Arrow Connector 5"/>
          <p:cNvCxnSpPr/>
          <p:nvPr/>
        </p:nvCxnSpPr>
        <p:spPr>
          <a:xfrm rot="10800000" flipV="1">
            <a:off x="3276600" y="1143000"/>
            <a:ext cx="9906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267200" y="958334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define a new method</a:t>
            </a:r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>
            <a:off x="5410200" y="1905000"/>
            <a:ext cx="838200" cy="16002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00800" y="2438400"/>
            <a:ext cx="2628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define range/possible values</a:t>
            </a:r>
            <a:endParaRPr lang="en-US" dirty="0"/>
          </a:p>
        </p:txBody>
      </p:sp>
      <p:sp>
        <p:nvSpPr>
          <p:cNvPr id="10" name="Right Brace 9"/>
          <p:cNvSpPr/>
          <p:nvPr/>
        </p:nvSpPr>
        <p:spPr>
          <a:xfrm>
            <a:off x="5410200" y="3505200"/>
            <a:ext cx="838200" cy="93946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400800" y="3766066"/>
            <a:ext cx="262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facts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8474" y="4800600"/>
            <a:ext cx="6969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no solution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582341"/>
            <a:ext cx="6400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/>
              <a:t>change([H,Q,D,N,P</a:t>
            </a:r>
            <a:r>
              <a:rPr lang="en-US" sz="2000" dirty="0" smtClean="0"/>
              <a:t>]) :- </a:t>
            </a:r>
          </a:p>
          <a:p>
            <a:r>
              <a:rPr lang="en-US" sz="2000" dirty="0" smtClean="0"/>
              <a:t>    member(H,[0,1,2]),                      </a:t>
            </a:r>
          </a:p>
          <a:p>
            <a:r>
              <a:rPr lang="en-US" sz="2000" dirty="0" smtClean="0"/>
              <a:t>    member(Q,[0,1,2,3,4]), </a:t>
            </a:r>
          </a:p>
          <a:p>
            <a:r>
              <a:rPr lang="en-US" sz="2000" dirty="0" smtClean="0"/>
              <a:t>    member(D,[0,1,2,3,4,5,6,7,8,9,10]),</a:t>
            </a:r>
          </a:p>
          <a:p>
            <a:r>
              <a:rPr lang="en-US" sz="2000" dirty="0" smtClean="0"/>
              <a:t>    member(N,[0,1,2,3,4,5,6,7,8,9,10,</a:t>
            </a:r>
          </a:p>
          <a:p>
            <a:r>
              <a:rPr lang="en-US" sz="2000" dirty="0" smtClean="0"/>
              <a:t>               11,12,13,14,15,16,17,18,19,20]),  </a:t>
            </a:r>
          </a:p>
          <a:p>
            <a:r>
              <a:rPr lang="en-US" sz="2000" dirty="0" smtClean="0"/>
              <a:t>    S is 50*H + 25*Q +10*D + 5*N, </a:t>
            </a:r>
          </a:p>
          <a:p>
            <a:r>
              <a:rPr lang="en-US" sz="2000" dirty="0" smtClean="0"/>
              <a:t>    S =&lt; 100, </a:t>
            </a:r>
          </a:p>
          <a:p>
            <a:r>
              <a:rPr lang="en-US" sz="2000" dirty="0" smtClean="0"/>
              <a:t>    P is 100-S.</a:t>
            </a:r>
            <a:endParaRPr lang="en-US" sz="2000" dirty="0"/>
          </a:p>
        </p:txBody>
      </p:sp>
      <p:cxnSp>
        <p:nvCxnSpPr>
          <p:cNvPr id="6" name="Straight Arrow Connector 5"/>
          <p:cNvCxnSpPr/>
          <p:nvPr/>
        </p:nvCxnSpPr>
        <p:spPr>
          <a:xfrm rot="10800000" flipV="1">
            <a:off x="3276600" y="1143000"/>
            <a:ext cx="9906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267200" y="958334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define a new method</a:t>
            </a:r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>
            <a:off x="5410200" y="1905000"/>
            <a:ext cx="838200" cy="16002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00800" y="2438400"/>
            <a:ext cx="2628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define range/possible values</a:t>
            </a:r>
            <a:endParaRPr lang="en-US" dirty="0"/>
          </a:p>
        </p:txBody>
      </p:sp>
      <p:sp>
        <p:nvSpPr>
          <p:cNvPr id="10" name="Right Brace 9"/>
          <p:cNvSpPr/>
          <p:nvPr/>
        </p:nvSpPr>
        <p:spPr>
          <a:xfrm>
            <a:off x="5410200" y="3505200"/>
            <a:ext cx="838200" cy="93946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400800" y="3766066"/>
            <a:ext cx="262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facts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98474" y="4800600"/>
            <a:ext cx="6969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would: change([0,2,3,2,P]) give us?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Agent’s knowledge representation</a:t>
            </a:r>
            <a:endParaRPr lang="en-US" dirty="0"/>
          </a:p>
        </p:txBody>
      </p:sp>
      <p:grpSp>
        <p:nvGrpSpPr>
          <p:cNvPr id="6" name="Group 3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3429000" y="2349500"/>
            <a:ext cx="4343400" cy="2044700"/>
            <a:chOff x="1968" y="1480"/>
            <a:chExt cx="2736" cy="1288"/>
          </a:xfrm>
        </p:grpSpPr>
        <p:sp>
          <p:nvSpPr>
            <p:cNvPr id="7" name="Oval 4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3360" y="1824"/>
              <a:ext cx="1344" cy="91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400">
                  <a:latin typeface="Tahoma" charset="0"/>
                </a:rPr>
                <a:t>environment</a:t>
              </a:r>
            </a:p>
          </p:txBody>
        </p:sp>
        <p:sp>
          <p:nvSpPr>
            <p:cNvPr id="8" name="Freeform 5"/>
            <p:cNvSpPr>
              <a:spLocks/>
            </p:cNvSpPr>
            <p:nvPr>
              <p:custDataLst>
                <p:tags r:id="rId22"/>
              </p:custDataLst>
            </p:nvPr>
          </p:nvSpPr>
          <p:spPr bwMode="auto">
            <a:xfrm>
              <a:off x="1968" y="1480"/>
              <a:ext cx="1584" cy="488"/>
            </a:xfrm>
            <a:custGeom>
              <a:avLst/>
              <a:gdLst>
                <a:gd name="T0" fmla="*/ 1584 w 1584"/>
                <a:gd name="T1" fmla="*/ 488 h 488"/>
                <a:gd name="T2" fmla="*/ 1296 w 1584"/>
                <a:gd name="T3" fmla="*/ 152 h 488"/>
                <a:gd name="T4" fmla="*/ 768 w 1584"/>
                <a:gd name="T5" fmla="*/ 8 h 488"/>
                <a:gd name="T6" fmla="*/ 288 w 1584"/>
                <a:gd name="T7" fmla="*/ 104 h 488"/>
                <a:gd name="T8" fmla="*/ 0 w 1584"/>
                <a:gd name="T9" fmla="*/ 248 h 4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4"/>
                <a:gd name="T16" fmla="*/ 0 h 488"/>
                <a:gd name="T17" fmla="*/ 1584 w 1584"/>
                <a:gd name="T18" fmla="*/ 488 h 4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4" h="488">
                  <a:moveTo>
                    <a:pt x="1584" y="488"/>
                  </a:moveTo>
                  <a:cubicBezTo>
                    <a:pt x="1508" y="360"/>
                    <a:pt x="1432" y="232"/>
                    <a:pt x="1296" y="152"/>
                  </a:cubicBezTo>
                  <a:cubicBezTo>
                    <a:pt x="1160" y="72"/>
                    <a:pt x="936" y="16"/>
                    <a:pt x="768" y="8"/>
                  </a:cubicBezTo>
                  <a:cubicBezTo>
                    <a:pt x="600" y="0"/>
                    <a:pt x="416" y="64"/>
                    <a:pt x="288" y="104"/>
                  </a:cubicBezTo>
                  <a:cubicBezTo>
                    <a:pt x="160" y="144"/>
                    <a:pt x="48" y="224"/>
                    <a:pt x="0" y="248"/>
                  </a:cubicBezTo>
                </a:path>
              </a:pathLst>
            </a:custGeom>
            <a:noFill/>
            <a:ln w="38100">
              <a:solidFill>
                <a:srgbClr val="F81706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/>
            </p:cNvSpPr>
            <p:nvPr>
              <p:custDataLst>
                <p:tags r:id="rId23"/>
              </p:custDataLst>
            </p:nvPr>
          </p:nvSpPr>
          <p:spPr bwMode="auto">
            <a:xfrm>
              <a:off x="2208" y="2496"/>
              <a:ext cx="1200" cy="272"/>
            </a:xfrm>
            <a:custGeom>
              <a:avLst/>
              <a:gdLst>
                <a:gd name="T0" fmla="*/ 0 w 1200"/>
                <a:gd name="T1" fmla="*/ 0 h 272"/>
                <a:gd name="T2" fmla="*/ 384 w 1200"/>
                <a:gd name="T3" fmla="*/ 240 h 272"/>
                <a:gd name="T4" fmla="*/ 864 w 1200"/>
                <a:gd name="T5" fmla="*/ 192 h 272"/>
                <a:gd name="T6" fmla="*/ 1200 w 1200"/>
                <a:gd name="T7" fmla="*/ 0 h 2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"/>
                <a:gd name="T13" fmla="*/ 0 h 272"/>
                <a:gd name="T14" fmla="*/ 1200 w 1200"/>
                <a:gd name="T15" fmla="*/ 272 h 2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" h="272">
                  <a:moveTo>
                    <a:pt x="0" y="0"/>
                  </a:moveTo>
                  <a:cubicBezTo>
                    <a:pt x="120" y="104"/>
                    <a:pt x="240" y="208"/>
                    <a:pt x="384" y="240"/>
                  </a:cubicBezTo>
                  <a:cubicBezTo>
                    <a:pt x="528" y="272"/>
                    <a:pt x="728" y="232"/>
                    <a:pt x="864" y="192"/>
                  </a:cubicBezTo>
                  <a:cubicBezTo>
                    <a:pt x="1000" y="152"/>
                    <a:pt x="1144" y="32"/>
                    <a:pt x="1200" y="0"/>
                  </a:cubicBezTo>
                </a:path>
              </a:pathLst>
            </a:custGeom>
            <a:noFill/>
            <a:ln w="38100">
              <a:solidFill>
                <a:srgbClr val="339933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7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1828800" y="2590800"/>
            <a:ext cx="1219200" cy="1981200"/>
            <a:chOff x="960" y="1632"/>
            <a:chExt cx="768" cy="1248"/>
          </a:xfrm>
        </p:grpSpPr>
        <p:sp>
          <p:nvSpPr>
            <p:cNvPr id="11" name="Rectangle 8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960" y="1632"/>
              <a:ext cx="768" cy="124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rgbClr val="CC6600"/>
                </a:solidFill>
                <a:latin typeface="Tahoma" charset="0"/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1056" y="2352"/>
              <a:ext cx="5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400">
                  <a:solidFill>
                    <a:srgbClr val="CC6600"/>
                  </a:solidFill>
                  <a:latin typeface="Tahoma" charset="0"/>
                </a:rPr>
                <a:t>agent</a:t>
              </a:r>
            </a:p>
          </p:txBody>
        </p:sp>
      </p:grpSp>
      <p:grpSp>
        <p:nvGrpSpPr>
          <p:cNvPr id="13" name="Group 10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2057400" y="2971800"/>
            <a:ext cx="762000" cy="519113"/>
            <a:chOff x="1104" y="1872"/>
            <a:chExt cx="480" cy="327"/>
          </a:xfrm>
        </p:grpSpPr>
        <p:sp>
          <p:nvSpPr>
            <p:cNvPr id="14" name="Rectangle 11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1104" y="1872"/>
              <a:ext cx="480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Text Box 12"/>
            <p:cNvSpPr txBox="1"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1200" y="1872"/>
              <a:ext cx="24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800" b="1">
                  <a:solidFill>
                    <a:srgbClr val="CC6600"/>
                  </a:solidFill>
                  <a:latin typeface="Tahoma" charset="0"/>
                </a:rPr>
                <a:t>?</a:t>
              </a:r>
            </a:p>
          </p:txBody>
        </p:sp>
      </p:grpSp>
      <p:grpSp>
        <p:nvGrpSpPr>
          <p:cNvPr id="16" name="Group 13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2133600" y="1938338"/>
            <a:ext cx="2405063" cy="3548062"/>
            <a:chOff x="1152" y="1221"/>
            <a:chExt cx="1515" cy="2235"/>
          </a:xfrm>
        </p:grpSpPr>
        <p:grpSp>
          <p:nvGrpSpPr>
            <p:cNvPr id="17" name="Group 14"/>
            <p:cNvGrpSpPr>
              <a:grpSpLocks/>
            </p:cNvGrpSpPr>
            <p:nvPr/>
          </p:nvGrpSpPr>
          <p:grpSpPr bwMode="auto">
            <a:xfrm>
              <a:off x="1536" y="2208"/>
              <a:ext cx="912" cy="432"/>
              <a:chOff x="1536" y="2112"/>
              <a:chExt cx="912" cy="432"/>
            </a:xfrm>
          </p:grpSpPr>
          <p:grpSp>
            <p:nvGrpSpPr>
              <p:cNvPr id="27" name="Group 15"/>
              <p:cNvGrpSpPr>
                <a:grpSpLocks/>
              </p:cNvGrpSpPr>
              <p:nvPr/>
            </p:nvGrpSpPr>
            <p:grpSpPr bwMode="auto">
              <a:xfrm>
                <a:off x="1536" y="2160"/>
                <a:ext cx="816" cy="384"/>
                <a:chOff x="1536" y="2160"/>
                <a:chExt cx="816" cy="384"/>
              </a:xfrm>
            </p:grpSpPr>
            <p:sp>
              <p:nvSpPr>
                <p:cNvPr id="32" name="Line 16"/>
                <p:cNvSpPr>
                  <a:spLocks noChangeShapeType="1"/>
                </p:cNvSpPr>
                <p:nvPr>
                  <p:custDataLst>
                    <p:tags r:id="rId15"/>
                  </p:custDataLst>
                </p:nvPr>
              </p:nvSpPr>
              <p:spPr bwMode="auto">
                <a:xfrm>
                  <a:off x="1536" y="2160"/>
                  <a:ext cx="384" cy="384"/>
                </a:xfrm>
                <a:prstGeom prst="line">
                  <a:avLst/>
                </a:prstGeom>
                <a:noFill/>
                <a:ln w="57150">
                  <a:solidFill>
                    <a:srgbClr val="339933"/>
                  </a:solidFill>
                  <a:round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" name="Line 17"/>
                <p:cNvSpPr>
                  <a:spLocks noChangeShapeType="1"/>
                </p:cNvSpPr>
                <p:nvPr>
                  <p:custDataLst>
                    <p:tags r:id="rId16"/>
                  </p:custDataLst>
                </p:nvPr>
              </p:nvSpPr>
              <p:spPr bwMode="auto">
                <a:xfrm flipV="1">
                  <a:off x="1920" y="2208"/>
                  <a:ext cx="432" cy="336"/>
                </a:xfrm>
                <a:prstGeom prst="line">
                  <a:avLst/>
                </a:prstGeom>
                <a:noFill/>
                <a:ln w="57150">
                  <a:solidFill>
                    <a:srgbClr val="339933"/>
                  </a:solidFill>
                  <a:round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8" name="Group 18"/>
              <p:cNvGrpSpPr>
                <a:grpSpLocks/>
              </p:cNvGrpSpPr>
              <p:nvPr/>
            </p:nvGrpSpPr>
            <p:grpSpPr bwMode="auto">
              <a:xfrm>
                <a:off x="2304" y="2112"/>
                <a:ext cx="144" cy="144"/>
                <a:chOff x="2304" y="2112"/>
                <a:chExt cx="144" cy="144"/>
              </a:xfrm>
            </p:grpSpPr>
            <p:sp>
              <p:nvSpPr>
                <p:cNvPr id="29" name="Line 19"/>
                <p:cNvSpPr>
                  <a:spLocks noChangeShapeType="1"/>
                </p:cNvSpPr>
                <p:nvPr>
                  <p:custDataLst>
                    <p:tags r:id="rId12"/>
                  </p:custDataLst>
                </p:nvPr>
              </p:nvSpPr>
              <p:spPr bwMode="auto">
                <a:xfrm>
                  <a:off x="2304" y="2160"/>
                  <a:ext cx="96" cy="96"/>
                </a:xfrm>
                <a:prstGeom prst="line">
                  <a:avLst/>
                </a:prstGeom>
                <a:noFill/>
                <a:ln w="57150">
                  <a:solidFill>
                    <a:srgbClr val="339933"/>
                  </a:solidFill>
                  <a:round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Line 20"/>
                <p:cNvSpPr>
                  <a:spLocks noChangeShapeType="1"/>
                </p:cNvSpPr>
                <p:nvPr>
                  <p:custDataLst>
                    <p:tags r:id="rId13"/>
                  </p:custDataLst>
                </p:nvPr>
              </p:nvSpPr>
              <p:spPr bwMode="auto">
                <a:xfrm flipV="1">
                  <a:off x="2304" y="2112"/>
                  <a:ext cx="48" cy="48"/>
                </a:xfrm>
                <a:prstGeom prst="line">
                  <a:avLst/>
                </a:prstGeom>
                <a:noFill/>
                <a:ln w="57150">
                  <a:solidFill>
                    <a:srgbClr val="339933"/>
                  </a:solidFill>
                  <a:round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" name="Line 21"/>
                <p:cNvSpPr>
                  <a:spLocks noChangeShapeType="1"/>
                </p:cNvSpPr>
                <p:nvPr>
                  <p:custDataLst>
                    <p:tags r:id="rId14"/>
                  </p:custDataLst>
                </p:nvPr>
              </p:nvSpPr>
              <p:spPr bwMode="auto">
                <a:xfrm flipV="1">
                  <a:off x="2400" y="2208"/>
                  <a:ext cx="48" cy="48"/>
                </a:xfrm>
                <a:prstGeom prst="line">
                  <a:avLst/>
                </a:prstGeom>
                <a:noFill/>
                <a:ln w="57150">
                  <a:solidFill>
                    <a:srgbClr val="339933"/>
                  </a:solidFill>
                  <a:round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8" name="Group 22"/>
            <p:cNvGrpSpPr>
              <a:grpSpLocks/>
            </p:cNvGrpSpPr>
            <p:nvPr/>
          </p:nvGrpSpPr>
          <p:grpSpPr bwMode="auto">
            <a:xfrm>
              <a:off x="1152" y="2784"/>
              <a:ext cx="96" cy="672"/>
              <a:chOff x="1152" y="2784"/>
              <a:chExt cx="96" cy="672"/>
            </a:xfrm>
          </p:grpSpPr>
          <p:sp>
            <p:nvSpPr>
              <p:cNvPr id="25" name="Line 23"/>
              <p:cNvSpPr>
                <a:spLocks noChangeShapeType="1"/>
              </p:cNvSpPr>
              <p:nvPr>
                <p:custDataLst>
                  <p:tags r:id="rId10"/>
                </p:custDataLst>
              </p:nvPr>
            </p:nvSpPr>
            <p:spPr bwMode="auto">
              <a:xfrm flipV="1">
                <a:off x="1152" y="2784"/>
                <a:ext cx="0" cy="672"/>
              </a:xfrm>
              <a:prstGeom prst="line">
                <a:avLst/>
              </a:prstGeom>
              <a:noFill/>
              <a:ln w="57150">
                <a:solidFill>
                  <a:srgbClr val="339933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1152" y="3456"/>
                <a:ext cx="96" cy="0"/>
              </a:xfrm>
              <a:prstGeom prst="line">
                <a:avLst/>
              </a:prstGeom>
              <a:noFill/>
              <a:ln w="57150">
                <a:solidFill>
                  <a:srgbClr val="339933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9" name="Group 25"/>
            <p:cNvGrpSpPr>
              <a:grpSpLocks/>
            </p:cNvGrpSpPr>
            <p:nvPr/>
          </p:nvGrpSpPr>
          <p:grpSpPr bwMode="auto">
            <a:xfrm>
              <a:off x="1536" y="2784"/>
              <a:ext cx="96" cy="672"/>
              <a:chOff x="1152" y="2784"/>
              <a:chExt cx="96" cy="672"/>
            </a:xfrm>
          </p:grpSpPr>
          <p:sp>
            <p:nvSpPr>
              <p:cNvPr id="23" name="Line 26"/>
              <p:cNvSpPr>
                <a:spLocks noChangeShapeType="1"/>
              </p:cNvSpPr>
              <p:nvPr>
                <p:custDataLst>
                  <p:tags r:id="rId8"/>
                </p:custDataLst>
              </p:nvPr>
            </p:nvSpPr>
            <p:spPr bwMode="auto">
              <a:xfrm flipV="1">
                <a:off x="1152" y="2784"/>
                <a:ext cx="0" cy="672"/>
              </a:xfrm>
              <a:prstGeom prst="line">
                <a:avLst/>
              </a:prstGeom>
              <a:noFill/>
              <a:ln w="57150">
                <a:solidFill>
                  <a:srgbClr val="339933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27"/>
              <p:cNvSpPr>
                <a:spLocks noChangeShapeType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1152" y="3456"/>
                <a:ext cx="96" cy="0"/>
              </a:xfrm>
              <a:prstGeom prst="line">
                <a:avLst/>
              </a:prstGeom>
              <a:noFill/>
              <a:ln w="57150">
                <a:solidFill>
                  <a:srgbClr val="339933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0" name="Freeform 28"/>
            <p:cNvSpPr>
              <a:spLocks/>
            </p:cNvSpPr>
            <p:nvPr>
              <p:custDataLst>
                <p:tags r:id="rId5"/>
              </p:custDataLst>
            </p:nvPr>
          </p:nvSpPr>
          <p:spPr bwMode="auto">
            <a:xfrm>
              <a:off x="1536" y="1632"/>
              <a:ext cx="384" cy="197"/>
            </a:xfrm>
            <a:custGeom>
              <a:avLst/>
              <a:gdLst>
                <a:gd name="T0" fmla="*/ 0 w 384"/>
                <a:gd name="T1" fmla="*/ 96 h 197"/>
                <a:gd name="T2" fmla="*/ 384 w 384"/>
                <a:gd name="T3" fmla="*/ 0 h 197"/>
                <a:gd name="T4" fmla="*/ 365 w 384"/>
                <a:gd name="T5" fmla="*/ 197 h 197"/>
                <a:gd name="T6" fmla="*/ 0 w 384"/>
                <a:gd name="T7" fmla="*/ 96 h 19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197"/>
                <a:gd name="T14" fmla="*/ 384 w 384"/>
                <a:gd name="T15" fmla="*/ 197 h 19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197">
                  <a:moveTo>
                    <a:pt x="0" y="96"/>
                  </a:moveTo>
                  <a:lnTo>
                    <a:pt x="384" y="0"/>
                  </a:lnTo>
                  <a:cubicBezTo>
                    <a:pt x="378" y="66"/>
                    <a:pt x="371" y="131"/>
                    <a:pt x="365" y="197"/>
                  </a:cubicBezTo>
                  <a:lnTo>
                    <a:pt x="0" y="96"/>
                  </a:lnTo>
                  <a:close/>
                </a:path>
              </a:pathLst>
            </a:custGeom>
            <a:solidFill>
              <a:srgbClr val="F81706"/>
            </a:solidFill>
            <a:ln w="9525">
              <a:solidFill>
                <a:srgbClr val="F81706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Text Box 29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478" y="1221"/>
              <a:ext cx="7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400">
                  <a:solidFill>
                    <a:srgbClr val="F81706"/>
                  </a:solidFill>
                  <a:latin typeface="Tahoma" charset="0"/>
                </a:rPr>
                <a:t>sensors</a:t>
              </a:r>
            </a:p>
          </p:txBody>
        </p:sp>
        <p:sp>
          <p:nvSpPr>
            <p:cNvPr id="22" name="Text Box 30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1766" y="2757"/>
              <a:ext cx="9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400">
                  <a:solidFill>
                    <a:srgbClr val="339933"/>
                  </a:solidFill>
                  <a:latin typeface="Tahoma" charset="0"/>
                </a:rPr>
                <a:t>actuators</a:t>
              </a:r>
            </a:p>
          </p:txBody>
        </p:sp>
      </p:grpSp>
      <p:cxnSp>
        <p:nvCxnSpPr>
          <p:cNvPr id="39" name="Straight Arrow Connector 38"/>
          <p:cNvCxnSpPr/>
          <p:nvPr/>
        </p:nvCxnSpPr>
        <p:spPr>
          <a:xfrm rot="5400000" flipH="1" flipV="1">
            <a:off x="550069" y="4283869"/>
            <a:ext cx="2328862" cy="685800"/>
          </a:xfrm>
          <a:prstGeom prst="straightConnector1">
            <a:avLst/>
          </a:prstGeom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28600" y="5867400"/>
            <a:ext cx="487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dirty="0" smtClean="0">
                <a:solidFill>
                  <a:srgbClr val="FF0000"/>
                </a:solidFill>
              </a:rPr>
              <a:t>hat have we seen so far for knowledge representation?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582341"/>
            <a:ext cx="6400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/>
              <a:t>change([H,Q,D,N,P</a:t>
            </a:r>
            <a:r>
              <a:rPr lang="en-US" sz="2000" dirty="0" smtClean="0"/>
              <a:t>]) :- </a:t>
            </a:r>
          </a:p>
          <a:p>
            <a:r>
              <a:rPr lang="en-US" sz="2000" dirty="0" smtClean="0"/>
              <a:t>    member(H,[0,1,2]),                      </a:t>
            </a:r>
          </a:p>
          <a:p>
            <a:r>
              <a:rPr lang="en-US" sz="2000" dirty="0" smtClean="0"/>
              <a:t>    member(Q,[0,1,2,3,4]), </a:t>
            </a:r>
          </a:p>
          <a:p>
            <a:r>
              <a:rPr lang="en-US" sz="2000" dirty="0" smtClean="0"/>
              <a:t>    member(D,[0,1,2,3,4,5,6,7,8,9,10]),</a:t>
            </a:r>
          </a:p>
          <a:p>
            <a:r>
              <a:rPr lang="en-US" sz="2000" dirty="0" smtClean="0"/>
              <a:t>    member(N,[0,1,2,3,4,5,6,7,8,9,10,</a:t>
            </a:r>
          </a:p>
          <a:p>
            <a:r>
              <a:rPr lang="en-US" sz="2000" dirty="0" smtClean="0"/>
              <a:t>               11,12,13,14,15,16,17,18,19,20]),  </a:t>
            </a:r>
          </a:p>
          <a:p>
            <a:r>
              <a:rPr lang="en-US" sz="2000" dirty="0" smtClean="0"/>
              <a:t>    S is 50*H + 25*Q +10*D + 5*N, </a:t>
            </a:r>
          </a:p>
          <a:p>
            <a:r>
              <a:rPr lang="en-US" sz="2000" dirty="0" smtClean="0"/>
              <a:t>    S =&lt; 100, </a:t>
            </a:r>
          </a:p>
          <a:p>
            <a:r>
              <a:rPr lang="en-US" sz="2000" dirty="0" smtClean="0"/>
              <a:t>    P is 100-S.</a:t>
            </a:r>
            <a:endParaRPr lang="en-US" sz="2000" dirty="0"/>
          </a:p>
        </p:txBody>
      </p:sp>
      <p:cxnSp>
        <p:nvCxnSpPr>
          <p:cNvPr id="6" name="Straight Arrow Connector 5"/>
          <p:cNvCxnSpPr/>
          <p:nvPr/>
        </p:nvCxnSpPr>
        <p:spPr>
          <a:xfrm rot="10800000" flipV="1">
            <a:off x="3276600" y="1143000"/>
            <a:ext cx="9906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267200" y="958334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define a new method</a:t>
            </a:r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>
            <a:off x="5410200" y="1905000"/>
            <a:ext cx="838200" cy="16002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00800" y="2438400"/>
            <a:ext cx="2628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define range/possible values</a:t>
            </a:r>
            <a:endParaRPr lang="en-US" dirty="0"/>
          </a:p>
        </p:txBody>
      </p:sp>
      <p:sp>
        <p:nvSpPr>
          <p:cNvPr id="10" name="Right Brace 9"/>
          <p:cNvSpPr/>
          <p:nvPr/>
        </p:nvSpPr>
        <p:spPr>
          <a:xfrm>
            <a:off x="5410200" y="3505200"/>
            <a:ext cx="838200" cy="93946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400800" y="3766066"/>
            <a:ext cx="262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facts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8474" y="4800600"/>
            <a:ext cx="6969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P=10 (we can make this work if P=10)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582341"/>
            <a:ext cx="6400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/>
              <a:t>change([H,Q,D,N,P</a:t>
            </a:r>
            <a:r>
              <a:rPr lang="en-US" sz="2000" dirty="0" smtClean="0"/>
              <a:t>]) :- </a:t>
            </a:r>
          </a:p>
          <a:p>
            <a:r>
              <a:rPr lang="en-US" sz="2000" dirty="0" smtClean="0"/>
              <a:t>    member(H,[0,1,2]),                      </a:t>
            </a:r>
          </a:p>
          <a:p>
            <a:r>
              <a:rPr lang="en-US" sz="2000" dirty="0" smtClean="0"/>
              <a:t>    member(Q,[0,1,2,3,4]), </a:t>
            </a:r>
          </a:p>
          <a:p>
            <a:r>
              <a:rPr lang="en-US" sz="2000" dirty="0" smtClean="0"/>
              <a:t>    member(D,[0,1,2,3,4,5,6,7,8,9,10]),</a:t>
            </a:r>
          </a:p>
          <a:p>
            <a:r>
              <a:rPr lang="en-US" sz="2000" dirty="0" smtClean="0"/>
              <a:t>    member(N,[0,1,2,3,4,5,6,7,8,9,10,</a:t>
            </a:r>
          </a:p>
          <a:p>
            <a:r>
              <a:rPr lang="en-US" sz="2000" dirty="0" smtClean="0"/>
              <a:t>               11,12,13,14,15,16,17,18,19,20]),  </a:t>
            </a:r>
          </a:p>
          <a:p>
            <a:r>
              <a:rPr lang="en-US" sz="2000" dirty="0" smtClean="0"/>
              <a:t>    S is 50*H + 25*Q +10*D + 5*N, </a:t>
            </a:r>
          </a:p>
          <a:p>
            <a:r>
              <a:rPr lang="en-US" sz="2000" dirty="0" smtClean="0"/>
              <a:t>    S =&lt; 100, </a:t>
            </a:r>
          </a:p>
          <a:p>
            <a:r>
              <a:rPr lang="en-US" sz="2000" dirty="0" smtClean="0"/>
              <a:t>    P is 100-S.</a:t>
            </a:r>
            <a:endParaRPr lang="en-US" sz="2000" dirty="0"/>
          </a:p>
        </p:txBody>
      </p:sp>
      <p:cxnSp>
        <p:nvCxnSpPr>
          <p:cNvPr id="6" name="Straight Arrow Connector 5"/>
          <p:cNvCxnSpPr/>
          <p:nvPr/>
        </p:nvCxnSpPr>
        <p:spPr>
          <a:xfrm rot="10800000" flipV="1">
            <a:off x="3276600" y="1143000"/>
            <a:ext cx="9906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267200" y="958334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define a new method</a:t>
            </a:r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>
            <a:off x="5410200" y="1905000"/>
            <a:ext cx="838200" cy="16002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00800" y="2438400"/>
            <a:ext cx="2628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define range/possible values</a:t>
            </a:r>
            <a:endParaRPr lang="en-US" dirty="0"/>
          </a:p>
        </p:txBody>
      </p:sp>
      <p:sp>
        <p:nvSpPr>
          <p:cNvPr id="10" name="Right Brace 9"/>
          <p:cNvSpPr/>
          <p:nvPr/>
        </p:nvSpPr>
        <p:spPr>
          <a:xfrm>
            <a:off x="5410200" y="3505200"/>
            <a:ext cx="838200" cy="93946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400800" y="3766066"/>
            <a:ext cx="262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facts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98474" y="4800600"/>
            <a:ext cx="6969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would: </a:t>
            </a:r>
            <a:r>
              <a:rPr lang="en-US" sz="2400" dirty="0" err="1" smtClean="0">
                <a:solidFill>
                  <a:srgbClr val="FF0000"/>
                </a:solidFill>
              </a:rPr>
              <a:t>change([H,Q,D,N,P</a:t>
            </a:r>
            <a:r>
              <a:rPr lang="en-US" sz="2400" dirty="0" smtClean="0">
                <a:solidFill>
                  <a:srgbClr val="FF0000"/>
                </a:solidFill>
              </a:rPr>
              <a:t>) give us?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582341"/>
            <a:ext cx="6400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/>
              <a:t>change([H,Q,D,N,P</a:t>
            </a:r>
            <a:r>
              <a:rPr lang="en-US" sz="2000" dirty="0" smtClean="0"/>
              <a:t>]) :- </a:t>
            </a:r>
          </a:p>
          <a:p>
            <a:r>
              <a:rPr lang="en-US" sz="2000" dirty="0" smtClean="0"/>
              <a:t>    member(H,[0,1,2]),                      </a:t>
            </a:r>
          </a:p>
          <a:p>
            <a:r>
              <a:rPr lang="en-US" sz="2000" dirty="0" smtClean="0"/>
              <a:t>    member(Q,[0,1,2,3,4]), </a:t>
            </a:r>
          </a:p>
          <a:p>
            <a:r>
              <a:rPr lang="en-US" sz="2000" dirty="0" smtClean="0"/>
              <a:t>    member(D,[0,1,2,3,4,5,6,7,8,9,10]),</a:t>
            </a:r>
          </a:p>
          <a:p>
            <a:r>
              <a:rPr lang="en-US" sz="2000" dirty="0" smtClean="0"/>
              <a:t>    member(N,[0,1,2,3,4,5,6,7,8,9,10,</a:t>
            </a:r>
          </a:p>
          <a:p>
            <a:r>
              <a:rPr lang="en-US" sz="2000" dirty="0" smtClean="0"/>
              <a:t>               11,12,13,14,15,16,17,18,19,20]),  </a:t>
            </a:r>
          </a:p>
          <a:p>
            <a:r>
              <a:rPr lang="en-US" sz="2000" dirty="0" smtClean="0"/>
              <a:t>    S is 50*H + 25*Q +10*D + 5*N, </a:t>
            </a:r>
          </a:p>
          <a:p>
            <a:r>
              <a:rPr lang="en-US" sz="2000" dirty="0" smtClean="0"/>
              <a:t>    S =&lt; 100, </a:t>
            </a:r>
          </a:p>
          <a:p>
            <a:r>
              <a:rPr lang="en-US" sz="2000" dirty="0" smtClean="0"/>
              <a:t>    P is 100-S.</a:t>
            </a:r>
            <a:endParaRPr lang="en-US" sz="2000" dirty="0"/>
          </a:p>
        </p:txBody>
      </p:sp>
      <p:cxnSp>
        <p:nvCxnSpPr>
          <p:cNvPr id="6" name="Straight Arrow Connector 5"/>
          <p:cNvCxnSpPr/>
          <p:nvPr/>
        </p:nvCxnSpPr>
        <p:spPr>
          <a:xfrm rot="10800000" flipV="1">
            <a:off x="3276600" y="1143000"/>
            <a:ext cx="9906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267200" y="958334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define a new method</a:t>
            </a:r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>
            <a:off x="5410200" y="1905000"/>
            <a:ext cx="838200" cy="16002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00800" y="2438400"/>
            <a:ext cx="2628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define range/possible values</a:t>
            </a:r>
            <a:endParaRPr lang="en-US" dirty="0"/>
          </a:p>
        </p:txBody>
      </p:sp>
      <p:sp>
        <p:nvSpPr>
          <p:cNvPr id="10" name="Right Brace 9"/>
          <p:cNvSpPr/>
          <p:nvPr/>
        </p:nvSpPr>
        <p:spPr>
          <a:xfrm>
            <a:off x="5410200" y="3505200"/>
            <a:ext cx="838200" cy="93946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400800" y="3766066"/>
            <a:ext cx="262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facts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8474" y="4800600"/>
            <a:ext cx="6969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All possible ways of making change for $1!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PROLOG: N-Queens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600200"/>
            <a:ext cx="6324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solve(P</a:t>
            </a:r>
            <a:r>
              <a:rPr lang="en-US" dirty="0" smtClean="0"/>
              <a:t>) :-</a:t>
            </a:r>
          </a:p>
          <a:p>
            <a:r>
              <a:rPr lang="en-US" dirty="0" smtClean="0"/>
              <a:t>     perm([1,2,3,4,5,6,7,8],P), </a:t>
            </a:r>
          </a:p>
          <a:p>
            <a:r>
              <a:rPr lang="en-US" dirty="0" smtClean="0"/>
              <a:t>     combine([1,2,3,4,5,6,7,8],P,S,D),</a:t>
            </a:r>
          </a:p>
          <a:p>
            <a:r>
              <a:rPr lang="en-US" dirty="0" smtClean="0"/>
              <a:t>     </a:t>
            </a:r>
            <a:r>
              <a:rPr lang="en-US" dirty="0" err="1" smtClean="0"/>
              <a:t>all_diff(S</a:t>
            </a:r>
            <a:r>
              <a:rPr lang="en-US" dirty="0" smtClean="0"/>
              <a:t>),</a:t>
            </a:r>
          </a:p>
          <a:p>
            <a:r>
              <a:rPr lang="en-US" dirty="0" smtClean="0"/>
              <a:t>     </a:t>
            </a:r>
            <a:r>
              <a:rPr lang="en-US" dirty="0" err="1" smtClean="0"/>
              <a:t>all_diff(D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combine([X1|X],[Y1|Y],[S1|S],[D1|D]) :-</a:t>
            </a:r>
          </a:p>
          <a:p>
            <a:r>
              <a:rPr lang="en-US" dirty="0" smtClean="0"/>
              <a:t>     S1 is X1 +Y1,</a:t>
            </a:r>
          </a:p>
          <a:p>
            <a:r>
              <a:rPr lang="en-US" dirty="0" smtClean="0"/>
              <a:t>     D1 is X1 - Y1,</a:t>
            </a:r>
          </a:p>
          <a:p>
            <a:r>
              <a:rPr lang="en-US" dirty="0" smtClean="0"/>
              <a:t>     </a:t>
            </a:r>
            <a:r>
              <a:rPr lang="en-US" dirty="0" err="1" smtClean="0"/>
              <a:t>combine(X,Y,S,D</a:t>
            </a:r>
            <a:r>
              <a:rPr lang="en-US" dirty="0" smtClean="0"/>
              <a:t>).</a:t>
            </a:r>
          </a:p>
          <a:p>
            <a:r>
              <a:rPr lang="en-US" dirty="0" smtClean="0"/>
              <a:t>combine([],[],[],[]).</a:t>
            </a:r>
          </a:p>
          <a:p>
            <a:endParaRPr lang="en-US" dirty="0" smtClean="0"/>
          </a:p>
          <a:p>
            <a:r>
              <a:rPr lang="en-US" dirty="0" err="1" smtClean="0"/>
              <a:t>all_diff([X|Y</a:t>
            </a:r>
            <a:r>
              <a:rPr lang="en-US" dirty="0" smtClean="0"/>
              <a:t>]) :-  \+</a:t>
            </a:r>
            <a:r>
              <a:rPr lang="en-US" dirty="0" err="1" smtClean="0"/>
              <a:t>member(X,Y</a:t>
            </a:r>
            <a:r>
              <a:rPr lang="en-US" dirty="0" smtClean="0"/>
              <a:t>), </a:t>
            </a:r>
            <a:r>
              <a:rPr lang="en-US" dirty="0" err="1" smtClean="0"/>
              <a:t>all_diff(Y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all_diff([X</a:t>
            </a:r>
            <a:r>
              <a:rPr lang="en-US" dirty="0" smtClean="0"/>
              <a:t>]).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6412468"/>
            <a:ext cx="883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http://www.csupomona.edu/~jrfisher/www/prolog_tutorial/contents.html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Logic, the good and the 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Good:</a:t>
            </a:r>
          </a:p>
          <a:p>
            <a:pPr lvl="1"/>
            <a:r>
              <a:rPr lang="en-US" sz="2000" dirty="0" smtClean="0"/>
              <a:t>Mathematicians have been working on it for a while</a:t>
            </a:r>
          </a:p>
          <a:p>
            <a:pPr lvl="1"/>
            <a:r>
              <a:rPr lang="en-US" sz="2000" dirty="0" smtClean="0"/>
              <a:t>Logical reasoning is straightforward</a:t>
            </a:r>
          </a:p>
          <a:p>
            <a:pPr lvl="2"/>
            <a:r>
              <a:rPr lang="en-US" sz="2000" dirty="0" smtClean="0"/>
              <a:t>tools (like PROLOG) exist to help us out</a:t>
            </a:r>
          </a:p>
          <a:p>
            <a:pPr marL="0" indent="0">
              <a:buNone/>
            </a:pPr>
            <a:r>
              <a:rPr lang="en-US" sz="2400" dirty="0" smtClean="0"/>
              <a:t>Bad:</a:t>
            </a:r>
          </a:p>
          <a:p>
            <a:pPr lvl="1"/>
            <a:r>
              <a:rPr lang="en-US" sz="2000" dirty="0" smtClean="0"/>
              <a:t>Dealing with exceptions is hard</a:t>
            </a:r>
          </a:p>
          <a:p>
            <a:pPr lvl="2"/>
            <a:r>
              <a:rPr lang="en-US" sz="2000" dirty="0" smtClean="0"/>
              <a:t>not all tomatoes are red</a:t>
            </a:r>
          </a:p>
          <a:p>
            <a:pPr lvl="2"/>
            <a:r>
              <a:rPr lang="en-US" sz="2000" dirty="0" smtClean="0"/>
              <a:t>sometimes our weather rock is wet, even though its not raining</a:t>
            </a:r>
          </a:p>
          <a:p>
            <a:pPr lvl="1"/>
            <a:r>
              <a:rPr lang="en-US" sz="2000" dirty="0" smtClean="0"/>
              <a:t>Can be unintuitive for people</a:t>
            </a:r>
          </a:p>
          <a:p>
            <a:pPr lvl="1"/>
            <a:r>
              <a:rPr lang="en-US" sz="2000" dirty="0" smtClean="0"/>
              <a:t>Going from language to logic is very challenging</a:t>
            </a:r>
          </a:p>
          <a:p>
            <a:pPr lvl="1"/>
            <a:r>
              <a:rPr lang="en-US" sz="2000" dirty="0" smtClean="0"/>
              <a:t>Many restrictions on what you can do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General domain reasoning is hard!</a:t>
            </a:r>
          </a:p>
          <a:p>
            <a:pPr lvl="1"/>
            <a:r>
              <a:rPr lang="en-US" sz="2200" dirty="0" smtClean="0"/>
              <a:t>ACTIONS</a:t>
            </a:r>
          </a:p>
          <a:p>
            <a:pPr lvl="1"/>
            <a:r>
              <a:rPr lang="en-US" sz="2200" dirty="0" smtClean="0"/>
              <a:t>TIME</a:t>
            </a:r>
          </a:p>
          <a:p>
            <a:pPr lvl="1"/>
            <a:r>
              <a:rPr lang="en-US" sz="2200" dirty="0" smtClean="0"/>
              <a:t>BELIEFS</a:t>
            </a:r>
          </a:p>
          <a:p>
            <a:pPr marL="0" indent="0">
              <a:buNone/>
            </a:pPr>
            <a:r>
              <a:rPr lang="en-US" sz="2400" dirty="0" err="1" smtClean="0"/>
              <a:t>Chapt</a:t>
            </a:r>
            <a:r>
              <a:rPr lang="en-US" sz="2400" dirty="0" smtClean="0"/>
              <a:t> 12 in the book talks about a lot of these challenges</a:t>
            </a:r>
          </a:p>
          <a:p>
            <a:pPr lvl="1"/>
            <a:r>
              <a:rPr lang="en-US" sz="2200" dirty="0" smtClean="0"/>
              <a:t>organizing objects into a hierarchy (shared/inherited properties… like inheritance in programming)</a:t>
            </a:r>
          </a:p>
          <a:p>
            <a:pPr lvl="1"/>
            <a:r>
              <a:rPr lang="en-US" sz="2200" dirty="0" smtClean="0"/>
              <a:t>dealing with measurements</a:t>
            </a:r>
          </a:p>
          <a:p>
            <a:pPr lvl="1"/>
            <a:r>
              <a:rPr lang="en-US" sz="2200" dirty="0" smtClean="0"/>
              <a:t>…</a:t>
            </a:r>
          </a:p>
          <a:p>
            <a:pPr marL="0" indent="0">
              <a:buNone/>
            </a:pPr>
            <a:r>
              <a:rPr lang="en-US" sz="2400" dirty="0" smtClean="0"/>
              <a:t>At the end of the day, these don’t work very well</a:t>
            </a:r>
          </a:p>
          <a:p>
            <a:pPr lvl="1"/>
            <a:endParaRPr lang="en-US" sz="2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1"/>
            <a:ext cx="7556313" cy="2209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First</a:t>
            </a:r>
            <a:r>
              <a:rPr lang="en-US" dirty="0" smtClean="0"/>
              <a:t>-order logic states relationships between objects</a:t>
            </a:r>
          </a:p>
          <a:p>
            <a:pPr marL="0" indent="0">
              <a:buNone/>
            </a:pPr>
            <a:r>
              <a:rPr lang="en-US" dirty="0" smtClean="0"/>
              <a:t>One easy way to represent a similar concept is with a graph</a:t>
            </a:r>
          </a:p>
          <a:p>
            <a:pPr lvl="1"/>
            <a:r>
              <a:rPr lang="en-US" dirty="0" smtClean="0"/>
              <a:t>nodes are the objects</a:t>
            </a:r>
          </a:p>
          <a:p>
            <a:pPr lvl="1"/>
            <a:r>
              <a:rPr lang="en-US" dirty="0" smtClean="0"/>
              <a:t>edges represent relationships between nodes</a:t>
            </a:r>
          </a:p>
          <a:p>
            <a:pPr lvl="1"/>
            <a:r>
              <a:rPr lang="en-US" dirty="0" smtClean="0"/>
              <a:t>some of the quantifier capability is lost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33700" y="5498068"/>
            <a:ext cx="952500" cy="36933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pants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43400" y="5498068"/>
            <a:ext cx="990600" cy="36933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socks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14700" y="4495800"/>
            <a:ext cx="1181100" cy="36933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clothing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76400" y="4495800"/>
            <a:ext cx="762000" cy="36933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legs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67400" y="4680466"/>
            <a:ext cx="762000" cy="36933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pair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4" idx="0"/>
          </p:cNvCxnSpPr>
          <p:nvPr/>
        </p:nvCxnSpPr>
        <p:spPr>
          <a:xfrm rot="5400000" flipH="1" flipV="1">
            <a:off x="3217307" y="5057775"/>
            <a:ext cx="632936" cy="2476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0"/>
          </p:cNvCxnSpPr>
          <p:nvPr/>
        </p:nvCxnSpPr>
        <p:spPr>
          <a:xfrm rot="16200000" flipV="1">
            <a:off x="4274582" y="4933950"/>
            <a:ext cx="632936" cy="495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8" idx="2"/>
          </p:cNvCxnSpPr>
          <p:nvPr/>
        </p:nvCxnSpPr>
        <p:spPr>
          <a:xfrm rot="10800000">
            <a:off x="2057400" y="4865132"/>
            <a:ext cx="876300" cy="6329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334000" y="5049798"/>
            <a:ext cx="762000" cy="4482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09900" y="6400800"/>
            <a:ext cx="952500" cy="36933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khakis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8" idx="0"/>
            <a:endCxn id="4" idx="2"/>
          </p:cNvCxnSpPr>
          <p:nvPr/>
        </p:nvCxnSpPr>
        <p:spPr>
          <a:xfrm rot="16200000" flipV="1">
            <a:off x="3181350" y="6096000"/>
            <a:ext cx="5334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505200" y="6019800"/>
            <a:ext cx="1771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FF6600"/>
                </a:solidFill>
              </a:rPr>
              <a:t>instanceOf</a:t>
            </a:r>
            <a:endParaRPr lang="en-US" sz="1200" dirty="0">
              <a:solidFill>
                <a:srgbClr val="FF66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05200" y="5105400"/>
            <a:ext cx="1771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FF6600"/>
                </a:solidFill>
              </a:rPr>
              <a:t>instanceOf</a:t>
            </a:r>
            <a:endParaRPr lang="en-US" sz="1200" dirty="0">
              <a:solidFill>
                <a:srgbClr val="FF66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95800" y="4876800"/>
            <a:ext cx="1771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FF6600"/>
                </a:solidFill>
              </a:rPr>
              <a:t>instanceOf</a:t>
            </a:r>
            <a:endParaRPr lang="en-US" sz="1200" dirty="0">
              <a:solidFill>
                <a:srgbClr val="FF66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38400" y="4953000"/>
            <a:ext cx="1771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FF6600"/>
                </a:solidFill>
              </a:rPr>
              <a:t>wornOn</a:t>
            </a:r>
            <a:endParaRPr lang="en-US" sz="1200" dirty="0">
              <a:solidFill>
                <a:srgbClr val="FF66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62600" y="5285601"/>
            <a:ext cx="1771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FF6600"/>
                </a:solidFill>
              </a:rPr>
              <a:t>comeIn</a:t>
            </a:r>
            <a:endParaRPr lang="en-US" sz="12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1"/>
            <a:ext cx="7556313" cy="2209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Intuitive representation for people</a:t>
            </a:r>
          </a:p>
          <a:p>
            <a:pPr marL="0" indent="0">
              <a:buNone/>
            </a:pPr>
            <a:r>
              <a:rPr lang="en-US" dirty="0" smtClean="0"/>
              <a:t>Can pose questions as graph traversals which is often more comfortable/efficient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33700" y="5498068"/>
            <a:ext cx="952500" cy="36933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pants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43400" y="5498068"/>
            <a:ext cx="990600" cy="36933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socks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14700" y="4495800"/>
            <a:ext cx="1181100" cy="36933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clothing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76400" y="4495800"/>
            <a:ext cx="762000" cy="36933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legs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67400" y="4680466"/>
            <a:ext cx="762000" cy="36933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pair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4" idx="0"/>
          </p:cNvCxnSpPr>
          <p:nvPr/>
        </p:nvCxnSpPr>
        <p:spPr>
          <a:xfrm rot="5400000" flipH="1" flipV="1">
            <a:off x="3217307" y="5057775"/>
            <a:ext cx="632936" cy="2476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0"/>
          </p:cNvCxnSpPr>
          <p:nvPr/>
        </p:nvCxnSpPr>
        <p:spPr>
          <a:xfrm rot="16200000" flipV="1">
            <a:off x="4274582" y="4933950"/>
            <a:ext cx="632936" cy="495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8" idx="2"/>
          </p:cNvCxnSpPr>
          <p:nvPr/>
        </p:nvCxnSpPr>
        <p:spPr>
          <a:xfrm rot="10800000">
            <a:off x="2057400" y="4865132"/>
            <a:ext cx="876300" cy="6329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334000" y="5049798"/>
            <a:ext cx="762000" cy="4482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09900" y="6400800"/>
            <a:ext cx="952500" cy="36933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khakis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8" idx="0"/>
            <a:endCxn id="4" idx="2"/>
          </p:cNvCxnSpPr>
          <p:nvPr/>
        </p:nvCxnSpPr>
        <p:spPr>
          <a:xfrm rot="16200000" flipV="1">
            <a:off x="3181350" y="6096000"/>
            <a:ext cx="5334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505200" y="6019800"/>
            <a:ext cx="1771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FF6600"/>
                </a:solidFill>
              </a:rPr>
              <a:t>instanceOf</a:t>
            </a:r>
            <a:endParaRPr lang="en-US" sz="1200" dirty="0">
              <a:solidFill>
                <a:srgbClr val="FF66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05200" y="5105400"/>
            <a:ext cx="1771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FF6600"/>
                </a:solidFill>
              </a:rPr>
              <a:t>instanceOf</a:t>
            </a:r>
            <a:endParaRPr lang="en-US" sz="1200" dirty="0">
              <a:solidFill>
                <a:srgbClr val="FF66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95800" y="4876800"/>
            <a:ext cx="1771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FF6600"/>
                </a:solidFill>
              </a:rPr>
              <a:t>instanceOf</a:t>
            </a:r>
            <a:endParaRPr lang="en-US" sz="1200" dirty="0">
              <a:solidFill>
                <a:srgbClr val="FF66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38400" y="4953000"/>
            <a:ext cx="1771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FF6600"/>
                </a:solidFill>
              </a:rPr>
              <a:t>wornOn</a:t>
            </a:r>
            <a:endParaRPr lang="en-US" sz="1200" dirty="0">
              <a:solidFill>
                <a:srgbClr val="FF66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62600" y="5285601"/>
            <a:ext cx="1771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FF6600"/>
                </a:solidFill>
              </a:rPr>
              <a:t>comeIn</a:t>
            </a:r>
            <a:endParaRPr lang="en-US" sz="12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Opencyc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hlinkClick r:id="rId2"/>
              </a:rPr>
              <a:t>http://sw.opencyc.org/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The good:</a:t>
            </a:r>
          </a:p>
          <a:p>
            <a:pPr lvl="1"/>
            <a:r>
              <a:rPr lang="en-US" sz="2200" dirty="0" smtClean="0"/>
              <a:t>hundreds of thousands of terms</a:t>
            </a:r>
          </a:p>
          <a:p>
            <a:pPr lvl="1"/>
            <a:r>
              <a:rPr lang="en-US" sz="2200" dirty="0" smtClean="0"/>
              <a:t>millions of </a:t>
            </a:r>
            <a:r>
              <a:rPr lang="en-US" sz="2200" dirty="0" smtClean="0"/>
              <a:t>relationships</a:t>
            </a:r>
            <a:endParaRPr lang="en-US" sz="2200" dirty="0" smtClean="0"/>
          </a:p>
          <a:p>
            <a:pPr lvl="1"/>
            <a:r>
              <a:rPr lang="en-US" sz="2200" dirty="0" smtClean="0"/>
              <a:t>includes proper nouns</a:t>
            </a:r>
          </a:p>
          <a:p>
            <a:pPr lvl="1"/>
            <a:r>
              <a:rPr lang="en-US" sz="2200" dirty="0" smtClean="0"/>
              <a:t>includes links to outside information (</a:t>
            </a:r>
            <a:r>
              <a:rPr lang="en-US" sz="2200" dirty="0" err="1" smtClean="0"/>
              <a:t>wikipedia</a:t>
            </a:r>
            <a:r>
              <a:rPr lang="en-US" sz="2200" dirty="0" smtClean="0"/>
              <a:t>)</a:t>
            </a:r>
          </a:p>
          <a:p>
            <a:pPr marL="0" indent="0">
              <a:buNone/>
            </a:pPr>
            <a:r>
              <a:rPr lang="en-US" sz="2400" dirty="0" smtClean="0"/>
              <a:t>The bad:</a:t>
            </a:r>
          </a:p>
          <a:p>
            <a:pPr lvl="1"/>
            <a:r>
              <a:rPr lang="en-US" sz="2200" dirty="0" smtClean="0"/>
              <a:t>still limited coverage</a:t>
            </a:r>
          </a:p>
          <a:p>
            <a:pPr lvl="1"/>
            <a:r>
              <a:rPr lang="en-US" sz="2200" dirty="0" smtClean="0"/>
              <a:t>limited/fixed relationships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WordNet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http://wordnet.princeton.edu/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good:</a:t>
            </a:r>
          </a:p>
          <a:p>
            <a:pPr lvl="1"/>
            <a:r>
              <a:rPr lang="en-US" dirty="0" smtClean="0"/>
              <a:t>155K words</a:t>
            </a:r>
          </a:p>
          <a:p>
            <a:pPr lvl="1"/>
            <a:r>
              <a:rPr lang="en-US" dirty="0" smtClean="0"/>
              <a:t>word senses (and lots of them)</a:t>
            </a:r>
          </a:p>
          <a:p>
            <a:pPr lvl="1"/>
            <a:r>
              <a:rPr lang="en-US" dirty="0" smtClean="0"/>
              <a:t>part of speech</a:t>
            </a:r>
          </a:p>
          <a:p>
            <a:pPr lvl="1"/>
            <a:r>
              <a:rPr lang="en-US" dirty="0" smtClean="0"/>
              <a:t>example usage</a:t>
            </a:r>
          </a:p>
          <a:p>
            <a:pPr lvl="1"/>
            <a:r>
              <a:rPr lang="en-US" dirty="0" smtClean="0"/>
              <a:t>definitions</a:t>
            </a:r>
          </a:p>
          <a:p>
            <a:pPr lvl="1"/>
            <a:r>
              <a:rPr lang="en-US" dirty="0" smtClean="0"/>
              <a:t>frequency information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some interesting uses already</a:t>
            </a:r>
          </a:p>
          <a:p>
            <a:pPr lvl="2"/>
            <a:r>
              <a:rPr lang="en-US" dirty="0" smtClean="0"/>
              <a:t>word similarity based on graph distances</a:t>
            </a:r>
          </a:p>
          <a:p>
            <a:pPr lvl="2"/>
            <a:r>
              <a:rPr lang="en-US" dirty="0" smtClean="0"/>
              <a:t>word sense disambiguation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Agent’s knowledge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524000"/>
            <a:ext cx="7556313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procedural</a:t>
            </a:r>
          </a:p>
          <a:p>
            <a:pPr lvl="1"/>
            <a:r>
              <a:rPr lang="en-US" sz="2000" dirty="0" smtClean="0"/>
              <a:t>methods that encode how to handle specific situations</a:t>
            </a:r>
          </a:p>
          <a:p>
            <a:pPr lvl="2"/>
            <a:r>
              <a:rPr lang="en-US" sz="2000" dirty="0" err="1" smtClean="0"/>
              <a:t>chooseMoveMancala</a:t>
            </a:r>
            <a:r>
              <a:rPr lang="en-US" sz="2000" dirty="0" smtClean="0"/>
              <a:t>()</a:t>
            </a:r>
          </a:p>
          <a:p>
            <a:pPr lvl="2"/>
            <a:r>
              <a:rPr lang="en-US" sz="2000" dirty="0" err="1" smtClean="0"/>
              <a:t>driveOnHighway</a:t>
            </a:r>
            <a:r>
              <a:rPr lang="en-US" sz="2000" dirty="0" smtClean="0"/>
              <a:t>()</a:t>
            </a:r>
          </a:p>
          <a:p>
            <a:pPr marL="0" indent="0">
              <a:buNone/>
            </a:pPr>
            <a:r>
              <a:rPr lang="en-US" sz="2400" dirty="0" smtClean="0"/>
              <a:t>model-based</a:t>
            </a:r>
          </a:p>
          <a:p>
            <a:pPr lvl="1"/>
            <a:r>
              <a:rPr lang="en-US" sz="2000" dirty="0" err="1" smtClean="0"/>
              <a:t>bayesian</a:t>
            </a:r>
            <a:r>
              <a:rPr lang="en-US" sz="2000" dirty="0" smtClean="0"/>
              <a:t> network</a:t>
            </a:r>
          </a:p>
          <a:p>
            <a:pPr lvl="1"/>
            <a:r>
              <a:rPr lang="en-US" sz="2000" dirty="0" smtClean="0"/>
              <a:t>neural network</a:t>
            </a:r>
          </a:p>
          <a:p>
            <a:pPr lvl="1"/>
            <a:r>
              <a:rPr lang="en-US" sz="2000" dirty="0" smtClean="0"/>
              <a:t>decision </a:t>
            </a:r>
            <a:r>
              <a:rPr lang="en-US" sz="2000" dirty="0" smtClean="0"/>
              <a:t>tree</a:t>
            </a:r>
            <a:br>
              <a:rPr lang="en-US" sz="2000" dirty="0" smtClean="0"/>
            </a:b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>
                <a:solidFill>
                  <a:srgbClr val="FF0000"/>
                </a:solidFill>
              </a:rPr>
              <a:t>Is </a:t>
            </a:r>
            <a:r>
              <a:rPr lang="en-US" sz="2200" dirty="0" smtClean="0">
                <a:solidFill>
                  <a:srgbClr val="FF0000"/>
                </a:solidFill>
              </a:rPr>
              <a:t>this how people do it?</a:t>
            </a:r>
          </a:p>
          <a:p>
            <a:pPr lvl="1"/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WordNet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bad:</a:t>
            </a:r>
          </a:p>
          <a:p>
            <a:pPr lvl="1"/>
            <a:r>
              <a:rPr lang="en-US" dirty="0" smtClean="0"/>
              <a:t>limited relationships</a:t>
            </a:r>
          </a:p>
          <a:p>
            <a:pPr lvl="2"/>
            <a:r>
              <a:rPr lang="en-US" dirty="0" smtClean="0"/>
              <a:t>only “linguistic” relationships</a:t>
            </a:r>
          </a:p>
          <a:p>
            <a:pPr lvl="2"/>
            <a:r>
              <a:rPr lang="en-US" dirty="0" smtClean="0"/>
              <a:t>hyponym (is-a)</a:t>
            </a:r>
          </a:p>
          <a:p>
            <a:pPr lvl="2"/>
            <a:r>
              <a:rPr lang="en-US" dirty="0" err="1" smtClean="0"/>
              <a:t>hypernym</a:t>
            </a:r>
            <a:r>
              <a:rPr lang="en-US" dirty="0" smtClean="0"/>
              <a:t> (parent of is-a)</a:t>
            </a:r>
          </a:p>
          <a:p>
            <a:pPr lvl="2"/>
            <a:r>
              <a:rPr lang="en-US" dirty="0" smtClean="0"/>
              <a:t>synonym</a:t>
            </a:r>
          </a:p>
          <a:p>
            <a:pPr lvl="2"/>
            <a:r>
              <a:rPr lang="en-US" dirty="0" err="1" smtClean="0"/>
              <a:t>holonym</a:t>
            </a:r>
            <a:r>
              <a:rPr lang="en-US" dirty="0" smtClean="0"/>
              <a:t> (part/whole)</a:t>
            </a:r>
          </a:p>
          <a:p>
            <a:pPr lvl="1"/>
            <a:r>
              <a:rPr lang="en-US" dirty="0" smtClean="0"/>
              <a:t>sometimes too many senses/too fine a granularity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mind common sense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Use the intellect of the masses!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http://openmind.media.mit.edu/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good:</a:t>
            </a:r>
          </a:p>
          <a:p>
            <a:pPr lvl="1"/>
            <a:r>
              <a:rPr lang="en-US" dirty="0" smtClean="0"/>
              <a:t>much broader set of relationships</a:t>
            </a:r>
          </a:p>
          <a:p>
            <a:pPr lvl="1"/>
            <a:r>
              <a:rPr lang="en-US" dirty="0" smtClean="0"/>
              <a:t>lots of human labeling</a:t>
            </a:r>
          </a:p>
          <a:p>
            <a:pPr lvl="2"/>
            <a:r>
              <a:rPr lang="en-US" dirty="0" smtClean="0"/>
              <a:t>can collect lots of data</a:t>
            </a:r>
          </a:p>
          <a:p>
            <a:pPr lvl="2"/>
            <a:r>
              <a:rPr lang="en-US" dirty="0" smtClean="0"/>
              <a:t>human labeled</a:t>
            </a:r>
          </a:p>
          <a:p>
            <a:pPr lvl="2"/>
            <a:r>
              <a:rPr lang="en-US" dirty="0" smtClean="0"/>
              <a:t>reduces spam</a:t>
            </a:r>
          </a:p>
          <a:p>
            <a:pPr lvl="1"/>
            <a:r>
              <a:rPr lang="en-US" dirty="0" smtClean="0"/>
              <a:t>more general statement engine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mind common sense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bad:</a:t>
            </a:r>
          </a:p>
          <a:p>
            <a:pPr lvl="1"/>
            <a:r>
              <a:rPr lang="en-US" dirty="0" smtClean="0"/>
              <a:t>relies on the user</a:t>
            </a:r>
          </a:p>
          <a:p>
            <a:pPr lvl="1"/>
            <a:r>
              <a:rPr lang="en-US" dirty="0" smtClean="0"/>
              <a:t>still a limited vocabulary</a:t>
            </a:r>
          </a:p>
          <a:p>
            <a:pPr lvl="1"/>
            <a:r>
              <a:rPr lang="en-US" dirty="0" smtClean="0"/>
              <a:t>only scoring is voting</a:t>
            </a:r>
          </a:p>
          <a:p>
            <a:pPr lvl="1"/>
            <a:r>
              <a:rPr lang="en-US" dirty="0" smtClean="0"/>
              <a:t>limited coverage in many domains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289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NELL: Never-Ending Language Learning</a:t>
            </a:r>
          </a:p>
          <a:p>
            <a:pPr lvl="1"/>
            <a:r>
              <a:rPr lang="en-US" sz="2000" dirty="0" smtClean="0"/>
              <a:t>http://</a:t>
            </a:r>
            <a:r>
              <a:rPr lang="en-US" sz="2000" dirty="0" err="1" smtClean="0"/>
              <a:t>rtw.ml.cmu.edu/rtw</a:t>
            </a:r>
            <a:r>
              <a:rPr lang="en-US" sz="2000" dirty="0" smtClean="0"/>
              <a:t>/</a:t>
            </a:r>
          </a:p>
          <a:p>
            <a:pPr lvl="1"/>
            <a:r>
              <a:rPr lang="en-US" sz="2000" dirty="0" smtClean="0"/>
              <a:t>continuously crawls the web to grab new data</a:t>
            </a:r>
          </a:p>
          <a:p>
            <a:pPr lvl="1"/>
            <a:r>
              <a:rPr lang="en-US" sz="2000" dirty="0" smtClean="0"/>
              <a:t>learns entities and relationships from this data</a:t>
            </a:r>
          </a:p>
          <a:p>
            <a:pPr lvl="2"/>
            <a:r>
              <a:rPr lang="en-US" sz="2000" dirty="0" smtClean="0"/>
              <a:t>started with a seed set</a:t>
            </a:r>
          </a:p>
          <a:p>
            <a:pPr lvl="2"/>
            <a:r>
              <a:rPr lang="en-US" sz="2000" dirty="0" smtClean="0"/>
              <a:t>uses learning techniques based on current KB to learn new information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4572000"/>
            <a:ext cx="7556313" cy="2057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4 different approaches to learning relationships</a:t>
            </a:r>
          </a:p>
          <a:p>
            <a:pPr marL="0" indent="0">
              <a:buNone/>
            </a:pPr>
            <a:r>
              <a:rPr lang="en-US" dirty="0" smtClean="0"/>
              <a:t>Combine these in the knowledge integrator</a:t>
            </a:r>
          </a:p>
          <a:p>
            <a:pPr lvl="1"/>
            <a:r>
              <a:rPr lang="en-US" dirty="0" smtClean="0"/>
              <a:t>idea: using different approaches will avoid </a:t>
            </a:r>
            <a:r>
              <a:rPr lang="en-US" dirty="0" err="1" smtClean="0"/>
              <a:t>overfitting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Initially was wholly unsupervised, now some human supervision</a:t>
            </a:r>
          </a:p>
          <a:p>
            <a:pPr lvl="1"/>
            <a:r>
              <a:rPr lang="en-US" dirty="0" smtClean="0"/>
              <a:t>cookies are food =&gt; internet cookies are food =&gt; files are food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295400"/>
            <a:ext cx="46101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801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example learner: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coupled </a:t>
            </a:r>
            <a:r>
              <a:rPr lang="en-US" dirty="0" smtClean="0"/>
              <a:t>pattern learner (CPL)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3149262"/>
            <a:ext cx="1752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Cities:</a:t>
            </a:r>
          </a:p>
          <a:p>
            <a:endParaRPr lang="en-US" dirty="0" smtClean="0"/>
          </a:p>
          <a:p>
            <a:r>
              <a:rPr lang="en-US" dirty="0" smtClean="0"/>
              <a:t>Los Angeles</a:t>
            </a:r>
          </a:p>
          <a:p>
            <a:r>
              <a:rPr lang="en-US" dirty="0" smtClean="0"/>
              <a:t>San Francisco</a:t>
            </a:r>
          </a:p>
          <a:p>
            <a:r>
              <a:rPr lang="en-US" dirty="0" smtClean="0"/>
              <a:t>New York</a:t>
            </a:r>
          </a:p>
          <a:p>
            <a:r>
              <a:rPr lang="en-US" dirty="0" smtClean="0"/>
              <a:t>Seattle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133600" y="3886200"/>
            <a:ext cx="685800" cy="533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24200" y="3149262"/>
            <a:ext cx="35052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 city of X …</a:t>
            </a:r>
          </a:p>
          <a:p>
            <a:r>
              <a:rPr lang="en-US" dirty="0" smtClean="0"/>
              <a:t>... the official guide to X …</a:t>
            </a:r>
          </a:p>
          <a:p>
            <a:r>
              <a:rPr lang="en-US" dirty="0" smtClean="0"/>
              <a:t>… only in X …</a:t>
            </a:r>
          </a:p>
          <a:p>
            <a:r>
              <a:rPr lang="en-US" dirty="0" smtClean="0"/>
              <a:t>… what to do in X …</a:t>
            </a:r>
          </a:p>
          <a:p>
            <a:r>
              <a:rPr lang="en-US" dirty="0" smtClean="0"/>
              <a:t>… mayor of X …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5180587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extract occurrences of group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6172200" y="3810000"/>
            <a:ext cx="685800" cy="533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953000" y="5180587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statistical co-occurrence test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8329" y="3810000"/>
            <a:ext cx="18929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… mayor of X …</a:t>
            </a:r>
          </a:p>
        </p:txBody>
      </p:sp>
    </p:spTree>
    <p:extLst>
      <p:ext uri="{BB962C8B-B14F-4D97-AF65-F5344CB8AC3E}">
        <p14:creationId xmlns:p14="http://schemas.microsoft.com/office/powerpoint/2010/main" val="903497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31662" y="1752600"/>
            <a:ext cx="25785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… mayor of &lt;CITY&gt; …</a:t>
            </a:r>
          </a:p>
        </p:txBody>
      </p:sp>
      <p:sp>
        <p:nvSpPr>
          <p:cNvPr id="5" name="Down Arrow 4"/>
          <p:cNvSpPr/>
          <p:nvPr/>
        </p:nvSpPr>
        <p:spPr>
          <a:xfrm>
            <a:off x="3552388" y="2933700"/>
            <a:ext cx="533400" cy="1143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91000" y="29337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extract other cities from the data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18988" y="4343400"/>
            <a:ext cx="159265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Albequerque</a:t>
            </a:r>
            <a:endParaRPr lang="en-US" dirty="0" smtClean="0"/>
          </a:p>
          <a:p>
            <a:r>
              <a:rPr lang="en-US" dirty="0" smtClean="0"/>
              <a:t>Springfield</a:t>
            </a:r>
          </a:p>
          <a:p>
            <a:r>
              <a:rPr lang="en-US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58451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1"/>
            <a:ext cx="7556313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Can also learn patterns with multiple groups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2667001"/>
            <a:ext cx="350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 X is the mayor of  Y …</a:t>
            </a:r>
          </a:p>
          <a:p>
            <a:r>
              <a:rPr lang="en-US" dirty="0" smtClean="0"/>
              <a:t>… X plays for Y …</a:t>
            </a:r>
          </a:p>
          <a:p>
            <a:r>
              <a:rPr lang="en-US" dirty="0" smtClean="0"/>
              <a:t>... X is a player of  Y …</a:t>
            </a:r>
          </a:p>
        </p:txBody>
      </p:sp>
      <p:sp>
        <p:nvSpPr>
          <p:cNvPr id="5" name="Down Arrow 4"/>
          <p:cNvSpPr/>
          <p:nvPr/>
        </p:nvSpPr>
        <p:spPr>
          <a:xfrm>
            <a:off x="3285688" y="3810000"/>
            <a:ext cx="533400" cy="1143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648199" y="4038600"/>
            <a:ext cx="34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 extract other groups, but also relationships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7888" y="5334000"/>
            <a:ext cx="1600200" cy="646331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Antonio </a:t>
            </a:r>
            <a:r>
              <a:rPr lang="en-US" dirty="0" err="1" smtClean="0"/>
              <a:t>Villaraigosa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5500301"/>
            <a:ext cx="1600200" cy="36933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Los Angeles</a:t>
            </a:r>
            <a:endParaRPr lang="en-US" dirty="0"/>
          </a:p>
        </p:txBody>
      </p:sp>
      <p:cxnSp>
        <p:nvCxnSpPr>
          <p:cNvPr id="10" name="Straight Arrow Connector 9"/>
          <p:cNvCxnSpPr>
            <a:stCxn id="7" idx="3"/>
            <a:endCxn id="8" idx="1"/>
          </p:cNvCxnSpPr>
          <p:nvPr/>
        </p:nvCxnSpPr>
        <p:spPr>
          <a:xfrm>
            <a:off x="3438088" y="5657166"/>
            <a:ext cx="1133912" cy="278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14288" y="5605046"/>
            <a:ext cx="1133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6600"/>
                </a:solidFill>
              </a:rPr>
              <a:t>mayor of</a:t>
            </a:r>
            <a:endParaRPr lang="en-US" sz="16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23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NELL performance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454150"/>
            <a:ext cx="4254500" cy="3949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8474" y="5975866"/>
            <a:ext cx="10855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more details: http://rtw.ml.cmu.edu/papers/carlson-aaai10.pdf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29400" y="266700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estimated accuracy in 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96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good:</a:t>
            </a:r>
          </a:p>
          <a:p>
            <a:pPr lvl="1"/>
            <a:r>
              <a:rPr lang="en-US" dirty="0" smtClean="0"/>
              <a:t>Continuously learns</a:t>
            </a:r>
          </a:p>
          <a:p>
            <a:pPr lvl="1"/>
            <a:r>
              <a:rPr lang="en-US" dirty="0" smtClean="0"/>
              <a:t>Uses the web (a huge data source)</a:t>
            </a:r>
          </a:p>
          <a:p>
            <a:pPr lvl="1"/>
            <a:r>
              <a:rPr lang="en-US" dirty="0" smtClean="0"/>
              <a:t>Learns generic relationships</a:t>
            </a:r>
          </a:p>
          <a:p>
            <a:pPr lvl="1"/>
            <a:r>
              <a:rPr lang="en-US" dirty="0" smtClean="0"/>
              <a:t>Combines multiple approaches for noise reduction</a:t>
            </a:r>
          </a:p>
          <a:p>
            <a:pPr marL="0" indent="0">
              <a:buNone/>
            </a:pPr>
            <a:r>
              <a:rPr lang="en-US" dirty="0" smtClean="0"/>
              <a:t>The bad:</a:t>
            </a:r>
          </a:p>
          <a:p>
            <a:pPr lvl="1"/>
            <a:r>
              <a:rPr lang="en-US" dirty="0" smtClean="0"/>
              <a:t>makes mistakes (overall accuracy still may be problematic for real world use)</a:t>
            </a:r>
          </a:p>
          <a:p>
            <a:pPr lvl="1"/>
            <a:r>
              <a:rPr lang="en-US" dirty="0" smtClean="0"/>
              <a:t>does require some human intervention</a:t>
            </a:r>
          </a:p>
          <a:p>
            <a:pPr lvl="1"/>
            <a:r>
              <a:rPr lang="en-US" dirty="0" smtClean="0"/>
              <a:t>still many general phenomena won’t be captured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969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Knowledge-based agent</a:t>
            </a:r>
            <a:endParaRPr lang="en-US" dirty="0"/>
          </a:p>
        </p:txBody>
      </p:sp>
      <p:grpSp>
        <p:nvGrpSpPr>
          <p:cNvPr id="2" name="Group 3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3429000" y="2349500"/>
            <a:ext cx="4343400" cy="2044700"/>
            <a:chOff x="1968" y="1480"/>
            <a:chExt cx="2736" cy="1288"/>
          </a:xfrm>
        </p:grpSpPr>
        <p:sp>
          <p:nvSpPr>
            <p:cNvPr id="7" name="Oval 4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3360" y="1824"/>
              <a:ext cx="1344" cy="91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400">
                  <a:latin typeface="Tahoma" charset="0"/>
                </a:rPr>
                <a:t>environment</a:t>
              </a:r>
            </a:p>
          </p:txBody>
        </p:sp>
        <p:sp>
          <p:nvSpPr>
            <p:cNvPr id="8" name="Freeform 5"/>
            <p:cNvSpPr>
              <a:spLocks/>
            </p:cNvSpPr>
            <p:nvPr>
              <p:custDataLst>
                <p:tags r:id="rId26"/>
              </p:custDataLst>
            </p:nvPr>
          </p:nvSpPr>
          <p:spPr bwMode="auto">
            <a:xfrm>
              <a:off x="1968" y="1480"/>
              <a:ext cx="1584" cy="488"/>
            </a:xfrm>
            <a:custGeom>
              <a:avLst/>
              <a:gdLst>
                <a:gd name="T0" fmla="*/ 1584 w 1584"/>
                <a:gd name="T1" fmla="*/ 488 h 488"/>
                <a:gd name="T2" fmla="*/ 1296 w 1584"/>
                <a:gd name="T3" fmla="*/ 152 h 488"/>
                <a:gd name="T4" fmla="*/ 768 w 1584"/>
                <a:gd name="T5" fmla="*/ 8 h 488"/>
                <a:gd name="T6" fmla="*/ 288 w 1584"/>
                <a:gd name="T7" fmla="*/ 104 h 488"/>
                <a:gd name="T8" fmla="*/ 0 w 1584"/>
                <a:gd name="T9" fmla="*/ 248 h 4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4"/>
                <a:gd name="T16" fmla="*/ 0 h 488"/>
                <a:gd name="T17" fmla="*/ 1584 w 1584"/>
                <a:gd name="T18" fmla="*/ 488 h 4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4" h="488">
                  <a:moveTo>
                    <a:pt x="1584" y="488"/>
                  </a:moveTo>
                  <a:cubicBezTo>
                    <a:pt x="1508" y="360"/>
                    <a:pt x="1432" y="232"/>
                    <a:pt x="1296" y="152"/>
                  </a:cubicBezTo>
                  <a:cubicBezTo>
                    <a:pt x="1160" y="72"/>
                    <a:pt x="936" y="16"/>
                    <a:pt x="768" y="8"/>
                  </a:cubicBezTo>
                  <a:cubicBezTo>
                    <a:pt x="600" y="0"/>
                    <a:pt x="416" y="64"/>
                    <a:pt x="288" y="104"/>
                  </a:cubicBezTo>
                  <a:cubicBezTo>
                    <a:pt x="160" y="144"/>
                    <a:pt x="48" y="224"/>
                    <a:pt x="0" y="248"/>
                  </a:cubicBezTo>
                </a:path>
              </a:pathLst>
            </a:custGeom>
            <a:noFill/>
            <a:ln w="38100">
              <a:solidFill>
                <a:srgbClr val="F81706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/>
            </p:cNvSpPr>
            <p:nvPr>
              <p:custDataLst>
                <p:tags r:id="rId27"/>
              </p:custDataLst>
            </p:nvPr>
          </p:nvSpPr>
          <p:spPr bwMode="auto">
            <a:xfrm>
              <a:off x="2208" y="2496"/>
              <a:ext cx="1200" cy="272"/>
            </a:xfrm>
            <a:custGeom>
              <a:avLst/>
              <a:gdLst>
                <a:gd name="T0" fmla="*/ 0 w 1200"/>
                <a:gd name="T1" fmla="*/ 0 h 272"/>
                <a:gd name="T2" fmla="*/ 384 w 1200"/>
                <a:gd name="T3" fmla="*/ 240 h 272"/>
                <a:gd name="T4" fmla="*/ 864 w 1200"/>
                <a:gd name="T5" fmla="*/ 192 h 272"/>
                <a:gd name="T6" fmla="*/ 1200 w 1200"/>
                <a:gd name="T7" fmla="*/ 0 h 2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"/>
                <a:gd name="T13" fmla="*/ 0 h 272"/>
                <a:gd name="T14" fmla="*/ 1200 w 1200"/>
                <a:gd name="T15" fmla="*/ 272 h 2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" h="272">
                  <a:moveTo>
                    <a:pt x="0" y="0"/>
                  </a:moveTo>
                  <a:cubicBezTo>
                    <a:pt x="120" y="104"/>
                    <a:pt x="240" y="208"/>
                    <a:pt x="384" y="240"/>
                  </a:cubicBezTo>
                  <a:cubicBezTo>
                    <a:pt x="528" y="272"/>
                    <a:pt x="728" y="232"/>
                    <a:pt x="864" y="192"/>
                  </a:cubicBezTo>
                  <a:cubicBezTo>
                    <a:pt x="1000" y="152"/>
                    <a:pt x="1144" y="32"/>
                    <a:pt x="1200" y="0"/>
                  </a:cubicBezTo>
                </a:path>
              </a:pathLst>
            </a:custGeom>
            <a:noFill/>
            <a:ln w="38100">
              <a:solidFill>
                <a:srgbClr val="339933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1828800" y="2590800"/>
            <a:ext cx="1219200" cy="1981200"/>
            <a:chOff x="960" y="1632"/>
            <a:chExt cx="768" cy="1248"/>
          </a:xfrm>
        </p:grpSpPr>
        <p:sp>
          <p:nvSpPr>
            <p:cNvPr id="11" name="Rectangle 8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960" y="1632"/>
              <a:ext cx="768" cy="124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rgbClr val="CC6600"/>
                </a:solidFill>
                <a:latin typeface="Tahoma" charset="0"/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1056" y="2352"/>
              <a:ext cx="5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400">
                  <a:solidFill>
                    <a:srgbClr val="CC6600"/>
                  </a:solidFill>
                  <a:latin typeface="Tahoma" charset="0"/>
                </a:rPr>
                <a:t>agent</a:t>
              </a:r>
            </a:p>
          </p:txBody>
        </p:sp>
      </p:grpSp>
      <p:grpSp>
        <p:nvGrpSpPr>
          <p:cNvPr id="5" name="Group 10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2057400" y="2971800"/>
            <a:ext cx="762000" cy="519113"/>
            <a:chOff x="1104" y="1872"/>
            <a:chExt cx="480" cy="327"/>
          </a:xfrm>
        </p:grpSpPr>
        <p:sp>
          <p:nvSpPr>
            <p:cNvPr id="14" name="Rectangle 11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1104" y="1872"/>
              <a:ext cx="480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Text Box 12"/>
            <p:cNvSpPr txBox="1"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1200" y="1872"/>
              <a:ext cx="24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800" b="1">
                  <a:solidFill>
                    <a:srgbClr val="CC6600"/>
                  </a:solidFill>
                  <a:latin typeface="Tahoma" charset="0"/>
                </a:rPr>
                <a:t>?</a:t>
              </a:r>
            </a:p>
          </p:txBody>
        </p:sp>
      </p:grpSp>
      <p:grpSp>
        <p:nvGrpSpPr>
          <p:cNvPr id="6" name="Group 13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2133600" y="1938338"/>
            <a:ext cx="2405063" cy="3548062"/>
            <a:chOff x="1152" y="1221"/>
            <a:chExt cx="1515" cy="2235"/>
          </a:xfrm>
        </p:grpSpPr>
        <p:grpSp>
          <p:nvGrpSpPr>
            <p:cNvPr id="10" name="Group 14"/>
            <p:cNvGrpSpPr>
              <a:grpSpLocks/>
            </p:cNvGrpSpPr>
            <p:nvPr/>
          </p:nvGrpSpPr>
          <p:grpSpPr bwMode="auto">
            <a:xfrm>
              <a:off x="1536" y="2208"/>
              <a:ext cx="912" cy="432"/>
              <a:chOff x="1536" y="2112"/>
              <a:chExt cx="912" cy="432"/>
            </a:xfrm>
          </p:grpSpPr>
          <p:grpSp>
            <p:nvGrpSpPr>
              <p:cNvPr id="13" name="Group 15"/>
              <p:cNvGrpSpPr>
                <a:grpSpLocks/>
              </p:cNvGrpSpPr>
              <p:nvPr/>
            </p:nvGrpSpPr>
            <p:grpSpPr bwMode="auto">
              <a:xfrm>
                <a:off x="1536" y="2160"/>
                <a:ext cx="816" cy="384"/>
                <a:chOff x="1536" y="2160"/>
                <a:chExt cx="816" cy="384"/>
              </a:xfrm>
            </p:grpSpPr>
            <p:sp>
              <p:nvSpPr>
                <p:cNvPr id="32" name="Line 16"/>
                <p:cNvSpPr>
                  <a:spLocks noChangeShapeType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1536" y="2160"/>
                  <a:ext cx="384" cy="384"/>
                </a:xfrm>
                <a:prstGeom prst="line">
                  <a:avLst/>
                </a:prstGeom>
                <a:noFill/>
                <a:ln w="57150">
                  <a:solidFill>
                    <a:srgbClr val="339933"/>
                  </a:solidFill>
                  <a:round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" name="Line 17"/>
                <p:cNvSpPr>
                  <a:spLocks noChangeShapeType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 flipV="1">
                  <a:off x="1920" y="2208"/>
                  <a:ext cx="432" cy="336"/>
                </a:xfrm>
                <a:prstGeom prst="line">
                  <a:avLst/>
                </a:prstGeom>
                <a:noFill/>
                <a:ln w="57150">
                  <a:solidFill>
                    <a:srgbClr val="339933"/>
                  </a:solidFill>
                  <a:round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18"/>
              <p:cNvGrpSpPr>
                <a:grpSpLocks/>
              </p:cNvGrpSpPr>
              <p:nvPr/>
            </p:nvGrpSpPr>
            <p:grpSpPr bwMode="auto">
              <a:xfrm>
                <a:off x="2304" y="2112"/>
                <a:ext cx="144" cy="144"/>
                <a:chOff x="2304" y="2112"/>
                <a:chExt cx="144" cy="144"/>
              </a:xfrm>
            </p:grpSpPr>
            <p:sp>
              <p:nvSpPr>
                <p:cNvPr id="29" name="Line 19"/>
                <p:cNvSpPr>
                  <a:spLocks noChangeShapeType="1"/>
                </p:cNvSpPr>
                <p:nvPr>
                  <p:custDataLst>
                    <p:tags r:id="rId16"/>
                  </p:custDataLst>
                </p:nvPr>
              </p:nvSpPr>
              <p:spPr bwMode="auto">
                <a:xfrm>
                  <a:off x="2304" y="2160"/>
                  <a:ext cx="96" cy="96"/>
                </a:xfrm>
                <a:prstGeom prst="line">
                  <a:avLst/>
                </a:prstGeom>
                <a:noFill/>
                <a:ln w="57150">
                  <a:solidFill>
                    <a:srgbClr val="339933"/>
                  </a:solidFill>
                  <a:round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Line 20"/>
                <p:cNvSpPr>
                  <a:spLocks noChangeShapeType="1"/>
                </p:cNvSpPr>
                <p:nvPr>
                  <p:custDataLst>
                    <p:tags r:id="rId17"/>
                  </p:custDataLst>
                </p:nvPr>
              </p:nvSpPr>
              <p:spPr bwMode="auto">
                <a:xfrm flipV="1">
                  <a:off x="2304" y="2112"/>
                  <a:ext cx="48" cy="48"/>
                </a:xfrm>
                <a:prstGeom prst="line">
                  <a:avLst/>
                </a:prstGeom>
                <a:noFill/>
                <a:ln w="57150">
                  <a:solidFill>
                    <a:srgbClr val="339933"/>
                  </a:solidFill>
                  <a:round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" name="Line 21"/>
                <p:cNvSpPr>
                  <a:spLocks noChangeShapeType="1"/>
                </p:cNvSpPr>
                <p:nvPr>
                  <p:custDataLst>
                    <p:tags r:id="rId18"/>
                  </p:custDataLst>
                </p:nvPr>
              </p:nvSpPr>
              <p:spPr bwMode="auto">
                <a:xfrm flipV="1">
                  <a:off x="2400" y="2208"/>
                  <a:ext cx="48" cy="48"/>
                </a:xfrm>
                <a:prstGeom prst="line">
                  <a:avLst/>
                </a:prstGeom>
                <a:noFill/>
                <a:ln w="57150">
                  <a:solidFill>
                    <a:srgbClr val="339933"/>
                  </a:solidFill>
                  <a:round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7" name="Group 22"/>
            <p:cNvGrpSpPr>
              <a:grpSpLocks/>
            </p:cNvGrpSpPr>
            <p:nvPr/>
          </p:nvGrpSpPr>
          <p:grpSpPr bwMode="auto">
            <a:xfrm>
              <a:off x="1152" y="2784"/>
              <a:ext cx="96" cy="672"/>
              <a:chOff x="1152" y="2784"/>
              <a:chExt cx="96" cy="672"/>
            </a:xfrm>
          </p:grpSpPr>
          <p:sp>
            <p:nvSpPr>
              <p:cNvPr id="25" name="Line 23"/>
              <p:cNvSpPr>
                <a:spLocks noChangeShapeType="1"/>
              </p:cNvSpPr>
              <p:nvPr>
                <p:custDataLst>
                  <p:tags r:id="rId14"/>
                </p:custDataLst>
              </p:nvPr>
            </p:nvSpPr>
            <p:spPr bwMode="auto">
              <a:xfrm flipV="1">
                <a:off x="1152" y="2784"/>
                <a:ext cx="0" cy="672"/>
              </a:xfrm>
              <a:prstGeom prst="line">
                <a:avLst/>
              </a:prstGeom>
              <a:noFill/>
              <a:ln w="57150">
                <a:solidFill>
                  <a:srgbClr val="339933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1152" y="3456"/>
                <a:ext cx="96" cy="0"/>
              </a:xfrm>
              <a:prstGeom prst="line">
                <a:avLst/>
              </a:prstGeom>
              <a:noFill/>
              <a:ln w="57150">
                <a:solidFill>
                  <a:srgbClr val="339933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" name="Group 25"/>
            <p:cNvGrpSpPr>
              <a:grpSpLocks/>
            </p:cNvGrpSpPr>
            <p:nvPr/>
          </p:nvGrpSpPr>
          <p:grpSpPr bwMode="auto">
            <a:xfrm>
              <a:off x="1536" y="2784"/>
              <a:ext cx="96" cy="672"/>
              <a:chOff x="1152" y="2784"/>
              <a:chExt cx="96" cy="672"/>
            </a:xfrm>
          </p:grpSpPr>
          <p:sp>
            <p:nvSpPr>
              <p:cNvPr id="23" name="Line 26"/>
              <p:cNvSpPr>
                <a:spLocks noChangeShapeType="1"/>
              </p:cNvSpPr>
              <p:nvPr>
                <p:custDataLst>
                  <p:tags r:id="rId12"/>
                </p:custDataLst>
              </p:nvPr>
            </p:nvSpPr>
            <p:spPr bwMode="auto">
              <a:xfrm flipV="1">
                <a:off x="1152" y="2784"/>
                <a:ext cx="0" cy="672"/>
              </a:xfrm>
              <a:prstGeom prst="line">
                <a:avLst/>
              </a:prstGeom>
              <a:noFill/>
              <a:ln w="57150">
                <a:solidFill>
                  <a:srgbClr val="339933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27"/>
              <p:cNvSpPr>
                <a:spLocks noChangeShapeType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1152" y="3456"/>
                <a:ext cx="96" cy="0"/>
              </a:xfrm>
              <a:prstGeom prst="line">
                <a:avLst/>
              </a:prstGeom>
              <a:noFill/>
              <a:ln w="57150">
                <a:solidFill>
                  <a:srgbClr val="339933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0" name="Freeform 28"/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1536" y="1632"/>
              <a:ext cx="384" cy="197"/>
            </a:xfrm>
            <a:custGeom>
              <a:avLst/>
              <a:gdLst>
                <a:gd name="T0" fmla="*/ 0 w 384"/>
                <a:gd name="T1" fmla="*/ 96 h 197"/>
                <a:gd name="T2" fmla="*/ 384 w 384"/>
                <a:gd name="T3" fmla="*/ 0 h 197"/>
                <a:gd name="T4" fmla="*/ 365 w 384"/>
                <a:gd name="T5" fmla="*/ 197 h 197"/>
                <a:gd name="T6" fmla="*/ 0 w 384"/>
                <a:gd name="T7" fmla="*/ 96 h 19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197"/>
                <a:gd name="T14" fmla="*/ 384 w 384"/>
                <a:gd name="T15" fmla="*/ 197 h 19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197">
                  <a:moveTo>
                    <a:pt x="0" y="96"/>
                  </a:moveTo>
                  <a:lnTo>
                    <a:pt x="384" y="0"/>
                  </a:lnTo>
                  <a:cubicBezTo>
                    <a:pt x="378" y="66"/>
                    <a:pt x="371" y="131"/>
                    <a:pt x="365" y="197"/>
                  </a:cubicBezTo>
                  <a:lnTo>
                    <a:pt x="0" y="96"/>
                  </a:lnTo>
                  <a:close/>
                </a:path>
              </a:pathLst>
            </a:custGeom>
            <a:solidFill>
              <a:srgbClr val="F81706"/>
            </a:solidFill>
            <a:ln w="9525">
              <a:solidFill>
                <a:srgbClr val="F81706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Text Box 29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478" y="1221"/>
              <a:ext cx="7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400">
                  <a:solidFill>
                    <a:srgbClr val="F81706"/>
                  </a:solidFill>
                  <a:latin typeface="Tahoma" charset="0"/>
                </a:rPr>
                <a:t>sensors</a:t>
              </a:r>
            </a:p>
          </p:txBody>
        </p:sp>
        <p:sp>
          <p:nvSpPr>
            <p:cNvPr id="22" name="Text Box 30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766" y="2757"/>
              <a:ext cx="9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400">
                  <a:solidFill>
                    <a:srgbClr val="339933"/>
                  </a:solidFill>
                  <a:latin typeface="Tahoma" charset="0"/>
                </a:rPr>
                <a:t>actuators</a:t>
              </a:r>
            </a:p>
          </p:txBody>
        </p:sp>
      </p:grpSp>
      <p:grpSp>
        <p:nvGrpSpPr>
          <p:cNvPr id="19" name="Group 31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2057400" y="2971800"/>
            <a:ext cx="5422900" cy="3152775"/>
            <a:chOff x="1296" y="1872"/>
            <a:chExt cx="3416" cy="1986"/>
          </a:xfrm>
        </p:grpSpPr>
        <p:sp>
          <p:nvSpPr>
            <p:cNvPr id="35" name="Text Box 32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072" y="3168"/>
              <a:ext cx="1640" cy="690"/>
            </a:xfrm>
            <a:prstGeom prst="rect">
              <a:avLst/>
            </a:prstGeom>
            <a:solidFill>
              <a:srgbClr val="FFCC99"/>
            </a:solidFill>
            <a:ln w="28575">
              <a:solidFill>
                <a:srgbClr val="993300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3200" b="1">
                  <a:solidFill>
                    <a:srgbClr val="993300"/>
                  </a:solidFill>
                  <a:latin typeface="Tahoma" charset="0"/>
                </a:rPr>
                <a:t>Knowledge </a:t>
              </a:r>
            </a:p>
            <a:p>
              <a:pPr algn="l"/>
              <a:r>
                <a:rPr lang="en-US" sz="3200" b="1">
                  <a:solidFill>
                    <a:srgbClr val="993300"/>
                  </a:solidFill>
                  <a:latin typeface="Tahoma" charset="0"/>
                </a:rPr>
                <a:t>     base</a:t>
              </a:r>
            </a:p>
          </p:txBody>
        </p:sp>
        <p:sp>
          <p:nvSpPr>
            <p:cNvPr id="36" name="Line 33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1296" y="2160"/>
              <a:ext cx="1776" cy="168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34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776" y="1872"/>
              <a:ext cx="2928" cy="1296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Knowledge-based approach</a:t>
            </a:r>
            <a:endParaRPr lang="en-US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3048000" y="5029200"/>
            <a:ext cx="2667000" cy="12192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Knowledge</a:t>
            </a:r>
          </a:p>
          <a:p>
            <a:pPr algn="ctr"/>
            <a:r>
              <a:rPr lang="en-US"/>
              <a:t>Base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1752600" y="3200400"/>
            <a:ext cx="2209800" cy="11430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Inference</a:t>
            </a:r>
          </a:p>
          <a:p>
            <a:pPr algn="ctr"/>
            <a:r>
              <a:rPr lang="en-US"/>
              <a:t>Mechanism(s)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4648200" y="3200400"/>
            <a:ext cx="2133600" cy="1295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Learning</a:t>
            </a:r>
          </a:p>
          <a:p>
            <a:pPr algn="ctr"/>
            <a:r>
              <a:rPr lang="en-US"/>
              <a:t>Mechanism(s)</a:t>
            </a: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H="1">
            <a:off x="5029200" y="4495800"/>
            <a:ext cx="60960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H="1" flipV="1">
            <a:off x="2971800" y="4343400"/>
            <a:ext cx="76200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2209800" y="2362200"/>
            <a:ext cx="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 flipV="1">
            <a:off x="3505200" y="2362200"/>
            <a:ext cx="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5486400" y="2438400"/>
            <a:ext cx="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4876800" y="1676400"/>
            <a:ext cx="12827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i="1"/>
              <a:t>Examples,</a:t>
            </a:r>
          </a:p>
          <a:p>
            <a:r>
              <a:rPr lang="en-US" sz="2000" i="1"/>
              <a:t>Statements</a:t>
            </a:r>
            <a:endParaRPr lang="en-US" sz="2000"/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676400" y="1676400"/>
            <a:ext cx="1262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i="1"/>
              <a:t>Questions,</a:t>
            </a:r>
          </a:p>
          <a:p>
            <a:r>
              <a:rPr lang="en-US" sz="2000" i="1"/>
              <a:t>requests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3032125" y="1690688"/>
            <a:ext cx="1108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i="1"/>
              <a:t>Answers,</a:t>
            </a:r>
          </a:p>
          <a:p>
            <a:r>
              <a:rPr lang="en-US" sz="2000" i="1"/>
              <a:t>analyses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43600" y="5181600"/>
            <a:ext cx="2984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Knowledge base stores facts/information/rules about the world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in a knowledge base?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752600"/>
            <a:ext cx="7556313" cy="4144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Facts…</a:t>
            </a:r>
            <a:endParaRPr lang="en-US" sz="2400" dirty="0"/>
          </a:p>
          <a:p>
            <a:pPr marL="0" indent="0">
              <a:buNone/>
            </a:pPr>
            <a:r>
              <a:rPr lang="en-US" sz="2000" dirty="0" smtClean="0"/>
              <a:t>Specific</a:t>
            </a:r>
            <a:r>
              <a:rPr lang="en-US" sz="2000" dirty="0" smtClean="0"/>
              <a:t>: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  <a:latin typeface="Courier"/>
                <a:cs typeface="Courier"/>
              </a:rPr>
              <a:t>Middlebury </a:t>
            </a:r>
            <a:r>
              <a:rPr lang="en-US" sz="1600" dirty="0" smtClean="0">
                <a:solidFill>
                  <a:schemeClr val="tx1"/>
                </a:solidFill>
                <a:latin typeface="Courier"/>
                <a:cs typeface="Courier"/>
              </a:rPr>
              <a:t>College is a private college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  <a:latin typeface="Courier"/>
                <a:cs typeface="Courier"/>
              </a:rPr>
              <a:t>Prof. Kauchak teaches at </a:t>
            </a:r>
            <a:r>
              <a:rPr lang="en-US" sz="1600" dirty="0" smtClean="0">
                <a:solidFill>
                  <a:schemeClr val="tx1"/>
                </a:solidFill>
                <a:latin typeface="Courier"/>
                <a:cs typeface="Courier"/>
              </a:rPr>
              <a:t>Middlebury </a:t>
            </a:r>
            <a:r>
              <a:rPr lang="en-US" sz="1600" dirty="0" smtClean="0">
                <a:solidFill>
                  <a:schemeClr val="tx1"/>
                </a:solidFill>
                <a:latin typeface="Courier"/>
                <a:cs typeface="Courier"/>
              </a:rPr>
              <a:t>College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  <a:latin typeface="Courier"/>
                <a:cs typeface="Courier"/>
              </a:rPr>
              <a:t>2+2 = 4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  <a:latin typeface="Courier"/>
                <a:cs typeface="Courier"/>
              </a:rPr>
              <a:t>The answer to the ultimate question of life is </a:t>
            </a:r>
            <a:r>
              <a:rPr lang="en-US" sz="1600" dirty="0" smtClean="0">
                <a:solidFill>
                  <a:schemeClr val="tx1"/>
                </a:solidFill>
                <a:latin typeface="Courier"/>
                <a:cs typeface="Courier"/>
              </a:rPr>
              <a:t>42</a:t>
            </a:r>
          </a:p>
          <a:p>
            <a:pPr marL="0" indent="0">
              <a:buNone/>
            </a:pPr>
            <a:r>
              <a:rPr lang="en-US" dirty="0" smtClean="0"/>
              <a:t>General</a:t>
            </a:r>
            <a:r>
              <a:rPr lang="en-US" dirty="0" smtClean="0"/>
              <a:t>:</a:t>
            </a:r>
          </a:p>
          <a:p>
            <a:pPr lvl="2"/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All triangles have three sides</a:t>
            </a:r>
          </a:p>
          <a:p>
            <a:pPr lvl="2"/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All tomatoes are red</a:t>
            </a:r>
          </a:p>
          <a:p>
            <a:pPr lvl="2"/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n</a:t>
            </a:r>
            <a:r>
              <a:rPr lang="en-US" sz="1600" baseline="30000" dirty="0" smtClean="0">
                <a:solidFill>
                  <a:srgbClr val="000000"/>
                </a:solidFill>
                <a:latin typeface="Courier"/>
                <a:cs typeface="Courier"/>
              </a:rPr>
              <a:t>2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 = </a:t>
            </a:r>
            <a:r>
              <a:rPr lang="en-US" sz="1600" dirty="0" err="1" smtClean="0">
                <a:solidFill>
                  <a:srgbClr val="000000"/>
                </a:solidFill>
                <a:latin typeface="Courier"/>
                <a:cs typeface="Courier"/>
              </a:rPr>
              <a:t>n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 * </a:t>
            </a:r>
            <a:r>
              <a:rPr lang="en-US" sz="1600" dirty="0" err="1" smtClean="0">
                <a:solidFill>
                  <a:srgbClr val="000000"/>
                </a:solidFill>
                <a:latin typeface="Courier"/>
                <a:cs typeface="Courier"/>
              </a:rPr>
              <a:t>n</a:t>
            </a:r>
            <a:endParaRPr lang="en-US" sz="1600" baseline="30000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447800"/>
            <a:ext cx="7556313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Given facts, we’d like to ask questions</a:t>
            </a:r>
          </a:p>
          <a:p>
            <a:pPr lvl="1"/>
            <a:r>
              <a:rPr lang="en-US" sz="2000" dirty="0" smtClean="0"/>
              <a:t>Key: depending on how we store the facts, this can be easy or hard</a:t>
            </a:r>
          </a:p>
          <a:p>
            <a:pPr lvl="1"/>
            <a:r>
              <a:rPr lang="en-US" sz="2000" dirty="0" smtClean="0"/>
              <a:t>People do this naturally (though not perfectly)</a:t>
            </a:r>
          </a:p>
          <a:p>
            <a:pPr lvl="2"/>
            <a:r>
              <a:rPr lang="en-US" sz="2000" dirty="0" smtClean="0"/>
              <a:t>For computers, we need specific rules</a:t>
            </a:r>
          </a:p>
          <a:p>
            <a:pPr marL="0" indent="0">
              <a:buNone/>
            </a:pPr>
            <a:r>
              <a:rPr lang="en-US" dirty="0" smtClean="0"/>
              <a:t>For example:</a:t>
            </a:r>
          </a:p>
          <a:p>
            <a:pPr lvl="1"/>
            <a:r>
              <a:rPr lang="en-US" sz="1400" dirty="0" smtClean="0">
                <a:solidFill>
                  <a:srgbClr val="000000"/>
                </a:solidFill>
                <a:latin typeface="Courier"/>
                <a:cs typeface="Courier"/>
              </a:rPr>
              <a:t>Johnny likes to program in C</a:t>
            </a:r>
          </a:p>
          <a:p>
            <a:pPr lvl="1"/>
            <a:r>
              <a:rPr lang="en-US" sz="1400" dirty="0" smtClean="0">
                <a:solidFill>
                  <a:srgbClr val="000000"/>
                </a:solidFill>
                <a:latin typeface="Courier"/>
                <a:cs typeface="Courier"/>
              </a:rPr>
              <a:t>C is a hard programming language</a:t>
            </a:r>
          </a:p>
          <a:p>
            <a:pPr lvl="1"/>
            <a:r>
              <a:rPr lang="en-US" sz="1400" dirty="0" smtClean="0">
                <a:solidFill>
                  <a:srgbClr val="000000"/>
                </a:solidFill>
                <a:latin typeface="Courier"/>
                <a:cs typeface="Courier"/>
              </a:rPr>
              <a:t>Computer scientists like to program in hard languages</a:t>
            </a:r>
          </a:p>
          <a:p>
            <a:pPr marL="2286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</a:t>
            </a:r>
            <a:r>
              <a:rPr lang="en-US" dirty="0" smtClean="0">
                <a:solidFill>
                  <a:srgbClr val="FF0000"/>
                </a:solidFill>
              </a:rPr>
              <a:t>can we infer?</a:t>
            </a:r>
          </a:p>
          <a:p>
            <a:pPr lvl="3"/>
            <a:endParaRPr lang="en-US" dirty="0" smtClean="0"/>
          </a:p>
          <a:p>
            <a:pPr lvl="1"/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71600"/>
            <a:ext cx="7556313" cy="5105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For example:</a:t>
            </a:r>
          </a:p>
          <a:p>
            <a:pPr lvl="1"/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Johnny likes to program in C</a:t>
            </a:r>
          </a:p>
          <a:p>
            <a:pPr lvl="1"/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C is a hard programming language</a:t>
            </a:r>
          </a:p>
          <a:p>
            <a:pPr lvl="1"/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Computer scientists like to program in hard languages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Be careful!</a:t>
            </a:r>
          </a:p>
          <a:p>
            <a:pPr marL="228600" lvl="1" indent="0">
              <a:buNone/>
            </a:pPr>
            <a:r>
              <a:rPr lang="en-US" sz="2200" dirty="0" smtClean="0"/>
              <a:t>we cannot infer that Johnny is a computer scientist</a:t>
            </a:r>
          </a:p>
          <a:p>
            <a:pPr marL="0" indent="0">
              <a:buNone/>
            </a:pPr>
            <a:endParaRPr lang="en-US" sz="2162" dirty="0" smtClean="0"/>
          </a:p>
          <a:p>
            <a:pPr marL="0" indent="0">
              <a:buNone/>
            </a:pPr>
            <a:r>
              <a:rPr lang="en-US" sz="2162" dirty="0" smtClean="0"/>
              <a:t>What </a:t>
            </a:r>
            <a:r>
              <a:rPr lang="en-US" sz="2162" dirty="0" smtClean="0"/>
              <a:t>about now:</a:t>
            </a:r>
          </a:p>
          <a:p>
            <a:pPr lvl="1"/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All people who like to program in hard languages are computer scientists</a:t>
            </a:r>
          </a:p>
          <a:p>
            <a:pPr lvl="1"/>
            <a:endParaRPr lang="en-US" sz="2400" dirty="0" smtClean="0"/>
          </a:p>
          <a:p>
            <a:pPr marL="0" indent="0"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What can we infer?</a:t>
            </a:r>
          </a:p>
          <a:p>
            <a:pPr lvl="1"/>
            <a:endParaRPr lang="en-US" sz="22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728</TotalTime>
  <Words>2731</Words>
  <Application>Microsoft Macintosh PowerPoint</Application>
  <PresentationFormat>On-screen Show (4:3)</PresentationFormat>
  <Paragraphs>526</Paragraphs>
  <Slides>49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1" baseType="lpstr">
      <vt:lpstr>Advantage</vt:lpstr>
      <vt:lpstr>Equation</vt:lpstr>
      <vt:lpstr>Knowledge Representation</vt:lpstr>
      <vt:lpstr>Admin</vt:lpstr>
      <vt:lpstr>Agent’s knowledge representation</vt:lpstr>
      <vt:lpstr>Agent’s knowledge representation</vt:lpstr>
      <vt:lpstr>Knowledge-based agent</vt:lpstr>
      <vt:lpstr>Knowledge-based approach</vt:lpstr>
      <vt:lpstr>What is in a knowledge base?</vt:lpstr>
      <vt:lpstr>Inference</vt:lpstr>
      <vt:lpstr>Inference</vt:lpstr>
      <vt:lpstr>Creating a knowledge-based agent</vt:lpstr>
      <vt:lpstr>Your turn</vt:lpstr>
      <vt:lpstr>Propositional logic</vt:lpstr>
      <vt:lpstr>Propositional logic</vt:lpstr>
      <vt:lpstr>Propositional logic</vt:lpstr>
      <vt:lpstr>Propositional logic</vt:lpstr>
      <vt:lpstr>Inference with propositional logic</vt:lpstr>
      <vt:lpstr>Propositional logic for Wumpus</vt:lpstr>
      <vt:lpstr>Propositional logic for Wumpus</vt:lpstr>
      <vt:lpstr>First order logic (aka predicate calculus)</vt:lpstr>
      <vt:lpstr>First order logic (aka predicate calculus)</vt:lpstr>
      <vt:lpstr>From text to logic</vt:lpstr>
      <vt:lpstr>More examples</vt:lpstr>
      <vt:lpstr>How about…</vt:lpstr>
      <vt:lpstr>First-order logic for Wumpus</vt:lpstr>
      <vt:lpstr>First-order logic for Wumpus</vt:lpstr>
      <vt:lpstr>Inference with first-order logic</vt:lpstr>
      <vt:lpstr>PROLOG</vt:lpstr>
      <vt:lpstr>PROLOG</vt:lpstr>
      <vt:lpstr>PROLOG</vt:lpstr>
      <vt:lpstr>PROLOG</vt:lpstr>
      <vt:lpstr>PROLOG</vt:lpstr>
      <vt:lpstr>PROLOG</vt:lpstr>
      <vt:lpstr>PROLOG: N-Queens</vt:lpstr>
      <vt:lpstr>Logic, the good and the bad</vt:lpstr>
      <vt:lpstr>Challenges</vt:lpstr>
      <vt:lpstr>Ontology</vt:lpstr>
      <vt:lpstr>Ontology</vt:lpstr>
      <vt:lpstr>Opencyc</vt:lpstr>
      <vt:lpstr>WordNet</vt:lpstr>
      <vt:lpstr>WordNet</vt:lpstr>
      <vt:lpstr>Open mind common sense</vt:lpstr>
      <vt:lpstr>Open mind common sense</vt:lpstr>
      <vt:lpstr>NELL</vt:lpstr>
      <vt:lpstr>NELL</vt:lpstr>
      <vt:lpstr>An example learner:  coupled pattern learner (CPL)</vt:lpstr>
      <vt:lpstr>CPL</vt:lpstr>
      <vt:lpstr>CPL</vt:lpstr>
      <vt:lpstr>NELL performance</vt:lpstr>
      <vt:lpstr>NELL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Representation</dc:title>
  <dc:creator>Dave Kauchak</dc:creator>
  <cp:lastModifiedBy>David Kauchak</cp:lastModifiedBy>
  <cp:revision>63</cp:revision>
  <dcterms:created xsi:type="dcterms:W3CDTF">2010-11-10T21:07:08Z</dcterms:created>
  <dcterms:modified xsi:type="dcterms:W3CDTF">2013-04-23T17:05:01Z</dcterms:modified>
</cp:coreProperties>
</file>