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oleObject1.bin" ContentType="application/vnd.openxmlformats-officedocument.oleObject"/>
  <Override PartName="/ppt/embeddings/Microsoft_Equation3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Microsoft_Equation4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4.bin" ContentType="application/vnd.openxmlformats-officedocument.oleObject"/>
  <Override PartName="/ppt/embeddings/Microsoft_Equation5.bin" ContentType="application/vnd.openxmlformats-officedocument.oleObject"/>
  <Override PartName="/ppt/notesSlides/notesSlide5.xml" ContentType="application/vnd.openxmlformats-officedocument.presentationml.notesSlide+xml"/>
  <Override PartName="/ppt/embeddings/oleObject5.bin" ContentType="application/vnd.openxmlformats-officedocument.oleObject"/>
  <Override PartName="/ppt/embeddings/Microsoft_Equation6.bin" ContentType="application/vnd.openxmlformats-officedocument.oleObject"/>
  <Override PartName="/ppt/embeddings/Microsoft_Equation7.bin" ContentType="application/vnd.openxmlformats-officedocument.oleObject"/>
  <Override PartName="/ppt/embeddings/Microsoft_Equation8.bin" ContentType="application/vnd.openxmlformats-officedocument.oleObject"/>
  <Override PartName="/ppt/embeddings/Microsoft_Equation9.bin" ContentType="application/vnd.openxmlformats-officedocument.oleObject"/>
  <Override PartName="/ppt/notesSlides/notesSlide6.xml" ContentType="application/vnd.openxmlformats-officedocument.presentationml.notesSlide+xml"/>
  <Override PartName="/ppt/embeddings/oleObject6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7.bin" ContentType="application/vnd.openxmlformats-officedocument.oleObject"/>
  <Override PartName="/ppt/notesSlides/notesSlide10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7" r:id="rId1"/>
  </p:sldMasterIdLst>
  <p:notesMasterIdLst>
    <p:notesMasterId r:id="rId76"/>
  </p:notesMasterIdLst>
  <p:handoutMasterIdLst>
    <p:handoutMasterId r:id="rId77"/>
  </p:handoutMasterIdLst>
  <p:sldIdLst>
    <p:sldId id="907" r:id="rId2"/>
    <p:sldId id="906" r:id="rId3"/>
    <p:sldId id="967" r:id="rId4"/>
    <p:sldId id="1060" r:id="rId5"/>
    <p:sldId id="1043" r:id="rId6"/>
    <p:sldId id="1041" r:id="rId7"/>
    <p:sldId id="1050" r:id="rId8"/>
    <p:sldId id="1045" r:id="rId9"/>
    <p:sldId id="1047" r:id="rId10"/>
    <p:sldId id="1044" r:id="rId11"/>
    <p:sldId id="1051" r:id="rId12"/>
    <p:sldId id="1052" r:id="rId13"/>
    <p:sldId id="932" r:id="rId14"/>
    <p:sldId id="972" r:id="rId15"/>
    <p:sldId id="924" r:id="rId16"/>
    <p:sldId id="973" r:id="rId17"/>
    <p:sldId id="1057" r:id="rId18"/>
    <p:sldId id="1056" r:id="rId19"/>
    <p:sldId id="1054" r:id="rId20"/>
    <p:sldId id="1055" r:id="rId21"/>
    <p:sldId id="934" r:id="rId22"/>
    <p:sldId id="974" r:id="rId23"/>
    <p:sldId id="975" r:id="rId24"/>
    <p:sldId id="936" r:id="rId25"/>
    <p:sldId id="982" r:id="rId26"/>
    <p:sldId id="925" r:id="rId27"/>
    <p:sldId id="937" r:id="rId28"/>
    <p:sldId id="939" r:id="rId29"/>
    <p:sldId id="1017" r:id="rId30"/>
    <p:sldId id="983" r:id="rId31"/>
    <p:sldId id="976" r:id="rId32"/>
    <p:sldId id="977" r:id="rId33"/>
    <p:sldId id="978" r:id="rId34"/>
    <p:sldId id="979" r:id="rId35"/>
    <p:sldId id="980" r:id="rId36"/>
    <p:sldId id="981" r:id="rId37"/>
    <p:sldId id="947" r:id="rId38"/>
    <p:sldId id="948" r:id="rId39"/>
    <p:sldId id="949" r:id="rId40"/>
    <p:sldId id="950" r:id="rId41"/>
    <p:sldId id="951" r:id="rId42"/>
    <p:sldId id="952" r:id="rId43"/>
    <p:sldId id="953" r:id="rId44"/>
    <p:sldId id="954" r:id="rId45"/>
    <p:sldId id="985" r:id="rId46"/>
    <p:sldId id="955" r:id="rId47"/>
    <p:sldId id="956" r:id="rId48"/>
    <p:sldId id="957" r:id="rId49"/>
    <p:sldId id="986" r:id="rId50"/>
    <p:sldId id="987" r:id="rId51"/>
    <p:sldId id="1058" r:id="rId52"/>
    <p:sldId id="988" r:id="rId53"/>
    <p:sldId id="1059" r:id="rId54"/>
    <p:sldId id="989" r:id="rId55"/>
    <p:sldId id="990" r:id="rId56"/>
    <p:sldId id="991" r:id="rId57"/>
    <p:sldId id="992" r:id="rId58"/>
    <p:sldId id="993" r:id="rId59"/>
    <p:sldId id="994" r:id="rId60"/>
    <p:sldId id="995" r:id="rId61"/>
    <p:sldId id="996" r:id="rId62"/>
    <p:sldId id="997" r:id="rId63"/>
    <p:sldId id="998" r:id="rId64"/>
    <p:sldId id="999" r:id="rId65"/>
    <p:sldId id="1000" r:id="rId66"/>
    <p:sldId id="1001" r:id="rId67"/>
    <p:sldId id="1002" r:id="rId68"/>
    <p:sldId id="1003" r:id="rId69"/>
    <p:sldId id="1004" r:id="rId70"/>
    <p:sldId id="1005" r:id="rId71"/>
    <p:sldId id="1006" r:id="rId72"/>
    <p:sldId id="1007" r:id="rId73"/>
    <p:sldId id="1008" r:id="rId74"/>
    <p:sldId id="1009" r:id="rId75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Arial" charset="0"/>
        <a:cs typeface="Arial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Arial" charset="0"/>
        <a:cs typeface="Arial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Arial" charset="0"/>
        <a:cs typeface="Arial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Arial" charset="0"/>
        <a:cs typeface="Arial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958F"/>
    <a:srgbClr val="FFFF00"/>
    <a:srgbClr val="66CCFF"/>
    <a:srgbClr val="F4F3EB"/>
    <a:srgbClr val="F0EEEB"/>
    <a:srgbClr val="00A000"/>
    <a:srgbClr val="A40508"/>
    <a:srgbClr val="A50021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1" autoAdjust="0"/>
    <p:restoredTop sz="94660"/>
  </p:normalViewPr>
  <p:slideViewPr>
    <p:cSldViewPr>
      <p:cViewPr varScale="1">
        <p:scale>
          <a:sx n="95" d="100"/>
          <a:sy n="95" d="100"/>
        </p:scale>
        <p:origin x="-608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36"/>
    </p:cViewPr>
  </p:sorterViewPr>
  <p:notesViewPr>
    <p:cSldViewPr>
      <p:cViewPr varScale="1">
        <p:scale>
          <a:sx n="66" d="100"/>
          <a:sy n="66" d="100"/>
        </p:scale>
        <p:origin x="65536" y="13457817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viewProps" Target="viewProps.xml"/><Relationship Id="rId81" Type="http://schemas.openxmlformats.org/officeDocument/2006/relationships/theme" Target="theme/theme1.xml"/><Relationship Id="rId82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notesMaster" Target="notesMasters/notesMaster1.xml"/><Relationship Id="rId77" Type="http://schemas.openxmlformats.org/officeDocument/2006/relationships/handoutMaster" Target="handoutMasters/handoutMaster1.xml"/><Relationship Id="rId78" Type="http://schemas.openxmlformats.org/officeDocument/2006/relationships/printerSettings" Target="printerSettings/printerSettings1.bin"/><Relationship Id="rId79" Type="http://schemas.openxmlformats.org/officeDocument/2006/relationships/presProps" Target="presProp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2.xml"/><Relationship Id="rId4" Type="http://schemas.openxmlformats.org/officeDocument/2006/relationships/slide" Target="slides/slide33.xml"/><Relationship Id="rId5" Type="http://schemas.openxmlformats.org/officeDocument/2006/relationships/slide" Target="slides/slide34.xml"/><Relationship Id="rId6" Type="http://schemas.openxmlformats.org/officeDocument/2006/relationships/slide" Target="slides/slide35.xml"/><Relationship Id="rId7" Type="http://schemas.openxmlformats.org/officeDocument/2006/relationships/slide" Target="slides/slide36.xml"/><Relationship Id="rId1" Type="http://schemas.openxmlformats.org/officeDocument/2006/relationships/slide" Target="slides/slide30.xml"/><Relationship Id="rId2" Type="http://schemas.openxmlformats.org/officeDocument/2006/relationships/slide" Target="slides/slide3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</a:defRPr>
            </a:lvl1pPr>
          </a:lstStyle>
          <a:p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</a:defRPr>
            </a:lvl1pPr>
          </a:lstStyle>
          <a:p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</a:defRPr>
            </a:lvl1pPr>
          </a:lstStyle>
          <a:p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</a:defRPr>
            </a:lvl1pPr>
          </a:lstStyle>
          <a:p>
            <a:fld id="{9B6AE911-06B8-D04F-8E37-F6BAE01508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07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0411F1F-34D3-B64E-829D-0DD76ACC9D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8290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6" y="4416099"/>
            <a:ext cx="5030391" cy="41824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45" tIns="45722" rIns="91445" bIns="45722">
            <a:prstTxWarp prst="textNoShape">
              <a:avLst/>
            </a:prstTxWarp>
          </a:bodyPr>
          <a:lstStyle/>
          <a:p>
            <a:endParaRPr lang="en-US">
              <a:latin typeface="Arial" pitchFamily="-111" charset="0"/>
              <a:ea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947468-6A80-1B42-A26F-45B2CA03C32B}" type="slidenum">
              <a:rPr lang="en-IE"/>
              <a:pPr/>
              <a:t>41</a:t>
            </a:fld>
            <a:endParaRPr lang="en-IE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AFCE4C-5DFA-8343-A803-1E9294BC3ABD}" type="slidenum">
              <a:rPr lang="en-US"/>
              <a:pPr/>
              <a:t>15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AFCE4C-5DFA-8343-A803-1E9294BC3ABD}" type="slidenum">
              <a:rPr lang="en-US"/>
              <a:pPr/>
              <a:t>16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D8DAB-610F-7C41-A9E0-6C28E79E7C5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D8DAB-610F-7C41-A9E0-6C28E79E7C5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952FE-F062-DA4A-9111-DBE91B3DA723}" type="slidenum">
              <a:rPr lang="en-US"/>
              <a:pPr/>
              <a:t>26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D55D534-0C1A-6D4D-A279-5A17D0E27CA9}" type="slidenum">
              <a:rPr lang="en-US"/>
              <a:pPr/>
              <a:t>27</a:t>
            </a:fld>
            <a:endParaRPr lang="en-US"/>
          </a:p>
        </p:txBody>
      </p:sp>
      <p:sp>
        <p:nvSpPr>
          <p:cNvPr id="573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15791"/>
            <a:ext cx="5486400" cy="427860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4F0026-E495-7645-9AFF-5B81C0D24A53}" type="slidenum">
              <a:rPr lang="en-US"/>
              <a:pPr/>
              <a:t>28</a:t>
            </a:fld>
            <a:endParaRPr lang="en-US"/>
          </a:p>
        </p:txBody>
      </p:sp>
      <p:sp>
        <p:nvSpPr>
          <p:cNvPr id="593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15791"/>
            <a:ext cx="5486400" cy="427860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F4C510-A0EA-354C-B59C-D24190E38AE4}" type="slidenum">
              <a:rPr lang="en-IE"/>
              <a:pPr/>
              <a:t>39</a:t>
            </a:fld>
            <a:endParaRPr lang="en-IE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 typeface="Wingdings" pitchFamily="-65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charset="0"/>
              </a:defRPr>
            </a:lvl1pPr>
          </a:lstStyle>
          <a:p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charset="0"/>
              </a:defRPr>
            </a:lvl1pPr>
          </a:lstStyle>
          <a:p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charset="0"/>
              </a:defRPr>
            </a:lvl1pPr>
          </a:lstStyle>
          <a:p>
            <a:fld id="{D1C8D34D-0B3E-1A4E-9C46-FD7DCB9739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6B3B23-D92C-0348-914D-EAF7209EBE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92920F-BDED-B047-9941-3086887101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752600"/>
            <a:ext cx="77724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71B872-FC73-DA4E-9D3E-4DAD511164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33D84A4A-3A8D-7C46-8497-097634FB8F1B}" type="slidenum">
              <a:rPr lang="en-IE"/>
              <a:pPr/>
              <a:t>‹#›</a:t>
            </a:fld>
            <a:endParaRPr lang="en-I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6EE4B8-1939-4945-A147-D07FF9E2C7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23B11D-29FF-4A42-BFF9-5BE52E487D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A2ECE3-03AA-4B4F-A904-7D1750DBB0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F1C5F0-CE62-1740-84EA-FB78232FF8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AC99D3-038B-414B-9D4E-52F1B021AC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528925-6912-2B45-9E66-A74C6316D8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69A8DE-1BA9-4942-B10F-EEA456AB4C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B33271-0498-1845-AF3A-1FC805E6D7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52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fld id="{F0FE356D-9FA8-5642-A883-7AB8DD1E367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533400" y="1371600"/>
            <a:ext cx="8080375" cy="155575"/>
          </a:xfrm>
          <a:prstGeom prst="rect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50021"/>
              </a:solidFill>
              <a:latin typeface="Tahom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65" charset="0"/>
          <a:ea typeface="Arial" pitchFamily="-65" charset="0"/>
          <a:cs typeface="Arial" pitchFamily="-65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65" charset="0"/>
          <a:ea typeface="Arial" pitchFamily="-65" charset="0"/>
          <a:cs typeface="Arial" pitchFamily="-65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65" charset="0"/>
          <a:ea typeface="Arial" pitchFamily="-65" charset="0"/>
          <a:cs typeface="Arial" pitchFamily="-65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65" charset="0"/>
          <a:ea typeface="Arial" pitchFamily="-65" charset="0"/>
          <a:cs typeface="Arial" pitchFamily="-65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65" charset="0"/>
          <a:ea typeface="Arial" pitchFamily="-65" charset="0"/>
          <a:cs typeface="Arial" pitchFamily="-6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65" charset="0"/>
          <a:ea typeface="Arial" pitchFamily="-65" charset="0"/>
          <a:cs typeface="Arial" pitchFamily="-6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65" charset="0"/>
          <a:ea typeface="Arial" pitchFamily="-65" charset="0"/>
          <a:cs typeface="Arial" pitchFamily="-6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65" charset="0"/>
          <a:ea typeface="Arial" pitchFamily="-65" charset="0"/>
          <a:cs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60000"/>
        <a:buFont typeface="Wingdings" charset="2"/>
        <a:buChar char="n"/>
        <a:defRPr sz="26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5000"/>
        <a:buFont typeface="Wingdings" charset="2"/>
        <a:buChar char="n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5000"/>
        <a:buFont typeface="Wingdings" charset="2"/>
        <a:buChar char="n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charset="2"/>
        <a:buChar char="n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-65" charset="2"/>
        <a:buChar char="n"/>
        <a:defRPr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-65" charset="2"/>
        <a:buChar char="n"/>
        <a:defRPr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-65" charset="2"/>
        <a:buChar char="n"/>
        <a:defRPr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-65" charset="2"/>
        <a:buChar char="n"/>
        <a:defRPr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.bin"/><Relationship Id="rId4" Type="http://schemas.openxmlformats.org/officeDocument/2006/relationships/image" Target="../media/image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6.emf"/><Relationship Id="rId7" Type="http://schemas.openxmlformats.org/officeDocument/2006/relationships/oleObject" Target="../embeddings/Microsoft_Equation4.bin"/><Relationship Id="rId8" Type="http://schemas.openxmlformats.org/officeDocument/2006/relationships/image" Target="../media/image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8.emf"/><Relationship Id="rId6" Type="http://schemas.openxmlformats.org/officeDocument/2006/relationships/oleObject" Target="../embeddings/Microsoft_Equation5.bin"/><Relationship Id="rId7" Type="http://schemas.openxmlformats.org/officeDocument/2006/relationships/image" Target="../media/image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8.emf"/><Relationship Id="rId6" Type="http://schemas.openxmlformats.org/officeDocument/2006/relationships/oleObject" Target="../embeddings/Microsoft_Equation6.bin"/><Relationship Id="rId7" Type="http://schemas.openxmlformats.org/officeDocument/2006/relationships/image" Target="../media/image10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7.bin"/><Relationship Id="rId4" Type="http://schemas.openxmlformats.org/officeDocument/2006/relationships/image" Target="../media/image11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8.bin"/><Relationship Id="rId4" Type="http://schemas.openxmlformats.org/officeDocument/2006/relationships/image" Target="../media/image12.emf"/><Relationship Id="rId5" Type="http://schemas.openxmlformats.org/officeDocument/2006/relationships/oleObject" Target="../embeddings/Microsoft_Equation9.bin"/><Relationship Id="rId6" Type="http://schemas.openxmlformats.org/officeDocument/2006/relationships/image" Target="../media/image13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4.wmf"/><Relationship Id="rId6" Type="http://schemas.openxmlformats.org/officeDocument/2006/relationships/image" Target="../media/image15.jpeg"/><Relationship Id="rId7" Type="http://schemas.openxmlformats.org/officeDocument/2006/relationships/image" Target="../media/image16.jpe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24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25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26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26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wmf"/><Relationship Id="rId3" Type="http://schemas.openxmlformats.org/officeDocument/2006/relationships/image" Target="../media/image29.w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0.w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31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32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33.w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34.w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34.w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35.w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2.emf"/><Relationship Id="rId5" Type="http://schemas.openxmlformats.org/officeDocument/2006/relationships/oleObject" Target="../embeddings/Microsoft_Equation2.bin"/><Relationship Id="rId6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5715000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www.youtube.com/watch?v</a:t>
            </a:r>
            <a:r>
              <a:rPr lang="en-US" dirty="0" smtClean="0"/>
              <a:t>=OR_-Y-</a:t>
            </a:r>
            <a:r>
              <a:rPr lang="en-US" dirty="0" err="1" smtClean="0"/>
              <a:t>eIlQo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762000"/>
            <a:ext cx="6159500" cy="443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Common approach: use labeled data</a:t>
            </a:r>
            <a:endParaRPr lang="en-US" sz="3600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685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 smtClean="0">
                <a:solidFill>
                  <a:srgbClr val="0000FF"/>
                </a:solidFill>
              </a:rPr>
              <a:t>Average entropy</a:t>
            </a:r>
            <a:r>
              <a:rPr lang="en-US" dirty="0" smtClean="0"/>
              <a:t> of classes in clusters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0" y="3810000"/>
            <a:ext cx="7301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 p(</a:t>
            </a:r>
            <a:r>
              <a:rPr lang="en-US" dirty="0" err="1" smtClean="0"/>
              <a:t>class</a:t>
            </a:r>
            <a:r>
              <a:rPr lang="en-US" baseline="-25000" dirty="0" err="1" smtClean="0"/>
              <a:t>i</a:t>
            </a:r>
            <a:r>
              <a:rPr lang="en-US" dirty="0" smtClean="0"/>
              <a:t>) is proportion of class </a:t>
            </a:r>
            <a:r>
              <a:rPr lang="en-US" i="1" dirty="0" err="1" smtClean="0"/>
              <a:t>i</a:t>
            </a:r>
            <a:r>
              <a:rPr lang="en-US" dirty="0" smtClean="0"/>
              <a:t> in cluster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8819519"/>
              </p:ext>
            </p:extLst>
          </p:nvPr>
        </p:nvGraphicFramePr>
        <p:xfrm>
          <a:off x="2065338" y="2417763"/>
          <a:ext cx="486092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07" name="Equation" r:id="rId3" imgW="2717800" imgH="368300" progId="Equation.3">
                  <p:embed/>
                </p:oleObj>
              </mc:Choice>
              <mc:Fallback>
                <p:oleObj name="Equation" r:id="rId3" imgW="27178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65338" y="2417763"/>
                        <a:ext cx="4860925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2242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Common approach: use labeled data</a:t>
            </a:r>
            <a:endParaRPr lang="en-US" sz="3600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685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 smtClean="0">
                <a:solidFill>
                  <a:srgbClr val="0000FF"/>
                </a:solidFill>
              </a:rPr>
              <a:t>Average entropy</a:t>
            </a:r>
            <a:r>
              <a:rPr lang="en-US" dirty="0" smtClean="0"/>
              <a:t> of classes in clusters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1752600" y="3352800"/>
            <a:ext cx="1905000" cy="19812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800600" y="3352800"/>
            <a:ext cx="1905000" cy="19812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057400" y="40386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286000" y="37338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209800" y="45720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743200" y="3886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2667000" y="46482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3124200" y="38100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3048000" y="4648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5105400" y="40386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334000" y="37338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257800" y="4572000"/>
            <a:ext cx="152400" cy="152400"/>
          </a:xfrm>
          <a:prstGeom prst="ellipse">
            <a:avLst/>
          </a:prstGeom>
          <a:solidFill>
            <a:srgbClr val="008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5791200" y="3886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5715000" y="4648200"/>
            <a:ext cx="152400" cy="152400"/>
          </a:xfrm>
          <a:prstGeom prst="ellipse">
            <a:avLst/>
          </a:prstGeom>
          <a:solidFill>
            <a:srgbClr val="008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6019800" y="4267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172200" y="38100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6096000" y="4648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5715000"/>
            <a:ext cx="1461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entropy?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009177"/>
              </p:ext>
            </p:extLst>
          </p:nvPr>
        </p:nvGraphicFramePr>
        <p:xfrm>
          <a:off x="2065338" y="2417763"/>
          <a:ext cx="486092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63" name="Equation" r:id="rId3" imgW="2717800" imgH="368300" progId="Equation.3">
                  <p:embed/>
                </p:oleObj>
              </mc:Choice>
              <mc:Fallback>
                <p:oleObj name="Equation" r:id="rId3" imgW="27178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65338" y="2417763"/>
                        <a:ext cx="4860925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3014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Common approach: use labeled data</a:t>
            </a:r>
            <a:endParaRPr lang="en-US" sz="3600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685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 smtClean="0">
                <a:solidFill>
                  <a:srgbClr val="0000FF"/>
                </a:solidFill>
              </a:rPr>
              <a:t>Average entropy</a:t>
            </a:r>
            <a:r>
              <a:rPr lang="en-US" dirty="0" smtClean="0"/>
              <a:t> of classes in clusters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1752600" y="3352800"/>
            <a:ext cx="1905000" cy="19812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800600" y="3352800"/>
            <a:ext cx="1905000" cy="19812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057400" y="40386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286000" y="37338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209800" y="45720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743200" y="3886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2667000" y="46482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3124200" y="38100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3048000" y="4648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5105400" y="40386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334000" y="37338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257800" y="4572000"/>
            <a:ext cx="152400" cy="152400"/>
          </a:xfrm>
          <a:prstGeom prst="ellipse">
            <a:avLst/>
          </a:prstGeom>
          <a:solidFill>
            <a:srgbClr val="008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5791200" y="3886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5715000" y="4648200"/>
            <a:ext cx="152400" cy="152400"/>
          </a:xfrm>
          <a:prstGeom prst="ellipse">
            <a:avLst/>
          </a:prstGeom>
          <a:solidFill>
            <a:srgbClr val="008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6019800" y="4267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172200" y="38100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6096000" y="4648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4265863"/>
              </p:ext>
            </p:extLst>
          </p:nvPr>
        </p:nvGraphicFramePr>
        <p:xfrm>
          <a:off x="822325" y="5948363"/>
          <a:ext cx="27400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23" name="Equation" r:id="rId3" imgW="1651000" imgH="203200" progId="Equation.3">
                  <p:embed/>
                </p:oleObj>
              </mc:Choice>
              <mc:Fallback>
                <p:oleObj name="Equation" r:id="rId3" imgW="1651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2325" y="5948363"/>
                        <a:ext cx="2740025" cy="33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4672285"/>
              </p:ext>
            </p:extLst>
          </p:nvPr>
        </p:nvGraphicFramePr>
        <p:xfrm>
          <a:off x="2065338" y="2417763"/>
          <a:ext cx="486092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24" name="Equation" r:id="rId5" imgW="2717800" imgH="368300" progId="Equation.3">
                  <p:embed/>
                </p:oleObj>
              </mc:Choice>
              <mc:Fallback>
                <p:oleObj name="Equation" r:id="rId5" imgW="27178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65338" y="2417763"/>
                        <a:ext cx="4860925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603419"/>
              </p:ext>
            </p:extLst>
          </p:nvPr>
        </p:nvGraphicFramePr>
        <p:xfrm>
          <a:off x="3886200" y="5943600"/>
          <a:ext cx="4506753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25" name="Equation" r:id="rId7" imgW="2806700" imgH="203200" progId="Equation.3">
                  <p:embed/>
                </p:oleObj>
              </mc:Choice>
              <mc:Fallback>
                <p:oleObj name="Equation" r:id="rId7" imgW="2806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86200" y="5943600"/>
                        <a:ext cx="4506753" cy="325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970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K-means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3962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Determining K is challenging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Spherical assumption about the data (distance to cluster center)</a:t>
            </a:r>
          </a:p>
          <a:p>
            <a:pPr marL="0" indent="0">
              <a:buNone/>
            </a:pPr>
            <a:r>
              <a:rPr lang="en-US" dirty="0" smtClean="0"/>
              <a:t>Hard clustering isn’t always right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Greedy approach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K-means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3048000" y="1981200"/>
            <a:ext cx="2209800" cy="2743200"/>
            <a:chOff x="3124200" y="3657600"/>
            <a:chExt cx="2209800" cy="2743200"/>
          </a:xfrm>
        </p:grpSpPr>
        <p:sp>
          <p:nvSpPr>
            <p:cNvPr id="4" name="Oval 10"/>
            <p:cNvSpPr>
              <a:spLocks noChangeArrowheads="1"/>
            </p:cNvSpPr>
            <p:nvPr/>
          </p:nvSpPr>
          <p:spPr bwMode="auto">
            <a:xfrm>
              <a:off x="3352800" y="3657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Oval 10"/>
            <p:cNvSpPr>
              <a:spLocks noChangeArrowheads="1"/>
            </p:cNvSpPr>
            <p:nvPr/>
          </p:nvSpPr>
          <p:spPr bwMode="auto">
            <a:xfrm>
              <a:off x="3124200" y="4038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10"/>
            <p:cNvSpPr>
              <a:spLocks noChangeArrowheads="1"/>
            </p:cNvSpPr>
            <p:nvPr/>
          </p:nvSpPr>
          <p:spPr bwMode="auto">
            <a:xfrm>
              <a:off x="3276600" y="4495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3581400" y="4114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3581400" y="4812582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10"/>
            <p:cNvSpPr>
              <a:spLocks noChangeArrowheads="1"/>
            </p:cNvSpPr>
            <p:nvPr/>
          </p:nvSpPr>
          <p:spPr bwMode="auto">
            <a:xfrm>
              <a:off x="3200400" y="51054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3581400" y="5410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3276600" y="5791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3657600" y="6096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4724400" y="3657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4495800" y="4038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0"/>
            <p:cNvSpPr>
              <a:spLocks noChangeArrowheads="1"/>
            </p:cNvSpPr>
            <p:nvPr/>
          </p:nvSpPr>
          <p:spPr bwMode="auto">
            <a:xfrm>
              <a:off x="4648200" y="4495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0"/>
            <p:cNvSpPr>
              <a:spLocks noChangeArrowheads="1"/>
            </p:cNvSpPr>
            <p:nvPr/>
          </p:nvSpPr>
          <p:spPr bwMode="auto">
            <a:xfrm>
              <a:off x="5029200" y="4191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0"/>
            <p:cNvSpPr>
              <a:spLocks noChangeArrowheads="1"/>
            </p:cNvSpPr>
            <p:nvPr/>
          </p:nvSpPr>
          <p:spPr bwMode="auto">
            <a:xfrm>
              <a:off x="4953000" y="4812582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0"/>
            <p:cNvSpPr>
              <a:spLocks noChangeArrowheads="1"/>
            </p:cNvSpPr>
            <p:nvPr/>
          </p:nvSpPr>
          <p:spPr bwMode="auto">
            <a:xfrm>
              <a:off x="4572000" y="4953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0"/>
            <p:cNvSpPr>
              <a:spLocks noChangeArrowheads="1"/>
            </p:cNvSpPr>
            <p:nvPr/>
          </p:nvSpPr>
          <p:spPr bwMode="auto">
            <a:xfrm>
              <a:off x="4953000" y="5562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4572000" y="5410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4876800" y="6096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752600" y="55626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would K-means give us here?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Assumes spherical clusters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124200" y="2057400"/>
            <a:ext cx="2209800" cy="2743200"/>
            <a:chOff x="3124200" y="3657600"/>
            <a:chExt cx="2209800" cy="2743200"/>
          </a:xfrm>
        </p:grpSpPr>
        <p:sp>
          <p:nvSpPr>
            <p:cNvPr id="6" name="Oval 10"/>
            <p:cNvSpPr>
              <a:spLocks noChangeArrowheads="1"/>
            </p:cNvSpPr>
            <p:nvPr/>
          </p:nvSpPr>
          <p:spPr bwMode="auto">
            <a:xfrm>
              <a:off x="3352800" y="3657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3124200" y="4038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3276600" y="4495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10"/>
            <p:cNvSpPr>
              <a:spLocks noChangeArrowheads="1"/>
            </p:cNvSpPr>
            <p:nvPr/>
          </p:nvSpPr>
          <p:spPr bwMode="auto">
            <a:xfrm>
              <a:off x="3581400" y="4114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3581400" y="4812582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3200400" y="51054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3581400" y="5410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3276600" y="5791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3657600" y="6096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Oval 10"/>
            <p:cNvSpPr>
              <a:spLocks noChangeArrowheads="1"/>
            </p:cNvSpPr>
            <p:nvPr/>
          </p:nvSpPr>
          <p:spPr bwMode="auto">
            <a:xfrm>
              <a:off x="4724400" y="3657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0"/>
            <p:cNvSpPr>
              <a:spLocks noChangeArrowheads="1"/>
            </p:cNvSpPr>
            <p:nvPr/>
          </p:nvSpPr>
          <p:spPr bwMode="auto">
            <a:xfrm>
              <a:off x="4495800" y="4038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0"/>
            <p:cNvSpPr>
              <a:spLocks noChangeArrowheads="1"/>
            </p:cNvSpPr>
            <p:nvPr/>
          </p:nvSpPr>
          <p:spPr bwMode="auto">
            <a:xfrm>
              <a:off x="4648200" y="4495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0"/>
            <p:cNvSpPr>
              <a:spLocks noChangeArrowheads="1"/>
            </p:cNvSpPr>
            <p:nvPr/>
          </p:nvSpPr>
          <p:spPr bwMode="auto">
            <a:xfrm>
              <a:off x="5029200" y="4191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0"/>
            <p:cNvSpPr>
              <a:spLocks noChangeArrowheads="1"/>
            </p:cNvSpPr>
            <p:nvPr/>
          </p:nvSpPr>
          <p:spPr bwMode="auto">
            <a:xfrm>
              <a:off x="4953000" y="4812582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0"/>
            <p:cNvSpPr>
              <a:spLocks noChangeArrowheads="1"/>
            </p:cNvSpPr>
            <p:nvPr/>
          </p:nvSpPr>
          <p:spPr bwMode="auto">
            <a:xfrm>
              <a:off x="4572000" y="4953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10"/>
            <p:cNvSpPr>
              <a:spLocks noChangeArrowheads="1"/>
            </p:cNvSpPr>
            <p:nvPr/>
          </p:nvSpPr>
          <p:spPr bwMode="auto">
            <a:xfrm>
              <a:off x="4953000" y="5562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4572000" y="5410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4876800" y="6096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5" name="Oval 44"/>
          <p:cNvSpPr/>
          <p:nvPr/>
        </p:nvSpPr>
        <p:spPr bwMode="auto">
          <a:xfrm>
            <a:off x="2743200" y="1905000"/>
            <a:ext cx="2895600" cy="1371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2819400" y="3200400"/>
            <a:ext cx="2971800" cy="1752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676400" y="5862935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k-</a:t>
            </a:r>
            <a:r>
              <a:rPr lang="en-US" dirty="0" smtClean="0">
                <a:solidFill>
                  <a:srgbClr val="0000FF"/>
                </a:solidFill>
              </a:rPr>
              <a:t>means assumes spherical clusters!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clustering: </a:t>
            </a:r>
            <a:br>
              <a:rPr lang="en-US" dirty="0" smtClean="0"/>
            </a:br>
            <a:r>
              <a:rPr lang="en-US" dirty="0" smtClean="0"/>
              <a:t>mixtures </a:t>
            </a:r>
            <a:r>
              <a:rPr lang="en-US" dirty="0"/>
              <a:t>of Gaussians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57200" y="1806714"/>
            <a:ext cx="8458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 smtClean="0"/>
              <a:t>Assume data came from a mixture of Gaussians (</a:t>
            </a:r>
            <a:r>
              <a:rPr lang="en-US" sz="2000" b="1" dirty="0" smtClean="0">
                <a:solidFill>
                  <a:srgbClr val="FF0000"/>
                </a:solidFill>
              </a:rPr>
              <a:t>elliptical data</a:t>
            </a:r>
            <a:r>
              <a:rPr lang="en-US" sz="2000" dirty="0" smtClean="0"/>
              <a:t>), assign data </a:t>
            </a:r>
            <a:r>
              <a:rPr lang="en-US" sz="2000" dirty="0"/>
              <a:t>to cluster with</a:t>
            </a:r>
            <a:r>
              <a:rPr lang="en-US" sz="2000" dirty="0" smtClean="0"/>
              <a:t> a </a:t>
            </a:r>
            <a:r>
              <a:rPr lang="en-US" sz="2000" dirty="0"/>
              <a:t>certain</a:t>
            </a:r>
            <a:r>
              <a:rPr lang="en-US" sz="2000" i="1" dirty="0"/>
              <a:t> </a:t>
            </a:r>
            <a:r>
              <a:rPr lang="en-US" sz="2000" i="1" dirty="0" smtClean="0"/>
              <a:t>probability</a:t>
            </a:r>
            <a:endParaRPr lang="en-US" sz="2000" i="1" dirty="0"/>
          </a:p>
        </p:txBody>
      </p:sp>
      <p:grpSp>
        <p:nvGrpSpPr>
          <p:cNvPr id="2" name="Group 4"/>
          <p:cNvGrpSpPr/>
          <p:nvPr/>
        </p:nvGrpSpPr>
        <p:grpSpPr>
          <a:xfrm>
            <a:off x="1066800" y="3581400"/>
            <a:ext cx="2209800" cy="2743200"/>
            <a:chOff x="3124200" y="3657600"/>
            <a:chExt cx="2209800" cy="2743200"/>
          </a:xfrm>
        </p:grpSpPr>
        <p:sp>
          <p:nvSpPr>
            <p:cNvPr id="6" name="Oval 10"/>
            <p:cNvSpPr>
              <a:spLocks noChangeArrowheads="1"/>
            </p:cNvSpPr>
            <p:nvPr/>
          </p:nvSpPr>
          <p:spPr bwMode="auto">
            <a:xfrm>
              <a:off x="3352800" y="3657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3124200" y="4038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3276600" y="4495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10"/>
            <p:cNvSpPr>
              <a:spLocks noChangeArrowheads="1"/>
            </p:cNvSpPr>
            <p:nvPr/>
          </p:nvSpPr>
          <p:spPr bwMode="auto">
            <a:xfrm>
              <a:off x="3581400" y="4114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3581400" y="4812582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3200400" y="51054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3581400" y="5410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3276600" y="5791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3657600" y="6096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Oval 10"/>
            <p:cNvSpPr>
              <a:spLocks noChangeArrowheads="1"/>
            </p:cNvSpPr>
            <p:nvPr/>
          </p:nvSpPr>
          <p:spPr bwMode="auto">
            <a:xfrm>
              <a:off x="4724400" y="3657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0"/>
            <p:cNvSpPr>
              <a:spLocks noChangeArrowheads="1"/>
            </p:cNvSpPr>
            <p:nvPr/>
          </p:nvSpPr>
          <p:spPr bwMode="auto">
            <a:xfrm>
              <a:off x="4495800" y="4038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0"/>
            <p:cNvSpPr>
              <a:spLocks noChangeArrowheads="1"/>
            </p:cNvSpPr>
            <p:nvPr/>
          </p:nvSpPr>
          <p:spPr bwMode="auto">
            <a:xfrm>
              <a:off x="4648200" y="4495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0"/>
            <p:cNvSpPr>
              <a:spLocks noChangeArrowheads="1"/>
            </p:cNvSpPr>
            <p:nvPr/>
          </p:nvSpPr>
          <p:spPr bwMode="auto">
            <a:xfrm>
              <a:off x="5029200" y="4191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0"/>
            <p:cNvSpPr>
              <a:spLocks noChangeArrowheads="1"/>
            </p:cNvSpPr>
            <p:nvPr/>
          </p:nvSpPr>
          <p:spPr bwMode="auto">
            <a:xfrm>
              <a:off x="4953000" y="4812582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0"/>
            <p:cNvSpPr>
              <a:spLocks noChangeArrowheads="1"/>
            </p:cNvSpPr>
            <p:nvPr/>
          </p:nvSpPr>
          <p:spPr bwMode="auto">
            <a:xfrm>
              <a:off x="4572000" y="4953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10"/>
            <p:cNvSpPr>
              <a:spLocks noChangeArrowheads="1"/>
            </p:cNvSpPr>
            <p:nvPr/>
          </p:nvSpPr>
          <p:spPr bwMode="auto">
            <a:xfrm>
              <a:off x="4953000" y="5562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4572000" y="5410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4876800" y="6096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" name="Group 23"/>
          <p:cNvGrpSpPr/>
          <p:nvPr/>
        </p:nvGrpSpPr>
        <p:grpSpPr>
          <a:xfrm>
            <a:off x="5943600" y="3505200"/>
            <a:ext cx="2209800" cy="2743200"/>
            <a:chOff x="3124200" y="3657600"/>
            <a:chExt cx="2209800" cy="2743200"/>
          </a:xfrm>
        </p:grpSpPr>
        <p:sp>
          <p:nvSpPr>
            <p:cNvPr id="25" name="Oval 10"/>
            <p:cNvSpPr>
              <a:spLocks noChangeArrowheads="1"/>
            </p:cNvSpPr>
            <p:nvPr/>
          </p:nvSpPr>
          <p:spPr bwMode="auto">
            <a:xfrm>
              <a:off x="3352800" y="3657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10"/>
            <p:cNvSpPr>
              <a:spLocks noChangeArrowheads="1"/>
            </p:cNvSpPr>
            <p:nvPr/>
          </p:nvSpPr>
          <p:spPr bwMode="auto">
            <a:xfrm>
              <a:off x="3124200" y="4038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10"/>
            <p:cNvSpPr>
              <a:spLocks noChangeArrowheads="1"/>
            </p:cNvSpPr>
            <p:nvPr/>
          </p:nvSpPr>
          <p:spPr bwMode="auto">
            <a:xfrm>
              <a:off x="3276600" y="4495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10"/>
            <p:cNvSpPr>
              <a:spLocks noChangeArrowheads="1"/>
            </p:cNvSpPr>
            <p:nvPr/>
          </p:nvSpPr>
          <p:spPr bwMode="auto">
            <a:xfrm>
              <a:off x="3581400" y="4114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10"/>
            <p:cNvSpPr>
              <a:spLocks noChangeArrowheads="1"/>
            </p:cNvSpPr>
            <p:nvPr/>
          </p:nvSpPr>
          <p:spPr bwMode="auto">
            <a:xfrm>
              <a:off x="3581400" y="4812582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3200400" y="51054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10"/>
            <p:cNvSpPr>
              <a:spLocks noChangeArrowheads="1"/>
            </p:cNvSpPr>
            <p:nvPr/>
          </p:nvSpPr>
          <p:spPr bwMode="auto">
            <a:xfrm>
              <a:off x="3581400" y="5410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3276600" y="5791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3657600" y="6096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Oval 10"/>
            <p:cNvSpPr>
              <a:spLocks noChangeArrowheads="1"/>
            </p:cNvSpPr>
            <p:nvPr/>
          </p:nvSpPr>
          <p:spPr bwMode="auto">
            <a:xfrm>
              <a:off x="4724400" y="3657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10"/>
            <p:cNvSpPr>
              <a:spLocks noChangeArrowheads="1"/>
            </p:cNvSpPr>
            <p:nvPr/>
          </p:nvSpPr>
          <p:spPr bwMode="auto">
            <a:xfrm>
              <a:off x="4495800" y="4038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Oval 10"/>
            <p:cNvSpPr>
              <a:spLocks noChangeArrowheads="1"/>
            </p:cNvSpPr>
            <p:nvPr/>
          </p:nvSpPr>
          <p:spPr bwMode="auto">
            <a:xfrm>
              <a:off x="4648200" y="4495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Oval 10"/>
            <p:cNvSpPr>
              <a:spLocks noChangeArrowheads="1"/>
            </p:cNvSpPr>
            <p:nvPr/>
          </p:nvSpPr>
          <p:spPr bwMode="auto">
            <a:xfrm>
              <a:off x="5029200" y="4191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10"/>
            <p:cNvSpPr>
              <a:spLocks noChangeArrowheads="1"/>
            </p:cNvSpPr>
            <p:nvPr/>
          </p:nvSpPr>
          <p:spPr bwMode="auto">
            <a:xfrm>
              <a:off x="4953000" y="4812582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10"/>
            <p:cNvSpPr>
              <a:spLocks noChangeArrowheads="1"/>
            </p:cNvSpPr>
            <p:nvPr/>
          </p:nvSpPr>
          <p:spPr bwMode="auto">
            <a:xfrm>
              <a:off x="4572000" y="4953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10"/>
            <p:cNvSpPr>
              <a:spLocks noChangeArrowheads="1"/>
            </p:cNvSpPr>
            <p:nvPr/>
          </p:nvSpPr>
          <p:spPr bwMode="auto">
            <a:xfrm>
              <a:off x="4953000" y="5562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4572000" y="5410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4876800" y="6096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3" name="Oval 42"/>
          <p:cNvSpPr/>
          <p:nvPr/>
        </p:nvSpPr>
        <p:spPr bwMode="auto">
          <a:xfrm>
            <a:off x="5715000" y="3352800"/>
            <a:ext cx="1295400" cy="3200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7086600" y="3352800"/>
            <a:ext cx="1295400" cy="3200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685800" y="3429000"/>
            <a:ext cx="2895600" cy="1371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762000" y="4724400"/>
            <a:ext cx="2971800" cy="1752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341799" y="2899561"/>
            <a:ext cx="1441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</a:t>
            </a:r>
            <a:r>
              <a:rPr lang="en-US" dirty="0" smtClean="0"/>
              <a:t>-means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705600" y="2819400"/>
            <a:ext cx="616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077200" cy="990600"/>
          </a:xfrm>
        </p:spPr>
        <p:txBody>
          <a:bodyPr/>
          <a:lstStyle/>
          <a:p>
            <a:r>
              <a:rPr lang="en-US" dirty="0" smtClean="0"/>
              <a:t>Bayesian Classification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09600" y="8382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110" charset="2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0" charset="-128"/>
                <a:cs typeface="ＭＳ Ｐゴシック" pitchFamily="-110" charset="-128"/>
              </a:rPr>
              <a:t>We represent a data item based on the features:</a:t>
            </a:r>
            <a:endParaRPr kumimoji="0" lang="en-US" sz="2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0" charset="-128"/>
              <a:cs typeface="ＭＳ Ｐゴシック" pitchFamily="-110" charset="-128"/>
              <a:sym typeface="Symbol" pitchFamily="-110" charset="2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1828800" y="1736725"/>
          <a:ext cx="257016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99" name="Equation" r:id="rId4" imgW="1066800" imgH="203200" progId="Equation.3">
                  <p:embed/>
                </p:oleObj>
              </mc:Choice>
              <mc:Fallback>
                <p:oleObj name="Equation" r:id="rId4" imgW="10668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736725"/>
                        <a:ext cx="2570163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>
            <a:off x="381000" y="2438400"/>
            <a:ext cx="83058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304800" y="2667000"/>
            <a:ext cx="3429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>
                <a:solidFill>
                  <a:srgbClr val="0000FF"/>
                </a:solidFill>
              </a:rPr>
              <a:t>Classifying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5257800"/>
            <a:ext cx="7086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Given an </a:t>
            </a:r>
            <a:r>
              <a:rPr lang="en-US" sz="2400" i="1" dirty="0" smtClean="0"/>
              <a:t>new</a:t>
            </a:r>
            <a:r>
              <a:rPr lang="en-US" sz="2400" dirty="0" smtClean="0"/>
              <a:t> example</a:t>
            </a:r>
            <a:r>
              <a:rPr lang="en-US" sz="2400" dirty="0" smtClean="0"/>
              <a:t>, the </a:t>
            </a:r>
            <a:r>
              <a:rPr lang="en-US" dirty="0"/>
              <a:t>B</a:t>
            </a:r>
            <a:r>
              <a:rPr lang="en-US" sz="2400" dirty="0" smtClean="0"/>
              <a:t>ayesian model gives us the probability of the model belonging to that class</a:t>
            </a:r>
            <a:endParaRPr lang="en-US" sz="2400" dirty="0"/>
          </a:p>
        </p:txBody>
      </p:sp>
      <p:graphicFrame>
        <p:nvGraphicFramePr>
          <p:cNvPr id="671750" name="Object 6"/>
          <p:cNvGraphicFramePr>
            <a:graphicFrameLocks noChangeAspect="1"/>
          </p:cNvGraphicFramePr>
          <p:nvPr/>
        </p:nvGraphicFramePr>
        <p:xfrm>
          <a:off x="1600200" y="4114800"/>
          <a:ext cx="4217988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700" name="Equation" r:id="rId6" imgW="1968500" imgH="266700" progId="Equation.3">
                  <p:embed/>
                </p:oleObj>
              </mc:Choice>
              <mc:Fallback>
                <p:oleObj name="Equation" r:id="rId6" imgW="19685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114800"/>
                        <a:ext cx="4217988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5954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077200" cy="990600"/>
          </a:xfrm>
        </p:spPr>
        <p:txBody>
          <a:bodyPr/>
          <a:lstStyle/>
          <a:p>
            <a:r>
              <a:rPr lang="en-US" dirty="0" smtClean="0"/>
              <a:t>Unsupervised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09600" y="8382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110" charset="2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0" charset="-128"/>
                <a:cs typeface="ＭＳ Ｐゴシック" pitchFamily="-110" charset="-128"/>
              </a:rPr>
              <a:t>We represent a data item based on the features:</a:t>
            </a:r>
            <a:endParaRPr kumimoji="0" lang="en-US" sz="2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0" charset="-128"/>
              <a:cs typeface="ＭＳ Ｐゴシック" pitchFamily="-110" charset="-128"/>
              <a:sym typeface="Symbol" pitchFamily="-110" charset="2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1828800" y="1736725"/>
          <a:ext cx="257016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77" name="Equation" r:id="rId4" imgW="1066800" imgH="203200" progId="Equation.3">
                  <p:embed/>
                </p:oleObj>
              </mc:Choice>
              <mc:Fallback>
                <p:oleObj name="Equation" r:id="rId4" imgW="10668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736725"/>
                        <a:ext cx="2570163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>
            <a:off x="381000" y="2438400"/>
            <a:ext cx="83058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aphicFrame>
        <p:nvGraphicFramePr>
          <p:cNvPr id="6717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118802"/>
              </p:ext>
            </p:extLst>
          </p:nvPr>
        </p:nvGraphicFramePr>
        <p:xfrm>
          <a:off x="1981200" y="3429000"/>
          <a:ext cx="44577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78" name="Equation" r:id="rId6" imgW="1397000" imgH="215900" progId="Equation.3">
                  <p:embed/>
                </p:oleObj>
              </mc:Choice>
              <mc:Fallback>
                <p:oleObj name="Equation" r:id="rId6" imgW="13970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429000"/>
                        <a:ext cx="4457700" cy="685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95400" y="4953000"/>
            <a:ext cx="6887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How likely is a point to be long to a cluster…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979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053"/>
            <a:ext cx="8077200" cy="990600"/>
          </a:xfrm>
        </p:spPr>
        <p:txBody>
          <a:bodyPr/>
          <a:lstStyle/>
          <a:p>
            <a:r>
              <a:rPr lang="en-US" dirty="0" smtClean="0"/>
              <a:t>Training a Bayesian Classifier</a:t>
            </a:r>
            <a:endParaRPr lang="en-US" dirty="0"/>
          </a:p>
        </p:txBody>
      </p:sp>
      <p:graphicFrame>
        <p:nvGraphicFramePr>
          <p:cNvPr id="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347308"/>
              </p:ext>
            </p:extLst>
          </p:nvPr>
        </p:nvGraphicFramePr>
        <p:xfrm>
          <a:off x="5893383" y="2895600"/>
          <a:ext cx="298926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11" name="Equation" r:id="rId3" imgW="1308100" imgH="215900" progId="Equation.3">
                  <p:embed/>
                </p:oleObj>
              </mc:Choice>
              <mc:Fallback>
                <p:oleObj name="Equation" r:id="rId3" imgW="13081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3383" y="2895600"/>
                        <a:ext cx="2989262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2004536"/>
            <a:ext cx="1898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BAB932"/>
                </a:solidFill>
              </a:rPr>
              <a:t>f</a:t>
            </a:r>
            <a:r>
              <a:rPr lang="en-US" sz="2000" baseline="-25000" dirty="0" smtClean="0">
                <a:solidFill>
                  <a:srgbClr val="BAB932"/>
                </a:solidFill>
              </a:rPr>
              <a:t>1</a:t>
            </a:r>
            <a:r>
              <a:rPr lang="en-US" sz="2000" dirty="0" smtClean="0">
                <a:solidFill>
                  <a:srgbClr val="BAB932"/>
                </a:solidFill>
              </a:rPr>
              <a:t>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2</a:t>
            </a:r>
            <a:r>
              <a:rPr lang="en-US" sz="2000" dirty="0" smtClean="0">
                <a:solidFill>
                  <a:srgbClr val="BAB932"/>
                </a:solidFill>
              </a:rPr>
              <a:t>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3</a:t>
            </a:r>
            <a:r>
              <a:rPr lang="en-US" sz="2000" dirty="0" smtClean="0">
                <a:solidFill>
                  <a:srgbClr val="BAB932"/>
                </a:solidFill>
              </a:rPr>
              <a:t>, …,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n</a:t>
            </a:r>
            <a:endParaRPr lang="en-US" sz="2000" baseline="-25000" dirty="0">
              <a:solidFill>
                <a:srgbClr val="BAB93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537936"/>
            <a:ext cx="1898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BAB932"/>
                </a:solidFill>
              </a:rPr>
              <a:t>f</a:t>
            </a:r>
            <a:r>
              <a:rPr lang="en-US" sz="2000" baseline="-25000" dirty="0" smtClean="0">
                <a:solidFill>
                  <a:srgbClr val="BAB932"/>
                </a:solidFill>
              </a:rPr>
              <a:t>1</a:t>
            </a:r>
            <a:r>
              <a:rPr lang="en-US" sz="2000" dirty="0" smtClean="0">
                <a:solidFill>
                  <a:srgbClr val="BAB932"/>
                </a:solidFill>
              </a:rPr>
              <a:t>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2</a:t>
            </a:r>
            <a:r>
              <a:rPr lang="en-US" sz="2000" dirty="0" smtClean="0">
                <a:solidFill>
                  <a:srgbClr val="BAB932"/>
                </a:solidFill>
              </a:rPr>
              <a:t>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3</a:t>
            </a:r>
            <a:r>
              <a:rPr lang="en-US" sz="2000" dirty="0" smtClean="0">
                <a:solidFill>
                  <a:srgbClr val="BAB932"/>
                </a:solidFill>
              </a:rPr>
              <a:t>, …,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n</a:t>
            </a:r>
            <a:endParaRPr lang="en-US" sz="2000" baseline="-25000" dirty="0">
              <a:solidFill>
                <a:srgbClr val="BAB93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3071336"/>
            <a:ext cx="1898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BAB932"/>
                </a:solidFill>
              </a:rPr>
              <a:t>f</a:t>
            </a:r>
            <a:r>
              <a:rPr lang="en-US" sz="2000" baseline="-25000" dirty="0" smtClean="0">
                <a:solidFill>
                  <a:srgbClr val="BAB932"/>
                </a:solidFill>
              </a:rPr>
              <a:t>1</a:t>
            </a:r>
            <a:r>
              <a:rPr lang="en-US" sz="2000" dirty="0" smtClean="0">
                <a:solidFill>
                  <a:srgbClr val="BAB932"/>
                </a:solidFill>
              </a:rPr>
              <a:t>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2</a:t>
            </a:r>
            <a:r>
              <a:rPr lang="en-US" sz="2000" dirty="0" smtClean="0">
                <a:solidFill>
                  <a:srgbClr val="BAB932"/>
                </a:solidFill>
              </a:rPr>
              <a:t>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3</a:t>
            </a:r>
            <a:r>
              <a:rPr lang="en-US" sz="2000" dirty="0" smtClean="0">
                <a:solidFill>
                  <a:srgbClr val="BAB932"/>
                </a:solidFill>
              </a:rPr>
              <a:t>, …,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n</a:t>
            </a:r>
            <a:endParaRPr lang="en-US" sz="2000" baseline="-25000" dirty="0">
              <a:solidFill>
                <a:srgbClr val="BAB93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3680936"/>
            <a:ext cx="1898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BAB932"/>
                </a:solidFill>
              </a:rPr>
              <a:t>f</a:t>
            </a:r>
            <a:r>
              <a:rPr lang="en-US" sz="2000" baseline="-25000" dirty="0" smtClean="0">
                <a:solidFill>
                  <a:srgbClr val="BAB932"/>
                </a:solidFill>
              </a:rPr>
              <a:t>1</a:t>
            </a:r>
            <a:r>
              <a:rPr lang="en-US" sz="2000" dirty="0" smtClean="0">
                <a:solidFill>
                  <a:srgbClr val="BAB932"/>
                </a:solidFill>
              </a:rPr>
              <a:t>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2</a:t>
            </a:r>
            <a:r>
              <a:rPr lang="en-US" sz="2000" dirty="0" smtClean="0">
                <a:solidFill>
                  <a:srgbClr val="BAB932"/>
                </a:solidFill>
              </a:rPr>
              <a:t>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3</a:t>
            </a:r>
            <a:r>
              <a:rPr lang="en-US" sz="2000" dirty="0" smtClean="0">
                <a:solidFill>
                  <a:srgbClr val="BAB932"/>
                </a:solidFill>
              </a:rPr>
              <a:t>, …,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n</a:t>
            </a:r>
            <a:endParaRPr lang="en-US" sz="2000" baseline="-25000" dirty="0">
              <a:solidFill>
                <a:srgbClr val="BAB93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831" y="4278868"/>
            <a:ext cx="1898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BAB932"/>
                </a:solidFill>
              </a:rPr>
              <a:t>f</a:t>
            </a:r>
            <a:r>
              <a:rPr lang="en-US" sz="2000" baseline="-25000" dirty="0" smtClean="0">
                <a:solidFill>
                  <a:srgbClr val="BAB932"/>
                </a:solidFill>
              </a:rPr>
              <a:t>1</a:t>
            </a:r>
            <a:r>
              <a:rPr lang="en-US" sz="2000" dirty="0" smtClean="0">
                <a:solidFill>
                  <a:srgbClr val="BAB932"/>
                </a:solidFill>
              </a:rPr>
              <a:t>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2</a:t>
            </a:r>
            <a:r>
              <a:rPr lang="en-US" sz="2000" dirty="0" smtClean="0">
                <a:solidFill>
                  <a:srgbClr val="BAB932"/>
                </a:solidFill>
              </a:rPr>
              <a:t>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3</a:t>
            </a:r>
            <a:r>
              <a:rPr lang="en-US" sz="2000" dirty="0" smtClean="0">
                <a:solidFill>
                  <a:srgbClr val="BAB932"/>
                </a:solidFill>
              </a:rPr>
              <a:t>, …,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n</a:t>
            </a:r>
            <a:endParaRPr lang="en-US" sz="2000" baseline="-25000" dirty="0">
              <a:solidFill>
                <a:srgbClr val="BAB932"/>
              </a:solidFill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3200400" y="28956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4183" y="1524000"/>
            <a:ext cx="1111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features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159583" y="1524000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Label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430156" y="2004536"/>
            <a:ext cx="346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430156" y="2514600"/>
            <a:ext cx="346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2430156" y="3048000"/>
            <a:ext cx="346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2438400" y="3733800"/>
            <a:ext cx="346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2438400" y="4343400"/>
            <a:ext cx="346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2895600" y="3657600"/>
            <a:ext cx="1284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train a </a:t>
            </a:r>
          </a:p>
          <a:p>
            <a:r>
              <a:rPr lang="en-US" sz="1800" dirty="0" smtClean="0"/>
              <a:t>predictive</a:t>
            </a:r>
          </a:p>
          <a:p>
            <a:r>
              <a:rPr lang="en-US" sz="1800" dirty="0" smtClean="0"/>
              <a:t>model</a:t>
            </a:r>
            <a:endParaRPr lang="en-US" sz="1800" dirty="0"/>
          </a:p>
        </p:txBody>
      </p:sp>
      <p:grpSp>
        <p:nvGrpSpPr>
          <p:cNvPr id="19" name="Group 37"/>
          <p:cNvGrpSpPr/>
          <p:nvPr/>
        </p:nvGrpSpPr>
        <p:grpSpPr>
          <a:xfrm>
            <a:off x="4267200" y="2590800"/>
            <a:ext cx="1371600" cy="1371600"/>
            <a:chOff x="7391400" y="3505200"/>
            <a:chExt cx="1371600" cy="1371600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501860" y="3943290"/>
              <a:ext cx="11849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classifier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00558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6764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3200" dirty="0" smtClean="0">
                <a:latin typeface="Helvetica" pitchFamily="-111" charset="0"/>
                <a:ea typeface="Times New Roman" pitchFamily="-111" charset="0"/>
                <a:cs typeface="Times New Roman" pitchFamily="-111" charset="0"/>
              </a:rPr>
              <a:t>Machine learning:</a:t>
            </a:r>
            <a:br>
              <a:rPr lang="en-US" sz="3200" dirty="0" smtClean="0">
                <a:latin typeface="Helvetica" pitchFamily="-111" charset="0"/>
                <a:ea typeface="Times New Roman" pitchFamily="-111" charset="0"/>
                <a:cs typeface="Times New Roman" pitchFamily="-111" charset="0"/>
              </a:rPr>
            </a:br>
            <a:r>
              <a:rPr lang="en-US" sz="3200" dirty="0" smtClean="0">
                <a:latin typeface="Helvetica" pitchFamily="-111" charset="0"/>
                <a:ea typeface="Times New Roman" pitchFamily="-111" charset="0"/>
                <a:cs typeface="Times New Roman" pitchFamily="-111" charset="0"/>
              </a:rPr>
              <a:t>Unsupervised learning</a:t>
            </a:r>
            <a:endParaRPr lang="en-US" sz="3200" dirty="0">
              <a:latin typeface="Helvetica" pitchFamily="-111" charset="0"/>
              <a:ea typeface="Times New Roman" pitchFamily="-111" charset="0"/>
              <a:cs typeface="Times New Roman" pitchFamily="-111" charset="0"/>
            </a:endParaRP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4191000"/>
            <a:ext cx="6400800" cy="1752600"/>
          </a:xfrm>
        </p:spPr>
        <p:txBody>
          <a:bodyPr/>
          <a:lstStyle/>
          <a:p>
            <a:pPr marL="0" indent="0" algn="r" eaLnBrk="1" hangingPunct="1">
              <a:buFont typeface="Wingdings" pitchFamily="-111" charset="2"/>
              <a:buNone/>
            </a:pPr>
            <a:r>
              <a:rPr lang="en-US" sz="2000" dirty="0">
                <a:ea typeface="ＭＳ Ｐゴシック" pitchFamily="-111" charset="-128"/>
              </a:rPr>
              <a:t>David </a:t>
            </a:r>
            <a:r>
              <a:rPr lang="en-US" sz="2000" dirty="0" err="1">
                <a:ea typeface="ＭＳ Ｐゴシック" pitchFamily="-111" charset="-128"/>
              </a:rPr>
              <a:t>Kauchak</a:t>
            </a:r>
            <a:endParaRPr lang="en-US" sz="2000" dirty="0">
              <a:ea typeface="ＭＳ Ｐゴシック" pitchFamily="-111" charset="-128"/>
            </a:endParaRPr>
          </a:p>
          <a:p>
            <a:pPr marL="0" indent="0" algn="r" eaLnBrk="1" hangingPunct="1">
              <a:buFont typeface="Wingdings" pitchFamily="-111" charset="2"/>
              <a:buNone/>
            </a:pPr>
            <a:r>
              <a:rPr lang="en-US" sz="2000" dirty="0" smtClean="0">
                <a:ea typeface="ＭＳ Ｐゴシック" pitchFamily="-111" charset="-128"/>
              </a:rPr>
              <a:t>cs311</a:t>
            </a:r>
            <a:endParaRPr lang="en-US" sz="2000" dirty="0">
              <a:ea typeface="ＭＳ Ｐゴシック" pitchFamily="-111" charset="-128"/>
            </a:endParaRPr>
          </a:p>
          <a:p>
            <a:pPr marL="0" indent="0" algn="r" eaLnBrk="1" hangingPunct="1">
              <a:buFont typeface="Wingdings" pitchFamily="-111" charset="2"/>
              <a:buNone/>
            </a:pPr>
            <a:r>
              <a:rPr lang="en-US" sz="2000" dirty="0" smtClean="0">
                <a:ea typeface="ＭＳ Ｐゴシック" pitchFamily="-111" charset="-128"/>
              </a:rPr>
              <a:t>Spring 2013</a:t>
            </a:r>
            <a:endParaRPr lang="en-US" sz="2000" dirty="0">
              <a:ea typeface="ＭＳ Ｐゴシック" pitchFamily="-111" charset="-128"/>
            </a:endParaRPr>
          </a:p>
          <a:p>
            <a:pPr marL="0" indent="0" algn="r" eaLnBrk="1" hangingPunct="1">
              <a:buFont typeface="Wingdings" pitchFamily="-111" charset="2"/>
              <a:buNone/>
            </a:pPr>
            <a:r>
              <a:rPr lang="en-US" sz="1000" i="1" dirty="0">
                <a:solidFill>
                  <a:srgbClr val="437085"/>
                </a:solidFill>
                <a:ea typeface="ＭＳ Ｐゴシック" pitchFamily="-111" charset="-128"/>
              </a:rPr>
              <a:t>adapted from:</a:t>
            </a:r>
            <a:br>
              <a:rPr lang="en-US" sz="1000" i="1" dirty="0">
                <a:solidFill>
                  <a:srgbClr val="437085"/>
                </a:solidFill>
                <a:ea typeface="ＭＳ Ｐゴシック" pitchFamily="-111" charset="-128"/>
              </a:rPr>
            </a:br>
            <a:r>
              <a:rPr lang="en-US" sz="1000" dirty="0">
                <a:ea typeface="ＭＳ Ｐゴシック" pitchFamily="-111" charset="-128"/>
              </a:rPr>
              <a:t>http://www.stanford.edu/class/cs276/handouts</a:t>
            </a:r>
            <a:r>
              <a:rPr lang="en-US" sz="1000" dirty="0" smtClean="0">
                <a:ea typeface="ＭＳ Ｐゴシック" pitchFamily="-111" charset="-128"/>
              </a:rPr>
              <a:t>/lecture17-clustering.ppt</a:t>
            </a:r>
            <a:endParaRPr lang="en-US" sz="1000" dirty="0">
              <a:solidFill>
                <a:schemeClr val="accent1"/>
              </a:solidFill>
              <a:ea typeface="ＭＳ Ｐゴシック" pitchFamily="-111" charset="-128"/>
            </a:endParaRPr>
          </a:p>
        </p:txBody>
      </p:sp>
      <p:sp>
        <p:nvSpPr>
          <p:cNvPr id="123908" name="Line 4"/>
          <p:cNvSpPr>
            <a:spLocks noChangeShapeType="1"/>
          </p:cNvSpPr>
          <p:nvPr/>
        </p:nvSpPr>
        <p:spPr bwMode="auto">
          <a:xfrm>
            <a:off x="533400" y="3429000"/>
            <a:ext cx="8077200" cy="0"/>
          </a:xfrm>
          <a:prstGeom prst="line">
            <a:avLst/>
          </a:prstGeom>
          <a:noFill/>
          <a:ln w="762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Training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8564277"/>
              </p:ext>
            </p:extLst>
          </p:nvPr>
        </p:nvGraphicFramePr>
        <p:xfrm>
          <a:off x="533400" y="2667000"/>
          <a:ext cx="3660775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51" name="Equation" r:id="rId3" imgW="1346200" imgH="203200" progId="Equation.3">
                  <p:embed/>
                </p:oleObj>
              </mc:Choice>
              <mc:Fallback>
                <p:oleObj name="Equation" r:id="rId3" imgW="13462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667000"/>
                        <a:ext cx="3660775" cy="563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2547983"/>
              </p:ext>
            </p:extLst>
          </p:nvPr>
        </p:nvGraphicFramePr>
        <p:xfrm>
          <a:off x="381000" y="4648200"/>
          <a:ext cx="383381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52" name="Equation" r:id="rId5" imgW="1409700" imgH="203200" progId="Equation.3">
                  <p:embed/>
                </p:oleObj>
              </mc:Choice>
              <mc:Fallback>
                <p:oleObj name="Equation" r:id="rId5" imgW="14097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648200"/>
                        <a:ext cx="3833813" cy="563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036126" y="4648200"/>
            <a:ext cx="2964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 as clear here…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19579" y="2673684"/>
            <a:ext cx="38091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 Bayes rule and learn</a:t>
            </a:r>
          </a:p>
          <a:p>
            <a:r>
              <a:rPr lang="en-US" dirty="0" smtClean="0"/>
              <a:t>p(</a:t>
            </a:r>
            <a:r>
              <a:rPr lang="en-US" dirty="0" err="1" smtClean="0"/>
              <a:t>feature|Label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5074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is a general framework</a:t>
            </a:r>
            <a:endParaRPr lang="en-US" dirty="0"/>
          </a:p>
        </p:txBody>
      </p:sp>
      <p:sp>
        <p:nvSpPr>
          <p:cNvPr id="7045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3820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Create an initial model,</a:t>
            </a:r>
            <a:r>
              <a:rPr lang="en-US" sz="2400" dirty="0" smtClean="0"/>
              <a:t> </a:t>
            </a:r>
            <a:r>
              <a:rPr lang="el-GR" sz="2400" dirty="0" smtClean="0">
                <a:ea typeface="Times New Roman" charset="0"/>
                <a:cs typeface="Times New Roman" charset="0"/>
              </a:rPr>
              <a:t>θ</a:t>
            </a:r>
            <a:r>
              <a:rPr lang="en-US" sz="2400" dirty="0" smtClean="0"/>
              <a:t>’ </a:t>
            </a:r>
            <a:endParaRPr lang="en-US" sz="2400" dirty="0"/>
          </a:p>
          <a:p>
            <a:pPr lvl="1"/>
            <a:r>
              <a:rPr lang="en-US" sz="2000" dirty="0"/>
              <a:t>Arbitrarily, randomly, or with a small set of training </a:t>
            </a:r>
            <a:r>
              <a:rPr lang="en-US" sz="2000" dirty="0" smtClean="0"/>
              <a:t>examples</a:t>
            </a:r>
          </a:p>
          <a:p>
            <a:pPr lvl="1"/>
            <a:endParaRPr lang="en-US" sz="2000" dirty="0" smtClean="0"/>
          </a:p>
          <a:p>
            <a:pPr marL="0" indent="0">
              <a:buNone/>
            </a:pPr>
            <a:r>
              <a:rPr lang="en-US" sz="2400" dirty="0"/>
              <a:t>Use the model </a:t>
            </a:r>
            <a:r>
              <a:rPr lang="el-GR" sz="2400" dirty="0">
                <a:ea typeface="Times New Roman" charset="0"/>
                <a:cs typeface="Times New Roman" charset="0"/>
              </a:rPr>
              <a:t>θ</a:t>
            </a:r>
            <a:r>
              <a:rPr lang="en-US" sz="2400" dirty="0"/>
              <a:t>’ to obtain another model </a:t>
            </a:r>
            <a:r>
              <a:rPr lang="el-GR" sz="2400" dirty="0">
                <a:ea typeface="Times New Roman" charset="0"/>
                <a:cs typeface="Times New Roman" charset="0"/>
              </a:rPr>
              <a:t>θ</a:t>
            </a:r>
            <a:r>
              <a:rPr lang="en-US" sz="2400" dirty="0"/>
              <a:t> such that</a:t>
            </a:r>
          </a:p>
          <a:p>
            <a:pPr lvl="1">
              <a:buFont typeface="Wingdings" charset="2"/>
              <a:buNone/>
            </a:pPr>
            <a:r>
              <a:rPr lang="en-US" sz="2000" dirty="0"/>
              <a:t> </a:t>
            </a:r>
            <a:r>
              <a:rPr lang="el-GR" sz="3200" dirty="0">
                <a:latin typeface="Times" charset="0"/>
              </a:rPr>
              <a:t>Σ</a:t>
            </a:r>
            <a:r>
              <a:rPr lang="en-US" sz="2000" baseline="-25000" dirty="0" err="1"/>
              <a:t>i</a:t>
            </a:r>
            <a:r>
              <a:rPr lang="en-US" sz="2000" baseline="-25000" dirty="0"/>
              <a:t> </a:t>
            </a:r>
            <a:r>
              <a:rPr lang="en-US" sz="2000" dirty="0"/>
              <a:t>log P</a:t>
            </a:r>
            <a:r>
              <a:rPr lang="el-GR" sz="2000" baseline="-25000" dirty="0">
                <a:ea typeface="Times New Roman" charset="0"/>
                <a:cs typeface="Times New Roman" charset="0"/>
              </a:rPr>
              <a:t>θ</a:t>
            </a:r>
            <a:r>
              <a:rPr lang="en-US" sz="2000" dirty="0" smtClean="0"/>
              <a:t>(</a:t>
            </a:r>
            <a:r>
              <a:rPr lang="en-US" sz="2000" dirty="0" err="1" smtClean="0"/>
              <a:t>data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) </a:t>
            </a:r>
            <a:r>
              <a:rPr lang="en-US" sz="2000" dirty="0"/>
              <a:t>&gt; </a:t>
            </a:r>
            <a:r>
              <a:rPr lang="el-GR" sz="3200" dirty="0">
                <a:latin typeface="Times" charset="0"/>
              </a:rPr>
              <a:t>Σ</a:t>
            </a:r>
            <a:r>
              <a:rPr lang="en-US" sz="2000" baseline="-25000" dirty="0" err="1"/>
              <a:t>i</a:t>
            </a:r>
            <a:r>
              <a:rPr lang="en-US" sz="2000" baseline="-25000" dirty="0"/>
              <a:t> </a:t>
            </a:r>
            <a:r>
              <a:rPr lang="en-US" sz="2000" dirty="0"/>
              <a:t>log P</a:t>
            </a:r>
            <a:r>
              <a:rPr lang="el-GR" sz="2000" baseline="-25000" dirty="0">
                <a:ea typeface="Times New Roman" charset="0"/>
                <a:cs typeface="Times New Roman" charset="0"/>
              </a:rPr>
              <a:t>θ</a:t>
            </a:r>
            <a:r>
              <a:rPr lang="en-US" sz="2000" baseline="-25000" dirty="0"/>
              <a:t>’</a:t>
            </a:r>
            <a:r>
              <a:rPr lang="en-US" sz="2000" dirty="0" smtClean="0"/>
              <a:t>(</a:t>
            </a:r>
            <a:r>
              <a:rPr lang="en-US" sz="2000" dirty="0" err="1" smtClean="0"/>
              <a:t>data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)</a:t>
            </a:r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Let </a:t>
            </a:r>
            <a:r>
              <a:rPr lang="el-GR" sz="2400" dirty="0" smtClean="0">
                <a:ea typeface="Times New Roman" charset="0"/>
                <a:cs typeface="Times New Roman" charset="0"/>
              </a:rPr>
              <a:t>θ</a:t>
            </a:r>
            <a:r>
              <a:rPr lang="en-US" sz="2400" dirty="0" smtClean="0"/>
              <a:t>’ = </a:t>
            </a:r>
            <a:r>
              <a:rPr lang="el-GR" sz="2400" dirty="0" smtClean="0">
                <a:ea typeface="Times New Roman" charset="0"/>
                <a:cs typeface="Times New Roman" charset="0"/>
              </a:rPr>
              <a:t>θ</a:t>
            </a:r>
            <a:r>
              <a:rPr lang="en-US" sz="2400" dirty="0" smtClean="0"/>
              <a:t> and repeat </a:t>
            </a:r>
            <a:r>
              <a:rPr lang="en-US" sz="2400" dirty="0"/>
              <a:t>the above step until reaching a local </a:t>
            </a:r>
            <a:r>
              <a:rPr lang="en-US" sz="2400" dirty="0" smtClean="0"/>
              <a:t>maximum</a:t>
            </a:r>
          </a:p>
          <a:p>
            <a:pPr lvl="1"/>
            <a:r>
              <a:rPr lang="en-US" sz="2000" dirty="0"/>
              <a:t>Guaranteed to find a better model after each </a:t>
            </a:r>
            <a:r>
              <a:rPr lang="en-US" sz="2000" dirty="0" smtClean="0"/>
              <a:t>iteration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6172200"/>
            <a:ext cx="4668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Where else have you seen EM?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6488" y="3505200"/>
            <a:ext cx="33196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i.e. better models data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(increased log likelihood)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shows up all over the 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smtClean="0"/>
              <a:t>Training </a:t>
            </a:r>
            <a:r>
              <a:rPr lang="en-US" sz="1800" dirty="0" err="1" smtClean="0"/>
              <a:t>HMMs</a:t>
            </a:r>
            <a:r>
              <a:rPr lang="en-US" sz="1800" dirty="0" smtClean="0"/>
              <a:t> (Baum-Welch algorithm)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Learning </a:t>
            </a:r>
            <a:r>
              <a:rPr lang="en-US" sz="1800" dirty="0" smtClean="0"/>
              <a:t>probabilities for Bayesian networks</a:t>
            </a:r>
          </a:p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EM</a:t>
            </a:r>
            <a:r>
              <a:rPr lang="en-US" sz="1800" dirty="0" smtClean="0"/>
              <a:t>-clustering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Learning </a:t>
            </a:r>
            <a:r>
              <a:rPr lang="en-US" sz="1800" dirty="0" smtClean="0"/>
              <a:t>word alignments for language translation</a:t>
            </a:r>
          </a:p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Learning </a:t>
            </a:r>
            <a:r>
              <a:rPr lang="en-US" sz="1800" dirty="0" smtClean="0"/>
              <a:t>Twitter friend network</a:t>
            </a:r>
          </a:p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Genetics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Finance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Anytime </a:t>
            </a:r>
            <a:r>
              <a:rPr lang="en-US" sz="1800" dirty="0" smtClean="0"/>
              <a:t>you have a model and unlabeled data!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 and M steps: creating a better model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8288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Expectation</a:t>
            </a:r>
            <a:r>
              <a:rPr lang="en-US" sz="2000" dirty="0" smtClean="0"/>
              <a:t>: Given the current model, figure out the expected probabilities of the data points to each cluster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1910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Maximization</a:t>
            </a:r>
            <a:r>
              <a:rPr lang="en-US" sz="2000" dirty="0" smtClean="0"/>
              <a:t>: Given the probabilistic assignment of all the points, estimate a new model, </a:t>
            </a:r>
            <a:r>
              <a:rPr lang="en-US" sz="20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θ</a:t>
            </a:r>
            <a:r>
              <a:rPr lang="en-US" sz="2000" baseline="-250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c</a:t>
            </a:r>
            <a:r>
              <a:rPr lang="en-US" sz="2000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 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676400" y="2743200"/>
            <a:ext cx="1302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</a:rPr>
              <a:t>p(x|</a:t>
            </a:r>
            <a:r>
              <a:rPr lang="en-US" sz="28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θ</a:t>
            </a:r>
            <a:r>
              <a:rPr lang="en-US" sz="2800" baseline="-250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c</a:t>
            </a:r>
            <a:r>
              <a:rPr lang="en-US" sz="2800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)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0" y="2743200"/>
            <a:ext cx="4572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What is the probability of each point belonging to each cluster?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2600" y="5029200"/>
            <a:ext cx="5410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Just like NB maximum likelihood estimation, except we use fractional counts instead of whole counts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Similar to </a:t>
            </a:r>
            <a:r>
              <a:rPr lang="en-US" i="1" dirty="0"/>
              <a:t>k</a:t>
            </a:r>
            <a:r>
              <a:rPr lang="en-US" dirty="0" smtClean="0"/>
              <a:t>-means</a:t>
            </a:r>
            <a:endParaRPr lang="en-US" dirty="0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2667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Iterate:</a:t>
            </a:r>
          </a:p>
          <a:p>
            <a:pPr marL="457200" lvl="1" indent="0" eaLnBrk="1" hangingPunct="1">
              <a:buNone/>
            </a:pPr>
            <a:r>
              <a:rPr lang="en-US" dirty="0" smtClean="0">
                <a:solidFill>
                  <a:srgbClr val="ED958F"/>
                </a:solidFill>
              </a:rPr>
              <a:t>Assign/cluster each point to closest center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>
              <a:buNone/>
            </a:pPr>
            <a:endParaRPr lang="en-US" dirty="0" smtClean="0"/>
          </a:p>
          <a:p>
            <a:pPr marL="457200" lvl="1" indent="0" eaLnBrk="1" hangingPunct="1">
              <a:buNone/>
            </a:pPr>
            <a:r>
              <a:rPr lang="en-US" dirty="0" smtClean="0">
                <a:solidFill>
                  <a:srgbClr val="ED958F"/>
                </a:solidFill>
              </a:rPr>
              <a:t>Recalculate centers as the mean of the points </a:t>
            </a:r>
            <a:r>
              <a:rPr lang="en-US" dirty="0">
                <a:solidFill>
                  <a:srgbClr val="ED958F"/>
                </a:solidFill>
              </a:rPr>
              <a:t>in a </a:t>
            </a:r>
            <a:r>
              <a:rPr lang="en-US" dirty="0" smtClean="0">
                <a:solidFill>
                  <a:srgbClr val="ED958F"/>
                </a:solidFill>
              </a:rPr>
              <a:t>cluster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0" y="2743200"/>
            <a:ext cx="502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Expectation: Given the current model, figure out the expected probabilities of the points to each cluster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010400" y="2971800"/>
            <a:ext cx="1302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</a:rPr>
              <a:t>p(x|</a:t>
            </a:r>
            <a:r>
              <a:rPr lang="en-US" sz="28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θ</a:t>
            </a:r>
            <a:r>
              <a:rPr lang="en-US" sz="2800" baseline="-250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c</a:t>
            </a:r>
            <a:r>
              <a:rPr lang="en-US" sz="2800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)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4953000"/>
            <a:ext cx="624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Maximization: Given the probabilistic assignment of all the points, estimate a new model, </a:t>
            </a:r>
            <a:r>
              <a:rPr lang="en-US" sz="20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θ</a:t>
            </a:r>
            <a:r>
              <a:rPr lang="en-US" sz="2000" baseline="-250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c</a:t>
            </a:r>
            <a:r>
              <a:rPr lang="en-US" sz="2000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 and M steps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7526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Expectation</a:t>
            </a:r>
            <a:r>
              <a:rPr lang="en-US" sz="2000" dirty="0" smtClean="0"/>
              <a:t>: Given the current model, figure out the expected probabilities of the data points to each cluster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6670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Maximization</a:t>
            </a:r>
            <a:r>
              <a:rPr lang="en-US" sz="2000" dirty="0" smtClean="0"/>
              <a:t>: Given the probabilistic assignment of all the points, estimate a new model, </a:t>
            </a:r>
            <a:r>
              <a:rPr lang="en-US" sz="20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θ</a:t>
            </a:r>
            <a:r>
              <a:rPr lang="en-US" sz="2000" baseline="-250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c</a:t>
            </a:r>
            <a:r>
              <a:rPr lang="en-US" sz="2000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 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44196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660066"/>
                </a:solidFill>
              </a:rPr>
              <a:t>each iterations increases the likelihood of the data and guaranteed to converge (though to a local optimum)!</a:t>
            </a:r>
            <a:endParaRPr lang="en-US" sz="2000" dirty="0">
              <a:solidFill>
                <a:srgbClr val="66006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38100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Iterate: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Model: mixture of Gaussians</a:t>
            </a:r>
            <a:endParaRPr lang="en-US" dirty="0"/>
          </a:p>
        </p:txBody>
      </p:sp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1905000" y="1881188"/>
          <a:ext cx="5343525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78" name="Equation" r:id="rId4" imgW="3848040" imgH="469800" progId="">
                  <p:embed/>
                </p:oleObj>
              </mc:Choice>
              <mc:Fallback>
                <p:oleObj name="Equation" r:id="rId4" imgW="3848040" imgH="4698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881188"/>
                        <a:ext cx="5343525" cy="652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07" name="Picture 7" descr="filter_5"/>
          <p:cNvPicPr>
            <a:picLocks noChangeAspect="1" noChangeArrowheads="1"/>
          </p:cNvPicPr>
          <p:nvPr/>
        </p:nvPicPr>
        <p:blipFill>
          <a:blip r:embed="rId6"/>
          <a:srcRect l="17342" t="35130" r="15178" b="5251"/>
          <a:stretch>
            <a:fillRect/>
          </a:stretch>
        </p:blipFill>
        <p:spPr bwMode="auto">
          <a:xfrm>
            <a:off x="457200" y="2895600"/>
            <a:ext cx="4656137" cy="2316162"/>
          </a:xfrm>
          <a:prstGeom prst="rect">
            <a:avLst/>
          </a:prstGeom>
          <a:noFill/>
        </p:spPr>
      </p:pic>
      <p:pic>
        <p:nvPicPr>
          <p:cNvPr id="25611" name="Picture 11" descr="fig6"/>
          <p:cNvPicPr>
            <a:picLocks noChangeAspect="1" noChangeArrowheads="1"/>
          </p:cNvPicPr>
          <p:nvPr/>
        </p:nvPicPr>
        <p:blipFill>
          <a:blip r:embed="rId7"/>
          <a:srcRect l="19141" t="18224" r="10876" b="26018"/>
          <a:stretch>
            <a:fillRect/>
          </a:stretch>
        </p:blipFill>
        <p:spPr bwMode="auto">
          <a:xfrm>
            <a:off x="5965825" y="3230563"/>
            <a:ext cx="2635250" cy="1544637"/>
          </a:xfrm>
          <a:prstGeom prst="rect">
            <a:avLst/>
          </a:prstGeom>
          <a:noFill/>
        </p:spPr>
      </p:pic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5410200" y="4724400"/>
            <a:ext cx="36576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/>
              <a:t>Covariance determines </a:t>
            </a:r>
          </a:p>
          <a:p>
            <a:r>
              <a:rPr lang="en-US" dirty="0"/>
              <a:t>the shape of these contours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327025" y="6046788"/>
            <a:ext cx="87639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dirty="0" smtClean="0"/>
              <a:t>Fit </a:t>
            </a:r>
            <a:r>
              <a:rPr lang="en-US" dirty="0"/>
              <a:t>these Gaussian densities to the data, one per </a:t>
            </a:r>
            <a:r>
              <a:rPr lang="en-US" dirty="0" smtClean="0"/>
              <a:t>cluster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1692275" y="274638"/>
            <a:ext cx="6307138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EM example 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5173663" y="6156325"/>
            <a:ext cx="3277056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Figure from Chris Bishop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0688" y="1585913"/>
            <a:ext cx="1701800" cy="170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1922463" y="1816100"/>
            <a:ext cx="517525" cy="5095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2767013" y="2401888"/>
            <a:ext cx="517525" cy="509587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692275" y="274638"/>
            <a:ext cx="6307138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EM example 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5173663" y="6156325"/>
            <a:ext cx="27051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Figure from Chris Bishop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0688" y="1585913"/>
            <a:ext cx="1701800" cy="170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6813" y="1585913"/>
            <a:ext cx="1728787" cy="172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1585913"/>
            <a:ext cx="1727200" cy="172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90688" y="3544888"/>
            <a:ext cx="1670050" cy="1670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06813" y="3544888"/>
            <a:ext cx="1728787" cy="172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22938" y="3516313"/>
            <a:ext cx="1728787" cy="172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EM is a general purpose approach for training a model when you don’t have labels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Not just for clustering!</a:t>
            </a:r>
          </a:p>
          <a:p>
            <a:pPr lvl="1"/>
            <a:r>
              <a:rPr lang="en-US" dirty="0" smtClean="0"/>
              <a:t>K-means is just for clustering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One of the most general purpose unsupervised approaches</a:t>
            </a:r>
          </a:p>
          <a:p>
            <a:pPr lvl="1"/>
            <a:r>
              <a:rPr lang="en-US" dirty="0" smtClean="0"/>
              <a:t>can be hard to get right!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Assignment 5 </a:t>
            </a:r>
            <a:r>
              <a:rPr lang="en-US" dirty="0" smtClean="0"/>
              <a:t>out</a:t>
            </a:r>
          </a:p>
          <a:p>
            <a:pPr lvl="1"/>
            <a:r>
              <a:rPr lang="en-US" dirty="0" smtClean="0"/>
              <a:t>due next Friday… get started now!</a:t>
            </a:r>
          </a:p>
          <a:p>
            <a:pPr lvl="1"/>
            <a:r>
              <a:rPr lang="en-US" dirty="0" smtClean="0"/>
              <a:t>implement k-means</a:t>
            </a:r>
          </a:p>
          <a:p>
            <a:pPr lvl="1"/>
            <a:r>
              <a:rPr lang="en-US" dirty="0" smtClean="0"/>
              <a:t>experiment with variants</a:t>
            </a:r>
          </a:p>
          <a:p>
            <a:pPr lvl="2"/>
            <a:r>
              <a:rPr lang="en-US" dirty="0" smtClean="0"/>
              <a:t>good chance to practice experimentation/analysis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Word Alignments</a:t>
            </a:r>
          </a:p>
        </p:txBody>
      </p:sp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1371600" y="2057400"/>
            <a:ext cx="608246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… la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maison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… la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maison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bleue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… la fleur …</a:t>
            </a:r>
          </a:p>
          <a:p>
            <a:pPr algn="l"/>
            <a:endParaRPr lang="en-US" sz="2400" dirty="0">
              <a:latin typeface="Times New Roman" charset="0"/>
            </a:endParaRPr>
          </a:p>
          <a:p>
            <a:pPr algn="l"/>
            <a:endParaRPr lang="en-US" sz="2400" dirty="0">
              <a:latin typeface="Times New Roman" charset="0"/>
            </a:endParaRPr>
          </a:p>
          <a:p>
            <a:pPr algn="l"/>
            <a:r>
              <a:rPr lang="en-US" sz="2400" dirty="0">
                <a:solidFill>
                  <a:srgbClr val="0000FF"/>
                </a:solidFill>
                <a:latin typeface="Times New Roman" charset="0"/>
              </a:rPr>
              <a:t>… the house … the blue house … the flower …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7200" y="4004608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 </a:t>
            </a:r>
            <a:r>
              <a:rPr lang="en-US" sz="2000" dirty="0" smtClean="0"/>
              <a:t>machine translation, we train from pairs of translated sentences</a:t>
            </a:r>
          </a:p>
          <a:p>
            <a:endParaRPr lang="en-US" sz="2000" dirty="0"/>
          </a:p>
          <a:p>
            <a:r>
              <a:rPr lang="en-US" sz="2000" dirty="0" smtClean="0"/>
              <a:t>Often </a:t>
            </a:r>
            <a:r>
              <a:rPr lang="en-US" sz="2000" dirty="0" smtClean="0"/>
              <a:t>useful to know how the words align in the sentences</a:t>
            </a:r>
          </a:p>
          <a:p>
            <a:endParaRPr lang="en-US" sz="2000" dirty="0"/>
          </a:p>
          <a:p>
            <a:r>
              <a:rPr lang="en-US" sz="2000" dirty="0" smtClean="0"/>
              <a:t>U</a:t>
            </a:r>
            <a:r>
              <a:rPr lang="en-US" sz="2000" dirty="0" smtClean="0"/>
              <a:t>se </a:t>
            </a:r>
            <a:r>
              <a:rPr lang="en-US" sz="2000" dirty="0" smtClean="0"/>
              <a:t>EM!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 learn a model of </a:t>
            </a:r>
            <a:r>
              <a:rPr lang="en-US" sz="2000" dirty="0" err="1" smtClean="0"/>
              <a:t>P(</a:t>
            </a:r>
            <a:r>
              <a:rPr lang="en-US" sz="2000" dirty="0" err="1" smtClean="0">
                <a:solidFill>
                  <a:srgbClr val="008000"/>
                </a:solidFill>
              </a:rPr>
              <a:t>french</a:t>
            </a:r>
            <a:r>
              <a:rPr lang="en-US" sz="2000" dirty="0" smtClean="0">
                <a:solidFill>
                  <a:srgbClr val="008000"/>
                </a:solidFill>
              </a:rPr>
              <a:t>-word</a:t>
            </a:r>
            <a:r>
              <a:rPr lang="en-US" sz="2000" dirty="0" smtClean="0"/>
              <a:t> | </a:t>
            </a:r>
            <a:r>
              <a:rPr lang="en-US" sz="2000" dirty="0" err="1" smtClean="0">
                <a:solidFill>
                  <a:srgbClr val="0000FF"/>
                </a:solidFill>
              </a:rPr>
              <a:t>english</a:t>
            </a:r>
            <a:r>
              <a:rPr lang="en-US" sz="2000" dirty="0" smtClean="0">
                <a:solidFill>
                  <a:srgbClr val="0000FF"/>
                </a:solidFill>
              </a:rPr>
              <a:t>-word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Word Alignments</a:t>
            </a:r>
          </a:p>
        </p:txBody>
      </p:sp>
      <p:sp>
        <p:nvSpPr>
          <p:cNvPr id="225284" name="Line 4"/>
          <p:cNvSpPr>
            <a:spLocks noChangeShapeType="1"/>
          </p:cNvSpPr>
          <p:nvPr/>
        </p:nvSpPr>
        <p:spPr bwMode="auto">
          <a:xfrm>
            <a:off x="1981200" y="25146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85" name="Line 5"/>
          <p:cNvSpPr>
            <a:spLocks noChangeShapeType="1"/>
          </p:cNvSpPr>
          <p:nvPr/>
        </p:nvSpPr>
        <p:spPr bwMode="auto">
          <a:xfrm>
            <a:off x="1981200" y="25146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86" name="Line 6"/>
          <p:cNvSpPr>
            <a:spLocks noChangeShapeType="1"/>
          </p:cNvSpPr>
          <p:nvPr/>
        </p:nvSpPr>
        <p:spPr bwMode="auto">
          <a:xfrm flipH="1">
            <a:off x="2590800" y="25908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87" name="Line 7"/>
          <p:cNvSpPr>
            <a:spLocks noChangeShapeType="1"/>
          </p:cNvSpPr>
          <p:nvPr/>
        </p:nvSpPr>
        <p:spPr bwMode="auto">
          <a:xfrm flipH="1">
            <a:off x="2057400" y="25908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88" name="Line 8"/>
          <p:cNvSpPr>
            <a:spLocks noChangeShapeType="1"/>
          </p:cNvSpPr>
          <p:nvPr/>
        </p:nvSpPr>
        <p:spPr bwMode="auto">
          <a:xfrm>
            <a:off x="5943600" y="2514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89" name="Line 9"/>
          <p:cNvSpPr>
            <a:spLocks noChangeShapeType="1"/>
          </p:cNvSpPr>
          <p:nvPr/>
        </p:nvSpPr>
        <p:spPr bwMode="auto">
          <a:xfrm>
            <a:off x="5943600" y="25146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90" name="Line 10"/>
          <p:cNvSpPr>
            <a:spLocks noChangeShapeType="1"/>
          </p:cNvSpPr>
          <p:nvPr/>
        </p:nvSpPr>
        <p:spPr bwMode="auto">
          <a:xfrm flipH="1">
            <a:off x="6553200" y="2514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91" name="Line 11"/>
          <p:cNvSpPr>
            <a:spLocks noChangeShapeType="1"/>
          </p:cNvSpPr>
          <p:nvPr/>
        </p:nvSpPr>
        <p:spPr bwMode="auto">
          <a:xfrm flipH="1">
            <a:off x="5943600" y="25146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92" name="Line 12"/>
          <p:cNvSpPr>
            <a:spLocks noChangeShapeType="1"/>
          </p:cNvSpPr>
          <p:nvPr/>
        </p:nvSpPr>
        <p:spPr bwMode="auto">
          <a:xfrm>
            <a:off x="3581400" y="25146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93" name="Line 13"/>
          <p:cNvSpPr>
            <a:spLocks noChangeShapeType="1"/>
          </p:cNvSpPr>
          <p:nvPr/>
        </p:nvSpPr>
        <p:spPr bwMode="auto">
          <a:xfrm>
            <a:off x="3581400" y="25146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94" name="Line 14"/>
          <p:cNvSpPr>
            <a:spLocks noChangeShapeType="1"/>
          </p:cNvSpPr>
          <p:nvPr/>
        </p:nvSpPr>
        <p:spPr bwMode="auto">
          <a:xfrm flipH="1">
            <a:off x="4191000" y="25908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95" name="Line 15"/>
          <p:cNvSpPr>
            <a:spLocks noChangeShapeType="1"/>
          </p:cNvSpPr>
          <p:nvPr/>
        </p:nvSpPr>
        <p:spPr bwMode="auto">
          <a:xfrm flipH="1">
            <a:off x="3657600" y="25908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96" name="Line 16"/>
          <p:cNvSpPr>
            <a:spLocks noChangeShapeType="1"/>
          </p:cNvSpPr>
          <p:nvPr/>
        </p:nvSpPr>
        <p:spPr bwMode="auto">
          <a:xfrm>
            <a:off x="3581400" y="2514600"/>
            <a:ext cx="1295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97" name="Line 17"/>
          <p:cNvSpPr>
            <a:spLocks noChangeShapeType="1"/>
          </p:cNvSpPr>
          <p:nvPr/>
        </p:nvSpPr>
        <p:spPr bwMode="auto">
          <a:xfrm flipV="1">
            <a:off x="4876800" y="25908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98" name="Line 18"/>
          <p:cNvSpPr>
            <a:spLocks noChangeShapeType="1"/>
          </p:cNvSpPr>
          <p:nvPr/>
        </p:nvSpPr>
        <p:spPr bwMode="auto">
          <a:xfrm flipH="1">
            <a:off x="4191000" y="25908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99" name="Line 19"/>
          <p:cNvSpPr>
            <a:spLocks noChangeShapeType="1"/>
          </p:cNvSpPr>
          <p:nvPr/>
        </p:nvSpPr>
        <p:spPr bwMode="auto">
          <a:xfrm flipH="1">
            <a:off x="3657600" y="2590800"/>
            <a:ext cx="1371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00" name="Line 20"/>
          <p:cNvSpPr>
            <a:spLocks noChangeShapeType="1"/>
          </p:cNvSpPr>
          <p:nvPr/>
        </p:nvSpPr>
        <p:spPr bwMode="auto">
          <a:xfrm>
            <a:off x="4267200" y="25908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01" name="Text Box 21"/>
          <p:cNvSpPr txBox="1">
            <a:spLocks noChangeArrowheads="1"/>
          </p:cNvSpPr>
          <p:nvPr/>
        </p:nvSpPr>
        <p:spPr bwMode="auto">
          <a:xfrm>
            <a:off x="1057275" y="4840288"/>
            <a:ext cx="7083991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All word alignments </a:t>
            </a:r>
            <a:r>
              <a:rPr lang="en-US" sz="2400" dirty="0" smtClean="0"/>
              <a:t>are equally </a:t>
            </a:r>
            <a:r>
              <a:rPr lang="en-US" sz="2400" dirty="0"/>
              <a:t>likely</a:t>
            </a:r>
          </a:p>
          <a:p>
            <a:endParaRPr lang="en-US" sz="2400" dirty="0"/>
          </a:p>
          <a:p>
            <a:r>
              <a:rPr lang="en-US" sz="2400" dirty="0"/>
              <a:t>All </a:t>
            </a:r>
            <a:r>
              <a:rPr lang="en-US" sz="2400" dirty="0" err="1"/>
              <a:t>P(</a:t>
            </a:r>
            <a:r>
              <a:rPr lang="en-US" sz="2400" dirty="0" err="1">
                <a:solidFill>
                  <a:srgbClr val="008000"/>
                </a:solidFill>
              </a:rPr>
              <a:t>french</a:t>
            </a:r>
            <a:r>
              <a:rPr lang="en-US" sz="2400" dirty="0">
                <a:solidFill>
                  <a:srgbClr val="008000"/>
                </a:solidFill>
              </a:rPr>
              <a:t>-word</a:t>
            </a:r>
            <a:r>
              <a:rPr lang="en-US" sz="2400" dirty="0"/>
              <a:t> | </a:t>
            </a:r>
            <a:r>
              <a:rPr lang="en-US" sz="2400" dirty="0" err="1">
                <a:solidFill>
                  <a:srgbClr val="0000FF"/>
                </a:solidFill>
              </a:rPr>
              <a:t>english</a:t>
            </a:r>
            <a:r>
              <a:rPr lang="en-US" sz="2400" dirty="0">
                <a:solidFill>
                  <a:srgbClr val="0000FF"/>
                </a:solidFill>
              </a:rPr>
              <a:t>-word</a:t>
            </a:r>
            <a:r>
              <a:rPr lang="en-US" sz="2400" dirty="0"/>
              <a:t>) equally likely</a:t>
            </a: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1371600" y="2057400"/>
            <a:ext cx="608246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… la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maison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… la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maison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bleue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… la fleur …</a:t>
            </a:r>
          </a:p>
          <a:p>
            <a:pPr algn="l"/>
            <a:endParaRPr lang="en-US" sz="2400" dirty="0">
              <a:latin typeface="Times New Roman" charset="0"/>
            </a:endParaRPr>
          </a:p>
          <a:p>
            <a:pPr algn="l"/>
            <a:endParaRPr lang="en-US" sz="2400" dirty="0">
              <a:latin typeface="Times New Roman" charset="0"/>
            </a:endParaRPr>
          </a:p>
          <a:p>
            <a:pPr algn="l"/>
            <a:r>
              <a:rPr lang="en-US" sz="2400" dirty="0">
                <a:solidFill>
                  <a:srgbClr val="0000FF"/>
                </a:solidFill>
                <a:latin typeface="Times New Roman" charset="0"/>
              </a:rPr>
              <a:t>… the house … the blue house … the flower 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Word Alignments</a:t>
            </a:r>
          </a:p>
        </p:txBody>
      </p:sp>
      <p:sp>
        <p:nvSpPr>
          <p:cNvPr id="226308" name="Line 4"/>
          <p:cNvSpPr>
            <a:spLocks noChangeShapeType="1"/>
          </p:cNvSpPr>
          <p:nvPr/>
        </p:nvSpPr>
        <p:spPr bwMode="auto">
          <a:xfrm>
            <a:off x="1981200" y="2514600"/>
            <a:ext cx="76200" cy="6858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09" name="Line 5"/>
          <p:cNvSpPr>
            <a:spLocks noChangeShapeType="1"/>
          </p:cNvSpPr>
          <p:nvPr/>
        </p:nvSpPr>
        <p:spPr bwMode="auto">
          <a:xfrm>
            <a:off x="1981200" y="25146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10" name="Line 6"/>
          <p:cNvSpPr>
            <a:spLocks noChangeShapeType="1"/>
          </p:cNvSpPr>
          <p:nvPr/>
        </p:nvSpPr>
        <p:spPr bwMode="auto">
          <a:xfrm flipH="1">
            <a:off x="2590800" y="2590800"/>
            <a:ext cx="762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11" name="Line 7"/>
          <p:cNvSpPr>
            <a:spLocks noChangeShapeType="1"/>
          </p:cNvSpPr>
          <p:nvPr/>
        </p:nvSpPr>
        <p:spPr bwMode="auto">
          <a:xfrm flipH="1">
            <a:off x="2057400" y="2590800"/>
            <a:ext cx="609600" cy="609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12" name="Line 8"/>
          <p:cNvSpPr>
            <a:spLocks noChangeShapeType="1"/>
          </p:cNvSpPr>
          <p:nvPr/>
        </p:nvSpPr>
        <p:spPr bwMode="auto">
          <a:xfrm>
            <a:off x="5943600" y="2514600"/>
            <a:ext cx="0" cy="6858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13" name="Line 9"/>
          <p:cNvSpPr>
            <a:spLocks noChangeShapeType="1"/>
          </p:cNvSpPr>
          <p:nvPr/>
        </p:nvSpPr>
        <p:spPr bwMode="auto">
          <a:xfrm>
            <a:off x="5943600" y="25146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14" name="Line 10"/>
          <p:cNvSpPr>
            <a:spLocks noChangeShapeType="1"/>
          </p:cNvSpPr>
          <p:nvPr/>
        </p:nvSpPr>
        <p:spPr bwMode="auto">
          <a:xfrm flipH="1">
            <a:off x="6553200" y="25146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15" name="Line 11"/>
          <p:cNvSpPr>
            <a:spLocks noChangeShapeType="1"/>
          </p:cNvSpPr>
          <p:nvPr/>
        </p:nvSpPr>
        <p:spPr bwMode="auto">
          <a:xfrm flipH="1">
            <a:off x="5943600" y="25146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16" name="Line 12"/>
          <p:cNvSpPr>
            <a:spLocks noChangeShapeType="1"/>
          </p:cNvSpPr>
          <p:nvPr/>
        </p:nvSpPr>
        <p:spPr bwMode="auto">
          <a:xfrm>
            <a:off x="3581400" y="2514600"/>
            <a:ext cx="76200" cy="6858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17" name="Line 13"/>
          <p:cNvSpPr>
            <a:spLocks noChangeShapeType="1"/>
          </p:cNvSpPr>
          <p:nvPr/>
        </p:nvSpPr>
        <p:spPr bwMode="auto">
          <a:xfrm>
            <a:off x="3581400" y="25146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18" name="Line 14"/>
          <p:cNvSpPr>
            <a:spLocks noChangeShapeType="1"/>
          </p:cNvSpPr>
          <p:nvPr/>
        </p:nvSpPr>
        <p:spPr bwMode="auto">
          <a:xfrm flipH="1">
            <a:off x="4191000" y="25908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19" name="Line 15"/>
          <p:cNvSpPr>
            <a:spLocks noChangeShapeType="1"/>
          </p:cNvSpPr>
          <p:nvPr/>
        </p:nvSpPr>
        <p:spPr bwMode="auto">
          <a:xfrm flipH="1">
            <a:off x="3657600" y="2590800"/>
            <a:ext cx="609600" cy="609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20" name="Line 16"/>
          <p:cNvSpPr>
            <a:spLocks noChangeShapeType="1"/>
          </p:cNvSpPr>
          <p:nvPr/>
        </p:nvSpPr>
        <p:spPr bwMode="auto">
          <a:xfrm>
            <a:off x="3581400" y="2514600"/>
            <a:ext cx="1295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21" name="Line 17"/>
          <p:cNvSpPr>
            <a:spLocks noChangeShapeType="1"/>
          </p:cNvSpPr>
          <p:nvPr/>
        </p:nvSpPr>
        <p:spPr bwMode="auto">
          <a:xfrm flipV="1">
            <a:off x="4876800" y="25908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22" name="Line 18"/>
          <p:cNvSpPr>
            <a:spLocks noChangeShapeType="1"/>
          </p:cNvSpPr>
          <p:nvPr/>
        </p:nvSpPr>
        <p:spPr bwMode="auto">
          <a:xfrm flipH="1">
            <a:off x="4191000" y="25908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23" name="Line 19"/>
          <p:cNvSpPr>
            <a:spLocks noChangeShapeType="1"/>
          </p:cNvSpPr>
          <p:nvPr/>
        </p:nvSpPr>
        <p:spPr bwMode="auto">
          <a:xfrm flipH="1">
            <a:off x="3657600" y="2590800"/>
            <a:ext cx="1371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24" name="Line 20"/>
          <p:cNvSpPr>
            <a:spLocks noChangeShapeType="1"/>
          </p:cNvSpPr>
          <p:nvPr/>
        </p:nvSpPr>
        <p:spPr bwMode="auto">
          <a:xfrm>
            <a:off x="4267200" y="2590800"/>
            <a:ext cx="609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25" name="Text Box 21"/>
          <p:cNvSpPr txBox="1">
            <a:spLocks noChangeArrowheads="1"/>
          </p:cNvSpPr>
          <p:nvPr/>
        </p:nvSpPr>
        <p:spPr bwMode="auto">
          <a:xfrm>
            <a:off x="854075" y="4840288"/>
            <a:ext cx="70738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“</a:t>
            </a:r>
            <a:r>
              <a:rPr lang="en-US" sz="2400" dirty="0">
                <a:solidFill>
                  <a:srgbClr val="008000"/>
                </a:solidFill>
              </a:rPr>
              <a:t>la</a:t>
            </a:r>
            <a:r>
              <a:rPr lang="en-US" sz="2400" dirty="0"/>
              <a:t>” and “</a:t>
            </a:r>
            <a:r>
              <a:rPr lang="en-US" sz="2400" dirty="0">
                <a:solidFill>
                  <a:srgbClr val="0000FF"/>
                </a:solidFill>
              </a:rPr>
              <a:t>the</a:t>
            </a:r>
            <a:r>
              <a:rPr lang="en-US" sz="2400" dirty="0"/>
              <a:t>” observed to co-occur frequently,</a:t>
            </a:r>
          </a:p>
          <a:p>
            <a:r>
              <a:rPr lang="en-US" sz="2400" dirty="0"/>
              <a:t>so </a:t>
            </a:r>
            <a:r>
              <a:rPr lang="en-US" sz="2400" dirty="0" err="1"/>
              <a:t>P(</a:t>
            </a:r>
            <a:r>
              <a:rPr lang="en-US" sz="2400" dirty="0" err="1">
                <a:solidFill>
                  <a:srgbClr val="008000"/>
                </a:solidFill>
              </a:rPr>
              <a:t>la</a:t>
            </a:r>
            <a:r>
              <a:rPr lang="en-US" sz="2400" dirty="0"/>
              <a:t> | </a:t>
            </a:r>
            <a:r>
              <a:rPr lang="en-US" sz="2400" dirty="0">
                <a:solidFill>
                  <a:srgbClr val="0000FF"/>
                </a:solidFill>
              </a:rPr>
              <a:t>the</a:t>
            </a:r>
            <a:r>
              <a:rPr lang="en-US" sz="2400" dirty="0"/>
              <a:t>) is increased.</a:t>
            </a: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1371600" y="2057400"/>
            <a:ext cx="608246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… la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maison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… la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maison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bleue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… la fleur …</a:t>
            </a:r>
          </a:p>
          <a:p>
            <a:pPr algn="l"/>
            <a:endParaRPr lang="en-US" sz="2400" dirty="0">
              <a:latin typeface="Times New Roman" charset="0"/>
            </a:endParaRPr>
          </a:p>
          <a:p>
            <a:pPr algn="l"/>
            <a:endParaRPr lang="en-US" sz="2400" dirty="0">
              <a:latin typeface="Times New Roman" charset="0"/>
            </a:endParaRPr>
          </a:p>
          <a:p>
            <a:pPr algn="l"/>
            <a:r>
              <a:rPr lang="en-US" sz="2400" dirty="0">
                <a:solidFill>
                  <a:srgbClr val="0000FF"/>
                </a:solidFill>
                <a:latin typeface="Times New Roman" charset="0"/>
              </a:rPr>
              <a:t>… the house … the blue house … the flower 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Word Alignments</a:t>
            </a:r>
          </a:p>
        </p:txBody>
      </p:sp>
      <p:sp>
        <p:nvSpPr>
          <p:cNvPr id="227332" name="Line 4"/>
          <p:cNvSpPr>
            <a:spLocks noChangeShapeType="1"/>
          </p:cNvSpPr>
          <p:nvPr/>
        </p:nvSpPr>
        <p:spPr bwMode="auto">
          <a:xfrm>
            <a:off x="1981200" y="2514600"/>
            <a:ext cx="7620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33" name="Line 5"/>
          <p:cNvSpPr>
            <a:spLocks noChangeShapeType="1"/>
          </p:cNvSpPr>
          <p:nvPr/>
        </p:nvSpPr>
        <p:spPr bwMode="auto">
          <a:xfrm flipH="1">
            <a:off x="2590800" y="2590800"/>
            <a:ext cx="76200" cy="609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34" name="Line 6"/>
          <p:cNvSpPr>
            <a:spLocks noChangeShapeType="1"/>
          </p:cNvSpPr>
          <p:nvPr/>
        </p:nvSpPr>
        <p:spPr bwMode="auto">
          <a:xfrm flipH="1">
            <a:off x="2057400" y="2590800"/>
            <a:ext cx="609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35" name="Line 7"/>
          <p:cNvSpPr>
            <a:spLocks noChangeShapeType="1"/>
          </p:cNvSpPr>
          <p:nvPr/>
        </p:nvSpPr>
        <p:spPr bwMode="auto">
          <a:xfrm>
            <a:off x="5943600" y="2514600"/>
            <a:ext cx="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36" name="Line 8"/>
          <p:cNvSpPr>
            <a:spLocks noChangeShapeType="1"/>
          </p:cNvSpPr>
          <p:nvPr/>
        </p:nvSpPr>
        <p:spPr bwMode="auto">
          <a:xfrm flipH="1">
            <a:off x="6553200" y="2514600"/>
            <a:ext cx="0" cy="6858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37" name="Line 9"/>
          <p:cNvSpPr>
            <a:spLocks noChangeShapeType="1"/>
          </p:cNvSpPr>
          <p:nvPr/>
        </p:nvSpPr>
        <p:spPr bwMode="auto">
          <a:xfrm flipH="1">
            <a:off x="5943600" y="25146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38" name="Line 10"/>
          <p:cNvSpPr>
            <a:spLocks noChangeShapeType="1"/>
          </p:cNvSpPr>
          <p:nvPr/>
        </p:nvSpPr>
        <p:spPr bwMode="auto">
          <a:xfrm>
            <a:off x="3581400" y="2514600"/>
            <a:ext cx="7620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39" name="Line 11"/>
          <p:cNvSpPr>
            <a:spLocks noChangeShapeType="1"/>
          </p:cNvSpPr>
          <p:nvPr/>
        </p:nvSpPr>
        <p:spPr bwMode="auto">
          <a:xfrm>
            <a:off x="3581400" y="25146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40" name="Line 12"/>
          <p:cNvSpPr>
            <a:spLocks noChangeShapeType="1"/>
          </p:cNvSpPr>
          <p:nvPr/>
        </p:nvSpPr>
        <p:spPr bwMode="auto">
          <a:xfrm flipH="1">
            <a:off x="4191000" y="25908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41" name="Line 13"/>
          <p:cNvSpPr>
            <a:spLocks noChangeShapeType="1"/>
          </p:cNvSpPr>
          <p:nvPr/>
        </p:nvSpPr>
        <p:spPr bwMode="auto">
          <a:xfrm flipH="1">
            <a:off x="3657600" y="2590800"/>
            <a:ext cx="609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42" name="Line 14"/>
          <p:cNvSpPr>
            <a:spLocks noChangeShapeType="1"/>
          </p:cNvSpPr>
          <p:nvPr/>
        </p:nvSpPr>
        <p:spPr bwMode="auto">
          <a:xfrm>
            <a:off x="3581400" y="2514600"/>
            <a:ext cx="1295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43" name="Line 15"/>
          <p:cNvSpPr>
            <a:spLocks noChangeShapeType="1"/>
          </p:cNvSpPr>
          <p:nvPr/>
        </p:nvSpPr>
        <p:spPr bwMode="auto">
          <a:xfrm flipV="1">
            <a:off x="4876800" y="25908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44" name="Line 16"/>
          <p:cNvSpPr>
            <a:spLocks noChangeShapeType="1"/>
          </p:cNvSpPr>
          <p:nvPr/>
        </p:nvSpPr>
        <p:spPr bwMode="auto">
          <a:xfrm flipH="1">
            <a:off x="4191000" y="2590800"/>
            <a:ext cx="838200" cy="609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45" name="Line 17"/>
          <p:cNvSpPr>
            <a:spLocks noChangeShapeType="1"/>
          </p:cNvSpPr>
          <p:nvPr/>
        </p:nvSpPr>
        <p:spPr bwMode="auto">
          <a:xfrm flipH="1">
            <a:off x="3657600" y="2590800"/>
            <a:ext cx="1371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46" name="Line 18"/>
          <p:cNvSpPr>
            <a:spLocks noChangeShapeType="1"/>
          </p:cNvSpPr>
          <p:nvPr/>
        </p:nvSpPr>
        <p:spPr bwMode="auto">
          <a:xfrm>
            <a:off x="4267200" y="2590800"/>
            <a:ext cx="609600" cy="609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47" name="Text Box 19"/>
          <p:cNvSpPr txBox="1">
            <a:spLocks noChangeArrowheads="1"/>
          </p:cNvSpPr>
          <p:nvPr/>
        </p:nvSpPr>
        <p:spPr bwMode="auto">
          <a:xfrm>
            <a:off x="730250" y="4419600"/>
            <a:ext cx="816611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“</a:t>
            </a:r>
            <a:r>
              <a:rPr lang="en-US" sz="2400" dirty="0">
                <a:solidFill>
                  <a:srgbClr val="0000FF"/>
                </a:solidFill>
              </a:rPr>
              <a:t>house</a:t>
            </a:r>
            <a:r>
              <a:rPr lang="en-US" sz="2400" dirty="0"/>
              <a:t>” co-occurs with both “</a:t>
            </a:r>
            <a:r>
              <a:rPr lang="en-US" sz="2400" dirty="0">
                <a:solidFill>
                  <a:srgbClr val="008000"/>
                </a:solidFill>
              </a:rPr>
              <a:t>la</a:t>
            </a:r>
            <a:r>
              <a:rPr lang="en-US" sz="2400" dirty="0"/>
              <a:t>” and “</a:t>
            </a:r>
            <a:r>
              <a:rPr lang="en-US" sz="2400" dirty="0" err="1">
                <a:solidFill>
                  <a:srgbClr val="008000"/>
                </a:solidFill>
              </a:rPr>
              <a:t>maison</a:t>
            </a:r>
            <a:r>
              <a:rPr lang="en-US" sz="2400" dirty="0"/>
              <a:t>”, but</a:t>
            </a:r>
          </a:p>
          <a:p>
            <a:r>
              <a:rPr lang="en-US" sz="2400" dirty="0" err="1"/>
              <a:t>P(</a:t>
            </a:r>
            <a:r>
              <a:rPr lang="en-US" sz="2400" dirty="0" err="1">
                <a:solidFill>
                  <a:srgbClr val="008000"/>
                </a:solidFill>
              </a:rPr>
              <a:t>maison</a:t>
            </a:r>
            <a:r>
              <a:rPr lang="en-US" sz="2400" dirty="0"/>
              <a:t> | </a:t>
            </a:r>
            <a:r>
              <a:rPr lang="en-US" sz="2400" dirty="0">
                <a:solidFill>
                  <a:srgbClr val="0000FF"/>
                </a:solidFill>
              </a:rPr>
              <a:t>house</a:t>
            </a:r>
            <a:r>
              <a:rPr lang="en-US" sz="2400" dirty="0"/>
              <a:t>) can be raised without limit,  to 1.0,</a:t>
            </a:r>
          </a:p>
          <a:p>
            <a:r>
              <a:rPr lang="en-US" sz="2400" dirty="0"/>
              <a:t>while </a:t>
            </a:r>
            <a:r>
              <a:rPr lang="en-US" sz="2400" dirty="0" err="1"/>
              <a:t>P(</a:t>
            </a:r>
            <a:r>
              <a:rPr lang="en-US" sz="2400" dirty="0" err="1">
                <a:solidFill>
                  <a:srgbClr val="008000"/>
                </a:solidFill>
              </a:rPr>
              <a:t>la</a:t>
            </a:r>
            <a:r>
              <a:rPr lang="en-US" sz="2400" dirty="0"/>
              <a:t> | </a:t>
            </a:r>
            <a:r>
              <a:rPr lang="en-US" sz="2400" dirty="0">
                <a:solidFill>
                  <a:srgbClr val="0000FF"/>
                </a:solidFill>
              </a:rPr>
              <a:t>house</a:t>
            </a:r>
            <a:r>
              <a:rPr lang="en-US" sz="2400" dirty="0"/>
              <a:t>) is limited because of “</a:t>
            </a:r>
            <a:r>
              <a:rPr lang="en-US" sz="2400" dirty="0">
                <a:solidFill>
                  <a:srgbClr val="0000FF"/>
                </a:solidFill>
              </a:rPr>
              <a:t>the</a:t>
            </a:r>
            <a:r>
              <a:rPr lang="en-US" sz="2400" dirty="0"/>
              <a:t>”</a:t>
            </a:r>
          </a:p>
          <a:p>
            <a:endParaRPr lang="en-US" sz="2400" dirty="0"/>
          </a:p>
          <a:p>
            <a:r>
              <a:rPr lang="en-US" sz="2400" dirty="0"/>
              <a:t>(pigeonhole principle)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1371600" y="2057400"/>
            <a:ext cx="608246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… la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maison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… la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maison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bleue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… la fleur …</a:t>
            </a:r>
          </a:p>
          <a:p>
            <a:pPr algn="l"/>
            <a:endParaRPr lang="en-US" sz="2400" dirty="0">
              <a:latin typeface="Times New Roman" charset="0"/>
            </a:endParaRPr>
          </a:p>
          <a:p>
            <a:pPr algn="l"/>
            <a:endParaRPr lang="en-US" sz="2400" dirty="0">
              <a:latin typeface="Times New Roman" charset="0"/>
            </a:endParaRPr>
          </a:p>
          <a:p>
            <a:pPr algn="l"/>
            <a:r>
              <a:rPr lang="en-US" sz="2400" dirty="0">
                <a:solidFill>
                  <a:srgbClr val="0000FF"/>
                </a:solidFill>
                <a:latin typeface="Times New Roman" charset="0"/>
              </a:rPr>
              <a:t>… the house … the blue house … the flower 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Word Alignments</a:t>
            </a:r>
          </a:p>
        </p:txBody>
      </p:sp>
      <p:sp>
        <p:nvSpPr>
          <p:cNvPr id="228356" name="Line 4"/>
          <p:cNvSpPr>
            <a:spLocks noChangeShapeType="1"/>
          </p:cNvSpPr>
          <p:nvPr/>
        </p:nvSpPr>
        <p:spPr bwMode="auto">
          <a:xfrm>
            <a:off x="1981200" y="2514600"/>
            <a:ext cx="7620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357" name="Line 5"/>
          <p:cNvSpPr>
            <a:spLocks noChangeShapeType="1"/>
          </p:cNvSpPr>
          <p:nvPr/>
        </p:nvSpPr>
        <p:spPr bwMode="auto">
          <a:xfrm flipH="1">
            <a:off x="2590800" y="2590800"/>
            <a:ext cx="76200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358" name="Line 6"/>
          <p:cNvSpPr>
            <a:spLocks noChangeShapeType="1"/>
          </p:cNvSpPr>
          <p:nvPr/>
        </p:nvSpPr>
        <p:spPr bwMode="auto">
          <a:xfrm>
            <a:off x="5943600" y="2514600"/>
            <a:ext cx="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359" name="Line 7"/>
          <p:cNvSpPr>
            <a:spLocks noChangeShapeType="1"/>
          </p:cNvSpPr>
          <p:nvPr/>
        </p:nvSpPr>
        <p:spPr bwMode="auto">
          <a:xfrm flipH="1">
            <a:off x="6553200" y="2514600"/>
            <a:ext cx="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360" name="Line 8"/>
          <p:cNvSpPr>
            <a:spLocks noChangeShapeType="1"/>
          </p:cNvSpPr>
          <p:nvPr/>
        </p:nvSpPr>
        <p:spPr bwMode="auto">
          <a:xfrm flipH="1">
            <a:off x="5943600" y="25146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361" name="Line 9"/>
          <p:cNvSpPr>
            <a:spLocks noChangeShapeType="1"/>
          </p:cNvSpPr>
          <p:nvPr/>
        </p:nvSpPr>
        <p:spPr bwMode="auto">
          <a:xfrm>
            <a:off x="3581400" y="2514600"/>
            <a:ext cx="7620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362" name="Line 10"/>
          <p:cNvSpPr>
            <a:spLocks noChangeShapeType="1"/>
          </p:cNvSpPr>
          <p:nvPr/>
        </p:nvSpPr>
        <p:spPr bwMode="auto">
          <a:xfrm>
            <a:off x="3581400" y="2514600"/>
            <a:ext cx="609600" cy="6858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363" name="Line 11"/>
          <p:cNvSpPr>
            <a:spLocks noChangeShapeType="1"/>
          </p:cNvSpPr>
          <p:nvPr/>
        </p:nvSpPr>
        <p:spPr bwMode="auto">
          <a:xfrm flipH="1">
            <a:off x="3657600" y="2590800"/>
            <a:ext cx="609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364" name="Line 12"/>
          <p:cNvSpPr>
            <a:spLocks noChangeShapeType="1"/>
          </p:cNvSpPr>
          <p:nvPr/>
        </p:nvSpPr>
        <p:spPr bwMode="auto">
          <a:xfrm>
            <a:off x="3581400" y="2514600"/>
            <a:ext cx="1295400" cy="6858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365" name="Line 13"/>
          <p:cNvSpPr>
            <a:spLocks noChangeShapeType="1"/>
          </p:cNvSpPr>
          <p:nvPr/>
        </p:nvSpPr>
        <p:spPr bwMode="auto">
          <a:xfrm flipV="1">
            <a:off x="4876800" y="25908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366" name="Line 14"/>
          <p:cNvSpPr>
            <a:spLocks noChangeShapeType="1"/>
          </p:cNvSpPr>
          <p:nvPr/>
        </p:nvSpPr>
        <p:spPr bwMode="auto">
          <a:xfrm flipH="1">
            <a:off x="4191000" y="2590800"/>
            <a:ext cx="838200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367" name="Line 15"/>
          <p:cNvSpPr>
            <a:spLocks noChangeShapeType="1"/>
          </p:cNvSpPr>
          <p:nvPr/>
        </p:nvSpPr>
        <p:spPr bwMode="auto">
          <a:xfrm>
            <a:off x="4267200" y="2590800"/>
            <a:ext cx="609600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368" name="Text Box 16"/>
          <p:cNvSpPr txBox="1">
            <a:spLocks noChangeArrowheads="1"/>
          </p:cNvSpPr>
          <p:nvPr/>
        </p:nvSpPr>
        <p:spPr bwMode="auto">
          <a:xfrm>
            <a:off x="1641475" y="4840288"/>
            <a:ext cx="4948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settling down after another iteration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371600" y="2057400"/>
            <a:ext cx="608246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… la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maison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… la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maison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bleue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… la fleur …</a:t>
            </a:r>
          </a:p>
          <a:p>
            <a:pPr algn="l"/>
            <a:endParaRPr lang="en-US" sz="2400" dirty="0">
              <a:latin typeface="Times New Roman" charset="0"/>
            </a:endParaRPr>
          </a:p>
          <a:p>
            <a:pPr algn="l"/>
            <a:endParaRPr lang="en-US" sz="2400" dirty="0">
              <a:latin typeface="Times New Roman" charset="0"/>
            </a:endParaRPr>
          </a:p>
          <a:p>
            <a:pPr algn="l"/>
            <a:r>
              <a:rPr lang="en-US" sz="2400" dirty="0">
                <a:solidFill>
                  <a:srgbClr val="0000FF"/>
                </a:solidFill>
                <a:latin typeface="Times New Roman" charset="0"/>
              </a:rPr>
              <a:t>… the house … the blue house … the flower 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Word Alignments</a:t>
            </a:r>
          </a:p>
        </p:txBody>
      </p:sp>
      <p:sp>
        <p:nvSpPr>
          <p:cNvPr id="229380" name="Line 4"/>
          <p:cNvSpPr>
            <a:spLocks noChangeShapeType="1"/>
          </p:cNvSpPr>
          <p:nvPr/>
        </p:nvSpPr>
        <p:spPr bwMode="auto">
          <a:xfrm>
            <a:off x="1981200" y="2514600"/>
            <a:ext cx="7620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9381" name="Line 5"/>
          <p:cNvSpPr>
            <a:spLocks noChangeShapeType="1"/>
          </p:cNvSpPr>
          <p:nvPr/>
        </p:nvSpPr>
        <p:spPr bwMode="auto">
          <a:xfrm flipH="1">
            <a:off x="2590800" y="2590800"/>
            <a:ext cx="76200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9382" name="Line 6"/>
          <p:cNvSpPr>
            <a:spLocks noChangeShapeType="1"/>
          </p:cNvSpPr>
          <p:nvPr/>
        </p:nvSpPr>
        <p:spPr bwMode="auto">
          <a:xfrm>
            <a:off x="5943600" y="2514600"/>
            <a:ext cx="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9383" name="Line 7"/>
          <p:cNvSpPr>
            <a:spLocks noChangeShapeType="1"/>
          </p:cNvSpPr>
          <p:nvPr/>
        </p:nvSpPr>
        <p:spPr bwMode="auto">
          <a:xfrm flipH="1">
            <a:off x="6553200" y="2514600"/>
            <a:ext cx="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9384" name="Line 8"/>
          <p:cNvSpPr>
            <a:spLocks noChangeShapeType="1"/>
          </p:cNvSpPr>
          <p:nvPr/>
        </p:nvSpPr>
        <p:spPr bwMode="auto">
          <a:xfrm>
            <a:off x="3581400" y="2514600"/>
            <a:ext cx="7620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9385" name="Line 9"/>
          <p:cNvSpPr>
            <a:spLocks noChangeShapeType="1"/>
          </p:cNvSpPr>
          <p:nvPr/>
        </p:nvSpPr>
        <p:spPr bwMode="auto">
          <a:xfrm flipH="1">
            <a:off x="4191000" y="2590800"/>
            <a:ext cx="838200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9386" name="Line 10"/>
          <p:cNvSpPr>
            <a:spLocks noChangeShapeType="1"/>
          </p:cNvSpPr>
          <p:nvPr/>
        </p:nvSpPr>
        <p:spPr bwMode="auto">
          <a:xfrm>
            <a:off x="4267200" y="2590800"/>
            <a:ext cx="609600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9387" name="Text Box 11"/>
          <p:cNvSpPr txBox="1">
            <a:spLocks noChangeArrowheads="1"/>
          </p:cNvSpPr>
          <p:nvPr/>
        </p:nvSpPr>
        <p:spPr bwMode="auto">
          <a:xfrm>
            <a:off x="601663" y="3810000"/>
            <a:ext cx="7807325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/>
              <a:t>Inherent hidden structure revealed by EM training!</a:t>
            </a:r>
          </a:p>
          <a:p>
            <a:pPr algn="l"/>
            <a:r>
              <a:rPr lang="en-US" sz="2400"/>
              <a:t>For details, see </a:t>
            </a:r>
          </a:p>
          <a:p>
            <a:pPr algn="l"/>
            <a:r>
              <a:rPr lang="en-US" sz="2400"/>
              <a:t>    - “A Statistical MT Tutorial Workbook” (Knight, 1999).</a:t>
            </a:r>
          </a:p>
          <a:p>
            <a:pPr algn="l"/>
            <a:r>
              <a:rPr lang="en-US" sz="2800"/>
              <a:t>           </a:t>
            </a:r>
            <a:r>
              <a:rPr lang="en-US" sz="2000"/>
              <a:t>- 37 easy sections, final section promises a free beer.</a:t>
            </a:r>
          </a:p>
          <a:p>
            <a:pPr algn="l"/>
            <a:r>
              <a:rPr lang="en-US" sz="2400"/>
              <a:t>    - “The Mathematics of Statistical Machine Translation”</a:t>
            </a:r>
          </a:p>
          <a:p>
            <a:pPr algn="l"/>
            <a:r>
              <a:rPr lang="en-US" sz="2400"/>
              <a:t>        (Brown et al, 1993)</a:t>
            </a:r>
          </a:p>
          <a:p>
            <a:pPr algn="l"/>
            <a:r>
              <a:rPr lang="en-US" sz="2400"/>
              <a:t>    - Software:  GIZA++</a:t>
            </a:r>
            <a:endParaRPr lang="en-US" sz="3200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371600" y="2057400"/>
            <a:ext cx="608246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… la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maison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… la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maison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bleue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… la fleur …</a:t>
            </a:r>
          </a:p>
          <a:p>
            <a:pPr algn="l"/>
            <a:endParaRPr lang="en-US" sz="2400" dirty="0">
              <a:latin typeface="Times New Roman" charset="0"/>
            </a:endParaRPr>
          </a:p>
          <a:p>
            <a:pPr algn="l"/>
            <a:endParaRPr lang="en-US" sz="2400" dirty="0">
              <a:latin typeface="Times New Roman" charset="0"/>
            </a:endParaRPr>
          </a:p>
          <a:p>
            <a:pPr algn="l"/>
            <a:r>
              <a:rPr lang="en-US" sz="2400" dirty="0">
                <a:solidFill>
                  <a:srgbClr val="0000FF"/>
                </a:solidFill>
                <a:latin typeface="Times New Roman" charset="0"/>
              </a:rPr>
              <a:t>… the house … the blue house … the flower 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Statistical Machine Translation</a:t>
            </a:r>
          </a:p>
        </p:txBody>
      </p:sp>
      <p:sp>
        <p:nvSpPr>
          <p:cNvPr id="230404" name="Line 4"/>
          <p:cNvSpPr>
            <a:spLocks noChangeShapeType="1"/>
          </p:cNvSpPr>
          <p:nvPr/>
        </p:nvSpPr>
        <p:spPr bwMode="auto">
          <a:xfrm>
            <a:off x="1981200" y="2514600"/>
            <a:ext cx="7620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05" name="Line 5"/>
          <p:cNvSpPr>
            <a:spLocks noChangeShapeType="1"/>
          </p:cNvSpPr>
          <p:nvPr/>
        </p:nvSpPr>
        <p:spPr bwMode="auto">
          <a:xfrm flipH="1">
            <a:off x="2590800" y="2590800"/>
            <a:ext cx="76200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06" name="Line 6"/>
          <p:cNvSpPr>
            <a:spLocks noChangeShapeType="1"/>
          </p:cNvSpPr>
          <p:nvPr/>
        </p:nvSpPr>
        <p:spPr bwMode="auto">
          <a:xfrm>
            <a:off x="5943600" y="2514600"/>
            <a:ext cx="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07" name="Line 7"/>
          <p:cNvSpPr>
            <a:spLocks noChangeShapeType="1"/>
          </p:cNvSpPr>
          <p:nvPr/>
        </p:nvSpPr>
        <p:spPr bwMode="auto">
          <a:xfrm flipH="1">
            <a:off x="6553200" y="2514600"/>
            <a:ext cx="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08" name="Line 8"/>
          <p:cNvSpPr>
            <a:spLocks noChangeShapeType="1"/>
          </p:cNvSpPr>
          <p:nvPr/>
        </p:nvSpPr>
        <p:spPr bwMode="auto">
          <a:xfrm>
            <a:off x="3581400" y="2514600"/>
            <a:ext cx="7620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09" name="Line 9"/>
          <p:cNvSpPr>
            <a:spLocks noChangeShapeType="1"/>
          </p:cNvSpPr>
          <p:nvPr/>
        </p:nvSpPr>
        <p:spPr bwMode="auto">
          <a:xfrm flipH="1">
            <a:off x="4191000" y="2590800"/>
            <a:ext cx="838200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10" name="Line 10"/>
          <p:cNvSpPr>
            <a:spLocks noChangeShapeType="1"/>
          </p:cNvSpPr>
          <p:nvPr/>
        </p:nvSpPr>
        <p:spPr bwMode="auto">
          <a:xfrm>
            <a:off x="4267200" y="2590800"/>
            <a:ext cx="609600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11" name="Text Box 11"/>
          <p:cNvSpPr txBox="1">
            <a:spLocks noChangeArrowheads="1"/>
          </p:cNvSpPr>
          <p:nvPr/>
        </p:nvSpPr>
        <p:spPr bwMode="auto">
          <a:xfrm>
            <a:off x="2514600" y="4114800"/>
            <a:ext cx="3683000" cy="1562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latin typeface="Times New Roman" charset="0"/>
              </a:rPr>
              <a:t>P(maison | house ) = 0.411</a:t>
            </a:r>
          </a:p>
          <a:p>
            <a:pPr algn="l"/>
            <a:r>
              <a:rPr lang="en-US" sz="2400">
                <a:latin typeface="Times New Roman" charset="0"/>
              </a:rPr>
              <a:t>P(maison | building) = 0.027</a:t>
            </a:r>
          </a:p>
          <a:p>
            <a:pPr algn="l"/>
            <a:r>
              <a:rPr lang="en-US" sz="2400">
                <a:latin typeface="Times New Roman" charset="0"/>
              </a:rPr>
              <a:t>P(maison | manson) = 0.020</a:t>
            </a:r>
          </a:p>
          <a:p>
            <a:pPr algn="l"/>
            <a:r>
              <a:rPr lang="en-US" sz="2400">
                <a:latin typeface="Times New Roman" charset="0"/>
              </a:rPr>
              <a:t>…</a:t>
            </a:r>
            <a:endParaRPr lang="en-US">
              <a:latin typeface="Times New Roman" charset="0"/>
            </a:endParaRPr>
          </a:p>
        </p:txBody>
      </p:sp>
      <p:sp>
        <p:nvSpPr>
          <p:cNvPr id="230412" name="AutoShape 12"/>
          <p:cNvSpPr>
            <a:spLocks/>
          </p:cNvSpPr>
          <p:nvPr/>
        </p:nvSpPr>
        <p:spPr bwMode="auto">
          <a:xfrm rot="-5400000">
            <a:off x="4267200" y="457200"/>
            <a:ext cx="304800" cy="6705600"/>
          </a:xfrm>
          <a:prstGeom prst="leftBrace">
            <a:avLst>
              <a:gd name="adj1" fmla="val 18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20" name="Text Box 20"/>
          <p:cNvSpPr txBox="1">
            <a:spLocks noChangeArrowheads="1"/>
          </p:cNvSpPr>
          <p:nvPr/>
        </p:nvSpPr>
        <p:spPr bwMode="auto">
          <a:xfrm>
            <a:off x="1524000" y="1371600"/>
            <a:ext cx="6021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endParaRPr lang="en-US" sz="2400">
              <a:latin typeface="Times New Roman" charset="0"/>
            </a:endParaRPr>
          </a:p>
        </p:txBody>
      </p:sp>
      <p:sp>
        <p:nvSpPr>
          <p:cNvPr id="230421" name="Text Box 21"/>
          <p:cNvSpPr txBox="1">
            <a:spLocks noChangeArrowheads="1"/>
          </p:cNvSpPr>
          <p:nvPr/>
        </p:nvSpPr>
        <p:spPr bwMode="auto">
          <a:xfrm>
            <a:off x="1371600" y="6019800"/>
            <a:ext cx="6381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/>
              <a:t>Estimating the model from training data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371600" y="2057400"/>
            <a:ext cx="608246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… la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maison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… la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maison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bleue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… la fleur …</a:t>
            </a:r>
          </a:p>
          <a:p>
            <a:pPr algn="l"/>
            <a:endParaRPr lang="en-US" sz="2400" dirty="0">
              <a:latin typeface="Times New Roman" charset="0"/>
            </a:endParaRPr>
          </a:p>
          <a:p>
            <a:pPr algn="l"/>
            <a:endParaRPr lang="en-US" sz="2400" dirty="0">
              <a:latin typeface="Times New Roman" charset="0"/>
            </a:endParaRPr>
          </a:p>
          <a:p>
            <a:pPr algn="l"/>
            <a:r>
              <a:rPr lang="en-US" sz="2400" dirty="0">
                <a:solidFill>
                  <a:srgbClr val="0000FF"/>
                </a:solidFill>
                <a:latin typeface="Times New Roman" charset="0"/>
              </a:rPr>
              <a:t>… the house … the blue house … the flower 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clustering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K-means and EM-clustering are by far the most popular for clustering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However</a:t>
            </a:r>
            <a:r>
              <a:rPr lang="en-US" dirty="0" smtClean="0"/>
              <a:t>, they can’t handle all clustering tasks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What types of clustering problems can’t they handle?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</a:t>
            </a:r>
            <a:r>
              <a:rPr lang="en-US" dirty="0" err="1" smtClean="0"/>
              <a:t>gaussian</a:t>
            </a:r>
            <a:r>
              <a:rPr lang="en-US" dirty="0" smtClean="0"/>
              <a:t> data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057400"/>
            <a:ext cx="4398990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334000" y="2590800"/>
            <a:ext cx="3319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is the problem?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7196" y="3678368"/>
            <a:ext cx="33196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Similar to classification: </a:t>
            </a:r>
            <a:br>
              <a:rPr lang="en-US" dirty="0" smtClean="0"/>
            </a:br>
            <a:r>
              <a:rPr lang="en-US" dirty="0" smtClean="0"/>
              <a:t>global decision vs. local decision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5943600"/>
            <a:ext cx="2949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Spectral clustering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71" name="Freeform 43"/>
          <p:cNvSpPr>
            <a:spLocks/>
          </p:cNvSpPr>
          <p:nvPr/>
        </p:nvSpPr>
        <p:spPr bwMode="auto">
          <a:xfrm>
            <a:off x="2638425" y="4659313"/>
            <a:ext cx="941387" cy="1179512"/>
          </a:xfrm>
          <a:custGeom>
            <a:avLst/>
            <a:gdLst/>
            <a:ahLst/>
            <a:cxnLst>
              <a:cxn ang="0">
                <a:pos x="593" y="0"/>
              </a:cxn>
              <a:cxn ang="0">
                <a:pos x="0" y="380"/>
              </a:cxn>
              <a:cxn ang="0">
                <a:pos x="576" y="743"/>
              </a:cxn>
              <a:cxn ang="0">
                <a:pos x="593" y="0"/>
              </a:cxn>
            </a:cxnLst>
            <a:rect l="0" t="0" r="r" b="b"/>
            <a:pathLst>
              <a:path w="593" h="743">
                <a:moveTo>
                  <a:pt x="593" y="0"/>
                </a:moveTo>
                <a:lnTo>
                  <a:pt x="0" y="380"/>
                </a:lnTo>
                <a:lnTo>
                  <a:pt x="576" y="743"/>
                </a:lnTo>
                <a:lnTo>
                  <a:pt x="593" y="0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373" name="Freeform 45"/>
          <p:cNvSpPr>
            <a:spLocks/>
          </p:cNvSpPr>
          <p:nvPr/>
        </p:nvSpPr>
        <p:spPr bwMode="auto">
          <a:xfrm>
            <a:off x="5514975" y="4560888"/>
            <a:ext cx="1411287" cy="790575"/>
          </a:xfrm>
          <a:custGeom>
            <a:avLst/>
            <a:gdLst/>
            <a:ahLst/>
            <a:cxnLst>
              <a:cxn ang="0">
                <a:pos x="0" y="498"/>
              </a:cxn>
              <a:cxn ang="0">
                <a:pos x="307" y="0"/>
              </a:cxn>
              <a:cxn ang="0">
                <a:pos x="889" y="408"/>
              </a:cxn>
              <a:cxn ang="0">
                <a:pos x="0" y="498"/>
              </a:cxn>
            </a:cxnLst>
            <a:rect l="0" t="0" r="r" b="b"/>
            <a:pathLst>
              <a:path w="889" h="498">
                <a:moveTo>
                  <a:pt x="0" y="498"/>
                </a:moveTo>
                <a:lnTo>
                  <a:pt x="307" y="0"/>
                </a:lnTo>
                <a:lnTo>
                  <a:pt x="889" y="408"/>
                </a:lnTo>
                <a:lnTo>
                  <a:pt x="0" y="498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374" name="Line 46"/>
          <p:cNvSpPr>
            <a:spLocks noChangeShapeType="1"/>
          </p:cNvSpPr>
          <p:nvPr/>
        </p:nvSpPr>
        <p:spPr bwMode="auto">
          <a:xfrm flipV="1">
            <a:off x="3552825" y="4570413"/>
            <a:ext cx="2443162" cy="9683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375" name="Line 47"/>
          <p:cNvSpPr>
            <a:spLocks noChangeShapeType="1"/>
          </p:cNvSpPr>
          <p:nvPr/>
        </p:nvSpPr>
        <p:spPr bwMode="auto">
          <a:xfrm flipV="1">
            <a:off x="3546475" y="5354638"/>
            <a:ext cx="1971675" cy="46831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344" name="Text Box 16"/>
          <p:cNvSpPr txBox="1">
            <a:spLocks noChangeArrowheads="1"/>
          </p:cNvSpPr>
          <p:nvPr/>
        </p:nvSpPr>
        <p:spPr bwMode="auto">
          <a:xfrm>
            <a:off x="4462463" y="4316413"/>
            <a:ext cx="4540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IE" sz="1300">
                <a:latin typeface="Verdana" charset="0"/>
              </a:rPr>
              <a:t>0.1</a:t>
            </a:r>
          </a:p>
        </p:txBody>
      </p:sp>
      <p:sp>
        <p:nvSpPr>
          <p:cNvPr id="99345" name="Text Box 17"/>
          <p:cNvSpPr txBox="1">
            <a:spLocks noChangeArrowheads="1"/>
          </p:cNvSpPr>
          <p:nvPr/>
        </p:nvSpPr>
        <p:spPr bwMode="auto">
          <a:xfrm>
            <a:off x="4351338" y="5659438"/>
            <a:ext cx="4540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IE" sz="1300">
                <a:latin typeface="Verdana" charset="0"/>
              </a:rPr>
              <a:t>0.2</a:t>
            </a:r>
          </a:p>
        </p:txBody>
      </p:sp>
      <p:sp>
        <p:nvSpPr>
          <p:cNvPr id="99346" name="Text Box 18"/>
          <p:cNvSpPr txBox="1">
            <a:spLocks noChangeArrowheads="1"/>
          </p:cNvSpPr>
          <p:nvPr/>
        </p:nvSpPr>
        <p:spPr bwMode="auto">
          <a:xfrm>
            <a:off x="6369050" y="4557713"/>
            <a:ext cx="4540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IE" sz="1300">
                <a:latin typeface="Verdana" charset="0"/>
              </a:rPr>
              <a:t>0.8</a:t>
            </a:r>
          </a:p>
        </p:txBody>
      </p:sp>
      <p:sp>
        <p:nvSpPr>
          <p:cNvPr id="99347" name="Text Box 19"/>
          <p:cNvSpPr txBox="1">
            <a:spLocks noChangeArrowheads="1"/>
          </p:cNvSpPr>
          <p:nvPr/>
        </p:nvSpPr>
        <p:spPr bwMode="auto">
          <a:xfrm>
            <a:off x="6008688" y="5348288"/>
            <a:ext cx="4540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IE" sz="1300">
                <a:latin typeface="Verdana" charset="0"/>
              </a:rPr>
              <a:t>0.7</a:t>
            </a:r>
          </a:p>
        </p:txBody>
      </p:sp>
      <p:sp>
        <p:nvSpPr>
          <p:cNvPr id="99348" name="Text Box 20"/>
          <p:cNvSpPr txBox="1">
            <a:spLocks noChangeArrowheads="1"/>
          </p:cNvSpPr>
          <p:nvPr/>
        </p:nvSpPr>
        <p:spPr bwMode="auto">
          <a:xfrm>
            <a:off x="3548063" y="5040313"/>
            <a:ext cx="4540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IE" sz="1300">
                <a:latin typeface="Verdana" charset="0"/>
              </a:rPr>
              <a:t>0.6</a:t>
            </a:r>
          </a:p>
        </p:txBody>
      </p:sp>
      <p:sp>
        <p:nvSpPr>
          <p:cNvPr id="99350" name="Text Box 22"/>
          <p:cNvSpPr txBox="1">
            <a:spLocks noChangeArrowheads="1"/>
          </p:cNvSpPr>
          <p:nvPr/>
        </p:nvSpPr>
        <p:spPr bwMode="auto">
          <a:xfrm>
            <a:off x="2657475" y="4621213"/>
            <a:ext cx="4540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IE" sz="1300">
                <a:latin typeface="Verdana" charset="0"/>
              </a:rPr>
              <a:t>0.8</a:t>
            </a:r>
          </a:p>
        </p:txBody>
      </p:sp>
      <p:sp>
        <p:nvSpPr>
          <p:cNvPr id="99351" name="Text Box 23"/>
          <p:cNvSpPr txBox="1">
            <a:spLocks noChangeArrowheads="1"/>
          </p:cNvSpPr>
          <p:nvPr/>
        </p:nvSpPr>
        <p:spPr bwMode="auto">
          <a:xfrm>
            <a:off x="2627313" y="5583238"/>
            <a:ext cx="4540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IE" sz="1300">
                <a:latin typeface="Verdana" charset="0"/>
              </a:rPr>
              <a:t>0.8</a:t>
            </a:r>
          </a:p>
        </p:txBody>
      </p:sp>
      <p:sp>
        <p:nvSpPr>
          <p:cNvPr id="99376" name="Text Box 48"/>
          <p:cNvSpPr txBox="1">
            <a:spLocks noChangeArrowheads="1"/>
          </p:cNvSpPr>
          <p:nvPr/>
        </p:nvSpPr>
        <p:spPr bwMode="auto">
          <a:xfrm>
            <a:off x="5289550" y="4756150"/>
            <a:ext cx="4540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IE" sz="1300">
                <a:latin typeface="Verdana" charset="0"/>
              </a:rPr>
              <a:t>0.8</a:t>
            </a:r>
          </a:p>
        </p:txBody>
      </p:sp>
      <p:sp>
        <p:nvSpPr>
          <p:cNvPr id="99380" name="Rectangle 52"/>
          <p:cNvSpPr>
            <a:spLocks noChangeArrowheads="1"/>
          </p:cNvSpPr>
          <p:nvPr/>
        </p:nvSpPr>
        <p:spPr bwMode="auto">
          <a:xfrm>
            <a:off x="674688" y="3255963"/>
            <a:ext cx="8218487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None/>
            </a:pPr>
            <a:r>
              <a:rPr lang="en-IE" sz="2400" dirty="0">
                <a:solidFill>
                  <a:srgbClr val="0000FF"/>
                </a:solidFill>
                <a:latin typeface="Times New Roman" charset="0"/>
              </a:rPr>
              <a:t>E={w</a:t>
            </a:r>
            <a:r>
              <a:rPr lang="en-IE" sz="2400" baseline="-25000" dirty="0">
                <a:solidFill>
                  <a:srgbClr val="0000FF"/>
                </a:solidFill>
                <a:latin typeface="Times New Roman" charset="0"/>
              </a:rPr>
              <a:t>ij</a:t>
            </a:r>
            <a:r>
              <a:rPr lang="en-IE" sz="2400" dirty="0">
                <a:solidFill>
                  <a:srgbClr val="0000FF"/>
                </a:solidFill>
                <a:latin typeface="Times New Roman" charset="0"/>
              </a:rPr>
              <a:t>}</a:t>
            </a:r>
            <a:r>
              <a:rPr lang="en-IE" sz="2000" dirty="0">
                <a:solidFill>
                  <a:srgbClr val="0000FF"/>
                </a:solidFill>
                <a:latin typeface="Verdana" charset="0"/>
              </a:rPr>
              <a:t> </a:t>
            </a:r>
            <a:r>
              <a:rPr lang="en-IE" sz="2000" dirty="0">
                <a:latin typeface="Verdana" charset="0"/>
              </a:rPr>
              <a:t>	Set of weighted edges indicating pair-wise 		similarity between</a:t>
            </a:r>
            <a:r>
              <a:rPr lang="en-IE" sz="2000" dirty="0" smtClean="0">
                <a:latin typeface="Verdana" charset="0"/>
              </a:rPr>
              <a:t> points</a:t>
            </a:r>
            <a:endParaRPr lang="en-US" sz="2000" dirty="0">
              <a:latin typeface="Verdana" charset="0"/>
            </a:endParaRPr>
          </a:p>
        </p:txBody>
      </p:sp>
      <p:sp>
        <p:nvSpPr>
          <p:cNvPr id="99335" name="Rectangle 7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Similarity </a:t>
            </a:r>
            <a:r>
              <a:rPr lang="en-IE" dirty="0"/>
              <a:t>Graph</a:t>
            </a:r>
            <a:endParaRPr lang="en-US" dirty="0"/>
          </a:p>
        </p:txBody>
      </p:sp>
      <p:sp>
        <p:nvSpPr>
          <p:cNvPr id="99336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18488" cy="9652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IE" sz="2400" dirty="0"/>
              <a:t>Represent dataset as a weighted graph </a:t>
            </a:r>
            <a:r>
              <a:rPr lang="en-IE" sz="2400" i="1" dirty="0">
                <a:latin typeface="Times New Roman" charset="0"/>
              </a:rPr>
              <a:t>G(V,E)</a:t>
            </a:r>
            <a:endParaRPr lang="en-IE" sz="2400" i="1" dirty="0" smtClean="0">
              <a:latin typeface="Times New Roman" charset="0"/>
            </a:endParaRPr>
          </a:p>
          <a:p>
            <a:pPr marL="0" indent="0">
              <a:lnSpc>
                <a:spcPct val="90000"/>
              </a:lnSpc>
              <a:spcBef>
                <a:spcPct val="40000"/>
              </a:spcBef>
              <a:buNone/>
            </a:pPr>
            <a:r>
              <a:rPr lang="en-US" sz="2400" dirty="0" smtClean="0"/>
              <a:t>Data points:</a:t>
            </a:r>
            <a:endParaRPr lang="en-US" sz="2000" dirty="0"/>
          </a:p>
        </p:txBody>
      </p:sp>
      <p:graphicFrame>
        <p:nvGraphicFramePr>
          <p:cNvPr id="99377" name="Object 49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50139987"/>
              </p:ext>
            </p:extLst>
          </p:nvPr>
        </p:nvGraphicFramePr>
        <p:xfrm>
          <a:off x="3048000" y="2052638"/>
          <a:ext cx="1905000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2" name="Equation" r:id="rId4" imgW="812520" imgH="228600" progId="Equation.3">
                  <p:embed/>
                </p:oleObj>
              </mc:Choice>
              <mc:Fallback>
                <p:oleObj name="Equation" r:id="rId4" imgW="81252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052638"/>
                        <a:ext cx="1905000" cy="53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674688" y="2679700"/>
            <a:ext cx="8218487" cy="3232150"/>
            <a:chOff x="425" y="1688"/>
            <a:chExt cx="5177" cy="2036"/>
          </a:xfrm>
        </p:grpSpPr>
        <p:sp>
          <p:nvSpPr>
            <p:cNvPr id="99337" name="Oval 9"/>
            <p:cNvSpPr>
              <a:spLocks noChangeArrowheads="1"/>
            </p:cNvSpPr>
            <p:nvPr/>
          </p:nvSpPr>
          <p:spPr bwMode="auto">
            <a:xfrm>
              <a:off x="3412" y="3310"/>
              <a:ext cx="107" cy="1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38" name="Oval 10"/>
            <p:cNvSpPr>
              <a:spLocks noChangeArrowheads="1"/>
            </p:cNvSpPr>
            <p:nvPr/>
          </p:nvSpPr>
          <p:spPr bwMode="auto">
            <a:xfrm>
              <a:off x="2187" y="3607"/>
              <a:ext cx="105" cy="1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39" name="Oval 11"/>
            <p:cNvSpPr>
              <a:spLocks noChangeArrowheads="1"/>
            </p:cNvSpPr>
            <p:nvPr/>
          </p:nvSpPr>
          <p:spPr bwMode="auto">
            <a:xfrm>
              <a:off x="4274" y="3211"/>
              <a:ext cx="107" cy="11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40" name="Oval 12"/>
            <p:cNvSpPr>
              <a:spLocks noChangeArrowheads="1"/>
            </p:cNvSpPr>
            <p:nvPr/>
          </p:nvSpPr>
          <p:spPr bwMode="auto">
            <a:xfrm>
              <a:off x="1610" y="3258"/>
              <a:ext cx="105" cy="1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41" name="Oval 13"/>
            <p:cNvSpPr>
              <a:spLocks noChangeArrowheads="1"/>
            </p:cNvSpPr>
            <p:nvPr/>
          </p:nvSpPr>
          <p:spPr bwMode="auto">
            <a:xfrm>
              <a:off x="3732" y="2827"/>
              <a:ext cx="105" cy="1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42" name="Oval 14"/>
            <p:cNvSpPr>
              <a:spLocks noChangeArrowheads="1"/>
            </p:cNvSpPr>
            <p:nvPr/>
          </p:nvSpPr>
          <p:spPr bwMode="auto">
            <a:xfrm>
              <a:off x="2203" y="2866"/>
              <a:ext cx="105" cy="1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62" name="Text Box 34"/>
            <p:cNvSpPr txBox="1">
              <a:spLocks noChangeArrowheads="1"/>
            </p:cNvSpPr>
            <p:nvPr/>
          </p:nvSpPr>
          <p:spPr bwMode="auto">
            <a:xfrm>
              <a:off x="2220" y="2878"/>
              <a:ext cx="9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IE" sz="800" b="1">
                  <a:solidFill>
                    <a:srgbClr val="000000"/>
                  </a:solidFill>
                  <a:latin typeface="Tahoma" charset="0"/>
                </a:rPr>
                <a:t>1</a:t>
              </a:r>
            </a:p>
          </p:txBody>
        </p:sp>
        <p:sp>
          <p:nvSpPr>
            <p:cNvPr id="99364" name="Text Box 36"/>
            <p:cNvSpPr txBox="1">
              <a:spLocks noChangeArrowheads="1"/>
            </p:cNvSpPr>
            <p:nvPr/>
          </p:nvSpPr>
          <p:spPr bwMode="auto">
            <a:xfrm>
              <a:off x="1647" y="3279"/>
              <a:ext cx="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IE" sz="800" b="1">
                  <a:solidFill>
                    <a:srgbClr val="000000"/>
                  </a:solidFill>
                  <a:latin typeface="Tahoma" charset="0"/>
                </a:rPr>
                <a:t>2</a:t>
              </a:r>
            </a:p>
          </p:txBody>
        </p:sp>
        <p:sp>
          <p:nvSpPr>
            <p:cNvPr id="99365" name="Text Box 37"/>
            <p:cNvSpPr txBox="1">
              <a:spLocks noChangeArrowheads="1"/>
            </p:cNvSpPr>
            <p:nvPr/>
          </p:nvSpPr>
          <p:spPr bwMode="auto">
            <a:xfrm>
              <a:off x="2221" y="3623"/>
              <a:ext cx="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IE" sz="800" b="1">
                  <a:solidFill>
                    <a:srgbClr val="000000"/>
                  </a:solidFill>
                  <a:latin typeface="Tahoma" charset="0"/>
                </a:rPr>
                <a:t>3</a:t>
              </a:r>
            </a:p>
          </p:txBody>
        </p:sp>
        <p:sp>
          <p:nvSpPr>
            <p:cNvPr id="99367" name="Text Box 39"/>
            <p:cNvSpPr txBox="1">
              <a:spLocks noChangeArrowheads="1"/>
            </p:cNvSpPr>
            <p:nvPr/>
          </p:nvSpPr>
          <p:spPr bwMode="auto">
            <a:xfrm>
              <a:off x="3444" y="3325"/>
              <a:ext cx="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IE" sz="800" b="1">
                  <a:solidFill>
                    <a:srgbClr val="000000"/>
                  </a:solidFill>
                  <a:latin typeface="Tahoma" charset="0"/>
                </a:rPr>
                <a:t>4</a:t>
              </a:r>
            </a:p>
          </p:txBody>
        </p:sp>
        <p:sp>
          <p:nvSpPr>
            <p:cNvPr id="99368" name="Text Box 40"/>
            <p:cNvSpPr txBox="1">
              <a:spLocks noChangeArrowheads="1"/>
            </p:cNvSpPr>
            <p:nvPr/>
          </p:nvSpPr>
          <p:spPr bwMode="auto">
            <a:xfrm>
              <a:off x="3763" y="2845"/>
              <a:ext cx="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IE" sz="800" b="1">
                  <a:solidFill>
                    <a:srgbClr val="000000"/>
                  </a:solidFill>
                  <a:latin typeface="Tahoma" charset="0"/>
                </a:rPr>
                <a:t>5</a:t>
              </a:r>
            </a:p>
          </p:txBody>
        </p:sp>
        <p:sp>
          <p:nvSpPr>
            <p:cNvPr id="99369" name="Text Box 41"/>
            <p:cNvSpPr txBox="1">
              <a:spLocks noChangeArrowheads="1"/>
            </p:cNvSpPr>
            <p:nvPr/>
          </p:nvSpPr>
          <p:spPr bwMode="auto">
            <a:xfrm>
              <a:off x="4306" y="3224"/>
              <a:ext cx="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IE" sz="800" b="1">
                  <a:solidFill>
                    <a:srgbClr val="000000"/>
                  </a:solidFill>
                  <a:latin typeface="Tahoma" charset="0"/>
                </a:rPr>
                <a:t>6</a:t>
              </a:r>
            </a:p>
          </p:txBody>
        </p:sp>
        <p:sp>
          <p:nvSpPr>
            <p:cNvPr id="99379" name="Rectangle 51"/>
            <p:cNvSpPr>
              <a:spLocks noChangeArrowheads="1"/>
            </p:cNvSpPr>
            <p:nvPr/>
          </p:nvSpPr>
          <p:spPr bwMode="auto">
            <a:xfrm>
              <a:off x="425" y="1688"/>
              <a:ext cx="5177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charset="2"/>
                <a:buNone/>
              </a:pPr>
              <a:r>
                <a:rPr lang="en-IE" sz="2400" dirty="0">
                  <a:solidFill>
                    <a:schemeClr val="hlink"/>
                  </a:solidFill>
                  <a:latin typeface="Times New Roman" charset="0"/>
                </a:rPr>
                <a:t>V={x</a:t>
              </a:r>
              <a:r>
                <a:rPr lang="en-IE" sz="2400" baseline="-25000" dirty="0">
                  <a:solidFill>
                    <a:schemeClr val="hlink"/>
                  </a:solidFill>
                  <a:latin typeface="Times New Roman" charset="0"/>
                </a:rPr>
                <a:t>i</a:t>
              </a:r>
              <a:r>
                <a:rPr lang="en-IE" sz="2400" dirty="0">
                  <a:solidFill>
                    <a:schemeClr val="hlink"/>
                  </a:solidFill>
                  <a:latin typeface="Times New Roman" charset="0"/>
                </a:rPr>
                <a:t>}</a:t>
              </a:r>
              <a:r>
                <a:rPr lang="en-IE" sz="2000" dirty="0">
                  <a:latin typeface="Verdana" charset="0"/>
                </a:rPr>
                <a:t> 	Set of </a:t>
              </a:r>
              <a:r>
                <a:rPr lang="en-IE" sz="2400" dirty="0">
                  <a:latin typeface="Times New Roman" charset="0"/>
                </a:rPr>
                <a:t>n</a:t>
              </a:r>
              <a:r>
                <a:rPr lang="en-IE" sz="2000" dirty="0">
                  <a:latin typeface="Verdana" charset="0"/>
                </a:rPr>
                <a:t> vertices representing</a:t>
              </a:r>
              <a:r>
                <a:rPr lang="en-IE" sz="2000" dirty="0" smtClean="0">
                  <a:latin typeface="Verdana" charset="0"/>
                </a:rPr>
                <a:t> points</a:t>
              </a:r>
              <a:endParaRPr lang="en-US" sz="2000" dirty="0">
                <a:latin typeface="Verdana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362200" y="6172200"/>
            <a:ext cx="4959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does clustering represent?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 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577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43" name="Oval 35"/>
          <p:cNvSpPr>
            <a:spLocks noChangeArrowheads="1"/>
          </p:cNvSpPr>
          <p:nvPr/>
        </p:nvSpPr>
        <p:spPr bwMode="auto">
          <a:xfrm>
            <a:off x="4579938" y="3998913"/>
            <a:ext cx="166687" cy="1857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645" name="Oval 37"/>
          <p:cNvSpPr>
            <a:spLocks noChangeArrowheads="1"/>
          </p:cNvSpPr>
          <p:nvPr/>
        </p:nvSpPr>
        <p:spPr bwMode="auto">
          <a:xfrm>
            <a:off x="4867275" y="3567113"/>
            <a:ext cx="166688" cy="1857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647" name="Oval 39"/>
          <p:cNvSpPr>
            <a:spLocks noChangeArrowheads="1"/>
          </p:cNvSpPr>
          <p:nvPr/>
        </p:nvSpPr>
        <p:spPr bwMode="auto">
          <a:xfrm>
            <a:off x="5378450" y="4017963"/>
            <a:ext cx="166688" cy="1857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642" name="Oval 34"/>
          <p:cNvSpPr>
            <a:spLocks noChangeArrowheads="1"/>
          </p:cNvSpPr>
          <p:nvPr/>
        </p:nvSpPr>
        <p:spPr bwMode="auto">
          <a:xfrm>
            <a:off x="2887663" y="3979863"/>
            <a:ext cx="166687" cy="1857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644" name="Oval 36"/>
          <p:cNvSpPr>
            <a:spLocks noChangeArrowheads="1"/>
          </p:cNvSpPr>
          <p:nvPr/>
        </p:nvSpPr>
        <p:spPr bwMode="auto">
          <a:xfrm>
            <a:off x="3390900" y="4205288"/>
            <a:ext cx="166688" cy="1857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646" name="Oval 38"/>
          <p:cNvSpPr>
            <a:spLocks noChangeArrowheads="1"/>
          </p:cNvSpPr>
          <p:nvPr/>
        </p:nvSpPr>
        <p:spPr bwMode="auto">
          <a:xfrm>
            <a:off x="3419475" y="3609975"/>
            <a:ext cx="166688" cy="1857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6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Graph Partitioning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1612900"/>
          </a:xfrm>
        </p:spPr>
        <p:txBody>
          <a:bodyPr/>
          <a:lstStyle/>
          <a:p>
            <a:pPr marL="0" indent="0">
              <a:buNone/>
            </a:pPr>
            <a:r>
              <a:rPr lang="en-IE" sz="2000" dirty="0"/>
              <a:t>Clustering can be viewed as partitioning a similarity graph</a:t>
            </a:r>
          </a:p>
          <a:p>
            <a:endParaRPr lang="en-IE" sz="2000" dirty="0"/>
          </a:p>
          <a:p>
            <a:pPr marL="0" indent="0">
              <a:buNone/>
            </a:pPr>
            <a:r>
              <a:rPr lang="en-IE" sz="2000" i="1" dirty="0"/>
              <a:t>Bi-partitioning</a:t>
            </a:r>
            <a:r>
              <a:rPr lang="en-IE" sz="2000" dirty="0"/>
              <a:t> task:</a:t>
            </a:r>
          </a:p>
          <a:p>
            <a:pPr lvl="1"/>
            <a:r>
              <a:rPr lang="en-IE" sz="1800" dirty="0"/>
              <a:t>Divide vertices into two disjoint groups </a:t>
            </a:r>
            <a:r>
              <a:rPr lang="en-IE" sz="2000" i="1" dirty="0">
                <a:latin typeface="Times New Roman" charset="0"/>
              </a:rPr>
              <a:t>(A,B)</a:t>
            </a:r>
          </a:p>
        </p:txBody>
      </p:sp>
      <p:sp>
        <p:nvSpPr>
          <p:cNvPr id="196630" name="Text Box 22"/>
          <p:cNvSpPr txBox="1">
            <a:spLocks noChangeArrowheads="1"/>
          </p:cNvSpPr>
          <p:nvPr/>
        </p:nvSpPr>
        <p:spPr bwMode="auto">
          <a:xfrm>
            <a:off x="3441700" y="3627438"/>
            <a:ext cx="1222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IE" sz="900" b="1">
                <a:solidFill>
                  <a:srgbClr val="000000"/>
                </a:solidFill>
                <a:latin typeface="Tahoma" charset="0"/>
              </a:rPr>
              <a:t>1</a:t>
            </a:r>
          </a:p>
        </p:txBody>
      </p:sp>
      <p:sp>
        <p:nvSpPr>
          <p:cNvPr id="196631" name="Text Box 23"/>
          <p:cNvSpPr txBox="1">
            <a:spLocks noChangeArrowheads="1"/>
          </p:cNvSpPr>
          <p:nvPr/>
        </p:nvSpPr>
        <p:spPr bwMode="auto">
          <a:xfrm>
            <a:off x="2933700" y="4011613"/>
            <a:ext cx="6191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IE" sz="900" b="1">
                <a:solidFill>
                  <a:srgbClr val="000000"/>
                </a:solidFill>
                <a:latin typeface="Tahoma" charset="0"/>
              </a:rPr>
              <a:t>2</a:t>
            </a:r>
          </a:p>
        </p:txBody>
      </p:sp>
      <p:sp>
        <p:nvSpPr>
          <p:cNvPr id="196632" name="Text Box 24"/>
          <p:cNvSpPr txBox="1">
            <a:spLocks noChangeArrowheads="1"/>
          </p:cNvSpPr>
          <p:nvPr/>
        </p:nvSpPr>
        <p:spPr bwMode="auto">
          <a:xfrm>
            <a:off x="3443288" y="4229100"/>
            <a:ext cx="6191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IE" sz="900" b="1">
                <a:solidFill>
                  <a:srgbClr val="000000"/>
                </a:solidFill>
                <a:latin typeface="Tahoma" charset="0"/>
              </a:rPr>
              <a:t>3</a:t>
            </a:r>
          </a:p>
        </p:txBody>
      </p:sp>
      <p:sp>
        <p:nvSpPr>
          <p:cNvPr id="196633" name="Text Box 25"/>
          <p:cNvSpPr txBox="1">
            <a:spLocks noChangeArrowheads="1"/>
          </p:cNvSpPr>
          <p:nvPr/>
        </p:nvSpPr>
        <p:spPr bwMode="auto">
          <a:xfrm>
            <a:off x="4632325" y="4022725"/>
            <a:ext cx="6191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IE" sz="900" b="1">
                <a:solidFill>
                  <a:srgbClr val="000000"/>
                </a:solidFill>
                <a:latin typeface="Tahoma" charset="0"/>
              </a:rPr>
              <a:t>4</a:t>
            </a:r>
          </a:p>
        </p:txBody>
      </p:sp>
      <p:sp>
        <p:nvSpPr>
          <p:cNvPr id="196634" name="Text Box 26"/>
          <p:cNvSpPr txBox="1">
            <a:spLocks noChangeArrowheads="1"/>
          </p:cNvSpPr>
          <p:nvPr/>
        </p:nvSpPr>
        <p:spPr bwMode="auto">
          <a:xfrm>
            <a:off x="4916488" y="3589338"/>
            <a:ext cx="6191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IE" sz="900" b="1">
                <a:solidFill>
                  <a:srgbClr val="000000"/>
                </a:solidFill>
                <a:latin typeface="Tahoma" charset="0"/>
              </a:rPr>
              <a:t>5</a:t>
            </a:r>
          </a:p>
        </p:txBody>
      </p:sp>
      <p:sp>
        <p:nvSpPr>
          <p:cNvPr id="196635" name="Text Box 27"/>
          <p:cNvSpPr txBox="1">
            <a:spLocks noChangeArrowheads="1"/>
          </p:cNvSpPr>
          <p:nvPr/>
        </p:nvSpPr>
        <p:spPr bwMode="auto">
          <a:xfrm>
            <a:off x="5422900" y="4038600"/>
            <a:ext cx="6191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IE" sz="900" b="1">
                <a:solidFill>
                  <a:srgbClr val="000000"/>
                </a:solidFill>
                <a:latin typeface="Tahoma" charset="0"/>
              </a:rPr>
              <a:t>6</a:t>
            </a:r>
          </a:p>
        </p:txBody>
      </p:sp>
      <p:sp>
        <p:nvSpPr>
          <p:cNvPr id="196638" name="Text Box 30"/>
          <p:cNvSpPr txBox="1">
            <a:spLocks noChangeArrowheads="1"/>
          </p:cNvSpPr>
          <p:nvPr/>
        </p:nvSpPr>
        <p:spPr bwMode="auto">
          <a:xfrm>
            <a:off x="2528888" y="3357563"/>
            <a:ext cx="3143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IE" sz="1500">
                <a:latin typeface="Verdana" charset="0"/>
              </a:rPr>
              <a:t>A</a:t>
            </a:r>
          </a:p>
        </p:txBody>
      </p:sp>
      <p:sp>
        <p:nvSpPr>
          <p:cNvPr id="196639" name="Text Box 31"/>
          <p:cNvSpPr txBox="1">
            <a:spLocks noChangeArrowheads="1"/>
          </p:cNvSpPr>
          <p:nvPr/>
        </p:nvSpPr>
        <p:spPr bwMode="auto">
          <a:xfrm>
            <a:off x="5626100" y="3390900"/>
            <a:ext cx="3143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IE" sz="1500">
                <a:latin typeface="Verdana" charset="0"/>
              </a:rPr>
              <a:t>B</a:t>
            </a:r>
          </a:p>
        </p:txBody>
      </p:sp>
      <p:sp>
        <p:nvSpPr>
          <p:cNvPr id="196648" name="Oval 40"/>
          <p:cNvSpPr>
            <a:spLocks noChangeArrowheads="1"/>
          </p:cNvSpPr>
          <p:nvPr/>
        </p:nvSpPr>
        <p:spPr bwMode="auto">
          <a:xfrm>
            <a:off x="4433888" y="3490913"/>
            <a:ext cx="1201737" cy="1052512"/>
          </a:xfrm>
          <a:prstGeom prst="ellipse">
            <a:avLst/>
          </a:prstGeom>
          <a:solidFill>
            <a:schemeClr val="accent1">
              <a:alpha val="35001"/>
            </a:schemeClr>
          </a:solidFill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649" name="Oval 41"/>
          <p:cNvSpPr>
            <a:spLocks noChangeArrowheads="1"/>
          </p:cNvSpPr>
          <p:nvPr/>
        </p:nvSpPr>
        <p:spPr bwMode="auto">
          <a:xfrm>
            <a:off x="2771775" y="3490913"/>
            <a:ext cx="1201738" cy="1052512"/>
          </a:xfrm>
          <a:prstGeom prst="ellipse">
            <a:avLst/>
          </a:prstGeom>
          <a:solidFill>
            <a:schemeClr val="accent1">
              <a:alpha val="35001"/>
            </a:schemeClr>
          </a:solidFill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964777" y="5655341"/>
            <a:ext cx="5582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would define a good partition?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Clustering Objectives</a:t>
            </a: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34400" cy="1108075"/>
          </a:xfrm>
        </p:spPr>
        <p:txBody>
          <a:bodyPr/>
          <a:lstStyle/>
          <a:p>
            <a:pPr marL="0" indent="0">
              <a:buNone/>
            </a:pPr>
            <a:r>
              <a:rPr lang="en-IE" sz="2200" dirty="0"/>
              <a:t>Traditional definition of a “good” clustering:</a:t>
            </a:r>
            <a:endParaRPr lang="en-IE" sz="2200" dirty="0" smtClean="0"/>
          </a:p>
          <a:p>
            <a:pPr marL="990600" lvl="1" indent="-533400">
              <a:buFont typeface="Wingdings" charset="2"/>
              <a:buAutoNum type="arabicPeriod"/>
            </a:pPr>
            <a:r>
              <a:rPr lang="en-IE" sz="1800" dirty="0" smtClean="0"/>
              <a:t>within cluster </a:t>
            </a:r>
            <a:r>
              <a:rPr lang="en-IE" sz="1800" dirty="0"/>
              <a:t>should be highly similar.</a:t>
            </a:r>
            <a:endParaRPr lang="en-IE" sz="1800" dirty="0" smtClean="0"/>
          </a:p>
          <a:p>
            <a:pPr marL="990600" lvl="1" indent="-533400">
              <a:buFont typeface="Wingdings" charset="2"/>
              <a:buAutoNum type="arabicPeriod"/>
            </a:pPr>
            <a:r>
              <a:rPr lang="en-IE" sz="1800" dirty="0" smtClean="0"/>
              <a:t>between different </a:t>
            </a:r>
            <a:r>
              <a:rPr lang="en-IE" sz="1800" dirty="0"/>
              <a:t>clusters should be highly dissimilar.</a:t>
            </a:r>
          </a:p>
        </p:txBody>
      </p:sp>
      <p:sp>
        <p:nvSpPr>
          <p:cNvPr id="64559" name="Line 47"/>
          <p:cNvSpPr>
            <a:spLocks noChangeShapeType="1"/>
          </p:cNvSpPr>
          <p:nvPr/>
        </p:nvSpPr>
        <p:spPr bwMode="auto">
          <a:xfrm flipV="1">
            <a:off x="3475038" y="3998913"/>
            <a:ext cx="2443162" cy="9683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60" name="Line 48"/>
          <p:cNvSpPr>
            <a:spLocks noChangeShapeType="1"/>
          </p:cNvSpPr>
          <p:nvPr/>
        </p:nvSpPr>
        <p:spPr bwMode="auto">
          <a:xfrm flipV="1">
            <a:off x="3468688" y="4783138"/>
            <a:ext cx="1971675" cy="46831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83" name="Rectangle 71"/>
          <p:cNvSpPr>
            <a:spLocks noChangeArrowheads="1"/>
          </p:cNvSpPr>
          <p:nvPr/>
        </p:nvSpPr>
        <p:spPr bwMode="auto">
          <a:xfrm>
            <a:off x="827088" y="6165850"/>
            <a:ext cx="74025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None/>
            </a:pPr>
            <a:r>
              <a:rPr lang="en-US" sz="2200" dirty="0">
                <a:latin typeface="Verdana" charset="0"/>
              </a:rPr>
              <a:t>2. </a:t>
            </a:r>
            <a:r>
              <a:rPr lang="en-US" sz="2200" dirty="0" err="1">
                <a:latin typeface="Verdana" charset="0"/>
              </a:rPr>
              <a:t>Minimise</a:t>
            </a:r>
            <a:r>
              <a:rPr lang="en-US" sz="2200" dirty="0">
                <a:latin typeface="Verdana" charset="0"/>
              </a:rPr>
              <a:t> weight of </a:t>
            </a:r>
            <a:r>
              <a:rPr lang="en-US" sz="2200" dirty="0">
                <a:solidFill>
                  <a:srgbClr val="FF0000"/>
                </a:solidFill>
                <a:latin typeface="Verdana" charset="0"/>
              </a:rPr>
              <a:t>between-group</a:t>
            </a:r>
            <a:r>
              <a:rPr lang="en-US" sz="2200" dirty="0">
                <a:latin typeface="Verdana" charset="0"/>
              </a:rPr>
              <a:t> connections</a:t>
            </a:r>
          </a:p>
        </p:txBody>
      </p:sp>
      <p:sp>
        <p:nvSpPr>
          <p:cNvPr id="64561" name="Text Box 49"/>
          <p:cNvSpPr txBox="1">
            <a:spLocks noChangeArrowheads="1"/>
          </p:cNvSpPr>
          <p:nvPr/>
        </p:nvSpPr>
        <p:spPr bwMode="auto">
          <a:xfrm>
            <a:off x="4179888" y="3771900"/>
            <a:ext cx="4540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IE" sz="1300">
                <a:latin typeface="Verdana" charset="0"/>
              </a:rPr>
              <a:t>0.1</a:t>
            </a:r>
          </a:p>
        </p:txBody>
      </p:sp>
      <p:sp>
        <p:nvSpPr>
          <p:cNvPr id="64562" name="Text Box 50"/>
          <p:cNvSpPr txBox="1">
            <a:spLocks noChangeArrowheads="1"/>
          </p:cNvSpPr>
          <p:nvPr/>
        </p:nvSpPr>
        <p:spPr bwMode="auto">
          <a:xfrm>
            <a:off x="4513263" y="4991100"/>
            <a:ext cx="4540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IE" sz="1300">
                <a:latin typeface="Verdana" charset="0"/>
              </a:rPr>
              <a:t>0.2</a:t>
            </a:r>
          </a:p>
        </p:txBody>
      </p:sp>
      <p:sp>
        <p:nvSpPr>
          <p:cNvPr id="64532" name="Rectangle 20"/>
          <p:cNvSpPr>
            <a:spLocks noChangeArrowheads="1"/>
          </p:cNvSpPr>
          <p:nvPr/>
        </p:nvSpPr>
        <p:spPr bwMode="auto">
          <a:xfrm>
            <a:off x="827088" y="5734050"/>
            <a:ext cx="74025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None/>
            </a:pPr>
            <a:r>
              <a:rPr lang="en-US" sz="2200" dirty="0">
                <a:latin typeface="Verdana" charset="0"/>
              </a:rPr>
              <a:t>1. </a:t>
            </a:r>
            <a:r>
              <a:rPr lang="en-US" sz="2200" dirty="0" err="1">
                <a:latin typeface="Verdana" charset="0"/>
              </a:rPr>
              <a:t>Maximise</a:t>
            </a:r>
            <a:r>
              <a:rPr lang="en-US" sz="2200" dirty="0">
                <a:latin typeface="Verdana" charset="0"/>
              </a:rPr>
              <a:t> weight of </a:t>
            </a:r>
            <a:r>
              <a:rPr lang="en-US" sz="2200" dirty="0">
                <a:solidFill>
                  <a:srgbClr val="FF0000"/>
                </a:solidFill>
                <a:latin typeface="Verdana" charset="0"/>
              </a:rPr>
              <a:t>within-group </a:t>
            </a:r>
            <a:r>
              <a:rPr lang="en-US" sz="2200" dirty="0">
                <a:latin typeface="Verdana" charset="0"/>
              </a:rPr>
              <a:t>connections</a:t>
            </a:r>
          </a:p>
        </p:txBody>
      </p:sp>
      <p:sp>
        <p:nvSpPr>
          <p:cNvPr id="64557" name="Freeform 45"/>
          <p:cNvSpPr>
            <a:spLocks/>
          </p:cNvSpPr>
          <p:nvPr/>
        </p:nvSpPr>
        <p:spPr bwMode="auto">
          <a:xfrm>
            <a:off x="2560638" y="4087813"/>
            <a:ext cx="941387" cy="1179512"/>
          </a:xfrm>
          <a:custGeom>
            <a:avLst/>
            <a:gdLst/>
            <a:ahLst/>
            <a:cxnLst>
              <a:cxn ang="0">
                <a:pos x="593" y="0"/>
              </a:cxn>
              <a:cxn ang="0">
                <a:pos x="0" y="380"/>
              </a:cxn>
              <a:cxn ang="0">
                <a:pos x="576" y="743"/>
              </a:cxn>
              <a:cxn ang="0">
                <a:pos x="593" y="0"/>
              </a:cxn>
            </a:cxnLst>
            <a:rect l="0" t="0" r="r" b="b"/>
            <a:pathLst>
              <a:path w="593" h="743">
                <a:moveTo>
                  <a:pt x="593" y="0"/>
                </a:moveTo>
                <a:lnTo>
                  <a:pt x="0" y="380"/>
                </a:lnTo>
                <a:lnTo>
                  <a:pt x="576" y="743"/>
                </a:lnTo>
                <a:lnTo>
                  <a:pt x="593" y="0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8" name="Freeform 46"/>
          <p:cNvSpPr>
            <a:spLocks/>
          </p:cNvSpPr>
          <p:nvPr/>
        </p:nvSpPr>
        <p:spPr bwMode="auto">
          <a:xfrm>
            <a:off x="5437188" y="3989388"/>
            <a:ext cx="1411287" cy="790575"/>
          </a:xfrm>
          <a:custGeom>
            <a:avLst/>
            <a:gdLst/>
            <a:ahLst/>
            <a:cxnLst>
              <a:cxn ang="0">
                <a:pos x="0" y="498"/>
              </a:cxn>
              <a:cxn ang="0">
                <a:pos x="307" y="0"/>
              </a:cxn>
              <a:cxn ang="0">
                <a:pos x="889" y="408"/>
              </a:cxn>
              <a:cxn ang="0">
                <a:pos x="0" y="498"/>
              </a:cxn>
            </a:cxnLst>
            <a:rect l="0" t="0" r="r" b="b"/>
            <a:pathLst>
              <a:path w="889" h="498">
                <a:moveTo>
                  <a:pt x="0" y="498"/>
                </a:moveTo>
                <a:lnTo>
                  <a:pt x="307" y="0"/>
                </a:lnTo>
                <a:lnTo>
                  <a:pt x="889" y="408"/>
                </a:lnTo>
                <a:lnTo>
                  <a:pt x="0" y="498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63" name="Text Box 51"/>
          <p:cNvSpPr txBox="1">
            <a:spLocks noChangeArrowheads="1"/>
          </p:cNvSpPr>
          <p:nvPr/>
        </p:nvSpPr>
        <p:spPr bwMode="auto">
          <a:xfrm>
            <a:off x="6291263" y="3986213"/>
            <a:ext cx="4540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IE" sz="1300">
                <a:latin typeface="Verdana" charset="0"/>
              </a:rPr>
              <a:t>0.8</a:t>
            </a:r>
          </a:p>
        </p:txBody>
      </p:sp>
      <p:sp>
        <p:nvSpPr>
          <p:cNvPr id="64564" name="Text Box 52"/>
          <p:cNvSpPr txBox="1">
            <a:spLocks noChangeArrowheads="1"/>
          </p:cNvSpPr>
          <p:nvPr/>
        </p:nvSpPr>
        <p:spPr bwMode="auto">
          <a:xfrm>
            <a:off x="5930900" y="4776788"/>
            <a:ext cx="4540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IE" sz="1300">
                <a:latin typeface="Verdana" charset="0"/>
              </a:rPr>
              <a:t>0.7</a:t>
            </a:r>
          </a:p>
        </p:txBody>
      </p:sp>
      <p:sp>
        <p:nvSpPr>
          <p:cNvPr id="64565" name="Text Box 53"/>
          <p:cNvSpPr txBox="1">
            <a:spLocks noChangeArrowheads="1"/>
          </p:cNvSpPr>
          <p:nvPr/>
        </p:nvSpPr>
        <p:spPr bwMode="auto">
          <a:xfrm>
            <a:off x="3470275" y="4468813"/>
            <a:ext cx="4540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IE" sz="1300">
                <a:latin typeface="Verdana" charset="0"/>
              </a:rPr>
              <a:t>0.6</a:t>
            </a:r>
          </a:p>
        </p:txBody>
      </p:sp>
      <p:sp>
        <p:nvSpPr>
          <p:cNvPr id="64566" name="Text Box 54"/>
          <p:cNvSpPr txBox="1">
            <a:spLocks noChangeArrowheads="1"/>
          </p:cNvSpPr>
          <p:nvPr/>
        </p:nvSpPr>
        <p:spPr bwMode="auto">
          <a:xfrm>
            <a:off x="2579688" y="4049713"/>
            <a:ext cx="4540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IE" sz="1300">
                <a:latin typeface="Verdana" charset="0"/>
              </a:rPr>
              <a:t>0.8</a:t>
            </a:r>
          </a:p>
        </p:txBody>
      </p:sp>
      <p:sp>
        <p:nvSpPr>
          <p:cNvPr id="64567" name="Text Box 55"/>
          <p:cNvSpPr txBox="1">
            <a:spLocks noChangeArrowheads="1"/>
          </p:cNvSpPr>
          <p:nvPr/>
        </p:nvSpPr>
        <p:spPr bwMode="auto">
          <a:xfrm>
            <a:off x="2549525" y="5011738"/>
            <a:ext cx="4540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IE" sz="1300">
                <a:latin typeface="Verdana" charset="0"/>
              </a:rPr>
              <a:t>0.8</a:t>
            </a:r>
          </a:p>
        </p:txBody>
      </p:sp>
      <p:sp>
        <p:nvSpPr>
          <p:cNvPr id="64580" name="Text Box 68"/>
          <p:cNvSpPr txBox="1">
            <a:spLocks noChangeArrowheads="1"/>
          </p:cNvSpPr>
          <p:nvPr/>
        </p:nvSpPr>
        <p:spPr bwMode="auto">
          <a:xfrm>
            <a:off x="5211763" y="4184650"/>
            <a:ext cx="4540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IE" sz="1300">
                <a:latin typeface="Verdana" charset="0"/>
              </a:rPr>
              <a:t>0.8</a:t>
            </a:r>
          </a:p>
        </p:txBody>
      </p:sp>
      <p:sp>
        <p:nvSpPr>
          <p:cNvPr id="64568" name="Oval 56"/>
          <p:cNvSpPr>
            <a:spLocks noChangeArrowheads="1"/>
          </p:cNvSpPr>
          <p:nvPr/>
        </p:nvSpPr>
        <p:spPr bwMode="auto">
          <a:xfrm>
            <a:off x="5338763" y="4683125"/>
            <a:ext cx="169862" cy="1857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69" name="Oval 57"/>
          <p:cNvSpPr>
            <a:spLocks noChangeArrowheads="1"/>
          </p:cNvSpPr>
          <p:nvPr/>
        </p:nvSpPr>
        <p:spPr bwMode="auto">
          <a:xfrm>
            <a:off x="3394075" y="5154613"/>
            <a:ext cx="166687" cy="1857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70" name="Oval 58"/>
          <p:cNvSpPr>
            <a:spLocks noChangeArrowheads="1"/>
          </p:cNvSpPr>
          <p:nvPr/>
        </p:nvSpPr>
        <p:spPr bwMode="auto">
          <a:xfrm>
            <a:off x="6707188" y="4525963"/>
            <a:ext cx="169862" cy="1889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71" name="Oval 59"/>
          <p:cNvSpPr>
            <a:spLocks noChangeArrowheads="1"/>
          </p:cNvSpPr>
          <p:nvPr/>
        </p:nvSpPr>
        <p:spPr bwMode="auto">
          <a:xfrm>
            <a:off x="2478088" y="4600575"/>
            <a:ext cx="166687" cy="1857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72" name="Oval 60"/>
          <p:cNvSpPr>
            <a:spLocks noChangeArrowheads="1"/>
          </p:cNvSpPr>
          <p:nvPr/>
        </p:nvSpPr>
        <p:spPr bwMode="auto">
          <a:xfrm>
            <a:off x="5846763" y="3916363"/>
            <a:ext cx="166687" cy="1857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73" name="Oval 61"/>
          <p:cNvSpPr>
            <a:spLocks noChangeArrowheads="1"/>
          </p:cNvSpPr>
          <p:nvPr/>
        </p:nvSpPr>
        <p:spPr bwMode="auto">
          <a:xfrm>
            <a:off x="3419475" y="3978275"/>
            <a:ext cx="166687" cy="1857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74" name="Text Box 62"/>
          <p:cNvSpPr txBox="1">
            <a:spLocks noChangeArrowheads="1"/>
          </p:cNvSpPr>
          <p:nvPr/>
        </p:nvSpPr>
        <p:spPr bwMode="auto">
          <a:xfrm>
            <a:off x="3446463" y="3997325"/>
            <a:ext cx="14446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IE" sz="800" b="1">
                <a:solidFill>
                  <a:srgbClr val="000000"/>
                </a:solidFill>
                <a:latin typeface="Tahoma" charset="0"/>
              </a:rPr>
              <a:t>1</a:t>
            </a:r>
          </a:p>
        </p:txBody>
      </p:sp>
      <p:sp>
        <p:nvSpPr>
          <p:cNvPr id="64575" name="Text Box 63"/>
          <p:cNvSpPr txBox="1">
            <a:spLocks noChangeArrowheads="1"/>
          </p:cNvSpPr>
          <p:nvPr/>
        </p:nvSpPr>
        <p:spPr bwMode="auto">
          <a:xfrm>
            <a:off x="2536825" y="4633913"/>
            <a:ext cx="730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IE" sz="800" b="1">
                <a:solidFill>
                  <a:srgbClr val="000000"/>
                </a:solidFill>
                <a:latin typeface="Tahoma" charset="0"/>
              </a:rPr>
              <a:t>2</a:t>
            </a:r>
          </a:p>
        </p:txBody>
      </p:sp>
      <p:sp>
        <p:nvSpPr>
          <p:cNvPr id="64576" name="Text Box 64"/>
          <p:cNvSpPr txBox="1">
            <a:spLocks noChangeArrowheads="1"/>
          </p:cNvSpPr>
          <p:nvPr/>
        </p:nvSpPr>
        <p:spPr bwMode="auto">
          <a:xfrm>
            <a:off x="3448050" y="5180013"/>
            <a:ext cx="730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IE" sz="800" b="1">
                <a:solidFill>
                  <a:srgbClr val="000000"/>
                </a:solidFill>
                <a:latin typeface="Tahoma" charset="0"/>
              </a:rPr>
              <a:t>3</a:t>
            </a:r>
          </a:p>
        </p:txBody>
      </p:sp>
      <p:sp>
        <p:nvSpPr>
          <p:cNvPr id="64577" name="Text Box 65"/>
          <p:cNvSpPr txBox="1">
            <a:spLocks noChangeArrowheads="1"/>
          </p:cNvSpPr>
          <p:nvPr/>
        </p:nvSpPr>
        <p:spPr bwMode="auto">
          <a:xfrm>
            <a:off x="5389563" y="4706938"/>
            <a:ext cx="730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IE" sz="800" b="1">
                <a:solidFill>
                  <a:srgbClr val="000000"/>
                </a:solidFill>
                <a:latin typeface="Tahoma" charset="0"/>
              </a:rPr>
              <a:t>4</a:t>
            </a:r>
          </a:p>
        </p:txBody>
      </p:sp>
      <p:sp>
        <p:nvSpPr>
          <p:cNvPr id="64578" name="Text Box 66"/>
          <p:cNvSpPr txBox="1">
            <a:spLocks noChangeArrowheads="1"/>
          </p:cNvSpPr>
          <p:nvPr/>
        </p:nvSpPr>
        <p:spPr bwMode="auto">
          <a:xfrm>
            <a:off x="5895975" y="3944938"/>
            <a:ext cx="730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IE" sz="800" b="1">
                <a:solidFill>
                  <a:srgbClr val="000000"/>
                </a:solidFill>
                <a:latin typeface="Tahoma" charset="0"/>
              </a:rPr>
              <a:t>5</a:t>
            </a:r>
          </a:p>
        </p:txBody>
      </p:sp>
      <p:sp>
        <p:nvSpPr>
          <p:cNvPr id="64579" name="Text Box 67"/>
          <p:cNvSpPr txBox="1">
            <a:spLocks noChangeArrowheads="1"/>
          </p:cNvSpPr>
          <p:nvPr/>
        </p:nvSpPr>
        <p:spPr bwMode="auto">
          <a:xfrm>
            <a:off x="6757988" y="4546600"/>
            <a:ext cx="730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IE" sz="800" b="1">
                <a:solidFill>
                  <a:srgbClr val="000000"/>
                </a:solidFill>
                <a:latin typeface="Tahoma" charset="0"/>
              </a:rPr>
              <a:t>6</a:t>
            </a:r>
          </a:p>
        </p:txBody>
      </p:sp>
      <p:sp>
        <p:nvSpPr>
          <p:cNvPr id="64525" name="Line 13"/>
          <p:cNvSpPr>
            <a:spLocks noChangeShapeType="1"/>
          </p:cNvSpPr>
          <p:nvPr/>
        </p:nvSpPr>
        <p:spPr bwMode="auto">
          <a:xfrm flipH="1">
            <a:off x="3954463" y="3546475"/>
            <a:ext cx="1214437" cy="1968500"/>
          </a:xfrm>
          <a:prstGeom prst="line">
            <a:avLst/>
          </a:prstGeom>
          <a:noFill/>
          <a:ln w="349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81" name="Rectangle 69"/>
          <p:cNvSpPr>
            <a:spLocks noChangeArrowheads="1"/>
          </p:cNvSpPr>
          <p:nvPr/>
        </p:nvSpPr>
        <p:spPr bwMode="auto">
          <a:xfrm>
            <a:off x="468313" y="2852738"/>
            <a:ext cx="84248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en-US" sz="2200" dirty="0">
                <a:latin typeface="Verdana" charset="0"/>
              </a:rPr>
              <a:t>Apply these objectives to our graph representation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Graph Cuts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405813" cy="2260600"/>
          </a:xfrm>
        </p:spPr>
        <p:txBody>
          <a:bodyPr/>
          <a:lstStyle/>
          <a:p>
            <a:pPr marL="0" indent="0">
              <a:buNone/>
            </a:pPr>
            <a:r>
              <a:rPr lang="en-IE" sz="2000" dirty="0"/>
              <a:t>Express partitioning objectives as a function of the “edge cut” of the partition.</a:t>
            </a:r>
          </a:p>
          <a:p>
            <a:pPr marL="0" indent="0">
              <a:spcBef>
                <a:spcPct val="30000"/>
              </a:spcBef>
              <a:buNone/>
            </a:pPr>
            <a:endParaRPr lang="en-IE" sz="2000" i="1" dirty="0" smtClean="0"/>
          </a:p>
          <a:p>
            <a:pPr marL="0" indent="0">
              <a:spcBef>
                <a:spcPct val="30000"/>
              </a:spcBef>
              <a:buNone/>
            </a:pPr>
            <a:r>
              <a:rPr lang="en-IE" sz="2000" i="1" dirty="0" smtClean="0"/>
              <a:t>Cut</a:t>
            </a:r>
            <a:r>
              <a:rPr lang="en-IE" sz="2000" i="1" dirty="0"/>
              <a:t>:</a:t>
            </a:r>
            <a:r>
              <a:rPr lang="en-IE" sz="2000" dirty="0"/>
              <a:t> Set of edges with only one vertex in a group.</a:t>
            </a:r>
          </a:p>
        </p:txBody>
      </p:sp>
      <p:graphicFrame>
        <p:nvGraphicFramePr>
          <p:cNvPr id="72751" name="Object 47"/>
          <p:cNvGraphicFramePr>
            <a:graphicFrameLocks noGrp="1" noChangeAspect="1"/>
          </p:cNvGraphicFramePr>
          <p:nvPr>
            <p:ph sz="half" idx="2"/>
          </p:nvPr>
        </p:nvGraphicFramePr>
        <p:xfrm>
          <a:off x="3276600" y="3170238"/>
          <a:ext cx="281305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62" name="Equation" r:id="rId3" imgW="1206360" imgH="355320" progId="Equation.3">
                  <p:embed/>
                </p:oleObj>
              </mc:Choice>
              <mc:Fallback>
                <p:oleObj name="Equation" r:id="rId3" imgW="1206360" imgH="3553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170238"/>
                        <a:ext cx="2813050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85"/>
          <p:cNvGrpSpPr>
            <a:grpSpLocks/>
          </p:cNvGrpSpPr>
          <p:nvPr/>
        </p:nvGrpSpPr>
        <p:grpSpPr bwMode="auto">
          <a:xfrm>
            <a:off x="928688" y="4341813"/>
            <a:ext cx="4019550" cy="1679575"/>
            <a:chOff x="585" y="2735"/>
            <a:chExt cx="2532" cy="1058"/>
          </a:xfrm>
        </p:grpSpPr>
        <p:sp>
          <p:nvSpPr>
            <p:cNvPr id="72779" name="Oval 75"/>
            <p:cNvSpPr>
              <a:spLocks noChangeArrowheads="1"/>
            </p:cNvSpPr>
            <p:nvPr/>
          </p:nvSpPr>
          <p:spPr bwMode="auto">
            <a:xfrm>
              <a:off x="2100" y="2809"/>
              <a:ext cx="1017" cy="890"/>
            </a:xfrm>
            <a:prstGeom prst="ellipse">
              <a:avLst/>
            </a:prstGeom>
            <a:solidFill>
              <a:schemeClr val="accent1">
                <a:alpha val="35001"/>
              </a:schemeClr>
            </a:solidFill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78" name="Oval 74"/>
            <p:cNvSpPr>
              <a:spLocks noChangeArrowheads="1"/>
            </p:cNvSpPr>
            <p:nvPr/>
          </p:nvSpPr>
          <p:spPr bwMode="auto">
            <a:xfrm>
              <a:off x="585" y="2888"/>
              <a:ext cx="944" cy="905"/>
            </a:xfrm>
            <a:prstGeom prst="ellipse">
              <a:avLst/>
            </a:prstGeom>
            <a:solidFill>
              <a:schemeClr val="accent1">
                <a:alpha val="35001"/>
              </a:schemeClr>
            </a:solidFill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54" name="Freeform 50"/>
            <p:cNvSpPr>
              <a:spLocks/>
            </p:cNvSpPr>
            <p:nvPr/>
          </p:nvSpPr>
          <p:spPr bwMode="auto">
            <a:xfrm>
              <a:off x="709" y="3081"/>
              <a:ext cx="504" cy="577"/>
            </a:xfrm>
            <a:custGeom>
              <a:avLst/>
              <a:gdLst/>
              <a:ahLst/>
              <a:cxnLst>
                <a:cxn ang="0">
                  <a:pos x="593" y="0"/>
                </a:cxn>
                <a:cxn ang="0">
                  <a:pos x="0" y="380"/>
                </a:cxn>
                <a:cxn ang="0">
                  <a:pos x="576" y="743"/>
                </a:cxn>
                <a:cxn ang="0">
                  <a:pos x="593" y="0"/>
                </a:cxn>
              </a:cxnLst>
              <a:rect l="0" t="0" r="r" b="b"/>
              <a:pathLst>
                <a:path w="593" h="743">
                  <a:moveTo>
                    <a:pt x="593" y="0"/>
                  </a:moveTo>
                  <a:lnTo>
                    <a:pt x="0" y="380"/>
                  </a:lnTo>
                  <a:lnTo>
                    <a:pt x="576" y="743"/>
                  </a:lnTo>
                  <a:lnTo>
                    <a:pt x="593" y="0"/>
                  </a:ln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55" name="Freeform 51"/>
            <p:cNvSpPr>
              <a:spLocks/>
            </p:cNvSpPr>
            <p:nvPr/>
          </p:nvSpPr>
          <p:spPr bwMode="auto">
            <a:xfrm>
              <a:off x="2293" y="3006"/>
              <a:ext cx="755" cy="387"/>
            </a:xfrm>
            <a:custGeom>
              <a:avLst/>
              <a:gdLst/>
              <a:ahLst/>
              <a:cxnLst>
                <a:cxn ang="0">
                  <a:pos x="0" y="498"/>
                </a:cxn>
                <a:cxn ang="0">
                  <a:pos x="307" y="0"/>
                </a:cxn>
                <a:cxn ang="0">
                  <a:pos x="889" y="408"/>
                </a:cxn>
                <a:cxn ang="0">
                  <a:pos x="0" y="498"/>
                </a:cxn>
              </a:cxnLst>
              <a:rect l="0" t="0" r="r" b="b"/>
              <a:pathLst>
                <a:path w="889" h="498">
                  <a:moveTo>
                    <a:pt x="0" y="498"/>
                  </a:moveTo>
                  <a:lnTo>
                    <a:pt x="307" y="0"/>
                  </a:lnTo>
                  <a:lnTo>
                    <a:pt x="889" y="408"/>
                  </a:lnTo>
                  <a:lnTo>
                    <a:pt x="0" y="498"/>
                  </a:ln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56" name="Line 52"/>
            <p:cNvSpPr>
              <a:spLocks noChangeShapeType="1"/>
            </p:cNvSpPr>
            <p:nvPr/>
          </p:nvSpPr>
          <p:spPr bwMode="auto">
            <a:xfrm flipV="1">
              <a:off x="1201" y="3017"/>
              <a:ext cx="1307" cy="47"/>
            </a:xfrm>
            <a:prstGeom prst="line">
              <a:avLst/>
            </a:prstGeom>
            <a:noFill/>
            <a:ln w="19050">
              <a:solidFill>
                <a:srgbClr val="33CCFF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57" name="Line 53"/>
            <p:cNvSpPr>
              <a:spLocks noChangeShapeType="1"/>
            </p:cNvSpPr>
            <p:nvPr/>
          </p:nvSpPr>
          <p:spPr bwMode="auto">
            <a:xfrm flipV="1">
              <a:off x="1215" y="3413"/>
              <a:ext cx="1055" cy="229"/>
            </a:xfrm>
            <a:prstGeom prst="line">
              <a:avLst/>
            </a:prstGeom>
            <a:noFill/>
            <a:ln w="19050">
              <a:solidFill>
                <a:srgbClr val="33CCFF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58" name="Text Box 54"/>
            <p:cNvSpPr txBox="1">
              <a:spLocks noChangeArrowheads="1"/>
            </p:cNvSpPr>
            <p:nvPr/>
          </p:nvSpPr>
          <p:spPr bwMode="auto">
            <a:xfrm>
              <a:off x="1636" y="2887"/>
              <a:ext cx="260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IE" sz="1100">
                  <a:latin typeface="Verdana" charset="0"/>
                </a:rPr>
                <a:t>0.1</a:t>
              </a:r>
            </a:p>
          </p:txBody>
        </p:sp>
        <p:sp>
          <p:nvSpPr>
            <p:cNvPr id="72759" name="Text Box 55"/>
            <p:cNvSpPr txBox="1">
              <a:spLocks noChangeArrowheads="1"/>
            </p:cNvSpPr>
            <p:nvPr/>
          </p:nvSpPr>
          <p:spPr bwMode="auto">
            <a:xfrm>
              <a:off x="1671" y="3514"/>
              <a:ext cx="260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IE" sz="1100">
                  <a:latin typeface="Verdana" charset="0"/>
                </a:rPr>
                <a:t>0.2</a:t>
              </a:r>
            </a:p>
          </p:txBody>
        </p:sp>
        <p:sp>
          <p:nvSpPr>
            <p:cNvPr id="72760" name="Text Box 56"/>
            <p:cNvSpPr txBox="1">
              <a:spLocks noChangeArrowheads="1"/>
            </p:cNvSpPr>
            <p:nvPr/>
          </p:nvSpPr>
          <p:spPr bwMode="auto">
            <a:xfrm>
              <a:off x="2717" y="2980"/>
              <a:ext cx="260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IE" sz="1100">
                  <a:latin typeface="Verdana" charset="0"/>
                </a:rPr>
                <a:t>0.8</a:t>
              </a:r>
            </a:p>
          </p:txBody>
        </p:sp>
        <p:sp>
          <p:nvSpPr>
            <p:cNvPr id="72761" name="Text Box 57"/>
            <p:cNvSpPr txBox="1">
              <a:spLocks noChangeArrowheads="1"/>
            </p:cNvSpPr>
            <p:nvPr/>
          </p:nvSpPr>
          <p:spPr bwMode="auto">
            <a:xfrm>
              <a:off x="2490" y="3430"/>
              <a:ext cx="260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IE" sz="1100">
                  <a:latin typeface="Verdana" charset="0"/>
                </a:rPr>
                <a:t>0.7</a:t>
              </a:r>
            </a:p>
          </p:txBody>
        </p:sp>
        <p:sp>
          <p:nvSpPr>
            <p:cNvPr id="72762" name="Text Box 58"/>
            <p:cNvSpPr txBox="1">
              <a:spLocks noChangeArrowheads="1"/>
            </p:cNvSpPr>
            <p:nvPr/>
          </p:nvSpPr>
          <p:spPr bwMode="auto">
            <a:xfrm>
              <a:off x="1199" y="3228"/>
              <a:ext cx="260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IE" sz="1100">
                  <a:latin typeface="Verdana" charset="0"/>
                </a:rPr>
                <a:t>0.6</a:t>
              </a:r>
            </a:p>
          </p:txBody>
        </p:sp>
        <p:sp>
          <p:nvSpPr>
            <p:cNvPr id="72763" name="Text Box 59"/>
            <p:cNvSpPr txBox="1">
              <a:spLocks noChangeArrowheads="1"/>
            </p:cNvSpPr>
            <p:nvPr/>
          </p:nvSpPr>
          <p:spPr bwMode="auto">
            <a:xfrm>
              <a:off x="787" y="3026"/>
              <a:ext cx="260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IE" sz="1100">
                  <a:latin typeface="Verdana" charset="0"/>
                </a:rPr>
                <a:t>0.8</a:t>
              </a:r>
            </a:p>
          </p:txBody>
        </p:sp>
        <p:sp>
          <p:nvSpPr>
            <p:cNvPr id="72764" name="Text Box 60"/>
            <p:cNvSpPr txBox="1">
              <a:spLocks noChangeArrowheads="1"/>
            </p:cNvSpPr>
            <p:nvPr/>
          </p:nvSpPr>
          <p:spPr bwMode="auto">
            <a:xfrm>
              <a:off x="736" y="3497"/>
              <a:ext cx="260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IE" sz="1100">
                  <a:latin typeface="Verdana" charset="0"/>
                </a:rPr>
                <a:t>0.8</a:t>
              </a:r>
            </a:p>
          </p:txBody>
        </p:sp>
        <p:sp>
          <p:nvSpPr>
            <p:cNvPr id="72765" name="Oval 61"/>
            <p:cNvSpPr>
              <a:spLocks noChangeArrowheads="1"/>
            </p:cNvSpPr>
            <p:nvPr/>
          </p:nvSpPr>
          <p:spPr bwMode="auto">
            <a:xfrm>
              <a:off x="2261" y="3328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66" name="Oval 62"/>
            <p:cNvSpPr>
              <a:spLocks noChangeArrowheads="1"/>
            </p:cNvSpPr>
            <p:nvPr/>
          </p:nvSpPr>
          <p:spPr bwMode="auto">
            <a:xfrm>
              <a:off x="1162" y="3601"/>
              <a:ext cx="89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67" name="Oval 63"/>
            <p:cNvSpPr>
              <a:spLocks noChangeArrowheads="1"/>
            </p:cNvSpPr>
            <p:nvPr/>
          </p:nvSpPr>
          <p:spPr bwMode="auto">
            <a:xfrm>
              <a:off x="2979" y="3283"/>
              <a:ext cx="91" cy="9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68" name="Oval 64"/>
            <p:cNvSpPr>
              <a:spLocks noChangeArrowheads="1"/>
            </p:cNvSpPr>
            <p:nvPr/>
          </p:nvSpPr>
          <p:spPr bwMode="auto">
            <a:xfrm>
              <a:off x="687" y="3324"/>
              <a:ext cx="89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69" name="Oval 65"/>
            <p:cNvSpPr>
              <a:spLocks noChangeArrowheads="1"/>
            </p:cNvSpPr>
            <p:nvPr/>
          </p:nvSpPr>
          <p:spPr bwMode="auto">
            <a:xfrm>
              <a:off x="2497" y="2995"/>
              <a:ext cx="89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70" name="Oval 66"/>
            <p:cNvSpPr>
              <a:spLocks noChangeArrowheads="1"/>
            </p:cNvSpPr>
            <p:nvPr/>
          </p:nvSpPr>
          <p:spPr bwMode="auto">
            <a:xfrm>
              <a:off x="1166" y="3016"/>
              <a:ext cx="89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71" name="Text Box 67"/>
            <p:cNvSpPr txBox="1">
              <a:spLocks noChangeArrowheads="1"/>
            </p:cNvSpPr>
            <p:nvPr/>
          </p:nvSpPr>
          <p:spPr bwMode="auto">
            <a:xfrm>
              <a:off x="1177" y="3025"/>
              <a:ext cx="77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IE" sz="700" b="1">
                  <a:solidFill>
                    <a:srgbClr val="000000"/>
                  </a:solidFill>
                  <a:latin typeface="Tahoma" charset="0"/>
                </a:rPr>
                <a:t>1</a:t>
              </a:r>
            </a:p>
          </p:txBody>
        </p:sp>
        <p:sp>
          <p:nvSpPr>
            <p:cNvPr id="72772" name="Text Box 68"/>
            <p:cNvSpPr txBox="1">
              <a:spLocks noChangeArrowheads="1"/>
            </p:cNvSpPr>
            <p:nvPr/>
          </p:nvSpPr>
          <p:spPr bwMode="auto">
            <a:xfrm>
              <a:off x="718" y="3336"/>
              <a:ext cx="3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IE" sz="700" b="1">
                  <a:solidFill>
                    <a:srgbClr val="000000"/>
                  </a:solidFill>
                  <a:latin typeface="Tahoma" charset="0"/>
                </a:rPr>
                <a:t>2</a:t>
              </a:r>
            </a:p>
          </p:txBody>
        </p:sp>
        <p:sp>
          <p:nvSpPr>
            <p:cNvPr id="72773" name="Text Box 69"/>
            <p:cNvSpPr txBox="1">
              <a:spLocks noChangeArrowheads="1"/>
            </p:cNvSpPr>
            <p:nvPr/>
          </p:nvSpPr>
          <p:spPr bwMode="auto">
            <a:xfrm>
              <a:off x="1190" y="3614"/>
              <a:ext cx="3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IE" sz="700" b="1">
                  <a:solidFill>
                    <a:srgbClr val="000000"/>
                  </a:solidFill>
                  <a:latin typeface="Tahoma" charset="0"/>
                </a:rPr>
                <a:t>3</a:t>
              </a:r>
            </a:p>
          </p:txBody>
        </p:sp>
        <p:sp>
          <p:nvSpPr>
            <p:cNvPr id="72774" name="Text Box 70"/>
            <p:cNvSpPr txBox="1">
              <a:spLocks noChangeArrowheads="1"/>
            </p:cNvSpPr>
            <p:nvPr/>
          </p:nvSpPr>
          <p:spPr bwMode="auto">
            <a:xfrm>
              <a:off x="2293" y="3334"/>
              <a:ext cx="3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IE" sz="700" b="1">
                  <a:solidFill>
                    <a:srgbClr val="000000"/>
                  </a:solidFill>
                  <a:latin typeface="Tahoma" charset="0"/>
                </a:rPr>
                <a:t>4</a:t>
              </a:r>
            </a:p>
          </p:txBody>
        </p:sp>
        <p:sp>
          <p:nvSpPr>
            <p:cNvPr id="72775" name="Text Box 71"/>
            <p:cNvSpPr txBox="1">
              <a:spLocks noChangeArrowheads="1"/>
            </p:cNvSpPr>
            <p:nvPr/>
          </p:nvSpPr>
          <p:spPr bwMode="auto">
            <a:xfrm>
              <a:off x="2528" y="3004"/>
              <a:ext cx="3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IE" sz="700" b="1">
                  <a:solidFill>
                    <a:srgbClr val="000000"/>
                  </a:solidFill>
                  <a:latin typeface="Tahoma" charset="0"/>
                </a:rPr>
                <a:t>5</a:t>
              </a:r>
            </a:p>
          </p:txBody>
        </p:sp>
        <p:sp>
          <p:nvSpPr>
            <p:cNvPr id="72776" name="Text Box 72"/>
            <p:cNvSpPr txBox="1">
              <a:spLocks noChangeArrowheads="1"/>
            </p:cNvSpPr>
            <p:nvPr/>
          </p:nvSpPr>
          <p:spPr bwMode="auto">
            <a:xfrm>
              <a:off x="3011" y="3293"/>
              <a:ext cx="3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IE" sz="700" b="1">
                  <a:solidFill>
                    <a:srgbClr val="000000"/>
                  </a:solidFill>
                  <a:latin typeface="Tahoma" charset="0"/>
                </a:rPr>
                <a:t>6</a:t>
              </a:r>
            </a:p>
          </p:txBody>
        </p:sp>
        <p:sp>
          <p:nvSpPr>
            <p:cNvPr id="72777" name="Text Box 73"/>
            <p:cNvSpPr txBox="1">
              <a:spLocks noChangeArrowheads="1"/>
            </p:cNvSpPr>
            <p:nvPr/>
          </p:nvSpPr>
          <p:spPr bwMode="auto">
            <a:xfrm>
              <a:off x="2181" y="3045"/>
              <a:ext cx="260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IE" sz="1100">
                  <a:latin typeface="Verdana" charset="0"/>
                </a:rPr>
                <a:t>0.8</a:t>
              </a:r>
            </a:p>
          </p:txBody>
        </p:sp>
        <p:sp>
          <p:nvSpPr>
            <p:cNvPr id="72780" name="Text Box 76"/>
            <p:cNvSpPr txBox="1">
              <a:spLocks noChangeArrowheads="1"/>
            </p:cNvSpPr>
            <p:nvPr/>
          </p:nvSpPr>
          <p:spPr bwMode="auto">
            <a:xfrm>
              <a:off x="631" y="2735"/>
              <a:ext cx="19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IE" sz="1500">
                  <a:latin typeface="Verdana" charset="0"/>
                </a:rPr>
                <a:t>A</a:t>
              </a:r>
            </a:p>
          </p:txBody>
        </p:sp>
        <p:sp>
          <p:nvSpPr>
            <p:cNvPr id="72781" name="Text Box 77"/>
            <p:cNvSpPr txBox="1">
              <a:spLocks noChangeArrowheads="1"/>
            </p:cNvSpPr>
            <p:nvPr/>
          </p:nvSpPr>
          <p:spPr bwMode="auto">
            <a:xfrm>
              <a:off x="2077" y="2736"/>
              <a:ext cx="19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IE" sz="1500">
                  <a:latin typeface="Verdana" charset="0"/>
                </a:rPr>
                <a:t>B</a:t>
              </a:r>
            </a:p>
          </p:txBody>
        </p:sp>
      </p:grpSp>
      <p:grpSp>
        <p:nvGrpSpPr>
          <p:cNvPr id="3" name="Group 86"/>
          <p:cNvGrpSpPr>
            <a:grpSpLocks/>
          </p:cNvGrpSpPr>
          <p:nvPr/>
        </p:nvGrpSpPr>
        <p:grpSpPr bwMode="auto">
          <a:xfrm>
            <a:off x="5510213" y="4824413"/>
            <a:ext cx="3022600" cy="630237"/>
            <a:chOff x="3471" y="3039"/>
            <a:chExt cx="1904" cy="397"/>
          </a:xfrm>
        </p:grpSpPr>
        <p:sp>
          <p:nvSpPr>
            <p:cNvPr id="72753" name="AutoShape 49"/>
            <p:cNvSpPr>
              <a:spLocks noChangeArrowheads="1"/>
            </p:cNvSpPr>
            <p:nvPr/>
          </p:nvSpPr>
          <p:spPr bwMode="auto">
            <a:xfrm>
              <a:off x="3471" y="3039"/>
              <a:ext cx="470" cy="397"/>
            </a:xfrm>
            <a:prstGeom prst="rightArrow">
              <a:avLst>
                <a:gd name="adj1" fmla="val 50000"/>
                <a:gd name="adj2" fmla="val 29597"/>
              </a:avLst>
            </a:prstGeom>
            <a:solidFill>
              <a:schemeClr val="hlink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86" name="Text Box 82"/>
            <p:cNvSpPr txBox="1">
              <a:spLocks noChangeArrowheads="1"/>
            </p:cNvSpPr>
            <p:nvPr/>
          </p:nvSpPr>
          <p:spPr bwMode="auto">
            <a:xfrm>
              <a:off x="4005" y="3089"/>
              <a:ext cx="1370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IE" sz="2600" i="1">
                  <a:latin typeface="Times New Roman" charset="0"/>
                </a:rPr>
                <a:t>cut(A,B) = 0.3</a:t>
              </a:r>
              <a:endParaRPr lang="el-GR" sz="2600" i="1">
                <a:latin typeface="Times New Roman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981200" y="6172200"/>
            <a:ext cx="4666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Can we use the minimum cut?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Graph Cut </a:t>
            </a:r>
            <a:r>
              <a:rPr lang="en-IE" dirty="0" smtClean="0"/>
              <a:t>Criteria</a:t>
            </a:r>
            <a:endParaRPr lang="en-IE" sz="2400" dirty="0"/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3843338" y="2209800"/>
            <a:ext cx="1384300" cy="2214563"/>
            <a:chOff x="2421" y="2084"/>
            <a:chExt cx="872" cy="1395"/>
          </a:xfrm>
        </p:grpSpPr>
        <p:sp>
          <p:nvSpPr>
            <p:cNvPr id="121880" name="Line 24"/>
            <p:cNvSpPr>
              <a:spLocks noChangeShapeType="1"/>
            </p:cNvSpPr>
            <p:nvPr/>
          </p:nvSpPr>
          <p:spPr bwMode="auto">
            <a:xfrm>
              <a:off x="2421" y="2279"/>
              <a:ext cx="214" cy="120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882" name="Text Box 26"/>
            <p:cNvSpPr txBox="1">
              <a:spLocks noChangeArrowheads="1"/>
            </p:cNvSpPr>
            <p:nvPr/>
          </p:nvSpPr>
          <p:spPr bwMode="auto">
            <a:xfrm>
              <a:off x="2426" y="2084"/>
              <a:ext cx="86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IE" sz="1600" b="1">
                  <a:solidFill>
                    <a:schemeClr val="folHlink"/>
                  </a:solidFill>
                  <a:latin typeface="Tahoma" charset="0"/>
                </a:rPr>
                <a:t>Optimal cut</a:t>
              </a:r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454025" y="2401888"/>
            <a:ext cx="8229600" cy="3246437"/>
            <a:chOff x="286" y="2205"/>
            <a:chExt cx="5184" cy="2045"/>
          </a:xfrm>
        </p:grpSpPr>
        <p:grpSp>
          <p:nvGrpSpPr>
            <p:cNvPr id="4" name="Group 33"/>
            <p:cNvGrpSpPr>
              <a:grpSpLocks/>
            </p:cNvGrpSpPr>
            <p:nvPr/>
          </p:nvGrpSpPr>
          <p:grpSpPr bwMode="auto">
            <a:xfrm>
              <a:off x="3443" y="2205"/>
              <a:ext cx="994" cy="848"/>
              <a:chOff x="3443" y="2205"/>
              <a:chExt cx="994" cy="848"/>
            </a:xfrm>
          </p:grpSpPr>
          <p:sp>
            <p:nvSpPr>
              <p:cNvPr id="121884" name="Freeform 28"/>
              <p:cNvSpPr>
                <a:spLocks/>
              </p:cNvSpPr>
              <p:nvPr/>
            </p:nvSpPr>
            <p:spPr bwMode="auto">
              <a:xfrm>
                <a:off x="3443" y="2349"/>
                <a:ext cx="509" cy="704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7" y="436"/>
                  </a:cxn>
                  <a:cxn ang="0">
                    <a:pos x="118" y="548"/>
                  </a:cxn>
                  <a:cxn ang="0">
                    <a:pos x="397" y="659"/>
                  </a:cxn>
                  <a:cxn ang="0">
                    <a:pos x="509" y="704"/>
                  </a:cxn>
                </a:cxnLst>
                <a:rect l="0" t="0" r="r" b="b"/>
                <a:pathLst>
                  <a:path w="509" h="704">
                    <a:moveTo>
                      <a:pt x="17" y="0"/>
                    </a:moveTo>
                    <a:cubicBezTo>
                      <a:pt x="8" y="172"/>
                      <a:pt x="0" y="345"/>
                      <a:pt x="17" y="436"/>
                    </a:cubicBezTo>
                    <a:cubicBezTo>
                      <a:pt x="34" y="527"/>
                      <a:pt x="55" y="511"/>
                      <a:pt x="118" y="548"/>
                    </a:cubicBezTo>
                    <a:cubicBezTo>
                      <a:pt x="181" y="585"/>
                      <a:pt x="332" y="633"/>
                      <a:pt x="397" y="659"/>
                    </a:cubicBezTo>
                    <a:cubicBezTo>
                      <a:pt x="462" y="685"/>
                      <a:pt x="485" y="694"/>
                      <a:pt x="509" y="704"/>
                    </a:cubicBezTo>
                  </a:path>
                </a:pathLst>
              </a:custGeom>
              <a:noFill/>
              <a:ln w="31750" cap="flat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885" name="Text Box 29"/>
              <p:cNvSpPr txBox="1">
                <a:spLocks noChangeArrowheads="1"/>
              </p:cNvSpPr>
              <p:nvPr/>
            </p:nvSpPr>
            <p:spPr bwMode="auto">
              <a:xfrm>
                <a:off x="3480" y="2205"/>
                <a:ext cx="95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IE" sz="1600" b="1">
                    <a:solidFill>
                      <a:srgbClr val="FF0000"/>
                    </a:solidFill>
                    <a:latin typeface="Tahoma" charset="0"/>
                  </a:rPr>
                  <a:t>Minimum cut</a:t>
                </a:r>
              </a:p>
            </p:txBody>
          </p:sp>
        </p:grpSp>
        <p:sp>
          <p:nvSpPr>
            <p:cNvPr id="121886" name="Rectangle 30"/>
            <p:cNvSpPr>
              <a:spLocks noChangeArrowheads="1"/>
            </p:cNvSpPr>
            <p:nvPr/>
          </p:nvSpPr>
          <p:spPr bwMode="auto">
            <a:xfrm>
              <a:off x="286" y="3454"/>
              <a:ext cx="5184" cy="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70000"/>
              </a:pPr>
              <a:r>
                <a:rPr lang="en-IE" sz="2400" dirty="0">
                  <a:latin typeface="Verdana" charset="0"/>
                </a:rPr>
                <a:t>Problem:</a:t>
              </a:r>
            </a:p>
            <a:p>
              <a:pPr marL="742950" lvl="1" indent="-285750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charset="2"/>
                <a:buChar char="n"/>
              </a:pPr>
              <a:r>
                <a:rPr lang="en-IE" sz="2000" dirty="0">
                  <a:latin typeface="Verdana" charset="0"/>
                  <a:ea typeface="ＭＳ Ｐゴシック" charset="-128"/>
                </a:rPr>
                <a:t>Only considers external cluster connections</a:t>
              </a:r>
            </a:p>
            <a:p>
              <a:pPr marL="742950" lvl="1" indent="-285750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charset="2"/>
                <a:buChar char="n"/>
              </a:pPr>
              <a:r>
                <a:rPr lang="en-IE" sz="2000" dirty="0">
                  <a:latin typeface="Verdana" charset="0"/>
                  <a:ea typeface="ＭＳ Ｐゴシック" charset="-128"/>
                </a:rPr>
                <a:t>Does not consider internal cluster density</a:t>
              </a:r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2317751" y="2776538"/>
            <a:ext cx="3514725" cy="1331913"/>
            <a:chOff x="1460" y="2441"/>
            <a:chExt cx="2214" cy="839"/>
          </a:xfrm>
        </p:grpSpPr>
        <p:sp>
          <p:nvSpPr>
            <p:cNvPr id="121862" name="Oval 6"/>
            <p:cNvSpPr>
              <a:spLocks noChangeArrowheads="1"/>
            </p:cNvSpPr>
            <p:nvPr/>
          </p:nvSpPr>
          <p:spPr bwMode="auto">
            <a:xfrm>
              <a:off x="1482" y="2468"/>
              <a:ext cx="105" cy="1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864" name="Oval 8"/>
            <p:cNvSpPr>
              <a:spLocks noChangeArrowheads="1"/>
            </p:cNvSpPr>
            <p:nvPr/>
          </p:nvSpPr>
          <p:spPr bwMode="auto">
            <a:xfrm>
              <a:off x="1511" y="2732"/>
              <a:ext cx="105" cy="1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865" name="Oval 9"/>
            <p:cNvSpPr>
              <a:spLocks noChangeArrowheads="1"/>
            </p:cNvSpPr>
            <p:nvPr/>
          </p:nvSpPr>
          <p:spPr bwMode="auto">
            <a:xfrm>
              <a:off x="1836" y="2499"/>
              <a:ext cx="105" cy="1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866" name="Oval 10"/>
            <p:cNvSpPr>
              <a:spLocks noChangeArrowheads="1"/>
            </p:cNvSpPr>
            <p:nvPr/>
          </p:nvSpPr>
          <p:spPr bwMode="auto">
            <a:xfrm>
              <a:off x="1835" y="2850"/>
              <a:ext cx="105" cy="1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867" name="Oval 11"/>
            <p:cNvSpPr>
              <a:spLocks noChangeArrowheads="1"/>
            </p:cNvSpPr>
            <p:nvPr/>
          </p:nvSpPr>
          <p:spPr bwMode="auto">
            <a:xfrm>
              <a:off x="2149" y="2754"/>
              <a:ext cx="105" cy="1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868" name="Oval 12"/>
            <p:cNvSpPr>
              <a:spLocks noChangeArrowheads="1"/>
            </p:cNvSpPr>
            <p:nvPr/>
          </p:nvSpPr>
          <p:spPr bwMode="auto">
            <a:xfrm>
              <a:off x="1460" y="3035"/>
              <a:ext cx="105" cy="1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869" name="Oval 13"/>
            <p:cNvSpPr>
              <a:spLocks noChangeArrowheads="1"/>
            </p:cNvSpPr>
            <p:nvPr/>
          </p:nvSpPr>
          <p:spPr bwMode="auto">
            <a:xfrm>
              <a:off x="1747" y="3118"/>
              <a:ext cx="105" cy="1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870" name="Oval 14"/>
            <p:cNvSpPr>
              <a:spLocks noChangeArrowheads="1"/>
            </p:cNvSpPr>
            <p:nvPr/>
          </p:nvSpPr>
          <p:spPr bwMode="auto">
            <a:xfrm>
              <a:off x="2154" y="2441"/>
              <a:ext cx="105" cy="1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871" name="Oval 15"/>
            <p:cNvSpPr>
              <a:spLocks noChangeArrowheads="1"/>
            </p:cNvSpPr>
            <p:nvPr/>
          </p:nvSpPr>
          <p:spPr bwMode="auto">
            <a:xfrm>
              <a:off x="2243" y="3074"/>
              <a:ext cx="105" cy="1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872" name="Oval 16"/>
            <p:cNvSpPr>
              <a:spLocks noChangeArrowheads="1"/>
            </p:cNvSpPr>
            <p:nvPr/>
          </p:nvSpPr>
          <p:spPr bwMode="auto">
            <a:xfrm>
              <a:off x="2059" y="3163"/>
              <a:ext cx="105" cy="1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874" name="Oval 18"/>
            <p:cNvSpPr>
              <a:spLocks noChangeArrowheads="1"/>
            </p:cNvSpPr>
            <p:nvPr/>
          </p:nvSpPr>
          <p:spPr bwMode="auto">
            <a:xfrm>
              <a:off x="2669" y="2548"/>
              <a:ext cx="105" cy="11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875" name="Oval 19"/>
            <p:cNvSpPr>
              <a:spLocks noChangeArrowheads="1"/>
            </p:cNvSpPr>
            <p:nvPr/>
          </p:nvSpPr>
          <p:spPr bwMode="auto">
            <a:xfrm>
              <a:off x="2776" y="2933"/>
              <a:ext cx="105" cy="11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876" name="Oval 20"/>
            <p:cNvSpPr>
              <a:spLocks noChangeArrowheads="1"/>
            </p:cNvSpPr>
            <p:nvPr/>
          </p:nvSpPr>
          <p:spPr bwMode="auto">
            <a:xfrm>
              <a:off x="3060" y="2593"/>
              <a:ext cx="105" cy="11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877" name="Oval 21"/>
            <p:cNvSpPr>
              <a:spLocks noChangeArrowheads="1"/>
            </p:cNvSpPr>
            <p:nvPr/>
          </p:nvSpPr>
          <p:spPr bwMode="auto">
            <a:xfrm>
              <a:off x="3379" y="3067"/>
              <a:ext cx="105" cy="11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878" name="Oval 22"/>
            <p:cNvSpPr>
              <a:spLocks noChangeArrowheads="1"/>
            </p:cNvSpPr>
            <p:nvPr/>
          </p:nvSpPr>
          <p:spPr bwMode="auto">
            <a:xfrm>
              <a:off x="3569" y="2633"/>
              <a:ext cx="105" cy="11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879" name="Oval 23"/>
            <p:cNvSpPr>
              <a:spLocks noChangeArrowheads="1"/>
            </p:cNvSpPr>
            <p:nvPr/>
          </p:nvSpPr>
          <p:spPr bwMode="auto">
            <a:xfrm>
              <a:off x="3087" y="2956"/>
              <a:ext cx="105" cy="11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Graph Cut </a:t>
            </a:r>
            <a:r>
              <a:rPr lang="en-IE" dirty="0" smtClean="0"/>
              <a:t>Criteria</a:t>
            </a:r>
            <a:endParaRPr lang="en-IE" sz="2400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71625"/>
            <a:ext cx="8075613" cy="1181100"/>
          </a:xfrm>
        </p:spPr>
        <p:txBody>
          <a:bodyPr/>
          <a:lstStyle/>
          <a:p>
            <a:pPr marL="0" indent="0">
              <a:buNone/>
            </a:pPr>
            <a:r>
              <a:rPr lang="en-IE" sz="2400" b="1" dirty="0"/>
              <a:t>Criterion: Normalised-cut </a:t>
            </a:r>
            <a:r>
              <a:rPr lang="en-IE" sz="1800" dirty="0"/>
              <a:t>(Shi &amp; Malik,’97)</a:t>
            </a:r>
            <a:endParaRPr lang="en-IE" sz="1800" b="1" dirty="0"/>
          </a:p>
          <a:p>
            <a:pPr marL="457200" lvl="1" indent="0">
              <a:buNone/>
            </a:pPr>
            <a:r>
              <a:rPr lang="en-IE" sz="2000" dirty="0"/>
              <a:t>Consider the connectivity between groups relative to the density of each </a:t>
            </a:r>
            <a:r>
              <a:rPr lang="en-IE" sz="2000" dirty="0" smtClean="0"/>
              <a:t>group:</a:t>
            </a:r>
            <a:endParaRPr lang="en-IE" sz="2000" dirty="0"/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468313" y="3716338"/>
            <a:ext cx="8075612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lvl="1">
              <a:spcBef>
                <a:spcPct val="20000"/>
              </a:spcBef>
              <a:buClr>
                <a:schemeClr val="accent2"/>
              </a:buClr>
              <a:buSzPct val="70000"/>
            </a:pPr>
            <a:r>
              <a:rPr lang="en-IE" sz="2000" dirty="0" smtClean="0">
                <a:latin typeface="Verdana" charset="0"/>
                <a:ea typeface="ＭＳ Ｐゴシック" charset="-128"/>
              </a:rPr>
              <a:t>Normalize </a:t>
            </a:r>
            <a:r>
              <a:rPr lang="en-IE" sz="2000" dirty="0">
                <a:latin typeface="Verdana" charset="0"/>
                <a:ea typeface="ＭＳ Ｐゴシック" charset="-128"/>
              </a:rPr>
              <a:t>the association between groups by </a:t>
            </a:r>
            <a:r>
              <a:rPr lang="en-IE" sz="2000" i="1" dirty="0" smtClean="0">
                <a:latin typeface="Verdana" charset="0"/>
                <a:ea typeface="ＭＳ Ｐゴシック" charset="-128"/>
              </a:rPr>
              <a:t>volume</a:t>
            </a:r>
            <a:endParaRPr lang="en-IE" sz="2000" dirty="0" smtClean="0">
              <a:latin typeface="Verdana" charset="0"/>
              <a:ea typeface="ＭＳ Ｐゴシック" charset="-128"/>
            </a:endParaRPr>
          </a:p>
          <a:p>
            <a:pPr marL="1143000" lvl="2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n"/>
            </a:pPr>
            <a:r>
              <a:rPr lang="en-IE" sz="2000" i="1" dirty="0">
                <a:latin typeface="Times New Roman" charset="0"/>
                <a:ea typeface="ＭＳ Ｐゴシック" charset="-128"/>
              </a:rPr>
              <a:t>Vol(A)</a:t>
            </a:r>
            <a:r>
              <a:rPr lang="en-IE" dirty="0">
                <a:latin typeface="Verdana" charset="0"/>
                <a:ea typeface="ＭＳ Ｐゴシック" charset="-128"/>
              </a:rPr>
              <a:t>: The total weight of the edges </a:t>
            </a:r>
            <a:r>
              <a:rPr lang="en-IE" dirty="0" smtClean="0">
                <a:latin typeface="Verdana" charset="0"/>
                <a:ea typeface="ＭＳ Ｐゴシック" charset="-128"/>
              </a:rPr>
              <a:t>within </a:t>
            </a:r>
            <a:r>
              <a:rPr lang="en-IE" dirty="0" smtClean="0">
                <a:latin typeface="Verdana" charset="0"/>
                <a:ea typeface="ＭＳ Ｐゴシック" charset="-128"/>
              </a:rPr>
              <a:t>group </a:t>
            </a:r>
            <a:r>
              <a:rPr lang="en-IE" sz="2000" i="1" dirty="0" smtClean="0">
                <a:latin typeface="Times New Roman" charset="0"/>
                <a:ea typeface="ＭＳ Ｐゴシック" charset="-128"/>
              </a:rPr>
              <a:t>A</a:t>
            </a:r>
            <a:r>
              <a:rPr lang="en-IE" dirty="0" smtClean="0">
                <a:latin typeface="Verdana" charset="0"/>
                <a:ea typeface="ＭＳ Ｐゴシック" charset="-128"/>
              </a:rPr>
              <a:t> </a:t>
            </a:r>
            <a:endParaRPr lang="en-IE" dirty="0">
              <a:latin typeface="Verdana" charset="0"/>
              <a:ea typeface="ＭＳ Ｐゴシック" charset="-128"/>
            </a:endParaRPr>
          </a:p>
        </p:txBody>
      </p:sp>
      <p:graphicFrame>
        <p:nvGraphicFramePr>
          <p:cNvPr id="92165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1887538" y="2781300"/>
          <a:ext cx="4884737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10" name="Equation" r:id="rId3" imgW="2463480" imgH="419040" progId="Equation.3">
                  <p:embed/>
                </p:oleObj>
              </mc:Choice>
              <mc:Fallback>
                <p:oleObj name="Equation" r:id="rId3" imgW="246348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7538" y="2781300"/>
                        <a:ext cx="4884737" cy="8366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85"/>
          <p:cNvGrpSpPr>
            <a:grpSpLocks/>
          </p:cNvGrpSpPr>
          <p:nvPr/>
        </p:nvGrpSpPr>
        <p:grpSpPr bwMode="auto">
          <a:xfrm>
            <a:off x="2286000" y="4953000"/>
            <a:ext cx="4019550" cy="1679575"/>
            <a:chOff x="585" y="2735"/>
            <a:chExt cx="2532" cy="1058"/>
          </a:xfrm>
        </p:grpSpPr>
        <p:sp>
          <p:nvSpPr>
            <p:cNvPr id="9" name="Oval 75"/>
            <p:cNvSpPr>
              <a:spLocks noChangeArrowheads="1"/>
            </p:cNvSpPr>
            <p:nvPr/>
          </p:nvSpPr>
          <p:spPr bwMode="auto">
            <a:xfrm>
              <a:off x="2100" y="2809"/>
              <a:ext cx="1017" cy="890"/>
            </a:xfrm>
            <a:prstGeom prst="ellipse">
              <a:avLst/>
            </a:prstGeom>
            <a:solidFill>
              <a:schemeClr val="accent1">
                <a:alpha val="35001"/>
              </a:schemeClr>
            </a:solidFill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74"/>
            <p:cNvSpPr>
              <a:spLocks noChangeArrowheads="1"/>
            </p:cNvSpPr>
            <p:nvPr/>
          </p:nvSpPr>
          <p:spPr bwMode="auto">
            <a:xfrm>
              <a:off x="585" y="2888"/>
              <a:ext cx="944" cy="905"/>
            </a:xfrm>
            <a:prstGeom prst="ellipse">
              <a:avLst/>
            </a:prstGeom>
            <a:solidFill>
              <a:schemeClr val="accent1">
                <a:alpha val="35001"/>
              </a:schemeClr>
            </a:solidFill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50"/>
            <p:cNvSpPr>
              <a:spLocks/>
            </p:cNvSpPr>
            <p:nvPr/>
          </p:nvSpPr>
          <p:spPr bwMode="auto">
            <a:xfrm>
              <a:off x="709" y="3081"/>
              <a:ext cx="504" cy="577"/>
            </a:xfrm>
            <a:custGeom>
              <a:avLst/>
              <a:gdLst/>
              <a:ahLst/>
              <a:cxnLst>
                <a:cxn ang="0">
                  <a:pos x="593" y="0"/>
                </a:cxn>
                <a:cxn ang="0">
                  <a:pos x="0" y="380"/>
                </a:cxn>
                <a:cxn ang="0">
                  <a:pos x="576" y="743"/>
                </a:cxn>
                <a:cxn ang="0">
                  <a:pos x="593" y="0"/>
                </a:cxn>
              </a:cxnLst>
              <a:rect l="0" t="0" r="r" b="b"/>
              <a:pathLst>
                <a:path w="593" h="743">
                  <a:moveTo>
                    <a:pt x="593" y="0"/>
                  </a:moveTo>
                  <a:lnTo>
                    <a:pt x="0" y="380"/>
                  </a:lnTo>
                  <a:lnTo>
                    <a:pt x="576" y="743"/>
                  </a:lnTo>
                  <a:lnTo>
                    <a:pt x="593" y="0"/>
                  </a:ln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51"/>
            <p:cNvSpPr>
              <a:spLocks/>
            </p:cNvSpPr>
            <p:nvPr/>
          </p:nvSpPr>
          <p:spPr bwMode="auto">
            <a:xfrm>
              <a:off x="2293" y="3006"/>
              <a:ext cx="755" cy="387"/>
            </a:xfrm>
            <a:custGeom>
              <a:avLst/>
              <a:gdLst/>
              <a:ahLst/>
              <a:cxnLst>
                <a:cxn ang="0">
                  <a:pos x="0" y="498"/>
                </a:cxn>
                <a:cxn ang="0">
                  <a:pos x="307" y="0"/>
                </a:cxn>
                <a:cxn ang="0">
                  <a:pos x="889" y="408"/>
                </a:cxn>
                <a:cxn ang="0">
                  <a:pos x="0" y="498"/>
                </a:cxn>
              </a:cxnLst>
              <a:rect l="0" t="0" r="r" b="b"/>
              <a:pathLst>
                <a:path w="889" h="498">
                  <a:moveTo>
                    <a:pt x="0" y="498"/>
                  </a:moveTo>
                  <a:lnTo>
                    <a:pt x="307" y="0"/>
                  </a:lnTo>
                  <a:lnTo>
                    <a:pt x="889" y="408"/>
                  </a:lnTo>
                  <a:lnTo>
                    <a:pt x="0" y="498"/>
                  </a:ln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52"/>
            <p:cNvSpPr>
              <a:spLocks noChangeShapeType="1"/>
            </p:cNvSpPr>
            <p:nvPr/>
          </p:nvSpPr>
          <p:spPr bwMode="auto">
            <a:xfrm flipV="1">
              <a:off x="1201" y="3017"/>
              <a:ext cx="1307" cy="47"/>
            </a:xfrm>
            <a:prstGeom prst="line">
              <a:avLst/>
            </a:prstGeom>
            <a:noFill/>
            <a:ln w="19050">
              <a:solidFill>
                <a:srgbClr val="33CCFF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53"/>
            <p:cNvSpPr>
              <a:spLocks noChangeShapeType="1"/>
            </p:cNvSpPr>
            <p:nvPr/>
          </p:nvSpPr>
          <p:spPr bwMode="auto">
            <a:xfrm flipV="1">
              <a:off x="1215" y="3413"/>
              <a:ext cx="1055" cy="229"/>
            </a:xfrm>
            <a:prstGeom prst="line">
              <a:avLst/>
            </a:prstGeom>
            <a:noFill/>
            <a:ln w="19050">
              <a:solidFill>
                <a:srgbClr val="33CCFF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Text Box 54"/>
            <p:cNvSpPr txBox="1">
              <a:spLocks noChangeArrowheads="1"/>
            </p:cNvSpPr>
            <p:nvPr/>
          </p:nvSpPr>
          <p:spPr bwMode="auto">
            <a:xfrm>
              <a:off x="1636" y="2887"/>
              <a:ext cx="260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IE" sz="1100">
                  <a:latin typeface="Verdana" charset="0"/>
                </a:rPr>
                <a:t>0.1</a:t>
              </a:r>
            </a:p>
          </p:txBody>
        </p:sp>
        <p:sp>
          <p:nvSpPr>
            <p:cNvPr id="16" name="Text Box 55"/>
            <p:cNvSpPr txBox="1">
              <a:spLocks noChangeArrowheads="1"/>
            </p:cNvSpPr>
            <p:nvPr/>
          </p:nvSpPr>
          <p:spPr bwMode="auto">
            <a:xfrm>
              <a:off x="1671" y="3514"/>
              <a:ext cx="260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IE" sz="1100">
                  <a:latin typeface="Verdana" charset="0"/>
                </a:rPr>
                <a:t>0.2</a:t>
              </a:r>
            </a:p>
          </p:txBody>
        </p:sp>
        <p:sp>
          <p:nvSpPr>
            <p:cNvPr id="17" name="Text Box 56"/>
            <p:cNvSpPr txBox="1">
              <a:spLocks noChangeArrowheads="1"/>
            </p:cNvSpPr>
            <p:nvPr/>
          </p:nvSpPr>
          <p:spPr bwMode="auto">
            <a:xfrm>
              <a:off x="2717" y="2980"/>
              <a:ext cx="260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IE" sz="1100">
                  <a:latin typeface="Verdana" charset="0"/>
                </a:rPr>
                <a:t>0.8</a:t>
              </a:r>
            </a:p>
          </p:txBody>
        </p:sp>
        <p:sp>
          <p:nvSpPr>
            <p:cNvPr id="18" name="Text Box 57"/>
            <p:cNvSpPr txBox="1">
              <a:spLocks noChangeArrowheads="1"/>
            </p:cNvSpPr>
            <p:nvPr/>
          </p:nvSpPr>
          <p:spPr bwMode="auto">
            <a:xfrm>
              <a:off x="2490" y="3430"/>
              <a:ext cx="260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IE" sz="1100">
                  <a:latin typeface="Verdana" charset="0"/>
                </a:rPr>
                <a:t>0.7</a:t>
              </a:r>
            </a:p>
          </p:txBody>
        </p:sp>
        <p:sp>
          <p:nvSpPr>
            <p:cNvPr id="19" name="Text Box 58"/>
            <p:cNvSpPr txBox="1">
              <a:spLocks noChangeArrowheads="1"/>
            </p:cNvSpPr>
            <p:nvPr/>
          </p:nvSpPr>
          <p:spPr bwMode="auto">
            <a:xfrm>
              <a:off x="1199" y="3228"/>
              <a:ext cx="260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IE" sz="1100">
                  <a:latin typeface="Verdana" charset="0"/>
                </a:rPr>
                <a:t>0.6</a:t>
              </a:r>
            </a:p>
          </p:txBody>
        </p:sp>
        <p:sp>
          <p:nvSpPr>
            <p:cNvPr id="20" name="Text Box 59"/>
            <p:cNvSpPr txBox="1">
              <a:spLocks noChangeArrowheads="1"/>
            </p:cNvSpPr>
            <p:nvPr/>
          </p:nvSpPr>
          <p:spPr bwMode="auto">
            <a:xfrm>
              <a:off x="787" y="3026"/>
              <a:ext cx="260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IE" sz="1100">
                  <a:latin typeface="Verdana" charset="0"/>
                </a:rPr>
                <a:t>0.8</a:t>
              </a:r>
            </a:p>
          </p:txBody>
        </p:sp>
        <p:sp>
          <p:nvSpPr>
            <p:cNvPr id="21" name="Text Box 60"/>
            <p:cNvSpPr txBox="1">
              <a:spLocks noChangeArrowheads="1"/>
            </p:cNvSpPr>
            <p:nvPr/>
          </p:nvSpPr>
          <p:spPr bwMode="auto">
            <a:xfrm>
              <a:off x="736" y="3497"/>
              <a:ext cx="260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IE" sz="1100">
                  <a:latin typeface="Verdana" charset="0"/>
                </a:rPr>
                <a:t>0.8</a:t>
              </a:r>
            </a:p>
          </p:txBody>
        </p:sp>
        <p:sp>
          <p:nvSpPr>
            <p:cNvPr id="22" name="Oval 61"/>
            <p:cNvSpPr>
              <a:spLocks noChangeArrowheads="1"/>
            </p:cNvSpPr>
            <p:nvPr/>
          </p:nvSpPr>
          <p:spPr bwMode="auto">
            <a:xfrm>
              <a:off x="2261" y="3328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62"/>
            <p:cNvSpPr>
              <a:spLocks noChangeArrowheads="1"/>
            </p:cNvSpPr>
            <p:nvPr/>
          </p:nvSpPr>
          <p:spPr bwMode="auto">
            <a:xfrm>
              <a:off x="1162" y="3601"/>
              <a:ext cx="89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63"/>
            <p:cNvSpPr>
              <a:spLocks noChangeArrowheads="1"/>
            </p:cNvSpPr>
            <p:nvPr/>
          </p:nvSpPr>
          <p:spPr bwMode="auto">
            <a:xfrm>
              <a:off x="2979" y="3283"/>
              <a:ext cx="91" cy="9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64"/>
            <p:cNvSpPr>
              <a:spLocks noChangeArrowheads="1"/>
            </p:cNvSpPr>
            <p:nvPr/>
          </p:nvSpPr>
          <p:spPr bwMode="auto">
            <a:xfrm>
              <a:off x="687" y="3324"/>
              <a:ext cx="89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65"/>
            <p:cNvSpPr>
              <a:spLocks noChangeArrowheads="1"/>
            </p:cNvSpPr>
            <p:nvPr/>
          </p:nvSpPr>
          <p:spPr bwMode="auto">
            <a:xfrm>
              <a:off x="2497" y="2995"/>
              <a:ext cx="89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66"/>
            <p:cNvSpPr>
              <a:spLocks noChangeArrowheads="1"/>
            </p:cNvSpPr>
            <p:nvPr/>
          </p:nvSpPr>
          <p:spPr bwMode="auto">
            <a:xfrm>
              <a:off x="1166" y="3016"/>
              <a:ext cx="89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Text Box 67"/>
            <p:cNvSpPr txBox="1">
              <a:spLocks noChangeArrowheads="1"/>
            </p:cNvSpPr>
            <p:nvPr/>
          </p:nvSpPr>
          <p:spPr bwMode="auto">
            <a:xfrm>
              <a:off x="1177" y="3025"/>
              <a:ext cx="77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IE" sz="700" b="1">
                  <a:solidFill>
                    <a:srgbClr val="000000"/>
                  </a:solidFill>
                  <a:latin typeface="Tahoma" charset="0"/>
                </a:rPr>
                <a:t>1</a:t>
              </a:r>
            </a:p>
          </p:txBody>
        </p:sp>
        <p:sp>
          <p:nvSpPr>
            <p:cNvPr id="29" name="Text Box 68"/>
            <p:cNvSpPr txBox="1">
              <a:spLocks noChangeArrowheads="1"/>
            </p:cNvSpPr>
            <p:nvPr/>
          </p:nvSpPr>
          <p:spPr bwMode="auto">
            <a:xfrm>
              <a:off x="718" y="3336"/>
              <a:ext cx="3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IE" sz="700" b="1">
                  <a:solidFill>
                    <a:srgbClr val="000000"/>
                  </a:solidFill>
                  <a:latin typeface="Tahoma" charset="0"/>
                </a:rPr>
                <a:t>2</a:t>
              </a:r>
            </a:p>
          </p:txBody>
        </p:sp>
        <p:sp>
          <p:nvSpPr>
            <p:cNvPr id="30" name="Text Box 69"/>
            <p:cNvSpPr txBox="1">
              <a:spLocks noChangeArrowheads="1"/>
            </p:cNvSpPr>
            <p:nvPr/>
          </p:nvSpPr>
          <p:spPr bwMode="auto">
            <a:xfrm>
              <a:off x="1190" y="3614"/>
              <a:ext cx="3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IE" sz="700" b="1">
                  <a:solidFill>
                    <a:srgbClr val="000000"/>
                  </a:solidFill>
                  <a:latin typeface="Tahoma" charset="0"/>
                </a:rPr>
                <a:t>3</a:t>
              </a:r>
            </a:p>
          </p:txBody>
        </p:sp>
        <p:sp>
          <p:nvSpPr>
            <p:cNvPr id="31" name="Text Box 70"/>
            <p:cNvSpPr txBox="1">
              <a:spLocks noChangeArrowheads="1"/>
            </p:cNvSpPr>
            <p:nvPr/>
          </p:nvSpPr>
          <p:spPr bwMode="auto">
            <a:xfrm>
              <a:off x="2293" y="3334"/>
              <a:ext cx="3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IE" sz="700" b="1">
                  <a:solidFill>
                    <a:srgbClr val="000000"/>
                  </a:solidFill>
                  <a:latin typeface="Tahoma" charset="0"/>
                </a:rPr>
                <a:t>4</a:t>
              </a:r>
            </a:p>
          </p:txBody>
        </p:sp>
        <p:sp>
          <p:nvSpPr>
            <p:cNvPr id="32" name="Text Box 71"/>
            <p:cNvSpPr txBox="1">
              <a:spLocks noChangeArrowheads="1"/>
            </p:cNvSpPr>
            <p:nvPr/>
          </p:nvSpPr>
          <p:spPr bwMode="auto">
            <a:xfrm>
              <a:off x="2528" y="3004"/>
              <a:ext cx="3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IE" sz="700" b="1">
                  <a:solidFill>
                    <a:srgbClr val="000000"/>
                  </a:solidFill>
                  <a:latin typeface="Tahoma" charset="0"/>
                </a:rPr>
                <a:t>5</a:t>
              </a:r>
            </a:p>
          </p:txBody>
        </p:sp>
        <p:sp>
          <p:nvSpPr>
            <p:cNvPr id="33" name="Text Box 72"/>
            <p:cNvSpPr txBox="1">
              <a:spLocks noChangeArrowheads="1"/>
            </p:cNvSpPr>
            <p:nvPr/>
          </p:nvSpPr>
          <p:spPr bwMode="auto">
            <a:xfrm>
              <a:off x="3011" y="3293"/>
              <a:ext cx="3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IE" sz="700" b="1">
                  <a:solidFill>
                    <a:srgbClr val="000000"/>
                  </a:solidFill>
                  <a:latin typeface="Tahoma" charset="0"/>
                </a:rPr>
                <a:t>6</a:t>
              </a:r>
            </a:p>
          </p:txBody>
        </p:sp>
        <p:sp>
          <p:nvSpPr>
            <p:cNvPr id="34" name="Text Box 73"/>
            <p:cNvSpPr txBox="1">
              <a:spLocks noChangeArrowheads="1"/>
            </p:cNvSpPr>
            <p:nvPr/>
          </p:nvSpPr>
          <p:spPr bwMode="auto">
            <a:xfrm>
              <a:off x="2181" y="3045"/>
              <a:ext cx="260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IE" sz="1100" dirty="0">
                  <a:latin typeface="Verdana" charset="0"/>
                </a:rPr>
                <a:t>0.8</a:t>
              </a:r>
            </a:p>
          </p:txBody>
        </p:sp>
        <p:sp>
          <p:nvSpPr>
            <p:cNvPr id="35" name="Text Box 76"/>
            <p:cNvSpPr txBox="1">
              <a:spLocks noChangeArrowheads="1"/>
            </p:cNvSpPr>
            <p:nvPr/>
          </p:nvSpPr>
          <p:spPr bwMode="auto">
            <a:xfrm>
              <a:off x="631" y="2735"/>
              <a:ext cx="19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IE" sz="1500">
                  <a:latin typeface="Verdana" charset="0"/>
                </a:rPr>
                <a:t>A</a:t>
              </a:r>
            </a:p>
          </p:txBody>
        </p:sp>
        <p:sp>
          <p:nvSpPr>
            <p:cNvPr id="36" name="Text Box 77"/>
            <p:cNvSpPr txBox="1">
              <a:spLocks noChangeArrowheads="1"/>
            </p:cNvSpPr>
            <p:nvPr/>
          </p:nvSpPr>
          <p:spPr bwMode="auto">
            <a:xfrm>
              <a:off x="2077" y="2736"/>
              <a:ext cx="19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IE" sz="1500">
                  <a:latin typeface="Verdana" charset="0"/>
                </a:rPr>
                <a:t>B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Normalized cut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3962400"/>
            <a:ext cx="8763000" cy="2209800"/>
          </a:xfrm>
        </p:spPr>
        <p:txBody>
          <a:bodyPr/>
          <a:lstStyle/>
          <a:p>
            <a:pPr marL="0" lvl="2" indent="0">
              <a:buSzPct val="60000"/>
              <a:buNone/>
            </a:pPr>
            <a:r>
              <a:rPr lang="en-IE" i="1" dirty="0" smtClean="0">
                <a:latin typeface="Times New Roman" charset="0"/>
                <a:ea typeface="ＭＳ Ｐゴシック" charset="-128"/>
              </a:rPr>
              <a:t>Vol(A)</a:t>
            </a:r>
            <a:r>
              <a:rPr lang="en-IE" dirty="0" smtClean="0">
                <a:latin typeface="Verdana" charset="0"/>
                <a:ea typeface="ＭＳ Ｐゴシック" charset="-128"/>
              </a:rPr>
              <a:t>: The total weight of the edges originating from group </a:t>
            </a:r>
            <a:r>
              <a:rPr lang="en-IE" i="1" dirty="0" smtClean="0">
                <a:latin typeface="Times New Roman" charset="0"/>
                <a:ea typeface="ＭＳ Ｐゴシック" charset="-128"/>
              </a:rPr>
              <a:t>A</a:t>
            </a:r>
            <a:r>
              <a:rPr lang="en-IE" dirty="0" smtClean="0">
                <a:latin typeface="Verdana" charset="0"/>
                <a:ea typeface="ＭＳ Ｐゴシック" charset="-128"/>
              </a:rPr>
              <a:t> </a:t>
            </a:r>
          </a:p>
          <a:p>
            <a:endParaRPr lang="en-US" dirty="0"/>
          </a:p>
        </p:txBody>
      </p:sp>
      <p:grpSp>
        <p:nvGrpSpPr>
          <p:cNvPr id="7" name="Group 85"/>
          <p:cNvGrpSpPr>
            <a:grpSpLocks/>
          </p:cNvGrpSpPr>
          <p:nvPr/>
        </p:nvGrpSpPr>
        <p:grpSpPr bwMode="auto">
          <a:xfrm>
            <a:off x="2209800" y="1901825"/>
            <a:ext cx="4019550" cy="1679575"/>
            <a:chOff x="585" y="2735"/>
            <a:chExt cx="2532" cy="1058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auto">
            <a:xfrm>
              <a:off x="2100" y="2809"/>
              <a:ext cx="1017" cy="890"/>
            </a:xfrm>
            <a:prstGeom prst="ellipse">
              <a:avLst/>
            </a:prstGeom>
            <a:solidFill>
              <a:schemeClr val="accent1">
                <a:alpha val="35001"/>
              </a:schemeClr>
            </a:solidFill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74"/>
            <p:cNvSpPr>
              <a:spLocks noChangeArrowheads="1"/>
            </p:cNvSpPr>
            <p:nvPr/>
          </p:nvSpPr>
          <p:spPr bwMode="auto">
            <a:xfrm>
              <a:off x="585" y="2888"/>
              <a:ext cx="944" cy="905"/>
            </a:xfrm>
            <a:prstGeom prst="ellipse">
              <a:avLst/>
            </a:prstGeom>
            <a:solidFill>
              <a:schemeClr val="accent1">
                <a:alpha val="35001"/>
              </a:schemeClr>
            </a:solidFill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0"/>
            <p:cNvSpPr>
              <a:spLocks/>
            </p:cNvSpPr>
            <p:nvPr/>
          </p:nvSpPr>
          <p:spPr bwMode="auto">
            <a:xfrm>
              <a:off x="709" y="3081"/>
              <a:ext cx="504" cy="577"/>
            </a:xfrm>
            <a:custGeom>
              <a:avLst/>
              <a:gdLst/>
              <a:ahLst/>
              <a:cxnLst>
                <a:cxn ang="0">
                  <a:pos x="593" y="0"/>
                </a:cxn>
                <a:cxn ang="0">
                  <a:pos x="0" y="380"/>
                </a:cxn>
                <a:cxn ang="0">
                  <a:pos x="576" y="743"/>
                </a:cxn>
                <a:cxn ang="0">
                  <a:pos x="593" y="0"/>
                </a:cxn>
              </a:cxnLst>
              <a:rect l="0" t="0" r="r" b="b"/>
              <a:pathLst>
                <a:path w="593" h="743">
                  <a:moveTo>
                    <a:pt x="593" y="0"/>
                  </a:moveTo>
                  <a:lnTo>
                    <a:pt x="0" y="380"/>
                  </a:lnTo>
                  <a:lnTo>
                    <a:pt x="576" y="743"/>
                  </a:lnTo>
                  <a:lnTo>
                    <a:pt x="593" y="0"/>
                  </a:ln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51"/>
            <p:cNvSpPr>
              <a:spLocks/>
            </p:cNvSpPr>
            <p:nvPr/>
          </p:nvSpPr>
          <p:spPr bwMode="auto">
            <a:xfrm>
              <a:off x="2293" y="3006"/>
              <a:ext cx="755" cy="387"/>
            </a:xfrm>
            <a:custGeom>
              <a:avLst/>
              <a:gdLst/>
              <a:ahLst/>
              <a:cxnLst>
                <a:cxn ang="0">
                  <a:pos x="0" y="498"/>
                </a:cxn>
                <a:cxn ang="0">
                  <a:pos x="307" y="0"/>
                </a:cxn>
                <a:cxn ang="0">
                  <a:pos x="889" y="408"/>
                </a:cxn>
                <a:cxn ang="0">
                  <a:pos x="0" y="498"/>
                </a:cxn>
              </a:cxnLst>
              <a:rect l="0" t="0" r="r" b="b"/>
              <a:pathLst>
                <a:path w="889" h="498">
                  <a:moveTo>
                    <a:pt x="0" y="498"/>
                  </a:moveTo>
                  <a:lnTo>
                    <a:pt x="307" y="0"/>
                  </a:lnTo>
                  <a:lnTo>
                    <a:pt x="889" y="408"/>
                  </a:lnTo>
                  <a:lnTo>
                    <a:pt x="0" y="498"/>
                  </a:ln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52"/>
            <p:cNvSpPr>
              <a:spLocks noChangeShapeType="1"/>
            </p:cNvSpPr>
            <p:nvPr/>
          </p:nvSpPr>
          <p:spPr bwMode="auto">
            <a:xfrm flipV="1">
              <a:off x="1201" y="3017"/>
              <a:ext cx="1307" cy="47"/>
            </a:xfrm>
            <a:prstGeom prst="line">
              <a:avLst/>
            </a:prstGeom>
            <a:noFill/>
            <a:ln w="19050">
              <a:solidFill>
                <a:srgbClr val="33CCFF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53"/>
            <p:cNvSpPr>
              <a:spLocks noChangeShapeType="1"/>
            </p:cNvSpPr>
            <p:nvPr/>
          </p:nvSpPr>
          <p:spPr bwMode="auto">
            <a:xfrm flipV="1">
              <a:off x="1215" y="3413"/>
              <a:ext cx="1055" cy="229"/>
            </a:xfrm>
            <a:prstGeom prst="line">
              <a:avLst/>
            </a:prstGeom>
            <a:noFill/>
            <a:ln w="19050">
              <a:solidFill>
                <a:srgbClr val="33CCFF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Text Box 54"/>
            <p:cNvSpPr txBox="1">
              <a:spLocks noChangeArrowheads="1"/>
            </p:cNvSpPr>
            <p:nvPr/>
          </p:nvSpPr>
          <p:spPr bwMode="auto">
            <a:xfrm>
              <a:off x="1636" y="2887"/>
              <a:ext cx="260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IE" sz="1100">
                  <a:latin typeface="Verdana" charset="0"/>
                </a:rPr>
                <a:t>0.1</a:t>
              </a:r>
            </a:p>
          </p:txBody>
        </p:sp>
        <p:sp>
          <p:nvSpPr>
            <p:cNvPr id="15" name="Text Box 55"/>
            <p:cNvSpPr txBox="1">
              <a:spLocks noChangeArrowheads="1"/>
            </p:cNvSpPr>
            <p:nvPr/>
          </p:nvSpPr>
          <p:spPr bwMode="auto">
            <a:xfrm>
              <a:off x="1671" y="3514"/>
              <a:ext cx="260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IE" sz="1100">
                  <a:latin typeface="Verdana" charset="0"/>
                </a:rPr>
                <a:t>0.2</a:t>
              </a:r>
            </a:p>
          </p:txBody>
        </p:sp>
        <p:sp>
          <p:nvSpPr>
            <p:cNvPr id="16" name="Text Box 56"/>
            <p:cNvSpPr txBox="1">
              <a:spLocks noChangeArrowheads="1"/>
            </p:cNvSpPr>
            <p:nvPr/>
          </p:nvSpPr>
          <p:spPr bwMode="auto">
            <a:xfrm>
              <a:off x="2717" y="2980"/>
              <a:ext cx="260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IE" sz="1100">
                  <a:latin typeface="Verdana" charset="0"/>
                </a:rPr>
                <a:t>0.8</a:t>
              </a:r>
            </a:p>
          </p:txBody>
        </p:sp>
        <p:sp>
          <p:nvSpPr>
            <p:cNvPr id="17" name="Text Box 57"/>
            <p:cNvSpPr txBox="1">
              <a:spLocks noChangeArrowheads="1"/>
            </p:cNvSpPr>
            <p:nvPr/>
          </p:nvSpPr>
          <p:spPr bwMode="auto">
            <a:xfrm>
              <a:off x="2490" y="3430"/>
              <a:ext cx="260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IE" sz="1100">
                  <a:latin typeface="Verdana" charset="0"/>
                </a:rPr>
                <a:t>0.7</a:t>
              </a:r>
            </a:p>
          </p:txBody>
        </p:sp>
        <p:sp>
          <p:nvSpPr>
            <p:cNvPr id="18" name="Text Box 58"/>
            <p:cNvSpPr txBox="1">
              <a:spLocks noChangeArrowheads="1"/>
            </p:cNvSpPr>
            <p:nvPr/>
          </p:nvSpPr>
          <p:spPr bwMode="auto">
            <a:xfrm>
              <a:off x="1199" y="3228"/>
              <a:ext cx="260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IE" sz="1100">
                  <a:latin typeface="Verdana" charset="0"/>
                </a:rPr>
                <a:t>0.6</a:t>
              </a:r>
            </a:p>
          </p:txBody>
        </p:sp>
        <p:sp>
          <p:nvSpPr>
            <p:cNvPr id="19" name="Text Box 59"/>
            <p:cNvSpPr txBox="1">
              <a:spLocks noChangeArrowheads="1"/>
            </p:cNvSpPr>
            <p:nvPr/>
          </p:nvSpPr>
          <p:spPr bwMode="auto">
            <a:xfrm>
              <a:off x="787" y="3026"/>
              <a:ext cx="260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IE" sz="1100">
                  <a:latin typeface="Verdana" charset="0"/>
                </a:rPr>
                <a:t>0.8</a:t>
              </a:r>
            </a:p>
          </p:txBody>
        </p:sp>
        <p:sp>
          <p:nvSpPr>
            <p:cNvPr id="20" name="Text Box 60"/>
            <p:cNvSpPr txBox="1">
              <a:spLocks noChangeArrowheads="1"/>
            </p:cNvSpPr>
            <p:nvPr/>
          </p:nvSpPr>
          <p:spPr bwMode="auto">
            <a:xfrm>
              <a:off x="736" y="3497"/>
              <a:ext cx="260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IE" sz="1100">
                  <a:latin typeface="Verdana" charset="0"/>
                </a:rPr>
                <a:t>0.8</a:t>
              </a:r>
            </a:p>
          </p:txBody>
        </p:sp>
        <p:sp>
          <p:nvSpPr>
            <p:cNvPr id="21" name="Oval 61"/>
            <p:cNvSpPr>
              <a:spLocks noChangeArrowheads="1"/>
            </p:cNvSpPr>
            <p:nvPr/>
          </p:nvSpPr>
          <p:spPr bwMode="auto">
            <a:xfrm>
              <a:off x="2261" y="3328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62"/>
            <p:cNvSpPr>
              <a:spLocks noChangeArrowheads="1"/>
            </p:cNvSpPr>
            <p:nvPr/>
          </p:nvSpPr>
          <p:spPr bwMode="auto">
            <a:xfrm>
              <a:off x="1162" y="3601"/>
              <a:ext cx="89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63"/>
            <p:cNvSpPr>
              <a:spLocks noChangeArrowheads="1"/>
            </p:cNvSpPr>
            <p:nvPr/>
          </p:nvSpPr>
          <p:spPr bwMode="auto">
            <a:xfrm>
              <a:off x="2979" y="3283"/>
              <a:ext cx="91" cy="9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64"/>
            <p:cNvSpPr>
              <a:spLocks noChangeArrowheads="1"/>
            </p:cNvSpPr>
            <p:nvPr/>
          </p:nvSpPr>
          <p:spPr bwMode="auto">
            <a:xfrm>
              <a:off x="687" y="3324"/>
              <a:ext cx="89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65"/>
            <p:cNvSpPr>
              <a:spLocks noChangeArrowheads="1"/>
            </p:cNvSpPr>
            <p:nvPr/>
          </p:nvSpPr>
          <p:spPr bwMode="auto">
            <a:xfrm>
              <a:off x="2497" y="2995"/>
              <a:ext cx="89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66"/>
            <p:cNvSpPr>
              <a:spLocks noChangeArrowheads="1"/>
            </p:cNvSpPr>
            <p:nvPr/>
          </p:nvSpPr>
          <p:spPr bwMode="auto">
            <a:xfrm>
              <a:off x="1166" y="3016"/>
              <a:ext cx="89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Text Box 67"/>
            <p:cNvSpPr txBox="1">
              <a:spLocks noChangeArrowheads="1"/>
            </p:cNvSpPr>
            <p:nvPr/>
          </p:nvSpPr>
          <p:spPr bwMode="auto">
            <a:xfrm>
              <a:off x="1177" y="3025"/>
              <a:ext cx="77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IE" sz="700" b="1">
                  <a:solidFill>
                    <a:srgbClr val="000000"/>
                  </a:solidFill>
                  <a:latin typeface="Tahoma" charset="0"/>
                </a:rPr>
                <a:t>1</a:t>
              </a:r>
            </a:p>
          </p:txBody>
        </p:sp>
        <p:sp>
          <p:nvSpPr>
            <p:cNvPr id="28" name="Text Box 68"/>
            <p:cNvSpPr txBox="1">
              <a:spLocks noChangeArrowheads="1"/>
            </p:cNvSpPr>
            <p:nvPr/>
          </p:nvSpPr>
          <p:spPr bwMode="auto">
            <a:xfrm>
              <a:off x="718" y="3336"/>
              <a:ext cx="3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IE" sz="700" b="1">
                  <a:solidFill>
                    <a:srgbClr val="000000"/>
                  </a:solidFill>
                  <a:latin typeface="Tahoma" charset="0"/>
                </a:rPr>
                <a:t>2</a:t>
              </a:r>
            </a:p>
          </p:txBody>
        </p:sp>
        <p:sp>
          <p:nvSpPr>
            <p:cNvPr id="29" name="Text Box 69"/>
            <p:cNvSpPr txBox="1">
              <a:spLocks noChangeArrowheads="1"/>
            </p:cNvSpPr>
            <p:nvPr/>
          </p:nvSpPr>
          <p:spPr bwMode="auto">
            <a:xfrm>
              <a:off x="1190" y="3614"/>
              <a:ext cx="3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IE" sz="700" b="1">
                  <a:solidFill>
                    <a:srgbClr val="000000"/>
                  </a:solidFill>
                  <a:latin typeface="Tahoma" charset="0"/>
                </a:rPr>
                <a:t>3</a:t>
              </a:r>
            </a:p>
          </p:txBody>
        </p:sp>
        <p:sp>
          <p:nvSpPr>
            <p:cNvPr id="30" name="Text Box 70"/>
            <p:cNvSpPr txBox="1">
              <a:spLocks noChangeArrowheads="1"/>
            </p:cNvSpPr>
            <p:nvPr/>
          </p:nvSpPr>
          <p:spPr bwMode="auto">
            <a:xfrm>
              <a:off x="2293" y="3334"/>
              <a:ext cx="3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IE" sz="700" b="1">
                  <a:solidFill>
                    <a:srgbClr val="000000"/>
                  </a:solidFill>
                  <a:latin typeface="Tahoma" charset="0"/>
                </a:rPr>
                <a:t>4</a:t>
              </a:r>
            </a:p>
          </p:txBody>
        </p:sp>
        <p:sp>
          <p:nvSpPr>
            <p:cNvPr id="31" name="Text Box 71"/>
            <p:cNvSpPr txBox="1">
              <a:spLocks noChangeArrowheads="1"/>
            </p:cNvSpPr>
            <p:nvPr/>
          </p:nvSpPr>
          <p:spPr bwMode="auto">
            <a:xfrm>
              <a:off x="2528" y="3004"/>
              <a:ext cx="3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IE" sz="700" b="1">
                  <a:solidFill>
                    <a:srgbClr val="000000"/>
                  </a:solidFill>
                  <a:latin typeface="Tahoma" charset="0"/>
                </a:rPr>
                <a:t>5</a:t>
              </a:r>
            </a:p>
          </p:txBody>
        </p:sp>
        <p:sp>
          <p:nvSpPr>
            <p:cNvPr id="32" name="Text Box 72"/>
            <p:cNvSpPr txBox="1">
              <a:spLocks noChangeArrowheads="1"/>
            </p:cNvSpPr>
            <p:nvPr/>
          </p:nvSpPr>
          <p:spPr bwMode="auto">
            <a:xfrm>
              <a:off x="3011" y="3293"/>
              <a:ext cx="3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IE" sz="700" b="1">
                  <a:solidFill>
                    <a:srgbClr val="000000"/>
                  </a:solidFill>
                  <a:latin typeface="Tahoma" charset="0"/>
                </a:rPr>
                <a:t>6</a:t>
              </a:r>
            </a:p>
          </p:txBody>
        </p:sp>
        <p:sp>
          <p:nvSpPr>
            <p:cNvPr id="33" name="Text Box 73"/>
            <p:cNvSpPr txBox="1">
              <a:spLocks noChangeArrowheads="1"/>
            </p:cNvSpPr>
            <p:nvPr/>
          </p:nvSpPr>
          <p:spPr bwMode="auto">
            <a:xfrm>
              <a:off x="2181" y="3045"/>
              <a:ext cx="260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IE" sz="1100" dirty="0">
                  <a:latin typeface="Verdana" charset="0"/>
                </a:rPr>
                <a:t>0.8</a:t>
              </a:r>
            </a:p>
          </p:txBody>
        </p:sp>
        <p:sp>
          <p:nvSpPr>
            <p:cNvPr id="34" name="Text Box 76"/>
            <p:cNvSpPr txBox="1">
              <a:spLocks noChangeArrowheads="1"/>
            </p:cNvSpPr>
            <p:nvPr/>
          </p:nvSpPr>
          <p:spPr bwMode="auto">
            <a:xfrm>
              <a:off x="631" y="2735"/>
              <a:ext cx="19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IE" sz="1500">
                  <a:latin typeface="Verdana" charset="0"/>
                </a:rPr>
                <a:t>A</a:t>
              </a:r>
            </a:p>
          </p:txBody>
        </p:sp>
        <p:sp>
          <p:nvSpPr>
            <p:cNvPr id="35" name="Text Box 77"/>
            <p:cNvSpPr txBox="1">
              <a:spLocks noChangeArrowheads="1"/>
            </p:cNvSpPr>
            <p:nvPr/>
          </p:nvSpPr>
          <p:spPr bwMode="auto">
            <a:xfrm>
              <a:off x="2077" y="2736"/>
              <a:ext cx="19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IE" sz="1500">
                  <a:latin typeface="Verdana" charset="0"/>
                </a:rPr>
                <a:t>B</a:t>
              </a:r>
            </a:p>
          </p:txBody>
        </p:sp>
      </p:grpSp>
      <p:graphicFrame>
        <p:nvGraphicFramePr>
          <p:cNvPr id="202754" name="Object 2"/>
          <p:cNvGraphicFramePr>
            <a:graphicFrameLocks noChangeAspect="1"/>
          </p:cNvGraphicFramePr>
          <p:nvPr/>
        </p:nvGraphicFramePr>
        <p:xfrm>
          <a:off x="373063" y="5106987"/>
          <a:ext cx="4884737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34" name="Equation" r:id="rId3" imgW="2463480" imgH="419040" progId="Equation.3">
                  <p:embed/>
                </p:oleObj>
              </mc:Choice>
              <mc:Fallback>
                <p:oleObj name="Equation" r:id="rId3" imgW="246348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063" y="5106987"/>
                        <a:ext cx="4884737" cy="8366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5105400" y="59436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maximize within group connections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40" name="Straight Arrow Connector 39"/>
          <p:cNvCxnSpPr>
            <a:stCxn id="38" idx="1"/>
          </p:cNvCxnSpPr>
          <p:nvPr/>
        </p:nvCxnSpPr>
        <p:spPr bwMode="auto">
          <a:xfrm rot="10800000">
            <a:off x="4648200" y="5943601"/>
            <a:ext cx="457200" cy="353943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>
            <a:stCxn id="38" idx="1"/>
          </p:cNvCxnSpPr>
          <p:nvPr/>
        </p:nvCxnSpPr>
        <p:spPr bwMode="auto">
          <a:xfrm rot="10800000">
            <a:off x="3581400" y="5867401"/>
            <a:ext cx="1524000" cy="430143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5257800" y="44958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minimize between group connections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45" name="Straight Arrow Connector 44"/>
          <p:cNvCxnSpPr>
            <a:stCxn id="43" idx="1"/>
          </p:cNvCxnSpPr>
          <p:nvPr/>
        </p:nvCxnSpPr>
        <p:spPr bwMode="auto">
          <a:xfrm rot="10800000" flipV="1">
            <a:off x="4724400" y="4849742"/>
            <a:ext cx="533400" cy="331857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43" idx="1"/>
          </p:cNvCxnSpPr>
          <p:nvPr/>
        </p:nvCxnSpPr>
        <p:spPr bwMode="auto">
          <a:xfrm rot="10800000" flipV="1">
            <a:off x="3657600" y="4849742"/>
            <a:ext cx="1600200" cy="331857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clustering examples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75" y="1600200"/>
            <a:ext cx="878522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62013" y="6400800"/>
            <a:ext cx="75961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800" dirty="0"/>
              <a:t>Ng et al On Spectral clustering: analysis and algorithm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clustering examples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2775" y="1600200"/>
            <a:ext cx="4721225" cy="46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787525"/>
            <a:ext cx="4483100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9600" y="6400800"/>
            <a:ext cx="75961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800" dirty="0"/>
              <a:t>Ng et al On Spectral clustering: analysis and algorithm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clustering examples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9600" y="6400800"/>
            <a:ext cx="75961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800" dirty="0"/>
              <a:t>Ng et al On Spectral clustering: analysis and algorithm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1" y="1600201"/>
            <a:ext cx="464875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467600" cy="762000"/>
          </a:xfrm>
        </p:spPr>
        <p:txBody>
          <a:bodyPr/>
          <a:lstStyle/>
          <a:p>
            <a:r>
              <a:rPr lang="en-US" dirty="0"/>
              <a:t>Hierarchical Clustering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7162800" cy="685800"/>
          </a:xfrm>
          <a:noFill/>
          <a:ln/>
        </p:spPr>
        <p:txBody>
          <a:bodyPr/>
          <a:lstStyle/>
          <a:p>
            <a:pPr>
              <a:buFont typeface="Wingdings" charset="2"/>
              <a:buNone/>
            </a:pPr>
            <a:r>
              <a:rPr lang="en-US" dirty="0"/>
              <a:t>Recursive </a:t>
            </a:r>
            <a:r>
              <a:rPr lang="en-US" dirty="0" smtClean="0"/>
              <a:t>partitioning/merging </a:t>
            </a:r>
            <a:r>
              <a:rPr lang="en-US" dirty="0"/>
              <a:t>of a data set</a:t>
            </a:r>
          </a:p>
        </p:txBody>
      </p:sp>
      <p:sp>
        <p:nvSpPr>
          <p:cNvPr id="25605" name="Oval 5"/>
          <p:cNvSpPr>
            <a:spLocks noChangeArrowheads="1"/>
          </p:cNvSpPr>
          <p:nvPr/>
        </p:nvSpPr>
        <p:spPr bwMode="auto">
          <a:xfrm>
            <a:off x="2312987" y="47244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Oval 6"/>
          <p:cNvSpPr>
            <a:spLocks noChangeArrowheads="1"/>
          </p:cNvSpPr>
          <p:nvPr/>
        </p:nvSpPr>
        <p:spPr bwMode="auto">
          <a:xfrm>
            <a:off x="1017587" y="39624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7" name="Oval 7"/>
          <p:cNvSpPr>
            <a:spLocks noChangeArrowheads="1"/>
          </p:cNvSpPr>
          <p:nvPr/>
        </p:nvSpPr>
        <p:spPr bwMode="auto">
          <a:xfrm>
            <a:off x="3303587" y="38862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8" name="Oval 8"/>
          <p:cNvSpPr>
            <a:spLocks noChangeArrowheads="1"/>
          </p:cNvSpPr>
          <p:nvPr/>
        </p:nvSpPr>
        <p:spPr bwMode="auto">
          <a:xfrm>
            <a:off x="1246187" y="35814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9" name="Oval 9"/>
          <p:cNvSpPr>
            <a:spLocks noChangeArrowheads="1"/>
          </p:cNvSpPr>
          <p:nvPr/>
        </p:nvSpPr>
        <p:spPr bwMode="auto">
          <a:xfrm>
            <a:off x="3379787" y="32766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0" name="Oval 10"/>
          <p:cNvSpPr>
            <a:spLocks noChangeArrowheads="1"/>
          </p:cNvSpPr>
          <p:nvPr/>
        </p:nvSpPr>
        <p:spPr bwMode="auto">
          <a:xfrm>
            <a:off x="788987" y="2514600"/>
            <a:ext cx="3200400" cy="3048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>
            <a:off x="1322387" y="2895600"/>
            <a:ext cx="24384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 flipH="1">
            <a:off x="1169987" y="3733800"/>
            <a:ext cx="1219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 flipV="1">
            <a:off x="2541587" y="3429000"/>
            <a:ext cx="1295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 flipH="1" flipV="1">
            <a:off x="865187" y="3581400"/>
            <a:ext cx="990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1382712" y="3486150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Symbol" charset="2"/>
              </a:rPr>
              <a:t>1</a:t>
            </a: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1017587" y="4087813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Symbol" charset="2"/>
              </a:rPr>
              <a:t>2</a:t>
            </a: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2449512" y="4629150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Symbol" charset="2"/>
              </a:rPr>
              <a:t>3</a:t>
            </a: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3363912" y="3943350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Symbol" charset="2"/>
              </a:rPr>
              <a:t>4</a:t>
            </a:r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3135312" y="3028950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Symbol" charset="2"/>
              </a:rPr>
              <a:t>5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4294187" y="2590800"/>
            <a:ext cx="4087813" cy="2927350"/>
            <a:chOff x="2880" y="1920"/>
            <a:chExt cx="2575" cy="1844"/>
          </a:xfrm>
        </p:grpSpPr>
        <p:sp>
          <p:nvSpPr>
            <p:cNvPr id="25621" name="Text Box 21"/>
            <p:cNvSpPr txBox="1">
              <a:spLocks noChangeArrowheads="1"/>
            </p:cNvSpPr>
            <p:nvPr/>
          </p:nvSpPr>
          <p:spPr bwMode="auto">
            <a:xfrm>
              <a:off x="2880" y="3552"/>
              <a:ext cx="17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latin typeface="Symbol" charset="2"/>
                </a:rPr>
                <a:t>    1           2       3      4            5</a:t>
              </a:r>
            </a:p>
          </p:txBody>
        </p:sp>
        <p:grpSp>
          <p:nvGrpSpPr>
            <p:cNvPr id="3" name="Group 22"/>
            <p:cNvGrpSpPr>
              <a:grpSpLocks/>
            </p:cNvGrpSpPr>
            <p:nvPr/>
          </p:nvGrpSpPr>
          <p:grpSpPr bwMode="auto">
            <a:xfrm>
              <a:off x="3082" y="1920"/>
              <a:ext cx="2373" cy="1632"/>
              <a:chOff x="3082" y="1920"/>
              <a:chExt cx="2373" cy="1632"/>
            </a:xfrm>
          </p:grpSpPr>
          <p:sp>
            <p:nvSpPr>
              <p:cNvPr id="25623" name="Line 23"/>
              <p:cNvSpPr>
                <a:spLocks noChangeShapeType="1"/>
              </p:cNvSpPr>
              <p:nvPr/>
            </p:nvSpPr>
            <p:spPr bwMode="auto">
              <a:xfrm>
                <a:off x="3562" y="2028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24" name="Line 24"/>
              <p:cNvSpPr>
                <a:spLocks noChangeShapeType="1"/>
              </p:cNvSpPr>
              <p:nvPr/>
            </p:nvSpPr>
            <p:spPr bwMode="auto">
              <a:xfrm>
                <a:off x="3562" y="202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25" name="Line 25"/>
              <p:cNvSpPr>
                <a:spLocks noChangeShapeType="1"/>
              </p:cNvSpPr>
              <p:nvPr/>
            </p:nvSpPr>
            <p:spPr bwMode="auto">
              <a:xfrm>
                <a:off x="4234" y="2028"/>
                <a:ext cx="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26" name="Line 26"/>
              <p:cNvSpPr>
                <a:spLocks noChangeShapeType="1"/>
              </p:cNvSpPr>
              <p:nvPr/>
            </p:nvSpPr>
            <p:spPr bwMode="auto">
              <a:xfrm>
                <a:off x="3322" y="2364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27" name="Line 27"/>
              <p:cNvSpPr>
                <a:spLocks noChangeShapeType="1"/>
              </p:cNvSpPr>
              <p:nvPr/>
            </p:nvSpPr>
            <p:spPr bwMode="auto">
              <a:xfrm>
                <a:off x="3322" y="2364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28" name="Line 28"/>
              <p:cNvSpPr>
                <a:spLocks noChangeShapeType="1"/>
              </p:cNvSpPr>
              <p:nvPr/>
            </p:nvSpPr>
            <p:spPr bwMode="auto">
              <a:xfrm>
                <a:off x="4042" y="2700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29" name="Line 29"/>
              <p:cNvSpPr>
                <a:spLocks noChangeShapeType="1"/>
              </p:cNvSpPr>
              <p:nvPr/>
            </p:nvSpPr>
            <p:spPr bwMode="auto">
              <a:xfrm>
                <a:off x="3082" y="3132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30" name="Line 30"/>
              <p:cNvSpPr>
                <a:spLocks noChangeShapeType="1"/>
              </p:cNvSpPr>
              <p:nvPr/>
            </p:nvSpPr>
            <p:spPr bwMode="auto">
              <a:xfrm>
                <a:off x="3514" y="3132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31" name="Line 31"/>
              <p:cNvSpPr>
                <a:spLocks noChangeShapeType="1"/>
              </p:cNvSpPr>
              <p:nvPr/>
            </p:nvSpPr>
            <p:spPr bwMode="auto">
              <a:xfrm>
                <a:off x="3082" y="3132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32" name="Line 32"/>
              <p:cNvSpPr>
                <a:spLocks noChangeShapeType="1"/>
              </p:cNvSpPr>
              <p:nvPr/>
            </p:nvSpPr>
            <p:spPr bwMode="auto">
              <a:xfrm>
                <a:off x="3802" y="2364"/>
                <a:ext cx="0" cy="11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33" name="Line 33"/>
              <p:cNvSpPr>
                <a:spLocks noChangeShapeType="1"/>
              </p:cNvSpPr>
              <p:nvPr/>
            </p:nvSpPr>
            <p:spPr bwMode="auto">
              <a:xfrm>
                <a:off x="4042" y="2700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34" name="Line 34"/>
              <p:cNvSpPr>
                <a:spLocks noChangeShapeType="1"/>
              </p:cNvSpPr>
              <p:nvPr/>
            </p:nvSpPr>
            <p:spPr bwMode="auto">
              <a:xfrm>
                <a:off x="4474" y="2700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" name="Group 35"/>
              <p:cNvGrpSpPr>
                <a:grpSpLocks/>
              </p:cNvGrpSpPr>
              <p:nvPr/>
            </p:nvGrpSpPr>
            <p:grpSpPr bwMode="auto">
              <a:xfrm>
                <a:off x="4704" y="1920"/>
                <a:ext cx="751" cy="1632"/>
                <a:chOff x="4800" y="1920"/>
                <a:chExt cx="751" cy="1632"/>
              </a:xfrm>
            </p:grpSpPr>
            <p:sp>
              <p:nvSpPr>
                <p:cNvPr id="25636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4800" y="1920"/>
                  <a:ext cx="703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400">
                      <a:latin typeface="Symbol" charset="2"/>
                    </a:rPr>
                    <a:t>1-</a:t>
                  </a:r>
                  <a:r>
                    <a:rPr lang="en-US" sz="1400">
                      <a:latin typeface="Times New Roman" charset="0"/>
                    </a:rPr>
                    <a:t>clustering</a:t>
                  </a:r>
                  <a:endParaRPr lang="en-US" sz="1400">
                    <a:latin typeface="Symbol" charset="2"/>
                  </a:endParaRPr>
                </a:p>
              </p:txBody>
            </p:sp>
            <p:sp>
              <p:nvSpPr>
                <p:cNvPr id="25637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4800" y="2304"/>
                  <a:ext cx="703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400">
                      <a:latin typeface="Symbol" charset="2"/>
                    </a:rPr>
                    <a:t>2-</a:t>
                  </a:r>
                  <a:r>
                    <a:rPr lang="en-US" sz="1400">
                      <a:latin typeface="Times New Roman" charset="0"/>
                    </a:rPr>
                    <a:t>clustering</a:t>
                  </a:r>
                  <a:endParaRPr lang="en-US" sz="1400">
                    <a:latin typeface="Symbol" charset="2"/>
                  </a:endParaRPr>
                </a:p>
              </p:txBody>
            </p:sp>
            <p:sp>
              <p:nvSpPr>
                <p:cNvPr id="25638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4800" y="2640"/>
                  <a:ext cx="75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400">
                      <a:latin typeface="Symbol" charset="2"/>
                    </a:rPr>
                    <a:t>3-</a:t>
                  </a:r>
                  <a:r>
                    <a:rPr lang="en-US" sz="1400">
                      <a:latin typeface="Times New Roman" charset="0"/>
                    </a:rPr>
                    <a:t>clustering</a:t>
                  </a:r>
                  <a:endParaRPr lang="en-US" sz="1400">
                    <a:latin typeface="Symbol" charset="2"/>
                  </a:endParaRPr>
                </a:p>
              </p:txBody>
            </p:sp>
            <p:sp>
              <p:nvSpPr>
                <p:cNvPr id="25639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4800" y="3072"/>
                  <a:ext cx="703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400">
                      <a:latin typeface="Symbol" charset="2"/>
                    </a:rPr>
                    <a:t>4-</a:t>
                  </a:r>
                  <a:r>
                    <a:rPr lang="en-US" sz="1400">
                      <a:latin typeface="Times New Roman" charset="0"/>
                    </a:rPr>
                    <a:t>clustering</a:t>
                  </a:r>
                  <a:endParaRPr lang="en-US" sz="1400">
                    <a:latin typeface="Symbol" charset="2"/>
                  </a:endParaRPr>
                </a:p>
              </p:txBody>
            </p:sp>
            <p:sp>
              <p:nvSpPr>
                <p:cNvPr id="25640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4800" y="3360"/>
                  <a:ext cx="703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400">
                      <a:latin typeface="Symbol" charset="2"/>
                    </a:rPr>
                    <a:t>5-</a:t>
                  </a:r>
                  <a:r>
                    <a:rPr lang="en-US" sz="1400">
                      <a:latin typeface="Times New Roman" charset="0"/>
                    </a:rPr>
                    <a:t>clustering</a:t>
                  </a:r>
                  <a:endParaRPr lang="en-US" sz="1400">
                    <a:latin typeface="Symbol" charset="2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Clustering evaluation</a:t>
            </a:r>
            <a:endParaRPr lang="en-US" sz="3600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229600" cy="990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000" dirty="0" smtClean="0"/>
              <a:t>Use data with known classes</a:t>
            </a:r>
          </a:p>
          <a:p>
            <a:pPr lvl="1" eaLnBrk="1" hangingPunct="1"/>
            <a:r>
              <a:rPr lang="en-US" sz="2000" dirty="0" smtClean="0"/>
              <a:t>For example, document classification data</a:t>
            </a:r>
          </a:p>
          <a:p>
            <a:pPr marL="0" indent="0" eaLnBrk="1" hangingPunct="1">
              <a:buNone/>
            </a:pPr>
            <a:endParaRPr lang="en-US" sz="2000" dirty="0" smtClean="0"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219200" y="35052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219200" y="41148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219200" y="47244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19200" y="5334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219200" y="5943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209800" y="3505200"/>
            <a:ext cx="228600" cy="3810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209800" y="4114800"/>
            <a:ext cx="228600" cy="3810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209800" y="4724400"/>
            <a:ext cx="2286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209800" y="5334000"/>
            <a:ext cx="2286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209800" y="5943600"/>
            <a:ext cx="2286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6800" y="2971800"/>
            <a:ext cx="725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data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2133600" y="2971800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Label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962400" y="4191000"/>
            <a:ext cx="37284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Ideally produce clusters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that mimic labels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477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0" name="Oval 3"/>
          <p:cNvSpPr>
            <a:spLocks noChangeArrowheads="1"/>
          </p:cNvSpPr>
          <p:nvPr/>
        </p:nvSpPr>
        <p:spPr bwMode="auto">
          <a:xfrm>
            <a:off x="8836269" y="5734050"/>
            <a:ext cx="79131" cy="1333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1" name="Oval 4"/>
          <p:cNvSpPr>
            <a:spLocks noChangeArrowheads="1"/>
          </p:cNvSpPr>
          <p:nvPr/>
        </p:nvSpPr>
        <p:spPr bwMode="auto">
          <a:xfrm>
            <a:off x="8282354" y="5734050"/>
            <a:ext cx="79131" cy="1333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2" name="Oval 5"/>
          <p:cNvSpPr>
            <a:spLocks noChangeArrowheads="1"/>
          </p:cNvSpPr>
          <p:nvPr/>
        </p:nvSpPr>
        <p:spPr bwMode="auto">
          <a:xfrm>
            <a:off x="7768004" y="5734050"/>
            <a:ext cx="79131" cy="1333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3" name="Oval 6"/>
          <p:cNvSpPr>
            <a:spLocks noChangeArrowheads="1"/>
          </p:cNvSpPr>
          <p:nvPr/>
        </p:nvSpPr>
        <p:spPr bwMode="auto">
          <a:xfrm>
            <a:off x="7293219" y="5734050"/>
            <a:ext cx="79131" cy="1333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4" name="Oval 7"/>
          <p:cNvSpPr>
            <a:spLocks noChangeArrowheads="1"/>
          </p:cNvSpPr>
          <p:nvPr/>
        </p:nvSpPr>
        <p:spPr bwMode="auto">
          <a:xfrm>
            <a:off x="6778869" y="5734050"/>
            <a:ext cx="79131" cy="1333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5" name="Oval 8"/>
          <p:cNvSpPr>
            <a:spLocks noChangeArrowheads="1"/>
          </p:cNvSpPr>
          <p:nvPr/>
        </p:nvSpPr>
        <p:spPr bwMode="auto">
          <a:xfrm>
            <a:off x="6264519" y="5734050"/>
            <a:ext cx="79131" cy="1333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6" name="Oval 9"/>
          <p:cNvSpPr>
            <a:spLocks noChangeArrowheads="1"/>
          </p:cNvSpPr>
          <p:nvPr/>
        </p:nvSpPr>
        <p:spPr bwMode="auto">
          <a:xfrm>
            <a:off x="5789735" y="5734050"/>
            <a:ext cx="79131" cy="1333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7" name="Oval 10"/>
          <p:cNvSpPr>
            <a:spLocks noChangeArrowheads="1"/>
          </p:cNvSpPr>
          <p:nvPr/>
        </p:nvSpPr>
        <p:spPr bwMode="auto">
          <a:xfrm>
            <a:off x="5275385" y="5734050"/>
            <a:ext cx="79131" cy="1333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8" name="Oval 11"/>
          <p:cNvSpPr>
            <a:spLocks noChangeArrowheads="1"/>
          </p:cNvSpPr>
          <p:nvPr/>
        </p:nvSpPr>
        <p:spPr bwMode="auto">
          <a:xfrm>
            <a:off x="4800600" y="5734050"/>
            <a:ext cx="79131" cy="1333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9" name="Line 12"/>
          <p:cNvSpPr>
            <a:spLocks noChangeShapeType="1"/>
          </p:cNvSpPr>
          <p:nvPr/>
        </p:nvSpPr>
        <p:spPr bwMode="auto">
          <a:xfrm>
            <a:off x="4840165" y="5000625"/>
            <a:ext cx="47478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20" name="Line 13"/>
          <p:cNvSpPr>
            <a:spLocks noChangeShapeType="1"/>
          </p:cNvSpPr>
          <p:nvPr/>
        </p:nvSpPr>
        <p:spPr bwMode="auto">
          <a:xfrm>
            <a:off x="5314950" y="5000625"/>
            <a:ext cx="0" cy="800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21" name="Line 14"/>
          <p:cNvSpPr>
            <a:spLocks noChangeShapeType="1"/>
          </p:cNvSpPr>
          <p:nvPr/>
        </p:nvSpPr>
        <p:spPr bwMode="auto">
          <a:xfrm>
            <a:off x="6304085" y="5000625"/>
            <a:ext cx="0" cy="800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22" name="Line 15"/>
          <p:cNvSpPr>
            <a:spLocks noChangeShapeType="1"/>
          </p:cNvSpPr>
          <p:nvPr/>
        </p:nvSpPr>
        <p:spPr bwMode="auto">
          <a:xfrm>
            <a:off x="6304085" y="5000625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23" name="Line 16"/>
          <p:cNvSpPr>
            <a:spLocks noChangeShapeType="1"/>
          </p:cNvSpPr>
          <p:nvPr/>
        </p:nvSpPr>
        <p:spPr bwMode="auto">
          <a:xfrm>
            <a:off x="6818435" y="5000625"/>
            <a:ext cx="0" cy="800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24" name="Line 17"/>
          <p:cNvSpPr>
            <a:spLocks noChangeShapeType="1"/>
          </p:cNvSpPr>
          <p:nvPr/>
        </p:nvSpPr>
        <p:spPr bwMode="auto">
          <a:xfrm>
            <a:off x="8321919" y="5067300"/>
            <a:ext cx="0" cy="733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25" name="Line 18"/>
          <p:cNvSpPr>
            <a:spLocks noChangeShapeType="1"/>
          </p:cNvSpPr>
          <p:nvPr/>
        </p:nvSpPr>
        <p:spPr bwMode="auto">
          <a:xfrm>
            <a:off x="8321919" y="5067300"/>
            <a:ext cx="55391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26" name="Line 19"/>
          <p:cNvSpPr>
            <a:spLocks noChangeShapeType="1"/>
          </p:cNvSpPr>
          <p:nvPr/>
        </p:nvSpPr>
        <p:spPr bwMode="auto">
          <a:xfrm>
            <a:off x="8875835" y="5067300"/>
            <a:ext cx="0" cy="733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28" name="Line 21"/>
          <p:cNvSpPr>
            <a:spLocks noChangeShapeType="1"/>
          </p:cNvSpPr>
          <p:nvPr/>
        </p:nvSpPr>
        <p:spPr bwMode="auto">
          <a:xfrm>
            <a:off x="5105400" y="4572000"/>
            <a:ext cx="75174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30" name="Line 23"/>
          <p:cNvSpPr>
            <a:spLocks noChangeShapeType="1"/>
          </p:cNvSpPr>
          <p:nvPr/>
        </p:nvSpPr>
        <p:spPr bwMode="auto">
          <a:xfrm>
            <a:off x="6501912" y="4333875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31" name="Line 24"/>
          <p:cNvSpPr>
            <a:spLocks noChangeShapeType="1"/>
          </p:cNvSpPr>
          <p:nvPr/>
        </p:nvSpPr>
        <p:spPr bwMode="auto">
          <a:xfrm>
            <a:off x="6541477" y="4333875"/>
            <a:ext cx="0" cy="666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32" name="Line 25"/>
          <p:cNvSpPr>
            <a:spLocks noChangeShapeType="1"/>
          </p:cNvSpPr>
          <p:nvPr/>
        </p:nvSpPr>
        <p:spPr bwMode="auto">
          <a:xfrm>
            <a:off x="6581042" y="4333875"/>
            <a:ext cx="75174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33" name="Line 26"/>
          <p:cNvSpPr>
            <a:spLocks noChangeShapeType="1"/>
          </p:cNvSpPr>
          <p:nvPr/>
        </p:nvSpPr>
        <p:spPr bwMode="auto">
          <a:xfrm>
            <a:off x="7332785" y="4333875"/>
            <a:ext cx="0" cy="1466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34" name="Line 27"/>
          <p:cNvSpPr>
            <a:spLocks noChangeShapeType="1"/>
          </p:cNvSpPr>
          <p:nvPr/>
        </p:nvSpPr>
        <p:spPr bwMode="auto">
          <a:xfrm>
            <a:off x="6541477" y="4333875"/>
            <a:ext cx="7913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35" name="Line 28"/>
          <p:cNvSpPr>
            <a:spLocks noChangeShapeType="1"/>
          </p:cNvSpPr>
          <p:nvPr/>
        </p:nvSpPr>
        <p:spPr bwMode="auto">
          <a:xfrm>
            <a:off x="6937131" y="3600450"/>
            <a:ext cx="0" cy="733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36" name="Line 29"/>
          <p:cNvSpPr>
            <a:spLocks noChangeShapeType="1"/>
          </p:cNvSpPr>
          <p:nvPr/>
        </p:nvSpPr>
        <p:spPr bwMode="auto">
          <a:xfrm flipV="1">
            <a:off x="7807569" y="3600450"/>
            <a:ext cx="0" cy="2200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37" name="Line 30"/>
          <p:cNvSpPr>
            <a:spLocks noChangeShapeType="1"/>
          </p:cNvSpPr>
          <p:nvPr/>
        </p:nvSpPr>
        <p:spPr bwMode="auto">
          <a:xfrm>
            <a:off x="6937131" y="3600450"/>
            <a:ext cx="8704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38" name="Line 31"/>
          <p:cNvSpPr>
            <a:spLocks noChangeShapeType="1"/>
          </p:cNvSpPr>
          <p:nvPr/>
        </p:nvSpPr>
        <p:spPr bwMode="auto">
          <a:xfrm>
            <a:off x="7372350" y="2867025"/>
            <a:ext cx="0" cy="733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39" name="Line 32"/>
          <p:cNvSpPr>
            <a:spLocks noChangeShapeType="1"/>
          </p:cNvSpPr>
          <p:nvPr/>
        </p:nvSpPr>
        <p:spPr bwMode="auto">
          <a:xfrm flipV="1">
            <a:off x="8598877" y="2800350"/>
            <a:ext cx="0" cy="2266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0" name="Line 33"/>
          <p:cNvSpPr>
            <a:spLocks noChangeShapeType="1"/>
          </p:cNvSpPr>
          <p:nvPr/>
        </p:nvSpPr>
        <p:spPr bwMode="auto">
          <a:xfrm flipH="1">
            <a:off x="7372350" y="2800350"/>
            <a:ext cx="122652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1" name="Line 34"/>
          <p:cNvSpPr>
            <a:spLocks noChangeShapeType="1"/>
          </p:cNvSpPr>
          <p:nvPr/>
        </p:nvSpPr>
        <p:spPr bwMode="auto">
          <a:xfrm flipV="1">
            <a:off x="7372350" y="2800350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2" name="Line 35"/>
          <p:cNvSpPr>
            <a:spLocks noChangeShapeType="1"/>
          </p:cNvSpPr>
          <p:nvPr/>
        </p:nvSpPr>
        <p:spPr bwMode="auto">
          <a:xfrm>
            <a:off x="7965831" y="2000250"/>
            <a:ext cx="0" cy="800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3" name="Line 36"/>
          <p:cNvSpPr>
            <a:spLocks noChangeShapeType="1"/>
          </p:cNvSpPr>
          <p:nvPr/>
        </p:nvSpPr>
        <p:spPr bwMode="auto">
          <a:xfrm flipH="1">
            <a:off x="5512777" y="2000250"/>
            <a:ext cx="245305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4" name="Line 37"/>
          <p:cNvSpPr>
            <a:spLocks noChangeShapeType="1"/>
          </p:cNvSpPr>
          <p:nvPr/>
        </p:nvSpPr>
        <p:spPr bwMode="auto">
          <a:xfrm flipV="1">
            <a:off x="5410200" y="2000249"/>
            <a:ext cx="23446" cy="2571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5" name="Line 38"/>
          <p:cNvSpPr>
            <a:spLocks noChangeShapeType="1"/>
          </p:cNvSpPr>
          <p:nvPr/>
        </p:nvSpPr>
        <p:spPr bwMode="auto">
          <a:xfrm>
            <a:off x="5710604" y="2000250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6" name="Line 39"/>
          <p:cNvSpPr>
            <a:spLocks noChangeShapeType="1"/>
          </p:cNvSpPr>
          <p:nvPr/>
        </p:nvSpPr>
        <p:spPr bwMode="auto">
          <a:xfrm flipH="1">
            <a:off x="5433646" y="2000250"/>
            <a:ext cx="19782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7" name="Line 40"/>
          <p:cNvSpPr>
            <a:spLocks noChangeShapeType="1"/>
          </p:cNvSpPr>
          <p:nvPr/>
        </p:nvSpPr>
        <p:spPr bwMode="auto">
          <a:xfrm flipV="1">
            <a:off x="6699738" y="1600200"/>
            <a:ext cx="0" cy="400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8" name="Line 41"/>
          <p:cNvSpPr>
            <a:spLocks noChangeShapeType="1"/>
          </p:cNvSpPr>
          <p:nvPr/>
        </p:nvSpPr>
        <p:spPr bwMode="auto">
          <a:xfrm>
            <a:off x="4840165" y="5000625"/>
            <a:ext cx="0" cy="800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3034" name="Rectangle 42"/>
          <p:cNvSpPr>
            <a:spLocks noChangeArrowheads="1"/>
          </p:cNvSpPr>
          <p:nvPr/>
        </p:nvSpPr>
        <p:spPr bwMode="auto">
          <a:xfrm>
            <a:off x="-152400" y="2057400"/>
            <a:ext cx="5257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lvl="1" eaLnBrk="0" hangingPunct="0">
              <a:lnSpc>
                <a:spcPct val="90000"/>
              </a:lnSpc>
              <a:buClr>
                <a:schemeClr val="bg2"/>
              </a:buClr>
            </a:pPr>
            <a:r>
              <a:rPr lang="en-US" altLang="zh-CN" sz="2000" dirty="0" smtClean="0">
                <a:latin typeface="Arial" charset="0"/>
                <a:ea typeface="SimSun" pitchFamily="2" charset="-122"/>
                <a:cs typeface="SimSun" pitchFamily="2" charset="-122"/>
              </a:rPr>
              <a:t>Represents all </a:t>
            </a:r>
            <a:r>
              <a:rPr lang="en-US" altLang="zh-CN" sz="2000" dirty="0" err="1" smtClean="0">
                <a:latin typeface="Arial" charset="0"/>
                <a:ea typeface="SimSun" pitchFamily="2" charset="-122"/>
                <a:cs typeface="SimSun" pitchFamily="2" charset="-122"/>
              </a:rPr>
              <a:t>partitionings</a:t>
            </a:r>
            <a:r>
              <a:rPr lang="en-US" altLang="zh-CN" sz="2000" dirty="0" smtClean="0">
                <a:latin typeface="Arial" charset="0"/>
                <a:ea typeface="SimSun" pitchFamily="2" charset="-122"/>
                <a:cs typeface="SimSun" pitchFamily="2" charset="-122"/>
              </a:rPr>
              <a:t> of the data</a:t>
            </a:r>
          </a:p>
          <a:p>
            <a:pPr lvl="1" eaLnBrk="0" hangingPunct="0">
              <a:lnSpc>
                <a:spcPct val="90000"/>
              </a:lnSpc>
              <a:buClr>
                <a:schemeClr val="bg2"/>
              </a:buClr>
            </a:pPr>
            <a:endParaRPr lang="en-US" altLang="zh-CN" sz="2000" dirty="0" smtClean="0">
              <a:latin typeface="Arial" charset="0"/>
              <a:ea typeface="SimSun" pitchFamily="2" charset="-122"/>
              <a:cs typeface="SimSun" pitchFamily="2" charset="-122"/>
            </a:endParaRPr>
          </a:p>
          <a:p>
            <a:pPr lvl="1" eaLnBrk="0" hangingPunct="0">
              <a:lnSpc>
                <a:spcPct val="90000"/>
              </a:lnSpc>
              <a:buClr>
                <a:schemeClr val="bg2"/>
              </a:buClr>
            </a:pPr>
            <a:r>
              <a:rPr lang="en-US" altLang="zh-CN" sz="2000" dirty="0" smtClean="0">
                <a:latin typeface="Arial" charset="0"/>
                <a:ea typeface="SimSun" pitchFamily="2" charset="-122"/>
                <a:cs typeface="SimSun" pitchFamily="2" charset="-122"/>
              </a:rPr>
              <a:t>Frequently binary </a:t>
            </a:r>
            <a:r>
              <a:rPr lang="en-US" altLang="zh-CN" sz="2000" dirty="0" err="1" smtClean="0">
                <a:latin typeface="Arial" charset="0"/>
                <a:ea typeface="SimSun" pitchFamily="2" charset="-122"/>
                <a:cs typeface="SimSun" pitchFamily="2" charset="-122"/>
              </a:rPr>
              <a:t>dendograms</a:t>
            </a:r>
            <a:r>
              <a:rPr lang="en-US" altLang="zh-CN" sz="2000" dirty="0" smtClean="0">
                <a:latin typeface="Arial" charset="0"/>
                <a:ea typeface="SimSun" pitchFamily="2" charset="-122"/>
                <a:cs typeface="SimSun" pitchFamily="2" charset="-122"/>
              </a:rPr>
              <a:t>, but </a:t>
            </a:r>
            <a:r>
              <a:rPr lang="en-US" altLang="zh-CN" sz="2000" dirty="0" err="1" smtClean="0">
                <a:latin typeface="Arial" charset="0"/>
                <a:ea typeface="SimSun" pitchFamily="2" charset="-122"/>
                <a:cs typeface="SimSun" pitchFamily="2" charset="-122"/>
              </a:rPr>
              <a:t>n-ary</a:t>
            </a:r>
            <a:r>
              <a:rPr lang="en-US" altLang="zh-CN" sz="2000" dirty="0" smtClean="0">
                <a:latin typeface="Arial" charset="0"/>
                <a:ea typeface="SimSun" pitchFamily="2" charset="-122"/>
                <a:cs typeface="SimSun" pitchFamily="2" charset="-122"/>
              </a:rPr>
              <a:t> </a:t>
            </a:r>
            <a:r>
              <a:rPr lang="en-US" altLang="zh-CN" sz="2000" dirty="0" err="1" smtClean="0">
                <a:latin typeface="Arial" charset="0"/>
                <a:ea typeface="SimSun" pitchFamily="2" charset="-122"/>
                <a:cs typeface="SimSun" pitchFamily="2" charset="-122"/>
              </a:rPr>
              <a:t>dendograms</a:t>
            </a:r>
            <a:r>
              <a:rPr lang="en-US" altLang="zh-CN" sz="2000" dirty="0" smtClean="0">
                <a:latin typeface="Arial" charset="0"/>
                <a:ea typeface="SimSun" pitchFamily="2" charset="-122"/>
                <a:cs typeface="SimSun" pitchFamily="2" charset="-122"/>
              </a:rPr>
              <a:t> are generally easy to obtain with minor changes to the algorithms</a:t>
            </a:r>
            <a:endParaRPr lang="en-US" altLang="zh-CN" sz="2000" dirty="0">
              <a:latin typeface="Arial" charset="0"/>
              <a:ea typeface="SimSun" pitchFamily="2" charset="-122"/>
              <a:cs typeface="SimSun" pitchFamily="2" charset="-122"/>
            </a:endParaRPr>
          </a:p>
        </p:txBody>
      </p:sp>
      <p:sp>
        <p:nvSpPr>
          <p:cNvPr id="51204" name="Rectangle 43"/>
          <p:cNvSpPr>
            <a:spLocks noChangeArrowheads="1"/>
          </p:cNvSpPr>
          <p:nvPr/>
        </p:nvSpPr>
        <p:spPr bwMode="auto">
          <a:xfrm>
            <a:off x="762000" y="728663"/>
            <a:ext cx="784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600" dirty="0" err="1" smtClean="0">
                <a:solidFill>
                  <a:schemeClr val="tx2"/>
                </a:solidFill>
                <a:latin typeface="Tahoma" charset="0"/>
                <a:ea typeface="Times New Roman" charset="0"/>
                <a:cs typeface="Times New Roman" charset="0"/>
              </a:rPr>
              <a:t>Dendogram</a:t>
            </a:r>
            <a:endParaRPr lang="en-US" sz="3600" dirty="0">
              <a:solidFill>
                <a:schemeClr val="tx2"/>
              </a:solidFill>
              <a:latin typeface="Tahoma" charset="0"/>
              <a:ea typeface="Times New Roman" charset="0"/>
              <a:cs typeface="Times New Roman" charset="0"/>
            </a:endParaRPr>
          </a:p>
        </p:txBody>
      </p:sp>
      <p:cxnSp>
        <p:nvCxnSpPr>
          <p:cNvPr id="50" name="Straight Connector 49"/>
          <p:cNvCxnSpPr/>
          <p:nvPr/>
        </p:nvCxnSpPr>
        <p:spPr bwMode="auto">
          <a:xfrm rot="5400000" flipH="1" flipV="1">
            <a:off x="4876800" y="4800600"/>
            <a:ext cx="457200" cy="1588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>
            <a:stCxn id="51216" idx="6"/>
          </p:cNvCxnSpPr>
          <p:nvPr/>
        </p:nvCxnSpPr>
        <p:spPr bwMode="auto">
          <a:xfrm flipH="1" flipV="1">
            <a:off x="5867400" y="4572000"/>
            <a:ext cx="1466" cy="122872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0" name="Oval 3"/>
          <p:cNvSpPr>
            <a:spLocks noChangeArrowheads="1"/>
          </p:cNvSpPr>
          <p:nvPr/>
        </p:nvSpPr>
        <p:spPr bwMode="auto">
          <a:xfrm>
            <a:off x="8836269" y="5734050"/>
            <a:ext cx="79131" cy="1333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1" name="Oval 4"/>
          <p:cNvSpPr>
            <a:spLocks noChangeArrowheads="1"/>
          </p:cNvSpPr>
          <p:nvPr/>
        </p:nvSpPr>
        <p:spPr bwMode="auto">
          <a:xfrm>
            <a:off x="8282354" y="5734050"/>
            <a:ext cx="79131" cy="1333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2" name="Oval 5"/>
          <p:cNvSpPr>
            <a:spLocks noChangeArrowheads="1"/>
          </p:cNvSpPr>
          <p:nvPr/>
        </p:nvSpPr>
        <p:spPr bwMode="auto">
          <a:xfrm>
            <a:off x="7768004" y="5734050"/>
            <a:ext cx="79131" cy="1333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3" name="Oval 6"/>
          <p:cNvSpPr>
            <a:spLocks noChangeArrowheads="1"/>
          </p:cNvSpPr>
          <p:nvPr/>
        </p:nvSpPr>
        <p:spPr bwMode="auto">
          <a:xfrm>
            <a:off x="7293219" y="5734050"/>
            <a:ext cx="79131" cy="1333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4" name="Oval 7"/>
          <p:cNvSpPr>
            <a:spLocks noChangeArrowheads="1"/>
          </p:cNvSpPr>
          <p:nvPr/>
        </p:nvSpPr>
        <p:spPr bwMode="auto">
          <a:xfrm>
            <a:off x="6778869" y="5734050"/>
            <a:ext cx="79131" cy="1333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5" name="Oval 8"/>
          <p:cNvSpPr>
            <a:spLocks noChangeArrowheads="1"/>
          </p:cNvSpPr>
          <p:nvPr/>
        </p:nvSpPr>
        <p:spPr bwMode="auto">
          <a:xfrm>
            <a:off x="6264519" y="5734050"/>
            <a:ext cx="79131" cy="1333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6" name="Oval 9"/>
          <p:cNvSpPr>
            <a:spLocks noChangeArrowheads="1"/>
          </p:cNvSpPr>
          <p:nvPr/>
        </p:nvSpPr>
        <p:spPr bwMode="auto">
          <a:xfrm>
            <a:off x="5789735" y="5734050"/>
            <a:ext cx="79131" cy="1333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7" name="Oval 10"/>
          <p:cNvSpPr>
            <a:spLocks noChangeArrowheads="1"/>
          </p:cNvSpPr>
          <p:nvPr/>
        </p:nvSpPr>
        <p:spPr bwMode="auto">
          <a:xfrm>
            <a:off x="5275385" y="5734050"/>
            <a:ext cx="79131" cy="1333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8" name="Oval 11"/>
          <p:cNvSpPr>
            <a:spLocks noChangeArrowheads="1"/>
          </p:cNvSpPr>
          <p:nvPr/>
        </p:nvSpPr>
        <p:spPr bwMode="auto">
          <a:xfrm>
            <a:off x="4800600" y="5734050"/>
            <a:ext cx="79131" cy="1333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9" name="Line 12"/>
          <p:cNvSpPr>
            <a:spLocks noChangeShapeType="1"/>
          </p:cNvSpPr>
          <p:nvPr/>
        </p:nvSpPr>
        <p:spPr bwMode="auto">
          <a:xfrm>
            <a:off x="4840165" y="5000625"/>
            <a:ext cx="47478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20" name="Line 13"/>
          <p:cNvSpPr>
            <a:spLocks noChangeShapeType="1"/>
          </p:cNvSpPr>
          <p:nvPr/>
        </p:nvSpPr>
        <p:spPr bwMode="auto">
          <a:xfrm>
            <a:off x="5314950" y="5000625"/>
            <a:ext cx="0" cy="800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21" name="Line 14"/>
          <p:cNvSpPr>
            <a:spLocks noChangeShapeType="1"/>
          </p:cNvSpPr>
          <p:nvPr/>
        </p:nvSpPr>
        <p:spPr bwMode="auto">
          <a:xfrm>
            <a:off x="6304085" y="5000625"/>
            <a:ext cx="0" cy="800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22" name="Line 15"/>
          <p:cNvSpPr>
            <a:spLocks noChangeShapeType="1"/>
          </p:cNvSpPr>
          <p:nvPr/>
        </p:nvSpPr>
        <p:spPr bwMode="auto">
          <a:xfrm>
            <a:off x="6304085" y="5000625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23" name="Line 16"/>
          <p:cNvSpPr>
            <a:spLocks noChangeShapeType="1"/>
          </p:cNvSpPr>
          <p:nvPr/>
        </p:nvSpPr>
        <p:spPr bwMode="auto">
          <a:xfrm>
            <a:off x="6818435" y="5000625"/>
            <a:ext cx="0" cy="800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24" name="Line 17"/>
          <p:cNvSpPr>
            <a:spLocks noChangeShapeType="1"/>
          </p:cNvSpPr>
          <p:nvPr/>
        </p:nvSpPr>
        <p:spPr bwMode="auto">
          <a:xfrm>
            <a:off x="8321919" y="5067300"/>
            <a:ext cx="0" cy="733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25" name="Line 18"/>
          <p:cNvSpPr>
            <a:spLocks noChangeShapeType="1"/>
          </p:cNvSpPr>
          <p:nvPr/>
        </p:nvSpPr>
        <p:spPr bwMode="auto">
          <a:xfrm>
            <a:off x="8321919" y="5067300"/>
            <a:ext cx="55391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26" name="Line 19"/>
          <p:cNvSpPr>
            <a:spLocks noChangeShapeType="1"/>
          </p:cNvSpPr>
          <p:nvPr/>
        </p:nvSpPr>
        <p:spPr bwMode="auto">
          <a:xfrm>
            <a:off x="8875835" y="5067300"/>
            <a:ext cx="0" cy="733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28" name="Line 21"/>
          <p:cNvSpPr>
            <a:spLocks noChangeShapeType="1"/>
          </p:cNvSpPr>
          <p:nvPr/>
        </p:nvSpPr>
        <p:spPr bwMode="auto">
          <a:xfrm>
            <a:off x="5105400" y="4572000"/>
            <a:ext cx="75174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30" name="Line 23"/>
          <p:cNvSpPr>
            <a:spLocks noChangeShapeType="1"/>
          </p:cNvSpPr>
          <p:nvPr/>
        </p:nvSpPr>
        <p:spPr bwMode="auto">
          <a:xfrm>
            <a:off x="6501912" y="4333875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31" name="Line 24"/>
          <p:cNvSpPr>
            <a:spLocks noChangeShapeType="1"/>
          </p:cNvSpPr>
          <p:nvPr/>
        </p:nvSpPr>
        <p:spPr bwMode="auto">
          <a:xfrm>
            <a:off x="6541477" y="4333875"/>
            <a:ext cx="0" cy="666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32" name="Line 25"/>
          <p:cNvSpPr>
            <a:spLocks noChangeShapeType="1"/>
          </p:cNvSpPr>
          <p:nvPr/>
        </p:nvSpPr>
        <p:spPr bwMode="auto">
          <a:xfrm>
            <a:off x="6581042" y="4333875"/>
            <a:ext cx="75174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33" name="Line 26"/>
          <p:cNvSpPr>
            <a:spLocks noChangeShapeType="1"/>
          </p:cNvSpPr>
          <p:nvPr/>
        </p:nvSpPr>
        <p:spPr bwMode="auto">
          <a:xfrm>
            <a:off x="7332785" y="4333875"/>
            <a:ext cx="0" cy="1466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34" name="Line 27"/>
          <p:cNvSpPr>
            <a:spLocks noChangeShapeType="1"/>
          </p:cNvSpPr>
          <p:nvPr/>
        </p:nvSpPr>
        <p:spPr bwMode="auto">
          <a:xfrm>
            <a:off x="6541477" y="4333875"/>
            <a:ext cx="7913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35" name="Line 28"/>
          <p:cNvSpPr>
            <a:spLocks noChangeShapeType="1"/>
          </p:cNvSpPr>
          <p:nvPr/>
        </p:nvSpPr>
        <p:spPr bwMode="auto">
          <a:xfrm>
            <a:off x="6937131" y="3600450"/>
            <a:ext cx="0" cy="733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36" name="Line 29"/>
          <p:cNvSpPr>
            <a:spLocks noChangeShapeType="1"/>
          </p:cNvSpPr>
          <p:nvPr/>
        </p:nvSpPr>
        <p:spPr bwMode="auto">
          <a:xfrm flipV="1">
            <a:off x="7807569" y="3600450"/>
            <a:ext cx="0" cy="2200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37" name="Line 30"/>
          <p:cNvSpPr>
            <a:spLocks noChangeShapeType="1"/>
          </p:cNvSpPr>
          <p:nvPr/>
        </p:nvSpPr>
        <p:spPr bwMode="auto">
          <a:xfrm>
            <a:off x="6937131" y="3600450"/>
            <a:ext cx="8704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38" name="Line 31"/>
          <p:cNvSpPr>
            <a:spLocks noChangeShapeType="1"/>
          </p:cNvSpPr>
          <p:nvPr/>
        </p:nvSpPr>
        <p:spPr bwMode="auto">
          <a:xfrm>
            <a:off x="7372350" y="2867025"/>
            <a:ext cx="0" cy="733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39" name="Line 32"/>
          <p:cNvSpPr>
            <a:spLocks noChangeShapeType="1"/>
          </p:cNvSpPr>
          <p:nvPr/>
        </p:nvSpPr>
        <p:spPr bwMode="auto">
          <a:xfrm flipV="1">
            <a:off x="8598877" y="2800350"/>
            <a:ext cx="0" cy="2266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0" name="Line 33"/>
          <p:cNvSpPr>
            <a:spLocks noChangeShapeType="1"/>
          </p:cNvSpPr>
          <p:nvPr/>
        </p:nvSpPr>
        <p:spPr bwMode="auto">
          <a:xfrm flipH="1">
            <a:off x="7372350" y="2800350"/>
            <a:ext cx="122652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1" name="Line 34"/>
          <p:cNvSpPr>
            <a:spLocks noChangeShapeType="1"/>
          </p:cNvSpPr>
          <p:nvPr/>
        </p:nvSpPr>
        <p:spPr bwMode="auto">
          <a:xfrm flipV="1">
            <a:off x="7372350" y="2800350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2" name="Line 35"/>
          <p:cNvSpPr>
            <a:spLocks noChangeShapeType="1"/>
          </p:cNvSpPr>
          <p:nvPr/>
        </p:nvSpPr>
        <p:spPr bwMode="auto">
          <a:xfrm>
            <a:off x="7965831" y="2000250"/>
            <a:ext cx="0" cy="800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3" name="Line 36"/>
          <p:cNvSpPr>
            <a:spLocks noChangeShapeType="1"/>
          </p:cNvSpPr>
          <p:nvPr/>
        </p:nvSpPr>
        <p:spPr bwMode="auto">
          <a:xfrm flipH="1">
            <a:off x="5512777" y="2000250"/>
            <a:ext cx="245305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4" name="Line 37"/>
          <p:cNvSpPr>
            <a:spLocks noChangeShapeType="1"/>
          </p:cNvSpPr>
          <p:nvPr/>
        </p:nvSpPr>
        <p:spPr bwMode="auto">
          <a:xfrm flipV="1">
            <a:off x="5410200" y="2000249"/>
            <a:ext cx="23446" cy="2571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5" name="Line 38"/>
          <p:cNvSpPr>
            <a:spLocks noChangeShapeType="1"/>
          </p:cNvSpPr>
          <p:nvPr/>
        </p:nvSpPr>
        <p:spPr bwMode="auto">
          <a:xfrm>
            <a:off x="5710604" y="2000250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6" name="Line 39"/>
          <p:cNvSpPr>
            <a:spLocks noChangeShapeType="1"/>
          </p:cNvSpPr>
          <p:nvPr/>
        </p:nvSpPr>
        <p:spPr bwMode="auto">
          <a:xfrm flipH="1">
            <a:off x="5433646" y="2000250"/>
            <a:ext cx="19782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7" name="Line 40"/>
          <p:cNvSpPr>
            <a:spLocks noChangeShapeType="1"/>
          </p:cNvSpPr>
          <p:nvPr/>
        </p:nvSpPr>
        <p:spPr bwMode="auto">
          <a:xfrm flipV="1">
            <a:off x="6699738" y="1600200"/>
            <a:ext cx="0" cy="400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8" name="Line 41"/>
          <p:cNvSpPr>
            <a:spLocks noChangeShapeType="1"/>
          </p:cNvSpPr>
          <p:nvPr/>
        </p:nvSpPr>
        <p:spPr bwMode="auto">
          <a:xfrm>
            <a:off x="4840165" y="5000625"/>
            <a:ext cx="0" cy="800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04" name="Rectangle 43"/>
          <p:cNvSpPr>
            <a:spLocks noChangeArrowheads="1"/>
          </p:cNvSpPr>
          <p:nvPr/>
        </p:nvSpPr>
        <p:spPr bwMode="auto">
          <a:xfrm>
            <a:off x="762000" y="728663"/>
            <a:ext cx="784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600" dirty="0" err="1" smtClean="0">
                <a:solidFill>
                  <a:schemeClr val="tx2"/>
                </a:solidFill>
                <a:latin typeface="Tahoma" charset="0"/>
                <a:ea typeface="Times New Roman" charset="0"/>
                <a:cs typeface="Times New Roman" charset="0"/>
              </a:rPr>
              <a:t>Dendogram</a:t>
            </a:r>
            <a:endParaRPr lang="en-US" sz="3600" dirty="0">
              <a:solidFill>
                <a:schemeClr val="tx2"/>
              </a:solidFill>
              <a:latin typeface="Tahoma" charset="0"/>
              <a:ea typeface="Times New Roman" charset="0"/>
              <a:cs typeface="Times New Roman" charset="0"/>
            </a:endParaRPr>
          </a:p>
        </p:txBody>
      </p:sp>
      <p:sp>
        <p:nvSpPr>
          <p:cNvPr id="51205" name="Line 44"/>
          <p:cNvSpPr>
            <a:spLocks noChangeShapeType="1"/>
          </p:cNvSpPr>
          <p:nvPr/>
        </p:nvSpPr>
        <p:spPr bwMode="auto">
          <a:xfrm>
            <a:off x="4953000" y="3962400"/>
            <a:ext cx="3886200" cy="0"/>
          </a:xfrm>
          <a:prstGeom prst="line">
            <a:avLst/>
          </a:prstGeom>
          <a:noFill/>
          <a:ln w="9525">
            <a:solidFill>
              <a:schemeClr val="hlink"/>
            </a:solidFill>
            <a:prstDash val="lgDash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06" name="Oval 45"/>
          <p:cNvSpPr>
            <a:spLocks noChangeArrowheads="1"/>
          </p:cNvSpPr>
          <p:nvPr/>
        </p:nvSpPr>
        <p:spPr bwMode="auto">
          <a:xfrm>
            <a:off x="4648200" y="5486400"/>
            <a:ext cx="1371600" cy="609600"/>
          </a:xfrm>
          <a:prstGeom prst="ellipse">
            <a:avLst/>
          </a:prstGeom>
          <a:noFill/>
          <a:ln w="38100">
            <a:solidFill>
              <a:srgbClr val="00A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07" name="Oval 47"/>
          <p:cNvSpPr>
            <a:spLocks noChangeArrowheads="1"/>
          </p:cNvSpPr>
          <p:nvPr/>
        </p:nvSpPr>
        <p:spPr bwMode="auto">
          <a:xfrm>
            <a:off x="6172200" y="5486400"/>
            <a:ext cx="1295400" cy="609600"/>
          </a:xfrm>
          <a:prstGeom prst="ellipse">
            <a:avLst/>
          </a:prstGeom>
          <a:noFill/>
          <a:ln w="38100">
            <a:solidFill>
              <a:srgbClr val="00A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08" name="Oval 48"/>
          <p:cNvSpPr>
            <a:spLocks noChangeArrowheads="1"/>
          </p:cNvSpPr>
          <p:nvPr/>
        </p:nvSpPr>
        <p:spPr bwMode="auto">
          <a:xfrm>
            <a:off x="7620000" y="5486400"/>
            <a:ext cx="381000" cy="533400"/>
          </a:xfrm>
          <a:prstGeom prst="ellipse">
            <a:avLst/>
          </a:prstGeom>
          <a:noFill/>
          <a:ln w="38100">
            <a:solidFill>
              <a:srgbClr val="00A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09" name="Oval 49"/>
          <p:cNvSpPr>
            <a:spLocks noChangeArrowheads="1"/>
          </p:cNvSpPr>
          <p:nvPr/>
        </p:nvSpPr>
        <p:spPr bwMode="auto">
          <a:xfrm>
            <a:off x="8153400" y="5486400"/>
            <a:ext cx="838200" cy="533400"/>
          </a:xfrm>
          <a:prstGeom prst="ellipse">
            <a:avLst/>
          </a:prstGeom>
          <a:noFill/>
          <a:ln w="38100">
            <a:solidFill>
              <a:srgbClr val="00A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0" name="Straight Connector 49"/>
          <p:cNvCxnSpPr/>
          <p:nvPr/>
        </p:nvCxnSpPr>
        <p:spPr bwMode="auto">
          <a:xfrm rot="5400000" flipH="1" flipV="1">
            <a:off x="4876800" y="4800600"/>
            <a:ext cx="457200" cy="1588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>
            <a:stCxn id="51216" idx="6"/>
          </p:cNvCxnSpPr>
          <p:nvPr/>
        </p:nvCxnSpPr>
        <p:spPr bwMode="auto">
          <a:xfrm flipH="1" flipV="1">
            <a:off x="5867400" y="4572000"/>
            <a:ext cx="1466" cy="122872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381000" y="2209800"/>
            <a:ext cx="42792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 obtain any k-clustering</a:t>
            </a:r>
            <a:br>
              <a:rPr lang="en-US" dirty="0" smtClean="0"/>
            </a:br>
            <a:r>
              <a:rPr lang="en-US" dirty="0" smtClean="0"/>
              <a:t>from the </a:t>
            </a:r>
            <a:r>
              <a:rPr lang="en-US" dirty="0" err="1" smtClean="0"/>
              <a:t>dendogram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3886200"/>
            <a:ext cx="4026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Where is the 4-clustering?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3330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 animBg="1"/>
      <p:bldP spid="51206" grpId="0" animBg="1"/>
      <p:bldP spid="51207" grpId="0" animBg="1"/>
      <p:bldP spid="51208" grpId="0" animBg="1"/>
      <p:bldP spid="5120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Advantages of hierarchical clustering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Don’t need to specify the number of clusters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Good </a:t>
            </a:r>
            <a:r>
              <a:rPr lang="en-US" sz="2400" dirty="0" smtClean="0"/>
              <a:t>for data visualization</a:t>
            </a:r>
          </a:p>
          <a:p>
            <a:pPr lvl="1"/>
            <a:r>
              <a:rPr lang="en-US" dirty="0" smtClean="0"/>
              <a:t>See how the data points interact at many levels</a:t>
            </a:r>
          </a:p>
          <a:p>
            <a:pPr lvl="1"/>
            <a:r>
              <a:rPr lang="en-US" dirty="0" smtClean="0"/>
              <a:t>Can view the data at multiple levels of granularity</a:t>
            </a:r>
          </a:p>
          <a:p>
            <a:pPr lvl="1"/>
            <a:r>
              <a:rPr lang="en-US" dirty="0" smtClean="0"/>
              <a:t>Understand how all points interact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Specifies </a:t>
            </a:r>
            <a:r>
              <a:rPr lang="en-US" sz="2400" dirty="0" smtClean="0"/>
              <a:t>all of the K </a:t>
            </a:r>
            <a:r>
              <a:rPr lang="en-US" sz="2400" dirty="0" err="1" smtClean="0"/>
              <a:t>clusterings</a:t>
            </a:r>
            <a:r>
              <a:rPr lang="en-US" sz="2400" dirty="0" smtClean="0"/>
              <a:t>/partitions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clustering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2209800" y="27432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981200" y="32004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438400" y="35052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743200" y="2971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048000" y="35814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191000" y="3352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267200" y="28194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800600" y="30480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712420" y="35052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562600" y="4495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667000" y="4876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362200" y="44196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276600" y="45720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188420" y="50292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37368" y="5989053"/>
            <a:ext cx="5624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Ideas?  How are we going to do this?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694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Hierarchical Clustering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876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3000" dirty="0" smtClean="0"/>
              <a:t>Common in many domains</a:t>
            </a:r>
          </a:p>
          <a:p>
            <a:pPr lvl="1"/>
            <a:r>
              <a:rPr lang="en-US" dirty="0" smtClean="0"/>
              <a:t>Biologists and social scientists</a:t>
            </a:r>
          </a:p>
          <a:p>
            <a:pPr lvl="1"/>
            <a:r>
              <a:rPr lang="en-US" dirty="0" smtClean="0"/>
              <a:t>Gene expression data</a:t>
            </a:r>
          </a:p>
          <a:p>
            <a:pPr lvl="1"/>
            <a:r>
              <a:rPr lang="en-US" dirty="0" smtClean="0"/>
              <a:t>Document/web page organization</a:t>
            </a:r>
          </a:p>
          <a:p>
            <a:pPr lvl="2"/>
            <a:r>
              <a:rPr lang="en-US" dirty="0" smtClean="0"/>
              <a:t>DMOZ</a:t>
            </a:r>
          </a:p>
          <a:p>
            <a:pPr lvl="2"/>
            <a:r>
              <a:rPr lang="en-US" dirty="0" smtClean="0"/>
              <a:t>Yahoo directories</a:t>
            </a:r>
          </a:p>
          <a:p>
            <a:pPr eaLnBrk="1" hangingPunct="1"/>
            <a:endParaRPr lang="en-US" sz="3000" dirty="0" smtClean="0"/>
          </a:p>
          <a:p>
            <a:pPr eaLnBrk="1" hangingPunct="1"/>
            <a:endParaRPr lang="en-US" dirty="0"/>
          </a:p>
          <a:p>
            <a:pPr eaLnBrk="1" hangingPunct="1">
              <a:buFont typeface="Wingdings" charset="2"/>
              <a:buNone/>
            </a:pPr>
            <a:endParaRPr lang="en-US" sz="2200" dirty="0"/>
          </a:p>
          <a:p>
            <a:pPr eaLnBrk="1" hangingPunct="1"/>
            <a:endParaRPr lang="en-US" sz="2200" dirty="0"/>
          </a:p>
          <a:p>
            <a:pPr eaLnBrk="1" hangingPunct="1"/>
            <a:endParaRPr lang="en-US" sz="2200" dirty="0"/>
          </a:p>
          <a:p>
            <a:pPr eaLnBrk="1" hangingPunct="1"/>
            <a:endParaRPr lang="en-US" sz="2200" dirty="0" smtClean="0"/>
          </a:p>
          <a:p>
            <a:pPr eaLnBrk="1" hangingPunct="1">
              <a:buNone/>
            </a:pPr>
            <a:endParaRPr lang="en-US" sz="22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4800" y="4495800"/>
            <a:ext cx="5867400" cy="1981200"/>
            <a:chOff x="1056" y="1536"/>
            <a:chExt cx="3696" cy="1248"/>
          </a:xfrm>
        </p:grpSpPr>
        <p:sp>
          <p:nvSpPr>
            <p:cNvPr id="50181" name="Text Box 5"/>
            <p:cNvSpPr txBox="1">
              <a:spLocks noChangeArrowheads="1"/>
            </p:cNvSpPr>
            <p:nvPr/>
          </p:nvSpPr>
          <p:spPr bwMode="auto">
            <a:xfrm>
              <a:off x="2688" y="1536"/>
              <a:ext cx="864" cy="2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chemeClr val="tx2"/>
                  </a:solidFill>
                  <a:latin typeface="Times New Roman" charset="0"/>
                </a:rPr>
                <a:t>animal</a:t>
              </a:r>
            </a:p>
          </p:txBody>
        </p:sp>
        <p:sp>
          <p:nvSpPr>
            <p:cNvPr id="50182" name="Text Box 6"/>
            <p:cNvSpPr txBox="1">
              <a:spLocks noChangeArrowheads="1"/>
            </p:cNvSpPr>
            <p:nvPr/>
          </p:nvSpPr>
          <p:spPr bwMode="auto">
            <a:xfrm>
              <a:off x="1728" y="1872"/>
              <a:ext cx="752" cy="2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chemeClr val="tx2"/>
                  </a:solidFill>
                  <a:latin typeface="Times New Roman" charset="0"/>
                </a:rPr>
                <a:t>vertebrate</a:t>
              </a:r>
            </a:p>
          </p:txBody>
        </p:sp>
        <p:sp>
          <p:nvSpPr>
            <p:cNvPr id="50183" name="Text Box 7"/>
            <p:cNvSpPr txBox="1">
              <a:spLocks noChangeArrowheads="1"/>
            </p:cNvSpPr>
            <p:nvPr/>
          </p:nvSpPr>
          <p:spPr bwMode="auto">
            <a:xfrm>
              <a:off x="1056" y="2256"/>
              <a:ext cx="3696" cy="2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chemeClr val="tx2"/>
                  </a:solidFill>
                  <a:latin typeface="Times New Roman" charset="0"/>
                </a:rPr>
                <a:t>fish reptile amphib. mammal      worm insect crustacean</a:t>
              </a:r>
            </a:p>
          </p:txBody>
        </p:sp>
        <p:sp>
          <p:nvSpPr>
            <p:cNvPr id="50184" name="Text Box 8"/>
            <p:cNvSpPr txBox="1">
              <a:spLocks noChangeArrowheads="1"/>
            </p:cNvSpPr>
            <p:nvPr/>
          </p:nvSpPr>
          <p:spPr bwMode="auto">
            <a:xfrm>
              <a:off x="3312" y="1872"/>
              <a:ext cx="876" cy="2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chemeClr val="tx2"/>
                  </a:solidFill>
                  <a:latin typeface="Times New Roman" charset="0"/>
                </a:rPr>
                <a:t>invertebrate</a:t>
              </a:r>
            </a:p>
          </p:txBody>
        </p:sp>
        <p:sp>
          <p:nvSpPr>
            <p:cNvPr id="50185" name="Line 9"/>
            <p:cNvSpPr>
              <a:spLocks noChangeShapeType="1"/>
            </p:cNvSpPr>
            <p:nvPr/>
          </p:nvSpPr>
          <p:spPr bwMode="auto">
            <a:xfrm flipH="1">
              <a:off x="2124" y="1736"/>
              <a:ext cx="962" cy="2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0186" name="Line 10"/>
            <p:cNvSpPr>
              <a:spLocks noChangeShapeType="1"/>
            </p:cNvSpPr>
            <p:nvPr/>
          </p:nvSpPr>
          <p:spPr bwMode="auto">
            <a:xfrm>
              <a:off x="3094" y="1736"/>
              <a:ext cx="639" cy="2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0187" name="Line 11"/>
            <p:cNvSpPr>
              <a:spLocks noChangeShapeType="1"/>
            </p:cNvSpPr>
            <p:nvPr/>
          </p:nvSpPr>
          <p:spPr bwMode="auto">
            <a:xfrm flipH="1">
              <a:off x="1232" y="2059"/>
              <a:ext cx="876" cy="2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0188" name="Line 12"/>
            <p:cNvSpPr>
              <a:spLocks noChangeShapeType="1"/>
            </p:cNvSpPr>
            <p:nvPr/>
          </p:nvSpPr>
          <p:spPr bwMode="auto">
            <a:xfrm flipH="1">
              <a:off x="1635" y="2059"/>
              <a:ext cx="473" cy="27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0189" name="Line 13"/>
            <p:cNvSpPr>
              <a:spLocks noChangeShapeType="1"/>
            </p:cNvSpPr>
            <p:nvPr/>
          </p:nvSpPr>
          <p:spPr bwMode="auto">
            <a:xfrm>
              <a:off x="2108" y="2059"/>
              <a:ext cx="0" cy="3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0190" name="Line 14"/>
            <p:cNvSpPr>
              <a:spLocks noChangeShapeType="1"/>
            </p:cNvSpPr>
            <p:nvPr/>
          </p:nvSpPr>
          <p:spPr bwMode="auto">
            <a:xfrm>
              <a:off x="2108" y="2059"/>
              <a:ext cx="513" cy="2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0191" name="Line 15"/>
            <p:cNvSpPr>
              <a:spLocks noChangeShapeType="1"/>
            </p:cNvSpPr>
            <p:nvPr/>
          </p:nvSpPr>
          <p:spPr bwMode="auto">
            <a:xfrm flipH="1">
              <a:off x="3386" y="2044"/>
              <a:ext cx="347" cy="30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0192" name="Line 16"/>
            <p:cNvSpPr>
              <a:spLocks noChangeShapeType="1"/>
            </p:cNvSpPr>
            <p:nvPr/>
          </p:nvSpPr>
          <p:spPr bwMode="auto">
            <a:xfrm>
              <a:off x="3733" y="2052"/>
              <a:ext cx="0" cy="30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0193" name="Line 17"/>
            <p:cNvSpPr>
              <a:spLocks noChangeShapeType="1"/>
            </p:cNvSpPr>
            <p:nvPr/>
          </p:nvSpPr>
          <p:spPr bwMode="auto">
            <a:xfrm>
              <a:off x="3733" y="2059"/>
              <a:ext cx="537" cy="2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1104" y="2448"/>
              <a:ext cx="192" cy="336"/>
              <a:chOff x="1104" y="2448"/>
              <a:chExt cx="192" cy="336"/>
            </a:xfrm>
          </p:grpSpPr>
          <p:sp>
            <p:nvSpPr>
              <p:cNvPr id="50213" name="Line 19"/>
              <p:cNvSpPr>
                <a:spLocks noChangeShapeType="1"/>
              </p:cNvSpPr>
              <p:nvPr/>
            </p:nvSpPr>
            <p:spPr bwMode="auto">
              <a:xfrm flipH="1">
                <a:off x="1104" y="2448"/>
                <a:ext cx="96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0214" name="Line 20"/>
              <p:cNvSpPr>
                <a:spLocks noChangeShapeType="1"/>
              </p:cNvSpPr>
              <p:nvPr/>
            </p:nvSpPr>
            <p:spPr bwMode="auto">
              <a:xfrm>
                <a:off x="1207" y="2454"/>
                <a:ext cx="89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21"/>
            <p:cNvGrpSpPr>
              <a:grpSpLocks/>
            </p:cNvGrpSpPr>
            <p:nvPr/>
          </p:nvGrpSpPr>
          <p:grpSpPr bwMode="auto">
            <a:xfrm>
              <a:off x="1440" y="2448"/>
              <a:ext cx="192" cy="336"/>
              <a:chOff x="1104" y="2448"/>
              <a:chExt cx="192" cy="336"/>
            </a:xfrm>
          </p:grpSpPr>
          <p:sp>
            <p:nvSpPr>
              <p:cNvPr id="50211" name="Line 22"/>
              <p:cNvSpPr>
                <a:spLocks noChangeShapeType="1"/>
              </p:cNvSpPr>
              <p:nvPr/>
            </p:nvSpPr>
            <p:spPr bwMode="auto">
              <a:xfrm flipH="1">
                <a:off x="1104" y="2448"/>
                <a:ext cx="96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0212" name="Line 23"/>
              <p:cNvSpPr>
                <a:spLocks noChangeShapeType="1"/>
              </p:cNvSpPr>
              <p:nvPr/>
            </p:nvSpPr>
            <p:spPr bwMode="auto">
              <a:xfrm>
                <a:off x="1207" y="2454"/>
                <a:ext cx="89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24"/>
            <p:cNvGrpSpPr>
              <a:grpSpLocks/>
            </p:cNvGrpSpPr>
            <p:nvPr/>
          </p:nvGrpSpPr>
          <p:grpSpPr bwMode="auto">
            <a:xfrm>
              <a:off x="1968" y="2448"/>
              <a:ext cx="192" cy="336"/>
              <a:chOff x="1104" y="2448"/>
              <a:chExt cx="192" cy="336"/>
            </a:xfrm>
          </p:grpSpPr>
          <p:sp>
            <p:nvSpPr>
              <p:cNvPr id="50209" name="Line 25"/>
              <p:cNvSpPr>
                <a:spLocks noChangeShapeType="1"/>
              </p:cNvSpPr>
              <p:nvPr/>
            </p:nvSpPr>
            <p:spPr bwMode="auto">
              <a:xfrm flipH="1">
                <a:off x="1104" y="2448"/>
                <a:ext cx="96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0210" name="Line 26"/>
              <p:cNvSpPr>
                <a:spLocks noChangeShapeType="1"/>
              </p:cNvSpPr>
              <p:nvPr/>
            </p:nvSpPr>
            <p:spPr bwMode="auto">
              <a:xfrm>
                <a:off x="1207" y="2454"/>
                <a:ext cx="89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27"/>
            <p:cNvGrpSpPr>
              <a:grpSpLocks/>
            </p:cNvGrpSpPr>
            <p:nvPr/>
          </p:nvGrpSpPr>
          <p:grpSpPr bwMode="auto">
            <a:xfrm>
              <a:off x="2544" y="2448"/>
              <a:ext cx="192" cy="336"/>
              <a:chOff x="1104" y="2448"/>
              <a:chExt cx="192" cy="336"/>
            </a:xfrm>
          </p:grpSpPr>
          <p:sp>
            <p:nvSpPr>
              <p:cNvPr id="50207" name="Line 28"/>
              <p:cNvSpPr>
                <a:spLocks noChangeShapeType="1"/>
              </p:cNvSpPr>
              <p:nvPr/>
            </p:nvSpPr>
            <p:spPr bwMode="auto">
              <a:xfrm flipH="1">
                <a:off x="1104" y="2448"/>
                <a:ext cx="96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0208" name="Line 29"/>
              <p:cNvSpPr>
                <a:spLocks noChangeShapeType="1"/>
              </p:cNvSpPr>
              <p:nvPr/>
            </p:nvSpPr>
            <p:spPr bwMode="auto">
              <a:xfrm>
                <a:off x="1207" y="2454"/>
                <a:ext cx="89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30"/>
            <p:cNvGrpSpPr>
              <a:grpSpLocks/>
            </p:cNvGrpSpPr>
            <p:nvPr/>
          </p:nvGrpSpPr>
          <p:grpSpPr bwMode="auto">
            <a:xfrm>
              <a:off x="3264" y="2448"/>
              <a:ext cx="192" cy="336"/>
              <a:chOff x="1104" y="2448"/>
              <a:chExt cx="192" cy="336"/>
            </a:xfrm>
          </p:grpSpPr>
          <p:sp>
            <p:nvSpPr>
              <p:cNvPr id="50205" name="Line 31"/>
              <p:cNvSpPr>
                <a:spLocks noChangeShapeType="1"/>
              </p:cNvSpPr>
              <p:nvPr/>
            </p:nvSpPr>
            <p:spPr bwMode="auto">
              <a:xfrm flipH="1">
                <a:off x="1104" y="2448"/>
                <a:ext cx="96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0206" name="Line 32"/>
              <p:cNvSpPr>
                <a:spLocks noChangeShapeType="1"/>
              </p:cNvSpPr>
              <p:nvPr/>
            </p:nvSpPr>
            <p:spPr bwMode="auto">
              <a:xfrm>
                <a:off x="1207" y="2454"/>
                <a:ext cx="89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33"/>
            <p:cNvGrpSpPr>
              <a:grpSpLocks/>
            </p:cNvGrpSpPr>
            <p:nvPr/>
          </p:nvGrpSpPr>
          <p:grpSpPr bwMode="auto">
            <a:xfrm>
              <a:off x="3648" y="2448"/>
              <a:ext cx="192" cy="336"/>
              <a:chOff x="1104" y="2448"/>
              <a:chExt cx="192" cy="336"/>
            </a:xfrm>
          </p:grpSpPr>
          <p:sp>
            <p:nvSpPr>
              <p:cNvPr id="50203" name="Line 34"/>
              <p:cNvSpPr>
                <a:spLocks noChangeShapeType="1"/>
              </p:cNvSpPr>
              <p:nvPr/>
            </p:nvSpPr>
            <p:spPr bwMode="auto">
              <a:xfrm flipH="1">
                <a:off x="1104" y="2448"/>
                <a:ext cx="96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0204" name="Line 35"/>
              <p:cNvSpPr>
                <a:spLocks noChangeShapeType="1"/>
              </p:cNvSpPr>
              <p:nvPr/>
            </p:nvSpPr>
            <p:spPr bwMode="auto">
              <a:xfrm>
                <a:off x="1207" y="2454"/>
                <a:ext cx="89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36"/>
            <p:cNvGrpSpPr>
              <a:grpSpLocks/>
            </p:cNvGrpSpPr>
            <p:nvPr/>
          </p:nvGrpSpPr>
          <p:grpSpPr bwMode="auto">
            <a:xfrm>
              <a:off x="4224" y="2448"/>
              <a:ext cx="192" cy="336"/>
              <a:chOff x="1104" y="2448"/>
              <a:chExt cx="192" cy="336"/>
            </a:xfrm>
          </p:grpSpPr>
          <p:sp>
            <p:nvSpPr>
              <p:cNvPr id="50201" name="Line 37"/>
              <p:cNvSpPr>
                <a:spLocks noChangeShapeType="1"/>
              </p:cNvSpPr>
              <p:nvPr/>
            </p:nvSpPr>
            <p:spPr bwMode="auto">
              <a:xfrm flipH="1">
                <a:off x="1104" y="2448"/>
                <a:ext cx="96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0202" name="Line 38"/>
              <p:cNvSpPr>
                <a:spLocks noChangeShapeType="1"/>
              </p:cNvSpPr>
              <p:nvPr/>
            </p:nvSpPr>
            <p:spPr bwMode="auto">
              <a:xfrm>
                <a:off x="1207" y="2454"/>
                <a:ext cx="89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39" name="TextBox 38"/>
          <p:cNvSpPr txBox="1"/>
          <p:nvPr/>
        </p:nvSpPr>
        <p:spPr>
          <a:xfrm>
            <a:off x="5257800" y="4267200"/>
            <a:ext cx="3749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Two main approaches…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Divisive hierarchical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7724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Finding the best partitioning of the data is generally exponential in time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Common </a:t>
            </a:r>
            <a:r>
              <a:rPr lang="en-US" sz="2400" dirty="0" smtClean="0"/>
              <a:t>approach:</a:t>
            </a:r>
          </a:p>
          <a:p>
            <a:pPr lvl="1"/>
            <a:r>
              <a:rPr lang="en-US" sz="2000" dirty="0" smtClean="0"/>
              <a:t>Let </a:t>
            </a:r>
            <a:r>
              <a:rPr lang="en-US" sz="2000" b="1" dirty="0" smtClean="0"/>
              <a:t>C</a:t>
            </a:r>
            <a:r>
              <a:rPr lang="en-US" sz="2000" dirty="0" smtClean="0"/>
              <a:t> be a set of clusters</a:t>
            </a:r>
          </a:p>
          <a:p>
            <a:pPr lvl="1"/>
            <a:r>
              <a:rPr lang="en-US" sz="2000" dirty="0" smtClean="0"/>
              <a:t>Initialize </a:t>
            </a:r>
            <a:r>
              <a:rPr lang="en-US" sz="2000" b="1" dirty="0" smtClean="0"/>
              <a:t>C</a:t>
            </a:r>
            <a:r>
              <a:rPr lang="en-US" sz="2000" dirty="0" smtClean="0"/>
              <a:t> to be the one-clustering of the data</a:t>
            </a:r>
          </a:p>
          <a:p>
            <a:pPr lvl="1"/>
            <a:r>
              <a:rPr lang="en-US" sz="2000" dirty="0" smtClean="0"/>
              <a:t>While there exists a cluster </a:t>
            </a:r>
            <a:r>
              <a:rPr lang="en-US" sz="2000" i="1" dirty="0" err="1" smtClean="0"/>
              <a:t>c</a:t>
            </a:r>
            <a:r>
              <a:rPr lang="en-US" sz="2000" dirty="0" smtClean="0"/>
              <a:t> in </a:t>
            </a:r>
            <a:r>
              <a:rPr lang="en-US" sz="2000" b="1" dirty="0" smtClean="0"/>
              <a:t>C</a:t>
            </a:r>
            <a:endParaRPr lang="en-US" sz="2000" dirty="0" smtClean="0"/>
          </a:p>
          <a:p>
            <a:pPr lvl="2"/>
            <a:r>
              <a:rPr lang="en-US" sz="1800" dirty="0" smtClean="0"/>
              <a:t>remove </a:t>
            </a:r>
            <a:r>
              <a:rPr lang="en-US" sz="1800" i="1" dirty="0" err="1" smtClean="0"/>
              <a:t>c</a:t>
            </a:r>
            <a:r>
              <a:rPr lang="en-US" sz="1800" dirty="0" smtClean="0"/>
              <a:t> from </a:t>
            </a:r>
            <a:r>
              <a:rPr lang="en-US" sz="1800" b="1" dirty="0" smtClean="0"/>
              <a:t>C</a:t>
            </a:r>
            <a:endParaRPr lang="en-US" sz="1800" dirty="0" smtClean="0"/>
          </a:p>
          <a:p>
            <a:pPr lvl="2"/>
            <a:r>
              <a:rPr lang="en-US" sz="1800" dirty="0" smtClean="0"/>
              <a:t>partition </a:t>
            </a:r>
            <a:r>
              <a:rPr lang="en-US" sz="1800" i="1" dirty="0" err="1" smtClean="0"/>
              <a:t>c</a:t>
            </a:r>
            <a:r>
              <a:rPr lang="en-US" sz="1800" dirty="0" smtClean="0"/>
              <a:t> into 2 clusters using a flat clustering algorithm, </a:t>
            </a:r>
            <a:r>
              <a:rPr lang="en-US" sz="1800" i="1" dirty="0" smtClean="0"/>
              <a:t>c</a:t>
            </a:r>
            <a:r>
              <a:rPr lang="en-US" sz="1800" i="1" baseline="-25000" dirty="0" smtClean="0"/>
              <a:t>1</a:t>
            </a:r>
            <a:r>
              <a:rPr lang="en-US" sz="1800" dirty="0" smtClean="0"/>
              <a:t> and </a:t>
            </a:r>
            <a:r>
              <a:rPr lang="en-US" sz="1800" i="1" dirty="0" smtClean="0"/>
              <a:t>c</a:t>
            </a:r>
            <a:r>
              <a:rPr lang="en-US" sz="1800" i="1" baseline="-25000" dirty="0" smtClean="0"/>
              <a:t>2</a:t>
            </a:r>
            <a:endParaRPr lang="en-US" sz="1800" dirty="0" smtClean="0"/>
          </a:p>
          <a:p>
            <a:pPr lvl="2"/>
            <a:r>
              <a:rPr lang="en-US" sz="1800" dirty="0" smtClean="0"/>
              <a:t>Add to </a:t>
            </a:r>
            <a:r>
              <a:rPr lang="en-US" sz="1800" i="1" dirty="0" smtClean="0"/>
              <a:t>c</a:t>
            </a:r>
            <a:r>
              <a:rPr lang="en-US" sz="1800" i="1" baseline="-25000" dirty="0" smtClean="0"/>
              <a:t>1</a:t>
            </a:r>
            <a:r>
              <a:rPr lang="en-US" sz="1800" dirty="0" smtClean="0"/>
              <a:t> and </a:t>
            </a:r>
            <a:r>
              <a:rPr lang="en-US" sz="1800" i="1" dirty="0" smtClean="0"/>
              <a:t>c</a:t>
            </a:r>
            <a:r>
              <a:rPr lang="en-US" sz="1800" i="1" baseline="-25000" dirty="0" smtClean="0"/>
              <a:t>2</a:t>
            </a:r>
            <a:r>
              <a:rPr lang="en-US" sz="1800" dirty="0" smtClean="0"/>
              <a:t> </a:t>
            </a:r>
            <a:r>
              <a:rPr lang="en-US" sz="1800" b="1" dirty="0" smtClean="0"/>
              <a:t>C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Bisecting </a:t>
            </a:r>
            <a:r>
              <a:rPr lang="en-US" sz="2400" dirty="0" smtClean="0"/>
              <a:t>k-means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Divisive clustering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2209800" y="27432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981200" y="32004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438400" y="35052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743200" y="2971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048000" y="35814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191000" y="3352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267200" y="28194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800600" y="30480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712420" y="35052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562600" y="4495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667000" y="4876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362200" y="44196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276600" y="45720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188420" y="50292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Divisive clustering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2209800" y="27432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981200" y="32004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438400" y="35052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743200" y="2971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048000" y="35814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191000" y="3352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267200" y="28194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800600" y="30480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712420" y="35052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562600" y="4495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667000" y="4876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362200" y="44196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276600" y="45720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188420" y="50292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838200" y="2057400"/>
            <a:ext cx="5715000" cy="40386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38800" y="1905000"/>
            <a:ext cx="3352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start with one cluster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Divisive clustering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2209800" y="27432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981200" y="32004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438400" y="35052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743200" y="2971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048000" y="35814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191000" y="3352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267200" y="28194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800600" y="30480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712420" y="35052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562600" y="4495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667000" y="4876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362200" y="44196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276600" y="45720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188420" y="50292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447800" y="2286000"/>
            <a:ext cx="2286000" cy="35052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53000" y="1600200"/>
            <a:ext cx="3906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split using flat clustering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3886200" y="2438400"/>
            <a:ext cx="2057400" cy="32766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838200" y="2057400"/>
            <a:ext cx="5715000" cy="4038600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Divisive clustering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2209800" y="27432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981200" y="32004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438400" y="35052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743200" y="2971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048000" y="35814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191000" y="3352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267200" y="28194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800600" y="30480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712420" y="35052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562600" y="4495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667000" y="4876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362200" y="44196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276600" y="45720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188420" y="50292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838200" y="2057400"/>
            <a:ext cx="5715000" cy="4038600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rot="16200000" flipH="1">
            <a:off x="1943100" y="3467100"/>
            <a:ext cx="3962400" cy="1143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Common approach: use labeled data</a:t>
            </a:r>
            <a:endParaRPr lang="en-US" sz="3600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153400" cy="457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b="1" dirty="0" smtClean="0">
                <a:solidFill>
                  <a:srgbClr val="0000FF"/>
                </a:solidFill>
                <a:ea typeface="Arial" charset="0"/>
                <a:cs typeface="Arial" charset="0"/>
              </a:rPr>
              <a:t>Purity</a:t>
            </a:r>
            <a:r>
              <a:rPr lang="en-US" sz="2400" dirty="0" smtClean="0">
                <a:ea typeface="Arial" charset="0"/>
                <a:cs typeface="Arial" charset="0"/>
              </a:rPr>
              <a:t>, </a:t>
            </a:r>
            <a:r>
              <a:rPr lang="en-US" altLang="ja-JP" sz="2400" dirty="0" smtClean="0"/>
              <a:t>the proportion of the dominant class in the cluster</a:t>
            </a:r>
          </a:p>
        </p:txBody>
      </p:sp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809625" y="2476500"/>
            <a:ext cx="1943100" cy="19431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r>
              <a:rPr lang="en-US" sz="28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</a:t>
            </a:r>
            <a:r>
              <a:rPr lang="en-US" sz="28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        </a:t>
            </a:r>
            <a:r>
              <a:rPr lang="en-US" sz="28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</a:t>
            </a:r>
            <a:endParaRPr lang="en-US" sz="2800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eaLnBrk="0" hangingPunct="0"/>
            <a:r>
              <a:rPr lang="en-US" sz="28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    </a:t>
            </a:r>
            <a:r>
              <a:rPr lang="en-US" sz="28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</a:t>
            </a:r>
            <a:r>
              <a:rPr lang="en-US" sz="28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  </a:t>
            </a:r>
            <a:r>
              <a:rPr lang="en-US" sz="28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</a:t>
            </a:r>
            <a:endParaRPr lang="en-US" sz="2800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eaLnBrk="0" hangingPunct="0"/>
            <a:r>
              <a:rPr lang="en-US" sz="28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    </a:t>
            </a: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3429000" y="2476500"/>
            <a:ext cx="1943100" cy="19431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r>
              <a:rPr lang="en-US" sz="28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</a:t>
            </a:r>
            <a:r>
              <a:rPr lang="en-US" sz="28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        </a:t>
            </a:r>
            <a:r>
              <a:rPr lang="en-US" sz="280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</a:t>
            </a:r>
            <a:endParaRPr lang="en-US" sz="2800">
              <a:solidFill>
                <a:srgbClr val="0000FF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eaLnBrk="0" hangingPunct="0"/>
            <a:r>
              <a:rPr lang="en-US" sz="280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</a:t>
            </a:r>
            <a:r>
              <a:rPr lang="en-US" sz="280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  </a:t>
            </a:r>
            <a:r>
              <a:rPr lang="en-US" sz="280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</a:t>
            </a:r>
            <a:endParaRPr lang="en-US" sz="2800">
              <a:solidFill>
                <a:srgbClr val="0000FF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eaLnBrk="0" hangingPunct="0"/>
            <a:r>
              <a:rPr lang="en-US" sz="280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    </a:t>
            </a:r>
            <a:r>
              <a:rPr lang="en-US" sz="280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</a:t>
            </a:r>
            <a:r>
              <a:rPr lang="en-US" sz="280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sz="2800">
                <a:solidFill>
                  <a:srgbClr val="339966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</a:t>
            </a:r>
            <a:endParaRPr lang="en-US" sz="280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6351588" y="2476500"/>
            <a:ext cx="1943100" cy="19431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r>
              <a:rPr lang="en-US" sz="28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</a:t>
            </a:r>
            <a:r>
              <a:rPr lang="en-US" sz="28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        </a:t>
            </a:r>
            <a:r>
              <a:rPr lang="en-US" sz="2800">
                <a:solidFill>
                  <a:srgbClr val="339966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</a:t>
            </a:r>
            <a:endParaRPr lang="en-US" sz="2800">
              <a:solidFill>
                <a:srgbClr val="339966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eaLnBrk="0" hangingPunct="0"/>
            <a:r>
              <a:rPr lang="en-US" sz="2800">
                <a:solidFill>
                  <a:srgbClr val="339966"/>
                </a:solidFill>
                <a:latin typeface="Times New Roman" charset="0"/>
                <a:ea typeface="Times New Roman" charset="0"/>
                <a:cs typeface="Times New Roman" charset="0"/>
              </a:rPr>
              <a:t>     </a:t>
            </a:r>
            <a:r>
              <a:rPr lang="en-US" sz="2800">
                <a:solidFill>
                  <a:srgbClr val="339966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</a:t>
            </a:r>
            <a:r>
              <a:rPr lang="en-US" sz="2800">
                <a:solidFill>
                  <a:srgbClr val="339966"/>
                </a:solidFill>
                <a:latin typeface="Times New Roman" charset="0"/>
                <a:ea typeface="Times New Roman" charset="0"/>
                <a:cs typeface="Times New Roman" charset="0"/>
              </a:rPr>
              <a:t>   </a:t>
            </a:r>
            <a:r>
              <a:rPr lang="en-US" sz="2800">
                <a:solidFill>
                  <a:srgbClr val="339966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</a:t>
            </a:r>
            <a:endParaRPr lang="en-US" sz="280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eaLnBrk="0" hangingPunct="0"/>
            <a:r>
              <a:rPr lang="en-US" sz="28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      </a:t>
            </a:r>
            <a:r>
              <a:rPr lang="en-US" sz="28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</a:t>
            </a:r>
            <a:endParaRPr lang="en-US" sz="280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262063" y="4519613"/>
            <a:ext cx="1063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latin typeface="Times New Roman" charset="0"/>
                <a:ea typeface="Times New Roman" charset="0"/>
                <a:cs typeface="Times New Roman" charset="0"/>
              </a:rPr>
              <a:t>Cluster I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776663" y="4519613"/>
            <a:ext cx="1330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latin typeface="Times New Roman" charset="0"/>
                <a:ea typeface="Times New Roman" charset="0"/>
                <a:cs typeface="Times New Roman" charset="0"/>
              </a:rPr>
              <a:t>Cluster II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823075" y="4519613"/>
            <a:ext cx="1260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latin typeface="Times New Roman" charset="0"/>
                <a:ea typeface="Times New Roman" charset="0"/>
                <a:cs typeface="Times New Roman" charset="0"/>
              </a:rPr>
              <a:t>Cluster III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91911" y="5257800"/>
            <a:ext cx="4822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Cluster I: Purity = 1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/4 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(max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(3, 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1, 0)) = 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/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591911" y="5732166"/>
            <a:ext cx="4559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latin typeface="Times New Roman" charset="0"/>
                <a:ea typeface="Times New Roman" charset="0"/>
                <a:cs typeface="Times New Roman" charset="0"/>
              </a:rPr>
              <a:t>Cluster II: Purity = 1/6 (max(1, 4, 1)) = 4/6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569686" y="6189366"/>
            <a:ext cx="4643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latin typeface="Times New Roman" charset="0"/>
                <a:ea typeface="Times New Roman" charset="0"/>
                <a:cs typeface="Times New Roman" charset="0"/>
              </a:rPr>
              <a:t>Cluster III: Purity = 1/5 (max(2, 0, 3)) = 3/5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19800" y="5791200"/>
            <a:ext cx="2331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Overall purity?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632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Divisive clustering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2209800" y="27432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981200" y="32004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438400" y="35052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743200" y="2971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048000" y="35814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191000" y="3352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267200" y="28194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800600" y="30480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712420" y="35052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562600" y="4495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667000" y="4876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362200" y="44196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276600" y="45720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188420" y="50292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838200" y="2057400"/>
            <a:ext cx="5715000" cy="4038600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rot="16200000" flipH="1">
            <a:off x="1943100" y="3467100"/>
            <a:ext cx="3962400" cy="1143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22" idx="2"/>
          </p:cNvCxnSpPr>
          <p:nvPr/>
        </p:nvCxnSpPr>
        <p:spPr bwMode="auto">
          <a:xfrm rot="10800000" flipH="1" flipV="1">
            <a:off x="838200" y="4076700"/>
            <a:ext cx="3124200" cy="38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4953000" y="1600200"/>
            <a:ext cx="3906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split using flat clustering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Divisive clustering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2209800" y="27432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981200" y="32004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438400" y="35052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743200" y="2971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048000" y="35814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191000" y="3352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267200" y="28194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800600" y="30480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712420" y="35052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562600" y="4495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667000" y="4876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362200" y="44196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276600" y="45720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188420" y="50292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838200" y="2057400"/>
            <a:ext cx="5715000" cy="4038600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rot="16200000" flipH="1">
            <a:off x="1943100" y="3467100"/>
            <a:ext cx="3962400" cy="1143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22" idx="2"/>
          </p:cNvCxnSpPr>
          <p:nvPr/>
        </p:nvCxnSpPr>
        <p:spPr bwMode="auto">
          <a:xfrm rot="10800000" flipH="1" flipV="1">
            <a:off x="838200" y="4076700"/>
            <a:ext cx="3124200" cy="38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4953000" y="1600200"/>
            <a:ext cx="3906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split using flat clustering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 flipV="1">
            <a:off x="4114800" y="3048000"/>
            <a:ext cx="2057400" cy="1676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Divisive clustering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2209800" y="27432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981200" y="32004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438400" y="35052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743200" y="2971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048000" y="35814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191000" y="3352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267200" y="28194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800600" y="30480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712420" y="35052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562600" y="4495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667000" y="4876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362200" y="44196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276600" y="45720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188420" y="50292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838200" y="2057400"/>
            <a:ext cx="5715000" cy="4038600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rot="16200000" flipH="1">
            <a:off x="1943100" y="3467100"/>
            <a:ext cx="3962400" cy="1143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22" idx="2"/>
          </p:cNvCxnSpPr>
          <p:nvPr/>
        </p:nvCxnSpPr>
        <p:spPr bwMode="auto">
          <a:xfrm rot="10800000" flipH="1" flipV="1">
            <a:off x="838200" y="4076700"/>
            <a:ext cx="3124200" cy="38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flipV="1">
            <a:off x="4114800" y="3048000"/>
            <a:ext cx="2057400" cy="1676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>
            <a:off x="2057400" y="5029200"/>
            <a:ext cx="1905000" cy="762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rot="5400000">
            <a:off x="1752600" y="4343399"/>
            <a:ext cx="1371601" cy="12192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3048000" y="4800600"/>
            <a:ext cx="1219200" cy="381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rot="5400000" flipH="1" flipV="1">
            <a:off x="1562100" y="2781300"/>
            <a:ext cx="1981200" cy="685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 rot="10800000">
            <a:off x="1447800" y="2819400"/>
            <a:ext cx="1066800" cy="381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rot="16200000" flipH="1">
            <a:off x="2247900" y="3390900"/>
            <a:ext cx="1066800" cy="381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flipV="1">
            <a:off x="2743200" y="3124200"/>
            <a:ext cx="914400" cy="381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 rot="5400000" flipH="1" flipV="1">
            <a:off x="3505200" y="3124200"/>
            <a:ext cx="2286000" cy="4572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4648200" y="3276600"/>
            <a:ext cx="990600" cy="2286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 rot="10800000">
            <a:off x="3581400" y="2819400"/>
            <a:ext cx="1066800" cy="4572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381000" y="6248400"/>
            <a:ext cx="8057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Note, there is a “temporal” component not seen here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458200" cy="990600"/>
          </a:xfrm>
        </p:spPr>
        <p:txBody>
          <a:bodyPr/>
          <a:lstStyle/>
          <a:p>
            <a:pPr eaLnBrk="1" hangingPunct="1"/>
            <a:r>
              <a:rPr lang="en-US" sz="3600" dirty="0"/>
              <a:t>Hierarchical Agglomerative Clustering (HAC)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4582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Let </a:t>
            </a:r>
            <a:r>
              <a:rPr lang="en-US" sz="2400" b="1" dirty="0" smtClean="0"/>
              <a:t>C</a:t>
            </a:r>
            <a:r>
              <a:rPr lang="en-US" sz="2400" dirty="0" smtClean="0"/>
              <a:t> be a set of clusters</a:t>
            </a:r>
          </a:p>
          <a:p>
            <a:pPr marL="0" indent="0">
              <a:buNone/>
            </a:pPr>
            <a:r>
              <a:rPr lang="en-US" sz="2400" dirty="0" smtClean="0"/>
              <a:t>Initialize </a:t>
            </a:r>
            <a:r>
              <a:rPr lang="en-US" sz="2400" b="1" dirty="0" smtClean="0"/>
              <a:t>C</a:t>
            </a:r>
            <a:r>
              <a:rPr lang="en-US" sz="2400" dirty="0" smtClean="0"/>
              <a:t> to be all points/docs as separate clusters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While </a:t>
            </a:r>
            <a:r>
              <a:rPr lang="en-US" sz="2400" b="1" dirty="0" smtClean="0"/>
              <a:t>C</a:t>
            </a:r>
            <a:r>
              <a:rPr lang="en-US" sz="2400" dirty="0" smtClean="0"/>
              <a:t> contains more than one cluster</a:t>
            </a:r>
          </a:p>
          <a:p>
            <a:pPr lvl="1"/>
            <a:r>
              <a:rPr lang="en-US" sz="2000" dirty="0" smtClean="0"/>
              <a:t>find </a:t>
            </a:r>
            <a:r>
              <a:rPr lang="en-US" sz="2000" i="1" dirty="0" smtClean="0"/>
              <a:t>c</a:t>
            </a:r>
            <a:r>
              <a:rPr lang="en-US" sz="2000" i="1" baseline="-25000" dirty="0" smtClean="0"/>
              <a:t>1</a:t>
            </a:r>
            <a:r>
              <a:rPr lang="en-US" sz="2000" dirty="0" smtClean="0"/>
              <a:t> and </a:t>
            </a:r>
            <a:r>
              <a:rPr lang="en-US" sz="2000" i="1" dirty="0" smtClean="0"/>
              <a:t>c</a:t>
            </a:r>
            <a:r>
              <a:rPr lang="en-US" sz="2000" i="1" baseline="-25000" dirty="0" smtClean="0"/>
              <a:t>2</a:t>
            </a:r>
            <a:r>
              <a:rPr lang="en-US" sz="2000" dirty="0" smtClean="0"/>
              <a:t> in </a:t>
            </a:r>
            <a:r>
              <a:rPr lang="en-US" sz="2000" b="1" dirty="0" smtClean="0"/>
              <a:t>C</a:t>
            </a:r>
            <a:r>
              <a:rPr lang="en-US" sz="2000" dirty="0" smtClean="0"/>
              <a:t> that are </a:t>
            </a:r>
            <a:r>
              <a:rPr lang="en-US" sz="2000" dirty="0" smtClean="0">
                <a:solidFill>
                  <a:srgbClr val="FF0000"/>
                </a:solidFill>
              </a:rPr>
              <a:t>closest together</a:t>
            </a:r>
          </a:p>
          <a:p>
            <a:pPr lvl="1"/>
            <a:r>
              <a:rPr lang="en-US" sz="2000" dirty="0" smtClean="0"/>
              <a:t>remove </a:t>
            </a:r>
            <a:r>
              <a:rPr lang="en-US" sz="2000" i="1" dirty="0" smtClean="0"/>
              <a:t>c</a:t>
            </a:r>
            <a:r>
              <a:rPr lang="en-US" sz="2000" i="1" baseline="-25000" dirty="0" smtClean="0"/>
              <a:t>1</a:t>
            </a:r>
            <a:r>
              <a:rPr lang="en-US" sz="2000" dirty="0" smtClean="0"/>
              <a:t> and </a:t>
            </a:r>
            <a:r>
              <a:rPr lang="en-US" sz="2000" i="1" dirty="0" smtClean="0"/>
              <a:t>c</a:t>
            </a:r>
            <a:r>
              <a:rPr lang="en-US" sz="2000" i="1" baseline="-25000" dirty="0" smtClean="0"/>
              <a:t>2</a:t>
            </a:r>
            <a:r>
              <a:rPr lang="en-US" sz="2000" dirty="0" smtClean="0"/>
              <a:t> from </a:t>
            </a:r>
            <a:r>
              <a:rPr lang="en-US" sz="2000" b="1" dirty="0" smtClean="0"/>
              <a:t>C</a:t>
            </a:r>
            <a:endParaRPr lang="en-US" sz="2000" dirty="0" smtClean="0"/>
          </a:p>
          <a:p>
            <a:pPr lvl="1"/>
            <a:r>
              <a:rPr lang="en-US" sz="2000" dirty="0" smtClean="0"/>
              <a:t>merge </a:t>
            </a:r>
            <a:r>
              <a:rPr lang="en-US" sz="2000" i="1" dirty="0" smtClean="0"/>
              <a:t>c</a:t>
            </a:r>
            <a:r>
              <a:rPr lang="en-US" sz="2000" i="1" baseline="-25000" dirty="0" smtClean="0"/>
              <a:t>1</a:t>
            </a:r>
            <a:r>
              <a:rPr lang="en-US" sz="2000" dirty="0" smtClean="0"/>
              <a:t> and </a:t>
            </a:r>
            <a:r>
              <a:rPr lang="en-US" sz="2000" i="1" dirty="0" smtClean="0"/>
              <a:t>c</a:t>
            </a:r>
            <a:r>
              <a:rPr lang="en-US" sz="2000" i="1" baseline="-25000" dirty="0" smtClean="0"/>
              <a:t>2</a:t>
            </a:r>
            <a:r>
              <a:rPr lang="en-US" sz="2000" dirty="0" smtClean="0"/>
              <a:t> and add resulting cluster to </a:t>
            </a:r>
            <a:r>
              <a:rPr lang="en-US" sz="2000" b="1" dirty="0" smtClean="0"/>
              <a:t>C</a:t>
            </a:r>
            <a:endParaRPr lang="en-US" sz="3200" dirty="0" smtClean="0"/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0" indent="0" eaLnBrk="1" hangingPunct="1">
              <a:buNone/>
            </a:pPr>
            <a:r>
              <a:rPr lang="en-US" sz="2400" dirty="0" smtClean="0"/>
              <a:t>The </a:t>
            </a:r>
            <a:r>
              <a:rPr lang="en-US" sz="2400" dirty="0"/>
              <a:t>history of merging forms a binary tree or </a:t>
            </a:r>
            <a:r>
              <a:rPr lang="en-US" sz="2400" dirty="0" smtClean="0"/>
              <a:t>hierarchy</a:t>
            </a:r>
          </a:p>
          <a:p>
            <a:pPr eaLnBrk="1" hangingPunct="1"/>
            <a:endParaRPr lang="en-US" sz="2400" dirty="0" smtClean="0"/>
          </a:p>
          <a:p>
            <a:pPr marL="0" indent="0" eaLnBrk="1" hangingPunct="1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How do we measure the distance between clusters?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Distance between clusters</a:t>
            </a:r>
            <a:endParaRPr lang="en-US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121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 smtClean="0">
                <a:sym typeface="Symbol" charset="2"/>
              </a:rPr>
              <a:t>Single</a:t>
            </a:r>
            <a:r>
              <a:rPr lang="en-US" b="1" dirty="0">
                <a:sym typeface="Symbol" charset="2"/>
              </a:rPr>
              <a:t>-link</a:t>
            </a:r>
          </a:p>
          <a:p>
            <a:pPr lvl="1" eaLnBrk="1" hangingPunct="1"/>
            <a:r>
              <a:rPr lang="en-US" dirty="0">
                <a:ea typeface="ＭＳ Ｐゴシック" charset="-128"/>
                <a:sym typeface="Symbol" charset="2"/>
              </a:rPr>
              <a:t>Similarity of the </a:t>
            </a:r>
            <a:r>
              <a:rPr lang="en-US" i="1" dirty="0">
                <a:ea typeface="ＭＳ Ｐゴシック" charset="-128"/>
                <a:sym typeface="Symbol" charset="2"/>
              </a:rPr>
              <a:t>most</a:t>
            </a:r>
            <a:r>
              <a:rPr lang="en-US" dirty="0" smtClean="0">
                <a:ea typeface="ＭＳ Ｐゴシック" charset="-128"/>
                <a:sym typeface="Symbol" charset="2"/>
              </a:rPr>
              <a:t> similar </a:t>
            </a:r>
            <a:r>
              <a:rPr lang="en-US" dirty="0">
                <a:ea typeface="ＭＳ Ｐゴシック" charset="-128"/>
                <a:sym typeface="Symbol" charset="2"/>
              </a:rPr>
              <a:t>(single-link</a:t>
            </a:r>
            <a:r>
              <a:rPr lang="en-US" dirty="0" smtClean="0">
                <a:ea typeface="ＭＳ Ｐゴシック" charset="-128"/>
                <a:sym typeface="Symbol" charset="2"/>
              </a:rPr>
              <a:t>)</a:t>
            </a:r>
            <a:endParaRPr lang="en-US" dirty="0">
              <a:ea typeface="ＭＳ Ｐゴシック" charset="-128"/>
              <a:sym typeface="Symbol" charset="2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1981200" y="40386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828800" y="49530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895600" y="51054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819400" y="43434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562600" y="4876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410200" y="40386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553200" y="4114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371600" y="3657600"/>
            <a:ext cx="2133600" cy="21336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953000" y="3657600"/>
            <a:ext cx="2133600" cy="21336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cxnSp>
        <p:nvCxnSpPr>
          <p:cNvPr id="16" name="Straight Connector 15"/>
          <p:cNvCxnSpPr>
            <a:stCxn id="7" idx="6"/>
            <a:endCxn id="10" idx="2"/>
          </p:cNvCxnSpPr>
          <p:nvPr/>
        </p:nvCxnSpPr>
        <p:spPr bwMode="auto">
          <a:xfrm flipV="1">
            <a:off x="3048000" y="4152900"/>
            <a:ext cx="2362200" cy="304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2971800" y="5943600"/>
          <a:ext cx="2430463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70" name="Equation" r:id="rId3" imgW="901700" imgH="241300" progId="Equation.3">
                  <p:embed/>
                </p:oleObj>
              </mc:Choice>
              <mc:Fallback>
                <p:oleObj name="Equation" r:id="rId3" imgW="901700" imgH="241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943600"/>
                        <a:ext cx="2430463" cy="649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Distance between clusters</a:t>
            </a:r>
            <a:endParaRPr lang="en-US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121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 smtClean="0">
                <a:sym typeface="Symbol" charset="2"/>
              </a:rPr>
              <a:t>Complete-link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  <a:sym typeface="Symbol" charset="2"/>
              </a:rPr>
              <a:t>Similarity of the “furthest” points, the </a:t>
            </a:r>
            <a:r>
              <a:rPr lang="en-US" i="1" dirty="0" smtClean="0">
                <a:ea typeface="ＭＳ Ｐゴシック" charset="-128"/>
                <a:sym typeface="Symbol" charset="2"/>
              </a:rPr>
              <a:t>least</a:t>
            </a:r>
            <a:r>
              <a:rPr lang="en-US" dirty="0" smtClean="0">
                <a:ea typeface="ＭＳ Ｐゴシック" charset="-128"/>
                <a:sym typeface="Symbol" charset="2"/>
              </a:rPr>
              <a:t> similar</a:t>
            </a:r>
            <a:endParaRPr lang="en-US" dirty="0">
              <a:ea typeface="ＭＳ Ｐゴシック" charset="-128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1981200" y="40386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828800" y="49530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895600" y="51054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819400" y="43434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562600" y="4876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410200" y="40386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553200" y="4114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371600" y="3657600"/>
            <a:ext cx="2133600" cy="21336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953000" y="3657600"/>
            <a:ext cx="2133600" cy="21336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cxnSp>
        <p:nvCxnSpPr>
          <p:cNvPr id="16" name="Straight Connector 15"/>
          <p:cNvCxnSpPr>
            <a:endCxn id="11" idx="2"/>
          </p:cNvCxnSpPr>
          <p:nvPr/>
        </p:nvCxnSpPr>
        <p:spPr bwMode="auto">
          <a:xfrm flipV="1">
            <a:off x="2057400" y="4229100"/>
            <a:ext cx="4495800" cy="8001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457200" y="6096000"/>
            <a:ext cx="5632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Why are these “local” methods used?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34200" y="6096000"/>
            <a:ext cx="1608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efficiency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215042" name="Object 2"/>
          <p:cNvGraphicFramePr>
            <a:graphicFrameLocks noChangeAspect="1"/>
          </p:cNvGraphicFramePr>
          <p:nvPr/>
        </p:nvGraphicFramePr>
        <p:xfrm>
          <a:off x="2971800" y="2819400"/>
          <a:ext cx="2430463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94" name="Equation" r:id="rId3" imgW="901700" imgH="241300" progId="Equation.3">
                  <p:embed/>
                </p:oleObj>
              </mc:Choice>
              <mc:Fallback>
                <p:oleObj name="Equation" r:id="rId3" imgW="901700" imgH="241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819400"/>
                        <a:ext cx="2430463" cy="649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Distance between clusters</a:t>
            </a:r>
            <a:endParaRPr lang="en-US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121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 err="1" smtClean="0"/>
              <a:t>Centroid</a:t>
            </a:r>
            <a:endParaRPr lang="en-US" b="1" dirty="0" smtClean="0"/>
          </a:p>
          <a:p>
            <a:pPr lvl="1" eaLnBrk="1" hangingPunct="1"/>
            <a:r>
              <a:rPr lang="en-US" dirty="0" smtClean="0">
                <a:ea typeface="ＭＳ Ｐゴシック" charset="-128"/>
                <a:sym typeface="Symbol" charset="2"/>
              </a:rPr>
              <a:t>Clusters whose </a:t>
            </a:r>
            <a:r>
              <a:rPr lang="en-US" dirty="0" err="1" smtClean="0">
                <a:ea typeface="ＭＳ Ｐゴシック" charset="-128"/>
                <a:sym typeface="Symbol" charset="2"/>
              </a:rPr>
              <a:t>centroids</a:t>
            </a:r>
            <a:r>
              <a:rPr lang="en-US" dirty="0" smtClean="0">
                <a:ea typeface="ＭＳ Ｐゴシック" charset="-128"/>
                <a:sym typeface="Symbol" charset="2"/>
              </a:rPr>
              <a:t> (centers of gravity) are the most similar</a:t>
            </a:r>
            <a:endParaRPr lang="en-US" dirty="0">
              <a:ea typeface="ＭＳ Ｐゴシック" charset="-128"/>
              <a:sym typeface="Symbol" charset="2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1981200" y="40386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828800" y="49530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895600" y="51054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819400" y="43434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562600" y="4876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410200" y="40386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553200" y="4114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371600" y="3657600"/>
            <a:ext cx="2133600" cy="21336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953000" y="3657600"/>
            <a:ext cx="2133600" cy="21336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grpSp>
        <p:nvGrpSpPr>
          <p:cNvPr id="2" name="Group 18"/>
          <p:cNvGrpSpPr/>
          <p:nvPr/>
        </p:nvGrpSpPr>
        <p:grpSpPr>
          <a:xfrm>
            <a:off x="2362200" y="4343400"/>
            <a:ext cx="3733800" cy="533400"/>
            <a:chOff x="2362200" y="4343400"/>
            <a:chExt cx="3733800" cy="533400"/>
          </a:xfrm>
        </p:grpSpPr>
        <p:cxnSp>
          <p:nvCxnSpPr>
            <p:cNvPr id="16" name="Straight Connector 15"/>
            <p:cNvCxnSpPr>
              <a:endCxn id="17" idx="2"/>
            </p:cNvCxnSpPr>
            <p:nvPr/>
          </p:nvCxnSpPr>
          <p:spPr bwMode="auto">
            <a:xfrm flipV="1">
              <a:off x="2590800" y="4457700"/>
              <a:ext cx="3276600" cy="26670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5" name="Oval 14"/>
            <p:cNvSpPr/>
            <p:nvPr/>
          </p:nvSpPr>
          <p:spPr bwMode="auto">
            <a:xfrm>
              <a:off x="2362200" y="4648200"/>
              <a:ext cx="228600" cy="228600"/>
            </a:xfrm>
            <a:prstGeom prst="ellipse">
              <a:avLst/>
            </a:prstGeom>
            <a:solidFill>
              <a:srgbClr val="CC0000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5867400" y="4343400"/>
              <a:ext cx="228600" cy="228600"/>
            </a:xfrm>
            <a:prstGeom prst="ellipse">
              <a:avLst/>
            </a:prstGeom>
            <a:solidFill>
              <a:srgbClr val="CC0000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65" charset="0"/>
                <a:ea typeface="Arial" pitchFamily="-65" charset="0"/>
                <a:cs typeface="Arial" pitchFamily="-65" charset="0"/>
              </a:endParaRPr>
            </a:p>
          </p:txBody>
        </p:sp>
      </p:grpSp>
      <p:graphicFrame>
        <p:nvGraphicFramePr>
          <p:cNvPr id="217090" name="Object 2"/>
          <p:cNvGraphicFramePr>
            <a:graphicFrameLocks noChangeAspect="1"/>
          </p:cNvGraphicFramePr>
          <p:nvPr/>
        </p:nvGraphicFramePr>
        <p:xfrm>
          <a:off x="3200400" y="6096000"/>
          <a:ext cx="1981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18" name="Equation" r:id="rId3" imgW="660240" imgH="228600" progId="Equation.3">
                  <p:embed/>
                </p:oleObj>
              </mc:Choice>
              <mc:Fallback>
                <p:oleObj name="Equation" r:id="rId3" imgW="66024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6096000"/>
                        <a:ext cx="19812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Distance between clusters</a:t>
            </a:r>
            <a:endParaRPr lang="en-US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121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 err="1" smtClean="0"/>
              <a:t>Centroid</a:t>
            </a:r>
            <a:endParaRPr lang="en-US" b="1" dirty="0" smtClean="0"/>
          </a:p>
          <a:p>
            <a:pPr lvl="1" eaLnBrk="1" hangingPunct="1"/>
            <a:r>
              <a:rPr lang="en-US" dirty="0" smtClean="0">
                <a:ea typeface="ＭＳ Ｐゴシック" charset="-128"/>
                <a:sym typeface="Symbol" charset="2"/>
              </a:rPr>
              <a:t>Clusters whose </a:t>
            </a:r>
            <a:r>
              <a:rPr lang="en-US" dirty="0" err="1" smtClean="0">
                <a:ea typeface="ＭＳ Ｐゴシック" charset="-128"/>
                <a:sym typeface="Symbol" charset="2"/>
              </a:rPr>
              <a:t>centroids</a:t>
            </a:r>
            <a:r>
              <a:rPr lang="en-US" dirty="0" smtClean="0">
                <a:ea typeface="ＭＳ Ｐゴシック" charset="-128"/>
                <a:sym typeface="Symbol" charset="2"/>
              </a:rPr>
              <a:t> (centers of gravity) are the most similar</a:t>
            </a:r>
            <a:endParaRPr lang="en-US" dirty="0">
              <a:ea typeface="ＭＳ Ｐゴシック" charset="-128"/>
              <a:sym typeface="Symbol" charset="2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1981200" y="40386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828800" y="49530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895600" y="51054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819400" y="43434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562600" y="4876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410200" y="40386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553200" y="4114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371600" y="3657600"/>
            <a:ext cx="2133600" cy="21336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953000" y="3657600"/>
            <a:ext cx="2133600" cy="21336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grpSp>
        <p:nvGrpSpPr>
          <p:cNvPr id="2" name="Group 18"/>
          <p:cNvGrpSpPr/>
          <p:nvPr/>
        </p:nvGrpSpPr>
        <p:grpSpPr>
          <a:xfrm>
            <a:off x="2362200" y="4343400"/>
            <a:ext cx="3733800" cy="533400"/>
            <a:chOff x="2362200" y="4343400"/>
            <a:chExt cx="3733800" cy="533400"/>
          </a:xfrm>
        </p:grpSpPr>
        <p:cxnSp>
          <p:nvCxnSpPr>
            <p:cNvPr id="16" name="Straight Connector 15"/>
            <p:cNvCxnSpPr>
              <a:endCxn id="17" idx="2"/>
            </p:cNvCxnSpPr>
            <p:nvPr/>
          </p:nvCxnSpPr>
          <p:spPr bwMode="auto">
            <a:xfrm flipV="1">
              <a:off x="2590800" y="4457700"/>
              <a:ext cx="3276600" cy="26670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5" name="Oval 14"/>
            <p:cNvSpPr/>
            <p:nvPr/>
          </p:nvSpPr>
          <p:spPr bwMode="auto">
            <a:xfrm>
              <a:off x="2362200" y="4648200"/>
              <a:ext cx="228600" cy="228600"/>
            </a:xfrm>
            <a:prstGeom prst="ellipse">
              <a:avLst/>
            </a:prstGeom>
            <a:solidFill>
              <a:srgbClr val="CC0000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5867400" y="4343400"/>
              <a:ext cx="228600" cy="228600"/>
            </a:xfrm>
            <a:prstGeom prst="ellipse">
              <a:avLst/>
            </a:prstGeom>
            <a:solidFill>
              <a:srgbClr val="CC0000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65" charset="0"/>
                <a:ea typeface="Arial" pitchFamily="-65" charset="0"/>
                <a:cs typeface="Arial" pitchFamily="-65" charset="0"/>
              </a:endParaRPr>
            </a:p>
          </p:txBody>
        </p:sp>
      </p:grpSp>
      <p:graphicFrame>
        <p:nvGraphicFramePr>
          <p:cNvPr id="18" name="Object 6"/>
          <p:cNvGraphicFramePr>
            <a:graphicFrameLocks noChangeAspect="1"/>
          </p:cNvGraphicFramePr>
          <p:nvPr/>
        </p:nvGraphicFramePr>
        <p:xfrm>
          <a:off x="0" y="5715000"/>
          <a:ext cx="2971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42" name="Equation" r:id="rId3" imgW="990360" imgH="355320" progId="Equation.3">
                  <p:embed/>
                </p:oleObj>
              </mc:Choice>
              <mc:Fallback>
                <p:oleObj name="Equation" r:id="rId3" imgW="990360" imgH="3553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715000"/>
                        <a:ext cx="297180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3124200" y="59436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Ward’s method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67400" y="6019800"/>
            <a:ext cx="2991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does this do?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Distance between clusters</a:t>
            </a:r>
            <a:endParaRPr lang="en-US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121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 err="1" smtClean="0"/>
              <a:t>Centroid</a:t>
            </a:r>
            <a:endParaRPr lang="en-US" b="1" dirty="0" smtClean="0"/>
          </a:p>
          <a:p>
            <a:pPr lvl="1" eaLnBrk="1" hangingPunct="1"/>
            <a:r>
              <a:rPr lang="en-US" dirty="0" smtClean="0">
                <a:ea typeface="ＭＳ Ｐゴシック" charset="-128"/>
                <a:sym typeface="Symbol" charset="2"/>
              </a:rPr>
              <a:t>Clusters whose </a:t>
            </a:r>
            <a:r>
              <a:rPr lang="en-US" dirty="0" err="1" smtClean="0">
                <a:ea typeface="ＭＳ Ｐゴシック" charset="-128"/>
                <a:sym typeface="Symbol" charset="2"/>
              </a:rPr>
              <a:t>centroids</a:t>
            </a:r>
            <a:r>
              <a:rPr lang="en-US" dirty="0" smtClean="0">
                <a:ea typeface="ＭＳ Ｐゴシック" charset="-128"/>
                <a:sym typeface="Symbol" charset="2"/>
              </a:rPr>
              <a:t> (centers of gravity) are the most similar</a:t>
            </a:r>
            <a:endParaRPr lang="en-US" dirty="0">
              <a:ea typeface="ＭＳ Ｐゴシック" charset="-128"/>
              <a:sym typeface="Symbol" charset="2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1981200" y="40386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828800" y="49530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895600" y="51054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819400" y="43434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562600" y="4876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410200" y="40386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553200" y="4114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371600" y="3657600"/>
            <a:ext cx="2133600" cy="21336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953000" y="3657600"/>
            <a:ext cx="2133600" cy="21336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grpSp>
        <p:nvGrpSpPr>
          <p:cNvPr id="2" name="Group 18"/>
          <p:cNvGrpSpPr/>
          <p:nvPr/>
        </p:nvGrpSpPr>
        <p:grpSpPr>
          <a:xfrm>
            <a:off x="2362200" y="4343400"/>
            <a:ext cx="3733800" cy="533400"/>
            <a:chOff x="2362200" y="4343400"/>
            <a:chExt cx="3733800" cy="533400"/>
          </a:xfrm>
        </p:grpSpPr>
        <p:cxnSp>
          <p:nvCxnSpPr>
            <p:cNvPr id="16" name="Straight Connector 15"/>
            <p:cNvCxnSpPr>
              <a:endCxn id="17" idx="2"/>
            </p:cNvCxnSpPr>
            <p:nvPr/>
          </p:nvCxnSpPr>
          <p:spPr bwMode="auto">
            <a:xfrm flipV="1">
              <a:off x="2590800" y="4457700"/>
              <a:ext cx="3276600" cy="26670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5" name="Oval 14"/>
            <p:cNvSpPr/>
            <p:nvPr/>
          </p:nvSpPr>
          <p:spPr bwMode="auto">
            <a:xfrm>
              <a:off x="2362200" y="4648200"/>
              <a:ext cx="228600" cy="228600"/>
            </a:xfrm>
            <a:prstGeom prst="ellipse">
              <a:avLst/>
            </a:prstGeom>
            <a:solidFill>
              <a:srgbClr val="CC0000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5867400" y="4343400"/>
              <a:ext cx="228600" cy="228600"/>
            </a:xfrm>
            <a:prstGeom prst="ellipse">
              <a:avLst/>
            </a:prstGeom>
            <a:solidFill>
              <a:srgbClr val="CC0000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65" charset="0"/>
                <a:ea typeface="Arial" pitchFamily="-65" charset="0"/>
                <a:cs typeface="Arial" pitchFamily="-65" charset="0"/>
              </a:endParaRPr>
            </a:p>
          </p:txBody>
        </p:sp>
      </p:grpSp>
      <p:graphicFrame>
        <p:nvGraphicFramePr>
          <p:cNvPr id="18" name="Object 6"/>
          <p:cNvGraphicFramePr>
            <a:graphicFrameLocks noChangeAspect="1"/>
          </p:cNvGraphicFramePr>
          <p:nvPr/>
        </p:nvGraphicFramePr>
        <p:xfrm>
          <a:off x="0" y="5715000"/>
          <a:ext cx="2971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66" name="Equation" r:id="rId3" imgW="990360" imgH="355320" progId="Equation.3">
                  <p:embed/>
                </p:oleObj>
              </mc:Choice>
              <mc:Fallback>
                <p:oleObj name="Equation" r:id="rId3" imgW="990360" imgH="3553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715000"/>
                        <a:ext cx="297180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3124200" y="59436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Ward’s method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15000" y="5950803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Encourages similar sized clusters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Distance between clusters</a:t>
            </a:r>
            <a:endParaRPr lang="en-US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121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 smtClean="0">
                <a:sym typeface="Symbol" charset="2"/>
              </a:rPr>
              <a:t>Average-link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  <a:sym typeface="Symbol" charset="2"/>
              </a:rPr>
              <a:t>Average similarity between all pairs of elements</a:t>
            </a:r>
            <a:endParaRPr lang="en-US" dirty="0">
              <a:ea typeface="ＭＳ Ｐゴシック" charset="-128"/>
              <a:sym typeface="Symbol" charset="2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1981200" y="40386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828800" y="49530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895600" y="51054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819400" y="43434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562600" y="4876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410200" y="40386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553200" y="4114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371600" y="3657600"/>
            <a:ext cx="2133600" cy="21336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953000" y="3657600"/>
            <a:ext cx="2133600" cy="21336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cxnSp>
        <p:nvCxnSpPr>
          <p:cNvPr id="16" name="Straight Connector 15"/>
          <p:cNvCxnSpPr>
            <a:stCxn id="7" idx="6"/>
            <a:endCxn id="10" idx="2"/>
          </p:cNvCxnSpPr>
          <p:nvPr/>
        </p:nvCxnSpPr>
        <p:spPr bwMode="auto">
          <a:xfrm flipV="1">
            <a:off x="3048000" y="4152900"/>
            <a:ext cx="2362200" cy="304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7" idx="5"/>
            <a:endCxn id="9" idx="2"/>
          </p:cNvCxnSpPr>
          <p:nvPr/>
        </p:nvCxnSpPr>
        <p:spPr bwMode="auto">
          <a:xfrm rot="16200000" flipH="1">
            <a:off x="4062272" y="3490772"/>
            <a:ext cx="452578" cy="254807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endCxn id="11" idx="2"/>
          </p:cNvCxnSpPr>
          <p:nvPr/>
        </p:nvCxnSpPr>
        <p:spPr bwMode="auto">
          <a:xfrm flipV="1">
            <a:off x="3048000" y="4229100"/>
            <a:ext cx="3505200" cy="266701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endCxn id="9" idx="3"/>
          </p:cNvCxnSpPr>
          <p:nvPr/>
        </p:nvCxnSpPr>
        <p:spPr bwMode="auto">
          <a:xfrm flipV="1">
            <a:off x="3124200" y="5071922"/>
            <a:ext cx="2471878" cy="10967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5" idx="6"/>
            <a:endCxn id="9" idx="3"/>
          </p:cNvCxnSpPr>
          <p:nvPr/>
        </p:nvCxnSpPr>
        <p:spPr bwMode="auto">
          <a:xfrm>
            <a:off x="2057400" y="5067300"/>
            <a:ext cx="3538678" cy="462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stCxn id="4" idx="5"/>
          </p:cNvCxnSpPr>
          <p:nvPr/>
        </p:nvCxnSpPr>
        <p:spPr bwMode="auto">
          <a:xfrm rot="16200000" flipH="1">
            <a:off x="3490772" y="2919272"/>
            <a:ext cx="757378" cy="338627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5" idx="7"/>
            <a:endCxn id="11" idx="3"/>
          </p:cNvCxnSpPr>
          <p:nvPr/>
        </p:nvCxnSpPr>
        <p:spPr bwMode="auto">
          <a:xfrm rot="5400000" flipH="1" flipV="1">
            <a:off x="3967022" y="2366822"/>
            <a:ext cx="676556" cy="456275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>
            <a:stCxn id="5" idx="7"/>
            <a:endCxn id="10" idx="3"/>
          </p:cNvCxnSpPr>
          <p:nvPr/>
        </p:nvCxnSpPr>
        <p:spPr bwMode="auto">
          <a:xfrm rot="5400000" flipH="1" flipV="1">
            <a:off x="3357422" y="2900222"/>
            <a:ext cx="752756" cy="341975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stCxn id="4" idx="7"/>
            <a:endCxn id="10" idx="1"/>
          </p:cNvCxnSpPr>
          <p:nvPr/>
        </p:nvCxnSpPr>
        <p:spPr bwMode="auto">
          <a:xfrm rot="5400000" flipH="1" flipV="1">
            <a:off x="3810000" y="2438400"/>
            <a:ext cx="1588" cy="326735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>
            <a:endCxn id="11" idx="1"/>
          </p:cNvCxnSpPr>
          <p:nvPr/>
        </p:nvCxnSpPr>
        <p:spPr bwMode="auto">
          <a:xfrm flipV="1">
            <a:off x="2219044" y="4148278"/>
            <a:ext cx="4367634" cy="4272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aphicFrame>
        <p:nvGraphicFramePr>
          <p:cNvPr id="218114" name="Object 2"/>
          <p:cNvGraphicFramePr>
            <a:graphicFrameLocks noChangeAspect="1"/>
          </p:cNvGraphicFramePr>
          <p:nvPr/>
        </p:nvGraphicFramePr>
        <p:xfrm>
          <a:off x="2743200" y="6000750"/>
          <a:ext cx="29718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90" name="Equation" r:id="rId3" imgW="1143000" imgH="330120" progId="Equation.3">
                  <p:embed/>
                </p:oleObj>
              </mc:Choice>
              <mc:Fallback>
                <p:oleObj name="Equation" r:id="rId3" imgW="1143000" imgH="3301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6000750"/>
                        <a:ext cx="2971800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Connector 23"/>
          <p:cNvCxnSpPr>
            <a:stCxn id="6" idx="7"/>
            <a:endCxn id="11" idx="4"/>
          </p:cNvCxnSpPr>
          <p:nvPr/>
        </p:nvCxnSpPr>
        <p:spPr bwMode="auto">
          <a:xfrm rot="5400000" flipH="1" flipV="1">
            <a:off x="4481372" y="2952750"/>
            <a:ext cx="795478" cy="357677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purity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505200"/>
            <a:ext cx="7772400" cy="3124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Cluster </a:t>
            </a:r>
            <a:r>
              <a:rPr lang="en-US" dirty="0"/>
              <a:t>average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Weighted average: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7381674"/>
              </p:ext>
            </p:extLst>
          </p:nvPr>
        </p:nvGraphicFramePr>
        <p:xfrm>
          <a:off x="3733800" y="3886200"/>
          <a:ext cx="201295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Equation" r:id="rId3" imgW="1117600" imgH="558800" progId="Equation.3">
                  <p:embed/>
                </p:oleObj>
              </mc:Choice>
              <mc:Fallback>
                <p:oleObj name="Equation" r:id="rId3" imgW="1117600" imgH="558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33800" y="3886200"/>
                        <a:ext cx="2012950" cy="100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362200" y="1752600"/>
            <a:ext cx="4822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Cluster I: Purity = 1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/4 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(max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(3, 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1, 0)) = 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/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0" y="2226966"/>
            <a:ext cx="4559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latin typeface="Times New Roman" charset="0"/>
                <a:ea typeface="Times New Roman" charset="0"/>
                <a:cs typeface="Times New Roman" charset="0"/>
              </a:rPr>
              <a:t>Cluster II: Purity = 1/6 (max(1, 4, 1)) = 4/6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2339975" y="2684166"/>
            <a:ext cx="4643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latin typeface="Times New Roman" charset="0"/>
                <a:ea typeface="Times New Roman" charset="0"/>
                <a:cs typeface="Times New Roman" charset="0"/>
              </a:rPr>
              <a:t>Cluster III: Purity = 1/5 (max(2, 0, 3)) = 3/5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925183"/>
              </p:ext>
            </p:extLst>
          </p:nvPr>
        </p:nvGraphicFramePr>
        <p:xfrm>
          <a:off x="3810000" y="5638800"/>
          <a:ext cx="4186238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Equation" r:id="rId5" imgW="2324100" imgH="558800" progId="Equation.3">
                  <p:embed/>
                </p:oleObj>
              </mc:Choice>
              <mc:Fallback>
                <p:oleObj name="Equation" r:id="rId5" imgW="2324100" imgH="558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10000" y="5638800"/>
                        <a:ext cx="4186238" cy="100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9445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Single Link Example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89013" y="1752600"/>
            <a:ext cx="7353300" cy="4046538"/>
            <a:chOff x="623" y="1104"/>
            <a:chExt cx="4632" cy="2549"/>
          </a:xfrm>
        </p:grpSpPr>
        <p:sp>
          <p:nvSpPr>
            <p:cNvPr id="55315" name="Line 4"/>
            <p:cNvSpPr>
              <a:spLocks noChangeShapeType="1"/>
            </p:cNvSpPr>
            <p:nvPr/>
          </p:nvSpPr>
          <p:spPr bwMode="auto">
            <a:xfrm flipV="1">
              <a:off x="624" y="1104"/>
              <a:ext cx="0" cy="25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5316" name="Line 5"/>
            <p:cNvSpPr>
              <a:spLocks noChangeShapeType="1"/>
            </p:cNvSpPr>
            <p:nvPr/>
          </p:nvSpPr>
          <p:spPr bwMode="auto">
            <a:xfrm>
              <a:off x="623" y="3653"/>
              <a:ext cx="46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55300" name="Oval 6"/>
          <p:cNvSpPr>
            <a:spLocks noChangeArrowheads="1"/>
          </p:cNvSpPr>
          <p:nvPr/>
        </p:nvSpPr>
        <p:spPr bwMode="auto">
          <a:xfrm>
            <a:off x="1752600" y="2667000"/>
            <a:ext cx="74613" cy="746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301" name="Oval 7"/>
          <p:cNvSpPr>
            <a:spLocks noChangeArrowheads="1"/>
          </p:cNvSpPr>
          <p:nvPr/>
        </p:nvSpPr>
        <p:spPr bwMode="auto">
          <a:xfrm>
            <a:off x="2590800" y="2667000"/>
            <a:ext cx="74613" cy="746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302" name="Oval 8"/>
          <p:cNvSpPr>
            <a:spLocks noChangeArrowheads="1"/>
          </p:cNvSpPr>
          <p:nvPr/>
        </p:nvSpPr>
        <p:spPr bwMode="auto">
          <a:xfrm>
            <a:off x="1752600" y="4114800"/>
            <a:ext cx="74613" cy="746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303" name="Oval 9"/>
          <p:cNvSpPr>
            <a:spLocks noChangeArrowheads="1"/>
          </p:cNvSpPr>
          <p:nvPr/>
        </p:nvSpPr>
        <p:spPr bwMode="auto">
          <a:xfrm>
            <a:off x="2590800" y="4114800"/>
            <a:ext cx="74613" cy="746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304" name="Oval 10"/>
          <p:cNvSpPr>
            <a:spLocks noChangeArrowheads="1"/>
          </p:cNvSpPr>
          <p:nvPr/>
        </p:nvSpPr>
        <p:spPr bwMode="auto">
          <a:xfrm>
            <a:off x="3886200" y="2667000"/>
            <a:ext cx="74613" cy="746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305" name="Oval 11"/>
          <p:cNvSpPr>
            <a:spLocks noChangeArrowheads="1"/>
          </p:cNvSpPr>
          <p:nvPr/>
        </p:nvSpPr>
        <p:spPr bwMode="auto">
          <a:xfrm>
            <a:off x="4724400" y="2667000"/>
            <a:ext cx="74613" cy="746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306" name="Oval 12"/>
          <p:cNvSpPr>
            <a:spLocks noChangeArrowheads="1"/>
          </p:cNvSpPr>
          <p:nvPr/>
        </p:nvSpPr>
        <p:spPr bwMode="auto">
          <a:xfrm>
            <a:off x="3886200" y="4114800"/>
            <a:ext cx="74613" cy="746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307" name="Oval 13"/>
          <p:cNvSpPr>
            <a:spLocks noChangeArrowheads="1"/>
          </p:cNvSpPr>
          <p:nvPr/>
        </p:nvSpPr>
        <p:spPr bwMode="auto">
          <a:xfrm>
            <a:off x="4724400" y="4114800"/>
            <a:ext cx="74613" cy="746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57102" name="Oval 14"/>
          <p:cNvSpPr>
            <a:spLocks noChangeArrowheads="1"/>
          </p:cNvSpPr>
          <p:nvPr/>
        </p:nvSpPr>
        <p:spPr bwMode="auto">
          <a:xfrm>
            <a:off x="1447800" y="2362200"/>
            <a:ext cx="1524000" cy="685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57103" name="Oval 15"/>
          <p:cNvSpPr>
            <a:spLocks noChangeArrowheads="1"/>
          </p:cNvSpPr>
          <p:nvPr/>
        </p:nvSpPr>
        <p:spPr bwMode="auto">
          <a:xfrm>
            <a:off x="3581400" y="3810000"/>
            <a:ext cx="1524000" cy="685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57104" name="Oval 16"/>
          <p:cNvSpPr>
            <a:spLocks noChangeArrowheads="1"/>
          </p:cNvSpPr>
          <p:nvPr/>
        </p:nvSpPr>
        <p:spPr bwMode="auto">
          <a:xfrm>
            <a:off x="3581400" y="2362200"/>
            <a:ext cx="1524000" cy="685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57105" name="Oval 17"/>
          <p:cNvSpPr>
            <a:spLocks noChangeArrowheads="1"/>
          </p:cNvSpPr>
          <p:nvPr/>
        </p:nvSpPr>
        <p:spPr bwMode="auto">
          <a:xfrm>
            <a:off x="1447800" y="3810000"/>
            <a:ext cx="1524000" cy="685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57106" name="Oval 18"/>
          <p:cNvSpPr>
            <a:spLocks noChangeArrowheads="1"/>
          </p:cNvSpPr>
          <p:nvPr/>
        </p:nvSpPr>
        <p:spPr bwMode="auto">
          <a:xfrm>
            <a:off x="1219200" y="2209800"/>
            <a:ext cx="4114800" cy="9906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57107" name="Oval 19"/>
          <p:cNvSpPr>
            <a:spLocks noChangeArrowheads="1"/>
          </p:cNvSpPr>
          <p:nvPr/>
        </p:nvSpPr>
        <p:spPr bwMode="auto">
          <a:xfrm>
            <a:off x="1143000" y="3657600"/>
            <a:ext cx="4114800" cy="9906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57108" name="Oval 20"/>
          <p:cNvSpPr>
            <a:spLocks noChangeArrowheads="1"/>
          </p:cNvSpPr>
          <p:nvPr/>
        </p:nvSpPr>
        <p:spPr bwMode="auto">
          <a:xfrm>
            <a:off x="776288" y="1612900"/>
            <a:ext cx="4876800" cy="36576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7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7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7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7102" grpId="0" animBg="1"/>
      <p:bldP spid="857103" grpId="0" animBg="1"/>
      <p:bldP spid="857104" grpId="0" animBg="1"/>
      <p:bldP spid="857105" grpId="0" animBg="1"/>
      <p:bldP spid="857106" grpId="0" animBg="1"/>
      <p:bldP spid="857107" grpId="0" animBg="1"/>
      <p:bldP spid="857108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Complete Link Example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89013" y="1752600"/>
            <a:ext cx="7353300" cy="4046538"/>
            <a:chOff x="623" y="1104"/>
            <a:chExt cx="4632" cy="2549"/>
          </a:xfrm>
        </p:grpSpPr>
        <p:sp>
          <p:nvSpPr>
            <p:cNvPr id="57363" name="Line 4"/>
            <p:cNvSpPr>
              <a:spLocks noChangeShapeType="1"/>
            </p:cNvSpPr>
            <p:nvPr/>
          </p:nvSpPr>
          <p:spPr bwMode="auto">
            <a:xfrm flipV="1">
              <a:off x="624" y="1104"/>
              <a:ext cx="0" cy="25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7364" name="Line 5"/>
            <p:cNvSpPr>
              <a:spLocks noChangeShapeType="1"/>
            </p:cNvSpPr>
            <p:nvPr/>
          </p:nvSpPr>
          <p:spPr bwMode="auto">
            <a:xfrm>
              <a:off x="623" y="3653"/>
              <a:ext cx="46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57348" name="Oval 6"/>
          <p:cNvSpPr>
            <a:spLocks noChangeArrowheads="1"/>
          </p:cNvSpPr>
          <p:nvPr/>
        </p:nvSpPr>
        <p:spPr bwMode="auto">
          <a:xfrm>
            <a:off x="1752600" y="2667000"/>
            <a:ext cx="74613" cy="746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349" name="Oval 7"/>
          <p:cNvSpPr>
            <a:spLocks noChangeArrowheads="1"/>
          </p:cNvSpPr>
          <p:nvPr/>
        </p:nvSpPr>
        <p:spPr bwMode="auto">
          <a:xfrm>
            <a:off x="2590800" y="2667000"/>
            <a:ext cx="74613" cy="746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350" name="Oval 8"/>
          <p:cNvSpPr>
            <a:spLocks noChangeArrowheads="1"/>
          </p:cNvSpPr>
          <p:nvPr/>
        </p:nvSpPr>
        <p:spPr bwMode="auto">
          <a:xfrm>
            <a:off x="1752600" y="4114800"/>
            <a:ext cx="74613" cy="746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351" name="Oval 9"/>
          <p:cNvSpPr>
            <a:spLocks noChangeArrowheads="1"/>
          </p:cNvSpPr>
          <p:nvPr/>
        </p:nvSpPr>
        <p:spPr bwMode="auto">
          <a:xfrm>
            <a:off x="2590800" y="4114800"/>
            <a:ext cx="74613" cy="746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352" name="Oval 10"/>
          <p:cNvSpPr>
            <a:spLocks noChangeArrowheads="1"/>
          </p:cNvSpPr>
          <p:nvPr/>
        </p:nvSpPr>
        <p:spPr bwMode="auto">
          <a:xfrm>
            <a:off x="3886200" y="2667000"/>
            <a:ext cx="74613" cy="746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353" name="Oval 11"/>
          <p:cNvSpPr>
            <a:spLocks noChangeArrowheads="1"/>
          </p:cNvSpPr>
          <p:nvPr/>
        </p:nvSpPr>
        <p:spPr bwMode="auto">
          <a:xfrm>
            <a:off x="4724400" y="2667000"/>
            <a:ext cx="74613" cy="746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354" name="Oval 12"/>
          <p:cNvSpPr>
            <a:spLocks noChangeArrowheads="1"/>
          </p:cNvSpPr>
          <p:nvPr/>
        </p:nvSpPr>
        <p:spPr bwMode="auto">
          <a:xfrm>
            <a:off x="3886200" y="4114800"/>
            <a:ext cx="74613" cy="746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355" name="Oval 13"/>
          <p:cNvSpPr>
            <a:spLocks noChangeArrowheads="1"/>
          </p:cNvSpPr>
          <p:nvPr/>
        </p:nvSpPr>
        <p:spPr bwMode="auto">
          <a:xfrm>
            <a:off x="4724400" y="4114800"/>
            <a:ext cx="74613" cy="746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59150" name="Oval 14"/>
          <p:cNvSpPr>
            <a:spLocks noChangeArrowheads="1"/>
          </p:cNvSpPr>
          <p:nvPr/>
        </p:nvSpPr>
        <p:spPr bwMode="auto">
          <a:xfrm>
            <a:off x="1447800" y="2362200"/>
            <a:ext cx="1524000" cy="685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59151" name="Oval 15"/>
          <p:cNvSpPr>
            <a:spLocks noChangeArrowheads="1"/>
          </p:cNvSpPr>
          <p:nvPr/>
        </p:nvSpPr>
        <p:spPr bwMode="auto">
          <a:xfrm>
            <a:off x="3581400" y="3810000"/>
            <a:ext cx="1524000" cy="685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59152" name="Oval 16"/>
          <p:cNvSpPr>
            <a:spLocks noChangeArrowheads="1"/>
          </p:cNvSpPr>
          <p:nvPr/>
        </p:nvSpPr>
        <p:spPr bwMode="auto">
          <a:xfrm>
            <a:off x="3581400" y="2362200"/>
            <a:ext cx="1524000" cy="685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59153" name="Oval 17"/>
          <p:cNvSpPr>
            <a:spLocks noChangeArrowheads="1"/>
          </p:cNvSpPr>
          <p:nvPr/>
        </p:nvSpPr>
        <p:spPr bwMode="auto">
          <a:xfrm>
            <a:off x="1447800" y="3810000"/>
            <a:ext cx="1524000" cy="685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59154" name="Oval 18"/>
          <p:cNvSpPr>
            <a:spLocks noChangeArrowheads="1"/>
          </p:cNvSpPr>
          <p:nvPr/>
        </p:nvSpPr>
        <p:spPr bwMode="auto">
          <a:xfrm>
            <a:off x="1168400" y="2057400"/>
            <a:ext cx="2057400" cy="28194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59155" name="Oval 19"/>
          <p:cNvSpPr>
            <a:spLocks noChangeArrowheads="1"/>
          </p:cNvSpPr>
          <p:nvPr/>
        </p:nvSpPr>
        <p:spPr bwMode="auto">
          <a:xfrm>
            <a:off x="3338513" y="2055813"/>
            <a:ext cx="2057400" cy="28194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59156" name="Oval 20"/>
          <p:cNvSpPr>
            <a:spLocks noChangeArrowheads="1"/>
          </p:cNvSpPr>
          <p:nvPr/>
        </p:nvSpPr>
        <p:spPr bwMode="auto">
          <a:xfrm>
            <a:off x="838200" y="1612900"/>
            <a:ext cx="4876800" cy="36576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9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9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9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9150" grpId="0" animBg="1"/>
      <p:bldP spid="859151" grpId="0" animBg="1"/>
      <p:bldP spid="859152" grpId="0" animBg="1"/>
      <p:bldP spid="859153" grpId="0" animBg="1"/>
      <p:bldP spid="859154" grpId="0" animBg="1"/>
      <p:bldP spid="859155" grpId="0" animBg="1"/>
      <p:bldP spid="859156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Computational Complexity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05800" cy="4876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1800" dirty="0" smtClean="0"/>
              <a:t>For</a:t>
            </a:r>
          </a:p>
          <a:p>
            <a:pPr lvl="1" eaLnBrk="1" hangingPunct="1"/>
            <a:r>
              <a:rPr lang="en-US" sz="1600" i="1" dirty="0" err="1" smtClean="0"/>
              <a:t>m</a:t>
            </a:r>
            <a:r>
              <a:rPr lang="en-US" sz="1600" dirty="0" smtClean="0"/>
              <a:t> dimensions</a:t>
            </a:r>
          </a:p>
          <a:p>
            <a:pPr lvl="1" eaLnBrk="1" hangingPunct="1"/>
            <a:r>
              <a:rPr lang="en-US" sz="1600" i="1" dirty="0" err="1" smtClean="0"/>
              <a:t>n</a:t>
            </a:r>
            <a:r>
              <a:rPr lang="en-US" sz="1600" dirty="0" smtClean="0"/>
              <a:t> documents/points</a:t>
            </a:r>
            <a:endParaRPr lang="en-US" sz="1600" i="1" dirty="0" smtClean="0"/>
          </a:p>
          <a:p>
            <a:pPr marL="0" indent="0" eaLnBrk="1" hangingPunct="1">
              <a:buNone/>
            </a:pPr>
            <a:endParaRPr lang="en-US" sz="1800" dirty="0" smtClean="0"/>
          </a:p>
          <a:p>
            <a:pPr marL="0" indent="0" eaLnBrk="1" hangingPunct="1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How </a:t>
            </a:r>
            <a:r>
              <a:rPr lang="en-US" sz="1800" dirty="0" smtClean="0">
                <a:solidFill>
                  <a:srgbClr val="FF0000"/>
                </a:solidFill>
              </a:rPr>
              <a:t>many iterations?</a:t>
            </a:r>
          </a:p>
          <a:p>
            <a:pPr lvl="1" eaLnBrk="1" hangingPunct="1"/>
            <a:r>
              <a:rPr lang="en-US" sz="1600" i="1" dirty="0" smtClean="0">
                <a:solidFill>
                  <a:srgbClr val="0000FF"/>
                </a:solidFill>
              </a:rPr>
              <a:t>n-1</a:t>
            </a:r>
            <a:r>
              <a:rPr lang="en-US" sz="1600" i="1" dirty="0" smtClean="0"/>
              <a:t> </a:t>
            </a:r>
            <a:r>
              <a:rPr lang="en-US" sz="1600" dirty="0" smtClean="0"/>
              <a:t>iterations</a:t>
            </a:r>
          </a:p>
          <a:p>
            <a:pPr marL="0" indent="0" eaLnBrk="1" hangingPunct="1">
              <a:buNone/>
            </a:pPr>
            <a:endParaRPr lang="en-US" sz="1800" dirty="0" smtClean="0"/>
          </a:p>
          <a:p>
            <a:pPr marL="0" indent="0" eaLnBrk="1" hangingPunct="1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First </a:t>
            </a:r>
            <a:r>
              <a:rPr lang="en-US" sz="1800" dirty="0" smtClean="0">
                <a:solidFill>
                  <a:srgbClr val="FF0000"/>
                </a:solidFill>
              </a:rPr>
              <a:t>iteration</a:t>
            </a:r>
          </a:p>
          <a:p>
            <a:pPr lvl="1" eaLnBrk="1" hangingPunct="1"/>
            <a:r>
              <a:rPr lang="en-US" sz="1600" dirty="0" smtClean="0"/>
              <a:t>Need </a:t>
            </a:r>
            <a:r>
              <a:rPr lang="en-US" sz="1600" dirty="0"/>
              <a:t>to</a:t>
            </a:r>
            <a:r>
              <a:rPr lang="en-US" sz="1600" dirty="0" smtClean="0"/>
              <a:t> compute similarity of all pairs of </a:t>
            </a:r>
            <a:r>
              <a:rPr lang="en-US" sz="1600" i="1" dirty="0" err="1" smtClean="0"/>
              <a:t>n</a:t>
            </a:r>
            <a:r>
              <a:rPr lang="en-US" sz="1600" i="1" dirty="0" smtClean="0"/>
              <a:t> </a:t>
            </a:r>
            <a:r>
              <a:rPr lang="en-US" sz="1600" dirty="0" smtClean="0"/>
              <a:t>points/documents: </a:t>
            </a:r>
            <a:r>
              <a:rPr lang="en-US" sz="1600" dirty="0" smtClean="0">
                <a:solidFill>
                  <a:srgbClr val="0000FF"/>
                </a:solidFill>
              </a:rPr>
              <a:t>O(</a:t>
            </a:r>
            <a:r>
              <a:rPr lang="en-US" sz="1600" i="1" dirty="0" smtClean="0">
                <a:solidFill>
                  <a:srgbClr val="0000FF"/>
                </a:solidFill>
              </a:rPr>
              <a:t>n</a:t>
            </a:r>
            <a:r>
              <a:rPr lang="en-US" sz="1600" i="1" baseline="30000" dirty="0" smtClean="0">
                <a:solidFill>
                  <a:srgbClr val="0000FF"/>
                </a:solidFill>
              </a:rPr>
              <a:t>2</a:t>
            </a:r>
            <a:r>
              <a:rPr lang="en-US" sz="1600" i="1" dirty="0" smtClean="0">
                <a:solidFill>
                  <a:srgbClr val="0000FF"/>
                </a:solidFill>
              </a:rPr>
              <a:t>m</a:t>
            </a:r>
            <a:r>
              <a:rPr lang="en-US" sz="1600" dirty="0" smtClean="0">
                <a:solidFill>
                  <a:srgbClr val="0000FF"/>
                </a:solidFill>
              </a:rPr>
              <a:t>)</a:t>
            </a:r>
          </a:p>
          <a:p>
            <a:pPr marL="0" indent="0" eaLnBrk="1" hangingPunct="1">
              <a:buNone/>
            </a:pPr>
            <a:endParaRPr lang="en-US" sz="1800" dirty="0" smtClean="0"/>
          </a:p>
          <a:p>
            <a:pPr marL="0" indent="0" eaLnBrk="1" hangingPunct="1">
              <a:buNone/>
            </a:pPr>
            <a:r>
              <a:rPr lang="en-US" sz="1800" dirty="0" smtClean="0"/>
              <a:t>Remaining </a:t>
            </a:r>
            <a:r>
              <a:rPr lang="en-US" sz="1800" i="1" dirty="0"/>
              <a:t>n</a:t>
            </a:r>
            <a:r>
              <a:rPr lang="en-US" sz="1800" dirty="0">
                <a:sym typeface="Symbol" charset="2"/>
              </a:rPr>
              <a:t></a:t>
            </a:r>
            <a:r>
              <a:rPr lang="en-US" sz="1800" dirty="0" smtClean="0">
                <a:sym typeface="Symbol" charset="2"/>
              </a:rPr>
              <a:t>2 iterations</a:t>
            </a:r>
          </a:p>
          <a:p>
            <a:pPr lvl="1" eaLnBrk="1" hangingPunct="1"/>
            <a:r>
              <a:rPr lang="en-US" sz="1600" dirty="0" smtClean="0">
                <a:sym typeface="Symbol" charset="2"/>
              </a:rPr>
              <a:t>compute </a:t>
            </a:r>
            <a:r>
              <a:rPr lang="en-US" sz="1600" dirty="0">
                <a:sym typeface="Symbol" charset="2"/>
              </a:rPr>
              <a:t>the distance between the most recently created cluster and all other existing </a:t>
            </a:r>
            <a:r>
              <a:rPr lang="en-US" sz="1600" dirty="0" smtClean="0">
                <a:sym typeface="Symbol" charset="2"/>
              </a:rPr>
              <a:t>clusters: </a:t>
            </a:r>
            <a:r>
              <a:rPr lang="en-US" sz="1600" dirty="0" err="1" smtClean="0">
                <a:solidFill>
                  <a:srgbClr val="0000FF"/>
                </a:solidFill>
                <a:sym typeface="Symbol" charset="2"/>
              </a:rPr>
              <a:t>O(</a:t>
            </a:r>
            <a:r>
              <a:rPr lang="en-US" sz="1600" i="1" dirty="0" err="1" smtClean="0">
                <a:solidFill>
                  <a:srgbClr val="0000FF"/>
                </a:solidFill>
                <a:sym typeface="Symbol" charset="2"/>
              </a:rPr>
              <a:t>nm</a:t>
            </a:r>
            <a:r>
              <a:rPr lang="en-US" sz="1600" dirty="0" smtClean="0">
                <a:solidFill>
                  <a:srgbClr val="0000FF"/>
                </a:solidFill>
                <a:sym typeface="Symbol" charset="2"/>
              </a:rPr>
              <a:t>)</a:t>
            </a:r>
          </a:p>
          <a:p>
            <a:pPr lvl="1" eaLnBrk="1" hangingPunct="1"/>
            <a:r>
              <a:rPr lang="en-US" sz="1600" dirty="0" smtClean="0">
                <a:solidFill>
                  <a:schemeClr val="bg2"/>
                </a:solidFill>
                <a:sym typeface="Symbol" charset="2"/>
              </a:rPr>
              <a:t>Does depend on the cluster similarity approach</a:t>
            </a:r>
          </a:p>
          <a:p>
            <a:pPr marL="0" indent="0" eaLnBrk="1" hangingPunct="1">
              <a:buNone/>
            </a:pPr>
            <a:endParaRPr lang="en-US" sz="1800" dirty="0" smtClean="0">
              <a:sym typeface="Symbol" charset="2"/>
            </a:endParaRPr>
          </a:p>
          <a:p>
            <a:pPr marL="0" indent="0" eaLnBrk="1" hangingPunct="1">
              <a:buNone/>
            </a:pPr>
            <a:r>
              <a:rPr lang="en-US" sz="1800" dirty="0" smtClean="0">
                <a:sym typeface="Symbol" charset="2"/>
              </a:rPr>
              <a:t>Overall </a:t>
            </a:r>
            <a:r>
              <a:rPr lang="en-US" sz="1800" dirty="0" smtClean="0">
                <a:sym typeface="Symbol" charset="2"/>
              </a:rPr>
              <a:t>run-time: </a:t>
            </a:r>
            <a:r>
              <a:rPr lang="en-US" sz="1800" dirty="0" smtClean="0">
                <a:solidFill>
                  <a:srgbClr val="0000FF"/>
                </a:solidFill>
                <a:sym typeface="Symbol" charset="2"/>
              </a:rPr>
              <a:t>O(</a:t>
            </a:r>
            <a:r>
              <a:rPr lang="en-US" sz="1800" i="1" dirty="0" smtClean="0">
                <a:solidFill>
                  <a:srgbClr val="0000FF"/>
                </a:solidFill>
                <a:sym typeface="Symbol" charset="2"/>
              </a:rPr>
              <a:t>n</a:t>
            </a:r>
            <a:r>
              <a:rPr lang="en-US" sz="1800" i="1" baseline="30000" dirty="0" smtClean="0">
                <a:solidFill>
                  <a:srgbClr val="0000FF"/>
                </a:solidFill>
                <a:sym typeface="Symbol" charset="2"/>
              </a:rPr>
              <a:t>2</a:t>
            </a:r>
            <a:r>
              <a:rPr lang="en-US" sz="1800" i="1" dirty="0" smtClean="0">
                <a:solidFill>
                  <a:srgbClr val="0000FF"/>
                </a:solidFill>
                <a:sym typeface="Symbol" charset="2"/>
              </a:rPr>
              <a:t>m</a:t>
            </a:r>
            <a:r>
              <a:rPr lang="en-US" sz="1800" dirty="0" smtClean="0">
                <a:solidFill>
                  <a:srgbClr val="0000FF"/>
                </a:solidFill>
                <a:sym typeface="Symbol" charset="2"/>
              </a:rPr>
              <a:t>)</a:t>
            </a:r>
            <a:r>
              <a:rPr lang="en-US" sz="1800" i="1" dirty="0" smtClean="0">
                <a:sym typeface="Symbol" charset="2"/>
              </a:rPr>
              <a:t> – </a:t>
            </a:r>
            <a:r>
              <a:rPr lang="en-US" sz="1800" dirty="0" smtClean="0">
                <a:sym typeface="Symbol" charset="2"/>
              </a:rPr>
              <a:t>generally slower than flat clustering!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04800" y="914400"/>
            <a:ext cx="8839200" cy="1143000"/>
          </a:xfrm>
          <a:prstGeom prst="rect">
            <a:avLst/>
          </a:prstGeom>
          <a:solidFill>
            <a:srgbClr val="F4F3EB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90508" cy="4038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556" y="2362199"/>
            <a:ext cx="4595444" cy="43811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4114800"/>
            <a:ext cx="2253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single linkage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200" y="1828800"/>
            <a:ext cx="2739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complete linkage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990600"/>
          </a:xfrm>
        </p:spPr>
        <p:txBody>
          <a:bodyPr/>
          <a:lstStyle/>
          <a:p>
            <a:r>
              <a:rPr lang="en-US" sz="4000" dirty="0"/>
              <a:t>Problems with</a:t>
            </a:r>
            <a:r>
              <a:rPr lang="en-US" sz="4000" dirty="0" smtClean="0"/>
              <a:t> hierarchical </a:t>
            </a:r>
            <a:r>
              <a:rPr lang="en-US" dirty="0" smtClean="0"/>
              <a:t>clustering</a:t>
            </a:r>
            <a:endParaRPr lang="en-US" sz="4000" dirty="0"/>
          </a:p>
        </p:txBody>
      </p:sp>
      <p:sp>
        <p:nvSpPr>
          <p:cNvPr id="53" name="Content Placeholder 5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Purity </a:t>
            </a:r>
            <a:r>
              <a:rPr lang="en-US" sz="3600" dirty="0" smtClean="0"/>
              <a:t>issues…</a:t>
            </a:r>
            <a:endParaRPr lang="en-US" sz="3600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876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b="1" dirty="0" smtClean="0">
                <a:solidFill>
                  <a:srgbClr val="0000FF"/>
                </a:solidFill>
                <a:ea typeface="Arial" charset="0"/>
                <a:cs typeface="Arial" charset="0"/>
              </a:rPr>
              <a:t>Purity</a:t>
            </a:r>
            <a:r>
              <a:rPr lang="en-US" sz="2400" dirty="0" smtClean="0">
                <a:ea typeface="Arial" charset="0"/>
                <a:cs typeface="Arial" charset="0"/>
              </a:rPr>
              <a:t>, </a:t>
            </a:r>
            <a:r>
              <a:rPr lang="en-US" altLang="ja-JP" sz="2400" dirty="0" smtClean="0"/>
              <a:t>the proportion of the dominant class in the cluster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dirty="0" smtClean="0"/>
              <a:t>Good for comparing two algorithms, but not understanding how well a single algorithm is doing, </a:t>
            </a:r>
            <a:r>
              <a:rPr lang="en-US" dirty="0" smtClean="0">
                <a:solidFill>
                  <a:srgbClr val="FF0000"/>
                </a:solidFill>
              </a:rPr>
              <a:t>why?</a:t>
            </a:r>
          </a:p>
          <a:p>
            <a:pPr lvl="1" eaLnBrk="1" hangingPunct="1"/>
            <a:r>
              <a:rPr lang="en-US" sz="2200" dirty="0" smtClean="0"/>
              <a:t>Increasing the number of clusters increases purity</a:t>
            </a:r>
          </a:p>
          <a:p>
            <a:pPr marL="914400" lvl="2" indent="0" eaLnBrk="1" hangingPunct="1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01966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Purity isn’t perfect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1828800" y="2209800"/>
            <a:ext cx="1905000" cy="19812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4876800" y="2209800"/>
            <a:ext cx="1905000" cy="19812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133600" y="28956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362200" y="25908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286000" y="34290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819400" y="2743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743200" y="35052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048000" y="3124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200400" y="26670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124200" y="3505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181600" y="28956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410200" y="25908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334000" y="3429000"/>
            <a:ext cx="152400" cy="152400"/>
          </a:xfrm>
          <a:prstGeom prst="ellipse">
            <a:avLst/>
          </a:prstGeom>
          <a:solidFill>
            <a:srgbClr val="008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5867400" y="2743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5791200" y="3505200"/>
            <a:ext cx="152400" cy="152400"/>
          </a:xfrm>
          <a:prstGeom prst="ellipse">
            <a:avLst/>
          </a:prstGeom>
          <a:solidFill>
            <a:srgbClr val="008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96000" y="3124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248400" y="26670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172200" y="3505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81200" y="4572000"/>
            <a:ext cx="497338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Which is better based on purity?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Which do you think is better?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Ideas?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965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  <a:ea typeface="Arial" pitchFamily="-65" charset="0"/>
            <a:cs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  <a:ea typeface="Arial" pitchFamily="-65" charset="0"/>
            <a:cs typeface="Arial" pitchFamily="-65" charset="0"/>
          </a:defRPr>
        </a:defPPr>
      </a:lstStyle>
    </a:lnDef>
  </a:objectDefaults>
  <a:extraClrSchemeLst>
    <a:extraClrScheme>
      <a:clrScheme name="Default Design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18465</TotalTime>
  <Words>2407</Words>
  <Application>Microsoft Macintosh PowerPoint</Application>
  <PresentationFormat>On-screen Show (4:3)</PresentationFormat>
  <Paragraphs>511</Paragraphs>
  <Slides>74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74</vt:i4>
      </vt:variant>
    </vt:vector>
  </HeadingPairs>
  <TitlesOfParts>
    <vt:vector size="77" baseType="lpstr">
      <vt:lpstr>Default Design</vt:lpstr>
      <vt:lpstr>Equation</vt:lpstr>
      <vt:lpstr>Microsoft Equation</vt:lpstr>
      <vt:lpstr>PowerPoint Presentation</vt:lpstr>
      <vt:lpstr>Machine learning: Unsupervised learning</vt:lpstr>
      <vt:lpstr>Administrative</vt:lpstr>
      <vt:lpstr>k-means demo</vt:lpstr>
      <vt:lpstr>Clustering evaluation</vt:lpstr>
      <vt:lpstr>Common approach: use labeled data</vt:lpstr>
      <vt:lpstr>Overall purity</vt:lpstr>
      <vt:lpstr>Purity issues…</vt:lpstr>
      <vt:lpstr>Purity isn’t perfect</vt:lpstr>
      <vt:lpstr>Common approach: use labeled data</vt:lpstr>
      <vt:lpstr>Common approach: use labeled data</vt:lpstr>
      <vt:lpstr>Common approach: use labeled data</vt:lpstr>
      <vt:lpstr>Problems with K-means</vt:lpstr>
      <vt:lpstr>Problems with K-means</vt:lpstr>
      <vt:lpstr>Assumes spherical clusters</vt:lpstr>
      <vt:lpstr>EM clustering:  mixtures of Gaussians</vt:lpstr>
      <vt:lpstr>Bayesian Classification</vt:lpstr>
      <vt:lpstr>Unsupervised</vt:lpstr>
      <vt:lpstr>Training a Bayesian Classifier</vt:lpstr>
      <vt:lpstr>Training</vt:lpstr>
      <vt:lpstr>EM is a general framework</vt:lpstr>
      <vt:lpstr>EM shows up all over the place</vt:lpstr>
      <vt:lpstr>E and M steps: creating a better model</vt:lpstr>
      <vt:lpstr>Similar to k-means</vt:lpstr>
      <vt:lpstr>E and M steps</vt:lpstr>
      <vt:lpstr>Model: mixture of Gaussians</vt:lpstr>
      <vt:lpstr>PowerPoint Presentation</vt:lpstr>
      <vt:lpstr>PowerPoint Presentation</vt:lpstr>
      <vt:lpstr>EM</vt:lpstr>
      <vt:lpstr>Finding Word Alignments</vt:lpstr>
      <vt:lpstr>Finding Word Alignments</vt:lpstr>
      <vt:lpstr>Finding Word Alignments</vt:lpstr>
      <vt:lpstr>Finding Word Alignments</vt:lpstr>
      <vt:lpstr>Finding Word Alignments</vt:lpstr>
      <vt:lpstr>Finding Word Alignments</vt:lpstr>
      <vt:lpstr>Statistical Machine Translation</vt:lpstr>
      <vt:lpstr>Other clustering algorithms</vt:lpstr>
      <vt:lpstr>Non-gaussian data</vt:lpstr>
      <vt:lpstr>Similarity Graph</vt:lpstr>
      <vt:lpstr>Graph Partitioning</vt:lpstr>
      <vt:lpstr>Clustering Objectives</vt:lpstr>
      <vt:lpstr>Graph Cuts</vt:lpstr>
      <vt:lpstr>Graph Cut Criteria</vt:lpstr>
      <vt:lpstr>Graph Cut Criteria</vt:lpstr>
      <vt:lpstr>Normalized cut</vt:lpstr>
      <vt:lpstr>Spectral clustering examples</vt:lpstr>
      <vt:lpstr>Spectral clustering examples</vt:lpstr>
      <vt:lpstr>Spectral clustering examples</vt:lpstr>
      <vt:lpstr>Hierarchical Clustering</vt:lpstr>
      <vt:lpstr>PowerPoint Presentation</vt:lpstr>
      <vt:lpstr>PowerPoint Presentation</vt:lpstr>
      <vt:lpstr>Advantages of hierarchical clustering</vt:lpstr>
      <vt:lpstr>Hierarchical clustering</vt:lpstr>
      <vt:lpstr>Hierarchical Clustering</vt:lpstr>
      <vt:lpstr>Divisive hierarchical clustering</vt:lpstr>
      <vt:lpstr>Divisive clustering</vt:lpstr>
      <vt:lpstr>Divisive clustering</vt:lpstr>
      <vt:lpstr>Divisive clustering</vt:lpstr>
      <vt:lpstr>Divisive clustering</vt:lpstr>
      <vt:lpstr>Divisive clustering</vt:lpstr>
      <vt:lpstr>Divisive clustering</vt:lpstr>
      <vt:lpstr>Divisive clustering</vt:lpstr>
      <vt:lpstr>Hierarchical Agglomerative Clustering (HAC)</vt:lpstr>
      <vt:lpstr>Distance between clusters</vt:lpstr>
      <vt:lpstr>Distance between clusters</vt:lpstr>
      <vt:lpstr>Distance between clusters</vt:lpstr>
      <vt:lpstr>Distance between clusters</vt:lpstr>
      <vt:lpstr>Distance between clusters</vt:lpstr>
      <vt:lpstr>Distance between clusters</vt:lpstr>
      <vt:lpstr>Single Link Example</vt:lpstr>
      <vt:lpstr>Complete Link Example</vt:lpstr>
      <vt:lpstr>Computational Complexity</vt:lpstr>
      <vt:lpstr>PowerPoint Presentation</vt:lpstr>
      <vt:lpstr>Problems with hierarchical clustering</vt:lpstr>
    </vt:vector>
  </TitlesOfParts>
  <Company>Stanford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Christopher Manning</dc:creator>
  <cp:lastModifiedBy>David Kauchak</cp:lastModifiedBy>
  <cp:revision>649</cp:revision>
  <cp:lastPrinted>2002-12-26T23:25:13Z</cp:lastPrinted>
  <dcterms:created xsi:type="dcterms:W3CDTF">2010-11-03T20:35:47Z</dcterms:created>
  <dcterms:modified xsi:type="dcterms:W3CDTF">2013-04-04T21:34:41Z</dcterms:modified>
</cp:coreProperties>
</file>