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70"/>
  </p:notesMasterIdLst>
  <p:handoutMasterIdLst>
    <p:handoutMasterId r:id="rId71"/>
  </p:handoutMasterIdLst>
  <p:sldIdLst>
    <p:sldId id="906" r:id="rId2"/>
    <p:sldId id="967" r:id="rId3"/>
    <p:sldId id="966" r:id="rId4"/>
    <p:sldId id="1019" r:id="rId5"/>
    <p:sldId id="909" r:id="rId6"/>
    <p:sldId id="1020" r:id="rId7"/>
    <p:sldId id="1012" r:id="rId8"/>
    <p:sldId id="910" r:id="rId9"/>
    <p:sldId id="1013" r:id="rId10"/>
    <p:sldId id="685" r:id="rId11"/>
    <p:sldId id="970" r:id="rId12"/>
    <p:sldId id="971" r:id="rId13"/>
    <p:sldId id="1021" r:id="rId14"/>
    <p:sldId id="911" r:id="rId15"/>
    <p:sldId id="914" r:id="rId16"/>
    <p:sldId id="968" r:id="rId17"/>
    <p:sldId id="969" r:id="rId18"/>
    <p:sldId id="665" r:id="rId19"/>
    <p:sldId id="901" r:id="rId20"/>
    <p:sldId id="316" r:id="rId21"/>
    <p:sldId id="547" r:id="rId22"/>
    <p:sldId id="903" r:id="rId23"/>
    <p:sldId id="719" r:id="rId24"/>
    <p:sldId id="915" r:id="rId25"/>
    <p:sldId id="916" r:id="rId26"/>
    <p:sldId id="917" r:id="rId27"/>
    <p:sldId id="918" r:id="rId28"/>
    <p:sldId id="919" r:id="rId29"/>
    <p:sldId id="920" r:id="rId30"/>
    <p:sldId id="921" r:id="rId31"/>
    <p:sldId id="922" r:id="rId32"/>
    <p:sldId id="923" r:id="rId33"/>
    <p:sldId id="1022" r:id="rId34"/>
    <p:sldId id="1023" r:id="rId35"/>
    <p:sldId id="1033" r:id="rId36"/>
    <p:sldId id="1025" r:id="rId37"/>
    <p:sldId id="1030" r:id="rId38"/>
    <p:sldId id="1027" r:id="rId39"/>
    <p:sldId id="1028" r:id="rId40"/>
    <p:sldId id="1026" r:id="rId41"/>
    <p:sldId id="1031" r:id="rId42"/>
    <p:sldId id="1032" r:id="rId43"/>
    <p:sldId id="1034" r:id="rId44"/>
    <p:sldId id="1035" r:id="rId45"/>
    <p:sldId id="732" r:id="rId46"/>
    <p:sldId id="1036" r:id="rId47"/>
    <p:sldId id="929" r:id="rId48"/>
    <p:sldId id="723" r:id="rId49"/>
    <p:sldId id="940" r:id="rId50"/>
    <p:sldId id="941" r:id="rId51"/>
    <p:sldId id="942" r:id="rId52"/>
    <p:sldId id="943" r:id="rId53"/>
    <p:sldId id="1037" r:id="rId54"/>
    <p:sldId id="944" r:id="rId55"/>
    <p:sldId id="1038" r:id="rId56"/>
    <p:sldId id="963" r:id="rId57"/>
    <p:sldId id="1015" r:id="rId58"/>
    <p:sldId id="946" r:id="rId59"/>
    <p:sldId id="722" r:id="rId60"/>
    <p:sldId id="1016" r:id="rId61"/>
    <p:sldId id="1040" r:id="rId62"/>
    <p:sldId id="1043" r:id="rId63"/>
    <p:sldId id="1041" r:id="rId64"/>
    <p:sldId id="1045" r:id="rId65"/>
    <p:sldId id="1047" r:id="rId66"/>
    <p:sldId id="1044" r:id="rId67"/>
    <p:sldId id="1046" r:id="rId68"/>
    <p:sldId id="1048" r:id="rId6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D958F"/>
    <a:srgbClr val="FFFF00"/>
    <a:srgbClr val="66CCFF"/>
    <a:srgbClr val="F4F3EB"/>
    <a:srgbClr val="F0EEEB"/>
    <a:srgbClr val="00A000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>
      <p:cViewPr varScale="1">
        <p:scale>
          <a:sx n="86" d="100"/>
          <a:sy n="86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6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9B6AE911-06B8-D04F-8E37-F6BAE0150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411F1F-34D3-B64E-829D-0DD76ACC9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29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416099"/>
            <a:ext cx="5030391" cy="41824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5" tIns="45722" rIns="91445" bIns="45722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1F1F-34D3-B64E-829D-0DD76ACC9D7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fld id="{D1C8D34D-0B3E-1A4E-9C46-FD7DCB973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B3B23-D92C-0348-914D-EAF7209EB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920F-BDED-B047-9941-308688710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1B872-FC73-DA4E-9D3E-4DAD51116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EE4B8-1939-4945-A147-D07FF9E2C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3B11D-29FF-4A42-BFF9-5BE52E487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2ECE3-03AA-4B4F-A904-7D1750DBB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1C5F0-CE62-1740-84EA-FB78232FF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C99D3-038B-414B-9D4E-52F1B021A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28925-6912-2B45-9E66-A74C6316D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9A8DE-1BA9-4942-B10F-EEA456AB4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33271-0498-1845-AF3A-1FC805E6D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F0FE356D-9FA8-5642-A883-7AB8DD1E36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People/tj/svm_light/" TargetMode="External"/><Relationship Id="rId4" Type="http://schemas.openxmlformats.org/officeDocument/2006/relationships/hyperlink" Target="http://www.csie.ntu.edu.tw/~cjlin/libsv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ikato.ac.nz/ml/weka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9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20.emf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8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29.emf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Machine learning:</a:t>
            </a:r>
            <a:b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</a:br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Unsupervised learning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 smtClean="0">
                <a:ea typeface="ＭＳ Ｐゴシック" pitchFamily="-111" charset="-128"/>
              </a:rPr>
              <a:t>cs311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 smtClean="0">
                <a:ea typeface="ＭＳ Ｐゴシック" pitchFamily="-111" charset="-128"/>
              </a:rPr>
              <a:t>Spring 2013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from:</a:t>
            </a:r>
            <a:b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</a:br>
            <a:r>
              <a:rPr lang="en-US" sz="1000" dirty="0">
                <a:ea typeface="ＭＳ Ｐゴシック" pitchFamily="-111" charset="-128"/>
              </a:rPr>
              <a:t>http://www.stanford.edu/class/cs276/handouts</a:t>
            </a:r>
            <a:r>
              <a:rPr lang="en-US" sz="1000" dirty="0" smtClean="0">
                <a:ea typeface="ＭＳ Ｐゴシック" pitchFamily="-111" charset="-128"/>
              </a:rPr>
              <a:t>/lecture17-clustering.ppt</a:t>
            </a:r>
            <a:endParaRPr lang="en-US" sz="1000" dirty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76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folHlink"/>
                </a:solidFill>
              </a:rPr>
              <a:t>Clustering</a:t>
            </a:r>
            <a:r>
              <a:rPr lang="en-US" dirty="0"/>
              <a:t>: the process of grouping a set of objects into classes of similar objects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Applications?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609600"/>
          <a:ext cx="8229600" cy="629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24" name="Document" r:id="rId3" imgW="7086600" imgH="5486400" progId="Word.Document.8">
                  <p:embed/>
                </p:oleObj>
              </mc:Choice>
              <mc:Fallback>
                <p:oleObj name="Document" r:id="rId3" imgW="7086600" imgH="54864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229600" cy="6292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72200" y="805835"/>
            <a:ext cx="24799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Data from Garber et al.</a:t>
            </a:r>
          </a:p>
          <a:p>
            <a:r>
              <a:rPr lang="en-US" sz="1600" dirty="0"/>
              <a:t>PNAS (98), 2001.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Gene expression data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Face Clustering</a:t>
            </a:r>
          </a:p>
        </p:txBody>
      </p:sp>
      <p:pic>
        <p:nvPicPr>
          <p:cNvPr id="12292" name="Picture 4" descr="Slid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762000"/>
            <a:ext cx="7467600" cy="5600700"/>
          </a:xfrm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5887" y="1524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47738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Face Clustering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clustering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638800" cy="50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8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result clustering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4978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Google </a:t>
            </a:r>
            <a:r>
              <a:rPr lang="en-US" sz="3200" dirty="0" smtClean="0"/>
              <a:t>News</a:t>
            </a:r>
            <a:endParaRPr lang="en-US" sz="3200" dirty="0" smtClean="0"/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rcRect l="3450" t="2626" r="3960" b="6149"/>
          <a:stretch>
            <a:fillRect/>
          </a:stretch>
        </p:blipFill>
        <p:spPr bwMode="auto">
          <a:xfrm>
            <a:off x="1295400" y="1668463"/>
            <a:ext cx="66246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744-5D51-E44B-8318-A0A9D308A2CE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in search advertising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advertisers and keywords</a:t>
            </a:r>
          </a:p>
          <a:p>
            <a:pPr lvl="1"/>
            <a:r>
              <a:rPr lang="en-US" dirty="0"/>
              <a:t>Keyword </a:t>
            </a:r>
            <a:r>
              <a:rPr lang="en-US" dirty="0" smtClean="0"/>
              <a:t>suggestion</a:t>
            </a:r>
          </a:p>
          <a:p>
            <a:pPr lvl="1"/>
            <a:r>
              <a:rPr lang="en-US" dirty="0" smtClean="0"/>
              <a:t>Performance estimation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914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1828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098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09800" y="3124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209800" y="3810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/>
              <a:t>Advertiser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81200" y="48768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Bidded</a:t>
            </a:r>
            <a:r>
              <a:rPr lang="en-US" sz="2000" u="sng" dirty="0"/>
              <a:t> Keyword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219200" y="1905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2192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2514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219200" y="2667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219200" y="3124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219200" y="3657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219200" y="3657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1219200" y="3886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219200" y="4191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673100" y="1638300"/>
            <a:ext cx="2146300" cy="1892300"/>
          </a:xfrm>
          <a:custGeom>
            <a:avLst/>
            <a:gdLst/>
            <a:ahLst/>
            <a:cxnLst>
              <a:cxn ang="0">
                <a:pos x="824" y="120"/>
              </a:cxn>
              <a:cxn ang="0">
                <a:pos x="584" y="312"/>
              </a:cxn>
              <a:cxn ang="0">
                <a:pos x="200" y="408"/>
              </a:cxn>
              <a:cxn ang="0">
                <a:pos x="56" y="600"/>
              </a:cxn>
              <a:cxn ang="0">
                <a:pos x="56" y="984"/>
              </a:cxn>
              <a:cxn ang="0">
                <a:pos x="392" y="1080"/>
              </a:cxn>
              <a:cxn ang="0">
                <a:pos x="1016" y="1176"/>
              </a:cxn>
              <a:cxn ang="0">
                <a:pos x="1304" y="984"/>
              </a:cxn>
              <a:cxn ang="0">
                <a:pos x="1304" y="264"/>
              </a:cxn>
              <a:cxn ang="0">
                <a:pos x="1064" y="24"/>
              </a:cxn>
              <a:cxn ang="0">
                <a:pos x="824" y="120"/>
              </a:cxn>
            </a:cxnLst>
            <a:rect l="0" t="0" r="r" b="b"/>
            <a:pathLst>
              <a:path w="1352" h="1192">
                <a:moveTo>
                  <a:pt x="824" y="120"/>
                </a:moveTo>
                <a:cubicBezTo>
                  <a:pt x="744" y="168"/>
                  <a:pt x="688" y="264"/>
                  <a:pt x="584" y="312"/>
                </a:cubicBezTo>
                <a:cubicBezTo>
                  <a:pt x="480" y="360"/>
                  <a:pt x="288" y="360"/>
                  <a:pt x="200" y="408"/>
                </a:cubicBezTo>
                <a:cubicBezTo>
                  <a:pt x="112" y="456"/>
                  <a:pt x="80" y="504"/>
                  <a:pt x="56" y="600"/>
                </a:cubicBezTo>
                <a:cubicBezTo>
                  <a:pt x="32" y="696"/>
                  <a:pt x="0" y="904"/>
                  <a:pt x="56" y="984"/>
                </a:cubicBezTo>
                <a:cubicBezTo>
                  <a:pt x="112" y="1064"/>
                  <a:pt x="232" y="1048"/>
                  <a:pt x="392" y="1080"/>
                </a:cubicBezTo>
                <a:cubicBezTo>
                  <a:pt x="552" y="1112"/>
                  <a:pt x="864" y="1192"/>
                  <a:pt x="1016" y="1176"/>
                </a:cubicBezTo>
                <a:cubicBezTo>
                  <a:pt x="1168" y="1160"/>
                  <a:pt x="1256" y="1136"/>
                  <a:pt x="1304" y="984"/>
                </a:cubicBezTo>
                <a:cubicBezTo>
                  <a:pt x="1352" y="832"/>
                  <a:pt x="1344" y="424"/>
                  <a:pt x="1304" y="264"/>
                </a:cubicBezTo>
                <a:cubicBezTo>
                  <a:pt x="1264" y="104"/>
                  <a:pt x="1144" y="48"/>
                  <a:pt x="1064" y="24"/>
                </a:cubicBezTo>
                <a:cubicBezTo>
                  <a:pt x="984" y="0"/>
                  <a:pt x="904" y="72"/>
                  <a:pt x="824" y="120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7700" y="3378200"/>
            <a:ext cx="2095500" cy="1397000"/>
          </a:xfrm>
          <a:custGeom>
            <a:avLst/>
            <a:gdLst/>
            <a:ahLst/>
            <a:cxnLst>
              <a:cxn ang="0">
                <a:pos x="648" y="128"/>
              </a:cxn>
              <a:cxn ang="0">
                <a:pos x="168" y="32"/>
              </a:cxn>
              <a:cxn ang="0">
                <a:pos x="24" y="320"/>
              </a:cxn>
              <a:cxn ang="0">
                <a:pos x="168" y="704"/>
              </a:cxn>
              <a:cxn ang="0">
                <a:pos x="1032" y="848"/>
              </a:cxn>
              <a:cxn ang="0">
                <a:pos x="1320" y="512"/>
              </a:cxn>
              <a:cxn ang="0">
                <a:pos x="1032" y="176"/>
              </a:cxn>
              <a:cxn ang="0">
                <a:pos x="600" y="128"/>
              </a:cxn>
              <a:cxn ang="0">
                <a:pos x="640" y="126"/>
              </a:cxn>
              <a:cxn ang="0">
                <a:pos x="648" y="128"/>
              </a:cxn>
            </a:cxnLst>
            <a:rect l="0" t="0" r="r" b="b"/>
            <a:pathLst>
              <a:path w="1320" h="880">
                <a:moveTo>
                  <a:pt x="648" y="128"/>
                </a:moveTo>
                <a:cubicBezTo>
                  <a:pt x="576" y="88"/>
                  <a:pt x="272" y="0"/>
                  <a:pt x="168" y="32"/>
                </a:cubicBezTo>
                <a:cubicBezTo>
                  <a:pt x="64" y="64"/>
                  <a:pt x="24" y="208"/>
                  <a:pt x="24" y="320"/>
                </a:cubicBezTo>
                <a:cubicBezTo>
                  <a:pt x="24" y="432"/>
                  <a:pt x="0" y="616"/>
                  <a:pt x="168" y="704"/>
                </a:cubicBezTo>
                <a:cubicBezTo>
                  <a:pt x="336" y="792"/>
                  <a:pt x="840" y="880"/>
                  <a:pt x="1032" y="848"/>
                </a:cubicBezTo>
                <a:cubicBezTo>
                  <a:pt x="1224" y="816"/>
                  <a:pt x="1320" y="624"/>
                  <a:pt x="1320" y="512"/>
                </a:cubicBezTo>
                <a:cubicBezTo>
                  <a:pt x="1320" y="400"/>
                  <a:pt x="1152" y="240"/>
                  <a:pt x="1032" y="176"/>
                </a:cubicBezTo>
                <a:cubicBezTo>
                  <a:pt x="912" y="112"/>
                  <a:pt x="665" y="136"/>
                  <a:pt x="600" y="128"/>
                </a:cubicBezTo>
                <a:cubicBezTo>
                  <a:pt x="535" y="120"/>
                  <a:pt x="632" y="126"/>
                  <a:pt x="640" y="126"/>
                </a:cubicBezTo>
                <a:cubicBezTo>
                  <a:pt x="648" y="126"/>
                  <a:pt x="646" y="128"/>
                  <a:pt x="648" y="128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 rot="-1898387">
            <a:off x="1469666" y="2065408"/>
            <a:ext cx="1015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bids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~10M nodes</a:t>
            </a:r>
          </a:p>
        </p:txBody>
      </p:sp>
    </p:spTree>
  </p:cSld>
  <p:clrMapOvr>
    <a:masterClrMapping/>
  </p:clrMapOvr>
  <p:transition xmlns:p14="http://schemas.microsoft.com/office/powerpoint/2010/main" advTm="14681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949-F276-3A4F-BB85-44E484AE3112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applications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029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</a:t>
            </a:r>
            <a:r>
              <a:rPr lang="en-US" dirty="0" smtClean="0"/>
              <a:t>of </a:t>
            </a:r>
            <a:r>
              <a:rPr lang="en-US" dirty="0"/>
              <a:t>users</a:t>
            </a:r>
          </a:p>
          <a:p>
            <a:pPr lvl="1"/>
            <a:r>
              <a:rPr lang="en-US" dirty="0"/>
              <a:t>Targeted advertising</a:t>
            </a:r>
          </a:p>
          <a:p>
            <a:pPr lvl="1"/>
            <a:r>
              <a:rPr lang="en-US" dirty="0"/>
              <a:t>Exploratory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Clusters of the Web Graph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pagerank</a:t>
            </a:r>
            <a:r>
              <a:rPr lang="en-US" dirty="0"/>
              <a:t> computation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906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~100M nodes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1752600" y="182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1066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1336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25908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0668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19200" y="2590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1371600" y="2743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1371600" y="2133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13716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981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28600" y="4426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Who-messages-</a:t>
            </a:r>
            <a:r>
              <a:rPr lang="en-US" dirty="0" smtClean="0"/>
              <a:t>who IM/text/twitter </a:t>
            </a:r>
            <a:r>
              <a:rPr lang="en-US" dirty="0"/>
              <a:t>graph</a:t>
            </a:r>
          </a:p>
        </p:txBody>
      </p:sp>
    </p:spTree>
  </p:cSld>
  <p:clrMapOvr>
    <a:masterClrMapping/>
  </p:clrMapOvr>
  <p:transition xmlns:p14="http://schemas.microsoft.com/office/powerpoint/2010/main" advTm="9331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Data visualization</a:t>
            </a:r>
            <a:endParaRPr lang="en-US" sz="3300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Wise et al, “Visualizing the non-visual” PNNL</a:t>
            </a:r>
          </a:p>
          <a:p>
            <a:pPr eaLnBrk="1" hangingPunct="1"/>
            <a:r>
              <a:rPr lang="en-US" sz="2400"/>
              <a:t>ThemeScapes, Cartia</a:t>
            </a:r>
          </a:p>
          <a:p>
            <a:pPr lvl="1" eaLnBrk="1" hangingPunct="1"/>
            <a:r>
              <a:rPr lang="en-US" sz="1700">
                <a:solidFill>
                  <a:schemeClr val="folHlink"/>
                </a:solidFill>
                <a:ea typeface="ＭＳ Ｐゴシック" charset="-128"/>
              </a:rPr>
              <a:t>[Mountain height = cluster size]</a:t>
            </a:r>
            <a:endParaRPr lang="en-US" sz="1700">
              <a:ea typeface="ＭＳ Ｐゴシック" charset="-128"/>
            </a:endParaRPr>
          </a:p>
        </p:txBody>
      </p:sp>
      <p:pic>
        <p:nvPicPr>
          <p:cNvPr id="26628" name="Picture 4" descr="themeview800"/>
          <p:cNvPicPr>
            <a:picLocks noChangeAspect="1" noChangeArrowheads="1"/>
          </p:cNvPicPr>
          <p:nvPr/>
        </p:nvPicPr>
        <p:blipFill>
          <a:blip r:embed="rId2"/>
          <a:srcRect l="3448" t="2156" r="3448" b="3009"/>
          <a:stretch>
            <a:fillRect/>
          </a:stretch>
        </p:blipFill>
        <p:spPr bwMode="auto">
          <a:xfrm>
            <a:off x="0" y="3132138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rr_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smtClean="0"/>
              <a:t>A data set with clear cluster structure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610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762072"/>
            <a:ext cx="3200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What are some of the issues for clustering?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895672"/>
            <a:ext cx="2514600" cy="158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 smtClean="0">
                <a:solidFill>
                  <a:srgbClr val="FF0000"/>
                </a:solidFill>
              </a:rPr>
              <a:t> clustering algorithms have you seen/used?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5 out soon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for clustering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Representation for clustering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How do we represent an example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features, etc.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Similarity</a:t>
            </a:r>
            <a:r>
              <a:rPr lang="en-US" dirty="0">
                <a:ea typeface="ＭＳ Ｐゴシック" charset="-128"/>
              </a:rPr>
              <a:t>/</a:t>
            </a:r>
            <a:r>
              <a:rPr lang="en-US" dirty="0" smtClean="0">
                <a:ea typeface="ＭＳ Ｐゴシック" charset="-128"/>
              </a:rPr>
              <a:t>distance between examples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Flat </a:t>
            </a:r>
            <a:r>
              <a:rPr lang="en-US" dirty="0" smtClean="0"/>
              <a:t>clustering or hierarchical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Number </a:t>
            </a:r>
            <a:r>
              <a:rPr lang="en-US" dirty="0" smtClean="0"/>
              <a:t>of clusters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Fixed a priori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Data </a:t>
            </a:r>
            <a:r>
              <a:rPr lang="en-US" dirty="0">
                <a:ea typeface="ＭＳ Ｐゴシック" charset="-128"/>
              </a:rPr>
              <a:t>driven</a:t>
            </a:r>
            <a:r>
              <a:rPr lang="en-US" dirty="0" smtClean="0">
                <a:ea typeface="ＭＳ Ｐゴシック" charset="-128"/>
              </a:rPr>
              <a:t>?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Clustering Algorithms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Flat algorithms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Usually start with a random (partial) partitioning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Refine it iteratively</a:t>
            </a:r>
            <a:endParaRPr lang="en-US" sz="1200" dirty="0" smtClean="0">
              <a:ea typeface="ＭＳ Ｐゴシック" charset="-128"/>
            </a:endParaRPr>
          </a:p>
          <a:p>
            <a:pPr lvl="2" eaLnBrk="1" hangingPunct="1"/>
            <a:r>
              <a:rPr lang="en-US" i="1" dirty="0" smtClean="0">
                <a:ea typeface="ＭＳ Ｐゴシック" charset="-128"/>
              </a:rPr>
              <a:t>K </a:t>
            </a:r>
            <a:r>
              <a:rPr lang="en-US" dirty="0" smtClean="0">
                <a:ea typeface="ＭＳ Ｐゴシック" charset="-128"/>
              </a:rPr>
              <a:t>means clustering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Model based clustering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Spectral clustering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Hierarchical </a:t>
            </a:r>
            <a:r>
              <a:rPr lang="en-US" sz="2800" dirty="0" smtClean="0"/>
              <a:t>algorithms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Bottom-up, agglomerative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Top-down, divisive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4953000"/>
            <a:ext cx="1143000" cy="1371600"/>
            <a:chOff x="6264275" y="4102100"/>
            <a:chExt cx="2209800" cy="228600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7026275" y="41021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7026275" y="41021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093075" y="41021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6645275" y="46355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6645275" y="4635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7788275" y="51689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264275" y="58547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69500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62642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7407275" y="46355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77882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84740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172200" y="3429000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05600" y="3124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3733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Hard clustering: Each example belongs to exactly one cluster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Soft clustering: An example can belong to more than one cluster (probabilistic)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Makes more sense for applications like creating </a:t>
            </a:r>
            <a:r>
              <a:rPr lang="en-US" sz="2000" dirty="0" err="1" smtClean="0">
                <a:ea typeface="ＭＳ Ｐゴシック" charset="-128"/>
              </a:rPr>
              <a:t>browsable</a:t>
            </a:r>
            <a:r>
              <a:rPr lang="en-US" sz="2000" dirty="0" smtClean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You may want to put a pair of sneakers in two clusters: (</a:t>
            </a:r>
            <a:r>
              <a:rPr lang="en-US" sz="2000" dirty="0" err="1" smtClean="0">
                <a:ea typeface="ＭＳ Ｐゴシック" charset="-128"/>
              </a:rPr>
              <a:t>i</a:t>
            </a:r>
            <a:r>
              <a:rPr lang="en-US" sz="2000" dirty="0" smtClean="0">
                <a:ea typeface="ＭＳ Ｐゴシック" charset="-128"/>
              </a:rPr>
              <a:t>) sports apparel and (ii) shoes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2667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Most well-known and popular clustering </a:t>
            </a:r>
            <a:r>
              <a:rPr lang="en-US" sz="2800" dirty="0" smtClean="0"/>
              <a:t>algorithm:</a:t>
            </a:r>
            <a:endParaRPr lang="en-US" sz="28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Iterate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sz="2000" dirty="0" smtClean="0"/>
              <a:t>Assign/cluster each example to closest </a:t>
            </a:r>
            <a:r>
              <a:rPr lang="en-US" sz="2000" dirty="0" smtClean="0"/>
              <a:t>center</a:t>
            </a:r>
          </a:p>
          <a:p>
            <a:pPr lvl="1" eaLnBrk="1" hangingPunct="1"/>
            <a:r>
              <a:rPr lang="en-US" sz="2000" dirty="0" smtClean="0"/>
              <a:t>Recalculate </a:t>
            </a:r>
            <a:r>
              <a:rPr lang="en-US" sz="2000" dirty="0" smtClean="0"/>
              <a:t>centers as the mean of the points </a:t>
            </a:r>
            <a:r>
              <a:rPr lang="en-US" sz="2000" dirty="0"/>
              <a:t>in a </a:t>
            </a:r>
            <a:r>
              <a:rPr lang="en-US" sz="2000" dirty="0" smtClean="0"/>
              <a:t>cluster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an example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Weka</a:t>
            </a:r>
            <a:endParaRPr lang="en-US" sz="2000" dirty="0" smtClean="0"/>
          </a:p>
          <a:p>
            <a:pPr lvl="1"/>
            <a:r>
              <a:rPr lang="en-US" sz="1800" dirty="0" smtClean="0"/>
              <a:t>Java based</a:t>
            </a:r>
          </a:p>
          <a:p>
            <a:pPr lvl="1"/>
            <a:r>
              <a:rPr lang="en-US" sz="1800" dirty="0" smtClean="0"/>
              <a:t>Tons of approaches</a:t>
            </a:r>
          </a:p>
          <a:p>
            <a:pPr lvl="1"/>
            <a:r>
              <a:rPr lang="en-US" sz="1800" dirty="0" smtClean="0"/>
              <a:t>Good for playing with different approaches, but faster/better of individual approaches can be found</a:t>
            </a:r>
          </a:p>
          <a:p>
            <a:pPr lvl="1"/>
            <a:r>
              <a:rPr lang="en-US" sz="1800" dirty="0" smtClean="0">
                <a:hlinkClick r:id="rId2"/>
              </a:rPr>
              <a:t>http://www.cs.waikato.ac.nz/ml/weka/</a:t>
            </a:r>
            <a:endParaRPr lang="en-US" sz="1800" dirty="0" smtClean="0"/>
          </a:p>
          <a:p>
            <a:r>
              <a:rPr lang="en-US" sz="2000" dirty="0" err="1" smtClean="0"/>
              <a:t>SVMs</a:t>
            </a:r>
            <a:endParaRPr lang="en-US" sz="2000" dirty="0" smtClean="0"/>
          </a:p>
          <a:p>
            <a:pPr lvl="1"/>
            <a:r>
              <a:rPr lang="en-US" sz="1800" dirty="0" err="1" smtClean="0"/>
              <a:t>SVMLight</a:t>
            </a:r>
            <a:r>
              <a:rPr lang="en-US" sz="1800" dirty="0" smtClean="0"/>
              <a:t> (C-based… fast)</a:t>
            </a:r>
          </a:p>
          <a:p>
            <a:pPr lvl="2"/>
            <a:r>
              <a:rPr lang="en-US" sz="1400" dirty="0" smtClean="0">
                <a:hlinkClick r:id="rId3"/>
              </a:rPr>
              <a:t>http://www.cs.cornell.edu/People/tj/svm_light/</a:t>
            </a:r>
            <a:endParaRPr lang="en-US" sz="1800" dirty="0" smtClean="0"/>
          </a:p>
          <a:p>
            <a:pPr lvl="1"/>
            <a:r>
              <a:rPr lang="en-US" sz="1800" dirty="0" smtClean="0"/>
              <a:t>LIBSVM (Java)</a:t>
            </a:r>
          </a:p>
          <a:p>
            <a:pPr lvl="2"/>
            <a:r>
              <a:rPr lang="en-US" sz="1400" dirty="0" smtClean="0">
                <a:hlinkClick r:id="rId4"/>
              </a:rPr>
              <a:t>http://www.csie.ntu.edu.tw/~cjlin/libsvm/</a:t>
            </a:r>
            <a:endParaRPr lang="en-US" sz="1400" dirty="0" smtClean="0"/>
          </a:p>
          <a:p>
            <a:r>
              <a:rPr lang="en-US" sz="2000" dirty="0" smtClean="0"/>
              <a:t>Others</a:t>
            </a:r>
          </a:p>
          <a:p>
            <a:pPr lvl="1"/>
            <a:r>
              <a:rPr lang="en-US" sz="1800" dirty="0" smtClean="0"/>
              <a:t>many others out there… search for them</a:t>
            </a:r>
          </a:p>
          <a:p>
            <a:pPr lvl="1"/>
            <a:r>
              <a:rPr lang="en-US" sz="1800" dirty="0" smtClean="0"/>
              <a:t>e.g. </a:t>
            </a:r>
            <a:r>
              <a:rPr lang="en-US" sz="1800" dirty="0" err="1" smtClean="0"/>
              <a:t>PyML</a:t>
            </a:r>
            <a:r>
              <a:rPr lang="en-US" sz="1800" dirty="0" smtClean="0"/>
              <a:t> (in Python, but I’ve never used it)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524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15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624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953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718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91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5240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324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962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29200" y="3276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943600" y="39624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06899" y="6040209"/>
            <a:ext cx="308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do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0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iterate over each point: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get distance to each cluster center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assign to closest center (hard cluster)</a:t>
            </a:r>
            <a:endParaRPr lang="en-US" sz="2000" dirty="0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b="1" dirty="0" smtClean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 smtClean="0"/>
              <a:t>Recalculate centers as the mean of the points in a cluster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54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b="1" dirty="0" smtClean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 smtClean="0"/>
              <a:t>Recalculate centers as the mean of the points in a cluster</a:t>
            </a:r>
            <a:endParaRPr lang="en-US" sz="20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iterate over each point: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get </a:t>
            </a:r>
            <a:r>
              <a:rPr lang="en-US" sz="2000" b="1" dirty="0" smtClean="0">
                <a:solidFill>
                  <a:srgbClr val="FF0000"/>
                </a:solidFill>
              </a:rPr>
              <a:t>distance</a:t>
            </a:r>
            <a:r>
              <a:rPr lang="en-US" sz="2000" dirty="0" smtClean="0"/>
              <a:t> to each cluster center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assign to closest center (hard cluster)</a:t>
            </a:r>
            <a:endParaRPr lang="en-US" sz="2000" dirty="0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438400" y="6248400"/>
            <a:ext cx="597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distance measure should we use?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3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2057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Euclidean: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70275"/>
              </p:ext>
            </p:extLst>
          </p:nvPr>
        </p:nvGraphicFramePr>
        <p:xfrm>
          <a:off x="1219200" y="2743200"/>
          <a:ext cx="387831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0" name="Equation" r:id="rId3" imgW="1562100" imgH="368300" progId="Equation.3">
                  <p:embed/>
                </p:oleObj>
              </mc:Choice>
              <mc:Fallback>
                <p:oleObj name="Equation" r:id="rId3" imgW="1562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387831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4724400"/>
            <a:ext cx="38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good for spatial data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8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Clustering documents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205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One feature for each word.  Value is the number of times that word occurs.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Documents </a:t>
            </a:r>
            <a:r>
              <a:rPr lang="en-US" sz="2000" dirty="0"/>
              <a:t>are points or vectors in this </a:t>
            </a:r>
            <a:r>
              <a:rPr lang="en-US" sz="2000" dirty="0" smtClean="0"/>
              <a:t>space</a:t>
            </a:r>
            <a:endParaRPr lang="en-US" sz="20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52600" y="3429000"/>
            <a:ext cx="5029200" cy="3048000"/>
            <a:chOff x="1602" y="1317"/>
            <a:chExt cx="2556" cy="1686"/>
          </a:xfrm>
        </p:grpSpPr>
        <p:pic>
          <p:nvPicPr>
            <p:cNvPr id="5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797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When Euclidean distance doesn’t work</a:t>
            </a:r>
            <a:endParaRPr lang="en-US" sz="3200" b="0" dirty="0"/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9378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document is </a:t>
            </a:r>
            <a:r>
              <a:rPr lang="en-US" sz="2000" dirty="0" smtClean="0">
                <a:solidFill>
                  <a:srgbClr val="FF0000"/>
                </a:solidFill>
              </a:rPr>
              <a:t>closest to q using </a:t>
            </a:r>
            <a:r>
              <a:rPr lang="en-US" sz="2000" dirty="0" smtClean="0">
                <a:solidFill>
                  <a:srgbClr val="FF0000"/>
                </a:solidFill>
              </a:rPr>
              <a:t>Euclidian distance?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Which do you think should be closer?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6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 smtClean="0"/>
              <a:t>Issues with Euclidian distance</a:t>
            </a:r>
            <a:endParaRPr lang="en-US" sz="4000" b="0" dirty="0"/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31748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905001"/>
            <a:ext cx="3276600" cy="4691063"/>
          </a:xfrm>
        </p:spPr>
        <p:txBody>
          <a:bodyPr/>
          <a:lstStyle/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Euclidean distance between </a:t>
            </a:r>
            <a:r>
              <a:rPr lang="en-US" sz="2000" i="1" dirty="0" smtClean="0">
                <a:solidFill>
                  <a:srgbClr val="0000FF"/>
                </a:solidFill>
              </a:rPr>
              <a:t>q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</a:rPr>
              <a:t>2</a:t>
            </a:r>
            <a:r>
              <a:rPr lang="en-US" sz="2000" dirty="0"/>
              <a:t> is </a:t>
            </a:r>
            <a:r>
              <a:rPr lang="en-US" sz="2000" dirty="0" smtClean="0"/>
              <a:t>large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but, the distribution </a:t>
            </a:r>
            <a:r>
              <a:rPr lang="en-US" sz="2000" dirty="0"/>
              <a:t>of terms in the query </a:t>
            </a:r>
            <a:r>
              <a:rPr lang="en-US" sz="2000" i="1" dirty="0">
                <a:solidFill>
                  <a:srgbClr val="0000FF"/>
                </a:solidFill>
              </a:rPr>
              <a:t>q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the distribution of terms </a:t>
            </a:r>
            <a:r>
              <a:rPr lang="en-US" sz="2000" dirty="0"/>
              <a:t>in </a:t>
            </a:r>
            <a:r>
              <a:rPr lang="en-US" sz="2000" dirty="0" smtClean="0"/>
              <a:t>the document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baseline="-25000" dirty="0">
                <a:solidFill>
                  <a:srgbClr val="0000FF"/>
                </a:solidFill>
              </a:rPr>
              <a:t>2</a:t>
            </a:r>
            <a:r>
              <a:rPr lang="en-US" sz="2000" dirty="0"/>
              <a:t> </a:t>
            </a:r>
            <a:r>
              <a:rPr lang="en-US" sz="2000" dirty="0" smtClean="0"/>
              <a:t>are very similar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>
                <a:solidFill>
                  <a:srgbClr val="008000"/>
                </a:solidFill>
              </a:rPr>
              <a:t>This is not what we want!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6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990600"/>
          </a:xfrm>
        </p:spPr>
        <p:txBody>
          <a:bodyPr/>
          <a:lstStyle/>
          <a:p>
            <a:r>
              <a:rPr lang="en-US" sz="3600" dirty="0" smtClean="0"/>
              <a:t>Supervised learning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smtClean="0"/>
              <a:t>e.g</a:t>
            </a:r>
            <a:r>
              <a:rPr lang="en-US" sz="3600" dirty="0" smtClean="0"/>
              <a:t>. classification)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62400"/>
            <a:ext cx="1346873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981200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828800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581400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given labeled data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410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334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BANANAS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similarity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4379" y="84179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24550"/>
              </p:ext>
            </p:extLst>
          </p:nvPr>
        </p:nvGraphicFramePr>
        <p:xfrm>
          <a:off x="838200" y="1709738"/>
          <a:ext cx="60261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2" name="Equation" r:id="rId3" imgW="2794000" imgH="660400" progId="Equation.3">
                  <p:embed/>
                </p:oleObj>
              </mc:Choice>
              <mc:Fallback>
                <p:oleObj name="Equation" r:id="rId3" imgW="2794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9738"/>
                        <a:ext cx="602615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57200" y="41148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57200" y="64008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57200" y="4648200"/>
            <a:ext cx="914400" cy="1752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" y="5562600"/>
            <a:ext cx="33528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57200" y="4191000"/>
            <a:ext cx="3048000" cy="22098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75300" y="43434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575300" y="66294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5300" y="5791200"/>
            <a:ext cx="4445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75300" y="6400800"/>
            <a:ext cx="901700" cy="228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575300" y="6096000"/>
            <a:ext cx="7493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343400" y="5257800"/>
            <a:ext cx="6096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352800"/>
            <a:ext cx="4158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correlated with the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angle between two vectors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0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cosine similarity is a similarity between 0 and 1, with things that are similar 1 and not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want a distance measure, cosine distance: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254969"/>
              </p:ext>
            </p:extLst>
          </p:nvPr>
        </p:nvGraphicFramePr>
        <p:xfrm>
          <a:off x="1981200" y="3886200"/>
          <a:ext cx="38873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1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887304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105400"/>
            <a:ext cx="6683637" cy="83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good for text data and many other “real world” data sets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9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dirty="0" smtClean="0"/>
              <a:t>Assign/cluster each example to closest </a:t>
            </a:r>
            <a:r>
              <a:rPr lang="en-US" dirty="0" smtClean="0"/>
              <a:t>center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6172200"/>
            <a:ext cx="464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are the cluster centers?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3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dirty="0" smtClean="0"/>
              <a:t>Assign/cluster each example to closest </a:t>
            </a:r>
            <a:r>
              <a:rPr lang="en-US" dirty="0" smtClean="0"/>
              <a:t>center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419600" y="3886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781800" y="4800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6172200"/>
            <a:ext cx="422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calculate these?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Iterate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dirty="0" smtClean="0"/>
              <a:t>Assign/cluster each example to closest </a:t>
            </a:r>
            <a:r>
              <a:rPr lang="en-US" dirty="0" smtClean="0"/>
              <a:t>center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</a:rPr>
              <a:t>Recalculate centers as the mean of the points </a:t>
            </a:r>
            <a:r>
              <a:rPr lang="en-US" dirty="0">
                <a:solidFill>
                  <a:srgbClr val="0000FF"/>
                </a:solidFill>
              </a:rPr>
              <a:t>in a </a:t>
            </a:r>
            <a:r>
              <a:rPr lang="en-US" dirty="0" smtClean="0">
                <a:solidFill>
                  <a:srgbClr val="0000FF"/>
                </a:solidFill>
              </a:rPr>
              <a:t>cluster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5800" y="5486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1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430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600200" y="4114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276600"/>
            <a:ext cx="514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of the points in the cluster: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21828"/>
              </p:ext>
            </p:extLst>
          </p:nvPr>
        </p:nvGraphicFramePr>
        <p:xfrm>
          <a:off x="3276600" y="3886200"/>
          <a:ext cx="23479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3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34791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3200" y="5181600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240496"/>
              </p:ext>
            </p:extLst>
          </p:nvPr>
        </p:nvGraphicFramePr>
        <p:xfrm>
          <a:off x="3048000" y="5715000"/>
          <a:ext cx="2616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4" name="Equation" r:id="rId5" imgW="1117600" imgH="317500" progId="Equation.3">
                  <p:embed/>
                </p:oleObj>
              </mc:Choice>
              <mc:Fallback>
                <p:oleObj name="Equation" r:id="rId5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2616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64683"/>
              </p:ext>
            </p:extLst>
          </p:nvPr>
        </p:nvGraphicFramePr>
        <p:xfrm>
          <a:off x="6172200" y="5562600"/>
          <a:ext cx="19319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5" name="Equation" r:id="rId7" imgW="825500" imgH="444500" progId="Equation.3">
                  <p:embed/>
                </p:oleObj>
              </mc:Choice>
              <mc:Fallback>
                <p:oleObj name="Equation" r:id="rId7" imgW="82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1931987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75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Start with some initial cluster centers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dirty="0" smtClean="0"/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 smtClean="0"/>
              <a:t>Iterate:</a:t>
            </a:r>
          </a:p>
          <a:p>
            <a:pPr lvl="1" eaLnBrk="1" hangingPunct="1"/>
            <a:r>
              <a:rPr lang="en-US" sz="2000" dirty="0" smtClean="0"/>
              <a:t>Assign/cluster each example to closest center</a:t>
            </a:r>
          </a:p>
          <a:p>
            <a:pPr lvl="1" eaLnBrk="1" hangingPunct="1"/>
            <a:r>
              <a:rPr lang="en-US" sz="2000" dirty="0" smtClean="0"/>
              <a:t>Recalculate centers as the mean of the points in a cluster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28800" y="525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some other variations/parameters we haven’t specified?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variations/parameters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Convergence</a:t>
            </a:r>
            <a:endParaRPr lang="en-US" sz="2800" dirty="0" smtClean="0"/>
          </a:p>
          <a:p>
            <a:pPr lvl="1" eaLnBrk="1" hangingPunct="1"/>
            <a:r>
              <a:rPr lang="en-US" dirty="0">
                <a:ea typeface="ＭＳ Ｐゴシック" charset="-128"/>
              </a:rPr>
              <a:t>A fixed number of </a:t>
            </a:r>
            <a:r>
              <a:rPr lang="en-US" dirty="0" smtClean="0">
                <a:ea typeface="ＭＳ Ｐゴシック" charset="-128"/>
              </a:rPr>
              <a:t>iterations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K!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20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3600" y="5410200"/>
            <a:ext cx="401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happen 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6172200"/>
            <a:ext cx="332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Seed selection ideas?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Seed Choice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Results can vary</a:t>
            </a:r>
            <a:r>
              <a:rPr lang="en-US" sz="2400" dirty="0" smtClean="0"/>
              <a:t> drastically based </a:t>
            </a:r>
            <a:r>
              <a:rPr lang="en-US" sz="2400" dirty="0"/>
              <a:t>on random seed </a:t>
            </a:r>
            <a:r>
              <a:rPr lang="en-US" sz="2400" dirty="0" smtClean="0"/>
              <a:t>selection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Some </a:t>
            </a:r>
            <a:r>
              <a:rPr lang="en-US" sz="2400" dirty="0"/>
              <a:t>seeds can result in poor convergence rate, or convergence to sub-optimal </a:t>
            </a:r>
            <a:r>
              <a:rPr lang="en-US" sz="2400" dirty="0" err="1" smtClean="0"/>
              <a:t>clusterings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charset="-128"/>
              </a:rPr>
              <a:t>Common </a:t>
            </a:r>
            <a:r>
              <a:rPr lang="en-US" sz="2400" dirty="0" smtClean="0">
                <a:ea typeface="ＭＳ Ｐゴシック" charset="-128"/>
              </a:rPr>
              <a:t>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Random centers in the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Randomly pick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Points least </a:t>
            </a:r>
            <a:r>
              <a:rPr lang="en-US" sz="2000" dirty="0">
                <a:ea typeface="ＭＳ Ｐゴシック" charset="-128"/>
              </a:rPr>
              <a:t>similar to any existing</a:t>
            </a:r>
            <a:r>
              <a:rPr lang="en-US" sz="2000" dirty="0" smtClean="0">
                <a:ea typeface="ＭＳ Ｐゴシック" charset="-128"/>
              </a:rPr>
              <a:t>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CC"/>
                </a:solidFill>
                <a:ea typeface="ＭＳ Ｐゴシック" charset="-128"/>
              </a:rPr>
              <a:t>Try out multiple starting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Initialize with the results of another</a:t>
            </a:r>
            <a:r>
              <a:rPr lang="en-US" sz="2000" dirty="0" smtClean="0">
                <a:ea typeface="ＭＳ Ｐゴシック" charset="-128"/>
              </a:rPr>
              <a:t> clustering method</a:t>
            </a:r>
            <a:endParaRPr lang="en-US" sz="2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Many Clusters?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Number of clusters </a:t>
            </a:r>
            <a:r>
              <a:rPr lang="en-US" sz="2000" i="1" dirty="0"/>
              <a:t>K</a:t>
            </a:r>
            <a:r>
              <a:rPr lang="en-US" sz="2000" i="1" dirty="0" smtClean="0"/>
              <a:t> </a:t>
            </a:r>
            <a:r>
              <a:rPr lang="en-US" sz="2000" dirty="0" smtClean="0"/>
              <a:t>must be provided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Somewhat application dependent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How should we determine the number of clusters?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743200" y="28956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990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524000" y="3657600"/>
            <a:ext cx="304800" cy="3048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066800" y="4038600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2000" y="3657600"/>
            <a:ext cx="3048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3733800"/>
            <a:ext cx="304800" cy="3048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718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315200" y="2895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562600" y="3276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334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8001000" y="3733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239000" y="3505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50292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many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4953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few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724400"/>
            <a:ext cx="2578100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24400"/>
            <a:ext cx="2387600" cy="1993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2515394" y="4799806"/>
            <a:ext cx="3810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Training or learning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39857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4595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1031" y="51932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3246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83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283783" y="2286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45720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7391400" y="35052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1828800" y="31242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828800" y="37338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28800" y="43434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828800" y="49530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828800" y="55626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562600" y="28956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562600" y="34290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9624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562600" y="44958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62600" y="51054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676400" y="2895600"/>
            <a:ext cx="533400" cy="3352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410200" y="2667000"/>
            <a:ext cx="533400" cy="3352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400" y="6248400"/>
            <a:ext cx="768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 “supervision”, we’re given the labels (classes)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Assume data is Gaussian (i.e. spherical)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Test for this</a:t>
            </a:r>
          </a:p>
          <a:p>
            <a:pPr lvl="1"/>
            <a:r>
              <a:rPr lang="en-US" dirty="0" smtClean="0"/>
              <a:t>Testing in high dimensions doesn’t work well</a:t>
            </a:r>
          </a:p>
          <a:p>
            <a:pPr lvl="1"/>
            <a:r>
              <a:rPr lang="en-US" dirty="0" smtClean="0"/>
              <a:t>Testing in lower dimensions does work well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25781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2387600" cy="199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324600"/>
            <a:ext cx="109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0767" y="5247728"/>
            <a:ext cx="620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will this look like projected to 1-D?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273151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0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767" y="5247728"/>
            <a:ext cx="620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will this look like projected to 1-D?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62200" y="5420400"/>
            <a:ext cx="2731519" cy="523200"/>
          </a:xfrm>
          <a:custGeom>
            <a:avLst/>
            <a:gdLst>
              <a:gd name="connsiteX0" fmla="*/ 0 w 2731519"/>
              <a:gd name="connsiteY0" fmla="*/ 501233 h 523200"/>
              <a:gd name="connsiteX1" fmla="*/ 587037 w 2731519"/>
              <a:gd name="connsiteY1" fmla="*/ 441325 h 523200"/>
              <a:gd name="connsiteX2" fmla="*/ 862585 w 2731519"/>
              <a:gd name="connsiteY2" fmla="*/ 9985 h 523200"/>
              <a:gd name="connsiteX3" fmla="*/ 1054270 w 2731519"/>
              <a:gd name="connsiteY3" fmla="*/ 381416 h 523200"/>
              <a:gd name="connsiteX4" fmla="*/ 1449622 w 2731519"/>
              <a:gd name="connsiteY4" fmla="*/ 465288 h 523200"/>
              <a:gd name="connsiteX5" fmla="*/ 1785071 w 2731519"/>
              <a:gd name="connsiteY5" fmla="*/ 381416 h 523200"/>
              <a:gd name="connsiteX6" fmla="*/ 1952796 w 2731519"/>
              <a:gd name="connsiteY6" fmla="*/ 21967 h 523200"/>
              <a:gd name="connsiteX7" fmla="*/ 2108541 w 2731519"/>
              <a:gd name="connsiteY7" fmla="*/ 357453 h 523200"/>
              <a:gd name="connsiteX8" fmla="*/ 2731519 w 2731519"/>
              <a:gd name="connsiteY8" fmla="*/ 429343 h 5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519" h="523200">
                <a:moveTo>
                  <a:pt x="0" y="501233"/>
                </a:moveTo>
                <a:cubicBezTo>
                  <a:pt x="221636" y="512216"/>
                  <a:pt x="443273" y="523200"/>
                  <a:pt x="587037" y="441325"/>
                </a:cubicBezTo>
                <a:cubicBezTo>
                  <a:pt x="730801" y="359450"/>
                  <a:pt x="784713" y="19970"/>
                  <a:pt x="862585" y="9985"/>
                </a:cubicBezTo>
                <a:cubicBezTo>
                  <a:pt x="940457" y="0"/>
                  <a:pt x="956431" y="305532"/>
                  <a:pt x="1054270" y="381416"/>
                </a:cubicBezTo>
                <a:cubicBezTo>
                  <a:pt x="1152109" y="457300"/>
                  <a:pt x="1327822" y="465288"/>
                  <a:pt x="1449622" y="465288"/>
                </a:cubicBezTo>
                <a:cubicBezTo>
                  <a:pt x="1571422" y="465288"/>
                  <a:pt x="1701209" y="455303"/>
                  <a:pt x="1785071" y="381416"/>
                </a:cubicBezTo>
                <a:cubicBezTo>
                  <a:pt x="1868933" y="307529"/>
                  <a:pt x="1898884" y="25961"/>
                  <a:pt x="1952796" y="21967"/>
                </a:cubicBezTo>
                <a:cubicBezTo>
                  <a:pt x="2006708" y="17973"/>
                  <a:pt x="1978754" y="289557"/>
                  <a:pt x="2108541" y="357453"/>
                </a:cubicBezTo>
                <a:cubicBezTo>
                  <a:pt x="2238328" y="425349"/>
                  <a:pt x="2731519" y="429343"/>
                  <a:pt x="2731519" y="4293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6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Project to one dimension and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cluster, project down to one dimension</a:t>
            </a:r>
          </a:p>
          <a:p>
            <a:pPr lvl="1"/>
            <a:r>
              <a:rPr lang="en-US" dirty="0" smtClean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791200"/>
            <a:ext cx="811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dimension of the projection is based on the data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590800" y="3657600"/>
            <a:ext cx="2133600" cy="4572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3314700" y="2857500"/>
            <a:ext cx="1981200" cy="19050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synthetic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73152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too far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other approaches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http://cs.baylor.edu/~hamerly/papers/nips_03.pdf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40734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time </a:t>
            </a:r>
            <a:r>
              <a:rPr lang="en-US" dirty="0"/>
              <a:t>c</a:t>
            </a:r>
            <a:r>
              <a:rPr lang="en-US" dirty="0" smtClean="0"/>
              <a:t>omplexity</a:t>
            </a:r>
            <a:endParaRPr lang="en-US" dirty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Variables: </a:t>
            </a:r>
            <a:r>
              <a:rPr lang="en-US" i="1" dirty="0" smtClean="0"/>
              <a:t>K</a:t>
            </a:r>
            <a:r>
              <a:rPr lang="en-US" dirty="0" smtClean="0"/>
              <a:t> clusters,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data points, 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features/dimensions, </a:t>
            </a:r>
            <a:r>
              <a:rPr lang="en-US" i="1" dirty="0" smtClean="0"/>
              <a:t>I</a:t>
            </a:r>
            <a:r>
              <a:rPr lang="en-US" dirty="0" smtClean="0"/>
              <a:t> iterations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is the runtime complexity?</a:t>
            </a:r>
          </a:p>
          <a:p>
            <a:pPr lvl="1" eaLnBrk="1" hangingPunct="1"/>
            <a:r>
              <a:rPr lang="en-US" dirty="0" smtClean="0"/>
              <a:t>Computing </a:t>
            </a:r>
            <a:r>
              <a:rPr lang="en-US" dirty="0"/>
              <a:t>distance between two</a:t>
            </a:r>
            <a:r>
              <a:rPr lang="en-US" dirty="0" smtClean="0"/>
              <a:t> points</a:t>
            </a:r>
          </a:p>
          <a:p>
            <a:pPr lvl="1" eaLnBrk="1" hangingPunct="1"/>
            <a:r>
              <a:rPr lang="en-US" dirty="0"/>
              <a:t>Reassigning </a:t>
            </a:r>
            <a:r>
              <a:rPr lang="en-US" dirty="0" smtClean="0"/>
              <a:t>clusters</a:t>
            </a:r>
            <a:endParaRPr lang="en-US" i="1" dirty="0" smtClean="0"/>
          </a:p>
          <a:p>
            <a:pPr lvl="1" eaLnBrk="1" hangingPunct="1"/>
            <a:r>
              <a:rPr lang="en-US" dirty="0"/>
              <a:t>Computing</a:t>
            </a:r>
            <a:r>
              <a:rPr lang="en-US" dirty="0" smtClean="0"/>
              <a:t> new centers</a:t>
            </a:r>
          </a:p>
          <a:p>
            <a:pPr lvl="1" eaLnBrk="1" hangingPunct="1"/>
            <a:r>
              <a:rPr lang="en-US" dirty="0" smtClean="0"/>
              <a:t>Iterate…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55638"/>
          </a:xfrm>
        </p:spPr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3644900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63700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63700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39900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721100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19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Unsupervised learning: put these into groups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K-Means time </a:t>
            </a:r>
            <a:r>
              <a:rPr lang="en-US" dirty="0"/>
              <a:t>c</a:t>
            </a:r>
            <a:r>
              <a:rPr lang="en-US" dirty="0" smtClean="0"/>
              <a:t>omplexity</a:t>
            </a:r>
            <a:endParaRPr lang="en-US" dirty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Variables: </a:t>
            </a:r>
            <a:r>
              <a:rPr lang="en-US" sz="2400" i="1" dirty="0" smtClean="0"/>
              <a:t>K</a:t>
            </a:r>
            <a:r>
              <a:rPr lang="en-US" sz="2400" dirty="0" smtClean="0"/>
              <a:t> clusters, </a:t>
            </a:r>
            <a:r>
              <a:rPr lang="en-US" sz="2400" i="1" dirty="0" err="1" smtClean="0"/>
              <a:t>n</a:t>
            </a:r>
            <a:r>
              <a:rPr lang="en-US" sz="2400" dirty="0" smtClean="0"/>
              <a:t> data points, </a:t>
            </a:r>
            <a:br>
              <a:rPr lang="en-US" sz="2400" dirty="0" smtClean="0"/>
            </a:br>
            <a:r>
              <a:rPr lang="en-US" sz="2400" i="1" dirty="0" err="1" smtClean="0"/>
              <a:t>m</a:t>
            </a:r>
            <a:r>
              <a:rPr lang="en-US" sz="2400" dirty="0" smtClean="0"/>
              <a:t> features/dimensions, </a:t>
            </a:r>
            <a:r>
              <a:rPr lang="en-US" sz="2400" i="1" dirty="0" smtClean="0"/>
              <a:t>I</a:t>
            </a:r>
            <a:r>
              <a:rPr lang="en-US" sz="2400" dirty="0" smtClean="0"/>
              <a:t> iterations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What </a:t>
            </a:r>
            <a:r>
              <a:rPr lang="en-US" sz="2400" dirty="0" smtClean="0"/>
              <a:t>is the runtime complexity?</a:t>
            </a:r>
          </a:p>
          <a:p>
            <a:pPr lvl="1" eaLnBrk="1" hangingPunct="1"/>
            <a:r>
              <a:rPr lang="en-US" sz="2000" dirty="0" smtClean="0"/>
              <a:t>Computing </a:t>
            </a:r>
            <a:r>
              <a:rPr lang="en-US" sz="2000" dirty="0"/>
              <a:t>distance between two</a:t>
            </a:r>
            <a:r>
              <a:rPr lang="en-US" sz="2000" dirty="0" smtClean="0"/>
              <a:t> points </a:t>
            </a:r>
            <a:r>
              <a:rPr lang="en-US" sz="2000" dirty="0"/>
              <a:t>is </a:t>
            </a:r>
            <a:r>
              <a:rPr lang="en-US" sz="2000" dirty="0" err="1"/>
              <a:t>O</a:t>
            </a:r>
            <a:r>
              <a:rPr lang="en-US" sz="2000" i="1" dirty="0" err="1"/>
              <a:t>(m</a:t>
            </a:r>
            <a:r>
              <a:rPr lang="en-US" sz="2000" i="1" dirty="0"/>
              <a:t>)</a:t>
            </a:r>
            <a:r>
              <a:rPr lang="en-US" sz="2000" dirty="0"/>
              <a:t> where </a:t>
            </a:r>
            <a:r>
              <a:rPr lang="en-US" sz="2000" i="1" dirty="0" err="1"/>
              <a:t>m</a:t>
            </a:r>
            <a:r>
              <a:rPr lang="en-US" sz="2000" dirty="0"/>
              <a:t> is the dimensionality of the vectors.</a:t>
            </a:r>
          </a:p>
          <a:p>
            <a:pPr lvl="1" eaLnBrk="1" hangingPunct="1"/>
            <a:r>
              <a:rPr lang="en-US" sz="2000" dirty="0"/>
              <a:t>Reassigning clusters: </a:t>
            </a:r>
            <a:r>
              <a:rPr lang="en-US" sz="2000" dirty="0" err="1"/>
              <a:t>O</a:t>
            </a:r>
            <a:r>
              <a:rPr lang="en-US" sz="2000" i="1" dirty="0" err="1"/>
              <a:t>(Kn</a:t>
            </a:r>
            <a:r>
              <a:rPr lang="en-US" sz="2000" i="1" dirty="0"/>
              <a:t>)</a:t>
            </a:r>
            <a:r>
              <a:rPr lang="en-US" sz="2000" dirty="0"/>
              <a:t> distance computations, or </a:t>
            </a:r>
            <a:r>
              <a:rPr lang="en-US" sz="2000" dirty="0" err="1"/>
              <a:t>O</a:t>
            </a:r>
            <a:r>
              <a:rPr lang="en-US" sz="2000" i="1" dirty="0" err="1"/>
              <a:t>(Knm</a:t>
            </a:r>
            <a:r>
              <a:rPr lang="en-US" sz="2000" i="1" dirty="0" smtClean="0"/>
              <a:t>)</a:t>
            </a:r>
          </a:p>
          <a:p>
            <a:pPr lvl="1" eaLnBrk="1" hangingPunct="1"/>
            <a:r>
              <a:rPr lang="en-US" sz="2000" dirty="0"/>
              <a:t>Computing </a:t>
            </a:r>
            <a:r>
              <a:rPr lang="en-US" sz="2000" dirty="0" err="1"/>
              <a:t>centroids</a:t>
            </a:r>
            <a:r>
              <a:rPr lang="en-US" sz="2000" dirty="0"/>
              <a:t>: Each</a:t>
            </a:r>
            <a:r>
              <a:rPr lang="en-US" sz="2000" dirty="0" smtClean="0"/>
              <a:t> points gets </a:t>
            </a:r>
            <a:r>
              <a:rPr lang="en-US" sz="2000" dirty="0"/>
              <a:t>added once to some </a:t>
            </a:r>
            <a:r>
              <a:rPr lang="en-US" sz="2000" dirty="0" err="1"/>
              <a:t>centroid</a:t>
            </a:r>
            <a:r>
              <a:rPr lang="en-US" sz="2000" dirty="0"/>
              <a:t>: </a:t>
            </a:r>
            <a:r>
              <a:rPr lang="en-US" sz="2000" dirty="0" err="1"/>
              <a:t>O</a:t>
            </a:r>
            <a:r>
              <a:rPr lang="en-US" sz="2000" i="1" dirty="0" err="1"/>
              <a:t>(nm</a:t>
            </a:r>
            <a:r>
              <a:rPr lang="en-US" sz="2000" i="1" dirty="0" smtClean="0"/>
              <a:t>)</a:t>
            </a:r>
          </a:p>
          <a:p>
            <a:pPr lvl="1" eaLnBrk="1" hangingPunct="1"/>
            <a:r>
              <a:rPr lang="en-US" sz="2000" dirty="0"/>
              <a:t>Assume these two steps are each done once for </a:t>
            </a:r>
            <a:r>
              <a:rPr lang="en-US" sz="2000" i="1" dirty="0"/>
              <a:t>I</a:t>
            </a:r>
            <a:r>
              <a:rPr lang="en-US" sz="2000" dirty="0"/>
              <a:t> iterations:  </a:t>
            </a:r>
            <a:r>
              <a:rPr lang="en-US" sz="2000" dirty="0" err="1"/>
              <a:t>O</a:t>
            </a:r>
            <a:r>
              <a:rPr lang="en-US" sz="2000" i="1" dirty="0" err="1"/>
              <a:t>(</a:t>
            </a:r>
            <a:r>
              <a:rPr lang="en-US" sz="2000" i="1" dirty="0" err="1" smtClean="0"/>
              <a:t>Iknm</a:t>
            </a:r>
            <a:r>
              <a:rPr lang="en-US" sz="2000" i="1" dirty="0" smtClean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847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practice, K-means converges quickly and is fairly fast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 Good Clustering?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2362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Internal criterion: A good clustering will produce high quality clusters in which: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intra-class</a:t>
            </a:r>
            <a:r>
              <a:rPr lang="en-US" dirty="0">
                <a:ea typeface="ＭＳ Ｐゴシック" charset="-128"/>
              </a:rPr>
              <a:t> (that is, intra-cluster) similarity is high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inter-class</a:t>
            </a:r>
            <a:r>
              <a:rPr lang="en-US" dirty="0">
                <a:ea typeface="ＭＳ Ｐゴシック" charset="-128"/>
              </a:rPr>
              <a:t> similarity is </a:t>
            </a:r>
            <a:r>
              <a:rPr lang="en-US" dirty="0" smtClean="0">
                <a:ea typeface="ＭＳ Ｐゴシック" charset="-128"/>
              </a:rPr>
              <a:t>low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486400"/>
            <a:ext cx="551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you evaluate clustering?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6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Use data with known classes</a:t>
            </a:r>
          </a:p>
          <a:p>
            <a:pPr lvl="1" eaLnBrk="1" hangingPunct="1"/>
            <a:r>
              <a:rPr lang="en-US" sz="2000" dirty="0" smtClean="0"/>
              <a:t>For example, document classification data</a:t>
            </a:r>
          </a:p>
          <a:p>
            <a:pPr marL="0" indent="0" eaLnBrk="1" hangingPunct="1">
              <a:buNone/>
            </a:pPr>
            <a:endParaRPr lang="en-US" sz="2000" dirty="0" smtClean="0"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3505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4114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4724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5052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41148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09800" y="47244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09800" y="53340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09800" y="5943600"/>
            <a:ext cx="2286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971800"/>
            <a:ext cx="72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29718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038600" y="3429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we clustered this data (ignoring labels) what would we like to see?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626114"/>
            <a:ext cx="3605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>
                <a:solidFill>
                  <a:srgbClr val="0000FF"/>
                </a:solidFill>
              </a:rPr>
              <a:t>eproduces </a:t>
            </a:r>
            <a:r>
              <a:rPr lang="en-US" sz="2000" dirty="0">
                <a:solidFill>
                  <a:srgbClr val="0000FF"/>
                </a:solidFill>
              </a:rPr>
              <a:t>class partitions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5562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can we quantify this?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7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altLang="ja-JP" sz="2400" dirty="0" smtClean="0"/>
              <a:t>the proportion of the dominant class in the </a:t>
            </a:r>
            <a:r>
              <a:rPr lang="en-US" altLang="ja-JP" sz="2400" dirty="0" smtClean="0"/>
              <a:t>cluster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809625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351588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33996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62063" y="4519613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6663" y="451961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23075" y="4519613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1911" y="5257800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I: Purity = 1/6 (max(5, 1, 0)) = 5/6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1911" y="5732166"/>
            <a:ext cx="455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II: Purity = 1/6 (max(1, 4, 1)) = 4/6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9686" y="6189366"/>
            <a:ext cx="464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III: Purity = 1/5 (max(2, 0, 3)) = 3/5</a:t>
            </a:r>
          </a:p>
        </p:txBody>
      </p:sp>
    </p:spTree>
    <p:extLst>
      <p:ext uri="{BB962C8B-B14F-4D97-AF65-F5344CB8AC3E}">
        <p14:creationId xmlns:p14="http://schemas.microsoft.com/office/powerpoint/2010/main" val="385463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Other purity issues…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altLang="ja-JP" sz="2400" dirty="0" smtClean="0"/>
              <a:t>the proportion of the dominant class in the </a:t>
            </a:r>
            <a:r>
              <a:rPr lang="en-US" altLang="ja-JP" sz="2400" dirty="0" smtClean="0"/>
              <a:t>cluster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/>
              <a:t>Good </a:t>
            </a:r>
            <a:r>
              <a:rPr lang="en-US" dirty="0" smtClean="0"/>
              <a:t>for comparing two algorithms, but not understanding how well a single algorithm is doing,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pPr lvl="1" eaLnBrk="1" hangingPunct="1"/>
            <a:r>
              <a:rPr lang="en-US" sz="2200" dirty="0" smtClean="0"/>
              <a:t>Increasing the number of clusters increases purity</a:t>
            </a:r>
          </a:p>
          <a:p>
            <a:pPr marL="914400" lvl="2" indent="0" eaLnBrk="1" hangingPunct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196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 isn’t perfect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828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00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24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91200" y="3505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572000"/>
            <a:ext cx="4973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is better based on purity?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Which do you think is better?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Ideas?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6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</a:t>
            </a:r>
            <a:r>
              <a:rPr lang="en-US" b="1" dirty="0" smtClean="0">
                <a:solidFill>
                  <a:srgbClr val="0000FF"/>
                </a:solidFill>
              </a:rPr>
              <a:t>entropy</a:t>
            </a:r>
            <a:r>
              <a:rPr lang="en-US" dirty="0" smtClean="0"/>
              <a:t> of classes in </a:t>
            </a:r>
            <a:r>
              <a:rPr lang="en-US" dirty="0" smtClean="0"/>
              <a:t>clusters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437090"/>
              </p:ext>
            </p:extLst>
          </p:nvPr>
        </p:nvGraphicFramePr>
        <p:xfrm>
          <a:off x="1292225" y="2362200"/>
          <a:ext cx="64071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2" name="Equation" r:id="rId3" imgW="3581400" imgH="431800" progId="Equation.3">
                  <p:embed/>
                </p:oleObj>
              </mc:Choice>
              <mc:Fallback>
                <p:oleObj name="Equation" r:id="rId3" imgW="3581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2225" y="2362200"/>
                        <a:ext cx="6407150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71600" y="3810000"/>
            <a:ext cx="7301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p(</a:t>
            </a:r>
            <a:r>
              <a:rPr lang="en-US" dirty="0" err="1" smtClean="0"/>
              <a:t>class</a:t>
            </a:r>
            <a:r>
              <a:rPr lang="en-US" baseline="-25000" dirty="0" err="1" smtClean="0"/>
              <a:t>i</a:t>
            </a:r>
            <a:r>
              <a:rPr lang="en-US" dirty="0" smtClean="0"/>
              <a:t>) is proportion of class </a:t>
            </a:r>
            <a:r>
              <a:rPr lang="en-US" i="1" dirty="0" err="1" smtClean="0"/>
              <a:t>i</a:t>
            </a:r>
            <a:r>
              <a:rPr lang="en-US" dirty="0" smtClean="0"/>
              <a:t> in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4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</a:t>
            </a:r>
            <a:r>
              <a:rPr lang="en-US" b="1" dirty="0" smtClean="0">
                <a:solidFill>
                  <a:srgbClr val="0000FF"/>
                </a:solidFill>
              </a:rPr>
              <a:t>entropy</a:t>
            </a:r>
            <a:r>
              <a:rPr lang="en-US" dirty="0" smtClean="0"/>
              <a:t> of classes in </a:t>
            </a:r>
            <a:r>
              <a:rPr lang="en-US" dirty="0" smtClean="0"/>
              <a:t>clusters</a:t>
            </a:r>
            <a:endParaRPr 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715000"/>
            <a:ext cx="146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entropy?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71537"/>
              </p:ext>
            </p:extLst>
          </p:nvPr>
        </p:nvGraphicFramePr>
        <p:xfrm>
          <a:off x="2065338" y="2417763"/>
          <a:ext cx="4860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5338" y="2417763"/>
                        <a:ext cx="486092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83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</a:t>
            </a:r>
            <a:r>
              <a:rPr lang="en-US" b="1" dirty="0" smtClean="0">
                <a:solidFill>
                  <a:srgbClr val="0000FF"/>
                </a:solidFill>
              </a:rPr>
              <a:t>entropy</a:t>
            </a:r>
            <a:r>
              <a:rPr lang="en-US" dirty="0" smtClean="0"/>
              <a:t> of classes in </a:t>
            </a:r>
            <a:r>
              <a:rPr lang="en-US" dirty="0" smtClean="0"/>
              <a:t>clusters</a:t>
            </a:r>
            <a:endParaRPr 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99778"/>
              </p:ext>
            </p:extLst>
          </p:nvPr>
        </p:nvGraphicFramePr>
        <p:xfrm>
          <a:off x="822325" y="5948363"/>
          <a:ext cx="2740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2" name="Equation" r:id="rId3" imgW="1651000" imgH="203200" progId="Equation.3">
                  <p:embed/>
                </p:oleObj>
              </mc:Choice>
              <mc:Fallback>
                <p:oleObj name="Equation" r:id="rId3" imgW="165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5948363"/>
                        <a:ext cx="274002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0012"/>
              </p:ext>
            </p:extLst>
          </p:nvPr>
        </p:nvGraphicFramePr>
        <p:xfrm>
          <a:off x="2065338" y="2417763"/>
          <a:ext cx="4860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3" name="Equation" r:id="rId5" imgW="2717800" imgH="368300" progId="Equation.3">
                  <p:embed/>
                </p:oleObj>
              </mc:Choice>
              <mc:Fallback>
                <p:oleObj name="Equation" r:id="rId5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5338" y="2417763"/>
                        <a:ext cx="486092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27085"/>
              </p:ext>
            </p:extLst>
          </p:nvPr>
        </p:nvGraphicFramePr>
        <p:xfrm>
          <a:off x="3886200" y="5943600"/>
          <a:ext cx="450675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4" name="Equation" r:id="rId7" imgW="2806700" imgH="203200" progId="Equation.3">
                  <p:embed/>
                </p:oleObj>
              </mc:Choice>
              <mc:Fallback>
                <p:oleObj name="Equation" r:id="rId7" imgW="280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6200" y="5943600"/>
                        <a:ext cx="4506753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24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86200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638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some example without labels, do something!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</a:t>
            </a:r>
            <a:r>
              <a:rPr lang="en-US" dirty="0" smtClean="0"/>
              <a:t>supervised learning: clustering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133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2385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061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631" y="4659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AB932"/>
                </a:solidFill>
              </a:rPr>
              <a:t>f</a:t>
            </a:r>
            <a:r>
              <a:rPr lang="en-US" sz="2000" baseline="-25000" dirty="0" smtClean="0">
                <a:solidFill>
                  <a:srgbClr val="BAB932"/>
                </a:solidFill>
              </a:rPr>
              <a:t>1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2</a:t>
            </a:r>
            <a:r>
              <a:rPr lang="en-US" sz="2000" dirty="0" smtClean="0">
                <a:solidFill>
                  <a:srgbClr val="BAB932"/>
                </a:solidFill>
              </a:rPr>
              <a:t>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3</a:t>
            </a:r>
            <a:r>
              <a:rPr lang="en-US" sz="2000" dirty="0" smtClean="0">
                <a:solidFill>
                  <a:srgbClr val="BAB932"/>
                </a:solidFill>
              </a:rPr>
              <a:t>, …, f</a:t>
            </a:r>
            <a:r>
              <a:rPr lang="en-US" sz="2000" baseline="-25000" dirty="0" smtClean="0">
                <a:solidFill>
                  <a:srgbClr val="BAB932"/>
                </a:solidFill>
              </a:rPr>
              <a:t>n</a:t>
            </a:r>
            <a:endParaRPr lang="en-US" sz="2000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9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group into classes/clusters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3000" y="5638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 “supervision”, we’re only given data and want to find natural groupings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Hexagon 49"/>
          <p:cNvSpPr/>
          <p:nvPr/>
        </p:nvSpPr>
        <p:spPr bwMode="auto">
          <a:xfrm>
            <a:off x="6781800" y="2971800"/>
            <a:ext cx="1905000" cy="137160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rPr>
              <a:t>Clusters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learning: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Most frequently, when people think of unsupervised learning they think clustering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Another </a:t>
            </a:r>
            <a:r>
              <a:rPr lang="en-US" sz="2400" dirty="0" smtClean="0"/>
              <a:t>category: learning probabilities/parameters for models without supervision</a:t>
            </a:r>
          </a:p>
          <a:p>
            <a:pPr lvl="1"/>
            <a:r>
              <a:rPr lang="en-US" sz="2000" dirty="0" smtClean="0"/>
              <a:t>Learn a translation dictionary</a:t>
            </a:r>
          </a:p>
          <a:p>
            <a:pPr lvl="1"/>
            <a:r>
              <a:rPr lang="en-US" sz="2000" dirty="0" smtClean="0"/>
              <a:t>Learn </a:t>
            </a:r>
            <a:r>
              <a:rPr lang="en-US" sz="2000" dirty="0" smtClean="0"/>
              <a:t>a grammar for a language</a:t>
            </a:r>
          </a:p>
          <a:p>
            <a:pPr lvl="1"/>
            <a:r>
              <a:rPr lang="en-US" sz="2000" dirty="0" smtClean="0"/>
              <a:t>Learn the social graph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18332</TotalTime>
  <Words>1824</Words>
  <Application>Microsoft Macintosh PowerPoint</Application>
  <PresentationFormat>On-screen Show (4:3)</PresentationFormat>
  <Paragraphs>353</Paragraphs>
  <Slides>68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Default Design</vt:lpstr>
      <vt:lpstr>Document</vt:lpstr>
      <vt:lpstr>Microsoft Equation</vt:lpstr>
      <vt:lpstr>Machine learning: Unsupervised learning</vt:lpstr>
      <vt:lpstr>Administrative</vt:lpstr>
      <vt:lpstr>Machine learning code</vt:lpstr>
      <vt:lpstr>Supervised learning  (e.g. classification)</vt:lpstr>
      <vt:lpstr>Supervised learning</vt:lpstr>
      <vt:lpstr>Unsupervised learning</vt:lpstr>
      <vt:lpstr>Unsupervised learning</vt:lpstr>
      <vt:lpstr>Unsupervised learning: clustering</vt:lpstr>
      <vt:lpstr>Unsupervised learning: modeling</vt:lpstr>
      <vt:lpstr>Clustering</vt:lpstr>
      <vt:lpstr>PowerPoint Presentation</vt:lpstr>
      <vt:lpstr>Face Clustering</vt:lpstr>
      <vt:lpstr>Face clustering</vt:lpstr>
      <vt:lpstr>Search result clustering</vt:lpstr>
      <vt:lpstr>Google News</vt:lpstr>
      <vt:lpstr>Clustering in search advertising</vt:lpstr>
      <vt:lpstr>Clustering applications</vt:lpstr>
      <vt:lpstr>Data visualization</vt:lpstr>
      <vt:lpstr>A data set with clear cluster structure</vt:lpstr>
      <vt:lpstr>Issues for clustering</vt:lpstr>
      <vt:lpstr>Clustering Algorithms</vt:lpstr>
      <vt:lpstr>Hard vs. soft clustering</vt:lpstr>
      <vt:lpstr>K-means</vt:lpstr>
      <vt:lpstr>K-means: an example</vt:lpstr>
      <vt:lpstr>K-means: Initialize centers randomly</vt:lpstr>
      <vt:lpstr>K-means: assign points to nearest center</vt:lpstr>
      <vt:lpstr>K-means: readjust centers</vt:lpstr>
      <vt:lpstr>K-means: assign points to nearest center</vt:lpstr>
      <vt:lpstr>K-means: readjust centers</vt:lpstr>
      <vt:lpstr>K-means: assign points to nearest center</vt:lpstr>
      <vt:lpstr>K-means: readjust centers</vt:lpstr>
      <vt:lpstr>K-means: assign points to nearest center</vt:lpstr>
      <vt:lpstr>K-means</vt:lpstr>
      <vt:lpstr>K-means</vt:lpstr>
      <vt:lpstr>K-means</vt:lpstr>
      <vt:lpstr>Distance measures</vt:lpstr>
      <vt:lpstr>Clustering documents</vt:lpstr>
      <vt:lpstr>When Euclidean distance doesn’t work</vt:lpstr>
      <vt:lpstr>Issues with Euclidian distance</vt:lpstr>
      <vt:lpstr>Cosine similarity</vt:lpstr>
      <vt:lpstr>cosine distance</vt:lpstr>
      <vt:lpstr>K-means</vt:lpstr>
      <vt:lpstr>K-means</vt:lpstr>
      <vt:lpstr>K-means</vt:lpstr>
      <vt:lpstr>K-means variations/parameters</vt:lpstr>
      <vt:lpstr>K-means variations/parameters</vt:lpstr>
      <vt:lpstr>K-means: Initialize centers randomly</vt:lpstr>
      <vt:lpstr>Seed Choice</vt:lpstr>
      <vt:lpstr>How Many Clusters?</vt:lpstr>
      <vt:lpstr>One approach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On synthetic data</vt:lpstr>
      <vt:lpstr>Compared to other approaches</vt:lpstr>
      <vt:lpstr>K-Means time complexity</vt:lpstr>
      <vt:lpstr>K-Means time complexity</vt:lpstr>
      <vt:lpstr>What Is A Good Clustering?</vt:lpstr>
      <vt:lpstr>Common approach: use labeled data</vt:lpstr>
      <vt:lpstr>Common approach: use labeled data</vt:lpstr>
      <vt:lpstr>Other purity issues…</vt:lpstr>
      <vt:lpstr>Purity isn’t perfect</vt:lpstr>
      <vt:lpstr>Common approach: use labeled data</vt:lpstr>
      <vt:lpstr>Common approach: use labeled data</vt:lpstr>
      <vt:lpstr>Common approach: use labeled data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David Kauchak</cp:lastModifiedBy>
  <cp:revision>626</cp:revision>
  <cp:lastPrinted>2002-12-26T23:25:13Z</cp:lastPrinted>
  <dcterms:created xsi:type="dcterms:W3CDTF">2010-11-03T20:35:47Z</dcterms:created>
  <dcterms:modified xsi:type="dcterms:W3CDTF">2013-04-02T20:55:56Z</dcterms:modified>
</cp:coreProperties>
</file>