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1.xml" ContentType="application/vnd.openxmlformats-officedocument.presentationml.notesSlide+xml"/>
  <Override PartName="/ppt/embeddings/oleObject18.bin" ContentType="application/vnd.openxmlformats-officedocument.oleObject"/>
  <Override PartName="/ppt/notesSlides/notesSlide2.xml" ContentType="application/vnd.openxmlformats-officedocument.presentationml.notesSlide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463" r:id="rId3"/>
    <p:sldId id="436" r:id="rId4"/>
    <p:sldId id="340" r:id="rId5"/>
    <p:sldId id="437" r:id="rId6"/>
    <p:sldId id="372" r:id="rId7"/>
    <p:sldId id="440" r:id="rId8"/>
    <p:sldId id="441" r:id="rId9"/>
    <p:sldId id="439" r:id="rId10"/>
    <p:sldId id="442" r:id="rId11"/>
    <p:sldId id="443" r:id="rId12"/>
    <p:sldId id="444" r:id="rId13"/>
    <p:sldId id="438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8" r:id="rId27"/>
    <p:sldId id="392" r:id="rId28"/>
    <p:sldId id="393" r:id="rId29"/>
    <p:sldId id="394" r:id="rId30"/>
    <p:sldId id="395" r:id="rId31"/>
    <p:sldId id="465" r:id="rId32"/>
    <p:sldId id="396" r:id="rId33"/>
    <p:sldId id="464" r:id="rId34"/>
    <p:sldId id="467" r:id="rId35"/>
    <p:sldId id="398" r:id="rId36"/>
    <p:sldId id="468" r:id="rId37"/>
    <p:sldId id="399" r:id="rId38"/>
    <p:sldId id="400" r:id="rId39"/>
    <p:sldId id="401" r:id="rId40"/>
    <p:sldId id="402" r:id="rId41"/>
    <p:sldId id="403" r:id="rId42"/>
    <p:sldId id="404" r:id="rId43"/>
    <p:sldId id="406" r:id="rId44"/>
    <p:sldId id="446" r:id="rId45"/>
    <p:sldId id="447" r:id="rId46"/>
    <p:sldId id="407" r:id="rId47"/>
    <p:sldId id="408" r:id="rId48"/>
    <p:sldId id="469" r:id="rId49"/>
    <p:sldId id="409" r:id="rId50"/>
    <p:sldId id="470" r:id="rId51"/>
    <p:sldId id="410" r:id="rId52"/>
    <p:sldId id="411" r:id="rId53"/>
    <p:sldId id="412" r:id="rId54"/>
    <p:sldId id="460" r:id="rId55"/>
    <p:sldId id="462" r:id="rId56"/>
    <p:sldId id="448" r:id="rId57"/>
    <p:sldId id="450" r:id="rId58"/>
    <p:sldId id="451" r:id="rId59"/>
    <p:sldId id="454" r:id="rId60"/>
    <p:sldId id="449" r:id="rId61"/>
    <p:sldId id="452" r:id="rId62"/>
    <p:sldId id="453" r:id="rId63"/>
    <p:sldId id="455" r:id="rId64"/>
    <p:sldId id="456" r:id="rId65"/>
    <p:sldId id="457" r:id="rId66"/>
    <p:sldId id="458" r:id="rId67"/>
    <p:sldId id="459" r:id="rId68"/>
    <p:sldId id="432" r:id="rId69"/>
  </p:sldIdLst>
  <p:sldSz cx="9144000" cy="6858000" type="screen4x3"/>
  <p:notesSz cx="6997700" cy="9283700"/>
  <p:defaultTextStyle>
    <a:defPPr>
      <a:defRPr lang="en-US"/>
    </a:defPPr>
    <a:lvl1pPr algn="ctr" rtl="0" fontAlgn="base">
      <a:lnSpc>
        <a:spcPct val="80000"/>
      </a:lnSpc>
      <a:spcBef>
        <a:spcPct val="20000"/>
      </a:spcBef>
      <a:spcAft>
        <a:spcPct val="0"/>
      </a:spcAft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1pPr>
    <a:lvl2pPr marL="457200" algn="ctr" rtl="0" fontAlgn="base">
      <a:lnSpc>
        <a:spcPct val="80000"/>
      </a:lnSpc>
      <a:spcBef>
        <a:spcPct val="20000"/>
      </a:spcBef>
      <a:spcAft>
        <a:spcPct val="0"/>
      </a:spcAft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2pPr>
    <a:lvl3pPr marL="914400" algn="ctr" rtl="0" fontAlgn="base">
      <a:lnSpc>
        <a:spcPct val="80000"/>
      </a:lnSpc>
      <a:spcBef>
        <a:spcPct val="20000"/>
      </a:spcBef>
      <a:spcAft>
        <a:spcPct val="0"/>
      </a:spcAft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3pPr>
    <a:lvl4pPr marL="1371600" algn="ctr" rtl="0" fontAlgn="base">
      <a:lnSpc>
        <a:spcPct val="80000"/>
      </a:lnSpc>
      <a:spcBef>
        <a:spcPct val="20000"/>
      </a:spcBef>
      <a:spcAft>
        <a:spcPct val="0"/>
      </a:spcAft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4pPr>
    <a:lvl5pPr marL="1828800" algn="ctr" rtl="0" fontAlgn="base">
      <a:lnSpc>
        <a:spcPct val="80000"/>
      </a:lnSpc>
      <a:spcBef>
        <a:spcPct val="20000"/>
      </a:spcBef>
      <a:spcAft>
        <a:spcPct val="0"/>
      </a:spcAft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5pPr>
    <a:lvl6pPr marL="2286000" algn="l" defTabSz="457200" rtl="0" eaLnBrk="1" latinLnBrk="0" hangingPunct="1"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6pPr>
    <a:lvl7pPr marL="2743200" algn="l" defTabSz="457200" rtl="0" eaLnBrk="1" latinLnBrk="0" hangingPunct="1"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7pPr>
    <a:lvl8pPr marL="3200400" algn="l" defTabSz="457200" rtl="0" eaLnBrk="1" latinLnBrk="0" hangingPunct="1"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8pPr>
    <a:lvl9pPr marL="3657600" algn="l" defTabSz="457200" rtl="0" eaLnBrk="1" latinLnBrk="0" hangingPunct="1">
      <a:defRPr sz="2800" b="1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23651" autoAdjust="0"/>
    <p:restoredTop sz="85922" autoAdjust="0"/>
  </p:normalViewPr>
  <p:slideViewPr>
    <p:cSldViewPr>
      <p:cViewPr>
        <p:scale>
          <a:sx n="66" d="100"/>
          <a:sy n="66" d="100"/>
        </p:scale>
        <p:origin x="-113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29.wmf"/><Relationship Id="rId10" Type="http://schemas.openxmlformats.org/officeDocument/2006/relationships/image" Target="../media/image30.wmf"/><Relationship Id="rId1" Type="http://schemas.openxmlformats.org/officeDocument/2006/relationships/image" Target="../media/image25.wmf"/><Relationship Id="rId2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29.wmf"/><Relationship Id="rId10" Type="http://schemas.openxmlformats.org/officeDocument/2006/relationships/image" Target="../media/image30.wmf"/><Relationship Id="rId1" Type="http://schemas.openxmlformats.org/officeDocument/2006/relationships/image" Target="../media/image25.wmf"/><Relationship Id="rId2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31.wmf"/><Relationship Id="rId1" Type="http://schemas.openxmlformats.org/officeDocument/2006/relationships/image" Target="../media/image25.wmf"/><Relationship Id="rId2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31.wmf"/><Relationship Id="rId1" Type="http://schemas.openxmlformats.org/officeDocument/2006/relationships/image" Target="../media/image25.wmf"/><Relationship Id="rId2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1" Type="http://schemas.openxmlformats.org/officeDocument/2006/relationships/image" Target="../media/image20.wmf"/><Relationship Id="rId2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fld id="{80DF11F8-071E-754D-A439-59D6BCCFAD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fld id="{6CEB9B55-34BC-DA45-BAAB-76C8BB626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2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norm(w</a:t>
            </a:r>
            <a:r>
              <a:rPr lang="en-US" dirty="0" smtClean="0"/>
              <a:t>)</a:t>
            </a:r>
            <a:r>
              <a:rPr lang="en-US" baseline="0" dirty="0" smtClean="0"/>
              <a:t> involves a square root, which is hard do deal with when optimizing.  </a:t>
            </a:r>
            <a:r>
              <a:rPr lang="en-US" baseline="0" dirty="0" err="1" smtClean="0"/>
              <a:t>wTw</a:t>
            </a:r>
            <a:r>
              <a:rPr lang="en-US" baseline="0" dirty="0" smtClean="0"/>
              <a:t> is the square of the vector and removes this square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B9B55-34BC-DA45-BAAB-76C8BB626CC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norm(w</a:t>
            </a:r>
            <a:r>
              <a:rPr lang="en-US" dirty="0" smtClean="0"/>
              <a:t>)</a:t>
            </a:r>
            <a:r>
              <a:rPr lang="en-US" baseline="0" dirty="0" smtClean="0"/>
              <a:t> involves a square root, which is hard do deal with when optimizing.  </a:t>
            </a:r>
            <a:r>
              <a:rPr lang="en-US" baseline="0" dirty="0" err="1" smtClean="0"/>
              <a:t>wTw</a:t>
            </a:r>
            <a:r>
              <a:rPr lang="en-US" baseline="0" dirty="0" smtClean="0"/>
              <a:t> is the square of the vector and removes this square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B9B55-34BC-DA45-BAAB-76C8BB626CC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02DAF9-87C9-8843-878C-6C48411C8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75687B-0C53-534D-ADF5-449DA66A3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5A9D3E-4E5A-714B-B4E3-C9E7E0FB3F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FEED5137-3D9A-B446-B923-E853444FB1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81D3B294-9419-7A40-A6A6-7FE687A58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D08438BF-D50A-1E40-866B-2F298DED1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27515-D167-954D-956D-688C93FD1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C12E44-21C8-A94C-BB3D-BAFA06C528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823CFD5-9B04-0140-9086-1CBFC463A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9A01C6-F795-0748-ACFF-01A048FD8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4B9B136-3E0B-C845-B2FB-D0A83B0C48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0BD8B4-6F3D-8048-8D96-3C9E02709E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99284D-5EE4-9845-924D-3903627DBA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C9D771-D159-E346-95AE-420A43B6F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7033B29-FD4C-4F4C-9CEF-738DAE17FE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8B9CF22-DE5E-554E-AABB-CFD8F098E7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fld id="{95D4F9B5-F028-A24A-BAA0-024AD6300A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i="0">
          <a:solidFill>
            <a:srgbClr val="008000"/>
          </a:solidFill>
          <a:latin typeface="+mn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4.e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0" Type="http://schemas.openxmlformats.org/officeDocument/2006/relationships/image" Target="../media/image23.wmf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7.bin"/><Relationship Id="rId20" Type="http://schemas.openxmlformats.org/officeDocument/2006/relationships/image" Target="../media/image29.wmf"/><Relationship Id="rId21" Type="http://schemas.openxmlformats.org/officeDocument/2006/relationships/oleObject" Target="../embeddings/oleObject33.bin"/><Relationship Id="rId22" Type="http://schemas.openxmlformats.org/officeDocument/2006/relationships/image" Target="../media/image30.wmf"/><Relationship Id="rId10" Type="http://schemas.openxmlformats.org/officeDocument/2006/relationships/image" Target="../media/image23.wmf"/><Relationship Id="rId11" Type="http://schemas.openxmlformats.org/officeDocument/2006/relationships/oleObject" Target="../embeddings/oleObject28.bin"/><Relationship Id="rId12" Type="http://schemas.openxmlformats.org/officeDocument/2006/relationships/image" Target="../media/image24.wmf"/><Relationship Id="rId13" Type="http://schemas.openxmlformats.org/officeDocument/2006/relationships/oleObject" Target="../embeddings/oleObject29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30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31.bin"/><Relationship Id="rId18" Type="http://schemas.openxmlformats.org/officeDocument/2006/relationships/image" Target="../media/image28.wmf"/><Relationship Id="rId19" Type="http://schemas.openxmlformats.org/officeDocument/2006/relationships/oleObject" Target="../embeddings/oleObject32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4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2.wm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tags" Target="../tags/tag22.xml"/><Relationship Id="rId23" Type="http://schemas.openxmlformats.org/officeDocument/2006/relationships/tags" Target="../tags/tag23.xml"/><Relationship Id="rId24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20" Type="http://schemas.openxmlformats.org/officeDocument/2006/relationships/image" Target="../media/image29.wmf"/><Relationship Id="rId21" Type="http://schemas.openxmlformats.org/officeDocument/2006/relationships/oleObject" Target="../embeddings/oleObject43.bin"/><Relationship Id="rId22" Type="http://schemas.openxmlformats.org/officeDocument/2006/relationships/image" Target="../media/image30.wmf"/><Relationship Id="rId10" Type="http://schemas.openxmlformats.org/officeDocument/2006/relationships/image" Target="../media/image23.wmf"/><Relationship Id="rId11" Type="http://schemas.openxmlformats.org/officeDocument/2006/relationships/oleObject" Target="../embeddings/oleObject38.bin"/><Relationship Id="rId12" Type="http://schemas.openxmlformats.org/officeDocument/2006/relationships/image" Target="../media/image24.wmf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40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41.bin"/><Relationship Id="rId18" Type="http://schemas.openxmlformats.org/officeDocument/2006/relationships/image" Target="../media/image28.wmf"/><Relationship Id="rId19" Type="http://schemas.openxmlformats.org/officeDocument/2006/relationships/oleObject" Target="../embeddings/oleObject42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4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22.wmf"/></Relationships>
</file>

<file path=ppt/slides/_rels/slide4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image" Target="../media/image24.wmf"/><Relationship Id="rId13" Type="http://schemas.openxmlformats.org/officeDocument/2006/relationships/oleObject" Target="../embeddings/oleObject49.bin"/><Relationship Id="rId14" Type="http://schemas.openxmlformats.org/officeDocument/2006/relationships/image" Target="../media/image31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4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46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47.bin"/><Relationship Id="rId10" Type="http://schemas.openxmlformats.org/officeDocument/2006/relationships/image" Target="../media/image23.wmf"/></Relationships>
</file>

<file path=ppt/slides/_rels/slide4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4.bin"/><Relationship Id="rId12" Type="http://schemas.openxmlformats.org/officeDocument/2006/relationships/image" Target="../media/image24.wmf"/><Relationship Id="rId13" Type="http://schemas.openxmlformats.org/officeDocument/2006/relationships/oleObject" Target="../embeddings/oleObject55.bin"/><Relationship Id="rId14" Type="http://schemas.openxmlformats.org/officeDocument/2006/relationships/image" Target="../media/image31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0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51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52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53.bin"/><Relationship Id="rId10" Type="http://schemas.openxmlformats.org/officeDocument/2006/relationships/image" Target="../media/image23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2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858000" cy="533400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David Kauchak,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CS311, Spring 2013</a:t>
            </a:r>
            <a:endParaRPr lang="en-US" sz="24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Classifiers/SVMs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 as a linear classifier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2644775"/>
            <a:ext cx="24384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To classify:</a:t>
            </a:r>
            <a:endParaRPr lang="en-US" b="0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93825" y="3057525"/>
          <a:ext cx="53879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6" name="Equation" r:id="rId3" imgW="2095500" imgH="431800" progId="Equation.3">
                  <p:embed/>
                </p:oleObj>
              </mc:Choice>
              <mc:Fallback>
                <p:oleObj name="Equation" r:id="rId3" imgW="20955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3057525"/>
                        <a:ext cx="5387975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1" name="Object 5"/>
          <p:cNvGraphicFramePr>
            <a:graphicFrameLocks noChangeAspect="1"/>
          </p:cNvGraphicFramePr>
          <p:nvPr/>
        </p:nvGraphicFramePr>
        <p:xfrm>
          <a:off x="1892300" y="1447800"/>
          <a:ext cx="54229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7" name="Equation" r:id="rId5" imgW="2108200" imgH="406400" progId="Equation.3">
                  <p:embed/>
                </p:oleObj>
              </mc:Choice>
              <mc:Fallback>
                <p:oleObj name="Equation" r:id="rId5" imgW="2108200" imgH="40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1447800"/>
                        <a:ext cx="5422900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3" name="Object 5"/>
          <p:cNvGraphicFramePr>
            <a:graphicFrameLocks noChangeAspect="1"/>
          </p:cNvGraphicFramePr>
          <p:nvPr/>
        </p:nvGraphicFramePr>
        <p:xfrm>
          <a:off x="1350963" y="5213350"/>
          <a:ext cx="604043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8" name="Equation" r:id="rId7" imgW="2349500" imgH="431800" progId="Equation.3">
                  <p:embed/>
                </p:oleObj>
              </mc:Choice>
              <mc:Fallback>
                <p:oleObj name="Equation" r:id="rId7" imgW="23495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5213350"/>
                        <a:ext cx="6040437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4577794"/>
            <a:ext cx="3429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We can take the log:</a:t>
            </a:r>
            <a:endParaRPr lang="en-US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 as a linear classifier</a:t>
            </a:r>
            <a:endParaRPr lang="en-US" dirty="0"/>
          </a:p>
        </p:txBody>
      </p:sp>
      <p:graphicFrame>
        <p:nvGraphicFramePr>
          <p:cNvPr id="331781" name="Object 5"/>
          <p:cNvGraphicFramePr>
            <a:graphicFrameLocks noChangeAspect="1"/>
          </p:cNvGraphicFramePr>
          <p:nvPr/>
        </p:nvGraphicFramePr>
        <p:xfrm>
          <a:off x="528638" y="1447800"/>
          <a:ext cx="650081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40" name="Equation" r:id="rId3" imgW="2527300" imgH="406400" progId="Equation.3">
                  <p:embed/>
                </p:oleObj>
              </mc:Choice>
              <mc:Fallback>
                <p:oleObj name="Equation" r:id="rId3" imgW="2527300" imgH="40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1447800"/>
                        <a:ext cx="6500812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6" name="Object 4"/>
          <p:cNvGraphicFramePr>
            <a:graphicFrameLocks noChangeAspect="1"/>
          </p:cNvGraphicFramePr>
          <p:nvPr/>
        </p:nvGraphicFramePr>
        <p:xfrm>
          <a:off x="1217613" y="2765425"/>
          <a:ext cx="640238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41" name="Equation" r:id="rId5" imgW="2489200" imgH="406400" progId="Equation.3">
                  <p:embed/>
                </p:oleObj>
              </mc:Choice>
              <mc:Fallback>
                <p:oleObj name="Equation" r:id="rId5" imgW="2489200" imgH="40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2765425"/>
                        <a:ext cx="6402387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7" name="Object 5"/>
          <p:cNvGraphicFramePr>
            <a:graphicFrameLocks noChangeAspect="1"/>
          </p:cNvGraphicFramePr>
          <p:nvPr/>
        </p:nvGraphicFramePr>
        <p:xfrm>
          <a:off x="1185863" y="4114800"/>
          <a:ext cx="75771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42" name="Equation" r:id="rId7" imgW="3289300" imgH="431800" progId="Equation.3">
                  <p:embed/>
                </p:oleObj>
              </mc:Choice>
              <mc:Fallback>
                <p:oleObj name="Equation" r:id="rId7" imgW="32893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114800"/>
                        <a:ext cx="75771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 as a linear classifier</a:t>
            </a:r>
            <a:endParaRPr lang="en-US" dirty="0"/>
          </a:p>
        </p:txBody>
      </p:sp>
      <p:graphicFrame>
        <p:nvGraphicFramePr>
          <p:cNvPr id="335877" name="Object 5"/>
          <p:cNvGraphicFramePr>
            <a:graphicFrameLocks noChangeAspect="1"/>
          </p:cNvGraphicFramePr>
          <p:nvPr/>
        </p:nvGraphicFramePr>
        <p:xfrm>
          <a:off x="914400" y="1371600"/>
          <a:ext cx="75771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65" name="Equation" r:id="rId3" imgW="3289300" imgH="431800" progId="Equation.3">
                  <p:embed/>
                </p:oleObj>
              </mc:Choice>
              <mc:Fallback>
                <p:oleObj name="Equation" r:id="rId3" imgW="32893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5771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8" name="Object 6"/>
          <p:cNvGraphicFramePr>
            <a:graphicFrameLocks noChangeAspect="1"/>
          </p:cNvGraphicFramePr>
          <p:nvPr/>
        </p:nvGraphicFramePr>
        <p:xfrm>
          <a:off x="873125" y="2590800"/>
          <a:ext cx="8102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66" name="Equation" r:id="rId5" imgW="3517900" imgH="431800" progId="Equation.3">
                  <p:embed/>
                </p:oleObj>
              </mc:Choice>
              <mc:Fallback>
                <p:oleObj name="Equation" r:id="rId5" imgW="35179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2590800"/>
                        <a:ext cx="8102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95600" y="4191000"/>
            <a:ext cx="289560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binary </a:t>
            </a:r>
          </a:p>
          <a:p>
            <a:r>
              <a:rPr lang="en-US" b="0" dirty="0" smtClean="0">
                <a:solidFill>
                  <a:srgbClr val="0000FF"/>
                </a:solidFill>
              </a:rPr>
              <a:t>features</a:t>
            </a:r>
            <a:endParaRPr lang="en-US" b="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4191000"/>
            <a:ext cx="28956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weight for that dimension</a:t>
            </a:r>
            <a:endParaRPr lang="en-US" b="0" dirty="0">
              <a:solidFill>
                <a:srgbClr val="0000FF"/>
              </a:solidFill>
            </a:endParaRPr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 bwMode="auto">
          <a:xfrm rot="5400000" flipH="1" flipV="1">
            <a:off x="4114800" y="3505200"/>
            <a:ext cx="914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Left Brace 10"/>
          <p:cNvSpPr/>
          <p:nvPr/>
        </p:nvSpPr>
        <p:spPr bwMode="auto">
          <a:xfrm rot="16200000">
            <a:off x="6705600" y="1752600"/>
            <a:ext cx="533400" cy="3733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graphicFrame>
        <p:nvGraphicFramePr>
          <p:cNvPr id="336902" name="Object 6"/>
          <p:cNvGraphicFramePr>
            <a:graphicFrameLocks noChangeAspect="1"/>
          </p:cNvGraphicFramePr>
          <p:nvPr/>
        </p:nvGraphicFramePr>
        <p:xfrm>
          <a:off x="2297113" y="5867400"/>
          <a:ext cx="41798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67" name="Equation" r:id="rId7" imgW="2044700" imgH="177800" progId="Equation.3">
                  <p:embed/>
                </p:oleObj>
              </mc:Choice>
              <mc:Fallback>
                <p:oleObj name="Equation" r:id="rId7" imgW="20447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5867400"/>
                        <a:ext cx="417988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1828800" y="5715000"/>
            <a:ext cx="5029200" cy="838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4343400"/>
            <a:ext cx="2895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w</a:t>
            </a:r>
            <a:r>
              <a:rPr lang="en-US" b="0" baseline="-25000" dirty="0" smtClean="0">
                <a:solidFill>
                  <a:srgbClr val="0000FF"/>
                </a:solidFill>
              </a:rPr>
              <a:t>n+1</a:t>
            </a:r>
            <a:endParaRPr lang="en-US" b="0" baseline="-25000" dirty="0">
              <a:solidFill>
                <a:srgbClr val="0000FF"/>
              </a:solidFill>
            </a:endParaRPr>
          </a:p>
        </p:txBody>
      </p:sp>
      <p:sp>
        <p:nvSpPr>
          <p:cNvPr id="15" name="Left Brace 14"/>
          <p:cNvSpPr/>
          <p:nvPr/>
        </p:nvSpPr>
        <p:spPr bwMode="auto">
          <a:xfrm rot="16200000">
            <a:off x="2286000" y="2209801"/>
            <a:ext cx="5334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Lots of linear classifiers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191000"/>
          </a:xfrm>
        </p:spPr>
        <p:txBody>
          <a:bodyPr/>
          <a:lstStyle/>
          <a:p>
            <a:pPr marL="0" indent="0" eaLnBrk="1" hangingPunct="1">
              <a:lnSpc>
                <a:spcPct val="93000"/>
              </a:lnSpc>
              <a:buNone/>
            </a:pP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Many common text classifiers are linear classifiers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Naïve </a:t>
            </a:r>
            <a:r>
              <a:rPr lang="en-US" dirty="0" err="1"/>
              <a:t>Bayes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 err="1"/>
              <a:t>Perceptron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 err="1"/>
              <a:t>Rocchio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Logistic regression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Support vector machines (with linear kernel)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Linear </a:t>
            </a:r>
            <a:r>
              <a:rPr lang="en-US" dirty="0" smtClean="0"/>
              <a:t>regression</a:t>
            </a:r>
          </a:p>
          <a:p>
            <a:pPr lvl="1" eaLnBrk="1" hangingPunct="1">
              <a:lnSpc>
                <a:spcPct val="93000"/>
              </a:lnSpc>
            </a:pPr>
            <a:endParaRPr lang="en-US" dirty="0" smtClean="0"/>
          </a:p>
          <a:p>
            <a:pPr marL="0" indent="0" eaLnBrk="1" hangingPunct="1">
              <a:lnSpc>
                <a:spcPct val="93000"/>
              </a:lnSpc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Despite this similarity, noticeable performance difference</a:t>
            </a:r>
          </a:p>
          <a:p>
            <a:pPr lvl="1" eaLnBrk="1" hangingPunct="1">
              <a:lnSpc>
                <a:spcPct val="93000"/>
              </a:lnSpc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943600"/>
            <a:ext cx="60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How might algorithms differ?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Which Hyperplane?</a:t>
            </a: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V="1">
            <a:off x="2057400" y="1828800"/>
            <a:ext cx="3962400" cy="434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V="1">
            <a:off x="3810000" y="1828800"/>
            <a:ext cx="685800" cy="4572000"/>
          </a:xfrm>
          <a:prstGeom prst="line">
            <a:avLst/>
          </a:prstGeom>
          <a:noFill/>
          <a:ln w="19050">
            <a:solidFill>
              <a:srgbClr val="00A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1570" name="Text Box 18"/>
          <p:cNvSpPr txBox="1">
            <a:spLocks noChangeArrowheads="1"/>
          </p:cNvSpPr>
          <p:nvPr/>
        </p:nvSpPr>
        <p:spPr bwMode="auto">
          <a:xfrm>
            <a:off x="4648200" y="57912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dirty="0" smtClean="0"/>
              <a:t>lots </a:t>
            </a:r>
            <a:r>
              <a:rPr lang="en-US" sz="2800" dirty="0"/>
              <a:t>of </a:t>
            </a:r>
            <a:r>
              <a:rPr lang="en-US" sz="2800" dirty="0" smtClean="0"/>
              <a:t>possible solutions</a:t>
            </a:r>
            <a:endParaRPr lang="en-US" sz="1200" i="1" dirty="0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 flipV="1">
            <a:off x="3505200" y="1600200"/>
            <a:ext cx="1981200" cy="3962400"/>
          </a:xfrm>
          <a:prstGeom prst="lin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Which Hyperplane?</a:t>
            </a: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V="1">
            <a:off x="2057400" y="1828800"/>
            <a:ext cx="3962400" cy="434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V="1">
            <a:off x="3810000" y="1828800"/>
            <a:ext cx="685800" cy="4572000"/>
          </a:xfrm>
          <a:prstGeom prst="line">
            <a:avLst/>
          </a:prstGeom>
          <a:noFill/>
          <a:ln w="19050">
            <a:solidFill>
              <a:srgbClr val="00A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1570" name="Text Box 18"/>
          <p:cNvSpPr txBox="1">
            <a:spLocks noChangeArrowheads="1"/>
          </p:cNvSpPr>
          <p:nvPr/>
        </p:nvSpPr>
        <p:spPr bwMode="auto">
          <a:xfrm>
            <a:off x="4648200" y="57912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dirty="0" smtClean="0"/>
              <a:t>lots </a:t>
            </a:r>
            <a:r>
              <a:rPr lang="en-US" sz="2800" dirty="0"/>
              <a:t>of </a:t>
            </a:r>
            <a:r>
              <a:rPr lang="en-US" sz="2800" dirty="0" smtClean="0"/>
              <a:t>possible solutions</a:t>
            </a:r>
            <a:endParaRPr lang="en-US" sz="1200" i="1" dirty="0"/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3429000" y="5165725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46"/>
          <p:cNvSpPr>
            <a:spLocks noChangeArrowheads="1"/>
          </p:cNvSpPr>
          <p:nvPr/>
        </p:nvSpPr>
        <p:spPr bwMode="auto">
          <a:xfrm>
            <a:off x="5158047" y="2286000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3505200" y="1600200"/>
            <a:ext cx="1981200" cy="3962400"/>
          </a:xfrm>
          <a:prstGeom prst="lin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rot="397439">
            <a:off x="3124200" y="2590800"/>
            <a:ext cx="685800" cy="22860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rot="370521">
            <a:off x="4724627" y="2281795"/>
            <a:ext cx="760010" cy="21336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rot="397439">
            <a:off x="1385398" y="2507451"/>
            <a:ext cx="2722934" cy="2372618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rot="370521">
            <a:off x="4604246" y="2396832"/>
            <a:ext cx="2175703" cy="21336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Dealing with noise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438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90800" y="5791200"/>
            <a:ext cx="39417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linearly separable?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 exam posted</a:t>
            </a:r>
          </a:p>
          <a:p>
            <a:r>
              <a:rPr lang="en-US" dirty="0" smtClean="0"/>
              <a:t>Assignment 4 due Friday by 6pm</a:t>
            </a:r>
          </a:p>
          <a:p>
            <a:r>
              <a:rPr lang="en-US" dirty="0" smtClean="0"/>
              <a:t>No office hours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7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A nonlinear problem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5791200" y="1828800"/>
            <a:ext cx="26670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A linear classifier like Naïve </a:t>
            </a:r>
            <a:r>
              <a:rPr lang="en-US" sz="2400" dirty="0" err="1" smtClean="0">
                <a:ea typeface="ＭＳ Ｐゴシック" pitchFamily="-110" charset="-128"/>
                <a:cs typeface="ＭＳ Ｐゴシック" pitchFamily="-110" charset="-128"/>
              </a:rPr>
              <a:t>Bayes</a:t>
            </a: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 does badly on this task</a:t>
            </a:r>
          </a:p>
          <a:p>
            <a:pPr eaLnBrk="1" hangingPunct="1"/>
            <a:endParaRPr lang="en-US" sz="24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-NN will do very well (assuming enough training data)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BB3B92-07CB-AB41-96F6-57DDE3721EF8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5018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4908550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284F59-DFB0-0444-8AB8-566C6AF0DC1D}" type="slidenum">
              <a:rPr lang="en-US"/>
              <a:pPr/>
              <a:t>21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10" charset="-128"/>
                <a:cs typeface="ＭＳ Ｐゴシック" pitchFamily="-110" charset="-128"/>
              </a:rPr>
              <a:t>Linear classifiers: Which Hyperplane?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60198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Lots of possible solutions for </a:t>
            </a:r>
            <a:r>
              <a:rPr lang="en-US" sz="2800" i="1" dirty="0" err="1">
                <a:ea typeface="ＭＳ Ｐゴシック" pitchFamily="-110" charset="-128"/>
                <a:cs typeface="ＭＳ Ｐゴシック" pitchFamily="-110" charset="-128"/>
              </a:rPr>
              <a:t>a,b,</a:t>
            </a:r>
            <a:r>
              <a:rPr lang="en-US" sz="2800" i="1" dirty="0" err="1" smtClean="0">
                <a:ea typeface="ＭＳ Ｐゴシック" pitchFamily="-110" charset="-128"/>
                <a:cs typeface="ＭＳ Ｐゴシック" pitchFamily="-110" charset="-128"/>
              </a:rPr>
              <a:t>c</a:t>
            </a:r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i="1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Support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Vector Machine (SVM) finds an optimal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solution</a:t>
            </a:r>
          </a:p>
          <a:p>
            <a:pPr lvl="1" eaLnBrk="1" hangingPunct="1"/>
            <a:r>
              <a:rPr lang="en-US" sz="2800" dirty="0"/>
              <a:t>Maximizes the distance between the </a:t>
            </a:r>
            <a:r>
              <a:rPr lang="en-US" sz="2800" dirty="0" err="1"/>
              <a:t>hyperplane</a:t>
            </a:r>
            <a:r>
              <a:rPr lang="en-US" sz="2800" dirty="0"/>
              <a:t> and the “difficult points” close to decision </a:t>
            </a:r>
            <a:r>
              <a:rPr lang="en-US" sz="2800" dirty="0" smtClean="0"/>
              <a:t>boundary</a:t>
            </a:r>
            <a:endParaRPr lang="en-US" sz="2800" dirty="0"/>
          </a:p>
        </p:txBody>
      </p:sp>
      <p:pic>
        <p:nvPicPr>
          <p:cNvPr id="9221" name="Picture 4" descr="prabhakarmanyhyperpla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72200" y="4191000"/>
            <a:ext cx="2667000" cy="2324100"/>
          </a:xfrm>
          <a:noFill/>
        </p:spPr>
      </p:pic>
      <p:sp>
        <p:nvSpPr>
          <p:cNvPr id="9222" name="Line 5"/>
          <p:cNvSpPr>
            <a:spLocks noChangeShapeType="1"/>
          </p:cNvSpPr>
          <p:nvPr/>
        </p:nvSpPr>
        <p:spPr bwMode="auto">
          <a:xfrm flipH="1" flipV="1">
            <a:off x="7010400" y="4191000"/>
            <a:ext cx="19050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 flipH="1">
            <a:off x="7772400" y="4267200"/>
            <a:ext cx="304800" cy="2209800"/>
          </a:xfrm>
          <a:prstGeom prst="line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>
            <a:off x="6553200" y="2133600"/>
            <a:ext cx="2438400" cy="1828800"/>
          </a:xfrm>
          <a:prstGeom prst="wedgeRectCallout">
            <a:avLst>
              <a:gd name="adj1" fmla="val 2213"/>
              <a:gd name="adj2" fmla="val 77171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This line represents the decision boundary:</a:t>
            </a:r>
          </a:p>
          <a:p>
            <a:pPr algn="ctr"/>
            <a:r>
              <a:rPr lang="en-US" i="1" dirty="0"/>
              <a:t>a</a:t>
            </a:r>
            <a:r>
              <a:rPr lang="en-US" i="1" dirty="0">
                <a:solidFill>
                  <a:srgbClr val="990033"/>
                </a:solidFill>
              </a:rPr>
              <a:t>x</a:t>
            </a:r>
            <a:r>
              <a:rPr lang="en-US" i="1" dirty="0"/>
              <a:t> + b</a:t>
            </a:r>
            <a:r>
              <a:rPr lang="en-US" i="1" dirty="0">
                <a:solidFill>
                  <a:srgbClr val="990033"/>
                </a:solidFill>
              </a:rPr>
              <a:t>y</a:t>
            </a:r>
            <a:r>
              <a:rPr lang="en-US" i="1" dirty="0"/>
              <a:t> - </a:t>
            </a:r>
            <a:r>
              <a:rPr lang="en-US" i="1" dirty="0" err="1"/>
              <a:t>c</a:t>
            </a:r>
            <a:r>
              <a:rPr lang="en-US" i="1" dirty="0"/>
              <a:t> </a:t>
            </a:r>
            <a:r>
              <a:rPr lang="en-US" dirty="0">
                <a:sym typeface="Symbol" pitchFamily="-110" charset="2"/>
              </a:rPr>
              <a:t>= 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AB442-0953-0349-AB6C-9C6C9684F33C}" type="slidenum">
              <a:rPr lang="en-US"/>
              <a:pPr/>
              <a:t>22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Another intuition</a:t>
            </a:r>
          </a:p>
        </p:txBody>
      </p:sp>
      <p:sp>
        <p:nvSpPr>
          <p:cNvPr id="10244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Think of it as trying to place a wide separator between the points.</a:t>
            </a: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Will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constrain the possible options</a:t>
            </a:r>
          </a:p>
          <a:p>
            <a:pPr eaLnBrk="1" hangingPunct="1">
              <a:buFont typeface="Wingdings" pitchFamily="-110" charset="2"/>
              <a:buNone/>
            </a:pPr>
            <a:endParaRPr lang="en-US" sz="28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0245" name="Oval 3"/>
          <p:cNvSpPr>
            <a:spLocks noChangeArrowheads="1"/>
          </p:cNvSpPr>
          <p:nvPr/>
        </p:nvSpPr>
        <p:spPr bwMode="auto">
          <a:xfrm>
            <a:off x="21336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Oval 4"/>
          <p:cNvSpPr>
            <a:spLocks noChangeArrowheads="1"/>
          </p:cNvSpPr>
          <p:nvPr/>
        </p:nvSpPr>
        <p:spPr bwMode="auto">
          <a:xfrm>
            <a:off x="4800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2286000" y="4800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2438400" y="5867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Oval 7"/>
          <p:cNvSpPr>
            <a:spLocks noChangeArrowheads="1"/>
          </p:cNvSpPr>
          <p:nvPr/>
        </p:nvSpPr>
        <p:spPr bwMode="auto">
          <a:xfrm>
            <a:off x="3352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1828800" y="5257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2895600" y="5029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3581400" y="4648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Oval 11"/>
          <p:cNvSpPr>
            <a:spLocks noChangeArrowheads="1"/>
          </p:cNvSpPr>
          <p:nvPr/>
        </p:nvSpPr>
        <p:spPr bwMode="auto">
          <a:xfrm>
            <a:off x="3200400" y="5867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Oval 12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Oval 13"/>
          <p:cNvSpPr>
            <a:spLocks noChangeArrowheads="1"/>
          </p:cNvSpPr>
          <p:nvPr/>
        </p:nvSpPr>
        <p:spPr bwMode="auto">
          <a:xfrm>
            <a:off x="5257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Oval 14"/>
          <p:cNvSpPr>
            <a:spLocks noChangeArrowheads="1"/>
          </p:cNvSpPr>
          <p:nvPr/>
        </p:nvSpPr>
        <p:spPr bwMode="auto">
          <a:xfrm>
            <a:off x="6324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Oval 15"/>
          <p:cNvSpPr>
            <a:spLocks noChangeArrowheads="1"/>
          </p:cNvSpPr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8" name="Rectangle 21"/>
          <p:cNvSpPr>
            <a:spLocks noChangeArrowheads="1"/>
          </p:cNvSpPr>
          <p:nvPr/>
        </p:nvSpPr>
        <p:spPr bwMode="auto">
          <a:xfrm>
            <a:off x="3810000" y="32766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42" name="Rectangle 22"/>
          <p:cNvSpPr>
            <a:spLocks noChangeArrowheads="1"/>
          </p:cNvSpPr>
          <p:nvPr/>
        </p:nvSpPr>
        <p:spPr bwMode="auto">
          <a:xfrm rot="1200000">
            <a:off x="3810000" y="32004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43" name="Rectangle 23"/>
          <p:cNvSpPr>
            <a:spLocks noChangeArrowheads="1"/>
          </p:cNvSpPr>
          <p:nvPr/>
        </p:nvSpPr>
        <p:spPr bwMode="auto">
          <a:xfrm rot="-1200000">
            <a:off x="3886200" y="31242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2" grpId="0" animBg="1"/>
      <p:bldP spid="9523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Support Vector Machine (SVM)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7162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7467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7772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74676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68580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6400800" y="4267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553200" y="38100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858000" y="41148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943600" y="36576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248400" y="3886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019800" y="41148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7620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7696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68961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6553200" y="34417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6858000" y="36576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6248400" y="3200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8" name="Oval 24"/>
          <p:cNvSpPr>
            <a:spLocks noChangeArrowheads="1"/>
          </p:cNvSpPr>
          <p:nvPr/>
        </p:nvSpPr>
        <p:spPr bwMode="auto">
          <a:xfrm>
            <a:off x="72517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9" name="Oval 25"/>
          <p:cNvSpPr>
            <a:spLocks noChangeArrowheads="1"/>
          </p:cNvSpPr>
          <p:nvPr/>
        </p:nvSpPr>
        <p:spPr bwMode="auto">
          <a:xfrm>
            <a:off x="7086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2170" name="Line 26"/>
          <p:cNvSpPr>
            <a:spLocks noChangeShapeType="1"/>
          </p:cNvSpPr>
          <p:nvPr/>
        </p:nvSpPr>
        <p:spPr bwMode="auto">
          <a:xfrm>
            <a:off x="5867400" y="2514600"/>
            <a:ext cx="1981200" cy="1524000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1" name="Line 28"/>
          <p:cNvSpPr>
            <a:spLocks noChangeShapeType="1"/>
          </p:cNvSpPr>
          <p:nvPr/>
        </p:nvSpPr>
        <p:spPr bwMode="auto">
          <a:xfrm>
            <a:off x="6096000" y="2286000"/>
            <a:ext cx="1981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2" name="Line 29"/>
          <p:cNvSpPr>
            <a:spLocks noChangeShapeType="1"/>
          </p:cNvSpPr>
          <p:nvPr/>
        </p:nvSpPr>
        <p:spPr bwMode="auto">
          <a:xfrm>
            <a:off x="5638800" y="2743200"/>
            <a:ext cx="1981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3" name="Text Box 31"/>
          <p:cNvSpPr txBox="1">
            <a:spLocks noChangeArrowheads="1"/>
          </p:cNvSpPr>
          <p:nvPr/>
        </p:nvSpPr>
        <p:spPr bwMode="auto">
          <a:xfrm>
            <a:off x="5775325" y="1562100"/>
            <a:ext cx="178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0" charset="0"/>
              </a:rPr>
              <a:t>Support vectors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1294" name="Line 32"/>
          <p:cNvSpPr>
            <a:spLocks noChangeShapeType="1"/>
          </p:cNvSpPr>
          <p:nvPr/>
        </p:nvSpPr>
        <p:spPr bwMode="auto">
          <a:xfrm flipH="1">
            <a:off x="6400800" y="1970088"/>
            <a:ext cx="152400" cy="1192212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5" name="Line 33"/>
          <p:cNvSpPr>
            <a:spLocks noChangeShapeType="1"/>
          </p:cNvSpPr>
          <p:nvPr/>
        </p:nvSpPr>
        <p:spPr bwMode="auto">
          <a:xfrm>
            <a:off x="6705600" y="1970088"/>
            <a:ext cx="190500" cy="925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6" name="Line 35"/>
          <p:cNvSpPr>
            <a:spLocks noChangeShapeType="1"/>
          </p:cNvSpPr>
          <p:nvPr/>
        </p:nvSpPr>
        <p:spPr bwMode="auto">
          <a:xfrm flipV="1">
            <a:off x="7518400" y="3657600"/>
            <a:ext cx="361950" cy="5222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7" name="Text Box 36"/>
          <p:cNvSpPr txBox="1">
            <a:spLocks noChangeArrowheads="1"/>
          </p:cNvSpPr>
          <p:nvPr/>
        </p:nvSpPr>
        <p:spPr bwMode="auto">
          <a:xfrm>
            <a:off x="7270750" y="4368800"/>
            <a:ext cx="121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0" charset="0"/>
              </a:rPr>
              <a:t>Maximize</a:t>
            </a:r>
          </a:p>
          <a:p>
            <a:pPr eaLnBrk="0" hangingPunct="0"/>
            <a:r>
              <a:rPr lang="en-US" sz="2000">
                <a:latin typeface="Times New Roman" pitchFamily="-110" charset="0"/>
              </a:rPr>
              <a:t>margin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1298" name="Freeform 37"/>
          <p:cNvSpPr>
            <a:spLocks/>
          </p:cNvSpPr>
          <p:nvPr/>
        </p:nvSpPr>
        <p:spPr bwMode="auto">
          <a:xfrm>
            <a:off x="7800975" y="3797300"/>
            <a:ext cx="174625" cy="630238"/>
          </a:xfrm>
          <a:custGeom>
            <a:avLst/>
            <a:gdLst>
              <a:gd name="T0" fmla="*/ 2147483647 w 110"/>
              <a:gd name="T1" fmla="*/ 2147483647 h 397"/>
              <a:gd name="T2" fmla="*/ 2147483647 w 110"/>
              <a:gd name="T3" fmla="*/ 2147483647 h 397"/>
              <a:gd name="T4" fmla="*/ 2147483647 w 110"/>
              <a:gd name="T5" fmla="*/ 2147483647 h 397"/>
              <a:gd name="T6" fmla="*/ 0 w 110"/>
              <a:gd name="T7" fmla="*/ 0 h 397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397"/>
              <a:gd name="T14" fmla="*/ 110 w 110"/>
              <a:gd name="T15" fmla="*/ 397 h 3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397">
                <a:moveTo>
                  <a:pt x="24" y="397"/>
                </a:moveTo>
                <a:cubicBezTo>
                  <a:pt x="62" y="331"/>
                  <a:pt x="100" y="265"/>
                  <a:pt x="105" y="211"/>
                </a:cubicBezTo>
                <a:cubicBezTo>
                  <a:pt x="110" y="157"/>
                  <a:pt x="74" y="108"/>
                  <a:pt x="57" y="73"/>
                </a:cubicBezTo>
                <a:cubicBezTo>
                  <a:pt x="40" y="38"/>
                  <a:pt x="8" y="12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1" name="Oval 41"/>
          <p:cNvSpPr>
            <a:spLocks noChangeArrowheads="1"/>
          </p:cNvSpPr>
          <p:nvPr/>
        </p:nvSpPr>
        <p:spPr bwMode="auto">
          <a:xfrm>
            <a:off x="6896100" y="2895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2" name="Rectangle 42"/>
          <p:cNvSpPr>
            <a:spLocks noChangeArrowheads="1"/>
          </p:cNvSpPr>
          <p:nvPr/>
        </p:nvSpPr>
        <p:spPr bwMode="auto">
          <a:xfrm>
            <a:off x="6553200" y="34417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3" name="Rectangle 43"/>
          <p:cNvSpPr>
            <a:spLocks noChangeArrowheads="1"/>
          </p:cNvSpPr>
          <p:nvPr/>
        </p:nvSpPr>
        <p:spPr bwMode="auto">
          <a:xfrm>
            <a:off x="6858000" y="3657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4" name="Rectangle 44"/>
          <p:cNvSpPr>
            <a:spLocks noChangeArrowheads="1"/>
          </p:cNvSpPr>
          <p:nvPr/>
        </p:nvSpPr>
        <p:spPr bwMode="auto">
          <a:xfrm>
            <a:off x="6248400" y="3200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5" name="Oval 45"/>
          <p:cNvSpPr>
            <a:spLocks noChangeArrowheads="1"/>
          </p:cNvSpPr>
          <p:nvPr/>
        </p:nvSpPr>
        <p:spPr bwMode="auto">
          <a:xfrm>
            <a:off x="7251700" y="31623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4876800" cy="48768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err="1">
                <a:ea typeface="ＭＳ Ｐゴシック" pitchFamily="-110" charset="-128"/>
                <a:cs typeface="ＭＳ Ｐゴシック" pitchFamily="-110" charset="-128"/>
              </a:rPr>
              <a:t>SVMs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 maximize the </a:t>
            </a:r>
            <a:r>
              <a:rPr lang="en-US" sz="2400" i="1" dirty="0">
                <a:ea typeface="ＭＳ Ｐゴシック" pitchFamily="-110" charset="-128"/>
                <a:cs typeface="ＭＳ Ｐゴシック" pitchFamily="-110" charset="-128"/>
              </a:rPr>
              <a:t>margin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 around the separating </a:t>
            </a:r>
            <a:r>
              <a:rPr lang="en-US" sz="2400" dirty="0" err="1" smtClean="0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endParaRPr lang="en-US" sz="24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2" eaLnBrk="1" hangingPunct="1"/>
            <a:r>
              <a:rPr lang="en-US" dirty="0" smtClean="0">
                <a:ea typeface="ＭＳ Ｐゴシック" pitchFamily="-110" charset="-128"/>
              </a:rPr>
              <a:t>aka </a:t>
            </a:r>
            <a:r>
              <a:rPr lang="en-US" dirty="0">
                <a:ea typeface="ＭＳ Ｐゴシック" pitchFamily="-110" charset="-128"/>
              </a:rPr>
              <a:t>large margin classifiers</a:t>
            </a:r>
            <a:endParaRPr lang="en-US" dirty="0" smtClean="0">
              <a:ea typeface="ＭＳ Ｐゴシック" pitchFamily="-110" charset="-128"/>
            </a:endParaRPr>
          </a:p>
          <a:p>
            <a:pPr marL="0" indent="0" eaLnBrk="1" hangingPunct="1">
              <a:buNone/>
            </a:pPr>
            <a:endParaRPr lang="en-US" sz="24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specified 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by a subset of training samples, </a:t>
            </a:r>
            <a:r>
              <a:rPr lang="en-US" sz="2400" i="1" dirty="0">
                <a:ea typeface="ＭＳ Ｐゴシック" pitchFamily="-110" charset="-128"/>
                <a:cs typeface="ＭＳ Ｐゴシック" pitchFamily="-110" charset="-128"/>
              </a:rPr>
              <a:t>the support </a:t>
            </a:r>
            <a:r>
              <a:rPr lang="en-US" sz="2400" i="1" dirty="0" smtClean="0">
                <a:ea typeface="ＭＳ Ｐゴシック" pitchFamily="-110" charset="-128"/>
                <a:cs typeface="ＭＳ Ｐゴシック" pitchFamily="-110" charset="-128"/>
              </a:rPr>
              <a:t>vectors</a:t>
            </a:r>
            <a:endParaRPr lang="en-US" sz="24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Posed </a:t>
            </a: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as 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a </a:t>
            </a:r>
            <a:r>
              <a:rPr lang="en-US" sz="2400" i="1" dirty="0">
                <a:ea typeface="ＭＳ Ｐゴシック" pitchFamily="-110" charset="-128"/>
                <a:cs typeface="ＭＳ Ｐゴシック" pitchFamily="-110" charset="-128"/>
              </a:rPr>
              <a:t>quadratic programming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 problem</a:t>
            </a: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Seen 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by many as the most successful current text classification method* </a:t>
            </a:r>
          </a:p>
        </p:txBody>
      </p:sp>
      <p:sp>
        <p:nvSpPr>
          <p:cNvPr id="11307" name="TextBox 47"/>
          <p:cNvSpPr txBox="1">
            <a:spLocks noChangeArrowheads="1"/>
          </p:cNvSpPr>
          <p:nvPr/>
        </p:nvSpPr>
        <p:spPr bwMode="auto">
          <a:xfrm>
            <a:off x="5486400" y="60452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/>
              <a:t>*but other discriminative methods often perform very similarly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 maximization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457450" y="274320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19338" y="573246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494088" y="35623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19413" y="3919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071813" y="4465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69081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24213" y="3322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690813" y="4237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843213" y="4389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05213" y="4008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06913" y="39957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3861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2921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21113" y="54435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443413" y="4313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875088" y="48069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19613" y="5151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05413" y="4237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690938" y="27241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00538" y="28003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367338" y="35623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 maximization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366712" y="28257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28600" y="58150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403350" y="3644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8675" y="4002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981075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00075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133475" y="3405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600075" y="4319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752475" y="4471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514475" y="4090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2416175" y="4078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2047875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3038475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1730375" y="552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2352675" y="4395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1784350" y="48895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2428875" y="5233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3114675" y="4319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1600200" y="280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2209800" y="2882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3276600" y="36449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 flipV="1">
            <a:off x="1109662" y="2520950"/>
            <a:ext cx="1676400" cy="3200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 flipV="1">
            <a:off x="804862" y="2520950"/>
            <a:ext cx="1676400" cy="32004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 flipV="1">
            <a:off x="1338262" y="2597150"/>
            <a:ext cx="1676400" cy="32004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 flipV="1">
            <a:off x="4819650" y="281940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V="1">
            <a:off x="4681538" y="580866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5856288" y="36385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5281613" y="39957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8"/>
          <p:cNvSpPr>
            <a:spLocks noChangeArrowheads="1"/>
          </p:cNvSpPr>
          <p:nvPr/>
        </p:nvSpPr>
        <p:spPr bwMode="auto">
          <a:xfrm>
            <a:off x="5434013" y="4541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505301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5586413" y="3398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5053013" y="4313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AutoShape 12"/>
          <p:cNvSpPr>
            <a:spLocks noChangeArrowheads="1"/>
          </p:cNvSpPr>
          <p:nvPr/>
        </p:nvSpPr>
        <p:spPr bwMode="auto">
          <a:xfrm>
            <a:off x="5205413" y="4465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5967413" y="4084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14"/>
          <p:cNvSpPr>
            <a:spLocks noChangeArrowheads="1"/>
          </p:cNvSpPr>
          <p:nvPr/>
        </p:nvSpPr>
        <p:spPr bwMode="auto">
          <a:xfrm>
            <a:off x="6869113" y="4071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AutoShape 15"/>
          <p:cNvSpPr>
            <a:spLocks noChangeArrowheads="1"/>
          </p:cNvSpPr>
          <p:nvPr/>
        </p:nvSpPr>
        <p:spPr bwMode="auto">
          <a:xfrm>
            <a:off x="650081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AutoShape 16"/>
          <p:cNvSpPr>
            <a:spLocks noChangeArrowheads="1"/>
          </p:cNvSpPr>
          <p:nvPr/>
        </p:nvSpPr>
        <p:spPr bwMode="auto">
          <a:xfrm>
            <a:off x="749141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AutoShape 17"/>
          <p:cNvSpPr>
            <a:spLocks noChangeArrowheads="1"/>
          </p:cNvSpPr>
          <p:nvPr/>
        </p:nvSpPr>
        <p:spPr bwMode="auto">
          <a:xfrm>
            <a:off x="6183313" y="55197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AutoShape 18"/>
          <p:cNvSpPr>
            <a:spLocks noChangeArrowheads="1"/>
          </p:cNvSpPr>
          <p:nvPr/>
        </p:nvSpPr>
        <p:spPr bwMode="auto">
          <a:xfrm>
            <a:off x="6805613" y="4389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AutoShape 19"/>
          <p:cNvSpPr>
            <a:spLocks noChangeArrowheads="1"/>
          </p:cNvSpPr>
          <p:nvPr/>
        </p:nvSpPr>
        <p:spPr bwMode="auto">
          <a:xfrm>
            <a:off x="6237288" y="48831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AutoShape 20"/>
          <p:cNvSpPr>
            <a:spLocks noChangeArrowheads="1"/>
          </p:cNvSpPr>
          <p:nvPr/>
        </p:nvSpPr>
        <p:spPr bwMode="auto">
          <a:xfrm>
            <a:off x="6881813" y="5227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AutoShape 21"/>
          <p:cNvSpPr>
            <a:spLocks noChangeArrowheads="1"/>
          </p:cNvSpPr>
          <p:nvPr/>
        </p:nvSpPr>
        <p:spPr bwMode="auto">
          <a:xfrm>
            <a:off x="7567613" y="4313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AutoShape 22"/>
          <p:cNvSpPr>
            <a:spLocks noChangeArrowheads="1"/>
          </p:cNvSpPr>
          <p:nvPr/>
        </p:nvSpPr>
        <p:spPr bwMode="auto">
          <a:xfrm>
            <a:off x="6053138" y="28003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AutoShape 23"/>
          <p:cNvSpPr>
            <a:spLocks noChangeArrowheads="1"/>
          </p:cNvSpPr>
          <p:nvPr/>
        </p:nvSpPr>
        <p:spPr bwMode="auto">
          <a:xfrm>
            <a:off x="6662738" y="28765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AutoShape 24"/>
          <p:cNvSpPr>
            <a:spLocks noChangeArrowheads="1"/>
          </p:cNvSpPr>
          <p:nvPr/>
        </p:nvSpPr>
        <p:spPr bwMode="auto">
          <a:xfrm>
            <a:off x="7729538" y="36385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5"/>
          <p:cNvSpPr>
            <a:spLocks noChangeShapeType="1"/>
          </p:cNvSpPr>
          <p:nvPr/>
        </p:nvSpPr>
        <p:spPr bwMode="auto">
          <a:xfrm flipV="1">
            <a:off x="5791200" y="2286000"/>
            <a:ext cx="1371600" cy="3429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25"/>
          <p:cNvSpPr>
            <a:spLocks noChangeShapeType="1"/>
          </p:cNvSpPr>
          <p:nvPr/>
        </p:nvSpPr>
        <p:spPr bwMode="auto">
          <a:xfrm flipV="1">
            <a:off x="5638800" y="2514600"/>
            <a:ext cx="1295400" cy="32004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5867400" y="2514600"/>
            <a:ext cx="1371600" cy="32766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431165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358775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386080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449421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 flipV="1">
            <a:off x="368776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 flipV="1">
            <a:off x="374015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447800" y="1828800"/>
            <a:ext cx="7091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i="1" dirty="0" smtClean="0">
                <a:solidFill>
                  <a:srgbClr val="0000FF"/>
                </a:solidFill>
              </a:rPr>
              <a:t>support vectors</a:t>
            </a:r>
            <a:r>
              <a:rPr lang="en-US" sz="2800" dirty="0" smtClean="0">
                <a:solidFill>
                  <a:srgbClr val="0000FF"/>
                </a:solidFill>
              </a:rPr>
              <a:t> define the </a:t>
            </a:r>
            <a:r>
              <a:rPr lang="en-US" sz="2800" dirty="0" err="1" smtClean="0">
                <a:solidFill>
                  <a:srgbClr val="0000FF"/>
                </a:solidFill>
              </a:rPr>
              <a:t>hyperplane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and the margin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62000" y="1828800"/>
            <a:ext cx="7595975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classify points given the </a:t>
            </a:r>
            <a:r>
              <a:rPr lang="en-US" sz="2800" dirty="0" err="1" smtClean="0">
                <a:solidFill>
                  <a:srgbClr val="FF0000"/>
                </a:solidFill>
              </a:rPr>
              <a:t>hyperplane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26"/>
          <p:cNvSpPr>
            <a:spLocks noChangeShapeType="1"/>
          </p:cNvSpPr>
          <p:nvPr/>
        </p:nvSpPr>
        <p:spPr bwMode="auto">
          <a:xfrm>
            <a:off x="1752600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3"/>
          <p:cNvSpPr txBox="1">
            <a:spLocks noChangeArrowheads="1"/>
          </p:cNvSpPr>
          <p:nvPr/>
        </p:nvSpPr>
        <p:spPr bwMode="auto">
          <a:xfrm>
            <a:off x="1593518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0800000">
            <a:off x="2516188" y="63246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819400" y="63552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90800" y="1981200"/>
            <a:ext cx="2972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f(</a:t>
            </a:r>
            <a:r>
              <a:rPr lang="en-US" b="1" dirty="0" err="1" smtClean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baseline="-25000" dirty="0" err="1" smtClean="0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) = </a:t>
            </a:r>
            <a:r>
              <a:rPr lang="en-US" baseline="-25000" dirty="0" smtClean="0">
                <a:ea typeface="ＭＳ Ｐゴシック" pitchFamily="-110" charset="-128"/>
                <a:cs typeface="ＭＳ Ｐゴシック" pitchFamily="-110" charset="-128"/>
              </a:rPr>
              <a:t>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sign(</a:t>
            </a:r>
            <a:r>
              <a:rPr lang="en-US" b="1" dirty="0" err="1" smtClean="0">
                <a:ea typeface="ＭＳ Ｐゴシック" pitchFamily="-110" charset="-128"/>
                <a:cs typeface="ＭＳ Ｐゴシック" pitchFamily="-110" charset="-128"/>
              </a:rPr>
              <a:t>w</a:t>
            </a:r>
            <a:r>
              <a:rPr lang="en-US" baseline="30000" dirty="0" err="1" smtClean="0">
                <a:ea typeface="ＭＳ Ｐゴシック" pitchFamily="-110" charset="-128"/>
                <a:cs typeface="ＭＳ Ｐゴシック" pitchFamily="-110" charset="-128"/>
              </a:rPr>
              <a:t>T</a:t>
            </a:r>
            <a:r>
              <a:rPr lang="en-US" b="1" dirty="0" err="1" smtClean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baseline="-25000" dirty="0" err="1" smtClean="0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+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b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431165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358775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386080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449421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 flipV="1">
            <a:off x="368776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 flipV="1">
            <a:off x="374015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781550" y="3149600"/>
            <a:ext cx="552450" cy="4191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4857750" y="282575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Times New Roman" pitchFamily="-110" charset="0"/>
              </a:rPr>
              <a:t>ρ</a:t>
            </a:r>
            <a:endParaRPr lang="en-US" i="1">
              <a:latin typeface="Times New Roman" pitchFamily="-110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0" y="1828800"/>
            <a:ext cx="5054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calculate margin?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1752600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593518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rot="10800000">
            <a:off x="2516188" y="63246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19400" y="63552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Machine learning often involves a lot of math</a:t>
            </a:r>
          </a:p>
          <a:p>
            <a:pPr lvl="1"/>
            <a:r>
              <a:rPr lang="en-US" dirty="0" smtClean="0"/>
              <a:t>some aspects of AI also involve some familiarity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</a:t>
            </a:r>
            <a:r>
              <a:rPr lang="en-US" dirty="0" smtClean="0"/>
              <a:t>let this be daunting</a:t>
            </a:r>
          </a:p>
          <a:p>
            <a:pPr lvl="1"/>
            <a:r>
              <a:rPr lang="en-US" dirty="0" smtClean="0"/>
              <a:t>Many of you have taken more math than me</a:t>
            </a:r>
          </a:p>
          <a:p>
            <a:pPr lvl="1"/>
            <a:r>
              <a:rPr lang="en-US" dirty="0" smtClean="0"/>
              <a:t>Gets better over time</a:t>
            </a:r>
          </a:p>
          <a:p>
            <a:pPr lvl="1"/>
            <a:r>
              <a:rPr lang="en-US" dirty="0" smtClean="0"/>
              <a:t>Often, just have to not be intimidated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219200" y="1828800"/>
            <a:ext cx="76883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Minimum of the distance from the </a:t>
            </a:r>
            <a:r>
              <a:rPr lang="en-US" sz="2800" dirty="0" err="1" smtClean="0">
                <a:solidFill>
                  <a:srgbClr val="0000FF"/>
                </a:solidFill>
              </a:rPr>
              <a:t>hyperplane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to any </a:t>
            </a:r>
            <a:r>
              <a:rPr lang="en-US" sz="2800" dirty="0" err="1" smtClean="0">
                <a:solidFill>
                  <a:srgbClr val="0000FF"/>
                </a:solidFill>
              </a:rPr>
              <a:t>point(s</a:t>
            </a:r>
            <a:r>
              <a:rPr lang="en-US" sz="2800" dirty="0" smtClean="0">
                <a:solidFill>
                  <a:srgbClr val="0000FF"/>
                </a:solidFill>
              </a:rPr>
              <a:t>) (specifically the support vectors)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0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27"/>
          <p:cNvSpPr>
            <a:spLocks noChangeShapeType="1"/>
          </p:cNvSpPr>
          <p:nvPr/>
        </p:nvSpPr>
        <p:spPr bwMode="auto">
          <a:xfrm flipH="1" flipV="1">
            <a:off x="431165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Oval 30"/>
          <p:cNvSpPr>
            <a:spLocks noChangeArrowheads="1"/>
          </p:cNvSpPr>
          <p:nvPr/>
        </p:nvSpPr>
        <p:spPr bwMode="auto">
          <a:xfrm>
            <a:off x="358775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Oval 31"/>
          <p:cNvSpPr>
            <a:spLocks noChangeArrowheads="1"/>
          </p:cNvSpPr>
          <p:nvPr/>
        </p:nvSpPr>
        <p:spPr bwMode="auto">
          <a:xfrm>
            <a:off x="386080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Oval 32"/>
          <p:cNvSpPr>
            <a:spLocks noChangeArrowheads="1"/>
          </p:cNvSpPr>
          <p:nvPr/>
        </p:nvSpPr>
        <p:spPr bwMode="auto">
          <a:xfrm>
            <a:off x="449421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 flipH="1" flipV="1">
            <a:off x="368776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H="1" flipV="1">
            <a:off x="374015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>
            <a:off x="4781550" y="3149600"/>
            <a:ext cx="552450" cy="4191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Text Box 39"/>
          <p:cNvSpPr txBox="1">
            <a:spLocks noChangeArrowheads="1"/>
          </p:cNvSpPr>
          <p:nvPr/>
        </p:nvSpPr>
        <p:spPr bwMode="auto">
          <a:xfrm>
            <a:off x="4857750" y="282575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Times New Roman" pitchFamily="-110" charset="0"/>
              </a:rPr>
              <a:t>ρ</a:t>
            </a:r>
            <a:endParaRPr lang="en-US" i="1">
              <a:latin typeface="Times New Roman" pitchFamily="-110" charset="0"/>
            </a:endParaRPr>
          </a:p>
        </p:txBody>
      </p:sp>
      <p:sp>
        <p:nvSpPr>
          <p:cNvPr id="77" name="Line 26"/>
          <p:cNvSpPr>
            <a:spLocks noChangeShapeType="1"/>
          </p:cNvSpPr>
          <p:nvPr/>
        </p:nvSpPr>
        <p:spPr bwMode="auto">
          <a:xfrm>
            <a:off x="1752600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1593518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rot="10800000">
            <a:off x="2516188" y="63246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19400" y="63552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SVM </a:t>
            </a:r>
            <a:r>
              <a:rPr lang="en-US" dirty="0" err="1" smtClean="0"/>
              <a:t>setp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51460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376488" y="62722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5512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97656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2896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7479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28136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7479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90036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66236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6406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41957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18636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7826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450056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93223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57676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26256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74808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5768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4244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87654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 flipV="1">
            <a:off x="431165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>
            <a:off x="358775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386080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449421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 flipV="1">
            <a:off x="368776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H="1" flipV="1">
            <a:off x="374015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341471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276701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4781550" y="3149600"/>
            <a:ext cx="552450" cy="4191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4857750" y="282575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Times New Roman" pitchFamily="-110" charset="0"/>
              </a:rPr>
              <a:t>ρ</a:t>
            </a:r>
            <a:endParaRPr lang="en-US" i="1">
              <a:latin typeface="Times New Roman" pitchFamily="-110" charset="0"/>
            </a:endParaRPr>
          </a:p>
        </p:txBody>
      </p:sp>
      <p:sp>
        <p:nvSpPr>
          <p:cNvPr id="37" name="Line 26"/>
          <p:cNvSpPr>
            <a:spLocks noChangeShapeType="1"/>
          </p:cNvSpPr>
          <p:nvPr/>
        </p:nvSpPr>
        <p:spPr bwMode="auto">
          <a:xfrm>
            <a:off x="1752600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593518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10800000">
            <a:off x="2516188" y="63246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819400" y="63552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2000" y="1506220"/>
            <a:ext cx="7661072" cy="13131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0000FF"/>
                </a:solidFill>
              </a:rPr>
              <a:t>Find the largest margin </a:t>
            </a:r>
            <a:r>
              <a:rPr lang="en-US" dirty="0" err="1" smtClean="0">
                <a:solidFill>
                  <a:srgbClr val="0000FF"/>
                </a:solidFill>
              </a:rPr>
              <a:t>hyperplane</a:t>
            </a:r>
            <a:r>
              <a:rPr lang="en-US" dirty="0" smtClean="0">
                <a:solidFill>
                  <a:srgbClr val="0000FF"/>
                </a:solidFill>
              </a:rPr>
              <a:t> where: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all the positive examples are on one side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all the negative examples are on the other side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978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93345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795338" y="6248400"/>
            <a:ext cx="3776662" cy="23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9700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39541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54781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1668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70021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1668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31921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208121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298291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26146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36052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229711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291941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235108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299561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36814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16693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277653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38433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29539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273050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00660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227965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291306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 flipV="1">
            <a:off x="210661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 flipV="1">
            <a:off x="215900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183356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118586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3200400" y="3149600"/>
            <a:ext cx="552450" cy="4191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3276600" y="282575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Times New Roman" pitchFamily="-110" charset="0"/>
              </a:rPr>
              <a:t>ρ</a:t>
            </a:r>
            <a:endParaRPr lang="en-US" i="1">
              <a:latin typeface="Times New Roman" pitchFamily="-110" charset="0"/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2247900" y="3346450"/>
            <a:ext cx="762000" cy="6159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2352675" y="3482975"/>
            <a:ext cx="49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-110" charset="0"/>
              </a:rPr>
              <a:t>r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20447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 err="1"/>
              <a:t>x</a:t>
            </a:r>
            <a:endParaRPr lang="en-US" i="1" dirty="0"/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3051175" y="377348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x</a:t>
            </a:r>
            <a:r>
              <a:rPr lang="en-US" i="1">
                <a:ea typeface="Arial" pitchFamily="-110" charset="0"/>
                <a:cs typeface="Arial" pitchFamily="-110" charset="0"/>
              </a:rPr>
              <a:t>′</a:t>
            </a:r>
            <a:endParaRPr lang="en-US">
              <a:ea typeface="Arial" pitchFamily="-110" charset="0"/>
              <a:cs typeface="Arial" pitchFamily="-110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8919" y="1929047"/>
            <a:ext cx="272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 to calculate </a:t>
            </a:r>
            <a:r>
              <a:rPr lang="en-US" dirty="0" err="1" smtClean="0"/>
              <a:t>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19600" y="1676400"/>
            <a:ext cx="429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dirty="0" smtClean="0"/>
              <a:t>’ – </a:t>
            </a:r>
            <a:r>
              <a:rPr lang="en-US" sz="2000" dirty="0" err="1" smtClean="0"/>
              <a:t>x</a:t>
            </a:r>
            <a:r>
              <a:rPr lang="en-US" sz="2000" dirty="0" smtClean="0"/>
              <a:t> is perpendicular to </a:t>
            </a:r>
            <a:r>
              <a:rPr lang="en-US" sz="2000" dirty="0" err="1" smtClean="0"/>
              <a:t>hyperplane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219069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w/|w</a:t>
            </a:r>
            <a:r>
              <a:rPr lang="en-US" sz="2000" dirty="0" smtClean="0"/>
              <a:t>| is the unit vector in direction of </a:t>
            </a:r>
            <a:r>
              <a:rPr lang="en-US" sz="2000" dirty="0" err="1" smtClean="0"/>
              <a:t>w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4432947" y="2743200"/>
            <a:ext cx="1739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dirty="0" smtClean="0"/>
              <a:t>’ = </a:t>
            </a:r>
            <a:r>
              <a:rPr lang="en-US" sz="2000" dirty="0" err="1" smtClean="0"/>
              <a:t>x</a:t>
            </a:r>
            <a:r>
              <a:rPr lang="en-US" sz="2000" dirty="0" smtClean="0"/>
              <a:t> – </a:t>
            </a:r>
            <a:r>
              <a:rPr lang="en-US" sz="2000" dirty="0" err="1" smtClean="0"/>
              <a:t>rw/|w</a:t>
            </a:r>
            <a:r>
              <a:rPr lang="en-US" sz="2000" dirty="0" smtClean="0"/>
              <a:t>|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4343400" y="3295710"/>
            <a:ext cx="47829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dirty="0" smtClean="0"/>
              <a:t>’ satisfies 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x’+b</a:t>
            </a:r>
            <a:r>
              <a:rPr lang="en-US" sz="2000" dirty="0" smtClean="0"/>
              <a:t> = 0 because it’s on 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endParaRPr lang="en-US" sz="2000" dirty="0"/>
          </a:p>
        </p:txBody>
      </p:sp>
      <p:sp>
        <p:nvSpPr>
          <p:cNvPr id="58" name="Rectangle 57"/>
          <p:cNvSpPr/>
          <p:nvPr/>
        </p:nvSpPr>
        <p:spPr>
          <a:xfrm>
            <a:off x="4343400" y="3829110"/>
            <a:ext cx="3012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So 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(x</a:t>
            </a:r>
            <a:r>
              <a:rPr lang="en-US" sz="2000" dirty="0" smtClean="0"/>
              <a:t> –</a:t>
            </a:r>
            <a:r>
              <a:rPr lang="en-US" sz="2000" dirty="0" err="1" smtClean="0"/>
              <a:t>rw/|w</a:t>
            </a:r>
            <a:r>
              <a:rPr lang="en-US" sz="2000" dirty="0" smtClean="0"/>
              <a:t>|) + </a:t>
            </a:r>
            <a:r>
              <a:rPr lang="en-US" sz="2000" dirty="0" err="1" smtClean="0"/>
              <a:t>b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sp>
        <p:nvSpPr>
          <p:cNvPr id="59" name="Rectangle 58"/>
          <p:cNvSpPr/>
          <p:nvPr/>
        </p:nvSpPr>
        <p:spPr>
          <a:xfrm>
            <a:off x="4724400" y="4267200"/>
            <a:ext cx="2734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x</a:t>
            </a:r>
            <a:r>
              <a:rPr lang="en-US" sz="2000" dirty="0" smtClean="0"/>
              <a:t> –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rw/|w</a:t>
            </a:r>
            <a:r>
              <a:rPr lang="en-US" sz="2000" dirty="0" smtClean="0"/>
              <a:t>| + </a:t>
            </a:r>
            <a:r>
              <a:rPr lang="en-US" sz="2000" dirty="0" err="1" smtClean="0"/>
              <a:t>b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sp>
        <p:nvSpPr>
          <p:cNvPr id="60" name="Rectangle 59"/>
          <p:cNvSpPr/>
          <p:nvPr/>
        </p:nvSpPr>
        <p:spPr>
          <a:xfrm>
            <a:off x="4724400" y="4667310"/>
            <a:ext cx="328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x</a:t>
            </a:r>
            <a:r>
              <a:rPr lang="en-US" sz="2000" dirty="0" smtClean="0"/>
              <a:t> –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rw|w|/|w||w</a:t>
            </a:r>
            <a:r>
              <a:rPr lang="en-US" sz="2000" dirty="0" smtClean="0"/>
              <a:t>| + </a:t>
            </a:r>
            <a:r>
              <a:rPr lang="en-US" sz="2000" dirty="0" err="1" smtClean="0"/>
              <a:t>b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4724400" y="5105400"/>
            <a:ext cx="3190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x</a:t>
            </a:r>
            <a:r>
              <a:rPr lang="en-US" sz="2000" dirty="0" smtClean="0"/>
              <a:t> –</a:t>
            </a:r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rw|w|/w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w</a:t>
            </a:r>
            <a:r>
              <a:rPr lang="en-US" sz="2000" dirty="0" smtClean="0"/>
              <a:t> + </a:t>
            </a:r>
            <a:r>
              <a:rPr lang="en-US" sz="2000" dirty="0" err="1" smtClean="0"/>
              <a:t>b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 rot="18271457">
            <a:off x="7608622" y="4359834"/>
            <a:ext cx="1868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|</a:t>
            </a:r>
            <a:r>
              <a:rPr lang="en-US" sz="2000" dirty="0" err="1" smtClean="0">
                <a:solidFill>
                  <a:srgbClr val="FF0000"/>
                </a:solidFill>
              </a:rPr>
              <a:t>w</a:t>
            </a:r>
            <a:r>
              <a:rPr lang="en-US" sz="2000" dirty="0" smtClean="0">
                <a:solidFill>
                  <a:srgbClr val="FF0000"/>
                </a:solidFill>
              </a:rPr>
              <a:t>| = </a:t>
            </a:r>
            <a:r>
              <a:rPr lang="en-US" sz="2000" dirty="0" err="1" smtClean="0">
                <a:solidFill>
                  <a:srgbClr val="FF0000"/>
                </a:solidFill>
              </a:rPr>
              <a:t>sqrt(w</a:t>
            </a:r>
            <a:r>
              <a:rPr lang="en-US" sz="2000" baseline="30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</a:rPr>
              <a:t>w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724400" y="5562600"/>
            <a:ext cx="2174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w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x</a:t>
            </a:r>
            <a:r>
              <a:rPr lang="en-US" sz="2000" dirty="0" smtClean="0"/>
              <a:t> –</a:t>
            </a:r>
            <a:r>
              <a:rPr lang="en-US" sz="2000" dirty="0" err="1" smtClean="0"/>
              <a:t>r|w</a:t>
            </a:r>
            <a:r>
              <a:rPr lang="en-US" sz="2000" dirty="0" smtClean="0"/>
              <a:t>| + </a:t>
            </a:r>
            <a:r>
              <a:rPr lang="en-US" sz="2000" dirty="0" err="1" smtClean="0"/>
              <a:t>b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graphicFrame>
        <p:nvGraphicFramePr>
          <p:cNvPr id="373762" name="Object 2"/>
          <p:cNvGraphicFramePr>
            <a:graphicFrameLocks noChangeAspect="1"/>
          </p:cNvGraphicFramePr>
          <p:nvPr/>
        </p:nvGraphicFramePr>
        <p:xfrm>
          <a:off x="5118100" y="6096000"/>
          <a:ext cx="13589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1" name="Equation" r:id="rId3" imgW="876240" imgH="469800" progId="Equation.3">
                  <p:embed/>
                </p:oleObj>
              </mc:Choice>
              <mc:Fallback>
                <p:oleObj name="Equation" r:id="rId3" imgW="87624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100" y="6096000"/>
                        <a:ext cx="135890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Line 26"/>
          <p:cNvSpPr>
            <a:spLocks noChangeShapeType="1"/>
          </p:cNvSpPr>
          <p:nvPr/>
        </p:nvSpPr>
        <p:spPr bwMode="auto">
          <a:xfrm>
            <a:off x="159082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0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rot="10800000">
            <a:off x="914400" y="62484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217612" y="62790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029200" y="6096000"/>
            <a:ext cx="1676400" cy="762000"/>
          </a:xfrm>
          <a:prstGeom prst="rect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Linear SVM Mathematically</a:t>
            </a:r>
            <a:br>
              <a:rPr lang="en-US">
                <a:ea typeface="ＭＳ Ｐゴシック" pitchFamily="-110" charset="-128"/>
                <a:cs typeface="ＭＳ Ｐゴシック" pitchFamily="-110" charset="-128"/>
              </a:rPr>
            </a:br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The linearly separable case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75650" cy="76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Assume that all data is at least distance 1 from the 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, then the following two constraints follow for a training set {(</a:t>
            </a:r>
            <a:r>
              <a:rPr lang="en-US" sz="2800" b="1" dirty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b="1" dirty="0">
                <a:ea typeface="ＭＳ Ｐゴシック" pitchFamily="-110" charset="-128"/>
                <a:cs typeface="ＭＳ Ｐゴシック" pitchFamily="-110" charset="-128"/>
              </a:rPr>
              <a:t>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,</a:t>
            </a:r>
            <a:r>
              <a:rPr lang="en-US" sz="2800" i="1" dirty="0" err="1">
                <a:ea typeface="ＭＳ Ｐゴシック" pitchFamily="-110" charset="-128"/>
                <a:cs typeface="ＭＳ Ｐゴシック" pitchFamily="-110" charset="-128"/>
              </a:rPr>
              <a:t>y</a:t>
            </a:r>
            <a:r>
              <a:rPr lang="en-US" sz="2800" i="1" baseline="-25000" dirty="0" err="1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)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}</a:t>
            </a:r>
            <a:endParaRPr lang="en-US" sz="2800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1219200" y="3733800"/>
            <a:ext cx="3810000" cy="15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Times New Roman" pitchFamily="-110" charset="0"/>
              </a:rPr>
              <a:t>w</a:t>
            </a:r>
            <a:r>
              <a:rPr lang="en-US" b="1" baseline="30000" dirty="0" err="1">
                <a:latin typeface="Times New Roman" pitchFamily="-110" charset="0"/>
              </a:rPr>
              <a:t>T</a:t>
            </a:r>
            <a:r>
              <a:rPr lang="en-US" b="1" dirty="0" err="1">
                <a:latin typeface="Times New Roman" pitchFamily="-110" charset="0"/>
              </a:rPr>
              <a:t>x</a:t>
            </a:r>
            <a:r>
              <a:rPr lang="en-US" b="1" baseline="-25000" dirty="0" err="1">
                <a:latin typeface="Times New Roman" pitchFamily="-110" charset="0"/>
              </a:rPr>
              <a:t>i</a:t>
            </a:r>
            <a:r>
              <a:rPr lang="en-US" b="1" dirty="0">
                <a:latin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</a:rPr>
              <a:t>+ </a:t>
            </a:r>
            <a:r>
              <a:rPr lang="en-US" i="1" dirty="0">
                <a:latin typeface="Times New Roman" pitchFamily="-110" charset="0"/>
              </a:rPr>
              <a:t>b</a:t>
            </a:r>
            <a:r>
              <a:rPr lang="en-US" b="1" dirty="0">
                <a:latin typeface="Times New Roman" pitchFamily="-110" charset="0"/>
              </a:rPr>
              <a:t> 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≥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    if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</a:t>
            </a:r>
            <a:r>
              <a:rPr lang="en-US" dirty="0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dirty="0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1" baseline="30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+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≤ -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   if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-1</a:t>
            </a:r>
            <a:endParaRPr lang="en-US" b="1" dirty="0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57800" y="3505200"/>
            <a:ext cx="3727467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009900"/>
                </a:solidFill>
              </a:rPr>
              <a:t>positive examples on one side</a:t>
            </a:r>
            <a:endParaRPr lang="en-US" b="0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4876800"/>
            <a:ext cx="3727467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FF0000"/>
                </a:solidFill>
              </a:rPr>
              <a:t>negative examples on the other side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870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margin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933450" y="32829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795338" y="6248400"/>
            <a:ext cx="3776662" cy="23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97008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395413" y="4459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547813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1668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700213" y="386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1668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319213" y="4929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2081213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2982913" y="4535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26146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36052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2297113" y="598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2919413" y="4852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2351088" y="534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2995613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36814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166938" y="3263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2776538" y="3340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3843338" y="41021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295399" y="3263900"/>
            <a:ext cx="2243139" cy="29908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2730500" y="4368800"/>
            <a:ext cx="254000" cy="1841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006600" y="4483100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2279650" y="5278438"/>
            <a:ext cx="228600" cy="21907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2913063" y="446563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 flipV="1">
            <a:off x="2106613" y="5183188"/>
            <a:ext cx="244475" cy="174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 flipV="1">
            <a:off x="2159000" y="4621213"/>
            <a:ext cx="234950" cy="1793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1833563" y="3444875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1185863" y="3082925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3200400" y="3149600"/>
            <a:ext cx="552450" cy="4191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3276600" y="282575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latin typeface="Times New Roman" pitchFamily="-110" charset="0"/>
              </a:rPr>
              <a:t>ρ</a:t>
            </a:r>
            <a:endParaRPr lang="en-US" i="1">
              <a:latin typeface="Times New Roman" pitchFamily="-110" charset="0"/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2247900" y="3346450"/>
            <a:ext cx="762000" cy="6159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2352675" y="3482975"/>
            <a:ext cx="49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-110" charset="0"/>
              </a:rPr>
              <a:t>r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20447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 err="1"/>
              <a:t>x</a:t>
            </a:r>
            <a:endParaRPr lang="en-US" i="1" dirty="0"/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3051175" y="377348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x</a:t>
            </a:r>
            <a:r>
              <a:rPr lang="en-US" i="1">
                <a:ea typeface="Arial" pitchFamily="-110" charset="0"/>
                <a:cs typeface="Arial" pitchFamily="-110" charset="0"/>
              </a:rPr>
              <a:t>′</a:t>
            </a:r>
            <a:endParaRPr lang="en-US">
              <a:ea typeface="Arial" pitchFamily="-110" charset="0"/>
              <a:cs typeface="Arial" pitchFamily="-110" charset="0"/>
            </a:endParaRPr>
          </a:p>
        </p:txBody>
      </p:sp>
      <p:sp>
        <p:nvSpPr>
          <p:cNvPr id="57" name="Line 26"/>
          <p:cNvSpPr>
            <a:spLocks noChangeShapeType="1"/>
          </p:cNvSpPr>
          <p:nvPr/>
        </p:nvSpPr>
        <p:spPr bwMode="auto">
          <a:xfrm>
            <a:off x="159082" y="5638800"/>
            <a:ext cx="742950" cy="615950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triangle" w="lg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0" y="5924490"/>
            <a:ext cx="612142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w</a:t>
            </a:r>
            <a:r>
              <a:rPr lang="en-US" b="1" baseline="30000" dirty="0" err="1" smtClean="0">
                <a:solidFill>
                  <a:srgbClr val="008000"/>
                </a:solidFill>
              </a:rPr>
              <a:t>T</a:t>
            </a:r>
            <a:endParaRPr lang="en-US" b="1" baseline="30000" dirty="0">
              <a:solidFill>
                <a:srgbClr val="008000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rot="10800000">
            <a:off x="914400" y="6248400"/>
            <a:ext cx="227012" cy="152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217612" y="6279098"/>
            <a:ext cx="41289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6600"/>
                </a:solidFill>
              </a:rPr>
              <a:t>b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3810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Times New Roman" pitchFamily="-110" charset="0"/>
              </a:rPr>
              <a:t>w</a:t>
            </a:r>
            <a:r>
              <a:rPr lang="en-US" b="1" baseline="30000" dirty="0" err="1">
                <a:latin typeface="Times New Roman" pitchFamily="-110" charset="0"/>
              </a:rPr>
              <a:t>T</a:t>
            </a:r>
            <a:r>
              <a:rPr lang="en-US" b="1" dirty="0" err="1">
                <a:latin typeface="Times New Roman" pitchFamily="-110" charset="0"/>
              </a:rPr>
              <a:t>x</a:t>
            </a:r>
            <a:r>
              <a:rPr lang="en-US" b="1" baseline="-25000" dirty="0" err="1">
                <a:latin typeface="Times New Roman" pitchFamily="-110" charset="0"/>
              </a:rPr>
              <a:t>i</a:t>
            </a:r>
            <a:r>
              <a:rPr lang="en-US" b="1" dirty="0">
                <a:latin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</a:rPr>
              <a:t>+ </a:t>
            </a:r>
            <a:r>
              <a:rPr lang="en-US" i="1" dirty="0" err="1">
                <a:latin typeface="Times New Roman" pitchFamily="-110" charset="0"/>
              </a:rPr>
              <a:t>b</a:t>
            </a:r>
            <a:r>
              <a:rPr lang="en-US" b="1" dirty="0">
                <a:latin typeface="Times New Roman" pitchFamily="-110" charset="0"/>
              </a:rPr>
              <a:t> 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≥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    if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1</a:t>
            </a:r>
          </a:p>
          <a:p>
            <a:pPr>
              <a:spcBef>
                <a:spcPct val="50000"/>
              </a:spcBef>
            </a:pPr>
            <a:r>
              <a:rPr lang="en-US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1" baseline="30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+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≤ -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   if 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-1</a:t>
            </a:r>
            <a:endParaRPr lang="en-US" b="1" dirty="0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1524000"/>
            <a:ext cx="4572000" cy="43293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 eaLnBrk="1" hangingPunct="1">
              <a:buNone/>
            </a:pP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The support vectors are those that define the </a:t>
            </a:r>
            <a:r>
              <a:rPr lang="en-US" b="0" dirty="0" err="1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.  They’re the “</a:t>
            </a:r>
            <a:r>
              <a:rPr lang="en-US" b="0" dirty="0" err="1">
                <a:ea typeface="ＭＳ Ｐゴシック" pitchFamily="-110" charset="-128"/>
                <a:cs typeface="ＭＳ Ｐゴシック" pitchFamily="-110" charset="-128"/>
              </a:rPr>
              <a:t>boderline</a:t>
            </a: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” cases where this weight is exactly 1.</a:t>
            </a:r>
          </a:p>
          <a:p>
            <a:pPr marL="0" indent="0" algn="l" eaLnBrk="1" hangingPunct="1">
              <a:buNone/>
            </a:pP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Then, since each example’s distance from the </a:t>
            </a:r>
            <a:r>
              <a:rPr lang="en-US" b="0" dirty="0" err="1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 is</a:t>
            </a:r>
          </a:p>
          <a:p>
            <a:pPr algn="l" eaLnBrk="1" hangingPunct="1"/>
            <a:endParaRPr lang="en-US" b="0" dirty="0">
              <a:ea typeface="ＭＳ Ｐゴシック" pitchFamily="-110" charset="-128"/>
              <a:cs typeface="ＭＳ Ｐゴシック" pitchFamily="-110" charset="-128"/>
            </a:endParaRPr>
          </a:p>
          <a:p>
            <a:pPr algn="l" eaLnBrk="1" hangingPunct="1"/>
            <a:endParaRPr lang="en-US" b="0" dirty="0">
              <a:ea typeface="ＭＳ Ｐゴシック" pitchFamily="-110" charset="-128"/>
              <a:cs typeface="ＭＳ Ｐゴシック" pitchFamily="-110" charset="-128"/>
            </a:endParaRPr>
          </a:p>
          <a:p>
            <a:pPr algn="l" eaLnBrk="1" hangingPunct="1"/>
            <a:endParaRPr lang="en-US" b="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algn="l" eaLnBrk="1" hangingPunct="1">
              <a:buNone/>
            </a:pPr>
            <a:r>
              <a:rPr lang="en-US" b="0" dirty="0">
                <a:ea typeface="ＭＳ Ｐゴシック" pitchFamily="-110" charset="-128"/>
                <a:cs typeface="ＭＳ Ｐゴシック" pitchFamily="-110" charset="-128"/>
              </a:rPr>
              <a:t>The margin is:</a:t>
            </a:r>
            <a:endParaRPr lang="en-US" b="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graphicFrame>
        <p:nvGraphicFramePr>
          <p:cNvPr id="6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98045"/>
              </p:ext>
            </p:extLst>
          </p:nvPr>
        </p:nvGraphicFramePr>
        <p:xfrm>
          <a:off x="5334000" y="4114800"/>
          <a:ext cx="136048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9" name="Equation" r:id="rId3" imgW="876240" imgH="469800" progId="Equation.3">
                  <p:embed/>
                </p:oleObj>
              </mc:Choice>
              <mc:Fallback>
                <p:oleObj name="Equation" r:id="rId3" imgW="876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14800"/>
                        <a:ext cx="1360488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296475"/>
              </p:ext>
            </p:extLst>
          </p:nvPr>
        </p:nvGraphicFramePr>
        <p:xfrm>
          <a:off x="7239000" y="5715000"/>
          <a:ext cx="80803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0" name="Equation" r:id="rId5" imgW="520560" imgH="444240" progId="Equation.3">
                  <p:embed/>
                </p:oleObj>
              </mc:Choice>
              <mc:Fallback>
                <p:oleObj name="Equation" r:id="rId5" imgW="5205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715000"/>
                        <a:ext cx="808038" cy="690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70"/>
          <p:cNvSpPr/>
          <p:nvPr/>
        </p:nvSpPr>
        <p:spPr bwMode="auto">
          <a:xfrm>
            <a:off x="7162800" y="5638800"/>
            <a:ext cx="1219200" cy="914400"/>
          </a:xfrm>
          <a:prstGeom prst="rect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1506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Linear SVMs Mathematically (cont.)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1"/>
            <a:ext cx="8229600" cy="2971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Then we can formulate the </a:t>
            </a:r>
            <a:r>
              <a:rPr lang="en-US" sz="2800" i="1" dirty="0">
                <a:ea typeface="ＭＳ Ｐゴシック" pitchFamily="-110" charset="-128"/>
                <a:cs typeface="ＭＳ Ｐゴシック" pitchFamily="-110" charset="-128"/>
              </a:rPr>
              <a:t>quadratic optimization problem: </a:t>
            </a:r>
          </a:p>
          <a:p>
            <a:pPr eaLnBrk="1" hangingPunct="1"/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2800" i="1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7162800" cy="22611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>
                <a:latin typeface="Times New Roman" pitchFamily="-110" charset="0"/>
              </a:rPr>
              <a:t>Find </a:t>
            </a:r>
            <a:r>
              <a:rPr lang="en-US" b="0" dirty="0" err="1">
                <a:latin typeface="Times New Roman" pitchFamily="-110" charset="0"/>
              </a:rPr>
              <a:t>w</a:t>
            </a:r>
            <a:r>
              <a:rPr lang="en-US" b="0" dirty="0">
                <a:latin typeface="Times New Roman" pitchFamily="-110" charset="0"/>
              </a:rPr>
              <a:t> and </a:t>
            </a:r>
            <a:r>
              <a:rPr lang="en-US" b="0" i="1" dirty="0" err="1">
                <a:latin typeface="Times New Roman" pitchFamily="-110" charset="0"/>
              </a:rPr>
              <a:t>b</a:t>
            </a:r>
            <a:r>
              <a:rPr lang="en-US" b="0" dirty="0">
                <a:latin typeface="Times New Roman" pitchFamily="-110" charset="0"/>
              </a:rPr>
              <a:t> such that</a:t>
            </a:r>
          </a:p>
          <a:p>
            <a:pPr algn="l">
              <a:spcBef>
                <a:spcPct val="50000"/>
              </a:spcBef>
            </a:pPr>
            <a:r>
              <a:rPr lang="en-US" b="0" dirty="0" smtClean="0">
                <a:latin typeface="Times New Roman" pitchFamily="-110" charset="0"/>
              </a:rPr>
              <a:t> is </a:t>
            </a:r>
            <a:r>
              <a:rPr lang="en-US" b="0" dirty="0">
                <a:latin typeface="Times New Roman" pitchFamily="-110" charset="0"/>
              </a:rPr>
              <a:t>maximized</a:t>
            </a:r>
            <a:r>
              <a:rPr lang="en-US" b="0" dirty="0" smtClean="0">
                <a:latin typeface="Times New Roman" pitchFamily="-110" charset="0"/>
              </a:rPr>
              <a:t>;</a:t>
            </a:r>
            <a:br>
              <a:rPr lang="en-US" b="0" dirty="0" smtClean="0">
                <a:latin typeface="Times New Roman" pitchFamily="-110" charset="0"/>
              </a:rPr>
            </a:br>
            <a:r>
              <a:rPr lang="en-US" b="0" dirty="0" smtClean="0">
                <a:latin typeface="Times New Roman" pitchFamily="-110" charset="0"/>
              </a:rPr>
              <a:t/>
            </a:r>
            <a:br>
              <a:rPr lang="en-US" b="0" dirty="0" smtClean="0">
                <a:latin typeface="Times New Roman" pitchFamily="-110" charset="0"/>
              </a:rPr>
            </a:br>
            <a:r>
              <a:rPr lang="en-US" b="0" dirty="0" smtClean="0">
                <a:latin typeface="Times New Roman" pitchFamily="-110" charset="0"/>
              </a:rPr>
              <a:t>for </a:t>
            </a:r>
            <a:r>
              <a:rPr lang="en-US" b="0" dirty="0">
                <a:latin typeface="Times New Roman" pitchFamily="-110" charset="0"/>
              </a:rPr>
              <a:t>all {(x</a:t>
            </a:r>
            <a:r>
              <a:rPr lang="en-US" b="0" baseline="-25000" dirty="0">
                <a:latin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</a:rPr>
              <a:t> , </a:t>
            </a:r>
            <a:r>
              <a:rPr lang="en-US" b="0" i="1" dirty="0" err="1">
                <a:latin typeface="Times New Roman" pitchFamily="-110" charset="0"/>
              </a:rPr>
              <a:t>y</a:t>
            </a:r>
            <a:r>
              <a:rPr lang="en-US" b="0" i="1" baseline="-25000" dirty="0" err="1">
                <a:latin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</a:rPr>
              <a:t>)}</a:t>
            </a:r>
          </a:p>
          <a:p>
            <a:pPr algn="l">
              <a:spcBef>
                <a:spcPct val="50000"/>
              </a:spcBef>
            </a:pPr>
            <a:r>
              <a:rPr lang="en-US" b="0" dirty="0" err="1">
                <a:latin typeface="Times New Roman" pitchFamily="-110" charset="0"/>
              </a:rPr>
              <a:t>w</a:t>
            </a:r>
            <a:r>
              <a:rPr lang="en-US" b="0" baseline="30000" dirty="0" err="1">
                <a:latin typeface="Times New Roman" pitchFamily="-110" charset="0"/>
              </a:rPr>
              <a:t>T</a:t>
            </a:r>
            <a:r>
              <a:rPr lang="en-US" b="0" dirty="0" err="1">
                <a:latin typeface="Times New Roman" pitchFamily="-110" charset="0"/>
              </a:rPr>
              <a:t>x</a:t>
            </a:r>
            <a:r>
              <a:rPr lang="en-US" b="0" baseline="-25000" dirty="0" err="1">
                <a:latin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</a:rPr>
              <a:t> + </a:t>
            </a:r>
            <a:r>
              <a:rPr lang="en-US" b="0" i="1" dirty="0" err="1">
                <a:latin typeface="Times New Roman" pitchFamily="-110" charset="0"/>
              </a:rPr>
              <a:t>b</a:t>
            </a:r>
            <a:r>
              <a:rPr lang="en-US" b="0" dirty="0">
                <a:latin typeface="Times New Roman" pitchFamily="-110" charset="0"/>
              </a:rPr>
              <a:t> 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≥ 1 if 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0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=1;   </a:t>
            </a:r>
            <a:r>
              <a:rPr lang="en-US" b="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0" baseline="30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b="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0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+ 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≤ -1   if 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0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-1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001034"/>
              </p:ext>
            </p:extLst>
          </p:nvPr>
        </p:nvGraphicFramePr>
        <p:xfrm>
          <a:off x="4267200" y="3276600"/>
          <a:ext cx="1219200" cy="1041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9" name="Equation" r:id="rId4" imgW="520560" imgH="444240" progId="Equation.3">
                  <p:embed/>
                </p:oleObj>
              </mc:Choice>
              <mc:Fallback>
                <p:oleObj name="Equation" r:id="rId4" imgW="52056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76600"/>
                        <a:ext cx="1219200" cy="1041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19800" y="3581400"/>
            <a:ext cx="286701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maximize margin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5943600"/>
            <a:ext cx="566946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make sure points are on correct size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Linear SVMs Mathematically (cont.)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1"/>
            <a:ext cx="8229600" cy="83819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A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better formulation (min </a:t>
            </a:r>
            <a:r>
              <a:rPr lang="en-US" sz="2800" b="1" dirty="0">
                <a:ea typeface="ＭＳ Ｐゴシック" pitchFamily="-110" charset="-128"/>
                <a:cs typeface="ＭＳ Ｐゴシック" pitchFamily="-110" charset="-128"/>
              </a:rPr>
              <a:t>||w||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 = max 1/ </a:t>
            </a:r>
            <a:r>
              <a:rPr lang="en-US" sz="2800" b="1" dirty="0">
                <a:ea typeface="ＭＳ Ｐゴシック" pitchFamily="-110" charset="-128"/>
                <a:cs typeface="ＭＳ Ｐゴシック" pitchFamily="-110" charset="-128"/>
              </a:rPr>
              <a:t>||w||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 ): 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6657975" cy="1571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>
                <a:latin typeface="Times New Roman" pitchFamily="-110" charset="0"/>
              </a:rPr>
              <a:t>Find </a:t>
            </a:r>
            <a:r>
              <a:rPr lang="en-US" b="0" dirty="0" err="1">
                <a:latin typeface="Times New Roman" pitchFamily="-110" charset="0"/>
              </a:rPr>
              <a:t>w</a:t>
            </a:r>
            <a:r>
              <a:rPr lang="en-US" b="0" dirty="0">
                <a:latin typeface="Times New Roman" pitchFamily="-110" charset="0"/>
              </a:rPr>
              <a:t> and </a:t>
            </a:r>
            <a:r>
              <a:rPr lang="en-US" b="0" i="1" dirty="0" err="1">
                <a:latin typeface="Times New Roman" pitchFamily="-110" charset="0"/>
              </a:rPr>
              <a:t>b</a:t>
            </a:r>
            <a:r>
              <a:rPr lang="en-US" b="0" dirty="0">
                <a:latin typeface="Times New Roman" pitchFamily="-110" charset="0"/>
              </a:rPr>
              <a:t> such that</a:t>
            </a:r>
          </a:p>
          <a:p>
            <a:pPr algn="l">
              <a:spcBef>
                <a:spcPct val="50000"/>
              </a:spcBef>
            </a:pPr>
            <a:r>
              <a:rPr lang="el-GR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 </a:t>
            </a:r>
            <a:r>
              <a:rPr lang="en-US" b="0" dirty="0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</a:t>
            </a:r>
            <a:r>
              <a:rPr lang="en-US" b="0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0" baseline="30000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b="0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0" dirty="0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is minimized; </a:t>
            </a:r>
          </a:p>
          <a:p>
            <a:pPr algn="l">
              <a:spcBef>
                <a:spcPct val="50000"/>
              </a:spcBef>
            </a:pP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and for all {(x</a:t>
            </a:r>
            <a:r>
              <a:rPr lang="en-US" b="0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,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0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)}:    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0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(</a:t>
            </a:r>
            <a:r>
              <a:rPr lang="en-US" b="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b="0" baseline="30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b="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0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+ </a:t>
            </a:r>
            <a:r>
              <a:rPr lang="en-US" b="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b="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 ≥ 1</a:t>
            </a:r>
          </a:p>
        </p:txBody>
      </p:sp>
    </p:spTree>
    <p:extLst>
      <p:ext uri="{BB962C8B-B14F-4D97-AF65-F5344CB8AC3E}">
        <p14:creationId xmlns:p14="http://schemas.microsoft.com/office/powerpoint/2010/main" val="26723303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Solving the Optimization Problem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534400" cy="5029200"/>
          </a:xfrm>
        </p:spPr>
        <p:txBody>
          <a:bodyPr/>
          <a:lstStyle/>
          <a:p>
            <a:pPr eaLnBrk="1" hangingPunct="1"/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This is a </a:t>
            </a:r>
            <a:r>
              <a:rPr lang="en-US" i="1" dirty="0">
                <a:ea typeface="ＭＳ Ｐゴシック" pitchFamily="-110" charset="-128"/>
                <a:cs typeface="ＭＳ Ｐゴシック" pitchFamily="-110" charset="-128"/>
              </a:rPr>
              <a:t>quadratic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function subject to </a:t>
            </a:r>
            <a:r>
              <a:rPr lang="en-US" i="1" dirty="0">
                <a:ea typeface="ＭＳ Ｐゴシック" pitchFamily="-110" charset="-128"/>
                <a:cs typeface="ＭＳ Ｐゴシック" pitchFamily="-110" charset="-128"/>
              </a:rPr>
              <a:t>linear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constraints</a:t>
            </a:r>
          </a:p>
          <a:p>
            <a:pPr marL="0" indent="0" eaLnBrk="1" hangingPunct="1">
              <a:buNone/>
            </a:pP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Quadratic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optimization </a:t>
            </a:r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problems </a:t>
            </a: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are well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-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known</a:t>
            </a:r>
          </a:p>
          <a:p>
            <a:pPr marL="0" indent="0" eaLnBrk="1" hangingPunct="1">
              <a:buNone/>
            </a:pP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Many 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ways exist for solving these</a:t>
            </a:r>
          </a:p>
          <a:p>
            <a:pPr eaLnBrk="1" hangingPunct="1"/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085850" y="1727200"/>
            <a:ext cx="6438900" cy="10922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pitchFamily="-110" charset="0"/>
              </a:rPr>
              <a:t>Find </a:t>
            </a:r>
            <a:r>
              <a:rPr lang="en-US" sz="2000" b="1" dirty="0" err="1">
                <a:latin typeface="Times New Roman" pitchFamily="-110" charset="0"/>
              </a:rPr>
              <a:t>w</a:t>
            </a:r>
            <a:r>
              <a:rPr lang="en-US" sz="2000" dirty="0">
                <a:latin typeface="Times New Roman" pitchFamily="-110" charset="0"/>
              </a:rPr>
              <a:t> and </a:t>
            </a:r>
            <a:r>
              <a:rPr lang="en-US" sz="2000" dirty="0" err="1">
                <a:latin typeface="Times New Roman" pitchFamily="-110" charset="0"/>
              </a:rPr>
              <a:t>b</a:t>
            </a:r>
            <a:r>
              <a:rPr lang="en-US" sz="2000" dirty="0">
                <a:latin typeface="Times New Roman" pitchFamily="-110" charset="0"/>
              </a:rPr>
              <a:t> such that</a:t>
            </a:r>
          </a:p>
          <a:p>
            <a:r>
              <a:rPr lang="el-GR" sz="2000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 dirty="0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= </a:t>
            </a:r>
            <a:r>
              <a:rPr lang="en-US" sz="2000" b="1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baseline="30000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 dirty="0" err="1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dirty="0" smtClean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is minimized; </a:t>
            </a:r>
          </a:p>
          <a:p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and for all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baseline="-25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,</a:t>
            </a:r>
            <a:r>
              <a:rPr lang="en-US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)}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:  </a:t>
            </a:r>
            <a:r>
              <a:rPr lang="en-US" sz="200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sz="2000" i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(</a:t>
            </a:r>
            <a:r>
              <a:rPr lang="en-US" sz="2000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b="1" baseline="30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000" b="1" baseline="-25000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+ </a:t>
            </a:r>
            <a:r>
              <a:rPr lang="en-US" sz="2000" i="1" dirty="0" err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≥ </a:t>
            </a:r>
            <a:r>
              <a:rPr lang="en-US" sz="2000" dirty="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 example</a:t>
            </a:r>
            <a:endParaRPr lang="en-US" dirty="0"/>
          </a:p>
        </p:txBody>
      </p:sp>
      <p:graphicFrame>
        <p:nvGraphicFramePr>
          <p:cNvPr id="23581" name="Object 29"/>
          <p:cNvGraphicFramePr>
            <a:graphicFrameLocks noChangeAspect="1"/>
          </p:cNvGraphicFramePr>
          <p:nvPr/>
        </p:nvGraphicFramePr>
        <p:xfrm>
          <a:off x="1455738" y="3016250"/>
          <a:ext cx="22098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1" name="Equation" r:id="rId3" imgW="1041120" imgH="914400" progId="Equation.3">
                  <p:embed/>
                </p:oleObj>
              </mc:Choice>
              <mc:Fallback>
                <p:oleObj name="Equation" r:id="rId3" imgW="1041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16250"/>
                        <a:ext cx="220980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2" name="Object 30"/>
          <p:cNvGraphicFramePr>
            <a:graphicFrameLocks noChangeAspect="1"/>
          </p:cNvGraphicFramePr>
          <p:nvPr/>
        </p:nvGraphicFramePr>
        <p:xfrm>
          <a:off x="685800" y="2179638"/>
          <a:ext cx="2397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2" name="Equation" r:id="rId5" imgW="1130040" imgH="215640" progId="Equation.3">
                  <p:embed/>
                </p:oleObj>
              </mc:Choice>
              <mc:Fallback>
                <p:oleObj name="Equation" r:id="rId5" imgW="1130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9638"/>
                        <a:ext cx="23971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695325" y="2713038"/>
          <a:ext cx="1524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3" name="Equation" r:id="rId7" imgW="634680" imgH="203040" progId="Equation.3">
                  <p:embed/>
                </p:oleObj>
              </mc:Choice>
              <mc:Fallback>
                <p:oleObj name="Equation" r:id="rId7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3038"/>
                        <a:ext cx="1524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267200" y="1376363"/>
            <a:ext cx="4332288" cy="4110037"/>
            <a:chOff x="2688" y="867"/>
            <a:chExt cx="2729" cy="258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880" y="867"/>
              <a:ext cx="2537" cy="2493"/>
              <a:chOff x="2880" y="867"/>
              <a:chExt cx="2537" cy="2493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976" y="1152"/>
                <a:ext cx="2208" cy="2112"/>
                <a:chOff x="3072" y="1104"/>
                <a:chExt cx="2208" cy="2112"/>
              </a:xfrm>
            </p:grpSpPr>
            <p:sp>
              <p:nvSpPr>
                <p:cNvPr id="2355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072" y="1104"/>
                  <a:ext cx="0" cy="2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59" name="Line 7"/>
                <p:cNvSpPr>
                  <a:spLocks noChangeShapeType="1"/>
                </p:cNvSpPr>
                <p:nvPr/>
              </p:nvSpPr>
              <p:spPr bwMode="auto">
                <a:xfrm>
                  <a:off x="3072" y="3216"/>
                  <a:ext cx="22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0" name="Line 8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1" name="Line 9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2" name="Line 10"/>
                <p:cNvSpPr>
                  <a:spLocks noChangeShapeType="1"/>
                </p:cNvSpPr>
                <p:nvPr/>
              </p:nvSpPr>
              <p:spPr bwMode="auto">
                <a:xfrm>
                  <a:off x="3072" y="264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3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244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4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5" name="Line 13"/>
                <p:cNvSpPr>
                  <a:spLocks noChangeShapeType="1"/>
                </p:cNvSpPr>
                <p:nvPr/>
              </p:nvSpPr>
              <p:spPr bwMode="auto">
                <a:xfrm>
                  <a:off x="3072" y="206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6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187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7" name="Line 15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8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148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69" name="Line 17"/>
                <p:cNvSpPr>
                  <a:spLocks noChangeShapeType="1"/>
                </p:cNvSpPr>
                <p:nvPr/>
              </p:nvSpPr>
              <p:spPr bwMode="auto">
                <a:xfrm>
                  <a:off x="3072" y="129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26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45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64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3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84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032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5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22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41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60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80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aphicFrame>
            <p:nvGraphicFramePr>
              <p:cNvPr id="23579" name="Object 27"/>
              <p:cNvGraphicFramePr>
                <a:graphicFrameLocks noChangeAspect="1"/>
              </p:cNvGraphicFramePr>
              <p:nvPr/>
            </p:nvGraphicFramePr>
            <p:xfrm>
              <a:off x="2880" y="867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8944" name="Equation" r:id="rId9" imgW="164880" imgH="215640" progId="Equation.3">
                      <p:embed/>
                    </p:oleObj>
                  </mc:Choice>
                  <mc:Fallback>
                    <p:oleObj name="Equation" r:id="rId9" imgW="164880" imgH="21564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867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80" name="Object 28"/>
              <p:cNvGraphicFramePr>
                <a:graphicFrameLocks noChangeAspect="1"/>
              </p:cNvGraphicFramePr>
              <p:nvPr/>
            </p:nvGraphicFramePr>
            <p:xfrm>
              <a:off x="5250" y="3123"/>
              <a:ext cx="167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8945" name="Equation" r:id="rId11" imgW="152280" imgH="215640" progId="Equation.3">
                      <p:embed/>
                    </p:oleObj>
                  </mc:Choice>
                  <mc:Fallback>
                    <p:oleObj name="Equation" r:id="rId11" imgW="152280" imgH="215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0" y="3123"/>
                            <a:ext cx="167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584" name="Text Box 32"/>
            <p:cNvSpPr txBox="1">
              <a:spLocks noChangeArrowheads="1"/>
            </p:cNvSpPr>
            <p:nvPr/>
          </p:nvSpPr>
          <p:spPr bwMode="auto">
            <a:xfrm>
              <a:off x="3216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23585" name="Text Box 33"/>
            <p:cNvSpPr txBox="1">
              <a:spLocks noChangeArrowheads="1"/>
            </p:cNvSpPr>
            <p:nvPr/>
          </p:nvSpPr>
          <p:spPr bwMode="auto">
            <a:xfrm>
              <a:off x="3600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23586" name="Text Box 34"/>
            <p:cNvSpPr txBox="1">
              <a:spLocks noChangeArrowheads="1"/>
            </p:cNvSpPr>
            <p:nvPr/>
          </p:nvSpPr>
          <p:spPr bwMode="auto">
            <a:xfrm>
              <a:off x="4032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23587" name="Text Box 35"/>
            <p:cNvSpPr txBox="1">
              <a:spLocks noChangeArrowheads="1"/>
            </p:cNvSpPr>
            <p:nvPr/>
          </p:nvSpPr>
          <p:spPr bwMode="auto">
            <a:xfrm>
              <a:off x="2688" y="278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23588" name="Text Box 36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23590" name="Text Box 38"/>
            <p:cNvSpPr txBox="1">
              <a:spLocks noChangeArrowheads="1"/>
            </p:cNvSpPr>
            <p:nvPr/>
          </p:nvSpPr>
          <p:spPr bwMode="auto">
            <a:xfrm>
              <a:off x="2688" y="201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23591" name="Text Box 39"/>
            <p:cNvSpPr txBox="1">
              <a:spLocks noChangeArrowheads="1"/>
            </p:cNvSpPr>
            <p:nvPr/>
          </p:nvSpPr>
          <p:spPr bwMode="auto">
            <a:xfrm>
              <a:off x="2688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  <p:sp>
          <p:nvSpPr>
            <p:cNvPr id="23592" name="Text Box 40"/>
            <p:cNvSpPr txBox="1">
              <a:spLocks noChangeArrowheads="1"/>
            </p:cNvSpPr>
            <p:nvPr/>
          </p:nvSpPr>
          <p:spPr bwMode="auto">
            <a:xfrm>
              <a:off x="436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 example</a:t>
            </a:r>
            <a:endParaRPr lang="en-US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455738" y="3016250"/>
          <a:ext cx="22098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0" name="Equation" r:id="rId3" imgW="1041120" imgH="914400" progId="Equation.3">
                  <p:embed/>
                </p:oleObj>
              </mc:Choice>
              <mc:Fallback>
                <p:oleObj name="Equation" r:id="rId3" imgW="1041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16250"/>
                        <a:ext cx="220980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85800" y="2179638"/>
          <a:ext cx="2397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1" name="Equation" r:id="rId5" imgW="1130040" imgH="215640" progId="Equation.3">
                  <p:embed/>
                </p:oleObj>
              </mc:Choice>
              <mc:Fallback>
                <p:oleObj name="Equation" r:id="rId5" imgW="1130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9638"/>
                        <a:ext cx="23971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695325" y="2713038"/>
          <a:ext cx="1524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2" name="Equation" r:id="rId7" imgW="634680" imgH="203040" progId="Equation.3">
                  <p:embed/>
                </p:oleObj>
              </mc:Choice>
              <mc:Fallback>
                <p:oleObj name="Equation" r:id="rId7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3038"/>
                        <a:ext cx="1524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1376363"/>
            <a:ext cx="4332288" cy="4110037"/>
            <a:chOff x="2688" y="867"/>
            <a:chExt cx="2729" cy="2589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880" y="867"/>
              <a:ext cx="2537" cy="2493"/>
              <a:chOff x="2880" y="867"/>
              <a:chExt cx="2537" cy="2493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76" y="1152"/>
                <a:ext cx="2208" cy="2112"/>
                <a:chOff x="3072" y="1104"/>
                <a:chExt cx="2208" cy="2112"/>
              </a:xfrm>
            </p:grpSpPr>
            <p:sp>
              <p:nvSpPr>
                <p:cNvPr id="3072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072" y="1104"/>
                  <a:ext cx="0" cy="2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0" name="Line 10"/>
                <p:cNvSpPr>
                  <a:spLocks noChangeShapeType="1"/>
                </p:cNvSpPr>
                <p:nvPr/>
              </p:nvSpPr>
              <p:spPr bwMode="auto">
                <a:xfrm>
                  <a:off x="3072" y="3216"/>
                  <a:ext cx="22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1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2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3" name="Line 13"/>
                <p:cNvSpPr>
                  <a:spLocks noChangeShapeType="1"/>
                </p:cNvSpPr>
                <p:nvPr/>
              </p:nvSpPr>
              <p:spPr bwMode="auto">
                <a:xfrm>
                  <a:off x="3072" y="264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4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244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5" name="Line 15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6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206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7" name="Line 17"/>
                <p:cNvSpPr>
                  <a:spLocks noChangeShapeType="1"/>
                </p:cNvSpPr>
                <p:nvPr/>
              </p:nvSpPr>
              <p:spPr bwMode="auto">
                <a:xfrm>
                  <a:off x="3072" y="187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8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39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148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0" name="Line 20"/>
                <p:cNvSpPr>
                  <a:spLocks noChangeShapeType="1"/>
                </p:cNvSpPr>
                <p:nvPr/>
              </p:nvSpPr>
              <p:spPr bwMode="auto">
                <a:xfrm>
                  <a:off x="3072" y="129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26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45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64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84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032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6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22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41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60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4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80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aphicFrame>
            <p:nvGraphicFramePr>
              <p:cNvPr id="30750" name="Object 30"/>
              <p:cNvGraphicFramePr>
                <a:graphicFrameLocks noChangeAspect="1"/>
              </p:cNvGraphicFramePr>
              <p:nvPr/>
            </p:nvGraphicFramePr>
            <p:xfrm>
              <a:off x="2880" y="867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0073" name="Equation" r:id="rId9" imgW="164880" imgH="215640" progId="Equation.3">
                      <p:embed/>
                    </p:oleObj>
                  </mc:Choice>
                  <mc:Fallback>
                    <p:oleObj name="Equation" r:id="rId9" imgW="164880" imgH="21564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867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51" name="Object 31"/>
              <p:cNvGraphicFramePr>
                <a:graphicFrameLocks noChangeAspect="1"/>
              </p:cNvGraphicFramePr>
              <p:nvPr/>
            </p:nvGraphicFramePr>
            <p:xfrm>
              <a:off x="5250" y="3123"/>
              <a:ext cx="167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0074" name="Equation" r:id="rId11" imgW="152280" imgH="215640" progId="Equation.3">
                      <p:embed/>
                    </p:oleObj>
                  </mc:Choice>
                  <mc:Fallback>
                    <p:oleObj name="Equation" r:id="rId11" imgW="152280" imgH="21564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0" y="3123"/>
                            <a:ext cx="167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0752" name="Text Box 32"/>
            <p:cNvSpPr txBox="1">
              <a:spLocks noChangeArrowheads="1"/>
            </p:cNvSpPr>
            <p:nvPr/>
          </p:nvSpPr>
          <p:spPr bwMode="auto">
            <a:xfrm>
              <a:off x="3216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0753" name="Text Box 33"/>
            <p:cNvSpPr txBox="1">
              <a:spLocks noChangeArrowheads="1"/>
            </p:cNvSpPr>
            <p:nvPr/>
          </p:nvSpPr>
          <p:spPr bwMode="auto">
            <a:xfrm>
              <a:off x="3600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0754" name="Text Box 34"/>
            <p:cNvSpPr txBox="1">
              <a:spLocks noChangeArrowheads="1"/>
            </p:cNvSpPr>
            <p:nvPr/>
          </p:nvSpPr>
          <p:spPr bwMode="auto">
            <a:xfrm>
              <a:off x="4032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0755" name="Text Box 35"/>
            <p:cNvSpPr txBox="1">
              <a:spLocks noChangeArrowheads="1"/>
            </p:cNvSpPr>
            <p:nvPr/>
          </p:nvSpPr>
          <p:spPr bwMode="auto">
            <a:xfrm>
              <a:off x="2688" y="278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0756" name="Text Box 36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0757" name="Text Box 37"/>
            <p:cNvSpPr txBox="1">
              <a:spLocks noChangeArrowheads="1"/>
            </p:cNvSpPr>
            <p:nvPr/>
          </p:nvSpPr>
          <p:spPr bwMode="auto">
            <a:xfrm>
              <a:off x="2688" y="201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0758" name="Text Box 38"/>
            <p:cNvSpPr txBox="1">
              <a:spLocks noChangeArrowheads="1"/>
            </p:cNvSpPr>
            <p:nvPr/>
          </p:nvSpPr>
          <p:spPr bwMode="auto">
            <a:xfrm>
              <a:off x="2688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  <p:sp>
          <p:nvSpPr>
            <p:cNvPr id="30759" name="Text Box 39"/>
            <p:cNvSpPr txBox="1">
              <a:spLocks noChangeArrowheads="1"/>
            </p:cNvSpPr>
            <p:nvPr/>
          </p:nvSpPr>
          <p:spPr bwMode="auto">
            <a:xfrm>
              <a:off x="436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</p:grpSp>
      <p:graphicFrame>
        <p:nvGraphicFramePr>
          <p:cNvPr id="30760" name="Object 40"/>
          <p:cNvGraphicFramePr>
            <a:graphicFrameLocks noChangeAspect="1"/>
          </p:cNvGraphicFramePr>
          <p:nvPr/>
        </p:nvGraphicFramePr>
        <p:xfrm>
          <a:off x="7620000" y="4724400"/>
          <a:ext cx="6858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5" name="Equation" r:id="rId13" imgW="393480" imgH="215640" progId="Equation.3">
                  <p:embed/>
                </p:oleObj>
              </mc:Choice>
              <mc:Fallback>
                <p:oleObj name="Equation" r:id="rId13" imgW="393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724400"/>
                        <a:ext cx="6858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1" name="Object 41"/>
          <p:cNvGraphicFramePr>
            <a:graphicFrameLocks noChangeAspect="1"/>
          </p:cNvGraphicFramePr>
          <p:nvPr/>
        </p:nvGraphicFramePr>
        <p:xfrm>
          <a:off x="4724400" y="1905000"/>
          <a:ext cx="70643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6" name="Equation" r:id="rId15" imgW="406080" imgH="215640" progId="Equation.3">
                  <p:embed/>
                </p:oleObj>
              </mc:Choice>
              <mc:Fallback>
                <p:oleObj name="Equation" r:id="rId15" imgW="4060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05000"/>
                        <a:ext cx="70643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2" name="Line 42"/>
          <p:cNvSpPr>
            <a:spLocks noChangeShapeType="1"/>
          </p:cNvSpPr>
          <p:nvPr/>
        </p:nvSpPr>
        <p:spPr bwMode="auto">
          <a:xfrm flipV="1">
            <a:off x="7467600" y="4953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 flipV="1">
            <a:off x="4724400" y="24384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4" name="Line 44"/>
          <p:cNvSpPr>
            <a:spLocks noChangeShapeType="1"/>
          </p:cNvSpPr>
          <p:nvPr/>
        </p:nvSpPr>
        <p:spPr bwMode="auto">
          <a:xfrm flipV="1">
            <a:off x="5943600" y="1828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5" name="Line 45"/>
          <p:cNvSpPr>
            <a:spLocks noChangeShapeType="1"/>
          </p:cNvSpPr>
          <p:nvPr/>
        </p:nvSpPr>
        <p:spPr bwMode="auto">
          <a:xfrm flipH="1" flipV="1">
            <a:off x="5715000" y="3048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766" name="Object 46"/>
          <p:cNvGraphicFramePr>
            <a:graphicFrameLocks noChangeAspect="1"/>
          </p:cNvGraphicFramePr>
          <p:nvPr/>
        </p:nvGraphicFramePr>
        <p:xfrm>
          <a:off x="6019800" y="2057400"/>
          <a:ext cx="9493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" name="Equation" r:id="rId17" imgW="545760" imgH="215640" progId="Equation.3">
                  <p:embed/>
                </p:oleObj>
              </mc:Choice>
              <mc:Fallback>
                <p:oleObj name="Equation" r:id="rId17" imgW="5457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94932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7" name="Line 47"/>
          <p:cNvSpPr>
            <a:spLocks noChangeShapeType="1"/>
          </p:cNvSpPr>
          <p:nvPr/>
        </p:nvSpPr>
        <p:spPr bwMode="auto">
          <a:xfrm>
            <a:off x="47244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768" name="Object 48"/>
          <p:cNvGraphicFramePr>
            <a:graphicFrameLocks noChangeAspect="1"/>
          </p:cNvGraphicFramePr>
          <p:nvPr/>
        </p:nvGraphicFramePr>
        <p:xfrm>
          <a:off x="6583363" y="2976563"/>
          <a:ext cx="9715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8" name="Equation" r:id="rId19" imgW="558720" imgH="215640" progId="Equation.3">
                  <p:embed/>
                </p:oleObj>
              </mc:Choice>
              <mc:Fallback>
                <p:oleObj name="Equation" r:id="rId19" imgW="5587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2976563"/>
                        <a:ext cx="9715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9" name="Line 49"/>
          <p:cNvSpPr>
            <a:spLocks noChangeShapeType="1"/>
          </p:cNvSpPr>
          <p:nvPr/>
        </p:nvSpPr>
        <p:spPr bwMode="auto">
          <a:xfrm>
            <a:off x="6477000" y="33528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1" name="Line 51"/>
          <p:cNvSpPr>
            <a:spLocks noChangeShapeType="1"/>
          </p:cNvSpPr>
          <p:nvPr/>
        </p:nvSpPr>
        <p:spPr bwMode="auto">
          <a:xfrm>
            <a:off x="4724400" y="2743200"/>
            <a:ext cx="2438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772" name="Object 52"/>
          <p:cNvGraphicFramePr>
            <a:graphicFrameLocks noChangeAspect="1"/>
          </p:cNvGraphicFramePr>
          <p:nvPr/>
        </p:nvGraphicFramePr>
        <p:xfrm>
          <a:off x="6184900" y="3810000"/>
          <a:ext cx="14351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9" name="Equation" r:id="rId21" imgW="825480" imgH="215640" progId="Equation.3">
                  <p:embed/>
                </p:oleObj>
              </mc:Choice>
              <mc:Fallback>
                <p:oleObj name="Equation" r:id="rId21" imgW="8254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3810000"/>
                        <a:ext cx="14351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3" name="Line 53"/>
          <p:cNvSpPr>
            <a:spLocks noChangeShapeType="1"/>
          </p:cNvSpPr>
          <p:nvPr/>
        </p:nvSpPr>
        <p:spPr bwMode="auto">
          <a:xfrm flipH="1">
            <a:off x="6172200" y="43434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2286000" y="58674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Where is the feasibility region?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grpSp>
        <p:nvGrpSpPr>
          <p:cNvPr id="3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352800" y="1630362"/>
            <a:ext cx="4343400" cy="2044700"/>
            <a:chOff x="1968" y="1480"/>
            <a:chExt cx="2736" cy="1288"/>
          </a:xfrm>
        </p:grpSpPr>
        <p:sp>
          <p:nvSpPr>
            <p:cNvPr id="5" name="Oval 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60" y="1824"/>
              <a:ext cx="1344" cy="91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latin typeface="Tahoma" charset="0"/>
                </a:rPr>
                <a:t>environment</a:t>
              </a:r>
            </a:p>
          </p:txBody>
        </p:sp>
        <p:sp>
          <p:nvSpPr>
            <p:cNvPr id="6" name="Freeform 5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1968" y="1480"/>
              <a:ext cx="1584" cy="488"/>
            </a:xfrm>
            <a:custGeom>
              <a:avLst/>
              <a:gdLst>
                <a:gd name="T0" fmla="*/ 1584 w 1584"/>
                <a:gd name="T1" fmla="*/ 488 h 488"/>
                <a:gd name="T2" fmla="*/ 1296 w 1584"/>
                <a:gd name="T3" fmla="*/ 152 h 488"/>
                <a:gd name="T4" fmla="*/ 768 w 1584"/>
                <a:gd name="T5" fmla="*/ 8 h 488"/>
                <a:gd name="T6" fmla="*/ 288 w 1584"/>
                <a:gd name="T7" fmla="*/ 104 h 488"/>
                <a:gd name="T8" fmla="*/ 0 w 1584"/>
                <a:gd name="T9" fmla="*/ 248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88"/>
                <a:gd name="T17" fmla="*/ 1584 w 1584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88">
                  <a:moveTo>
                    <a:pt x="1584" y="488"/>
                  </a:moveTo>
                  <a:cubicBezTo>
                    <a:pt x="1508" y="360"/>
                    <a:pt x="1432" y="232"/>
                    <a:pt x="1296" y="152"/>
                  </a:cubicBezTo>
                  <a:cubicBezTo>
                    <a:pt x="1160" y="72"/>
                    <a:pt x="936" y="16"/>
                    <a:pt x="768" y="8"/>
                  </a:cubicBezTo>
                  <a:cubicBezTo>
                    <a:pt x="600" y="0"/>
                    <a:pt x="416" y="64"/>
                    <a:pt x="288" y="104"/>
                  </a:cubicBezTo>
                  <a:cubicBezTo>
                    <a:pt x="160" y="144"/>
                    <a:pt x="48" y="224"/>
                    <a:pt x="0" y="248"/>
                  </a:cubicBezTo>
                </a:path>
              </a:pathLst>
            </a:custGeom>
            <a:noFill/>
            <a:ln w="38100">
              <a:solidFill>
                <a:srgbClr val="F81706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2208" y="2496"/>
              <a:ext cx="1200" cy="272"/>
            </a:xfrm>
            <a:custGeom>
              <a:avLst/>
              <a:gdLst>
                <a:gd name="T0" fmla="*/ 0 w 1200"/>
                <a:gd name="T1" fmla="*/ 0 h 272"/>
                <a:gd name="T2" fmla="*/ 384 w 1200"/>
                <a:gd name="T3" fmla="*/ 240 h 272"/>
                <a:gd name="T4" fmla="*/ 864 w 1200"/>
                <a:gd name="T5" fmla="*/ 192 h 272"/>
                <a:gd name="T6" fmla="*/ 1200 w 120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272"/>
                <a:gd name="T14" fmla="*/ 1200 w 120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272">
                  <a:moveTo>
                    <a:pt x="0" y="0"/>
                  </a:moveTo>
                  <a:cubicBezTo>
                    <a:pt x="120" y="104"/>
                    <a:pt x="240" y="208"/>
                    <a:pt x="384" y="240"/>
                  </a:cubicBezTo>
                  <a:cubicBezTo>
                    <a:pt x="528" y="272"/>
                    <a:pt x="728" y="232"/>
                    <a:pt x="864" y="192"/>
                  </a:cubicBezTo>
                  <a:cubicBezTo>
                    <a:pt x="1000" y="152"/>
                    <a:pt x="1144" y="32"/>
                    <a:pt x="1200" y="0"/>
                  </a:cubicBezTo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752600" y="1871662"/>
            <a:ext cx="1219200" cy="1981200"/>
            <a:chOff x="960" y="1632"/>
            <a:chExt cx="768" cy="1248"/>
          </a:xfrm>
        </p:grpSpPr>
        <p:sp>
          <p:nvSpPr>
            <p:cNvPr id="9" name="Rectangl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960" y="1632"/>
              <a:ext cx="7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rgbClr val="CC6600"/>
                </a:solidFill>
                <a:latin typeface="Tahoma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056" y="2352"/>
              <a:ext cx="5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  <a:latin typeface="Tahoma" charset="0"/>
                </a:rPr>
                <a:t>agent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981200" y="2252662"/>
            <a:ext cx="762000" cy="519113"/>
            <a:chOff x="1104" y="1872"/>
            <a:chExt cx="480" cy="327"/>
          </a:xfrm>
        </p:grpSpPr>
        <p:sp>
          <p:nvSpPr>
            <p:cNvPr id="12" name="Rectangle 11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104" y="1872"/>
              <a:ext cx="48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00" y="1872"/>
              <a:ext cx="24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 b="1">
                  <a:solidFill>
                    <a:srgbClr val="CC6600"/>
                  </a:solidFill>
                  <a:latin typeface="Tahoma" charset="0"/>
                </a:rPr>
                <a:t>?</a:t>
              </a:r>
            </a:p>
          </p:txBody>
        </p:sp>
      </p:grpSp>
      <p:grpSp>
        <p:nvGrpSpPr>
          <p:cNvPr id="11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057400" y="1219200"/>
            <a:ext cx="2405063" cy="3548062"/>
            <a:chOff x="1152" y="1221"/>
            <a:chExt cx="1515" cy="2235"/>
          </a:xfrm>
        </p:grpSpPr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536" y="2208"/>
              <a:ext cx="912" cy="432"/>
              <a:chOff x="1536" y="2112"/>
              <a:chExt cx="912" cy="432"/>
            </a:xfrm>
          </p:grpSpPr>
          <p:grpSp>
            <p:nvGrpSpPr>
              <p:cNvPr id="15" name="Group 15"/>
              <p:cNvGrpSpPr>
                <a:grpSpLocks/>
              </p:cNvGrpSpPr>
              <p:nvPr/>
            </p:nvGrpSpPr>
            <p:grpSpPr bwMode="auto">
              <a:xfrm>
                <a:off x="1536" y="2160"/>
                <a:ext cx="816" cy="384"/>
                <a:chOff x="1536" y="2160"/>
                <a:chExt cx="816" cy="384"/>
              </a:xfrm>
            </p:grpSpPr>
            <p:sp>
              <p:nvSpPr>
                <p:cNvPr id="30" name="Line 16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536" y="2160"/>
                  <a:ext cx="384" cy="384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17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 flipV="1">
                  <a:off x="1920" y="2208"/>
                  <a:ext cx="432" cy="33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304" y="2112"/>
                <a:ext cx="144" cy="144"/>
                <a:chOff x="2304" y="2112"/>
                <a:chExt cx="144" cy="144"/>
              </a:xfrm>
            </p:grpSpPr>
            <p:sp>
              <p:nvSpPr>
                <p:cNvPr id="27" name="Line 19"/>
                <p:cNvSpPr>
                  <a:spLocks noChangeShapeType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2304" y="2160"/>
                  <a:ext cx="96" cy="9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Line 20"/>
                <p:cNvSpPr>
                  <a:spLocks noChangeShapeType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 flipV="1">
                  <a:off x="2304" y="2112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Line 21"/>
                <p:cNvSpPr>
                  <a:spLocks noChangeShapeType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 flipV="1">
                  <a:off x="2400" y="2208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1152" y="2784"/>
              <a:ext cx="96" cy="672"/>
              <a:chOff x="1152" y="2784"/>
              <a:chExt cx="96" cy="672"/>
            </a:xfrm>
          </p:grpSpPr>
          <p:sp>
            <p:nvSpPr>
              <p:cNvPr id="23" name="Line 23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4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>
              <a:grpSpLocks/>
            </p:cNvGrpSpPr>
            <p:nvPr/>
          </p:nvGrpSpPr>
          <p:grpSpPr bwMode="auto">
            <a:xfrm>
              <a:off x="1536" y="2784"/>
              <a:ext cx="96" cy="672"/>
              <a:chOff x="1152" y="2784"/>
              <a:chExt cx="96" cy="672"/>
            </a:xfrm>
          </p:grpSpPr>
          <p:sp>
            <p:nvSpPr>
              <p:cNvPr id="21" name="Line 26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Freeform 28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1536" y="1632"/>
              <a:ext cx="384" cy="197"/>
            </a:xfrm>
            <a:custGeom>
              <a:avLst/>
              <a:gdLst>
                <a:gd name="T0" fmla="*/ 0 w 384"/>
                <a:gd name="T1" fmla="*/ 96 h 197"/>
                <a:gd name="T2" fmla="*/ 384 w 384"/>
                <a:gd name="T3" fmla="*/ 0 h 197"/>
                <a:gd name="T4" fmla="*/ 365 w 384"/>
                <a:gd name="T5" fmla="*/ 197 h 197"/>
                <a:gd name="T6" fmla="*/ 0 w 384"/>
                <a:gd name="T7" fmla="*/ 96 h 1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7"/>
                <a:gd name="T14" fmla="*/ 384 w 384"/>
                <a:gd name="T15" fmla="*/ 197 h 1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7">
                  <a:moveTo>
                    <a:pt x="0" y="96"/>
                  </a:moveTo>
                  <a:lnTo>
                    <a:pt x="384" y="0"/>
                  </a:lnTo>
                  <a:cubicBezTo>
                    <a:pt x="378" y="66"/>
                    <a:pt x="371" y="131"/>
                    <a:pt x="365" y="197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81706"/>
            </a:solidFill>
            <a:ln w="9525">
              <a:solidFill>
                <a:srgbClr val="F81706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 Box 2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78" y="1221"/>
              <a:ext cx="7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F81706"/>
                  </a:solidFill>
                  <a:latin typeface="Tahoma" charset="0"/>
                </a:rPr>
                <a:t>sensors</a:t>
              </a:r>
            </a:p>
          </p:txBody>
        </p:sp>
        <p:sp>
          <p:nvSpPr>
            <p:cNvPr id="20" name="Text Box 30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766" y="2757"/>
              <a:ext cx="9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339933"/>
                  </a:solidFill>
                  <a:latin typeface="Tahoma" charset="0"/>
                </a:rPr>
                <a:t>actuators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914400" y="51816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00FF"/>
                </a:solidFill>
              </a:rPr>
              <a:t>As an agent interacts with the world, it should learn about it’s environment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97" name="Freeform 53"/>
          <p:cNvSpPr>
            <a:spLocks/>
          </p:cNvSpPr>
          <p:nvPr/>
        </p:nvSpPr>
        <p:spPr bwMode="auto">
          <a:xfrm>
            <a:off x="4724400" y="3352800"/>
            <a:ext cx="12192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  <a:cxn ang="0">
                <a:pos x="768" y="384"/>
              </a:cxn>
              <a:cxn ang="0">
                <a:pos x="768" y="1152"/>
              </a:cxn>
              <a:cxn ang="0">
                <a:pos x="0" y="1152"/>
              </a:cxn>
            </a:cxnLst>
            <a:rect l="0" t="0" r="r" b="b"/>
            <a:pathLst>
              <a:path w="768" h="1152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  <a:lnTo>
                  <a:pt x="768" y="384"/>
                </a:lnTo>
                <a:lnTo>
                  <a:pt x="768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 example</a:t>
            </a:r>
            <a:endParaRPr lang="en-US" dirty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455738" y="3016250"/>
          <a:ext cx="22098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94" name="Equation" r:id="rId3" imgW="1041120" imgH="914400" progId="Equation.3">
                  <p:embed/>
                </p:oleObj>
              </mc:Choice>
              <mc:Fallback>
                <p:oleObj name="Equation" r:id="rId3" imgW="1041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16250"/>
                        <a:ext cx="220980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685800" y="2179638"/>
          <a:ext cx="2397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95" name="Equation" r:id="rId5" imgW="1130040" imgH="215640" progId="Equation.3">
                  <p:embed/>
                </p:oleObj>
              </mc:Choice>
              <mc:Fallback>
                <p:oleObj name="Equation" r:id="rId5" imgW="1130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9638"/>
                        <a:ext cx="23971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95325" y="2713038"/>
          <a:ext cx="1524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96" name="Equation" r:id="rId7" imgW="634680" imgH="203040" progId="Equation.3">
                  <p:embed/>
                </p:oleObj>
              </mc:Choice>
              <mc:Fallback>
                <p:oleObj name="Equation" r:id="rId7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3038"/>
                        <a:ext cx="1524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1376363"/>
            <a:ext cx="4332288" cy="4110037"/>
            <a:chOff x="2688" y="867"/>
            <a:chExt cx="2729" cy="2589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880" y="867"/>
              <a:ext cx="2537" cy="2493"/>
              <a:chOff x="2880" y="867"/>
              <a:chExt cx="2537" cy="2493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76" y="1152"/>
                <a:ext cx="2208" cy="2112"/>
                <a:chOff x="3072" y="1104"/>
                <a:chExt cx="2208" cy="2112"/>
              </a:xfrm>
            </p:grpSpPr>
            <p:sp>
              <p:nvSpPr>
                <p:cNvPr id="3175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072" y="1104"/>
                  <a:ext cx="0" cy="2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4" name="Line 10"/>
                <p:cNvSpPr>
                  <a:spLocks noChangeShapeType="1"/>
                </p:cNvSpPr>
                <p:nvPr/>
              </p:nvSpPr>
              <p:spPr bwMode="auto">
                <a:xfrm>
                  <a:off x="3072" y="3216"/>
                  <a:ext cx="22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5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6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7" name="Line 13"/>
                <p:cNvSpPr>
                  <a:spLocks noChangeShapeType="1"/>
                </p:cNvSpPr>
                <p:nvPr/>
              </p:nvSpPr>
              <p:spPr bwMode="auto">
                <a:xfrm>
                  <a:off x="3072" y="264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8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244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59" name="Line 15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0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206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1" name="Line 17"/>
                <p:cNvSpPr>
                  <a:spLocks noChangeShapeType="1"/>
                </p:cNvSpPr>
                <p:nvPr/>
              </p:nvSpPr>
              <p:spPr bwMode="auto">
                <a:xfrm>
                  <a:off x="3072" y="187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2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3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148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4" name="Line 20"/>
                <p:cNvSpPr>
                  <a:spLocks noChangeShapeType="1"/>
                </p:cNvSpPr>
                <p:nvPr/>
              </p:nvSpPr>
              <p:spPr bwMode="auto">
                <a:xfrm>
                  <a:off x="3072" y="129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26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45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64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84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69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032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70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22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7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41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7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60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7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80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aphicFrame>
            <p:nvGraphicFramePr>
              <p:cNvPr id="31774" name="Object 30"/>
              <p:cNvGraphicFramePr>
                <a:graphicFrameLocks noChangeAspect="1"/>
              </p:cNvGraphicFramePr>
              <p:nvPr/>
            </p:nvGraphicFramePr>
            <p:xfrm>
              <a:off x="2880" y="867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097" name="Equation" r:id="rId9" imgW="164880" imgH="215640" progId="Equation.3">
                      <p:embed/>
                    </p:oleObj>
                  </mc:Choice>
                  <mc:Fallback>
                    <p:oleObj name="Equation" r:id="rId9" imgW="164880" imgH="21564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867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775" name="Object 31"/>
              <p:cNvGraphicFramePr>
                <a:graphicFrameLocks noChangeAspect="1"/>
              </p:cNvGraphicFramePr>
              <p:nvPr/>
            </p:nvGraphicFramePr>
            <p:xfrm>
              <a:off x="5250" y="3123"/>
              <a:ext cx="167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098" name="Equation" r:id="rId11" imgW="152280" imgH="215640" progId="Equation.3">
                      <p:embed/>
                    </p:oleObj>
                  </mc:Choice>
                  <mc:Fallback>
                    <p:oleObj name="Equation" r:id="rId11" imgW="152280" imgH="21564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0" y="3123"/>
                            <a:ext cx="167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1776" name="Text Box 32"/>
            <p:cNvSpPr txBox="1">
              <a:spLocks noChangeArrowheads="1"/>
            </p:cNvSpPr>
            <p:nvPr/>
          </p:nvSpPr>
          <p:spPr bwMode="auto">
            <a:xfrm>
              <a:off x="3216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3600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1778" name="Text Box 34"/>
            <p:cNvSpPr txBox="1">
              <a:spLocks noChangeArrowheads="1"/>
            </p:cNvSpPr>
            <p:nvPr/>
          </p:nvSpPr>
          <p:spPr bwMode="auto">
            <a:xfrm>
              <a:off x="4032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1779" name="Text Box 35"/>
            <p:cNvSpPr txBox="1">
              <a:spLocks noChangeArrowheads="1"/>
            </p:cNvSpPr>
            <p:nvPr/>
          </p:nvSpPr>
          <p:spPr bwMode="auto">
            <a:xfrm>
              <a:off x="2688" y="278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1780" name="Text Box 36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1781" name="Text Box 37"/>
            <p:cNvSpPr txBox="1">
              <a:spLocks noChangeArrowheads="1"/>
            </p:cNvSpPr>
            <p:nvPr/>
          </p:nvSpPr>
          <p:spPr bwMode="auto">
            <a:xfrm>
              <a:off x="2688" y="201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1782" name="Text Box 38"/>
            <p:cNvSpPr txBox="1">
              <a:spLocks noChangeArrowheads="1"/>
            </p:cNvSpPr>
            <p:nvPr/>
          </p:nvSpPr>
          <p:spPr bwMode="auto">
            <a:xfrm>
              <a:off x="2688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  <p:sp>
          <p:nvSpPr>
            <p:cNvPr id="31783" name="Text Box 39"/>
            <p:cNvSpPr txBox="1">
              <a:spLocks noChangeArrowheads="1"/>
            </p:cNvSpPr>
            <p:nvPr/>
          </p:nvSpPr>
          <p:spPr bwMode="auto">
            <a:xfrm>
              <a:off x="436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</p:grpSp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7620000" y="4724400"/>
          <a:ext cx="6858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99" name="Equation" r:id="rId13" imgW="393480" imgH="215640" progId="Equation.3">
                  <p:embed/>
                </p:oleObj>
              </mc:Choice>
              <mc:Fallback>
                <p:oleObj name="Equation" r:id="rId13" imgW="393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724400"/>
                        <a:ext cx="6858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5" name="Object 41"/>
          <p:cNvGraphicFramePr>
            <a:graphicFrameLocks noChangeAspect="1"/>
          </p:cNvGraphicFramePr>
          <p:nvPr/>
        </p:nvGraphicFramePr>
        <p:xfrm>
          <a:off x="4724400" y="1905000"/>
          <a:ext cx="70643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00" name="Equation" r:id="rId15" imgW="406080" imgH="215640" progId="Equation.3">
                  <p:embed/>
                </p:oleObj>
              </mc:Choice>
              <mc:Fallback>
                <p:oleObj name="Equation" r:id="rId15" imgW="4060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05000"/>
                        <a:ext cx="70643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6" name="Line 42"/>
          <p:cNvSpPr>
            <a:spLocks noChangeShapeType="1"/>
          </p:cNvSpPr>
          <p:nvPr/>
        </p:nvSpPr>
        <p:spPr bwMode="auto">
          <a:xfrm flipV="1">
            <a:off x="7467600" y="4953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 flipV="1">
            <a:off x="4724400" y="24384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 flipV="1">
            <a:off x="5943600" y="1828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 flipH="1" flipV="1">
            <a:off x="5715000" y="3048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790" name="Object 46"/>
          <p:cNvGraphicFramePr>
            <a:graphicFrameLocks noChangeAspect="1"/>
          </p:cNvGraphicFramePr>
          <p:nvPr/>
        </p:nvGraphicFramePr>
        <p:xfrm>
          <a:off x="6019800" y="2057400"/>
          <a:ext cx="9493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01" name="Equation" r:id="rId17" imgW="545760" imgH="215640" progId="Equation.3">
                  <p:embed/>
                </p:oleObj>
              </mc:Choice>
              <mc:Fallback>
                <p:oleObj name="Equation" r:id="rId17" imgW="5457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94932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91" name="Line 47"/>
          <p:cNvSpPr>
            <a:spLocks noChangeShapeType="1"/>
          </p:cNvSpPr>
          <p:nvPr/>
        </p:nvSpPr>
        <p:spPr bwMode="auto">
          <a:xfrm>
            <a:off x="47244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792" name="Object 48"/>
          <p:cNvGraphicFramePr>
            <a:graphicFrameLocks noChangeAspect="1"/>
          </p:cNvGraphicFramePr>
          <p:nvPr/>
        </p:nvGraphicFramePr>
        <p:xfrm>
          <a:off x="6583363" y="2976563"/>
          <a:ext cx="9715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02" name="Equation" r:id="rId19" imgW="558720" imgH="215640" progId="Equation.3">
                  <p:embed/>
                </p:oleObj>
              </mc:Choice>
              <mc:Fallback>
                <p:oleObj name="Equation" r:id="rId19" imgW="5587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2976563"/>
                        <a:ext cx="9715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93" name="Line 49"/>
          <p:cNvSpPr>
            <a:spLocks noChangeShapeType="1"/>
          </p:cNvSpPr>
          <p:nvPr/>
        </p:nvSpPr>
        <p:spPr bwMode="auto">
          <a:xfrm>
            <a:off x="6477000" y="33528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4" name="Line 50"/>
          <p:cNvSpPr>
            <a:spLocks noChangeShapeType="1"/>
          </p:cNvSpPr>
          <p:nvPr/>
        </p:nvSpPr>
        <p:spPr bwMode="auto">
          <a:xfrm>
            <a:off x="4724400" y="2743200"/>
            <a:ext cx="2438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795" name="Object 51"/>
          <p:cNvGraphicFramePr>
            <a:graphicFrameLocks noChangeAspect="1"/>
          </p:cNvGraphicFramePr>
          <p:nvPr/>
        </p:nvGraphicFramePr>
        <p:xfrm>
          <a:off x="6184900" y="3810000"/>
          <a:ext cx="14351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03" name="Equation" r:id="rId21" imgW="825480" imgH="215640" progId="Equation.3">
                  <p:embed/>
                </p:oleObj>
              </mc:Choice>
              <mc:Fallback>
                <p:oleObj name="Equation" r:id="rId21" imgW="8254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3810000"/>
                        <a:ext cx="14351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96" name="Line 52"/>
          <p:cNvSpPr>
            <a:spLocks noChangeShapeType="1"/>
          </p:cNvSpPr>
          <p:nvPr/>
        </p:nvSpPr>
        <p:spPr bwMode="auto">
          <a:xfrm flipH="1">
            <a:off x="6172200" y="43434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auto">
          <a:xfrm>
            <a:off x="4724400" y="3352800"/>
            <a:ext cx="12192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  <a:cxn ang="0">
                <a:pos x="768" y="384"/>
              </a:cxn>
              <a:cxn ang="0">
                <a:pos x="768" y="1152"/>
              </a:cxn>
              <a:cxn ang="0">
                <a:pos x="0" y="1152"/>
              </a:cxn>
            </a:cxnLst>
            <a:rect l="0" t="0" r="r" b="b"/>
            <a:pathLst>
              <a:path w="768" h="1152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  <a:lnTo>
                  <a:pt x="768" y="384"/>
                </a:lnTo>
                <a:lnTo>
                  <a:pt x="768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 example</a:t>
            </a:r>
            <a:endParaRPr lang="en-US" dirty="0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455738" y="3016250"/>
          <a:ext cx="22098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4" name="Equation" r:id="rId3" imgW="1041120" imgH="914400" progId="Equation.3">
                  <p:embed/>
                </p:oleObj>
              </mc:Choice>
              <mc:Fallback>
                <p:oleObj name="Equation" r:id="rId3" imgW="1041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16250"/>
                        <a:ext cx="220980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685800" y="2179638"/>
          <a:ext cx="2397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5" name="Equation" r:id="rId5" imgW="1130040" imgH="215640" progId="Equation.3">
                  <p:embed/>
                </p:oleObj>
              </mc:Choice>
              <mc:Fallback>
                <p:oleObj name="Equation" r:id="rId5" imgW="1130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9638"/>
                        <a:ext cx="23971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695325" y="2713038"/>
          <a:ext cx="1524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6" name="Equation" r:id="rId7" imgW="634680" imgH="203040" progId="Equation.3">
                  <p:embed/>
                </p:oleObj>
              </mc:Choice>
              <mc:Fallback>
                <p:oleObj name="Equation" r:id="rId7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3038"/>
                        <a:ext cx="1524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67200" y="1376363"/>
            <a:ext cx="4332288" cy="4110037"/>
            <a:chOff x="2688" y="867"/>
            <a:chExt cx="2729" cy="2589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80" y="867"/>
              <a:ext cx="2537" cy="2493"/>
              <a:chOff x="2880" y="867"/>
              <a:chExt cx="2537" cy="2493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2976" y="1152"/>
                <a:ext cx="2208" cy="2112"/>
                <a:chOff x="3072" y="1104"/>
                <a:chExt cx="2208" cy="2112"/>
              </a:xfrm>
            </p:grpSpPr>
            <p:sp>
              <p:nvSpPr>
                <p:cNvPr id="3277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072" y="1104"/>
                  <a:ext cx="0" cy="2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79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3216"/>
                  <a:ext cx="22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0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1" name="Line 13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2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264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auto">
                <a:xfrm>
                  <a:off x="3072" y="244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4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5" name="Line 17"/>
                <p:cNvSpPr>
                  <a:spLocks noChangeShapeType="1"/>
                </p:cNvSpPr>
                <p:nvPr/>
              </p:nvSpPr>
              <p:spPr bwMode="auto">
                <a:xfrm>
                  <a:off x="3072" y="206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187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7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8" name="Line 20"/>
                <p:cNvSpPr>
                  <a:spLocks noChangeShapeType="1"/>
                </p:cNvSpPr>
                <p:nvPr/>
              </p:nvSpPr>
              <p:spPr bwMode="auto">
                <a:xfrm>
                  <a:off x="3072" y="148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89" name="Line 21"/>
                <p:cNvSpPr>
                  <a:spLocks noChangeShapeType="1"/>
                </p:cNvSpPr>
                <p:nvPr/>
              </p:nvSpPr>
              <p:spPr bwMode="auto">
                <a:xfrm>
                  <a:off x="3072" y="129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26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1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45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64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384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4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032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5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22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41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7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60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798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80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aphicFrame>
            <p:nvGraphicFramePr>
              <p:cNvPr id="32799" name="Object 31"/>
              <p:cNvGraphicFramePr>
                <a:graphicFrameLocks noChangeAspect="1"/>
              </p:cNvGraphicFramePr>
              <p:nvPr/>
            </p:nvGraphicFramePr>
            <p:xfrm>
              <a:off x="2880" y="867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2037" name="Equation" r:id="rId9" imgW="164880" imgH="215640" progId="Equation.3">
                      <p:embed/>
                    </p:oleObj>
                  </mc:Choice>
                  <mc:Fallback>
                    <p:oleObj name="Equation" r:id="rId9" imgW="164880" imgH="215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867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800" name="Object 32"/>
              <p:cNvGraphicFramePr>
                <a:graphicFrameLocks noChangeAspect="1"/>
              </p:cNvGraphicFramePr>
              <p:nvPr/>
            </p:nvGraphicFramePr>
            <p:xfrm>
              <a:off x="5250" y="3123"/>
              <a:ext cx="167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2038" name="Equation" r:id="rId11" imgW="152280" imgH="215640" progId="Equation.3">
                      <p:embed/>
                    </p:oleObj>
                  </mc:Choice>
                  <mc:Fallback>
                    <p:oleObj name="Equation" r:id="rId11" imgW="152280" imgH="215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0" y="3123"/>
                            <a:ext cx="167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3216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2802" name="Text Box 34"/>
            <p:cNvSpPr txBox="1">
              <a:spLocks noChangeArrowheads="1"/>
            </p:cNvSpPr>
            <p:nvPr/>
          </p:nvSpPr>
          <p:spPr bwMode="auto">
            <a:xfrm>
              <a:off x="3600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4032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2804" name="Text Box 36"/>
            <p:cNvSpPr txBox="1">
              <a:spLocks noChangeArrowheads="1"/>
            </p:cNvSpPr>
            <p:nvPr/>
          </p:nvSpPr>
          <p:spPr bwMode="auto">
            <a:xfrm>
              <a:off x="2688" y="278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2805" name="Text Box 37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2806" name="Text Box 38"/>
            <p:cNvSpPr txBox="1">
              <a:spLocks noChangeArrowheads="1"/>
            </p:cNvSpPr>
            <p:nvPr/>
          </p:nvSpPr>
          <p:spPr bwMode="auto">
            <a:xfrm>
              <a:off x="2688" y="201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2807" name="Text Box 39"/>
            <p:cNvSpPr txBox="1">
              <a:spLocks noChangeArrowheads="1"/>
            </p:cNvSpPr>
            <p:nvPr/>
          </p:nvSpPr>
          <p:spPr bwMode="auto">
            <a:xfrm>
              <a:off x="2688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  <p:sp>
          <p:nvSpPr>
            <p:cNvPr id="32808" name="Text Box 40"/>
            <p:cNvSpPr txBox="1">
              <a:spLocks noChangeArrowheads="1"/>
            </p:cNvSpPr>
            <p:nvPr/>
          </p:nvSpPr>
          <p:spPr bwMode="auto">
            <a:xfrm>
              <a:off x="436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</p:grpSp>
      <p:sp>
        <p:nvSpPr>
          <p:cNvPr id="32813" name="Line 45"/>
          <p:cNvSpPr>
            <a:spLocks noChangeShapeType="1"/>
          </p:cNvSpPr>
          <p:nvPr/>
        </p:nvSpPr>
        <p:spPr bwMode="auto">
          <a:xfrm flipV="1">
            <a:off x="5943600" y="1828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16" name="Line 48"/>
          <p:cNvSpPr>
            <a:spLocks noChangeShapeType="1"/>
          </p:cNvSpPr>
          <p:nvPr/>
        </p:nvSpPr>
        <p:spPr bwMode="auto">
          <a:xfrm>
            <a:off x="47244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19" name="Line 51"/>
          <p:cNvSpPr>
            <a:spLocks noChangeShapeType="1"/>
          </p:cNvSpPr>
          <p:nvPr/>
        </p:nvSpPr>
        <p:spPr bwMode="auto">
          <a:xfrm>
            <a:off x="4724400" y="2743200"/>
            <a:ext cx="2438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2822" name="Object 54"/>
          <p:cNvGraphicFramePr>
            <a:graphicFrameLocks noChangeAspect="1"/>
          </p:cNvGraphicFramePr>
          <p:nvPr/>
        </p:nvGraphicFramePr>
        <p:xfrm>
          <a:off x="6096000" y="2743200"/>
          <a:ext cx="156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9" name="Equation" r:id="rId13" imgW="736560" imgH="215640" progId="Equation.3">
                  <p:embed/>
                </p:oleObj>
              </mc:Choice>
              <mc:Fallback>
                <p:oleObj name="Equation" r:id="rId13" imgW="7365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43200"/>
                        <a:ext cx="1562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3" name="Line 55"/>
          <p:cNvSpPr>
            <a:spLocks noChangeShapeType="1"/>
          </p:cNvSpPr>
          <p:nvPr/>
        </p:nvSpPr>
        <p:spPr bwMode="auto">
          <a:xfrm>
            <a:off x="4724400" y="33528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28" name="Line 60"/>
          <p:cNvSpPr>
            <a:spLocks noChangeShapeType="1"/>
          </p:cNvSpPr>
          <p:nvPr/>
        </p:nvSpPr>
        <p:spPr bwMode="auto">
          <a:xfrm>
            <a:off x="4724400" y="36576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29" name="Line 61"/>
          <p:cNvSpPr>
            <a:spLocks noChangeShapeType="1"/>
          </p:cNvSpPr>
          <p:nvPr/>
        </p:nvSpPr>
        <p:spPr bwMode="auto">
          <a:xfrm>
            <a:off x="4724400" y="39624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30" name="Line 62"/>
          <p:cNvSpPr>
            <a:spLocks noChangeShapeType="1"/>
          </p:cNvSpPr>
          <p:nvPr/>
        </p:nvSpPr>
        <p:spPr bwMode="auto">
          <a:xfrm>
            <a:off x="4724400" y="42672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31" name="Line 63"/>
          <p:cNvSpPr>
            <a:spLocks noChangeShapeType="1"/>
          </p:cNvSpPr>
          <p:nvPr/>
        </p:nvSpPr>
        <p:spPr bwMode="auto">
          <a:xfrm>
            <a:off x="4724400" y="45720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32" name="Line 64"/>
          <p:cNvSpPr>
            <a:spLocks noChangeShapeType="1"/>
          </p:cNvSpPr>
          <p:nvPr/>
        </p:nvSpPr>
        <p:spPr bwMode="auto">
          <a:xfrm>
            <a:off x="4724400" y="30480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33" name="Text Box 65"/>
          <p:cNvSpPr txBox="1">
            <a:spLocks noChangeArrowheads="1"/>
          </p:cNvSpPr>
          <p:nvPr/>
        </p:nvSpPr>
        <p:spPr bwMode="auto">
          <a:xfrm>
            <a:off x="7467600" y="33528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2100</a:t>
            </a:r>
          </a:p>
        </p:txBody>
      </p:sp>
      <p:sp>
        <p:nvSpPr>
          <p:cNvPr id="32834" name="Text Box 66"/>
          <p:cNvSpPr txBox="1">
            <a:spLocks noChangeArrowheads="1"/>
          </p:cNvSpPr>
          <p:nvPr/>
        </p:nvSpPr>
        <p:spPr bwMode="auto">
          <a:xfrm>
            <a:off x="7467600" y="36877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1800</a:t>
            </a:r>
          </a:p>
        </p:txBody>
      </p:sp>
      <p:sp>
        <p:nvSpPr>
          <p:cNvPr id="32835" name="Text Box 67"/>
          <p:cNvSpPr txBox="1">
            <a:spLocks noChangeArrowheads="1"/>
          </p:cNvSpPr>
          <p:nvPr/>
        </p:nvSpPr>
        <p:spPr bwMode="auto">
          <a:xfrm>
            <a:off x="7467600" y="39925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1500</a:t>
            </a:r>
          </a:p>
        </p:txBody>
      </p:sp>
      <p:sp>
        <p:nvSpPr>
          <p:cNvPr id="32836" name="Text Box 68"/>
          <p:cNvSpPr txBox="1">
            <a:spLocks noChangeArrowheads="1"/>
          </p:cNvSpPr>
          <p:nvPr/>
        </p:nvSpPr>
        <p:spPr bwMode="auto">
          <a:xfrm>
            <a:off x="7467600" y="42973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1200</a:t>
            </a:r>
          </a:p>
        </p:txBody>
      </p:sp>
      <p:sp>
        <p:nvSpPr>
          <p:cNvPr id="32837" name="Text Box 69"/>
          <p:cNvSpPr txBox="1">
            <a:spLocks noChangeArrowheads="1"/>
          </p:cNvSpPr>
          <p:nvPr/>
        </p:nvSpPr>
        <p:spPr bwMode="auto">
          <a:xfrm>
            <a:off x="7467600" y="46021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900</a:t>
            </a:r>
          </a:p>
        </p:txBody>
      </p:sp>
      <p:sp>
        <p:nvSpPr>
          <p:cNvPr id="32838" name="Text Box 70"/>
          <p:cNvSpPr txBox="1">
            <a:spLocks noChangeArrowheads="1"/>
          </p:cNvSpPr>
          <p:nvPr/>
        </p:nvSpPr>
        <p:spPr bwMode="auto">
          <a:xfrm>
            <a:off x="7467600" y="49069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600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4724400" y="3352800"/>
            <a:ext cx="12192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  <a:cxn ang="0">
                <a:pos x="768" y="384"/>
              </a:cxn>
              <a:cxn ang="0">
                <a:pos x="768" y="1152"/>
              </a:cxn>
              <a:cxn ang="0">
                <a:pos x="0" y="1152"/>
              </a:cxn>
            </a:cxnLst>
            <a:rect l="0" t="0" r="r" b="b"/>
            <a:pathLst>
              <a:path w="768" h="1152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  <a:lnTo>
                  <a:pt x="768" y="384"/>
                </a:lnTo>
                <a:lnTo>
                  <a:pt x="768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 example</a:t>
            </a:r>
            <a:endParaRPr lang="en-US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455738" y="3016250"/>
          <a:ext cx="22098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58" name="Equation" r:id="rId3" imgW="1041120" imgH="914400" progId="Equation.3">
                  <p:embed/>
                </p:oleObj>
              </mc:Choice>
              <mc:Fallback>
                <p:oleObj name="Equation" r:id="rId3" imgW="10411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16250"/>
                        <a:ext cx="220980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85800" y="2179638"/>
          <a:ext cx="2397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59" name="Equation" r:id="rId5" imgW="1130040" imgH="215640" progId="Equation.3">
                  <p:embed/>
                </p:oleObj>
              </mc:Choice>
              <mc:Fallback>
                <p:oleObj name="Equation" r:id="rId5" imgW="1130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79638"/>
                        <a:ext cx="23971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695325" y="2713038"/>
          <a:ext cx="1524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60" name="Equation" r:id="rId7" imgW="634680" imgH="203040" progId="Equation.3">
                  <p:embed/>
                </p:oleObj>
              </mc:Choice>
              <mc:Fallback>
                <p:oleObj name="Equation" r:id="rId7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3038"/>
                        <a:ext cx="1524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67200" y="1376363"/>
            <a:ext cx="4332288" cy="4110037"/>
            <a:chOff x="2688" y="867"/>
            <a:chExt cx="2729" cy="2589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80" y="867"/>
              <a:ext cx="2537" cy="2493"/>
              <a:chOff x="2880" y="867"/>
              <a:chExt cx="2537" cy="2493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2976" y="1152"/>
                <a:ext cx="2208" cy="2112"/>
                <a:chOff x="3072" y="1104"/>
                <a:chExt cx="2208" cy="2112"/>
              </a:xfrm>
            </p:grpSpPr>
            <p:sp>
              <p:nvSpPr>
                <p:cNvPr id="3380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072" y="1104"/>
                  <a:ext cx="0" cy="2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3216"/>
                  <a:ext cx="22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5" name="Line 13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264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>
                  <a:off x="3072" y="244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8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09" name="Line 17"/>
                <p:cNvSpPr>
                  <a:spLocks noChangeShapeType="1"/>
                </p:cNvSpPr>
                <p:nvPr/>
              </p:nvSpPr>
              <p:spPr bwMode="auto">
                <a:xfrm>
                  <a:off x="3072" y="2064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1872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2" name="Line 20"/>
                <p:cNvSpPr>
                  <a:spLocks noChangeShapeType="1"/>
                </p:cNvSpPr>
                <p:nvPr/>
              </p:nvSpPr>
              <p:spPr bwMode="auto">
                <a:xfrm>
                  <a:off x="3072" y="1488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3072" y="1296"/>
                  <a:ext cx="1920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26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5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45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64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384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032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19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224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20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416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21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608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822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800" y="1200"/>
                  <a:ext cx="0" cy="2016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aphicFrame>
            <p:nvGraphicFramePr>
              <p:cNvPr id="33823" name="Object 31"/>
              <p:cNvGraphicFramePr>
                <a:graphicFrameLocks noChangeAspect="1"/>
              </p:cNvGraphicFramePr>
              <p:nvPr/>
            </p:nvGraphicFramePr>
            <p:xfrm>
              <a:off x="2880" y="867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3061" name="Equation" r:id="rId9" imgW="164880" imgH="215640" progId="Equation.3">
                      <p:embed/>
                    </p:oleObj>
                  </mc:Choice>
                  <mc:Fallback>
                    <p:oleObj name="Equation" r:id="rId9" imgW="164880" imgH="215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867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24" name="Object 32"/>
              <p:cNvGraphicFramePr>
                <a:graphicFrameLocks noChangeAspect="1"/>
              </p:cNvGraphicFramePr>
              <p:nvPr/>
            </p:nvGraphicFramePr>
            <p:xfrm>
              <a:off x="5250" y="3123"/>
              <a:ext cx="167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3062" name="Equation" r:id="rId11" imgW="152280" imgH="215640" progId="Equation.3">
                      <p:embed/>
                    </p:oleObj>
                  </mc:Choice>
                  <mc:Fallback>
                    <p:oleObj name="Equation" r:id="rId11" imgW="152280" imgH="215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0" y="3123"/>
                            <a:ext cx="167" cy="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3216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3600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4032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3828" name="Text Box 36"/>
            <p:cNvSpPr txBox="1">
              <a:spLocks noChangeArrowheads="1"/>
            </p:cNvSpPr>
            <p:nvPr/>
          </p:nvSpPr>
          <p:spPr bwMode="auto">
            <a:xfrm>
              <a:off x="2688" y="278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100</a:t>
              </a:r>
            </a:p>
          </p:txBody>
        </p:sp>
        <p:sp>
          <p:nvSpPr>
            <p:cNvPr id="33829" name="Text Box 37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200</a:t>
              </a:r>
            </a:p>
          </p:txBody>
        </p:sp>
        <p:sp>
          <p:nvSpPr>
            <p:cNvPr id="33830" name="Text Box 38"/>
            <p:cNvSpPr txBox="1">
              <a:spLocks noChangeArrowheads="1"/>
            </p:cNvSpPr>
            <p:nvPr/>
          </p:nvSpPr>
          <p:spPr bwMode="auto">
            <a:xfrm>
              <a:off x="2688" y="201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300</a:t>
              </a:r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2688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  <p:sp>
          <p:nvSpPr>
            <p:cNvPr id="33832" name="Text Box 40"/>
            <p:cNvSpPr txBox="1">
              <a:spLocks noChangeArrowheads="1"/>
            </p:cNvSpPr>
            <p:nvPr/>
          </p:nvSpPr>
          <p:spPr bwMode="auto">
            <a:xfrm>
              <a:off x="436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400</a:t>
              </a:r>
            </a:p>
          </p:txBody>
        </p:sp>
      </p:grpSp>
      <p:sp>
        <p:nvSpPr>
          <p:cNvPr id="33833" name="Line 41"/>
          <p:cNvSpPr>
            <a:spLocks noChangeShapeType="1"/>
          </p:cNvSpPr>
          <p:nvPr/>
        </p:nvSpPr>
        <p:spPr bwMode="auto">
          <a:xfrm flipV="1">
            <a:off x="5943600" y="1828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4" name="Line 42"/>
          <p:cNvSpPr>
            <a:spLocks noChangeShapeType="1"/>
          </p:cNvSpPr>
          <p:nvPr/>
        </p:nvSpPr>
        <p:spPr bwMode="auto">
          <a:xfrm>
            <a:off x="47244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5" name="Line 43"/>
          <p:cNvSpPr>
            <a:spLocks noChangeShapeType="1"/>
          </p:cNvSpPr>
          <p:nvPr/>
        </p:nvSpPr>
        <p:spPr bwMode="auto">
          <a:xfrm>
            <a:off x="4724400" y="2743200"/>
            <a:ext cx="2438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3836" name="Object 44"/>
          <p:cNvGraphicFramePr>
            <a:graphicFrameLocks noChangeAspect="1"/>
          </p:cNvGraphicFramePr>
          <p:nvPr/>
        </p:nvGraphicFramePr>
        <p:xfrm>
          <a:off x="6096000" y="2743200"/>
          <a:ext cx="156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63" name="Equation" r:id="rId13" imgW="736560" imgH="215640" progId="Equation.3">
                  <p:embed/>
                </p:oleObj>
              </mc:Choice>
              <mc:Fallback>
                <p:oleObj name="Equation" r:id="rId13" imgW="7365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43200"/>
                        <a:ext cx="1562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7" name="Line 45"/>
          <p:cNvSpPr>
            <a:spLocks noChangeShapeType="1"/>
          </p:cNvSpPr>
          <p:nvPr/>
        </p:nvSpPr>
        <p:spPr bwMode="auto">
          <a:xfrm>
            <a:off x="4724400" y="33528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8" name="Line 46"/>
          <p:cNvSpPr>
            <a:spLocks noChangeShapeType="1"/>
          </p:cNvSpPr>
          <p:nvPr/>
        </p:nvSpPr>
        <p:spPr bwMode="auto">
          <a:xfrm>
            <a:off x="4724400" y="36576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4724400" y="39624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0" name="Line 48"/>
          <p:cNvSpPr>
            <a:spLocks noChangeShapeType="1"/>
          </p:cNvSpPr>
          <p:nvPr/>
        </p:nvSpPr>
        <p:spPr bwMode="auto">
          <a:xfrm>
            <a:off x="4724400" y="42672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4724400" y="45720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>
            <a:off x="4724400" y="3048000"/>
            <a:ext cx="266700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7467600" y="33528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2100</a:t>
            </a:r>
          </a:p>
        </p:txBody>
      </p: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7467600" y="36877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1800</a:t>
            </a:r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7467600" y="39925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1500</a:t>
            </a:r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7467600" y="42973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1200</a:t>
            </a:r>
          </a:p>
        </p:txBody>
      </p: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7467600" y="46021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900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7467600" y="49069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 = 600</a:t>
            </a:r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 flipV="1">
            <a:off x="5715000" y="3505200"/>
            <a:ext cx="2286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0" name="Text Box 58"/>
          <p:cNvSpPr txBox="1">
            <a:spLocks noChangeArrowheads="1"/>
          </p:cNvSpPr>
          <p:nvPr/>
        </p:nvSpPr>
        <p:spPr bwMode="auto">
          <a:xfrm>
            <a:off x="4191000" y="57912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to maximize, move as far in this direction as the constraints allow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Soft Margin Classification  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V="1">
            <a:off x="2649537" y="2168525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V="1">
            <a:off x="2514600" y="5094288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368935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3114675" y="32813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3267075" y="3827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28860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3419475" y="2684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28860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3038475" y="3751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3800475" y="3370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9" name="AutoShape 14"/>
          <p:cNvSpPr>
            <a:spLocks noChangeArrowheads="1"/>
          </p:cNvSpPr>
          <p:nvPr/>
        </p:nvSpPr>
        <p:spPr bwMode="auto">
          <a:xfrm>
            <a:off x="4702175" y="3357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AutoShape 15"/>
          <p:cNvSpPr>
            <a:spLocks noChangeArrowheads="1"/>
          </p:cNvSpPr>
          <p:nvPr/>
        </p:nvSpPr>
        <p:spPr bwMode="auto">
          <a:xfrm>
            <a:off x="43338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>
            <a:off x="53244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4016375" y="48053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4638675" y="3675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4070350" y="41687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4714875" y="4513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54006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AutoShape 22"/>
          <p:cNvSpPr>
            <a:spLocks noChangeArrowheads="1"/>
          </p:cNvSpPr>
          <p:nvPr/>
        </p:nvSpPr>
        <p:spPr bwMode="auto">
          <a:xfrm>
            <a:off x="3886200" y="20859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8" name="AutoShape 23"/>
          <p:cNvSpPr>
            <a:spLocks noChangeArrowheads="1"/>
          </p:cNvSpPr>
          <p:nvPr/>
        </p:nvSpPr>
        <p:spPr bwMode="auto">
          <a:xfrm>
            <a:off x="4495800" y="2162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9" name="AutoShape 24"/>
          <p:cNvSpPr>
            <a:spLocks noChangeArrowheads="1"/>
          </p:cNvSpPr>
          <p:nvPr/>
        </p:nvSpPr>
        <p:spPr bwMode="auto">
          <a:xfrm>
            <a:off x="556260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0" name="AutoShape 25"/>
          <p:cNvSpPr>
            <a:spLocks noChangeArrowheads="1"/>
          </p:cNvSpPr>
          <p:nvPr/>
        </p:nvSpPr>
        <p:spPr bwMode="auto">
          <a:xfrm>
            <a:off x="3375025" y="33686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1" name="AutoShape 26"/>
          <p:cNvSpPr>
            <a:spLocks noChangeArrowheads="1"/>
          </p:cNvSpPr>
          <p:nvPr/>
        </p:nvSpPr>
        <p:spPr bwMode="auto">
          <a:xfrm>
            <a:off x="3095625" y="40751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2" name="AutoShape 27"/>
          <p:cNvSpPr>
            <a:spLocks noChangeArrowheads="1"/>
          </p:cNvSpPr>
          <p:nvPr/>
        </p:nvSpPr>
        <p:spPr bwMode="auto">
          <a:xfrm>
            <a:off x="4638675" y="39989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38200" y="5638800"/>
            <a:ext cx="6629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 smtClean="0">
                <a:solidFill>
                  <a:srgbClr val="FF0000"/>
                </a:solidFill>
              </a:rPr>
              <a:t>What about this problem?</a:t>
            </a:r>
            <a:endParaRPr lang="en-US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Soft Margin Classification  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V="1">
            <a:off x="2649537" y="2168525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V="1">
            <a:off x="2514600" y="5094288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368935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3114675" y="32813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3267075" y="3827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28860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3419475" y="2684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28860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3038475" y="3751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3800475" y="3370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9" name="AutoShape 14"/>
          <p:cNvSpPr>
            <a:spLocks noChangeArrowheads="1"/>
          </p:cNvSpPr>
          <p:nvPr/>
        </p:nvSpPr>
        <p:spPr bwMode="auto">
          <a:xfrm>
            <a:off x="4702175" y="3357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AutoShape 15"/>
          <p:cNvSpPr>
            <a:spLocks noChangeArrowheads="1"/>
          </p:cNvSpPr>
          <p:nvPr/>
        </p:nvSpPr>
        <p:spPr bwMode="auto">
          <a:xfrm>
            <a:off x="43338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>
            <a:off x="53244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4016375" y="48053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4638675" y="3675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4070350" y="41687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4714875" y="4513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54006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AutoShape 22"/>
          <p:cNvSpPr>
            <a:spLocks noChangeArrowheads="1"/>
          </p:cNvSpPr>
          <p:nvPr/>
        </p:nvSpPr>
        <p:spPr bwMode="auto">
          <a:xfrm>
            <a:off x="3886200" y="20859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8" name="AutoShape 23"/>
          <p:cNvSpPr>
            <a:spLocks noChangeArrowheads="1"/>
          </p:cNvSpPr>
          <p:nvPr/>
        </p:nvSpPr>
        <p:spPr bwMode="auto">
          <a:xfrm>
            <a:off x="4495800" y="2162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9" name="AutoShape 24"/>
          <p:cNvSpPr>
            <a:spLocks noChangeArrowheads="1"/>
          </p:cNvSpPr>
          <p:nvPr/>
        </p:nvSpPr>
        <p:spPr bwMode="auto">
          <a:xfrm>
            <a:off x="556260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0" name="AutoShape 25"/>
          <p:cNvSpPr>
            <a:spLocks noChangeArrowheads="1"/>
          </p:cNvSpPr>
          <p:nvPr/>
        </p:nvSpPr>
        <p:spPr bwMode="auto">
          <a:xfrm>
            <a:off x="3375025" y="33686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1" name="AutoShape 26"/>
          <p:cNvSpPr>
            <a:spLocks noChangeArrowheads="1"/>
          </p:cNvSpPr>
          <p:nvPr/>
        </p:nvSpPr>
        <p:spPr bwMode="auto">
          <a:xfrm>
            <a:off x="3095625" y="40751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2" name="AutoShape 27"/>
          <p:cNvSpPr>
            <a:spLocks noChangeArrowheads="1"/>
          </p:cNvSpPr>
          <p:nvPr/>
        </p:nvSpPr>
        <p:spPr bwMode="auto">
          <a:xfrm>
            <a:off x="4638675" y="39989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88" name="Line 28"/>
          <p:cNvSpPr>
            <a:spLocks noChangeShapeType="1"/>
          </p:cNvSpPr>
          <p:nvPr/>
        </p:nvSpPr>
        <p:spPr bwMode="auto">
          <a:xfrm flipV="1">
            <a:off x="3114675" y="2085975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95" name="Line 35"/>
          <p:cNvSpPr>
            <a:spLocks noChangeShapeType="1"/>
          </p:cNvSpPr>
          <p:nvPr/>
        </p:nvSpPr>
        <p:spPr bwMode="auto">
          <a:xfrm flipV="1">
            <a:off x="3552825" y="2266950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96" name="Line 36"/>
          <p:cNvSpPr>
            <a:spLocks noChangeShapeType="1"/>
          </p:cNvSpPr>
          <p:nvPr/>
        </p:nvSpPr>
        <p:spPr bwMode="auto">
          <a:xfrm flipV="1">
            <a:off x="2905125" y="1905000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90600" y="5486400"/>
            <a:ext cx="7467600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 smtClean="0">
                <a:solidFill>
                  <a:srgbClr val="0000FF"/>
                </a:solidFill>
              </a:rPr>
              <a:t>Like to learn something like this, but our constraints won’t allow it </a:t>
            </a:r>
            <a:r>
              <a:rPr lang="en-US" sz="3600" b="0" dirty="0" err="1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36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Soft Margin Classification  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V="1">
            <a:off x="2649537" y="2168525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V="1">
            <a:off x="2514600" y="5094288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368935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3114675" y="32813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3267075" y="3827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28860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3419475" y="2684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28860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3038475" y="3751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3800475" y="3370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9" name="AutoShape 14"/>
          <p:cNvSpPr>
            <a:spLocks noChangeArrowheads="1"/>
          </p:cNvSpPr>
          <p:nvPr/>
        </p:nvSpPr>
        <p:spPr bwMode="auto">
          <a:xfrm>
            <a:off x="4702175" y="3357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AutoShape 15"/>
          <p:cNvSpPr>
            <a:spLocks noChangeArrowheads="1"/>
          </p:cNvSpPr>
          <p:nvPr/>
        </p:nvSpPr>
        <p:spPr bwMode="auto">
          <a:xfrm>
            <a:off x="43338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>
            <a:off x="5324475" y="4284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4016375" y="48053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4638675" y="3675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4070350" y="41687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4714875" y="4513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5400675" y="35988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AutoShape 22"/>
          <p:cNvSpPr>
            <a:spLocks noChangeArrowheads="1"/>
          </p:cNvSpPr>
          <p:nvPr/>
        </p:nvSpPr>
        <p:spPr bwMode="auto">
          <a:xfrm>
            <a:off x="3886200" y="20859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8" name="AutoShape 23"/>
          <p:cNvSpPr>
            <a:spLocks noChangeArrowheads="1"/>
          </p:cNvSpPr>
          <p:nvPr/>
        </p:nvSpPr>
        <p:spPr bwMode="auto">
          <a:xfrm>
            <a:off x="4495800" y="2162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9" name="AutoShape 24"/>
          <p:cNvSpPr>
            <a:spLocks noChangeArrowheads="1"/>
          </p:cNvSpPr>
          <p:nvPr/>
        </p:nvSpPr>
        <p:spPr bwMode="auto">
          <a:xfrm>
            <a:off x="5562600" y="29241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0" name="AutoShape 25"/>
          <p:cNvSpPr>
            <a:spLocks noChangeArrowheads="1"/>
          </p:cNvSpPr>
          <p:nvPr/>
        </p:nvSpPr>
        <p:spPr bwMode="auto">
          <a:xfrm>
            <a:off x="3375025" y="33686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1" name="AutoShape 26"/>
          <p:cNvSpPr>
            <a:spLocks noChangeArrowheads="1"/>
          </p:cNvSpPr>
          <p:nvPr/>
        </p:nvSpPr>
        <p:spPr bwMode="auto">
          <a:xfrm>
            <a:off x="3095625" y="40751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2" name="AutoShape 27"/>
          <p:cNvSpPr>
            <a:spLocks noChangeArrowheads="1"/>
          </p:cNvSpPr>
          <p:nvPr/>
        </p:nvSpPr>
        <p:spPr bwMode="auto">
          <a:xfrm>
            <a:off x="4638675" y="39989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88" name="Line 28"/>
          <p:cNvSpPr>
            <a:spLocks noChangeShapeType="1"/>
          </p:cNvSpPr>
          <p:nvPr/>
        </p:nvSpPr>
        <p:spPr bwMode="auto">
          <a:xfrm flipV="1">
            <a:off x="3114675" y="2085975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95" name="Line 35"/>
          <p:cNvSpPr>
            <a:spLocks noChangeShapeType="1"/>
          </p:cNvSpPr>
          <p:nvPr/>
        </p:nvSpPr>
        <p:spPr bwMode="auto">
          <a:xfrm flipV="1">
            <a:off x="3552825" y="2266950"/>
            <a:ext cx="2009775" cy="26939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96" name="Line 36"/>
          <p:cNvSpPr>
            <a:spLocks noChangeShapeType="1"/>
          </p:cNvSpPr>
          <p:nvPr/>
        </p:nvSpPr>
        <p:spPr bwMode="auto">
          <a:xfrm flipV="1">
            <a:off x="2905125" y="1905000"/>
            <a:ext cx="2066925" cy="2770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90600" y="5486400"/>
            <a:ext cx="7467600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0" dirty="0" smtClean="0">
                <a:solidFill>
                  <a:srgbClr val="0000FF"/>
                </a:solidFill>
              </a:rPr>
              <a:t>Slack variables: allow it to make some mistakes, but penalize it</a:t>
            </a:r>
            <a:endParaRPr lang="en-US" sz="36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Soft Margin Classification Mathematically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085850" y="2057400"/>
            <a:ext cx="6438900" cy="10922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Times New Roman" pitchFamily="-110" charset="0"/>
              </a:rPr>
              <a:t>Find </a:t>
            </a:r>
            <a:r>
              <a:rPr lang="en-US" sz="2000" b="1">
                <a:latin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</a:rPr>
              <a:t> and </a:t>
            </a:r>
            <a:r>
              <a:rPr lang="en-US" sz="2000" i="1">
                <a:latin typeface="Times New Roman" pitchFamily="-110" charset="0"/>
              </a:rPr>
              <a:t>b</a:t>
            </a:r>
            <a:r>
              <a:rPr lang="en-US" sz="2000">
                <a:latin typeface="Times New Roman" pitchFamily="-110" charset="0"/>
              </a:rPr>
              <a:t> such that</a:t>
            </a:r>
          </a:p>
          <a:p>
            <a:pPr algn="l"/>
            <a:r>
              <a:rPr lang="el-GR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=½ w</a:t>
            </a:r>
            <a:r>
              <a:rPr lang="en-US" sz="2000" baseline="30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 is minimized and for all 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,</a:t>
            </a:r>
            <a:r>
              <a:rPr lang="en-US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)}</a:t>
            </a:r>
            <a:endParaRPr lang="en-US" sz="2000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  <a:p>
            <a:pPr algn="l"/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sz="2000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(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b="1" baseline="30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000" b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+ b)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≥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990600" y="4343400"/>
            <a:ext cx="7391400" cy="1087477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Times New Roman" pitchFamily="-110" charset="0"/>
              </a:rPr>
              <a:t>Find </a:t>
            </a:r>
            <a:r>
              <a:rPr lang="en-US" sz="2000" b="1">
                <a:latin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</a:rPr>
              <a:t> and </a:t>
            </a:r>
            <a:r>
              <a:rPr lang="en-US" sz="2000" i="1">
                <a:latin typeface="Times New Roman" pitchFamily="-110" charset="0"/>
              </a:rPr>
              <a:t>b</a:t>
            </a:r>
            <a:r>
              <a:rPr lang="en-US" sz="2000">
                <a:latin typeface="Times New Roman" pitchFamily="-110" charset="0"/>
              </a:rPr>
              <a:t> such that</a:t>
            </a:r>
          </a:p>
          <a:p>
            <a:pPr algn="l"/>
            <a:r>
              <a:rPr lang="el-GR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=½ w</a:t>
            </a:r>
            <a:r>
              <a:rPr lang="en-US" sz="2000" baseline="30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+ </a:t>
            </a:r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C</a:t>
            </a:r>
            <a:r>
              <a:rPr lang="el-GR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Σ</a:t>
            </a:r>
            <a:r>
              <a:rPr lang="el-GR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ξ</a:t>
            </a:r>
            <a:r>
              <a:rPr lang="en-US" sz="2000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    is minimized and for all 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,</a:t>
            </a:r>
            <a:r>
              <a:rPr lang="en-US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)}</a:t>
            </a:r>
            <a:endParaRPr lang="en-US" sz="2000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  <a:p>
            <a:pPr algn="l"/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sz="2000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</a:t>
            </a:r>
            <a:r>
              <a:rPr lang="en-US" sz="2000" b="1" baseline="30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000" b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+ </a:t>
            </a:r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≥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1- </a:t>
            </a:r>
            <a:r>
              <a:rPr lang="el-GR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ξ</a:t>
            </a:r>
            <a:r>
              <a:rPr lang="en-US" sz="2000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   and    </a:t>
            </a:r>
            <a:r>
              <a:rPr lang="el-GR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ξ</a:t>
            </a:r>
            <a:r>
              <a:rPr lang="en-US" sz="2000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≥ 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0 for all </a:t>
            </a:r>
            <a:r>
              <a:rPr lang="en-US" sz="2000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0"/>
            <a:ext cx="1524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Old: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510994"/>
            <a:ext cx="3733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With slack variables: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7146" y="5715000"/>
            <a:ext cx="6815221" cy="882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008000"/>
                </a:solidFill>
              </a:rPr>
              <a:t>- allows us to make a mistake, but penalizes it</a:t>
            </a:r>
          </a:p>
          <a:p>
            <a:pPr algn="l"/>
            <a:r>
              <a:rPr lang="en-US" b="0" i="1" dirty="0" smtClean="0">
                <a:solidFill>
                  <a:srgbClr val="008000"/>
                </a:solidFill>
              </a:rPr>
              <a:t>- C</a:t>
            </a:r>
            <a:r>
              <a:rPr lang="en-US" b="0" dirty="0" smtClean="0">
                <a:solidFill>
                  <a:srgbClr val="008000"/>
                </a:solidFill>
              </a:rPr>
              <a:t> trades off noisiness vs. error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19400" y="4648200"/>
            <a:ext cx="685800" cy="45720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5105400"/>
            <a:ext cx="457200" cy="30480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Linear SVMs:  Summary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Classifier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is a </a:t>
            </a:r>
            <a:r>
              <a:rPr lang="en-US" i="1" dirty="0">
                <a:ea typeface="ＭＳ Ｐゴシック" pitchFamily="-110" charset="-128"/>
                <a:cs typeface="ＭＳ Ｐゴシック" pitchFamily="-110" charset="-128"/>
              </a:rPr>
              <a:t>separating </a:t>
            </a:r>
            <a:r>
              <a:rPr lang="en-US" i="1" dirty="0" err="1" smtClean="0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large margin classifier: learn a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that maximally separates the examples</a:t>
            </a:r>
          </a:p>
          <a:p>
            <a:pPr eaLnBrk="1" hangingPunct="1"/>
            <a:endParaRPr lang="en-US" sz="12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Most “important” training points are support vectors; they define the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hyperplane</a:t>
            </a: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sz="12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Quadratic optimization 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algorithm</a:t>
            </a:r>
            <a:endParaRPr lang="en-US" i="1" dirty="0" smtClean="0"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Non-linear SVMs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Datasets that are linearly separable (with some noise) work out great:</a:t>
            </a:r>
          </a:p>
          <a:p>
            <a:pPr eaLnBrk="1" hangingPunct="1"/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/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But what are we going to do if the dataset is just too hard? </a:t>
            </a:r>
          </a:p>
          <a:p>
            <a:pPr eaLnBrk="1" hangingPunct="1"/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1676400" y="5653087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21193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486150" y="5595937"/>
            <a:ext cx="0" cy="1143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343275" y="5653087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2481263" y="56038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29575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316706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40243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42529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89096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46339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4862513" y="561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5357813" y="56038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505450" y="5595937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  <p:sp>
        <p:nvSpPr>
          <p:cNvPr id="21539" name="Line 36"/>
          <p:cNvSpPr>
            <a:spLocks noChangeShapeType="1"/>
          </p:cNvSpPr>
          <p:nvPr/>
        </p:nvSpPr>
        <p:spPr bwMode="auto">
          <a:xfrm>
            <a:off x="1676400" y="3214687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0" name="AutoShape 37"/>
          <p:cNvSpPr>
            <a:spLocks noChangeArrowheads="1"/>
          </p:cNvSpPr>
          <p:nvPr/>
        </p:nvSpPr>
        <p:spPr bwMode="auto">
          <a:xfrm>
            <a:off x="211931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1" name="Line 38"/>
          <p:cNvSpPr>
            <a:spLocks noChangeShapeType="1"/>
          </p:cNvSpPr>
          <p:nvPr/>
        </p:nvSpPr>
        <p:spPr bwMode="auto">
          <a:xfrm>
            <a:off x="3486150" y="3157537"/>
            <a:ext cx="0" cy="1143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3343275" y="3214687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43" name="AutoShape 40"/>
          <p:cNvSpPr>
            <a:spLocks noChangeArrowheads="1"/>
          </p:cNvSpPr>
          <p:nvPr/>
        </p:nvSpPr>
        <p:spPr bwMode="auto">
          <a:xfrm>
            <a:off x="2481263" y="31654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4" name="AutoShape 41"/>
          <p:cNvSpPr>
            <a:spLocks noChangeArrowheads="1"/>
          </p:cNvSpPr>
          <p:nvPr/>
        </p:nvSpPr>
        <p:spPr bwMode="auto">
          <a:xfrm>
            <a:off x="295751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5" name="AutoShape 42"/>
          <p:cNvSpPr>
            <a:spLocks noChangeArrowheads="1"/>
          </p:cNvSpPr>
          <p:nvPr/>
        </p:nvSpPr>
        <p:spPr bwMode="auto">
          <a:xfrm>
            <a:off x="316706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6" name="AutoShape 43"/>
          <p:cNvSpPr>
            <a:spLocks noChangeArrowheads="1"/>
          </p:cNvSpPr>
          <p:nvPr/>
        </p:nvSpPr>
        <p:spPr bwMode="auto">
          <a:xfrm>
            <a:off x="402431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7" name="AutoShape 44"/>
          <p:cNvSpPr>
            <a:spLocks noChangeArrowheads="1"/>
          </p:cNvSpPr>
          <p:nvPr/>
        </p:nvSpPr>
        <p:spPr bwMode="auto">
          <a:xfrm>
            <a:off x="425291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8" name="AutoShape 45"/>
          <p:cNvSpPr>
            <a:spLocks noChangeArrowheads="1"/>
          </p:cNvSpPr>
          <p:nvPr/>
        </p:nvSpPr>
        <p:spPr bwMode="auto">
          <a:xfrm>
            <a:off x="3890963" y="31750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9" name="Line 46"/>
          <p:cNvSpPr>
            <a:spLocks noChangeShapeType="1"/>
          </p:cNvSpPr>
          <p:nvPr/>
        </p:nvSpPr>
        <p:spPr bwMode="auto">
          <a:xfrm>
            <a:off x="3600450" y="2967037"/>
            <a:ext cx="0" cy="5524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0" name="Oval 47"/>
          <p:cNvSpPr>
            <a:spLocks noChangeArrowheads="1"/>
          </p:cNvSpPr>
          <p:nvPr/>
        </p:nvSpPr>
        <p:spPr bwMode="auto">
          <a:xfrm>
            <a:off x="3817938" y="3111500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1" name="Oval 48"/>
          <p:cNvSpPr>
            <a:spLocks noChangeArrowheads="1"/>
          </p:cNvSpPr>
          <p:nvPr/>
        </p:nvSpPr>
        <p:spPr bwMode="auto">
          <a:xfrm>
            <a:off x="3103563" y="3101975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2" name="Line 49"/>
          <p:cNvSpPr>
            <a:spLocks noChangeShapeType="1"/>
          </p:cNvSpPr>
          <p:nvPr/>
        </p:nvSpPr>
        <p:spPr bwMode="auto">
          <a:xfrm flipH="1" flipV="1">
            <a:off x="3929063" y="2938462"/>
            <a:ext cx="9525" cy="5984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3" name="Line 50"/>
          <p:cNvSpPr>
            <a:spLocks noChangeShapeType="1"/>
          </p:cNvSpPr>
          <p:nvPr/>
        </p:nvSpPr>
        <p:spPr bwMode="auto">
          <a:xfrm flipH="1" flipV="1">
            <a:off x="3214688" y="2938462"/>
            <a:ext cx="9525" cy="5984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4" name="Text Box 51"/>
          <p:cNvSpPr txBox="1">
            <a:spLocks noChangeArrowheads="1"/>
          </p:cNvSpPr>
          <p:nvPr/>
        </p:nvSpPr>
        <p:spPr bwMode="auto">
          <a:xfrm>
            <a:off x="5543550" y="3138487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428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Non-linear SVMs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eaLnBrk="1" hangingPunct="1"/>
            <a:endParaRPr lang="en-US" sz="24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How 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about … mapping data to a higher-dimensional space: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1781175" y="6191250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2281238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3590925" y="6134100"/>
            <a:ext cx="0" cy="11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448050" y="61626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13" name="AutoShape 8"/>
          <p:cNvSpPr>
            <a:spLocks noChangeArrowheads="1"/>
          </p:cNvSpPr>
          <p:nvPr/>
        </p:nvSpPr>
        <p:spPr bwMode="auto">
          <a:xfrm>
            <a:off x="2605088" y="56467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9"/>
          <p:cNvSpPr>
            <a:spLocks noChangeArrowheads="1"/>
          </p:cNvSpPr>
          <p:nvPr/>
        </p:nvSpPr>
        <p:spPr bwMode="auto">
          <a:xfrm>
            <a:off x="3062288" y="5961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AutoShape 10"/>
          <p:cNvSpPr>
            <a:spLocks noChangeArrowheads="1"/>
          </p:cNvSpPr>
          <p:nvPr/>
        </p:nvSpPr>
        <p:spPr bwMode="auto">
          <a:xfrm>
            <a:off x="3290888" y="60563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1"/>
          <p:cNvSpPr>
            <a:spLocks noChangeArrowheads="1"/>
          </p:cNvSpPr>
          <p:nvPr/>
        </p:nvSpPr>
        <p:spPr bwMode="auto">
          <a:xfrm>
            <a:off x="4129088" y="5970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AutoShape 12"/>
          <p:cNvSpPr>
            <a:spLocks noChangeArrowheads="1"/>
          </p:cNvSpPr>
          <p:nvPr/>
        </p:nvSpPr>
        <p:spPr bwMode="auto">
          <a:xfrm>
            <a:off x="4357688" y="57896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3"/>
          <p:cNvSpPr>
            <a:spLocks noChangeArrowheads="1"/>
          </p:cNvSpPr>
          <p:nvPr/>
        </p:nvSpPr>
        <p:spPr bwMode="auto">
          <a:xfrm>
            <a:off x="3938588" y="6037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4738688" y="54657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5"/>
          <p:cNvSpPr>
            <a:spLocks noChangeArrowheads="1"/>
          </p:cNvSpPr>
          <p:nvPr/>
        </p:nvSpPr>
        <p:spPr bwMode="auto">
          <a:xfrm>
            <a:off x="5024438" y="51609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AutoShape 16"/>
          <p:cNvSpPr>
            <a:spLocks noChangeArrowheads="1"/>
          </p:cNvSpPr>
          <p:nvPr/>
        </p:nvSpPr>
        <p:spPr bwMode="auto">
          <a:xfrm>
            <a:off x="5443538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 flipV="1">
            <a:off x="3590925" y="4743450"/>
            <a:ext cx="0" cy="14859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3590925" y="45624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r>
              <a:rPr lang="en-US" sz="1800" i="1" baseline="30000">
                <a:latin typeface="Times New Roman" pitchFamily="-110" charset="0"/>
              </a:rPr>
              <a:t>2</a:t>
            </a:r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56769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1676400" y="2571750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21193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486150" y="2514600"/>
            <a:ext cx="0" cy="1143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343275" y="257175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2481263" y="2522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29575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316706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40243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42529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89096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46339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48625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5357813" y="2522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505450" y="2514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  <p:sp>
        <p:nvSpPr>
          <p:cNvPr id="21558" name="Oval 55"/>
          <p:cNvSpPr>
            <a:spLocks noChangeArrowheads="1"/>
          </p:cNvSpPr>
          <p:nvPr/>
        </p:nvSpPr>
        <p:spPr bwMode="auto">
          <a:xfrm>
            <a:off x="4675188" y="5402263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9" name="Oval 56"/>
          <p:cNvSpPr>
            <a:spLocks noChangeArrowheads="1"/>
          </p:cNvSpPr>
          <p:nvPr/>
        </p:nvSpPr>
        <p:spPr bwMode="auto">
          <a:xfrm>
            <a:off x="4284663" y="571658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0" name="Oval 57"/>
          <p:cNvSpPr>
            <a:spLocks noChangeArrowheads="1"/>
          </p:cNvSpPr>
          <p:nvPr/>
        </p:nvSpPr>
        <p:spPr bwMode="auto">
          <a:xfrm>
            <a:off x="3217863" y="5992813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own Arrow 1"/>
          <p:cNvSpPr/>
          <p:nvPr/>
        </p:nvSpPr>
        <p:spPr bwMode="auto">
          <a:xfrm>
            <a:off x="3276600" y="3276600"/>
            <a:ext cx="1143000" cy="838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r>
              <a:rPr lang="en-US" dirty="0" smtClean="0"/>
              <a:t>classifiers</a:t>
            </a:r>
          </a:p>
          <a:p>
            <a:pPr lvl="1"/>
            <a:r>
              <a:rPr lang="en-US" dirty="0" smtClean="0"/>
              <a:t>Naïve Bayes</a:t>
            </a:r>
            <a:endParaRPr lang="en-US" dirty="0" smtClean="0"/>
          </a:p>
          <a:p>
            <a:pPr lvl="1"/>
            <a:r>
              <a:rPr lang="en-US" dirty="0" smtClean="0"/>
              <a:t>k</a:t>
            </a:r>
            <a:r>
              <a:rPr lang="en-US" dirty="0" smtClean="0"/>
              <a:t>-nearest neighbor</a:t>
            </a:r>
          </a:p>
          <a:p>
            <a:pPr lvl="1"/>
            <a:r>
              <a:rPr lang="en-US" dirty="0" smtClean="0"/>
              <a:t>decision tree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good and bad?</a:t>
            </a:r>
          </a:p>
          <a:p>
            <a:r>
              <a:rPr lang="en-US" sz="2800" dirty="0" smtClean="0"/>
              <a:t>Bias vs. variance</a:t>
            </a:r>
          </a:p>
          <a:p>
            <a:pPr lvl="1"/>
            <a:r>
              <a:rPr lang="en-US" sz="2400" dirty="0" smtClean="0"/>
              <a:t>a measure of the </a:t>
            </a:r>
            <a:r>
              <a:rPr lang="en-US" sz="2400" b="1" dirty="0" smtClean="0"/>
              <a:t>model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where do </a:t>
            </a:r>
            <a:r>
              <a:rPr lang="en-US" sz="2400" dirty="0" smtClean="0">
                <a:solidFill>
                  <a:srgbClr val="FF0000"/>
                </a:solidFill>
              </a:rPr>
              <a:t>NB, k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n-US" sz="2400" dirty="0" err="1" smtClean="0">
                <a:solidFill>
                  <a:srgbClr val="FF0000"/>
                </a:solidFill>
              </a:rPr>
              <a:t>nn</a:t>
            </a:r>
            <a:r>
              <a:rPr lang="en-US" sz="2400" dirty="0" smtClean="0">
                <a:solidFill>
                  <a:srgbClr val="FF0000"/>
                </a:solidFill>
              </a:rPr>
              <a:t> and decision trees fit on the bias/variance spectrum?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Non-linear SVMs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eaLnBrk="1" hangingPunct="1"/>
            <a:endParaRPr lang="en-US" sz="24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How 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about … mapping data to a higher-dimensional space: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1781175" y="6191250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2281238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3590925" y="6134100"/>
            <a:ext cx="0" cy="11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448050" y="61626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13" name="AutoShape 8"/>
          <p:cNvSpPr>
            <a:spLocks noChangeArrowheads="1"/>
          </p:cNvSpPr>
          <p:nvPr/>
        </p:nvSpPr>
        <p:spPr bwMode="auto">
          <a:xfrm>
            <a:off x="2605088" y="56467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9"/>
          <p:cNvSpPr>
            <a:spLocks noChangeArrowheads="1"/>
          </p:cNvSpPr>
          <p:nvPr/>
        </p:nvSpPr>
        <p:spPr bwMode="auto">
          <a:xfrm>
            <a:off x="3062288" y="5961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AutoShape 10"/>
          <p:cNvSpPr>
            <a:spLocks noChangeArrowheads="1"/>
          </p:cNvSpPr>
          <p:nvPr/>
        </p:nvSpPr>
        <p:spPr bwMode="auto">
          <a:xfrm>
            <a:off x="3290888" y="60563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1"/>
          <p:cNvSpPr>
            <a:spLocks noChangeArrowheads="1"/>
          </p:cNvSpPr>
          <p:nvPr/>
        </p:nvSpPr>
        <p:spPr bwMode="auto">
          <a:xfrm>
            <a:off x="4129088" y="5970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AutoShape 12"/>
          <p:cNvSpPr>
            <a:spLocks noChangeArrowheads="1"/>
          </p:cNvSpPr>
          <p:nvPr/>
        </p:nvSpPr>
        <p:spPr bwMode="auto">
          <a:xfrm>
            <a:off x="4357688" y="57896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3"/>
          <p:cNvSpPr>
            <a:spLocks noChangeArrowheads="1"/>
          </p:cNvSpPr>
          <p:nvPr/>
        </p:nvSpPr>
        <p:spPr bwMode="auto">
          <a:xfrm>
            <a:off x="3938588" y="6037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4738688" y="54657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5"/>
          <p:cNvSpPr>
            <a:spLocks noChangeArrowheads="1"/>
          </p:cNvSpPr>
          <p:nvPr/>
        </p:nvSpPr>
        <p:spPr bwMode="auto">
          <a:xfrm>
            <a:off x="5024438" y="51609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AutoShape 16"/>
          <p:cNvSpPr>
            <a:spLocks noChangeArrowheads="1"/>
          </p:cNvSpPr>
          <p:nvPr/>
        </p:nvSpPr>
        <p:spPr bwMode="auto">
          <a:xfrm>
            <a:off x="5443538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 flipV="1">
            <a:off x="3590925" y="4743450"/>
            <a:ext cx="0" cy="14859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3590925" y="45624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r>
              <a:rPr lang="en-US" sz="1800" i="1" baseline="30000">
                <a:latin typeface="Times New Roman" pitchFamily="-110" charset="0"/>
              </a:rPr>
              <a:t>2</a:t>
            </a:r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56769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1676400" y="2571750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21193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486150" y="2514600"/>
            <a:ext cx="0" cy="1143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343275" y="257175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-110" charset="0"/>
              </a:rPr>
              <a:t>0</a:t>
            </a: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2481263" y="2522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29575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316706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40243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42529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89096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46339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4862513" y="2532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5357813" y="2522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505450" y="2514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latin typeface="Times New Roman" pitchFamily="-110" charset="0"/>
              </a:rPr>
              <a:t>x</a:t>
            </a:r>
            <a:endParaRPr lang="en-US" sz="1800" i="1" baseline="30000">
              <a:latin typeface="Times New Roman" pitchFamily="-110" charset="0"/>
            </a:endParaRPr>
          </a:p>
        </p:txBody>
      </p:sp>
      <p:sp>
        <p:nvSpPr>
          <p:cNvPr id="21555" name="Line 52"/>
          <p:cNvSpPr>
            <a:spLocks noChangeShapeType="1"/>
          </p:cNvSpPr>
          <p:nvPr/>
        </p:nvSpPr>
        <p:spPr bwMode="auto">
          <a:xfrm flipV="1">
            <a:off x="2952750" y="5048250"/>
            <a:ext cx="3181350" cy="129540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8" name="Oval 55"/>
          <p:cNvSpPr>
            <a:spLocks noChangeArrowheads="1"/>
          </p:cNvSpPr>
          <p:nvPr/>
        </p:nvSpPr>
        <p:spPr bwMode="auto">
          <a:xfrm>
            <a:off x="4675188" y="5402263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9" name="Oval 56"/>
          <p:cNvSpPr>
            <a:spLocks noChangeArrowheads="1"/>
          </p:cNvSpPr>
          <p:nvPr/>
        </p:nvSpPr>
        <p:spPr bwMode="auto">
          <a:xfrm>
            <a:off x="4284663" y="5716588"/>
            <a:ext cx="228600" cy="219075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0" name="Oval 57"/>
          <p:cNvSpPr>
            <a:spLocks noChangeArrowheads="1"/>
          </p:cNvSpPr>
          <p:nvPr/>
        </p:nvSpPr>
        <p:spPr bwMode="auto">
          <a:xfrm>
            <a:off x="3217863" y="5992813"/>
            <a:ext cx="228600" cy="2190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own Arrow 1"/>
          <p:cNvSpPr/>
          <p:nvPr/>
        </p:nvSpPr>
        <p:spPr bwMode="auto">
          <a:xfrm>
            <a:off x="3276600" y="3276600"/>
            <a:ext cx="1143000" cy="838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57" name="Line 53"/>
          <p:cNvSpPr>
            <a:spLocks noChangeShapeType="1"/>
          </p:cNvSpPr>
          <p:nvPr/>
        </p:nvSpPr>
        <p:spPr bwMode="auto">
          <a:xfrm flipV="1">
            <a:off x="2947988" y="4972050"/>
            <a:ext cx="3114675" cy="12842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4"/>
          <p:cNvSpPr>
            <a:spLocks noChangeShapeType="1"/>
          </p:cNvSpPr>
          <p:nvPr/>
        </p:nvSpPr>
        <p:spPr bwMode="auto">
          <a:xfrm flipV="1">
            <a:off x="3062288" y="5143500"/>
            <a:ext cx="3057525" cy="1246188"/>
          </a:xfrm>
          <a:prstGeom prst="line">
            <a:avLst/>
          </a:prstGeom>
          <a:noFill/>
          <a:ln w="190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44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437D3D-0E96-204E-A216-38324095FEAD}" type="slidenum">
              <a:rPr lang="en-US"/>
              <a:pPr/>
              <a:t>51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Non-linear </a:t>
            </a:r>
            <a:r>
              <a:rPr lang="en-US" dirty="0" err="1">
                <a:ea typeface="ＭＳ Ｐゴシック" pitchFamily="-110" charset="-128"/>
                <a:cs typeface="ＭＳ Ｐゴシック" pitchFamily="-110" charset="-128"/>
              </a:rPr>
              <a:t>SVMs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:  Feature spaces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General idea: 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 map original feature space to higher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-dimensional feature space where the training set is separable: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 flipV="1">
            <a:off x="2068513" y="32448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447675" y="4856163"/>
            <a:ext cx="3319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5" name="AutoShape 6"/>
          <p:cNvSpPr>
            <a:spLocks noChangeArrowheads="1"/>
          </p:cNvSpPr>
          <p:nvPr/>
        </p:nvSpPr>
        <p:spPr bwMode="auto">
          <a:xfrm>
            <a:off x="2098675" y="40767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AutoShape 7"/>
          <p:cNvSpPr>
            <a:spLocks noChangeArrowheads="1"/>
          </p:cNvSpPr>
          <p:nvPr/>
        </p:nvSpPr>
        <p:spPr bwMode="auto">
          <a:xfrm>
            <a:off x="1524000" y="4433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AutoShape 8"/>
          <p:cNvSpPr>
            <a:spLocks noChangeArrowheads="1"/>
          </p:cNvSpPr>
          <p:nvPr/>
        </p:nvSpPr>
        <p:spPr bwMode="auto">
          <a:xfrm>
            <a:off x="1676400" y="4979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8" name="AutoShape 9"/>
          <p:cNvSpPr>
            <a:spLocks noChangeArrowheads="1"/>
          </p:cNvSpPr>
          <p:nvPr/>
        </p:nvSpPr>
        <p:spPr bwMode="auto">
          <a:xfrm>
            <a:off x="2209800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AutoShape 10"/>
          <p:cNvSpPr>
            <a:spLocks noChangeArrowheads="1"/>
          </p:cNvSpPr>
          <p:nvPr/>
        </p:nvSpPr>
        <p:spPr bwMode="auto">
          <a:xfrm>
            <a:off x="1790700" y="41227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AutoShape 11"/>
          <p:cNvSpPr>
            <a:spLocks noChangeArrowheads="1"/>
          </p:cNvSpPr>
          <p:nvPr/>
        </p:nvSpPr>
        <p:spPr bwMode="auto">
          <a:xfrm>
            <a:off x="1295400" y="4751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1" name="AutoShape 12"/>
          <p:cNvSpPr>
            <a:spLocks noChangeArrowheads="1"/>
          </p:cNvSpPr>
          <p:nvPr/>
        </p:nvSpPr>
        <p:spPr bwMode="auto">
          <a:xfrm>
            <a:off x="1714500" y="54943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AutoShape 13"/>
          <p:cNvSpPr>
            <a:spLocks noChangeArrowheads="1"/>
          </p:cNvSpPr>
          <p:nvPr/>
        </p:nvSpPr>
        <p:spPr bwMode="auto">
          <a:xfrm>
            <a:off x="2209800" y="4522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3" name="AutoShape 14"/>
          <p:cNvSpPr>
            <a:spLocks noChangeArrowheads="1"/>
          </p:cNvSpPr>
          <p:nvPr/>
        </p:nvSpPr>
        <p:spPr bwMode="auto">
          <a:xfrm>
            <a:off x="3111500" y="4510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4" name="AutoShape 15"/>
          <p:cNvSpPr>
            <a:spLocks noChangeArrowheads="1"/>
          </p:cNvSpPr>
          <p:nvPr/>
        </p:nvSpPr>
        <p:spPr bwMode="auto">
          <a:xfrm>
            <a:off x="2971800" y="5722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5" name="AutoShape 16"/>
          <p:cNvSpPr>
            <a:spLocks noChangeArrowheads="1"/>
          </p:cNvSpPr>
          <p:nvPr/>
        </p:nvSpPr>
        <p:spPr bwMode="auto">
          <a:xfrm>
            <a:off x="723900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6" name="AutoShape 17"/>
          <p:cNvSpPr>
            <a:spLocks noChangeArrowheads="1"/>
          </p:cNvSpPr>
          <p:nvPr/>
        </p:nvSpPr>
        <p:spPr bwMode="auto">
          <a:xfrm>
            <a:off x="2235200" y="6091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7" name="AutoShape 18"/>
          <p:cNvSpPr>
            <a:spLocks noChangeArrowheads="1"/>
          </p:cNvSpPr>
          <p:nvPr/>
        </p:nvSpPr>
        <p:spPr bwMode="auto">
          <a:xfrm>
            <a:off x="3200400" y="52466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8" name="AutoShape 19"/>
          <p:cNvSpPr>
            <a:spLocks noChangeArrowheads="1"/>
          </p:cNvSpPr>
          <p:nvPr/>
        </p:nvSpPr>
        <p:spPr bwMode="auto">
          <a:xfrm>
            <a:off x="1263650" y="5786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9" name="AutoShape 20"/>
          <p:cNvSpPr>
            <a:spLocks noChangeArrowheads="1"/>
          </p:cNvSpPr>
          <p:nvPr/>
        </p:nvSpPr>
        <p:spPr bwMode="auto">
          <a:xfrm>
            <a:off x="952500" y="5303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0" name="AutoShape 21"/>
          <p:cNvSpPr>
            <a:spLocks noChangeArrowheads="1"/>
          </p:cNvSpPr>
          <p:nvPr/>
        </p:nvSpPr>
        <p:spPr bwMode="auto">
          <a:xfrm>
            <a:off x="1009650" y="3779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1" name="AutoShape 22"/>
          <p:cNvSpPr>
            <a:spLocks noChangeArrowheads="1"/>
          </p:cNvSpPr>
          <p:nvPr/>
        </p:nvSpPr>
        <p:spPr bwMode="auto">
          <a:xfrm>
            <a:off x="2505075" y="4914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2" name="AutoShape 23"/>
          <p:cNvSpPr>
            <a:spLocks noChangeArrowheads="1"/>
          </p:cNvSpPr>
          <p:nvPr/>
        </p:nvSpPr>
        <p:spPr bwMode="auto">
          <a:xfrm>
            <a:off x="2124075" y="50482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3" name="AutoShape 24"/>
          <p:cNvSpPr>
            <a:spLocks noChangeArrowheads="1"/>
          </p:cNvSpPr>
          <p:nvPr/>
        </p:nvSpPr>
        <p:spPr bwMode="auto">
          <a:xfrm>
            <a:off x="2409825" y="38100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4" name="Oval 25"/>
          <p:cNvSpPr>
            <a:spLocks noChangeArrowheads="1"/>
          </p:cNvSpPr>
          <p:nvPr/>
        </p:nvSpPr>
        <p:spPr bwMode="auto">
          <a:xfrm>
            <a:off x="1114425" y="3895725"/>
            <a:ext cx="1885950" cy="1905000"/>
          </a:xfrm>
          <a:prstGeom prst="ellips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5" name="AutoShape 26"/>
          <p:cNvSpPr>
            <a:spLocks noChangeArrowheads="1"/>
          </p:cNvSpPr>
          <p:nvPr/>
        </p:nvSpPr>
        <p:spPr bwMode="auto">
          <a:xfrm>
            <a:off x="1162050" y="3932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6" name="AutoShape 27"/>
          <p:cNvSpPr>
            <a:spLocks noChangeArrowheads="1"/>
          </p:cNvSpPr>
          <p:nvPr/>
        </p:nvSpPr>
        <p:spPr bwMode="auto">
          <a:xfrm>
            <a:off x="3086100" y="3913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 flipH="1" flipV="1">
            <a:off x="6107113" y="2997200"/>
            <a:ext cx="0" cy="2070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8" name="Line 29"/>
          <p:cNvSpPr>
            <a:spLocks noChangeShapeType="1"/>
          </p:cNvSpPr>
          <p:nvPr/>
        </p:nvSpPr>
        <p:spPr bwMode="auto">
          <a:xfrm>
            <a:off x="6076950" y="5084763"/>
            <a:ext cx="2347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9" name="AutoShape 30"/>
          <p:cNvSpPr>
            <a:spLocks noChangeArrowheads="1"/>
          </p:cNvSpPr>
          <p:nvPr/>
        </p:nvSpPr>
        <p:spPr bwMode="auto">
          <a:xfrm>
            <a:off x="6375400" y="4448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0" name="AutoShape 31"/>
          <p:cNvSpPr>
            <a:spLocks noChangeArrowheads="1"/>
          </p:cNvSpPr>
          <p:nvPr/>
        </p:nvSpPr>
        <p:spPr bwMode="auto">
          <a:xfrm>
            <a:off x="5800725" y="48053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1" name="AutoShape 32"/>
          <p:cNvSpPr>
            <a:spLocks noChangeArrowheads="1"/>
          </p:cNvSpPr>
          <p:nvPr/>
        </p:nvSpPr>
        <p:spPr bwMode="auto">
          <a:xfrm>
            <a:off x="6181725" y="5360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2" name="AutoShape 33"/>
          <p:cNvSpPr>
            <a:spLocks noChangeArrowheads="1"/>
          </p:cNvSpPr>
          <p:nvPr/>
        </p:nvSpPr>
        <p:spPr bwMode="auto">
          <a:xfrm>
            <a:off x="7000875" y="5360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3" name="AutoShape 34"/>
          <p:cNvSpPr>
            <a:spLocks noChangeArrowheads="1"/>
          </p:cNvSpPr>
          <p:nvPr/>
        </p:nvSpPr>
        <p:spPr bwMode="auto">
          <a:xfrm>
            <a:off x="6067425" y="44942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4" name="AutoShape 35"/>
          <p:cNvSpPr>
            <a:spLocks noChangeArrowheads="1"/>
          </p:cNvSpPr>
          <p:nvPr/>
        </p:nvSpPr>
        <p:spPr bwMode="auto">
          <a:xfrm>
            <a:off x="6276975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5" name="AutoShape 36"/>
          <p:cNvSpPr>
            <a:spLocks noChangeArrowheads="1"/>
          </p:cNvSpPr>
          <p:nvPr/>
        </p:nvSpPr>
        <p:spPr bwMode="auto">
          <a:xfrm>
            <a:off x="6505575" y="5399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6" name="AutoShape 37"/>
          <p:cNvSpPr>
            <a:spLocks noChangeArrowheads="1"/>
          </p:cNvSpPr>
          <p:nvPr/>
        </p:nvSpPr>
        <p:spPr bwMode="auto">
          <a:xfrm>
            <a:off x="6486525" y="4894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7" name="AutoShape 38"/>
          <p:cNvSpPr>
            <a:spLocks noChangeArrowheads="1"/>
          </p:cNvSpPr>
          <p:nvPr/>
        </p:nvSpPr>
        <p:spPr bwMode="auto">
          <a:xfrm>
            <a:off x="8093075" y="4529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8" name="AutoShape 39"/>
          <p:cNvSpPr>
            <a:spLocks noChangeArrowheads="1"/>
          </p:cNvSpPr>
          <p:nvPr/>
        </p:nvSpPr>
        <p:spPr bwMode="auto">
          <a:xfrm>
            <a:off x="7953375" y="5741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9" name="AutoShape 40"/>
          <p:cNvSpPr>
            <a:spLocks noChangeArrowheads="1"/>
          </p:cNvSpPr>
          <p:nvPr/>
        </p:nvSpPr>
        <p:spPr bwMode="auto">
          <a:xfrm>
            <a:off x="7477125" y="3494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0" name="AutoShape 41"/>
          <p:cNvSpPr>
            <a:spLocks noChangeArrowheads="1"/>
          </p:cNvSpPr>
          <p:nvPr/>
        </p:nvSpPr>
        <p:spPr bwMode="auto">
          <a:xfrm>
            <a:off x="7483475" y="47577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1" name="AutoShape 42"/>
          <p:cNvSpPr>
            <a:spLocks noChangeArrowheads="1"/>
          </p:cNvSpPr>
          <p:nvPr/>
        </p:nvSpPr>
        <p:spPr bwMode="auto">
          <a:xfrm>
            <a:off x="8181975" y="52657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2" name="AutoShape 43"/>
          <p:cNvSpPr>
            <a:spLocks noChangeArrowheads="1"/>
          </p:cNvSpPr>
          <p:nvPr/>
        </p:nvSpPr>
        <p:spPr bwMode="auto">
          <a:xfrm>
            <a:off x="7007225" y="4205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3" name="AutoShape 44"/>
          <p:cNvSpPr>
            <a:spLocks noChangeArrowheads="1"/>
          </p:cNvSpPr>
          <p:nvPr/>
        </p:nvSpPr>
        <p:spPr bwMode="auto">
          <a:xfrm>
            <a:off x="7610475" y="5437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4" name="AutoShape 45"/>
          <p:cNvSpPr>
            <a:spLocks noChangeArrowheads="1"/>
          </p:cNvSpPr>
          <p:nvPr/>
        </p:nvSpPr>
        <p:spPr bwMode="auto">
          <a:xfrm>
            <a:off x="7400925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5" name="AutoShape 46"/>
          <p:cNvSpPr>
            <a:spLocks noChangeArrowheads="1"/>
          </p:cNvSpPr>
          <p:nvPr/>
        </p:nvSpPr>
        <p:spPr bwMode="auto">
          <a:xfrm>
            <a:off x="6010275" y="52101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6" name="AutoShape 47"/>
          <p:cNvSpPr>
            <a:spLocks noChangeArrowheads="1"/>
          </p:cNvSpPr>
          <p:nvPr/>
        </p:nvSpPr>
        <p:spPr bwMode="auto">
          <a:xfrm>
            <a:off x="5629275" y="534352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7" name="AutoShape 48"/>
          <p:cNvSpPr>
            <a:spLocks noChangeArrowheads="1"/>
          </p:cNvSpPr>
          <p:nvPr/>
        </p:nvSpPr>
        <p:spPr bwMode="auto">
          <a:xfrm>
            <a:off x="7391400" y="38290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8" name="AutoShape 49"/>
          <p:cNvSpPr>
            <a:spLocks noChangeArrowheads="1"/>
          </p:cNvSpPr>
          <p:nvPr/>
        </p:nvSpPr>
        <p:spPr bwMode="auto">
          <a:xfrm>
            <a:off x="6943725" y="33607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9" name="AutoShape 50"/>
          <p:cNvSpPr>
            <a:spLocks noChangeArrowheads="1"/>
          </p:cNvSpPr>
          <p:nvPr/>
        </p:nvSpPr>
        <p:spPr bwMode="auto">
          <a:xfrm>
            <a:off x="8067675" y="3932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4859338" y="5086350"/>
            <a:ext cx="1238250" cy="996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1" name="Line 52"/>
          <p:cNvSpPr>
            <a:spLocks noChangeShapeType="1"/>
          </p:cNvSpPr>
          <p:nvPr/>
        </p:nvSpPr>
        <p:spPr bwMode="auto">
          <a:xfrm>
            <a:off x="6096000" y="3733800"/>
            <a:ext cx="1447800" cy="13335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 flipV="1">
            <a:off x="6324600" y="5105400"/>
            <a:ext cx="1219200" cy="1219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 flipV="1">
            <a:off x="4629150" y="3771900"/>
            <a:ext cx="1466850" cy="838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4" name="Line 55"/>
          <p:cNvSpPr>
            <a:spLocks noChangeShapeType="1"/>
          </p:cNvSpPr>
          <p:nvPr/>
        </p:nvSpPr>
        <p:spPr bwMode="auto">
          <a:xfrm>
            <a:off x="4610100" y="4610100"/>
            <a:ext cx="1714500" cy="169545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5" name="AutoShape 56"/>
          <p:cNvSpPr>
            <a:spLocks noChangeArrowheads="1"/>
          </p:cNvSpPr>
          <p:nvPr/>
        </p:nvSpPr>
        <p:spPr bwMode="auto">
          <a:xfrm>
            <a:off x="3590925" y="3171825"/>
            <a:ext cx="1638300" cy="457200"/>
          </a:xfrm>
          <a:prstGeom prst="curvedDownArrow">
            <a:avLst>
              <a:gd name="adj1" fmla="val 71667"/>
              <a:gd name="adj2" fmla="val 143333"/>
              <a:gd name="adj3" fmla="val 33333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6" name="Text Box 57"/>
          <p:cNvSpPr txBox="1">
            <a:spLocks noChangeArrowheads="1"/>
          </p:cNvSpPr>
          <p:nvPr/>
        </p:nvSpPr>
        <p:spPr bwMode="auto">
          <a:xfrm>
            <a:off x="3590925" y="3571875"/>
            <a:ext cx="1504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:  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000" b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→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l-GR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The “Kernel Trick”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486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The linear classifier relies on an inner product between vectors </a:t>
            </a:r>
            <a:r>
              <a:rPr lang="en-US" sz="2800" i="1" dirty="0" err="1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(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,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j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)=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b="1" baseline="30000" dirty="0" err="1">
                <a:ea typeface="ＭＳ Ｐゴシック" pitchFamily="-110" charset="-128"/>
                <a:cs typeface="ＭＳ Ｐゴシック" pitchFamily="-110" charset="-128"/>
              </a:rPr>
              <a:t>T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j</a:t>
            </a:r>
            <a:endParaRPr lang="en-US" sz="2800" b="1" baseline="-25000" dirty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If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every 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datapoint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 is mapped into high-dimensional space via some transformation </a:t>
            </a:r>
            <a:r>
              <a:rPr lang="el-GR" sz="2800" dirty="0"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800" dirty="0">
                <a:ea typeface="Times New Roman" pitchFamily="-110" charset="0"/>
                <a:cs typeface="Times New Roman" pitchFamily="-110" charset="0"/>
              </a:rPr>
              <a:t>:  </a:t>
            </a:r>
            <a:r>
              <a:rPr lang="en-US" sz="2800" b="1" dirty="0" err="1"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800" b="1" baseline="-25000" dirty="0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800" b="1" dirty="0">
                <a:ea typeface="Times New Roman" pitchFamily="-110" charset="0"/>
                <a:cs typeface="Times New Roman" pitchFamily="-110" charset="0"/>
              </a:rPr>
              <a:t>→</a:t>
            </a:r>
            <a:r>
              <a:rPr lang="en-US" sz="2800" dirty="0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l-GR" sz="2800" dirty="0"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800" dirty="0"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800" b="1" dirty="0" err="1"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800" dirty="0">
                <a:ea typeface="Times New Roman" pitchFamily="-110" charset="0"/>
                <a:cs typeface="Times New Roman" pitchFamily="-110" charset="0"/>
              </a:rPr>
              <a:t>), the inner product becomes:</a:t>
            </a:r>
          </a:p>
          <a:p>
            <a:pPr algn="ctr" eaLnBrk="1" hangingPunct="1">
              <a:buFont typeface="Wingdings" pitchFamily="-110" charset="2"/>
              <a:buNone/>
            </a:pPr>
            <a:r>
              <a:rPr lang="en-US" sz="2800" i="1" dirty="0" err="1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(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dirty="0" err="1">
                <a:ea typeface="ＭＳ Ｐゴシック" pitchFamily="-110" charset="-128"/>
                <a:cs typeface="ＭＳ Ｐゴシック" pitchFamily="-110" charset="-128"/>
              </a:rPr>
              <a:t>,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j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)= </a:t>
            </a:r>
            <a:r>
              <a:rPr lang="el-GR" sz="2800" dirty="0"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(</a:t>
            </a:r>
            <a:r>
              <a:rPr lang="en-US" sz="2800" b="1" dirty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>
                <a:ea typeface="ＭＳ Ｐゴシック" pitchFamily="-110" charset="-128"/>
                <a:cs typeface="ＭＳ Ｐゴシック" pitchFamily="-110" charset="-128"/>
              </a:rPr>
              <a:t>i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)</a:t>
            </a:r>
            <a:r>
              <a:rPr lang="en-US" sz="2800" b="1" baseline="-25000" dirty="0">
                <a:ea typeface="ＭＳ Ｐゴシック" pitchFamily="-110" charset="-128"/>
                <a:cs typeface="ＭＳ Ｐゴシック" pitchFamily="-110" charset="-128"/>
              </a:rPr>
              <a:t> </a:t>
            </a:r>
            <a:r>
              <a:rPr lang="en-US" sz="2800" b="1" baseline="30000" dirty="0">
                <a:ea typeface="ＭＳ Ｐゴシック" pitchFamily="-110" charset="-128"/>
                <a:cs typeface="ＭＳ Ｐゴシック" pitchFamily="-110" charset="-128"/>
              </a:rPr>
              <a:t>T</a:t>
            </a:r>
            <a:r>
              <a:rPr lang="el-GR" sz="2800" dirty="0">
                <a:ea typeface="Times New Roman" pitchFamily="-110" charset="0"/>
                <a:cs typeface="Times New Roman" pitchFamily="-110" charset="0"/>
              </a:rPr>
              <a:t>φ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(</a:t>
            </a:r>
            <a:r>
              <a:rPr lang="en-US" sz="2800" b="1" dirty="0" err="1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800" b="1" baseline="-25000" dirty="0" err="1">
                <a:ea typeface="ＭＳ Ｐゴシック" pitchFamily="-110" charset="-128"/>
                <a:cs typeface="ＭＳ Ｐゴシック" pitchFamily="-110" charset="-128"/>
              </a:rPr>
              <a:t>j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)</a:t>
            </a: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A </a:t>
            </a:r>
            <a:r>
              <a:rPr lang="en-US" sz="2800" i="1" dirty="0">
                <a:ea typeface="ＭＳ Ｐゴシック" pitchFamily="-110" charset="-128"/>
                <a:cs typeface="ＭＳ Ｐゴシック" pitchFamily="-110" charset="-128"/>
              </a:rPr>
              <a:t>kernel function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 is some function that corresponds to an inner product in some expanded feature space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Kernels</a:t>
            </a:r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48768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Why use kernels?</a:t>
            </a:r>
          </a:p>
          <a:p>
            <a:pPr lvl="1" eaLnBrk="1" hangingPunct="1"/>
            <a:r>
              <a:rPr lang="en-US" sz="2400" dirty="0"/>
              <a:t>Make non-separable problem separable.</a:t>
            </a:r>
          </a:p>
          <a:p>
            <a:pPr lvl="1" eaLnBrk="1" hangingPunct="1"/>
            <a:r>
              <a:rPr lang="en-US" sz="2400" dirty="0"/>
              <a:t>Map data into better representational space</a:t>
            </a: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Common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kernels</a:t>
            </a:r>
          </a:p>
          <a:p>
            <a:pPr lvl="1" eaLnBrk="1" hangingPunct="1"/>
            <a:r>
              <a:rPr lang="en-US" sz="2400" dirty="0"/>
              <a:t>Linear</a:t>
            </a:r>
          </a:p>
          <a:p>
            <a:pPr lvl="1" eaLnBrk="1" hangingPunct="1"/>
            <a:r>
              <a:rPr lang="en-US" sz="2400" dirty="0"/>
              <a:t>Polynomial </a:t>
            </a:r>
            <a:r>
              <a:rPr lang="en-US" sz="2400" b="1" dirty="0" err="1">
                <a:solidFill>
                  <a:srgbClr val="FF6600"/>
                </a:solidFill>
              </a:rPr>
              <a:t>K(x,z</a:t>
            </a:r>
            <a:r>
              <a:rPr lang="en-US" sz="2400" b="1" dirty="0">
                <a:solidFill>
                  <a:srgbClr val="FF6600"/>
                </a:solidFill>
              </a:rPr>
              <a:t>) = (1+x</a:t>
            </a:r>
            <a:r>
              <a:rPr lang="en-US" sz="2400" b="1" baseline="30000" dirty="0">
                <a:solidFill>
                  <a:srgbClr val="FF6600"/>
                </a:solidFill>
              </a:rPr>
              <a:t>T</a:t>
            </a:r>
            <a:r>
              <a:rPr lang="en-US" sz="2400" b="1" dirty="0">
                <a:solidFill>
                  <a:srgbClr val="FF6600"/>
                </a:solidFill>
              </a:rPr>
              <a:t>z)</a:t>
            </a:r>
            <a:r>
              <a:rPr lang="en-US" sz="2400" b="1" baseline="30000" dirty="0">
                <a:solidFill>
                  <a:srgbClr val="FF6600"/>
                </a:solidFill>
              </a:rPr>
              <a:t>d</a:t>
            </a:r>
          </a:p>
          <a:p>
            <a:pPr lvl="2" eaLnBrk="1" hangingPunct="1"/>
            <a:r>
              <a:rPr lang="en-US" sz="2000" dirty="0">
                <a:ea typeface="ＭＳ Ｐゴシック" pitchFamily="-110" charset="-128"/>
              </a:rPr>
              <a:t>Gives feature conjunctions</a:t>
            </a:r>
          </a:p>
          <a:p>
            <a:pPr lvl="1" eaLnBrk="1" hangingPunct="1"/>
            <a:r>
              <a:rPr lang="en-US" sz="2400" dirty="0"/>
              <a:t>Radial basis function (infinite dimensional space)</a:t>
            </a:r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/>
          </a:p>
          <a:p>
            <a:pPr lvl="1" eaLnBrk="1" hangingPunct="1">
              <a:buFont typeface="Wingdings" pitchFamily="-110" charset="2"/>
              <a:buNone/>
            </a:pPr>
            <a:endParaRPr lang="en-US" sz="2400" dirty="0"/>
          </a:p>
        </p:txBody>
      </p:sp>
      <p:pic>
        <p:nvPicPr>
          <p:cNvPr id="24579" name="Picture 2" descr="burges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861167"/>
            <a:ext cx="5029200" cy="6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3030943"/>
            <a:ext cx="815340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svm.dcs.rhbnc.ac.uk/pagesnew/GPat.shtml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 implementations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SVMLight</a:t>
            </a:r>
            <a:r>
              <a:rPr lang="en-US" dirty="0" smtClean="0"/>
              <a:t> (C)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SVMLib</a:t>
            </a:r>
            <a:r>
              <a:rPr lang="en-US" dirty="0" smtClean="0"/>
              <a:t> </a:t>
            </a:r>
            <a:r>
              <a:rPr lang="en-US" dirty="0" smtClean="0"/>
              <a:t>(Java)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Switching gears: weighted examples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Are all examples equally important?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497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Sometimes, it can be intractable (or very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expensive</a:t>
            </a:r>
            <a:r>
              <a:rPr lang="en-US" sz="2800" dirty="0" smtClean="0"/>
              <a:t>) to train a full classifier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However</a:t>
            </a:r>
            <a:r>
              <a:rPr lang="en-US" sz="2800" dirty="0" smtClean="0"/>
              <a:t>, we can get some information using simple classifiers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b="1" i="1" dirty="0" smtClean="0"/>
              <a:t>weak classifier</a:t>
            </a:r>
            <a:r>
              <a:rPr lang="en-US" sz="2800" dirty="0" smtClean="0"/>
              <a:t> is any classifier that gets more than half of the examples right</a:t>
            </a:r>
          </a:p>
          <a:p>
            <a:pPr lvl="1"/>
            <a:r>
              <a:rPr lang="en-US" sz="2400" dirty="0" smtClean="0"/>
              <a:t>not that hard to do</a:t>
            </a:r>
          </a:p>
          <a:p>
            <a:pPr lvl="1"/>
            <a:r>
              <a:rPr lang="en-US" sz="2400" dirty="0" smtClean="0"/>
              <a:t>a weak classifier does better than random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0"/>
            <a:ext cx="1308100" cy="207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stumps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decision stump is a common weak </a:t>
            </a:r>
            <a:r>
              <a:rPr lang="en-US" dirty="0" smtClean="0"/>
              <a:t>classifier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Decision stump: 1 level decision tree: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3745388"/>
            <a:ext cx="2209800" cy="45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feature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 bwMode="auto">
          <a:xfrm rot="5400000">
            <a:off x="2705100" y="4311094"/>
            <a:ext cx="1371600" cy="1143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16200000" flipH="1">
            <a:off x="4000499" y="4463493"/>
            <a:ext cx="1447802" cy="9144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5720794"/>
            <a:ext cx="1371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5720794"/>
            <a:ext cx="1371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2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165100"/>
            <a:ext cx="1549400" cy="113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If one classifier is good, why not 10 classifiers, or 100?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Ensemble </a:t>
            </a:r>
            <a:r>
              <a:rPr lang="en-US" sz="2800" dirty="0" smtClean="0"/>
              <a:t>methods combine different classifiers in </a:t>
            </a:r>
            <a:r>
              <a:rPr lang="en-US" sz="2800" dirty="0" smtClean="0"/>
              <a:t>a reasonable </a:t>
            </a:r>
            <a:r>
              <a:rPr lang="en-US" sz="2800" dirty="0" smtClean="0"/>
              <a:t>way to get at a better solution</a:t>
            </a:r>
          </a:p>
          <a:p>
            <a:pPr lvl="1"/>
            <a:r>
              <a:rPr lang="en-US" sz="2400" dirty="0" smtClean="0"/>
              <a:t>similar to how we combined heuristic functions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i="1" dirty="0" smtClean="0"/>
              <a:t>Boosting</a:t>
            </a:r>
            <a:r>
              <a:rPr lang="en-US" sz="2800" dirty="0" smtClean="0"/>
              <a:t> </a:t>
            </a:r>
            <a:r>
              <a:rPr lang="en-US" sz="2800" dirty="0" smtClean="0"/>
              <a:t>is one approach that combines multiple weak classifiers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Separation by Hyperplanes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600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A strong high-bias assumption is </a:t>
            </a:r>
            <a:r>
              <a:rPr lang="en-US" sz="2400" i="1" dirty="0">
                <a:ea typeface="ＭＳ Ｐゴシック" pitchFamily="-110" charset="-128"/>
                <a:cs typeface="ＭＳ Ｐゴシック" pitchFamily="-110" charset="-128"/>
              </a:rPr>
              <a:t>linear </a:t>
            </a:r>
            <a:r>
              <a:rPr lang="en-US" sz="2400" i="1" dirty="0" err="1">
                <a:ea typeface="ＭＳ Ｐゴシック" pitchFamily="-110" charset="-128"/>
                <a:cs typeface="ＭＳ Ｐゴシック" pitchFamily="-110" charset="-128"/>
              </a:rPr>
              <a:t>separability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:</a:t>
            </a:r>
          </a:p>
          <a:p>
            <a:pPr lvl="1" eaLnBrk="1" hangingPunct="1"/>
            <a:r>
              <a:rPr lang="en-US" dirty="0"/>
              <a:t>in 2 dimensions, can separate classes by a line</a:t>
            </a:r>
          </a:p>
          <a:p>
            <a:pPr lvl="1" eaLnBrk="1" hangingPunct="1"/>
            <a:r>
              <a:rPr lang="en-US" dirty="0"/>
              <a:t>in higher dimensions, need </a:t>
            </a:r>
            <a:r>
              <a:rPr lang="en-US" dirty="0" err="1" smtClean="0"/>
              <a:t>hyperplanes</a:t>
            </a:r>
            <a:endParaRPr lang="en-US" dirty="0" smtClean="0"/>
          </a:p>
        </p:txBody>
      </p:sp>
      <p:sp>
        <p:nvSpPr>
          <p:cNvPr id="43015" name="Oval 28"/>
          <p:cNvSpPr>
            <a:spLocks noChangeArrowheads="1"/>
          </p:cNvSpPr>
          <p:nvPr/>
        </p:nvSpPr>
        <p:spPr bwMode="auto">
          <a:xfrm>
            <a:off x="3018905" y="4329113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6" name="Oval 29"/>
          <p:cNvSpPr>
            <a:spLocks noChangeArrowheads="1"/>
          </p:cNvSpPr>
          <p:nvPr/>
        </p:nvSpPr>
        <p:spPr bwMode="auto">
          <a:xfrm>
            <a:off x="4465320" y="47434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7" name="Oval 30"/>
          <p:cNvSpPr>
            <a:spLocks noChangeArrowheads="1"/>
          </p:cNvSpPr>
          <p:nvPr/>
        </p:nvSpPr>
        <p:spPr bwMode="auto">
          <a:xfrm>
            <a:off x="4814455" y="5664200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8" name="Oval 31"/>
          <p:cNvSpPr>
            <a:spLocks noChangeArrowheads="1"/>
          </p:cNvSpPr>
          <p:nvPr/>
        </p:nvSpPr>
        <p:spPr bwMode="auto">
          <a:xfrm>
            <a:off x="3118658" y="4651375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9" name="Oval 32"/>
          <p:cNvSpPr>
            <a:spLocks noChangeArrowheads="1"/>
          </p:cNvSpPr>
          <p:nvPr/>
        </p:nvSpPr>
        <p:spPr bwMode="auto">
          <a:xfrm>
            <a:off x="3218411" y="52959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0" name="Oval 33"/>
          <p:cNvSpPr>
            <a:spLocks noChangeArrowheads="1"/>
          </p:cNvSpPr>
          <p:nvPr/>
        </p:nvSpPr>
        <p:spPr bwMode="auto">
          <a:xfrm>
            <a:off x="3816927" y="4329113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1" name="Oval 34"/>
          <p:cNvSpPr>
            <a:spLocks noChangeArrowheads="1"/>
          </p:cNvSpPr>
          <p:nvPr/>
        </p:nvSpPr>
        <p:spPr bwMode="auto">
          <a:xfrm>
            <a:off x="2819400" y="49276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2" name="Oval 35"/>
          <p:cNvSpPr>
            <a:spLocks noChangeArrowheads="1"/>
          </p:cNvSpPr>
          <p:nvPr/>
        </p:nvSpPr>
        <p:spPr bwMode="auto">
          <a:xfrm>
            <a:off x="3517669" y="4789488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3" name="Oval 36"/>
          <p:cNvSpPr>
            <a:spLocks noChangeArrowheads="1"/>
          </p:cNvSpPr>
          <p:nvPr/>
        </p:nvSpPr>
        <p:spPr bwMode="auto">
          <a:xfrm>
            <a:off x="3966556" y="45593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4" name="Oval 37"/>
          <p:cNvSpPr>
            <a:spLocks noChangeArrowheads="1"/>
          </p:cNvSpPr>
          <p:nvPr/>
        </p:nvSpPr>
        <p:spPr bwMode="auto">
          <a:xfrm>
            <a:off x="3717175" y="52959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5" name="Oval 38"/>
          <p:cNvSpPr>
            <a:spLocks noChangeArrowheads="1"/>
          </p:cNvSpPr>
          <p:nvPr/>
        </p:nvSpPr>
        <p:spPr bwMode="auto">
          <a:xfrm>
            <a:off x="4565073" y="419100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6" name="Oval 39"/>
          <p:cNvSpPr>
            <a:spLocks noChangeArrowheads="1"/>
          </p:cNvSpPr>
          <p:nvPr/>
        </p:nvSpPr>
        <p:spPr bwMode="auto">
          <a:xfrm>
            <a:off x="4664825" y="51117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7" name="Oval 40"/>
          <p:cNvSpPr>
            <a:spLocks noChangeArrowheads="1"/>
          </p:cNvSpPr>
          <p:nvPr/>
        </p:nvSpPr>
        <p:spPr bwMode="auto">
          <a:xfrm>
            <a:off x="4764578" y="43751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8" name="Oval 41"/>
          <p:cNvSpPr>
            <a:spLocks noChangeArrowheads="1"/>
          </p:cNvSpPr>
          <p:nvPr/>
        </p:nvSpPr>
        <p:spPr bwMode="auto">
          <a:xfrm>
            <a:off x="5462847" y="4467225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9" name="Oval 42"/>
          <p:cNvSpPr>
            <a:spLocks noChangeArrowheads="1"/>
          </p:cNvSpPr>
          <p:nvPr/>
        </p:nvSpPr>
        <p:spPr bwMode="auto">
          <a:xfrm>
            <a:off x="4964084" y="455930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0" name="Oval 43"/>
          <p:cNvSpPr>
            <a:spLocks noChangeArrowheads="1"/>
          </p:cNvSpPr>
          <p:nvPr/>
        </p:nvSpPr>
        <p:spPr bwMode="auto">
          <a:xfrm>
            <a:off x="4415444" y="575627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1" name="Oval 44"/>
          <p:cNvSpPr>
            <a:spLocks noChangeArrowheads="1"/>
          </p:cNvSpPr>
          <p:nvPr/>
        </p:nvSpPr>
        <p:spPr bwMode="auto">
          <a:xfrm>
            <a:off x="4764578" y="630872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2" name="Oval 45"/>
          <p:cNvSpPr>
            <a:spLocks noChangeArrowheads="1"/>
          </p:cNvSpPr>
          <p:nvPr/>
        </p:nvSpPr>
        <p:spPr bwMode="auto">
          <a:xfrm>
            <a:off x="5113713" y="594042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3" name="Rectangle 46"/>
          <p:cNvSpPr>
            <a:spLocks noChangeArrowheads="1"/>
          </p:cNvSpPr>
          <p:nvPr/>
        </p:nvSpPr>
        <p:spPr bwMode="auto">
          <a:xfrm>
            <a:off x="4066309" y="5065713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4" name="Line 47"/>
          <p:cNvSpPr>
            <a:spLocks noChangeShapeType="1"/>
          </p:cNvSpPr>
          <p:nvPr/>
        </p:nvSpPr>
        <p:spPr bwMode="auto">
          <a:xfrm flipH="1">
            <a:off x="4191000" y="3962400"/>
            <a:ext cx="76200" cy="2514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00" y="1295400"/>
            <a:ext cx="7086600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Start with equal weighted examples</a:t>
            </a:r>
          </a:p>
          <a:p>
            <a:pPr algn="l"/>
            <a:endParaRPr lang="en-US" b="0" dirty="0" smtClean="0"/>
          </a:p>
          <a:p>
            <a:pPr algn="l"/>
            <a:r>
              <a:rPr lang="en-US" b="0" dirty="0" smtClean="0"/>
              <a:t>Learn a </a:t>
            </a:r>
            <a:r>
              <a:rPr lang="en-US" b="0" i="1" dirty="0" smtClean="0"/>
              <a:t>weak</a:t>
            </a:r>
            <a:r>
              <a:rPr lang="en-US" b="0" dirty="0" smtClean="0"/>
              <a:t> classifier</a:t>
            </a:r>
            <a:endParaRPr lang="en-US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1600" y="2057400"/>
            <a:ext cx="66294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It will do well on some of our training examples and not so well on others</a:t>
            </a:r>
            <a:endParaRPr lang="en-US" b="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3581400"/>
            <a:ext cx="3124200" cy="2438400"/>
          </a:xfrm>
          <a:prstGeom prst="rect">
            <a:avLst/>
          </a:prstGeom>
          <a:solidFill>
            <a:srgbClr val="0099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3581400"/>
            <a:ext cx="1905000" cy="2438400"/>
          </a:xfrm>
          <a:prstGeom prst="rect">
            <a:avLst/>
          </a:prstGeom>
          <a:solidFill>
            <a:srgbClr val="FF00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810000"/>
            <a:ext cx="5334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1600" y="2057400"/>
            <a:ext cx="66294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We’d like to reweight the examples and learn another weak classifier.  </a:t>
            </a:r>
            <a:r>
              <a:rPr lang="en-US" b="0" dirty="0" smtClean="0">
                <a:solidFill>
                  <a:srgbClr val="FF0000"/>
                </a:solidFill>
              </a:rPr>
              <a:t>Ideas?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3581400"/>
            <a:ext cx="3124200" cy="2438400"/>
          </a:xfrm>
          <a:prstGeom prst="rect">
            <a:avLst/>
          </a:prstGeom>
          <a:solidFill>
            <a:srgbClr val="0099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3581400"/>
            <a:ext cx="1905000" cy="2438400"/>
          </a:xfrm>
          <a:prstGeom prst="rect">
            <a:avLst/>
          </a:prstGeom>
          <a:solidFill>
            <a:srgbClr val="FF00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2057400"/>
            <a:ext cx="70866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err="1" smtClean="0"/>
              <a:t>Downweight</a:t>
            </a:r>
            <a:r>
              <a:rPr lang="en-US" b="0" dirty="0" smtClean="0"/>
              <a:t> ones that we’re doing well, and </a:t>
            </a:r>
            <a:r>
              <a:rPr lang="en-US" b="0" dirty="0" err="1" smtClean="0"/>
              <a:t>upweight</a:t>
            </a:r>
            <a:r>
              <a:rPr lang="en-US" b="0" dirty="0" smtClean="0"/>
              <a:t> those that we’re having problems with</a:t>
            </a:r>
            <a:endParaRPr lang="en-US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2057400"/>
            <a:ext cx="70866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Learn a new classifier based on the new set of weighted examples</a:t>
            </a:r>
            <a:endParaRPr lang="en-US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4267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352800"/>
            <a:ext cx="5334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Weak</a:t>
            </a:r>
            <a:r>
              <a:rPr lang="en-US" baseline="-25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1</a:t>
            </a:r>
            <a:endParaRPr lang="en-US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2057400"/>
            <a:ext cx="7086600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Learn a new classifier based on the new set of weighted examples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276600"/>
            <a:ext cx="1066800" cy="2667000"/>
          </a:xfrm>
          <a:prstGeom prst="rect">
            <a:avLst/>
          </a:prstGeom>
          <a:solidFill>
            <a:srgbClr val="0099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191000" y="3276600"/>
            <a:ext cx="1905000" cy="2667000"/>
          </a:xfrm>
          <a:prstGeom prst="rect">
            <a:avLst/>
          </a:prstGeom>
          <a:solidFill>
            <a:srgbClr val="FF00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33600" y="3276600"/>
            <a:ext cx="1905000" cy="2667000"/>
          </a:xfrm>
          <a:prstGeom prst="rect">
            <a:avLst/>
          </a:prstGeom>
          <a:solidFill>
            <a:srgbClr val="009900">
              <a:alpha val="2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495800"/>
            <a:ext cx="533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800" y="4495800"/>
            <a:ext cx="533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3962400"/>
            <a:ext cx="533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2971800"/>
            <a:ext cx="5334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3962400"/>
            <a:ext cx="533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5415994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990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18288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8000"/>
                </a:solidFill>
              </a:rPr>
              <a:t>Examples:</a:t>
            </a:r>
            <a:endParaRPr lang="en-US" b="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38600"/>
            <a:ext cx="1752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Weights: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Weak</a:t>
            </a:r>
            <a:r>
              <a:rPr lang="en-US" baseline="-25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1</a:t>
            </a:r>
            <a:endParaRPr lang="en-US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2057400"/>
            <a:ext cx="7086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/>
              <a:t>Reweight again: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1219200"/>
            <a:ext cx="350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Weak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Continue this for some number of “rounds”</a:t>
            </a:r>
          </a:p>
          <a:p>
            <a:pPr lvl="1"/>
            <a:r>
              <a:rPr lang="en-US" sz="2000" dirty="0" smtClean="0"/>
              <a:t>at each round we learn a new weak classifier</a:t>
            </a:r>
          </a:p>
          <a:p>
            <a:pPr lvl="1"/>
            <a:r>
              <a:rPr lang="en-US" sz="2000" dirty="0" smtClean="0"/>
              <a:t>and then reweight the examples again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Our </a:t>
            </a:r>
            <a:r>
              <a:rPr lang="en-US" sz="2400" dirty="0" smtClean="0"/>
              <a:t>final classifier is a weighted combination of these weak classifiers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Adaboost</a:t>
            </a:r>
            <a:r>
              <a:rPr lang="en-US" sz="2400" dirty="0" smtClean="0"/>
              <a:t> </a:t>
            </a:r>
            <a:r>
              <a:rPr lang="en-US" sz="2400" dirty="0" smtClean="0"/>
              <a:t>is one common version of boosting</a:t>
            </a:r>
          </a:p>
          <a:p>
            <a:pPr lvl="1"/>
            <a:r>
              <a:rPr lang="en-US" sz="2000" dirty="0" smtClean="0"/>
              <a:t>specifies how to reweight and how to combine learned classifiers</a:t>
            </a:r>
          </a:p>
          <a:p>
            <a:pPr lvl="1"/>
            <a:r>
              <a:rPr lang="en-US" sz="2000" dirty="0" smtClean="0"/>
              <a:t>nice theoretical guarantees</a:t>
            </a:r>
          </a:p>
          <a:p>
            <a:pPr lvl="1"/>
            <a:r>
              <a:rPr lang="en-US" sz="2000" dirty="0" smtClean="0"/>
              <a:t>tends not to have problems with </a:t>
            </a:r>
            <a:r>
              <a:rPr lang="en-US" sz="2000" dirty="0" err="1" smtClean="0"/>
              <a:t>overfitting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http://cseweb.ucsd.edu/classes/fa01/cse291/AdaBoost.pdf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Classification: concluding thoughts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Lots of classifiers out there</a:t>
            </a:r>
          </a:p>
          <a:p>
            <a:pPr lvl="1"/>
            <a:r>
              <a:rPr lang="en-US" sz="2400" dirty="0" err="1" smtClean="0"/>
              <a:t>SVMs</a:t>
            </a:r>
            <a:r>
              <a:rPr lang="en-US" sz="2400" dirty="0" smtClean="0"/>
              <a:t> work very well on broad range of settings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Many </a:t>
            </a:r>
            <a:r>
              <a:rPr lang="en-US" sz="2800" dirty="0" smtClean="0"/>
              <a:t>challenges still:</a:t>
            </a:r>
          </a:p>
          <a:p>
            <a:pPr lvl="1"/>
            <a:r>
              <a:rPr lang="en-US" sz="2400" dirty="0" smtClean="0"/>
              <a:t>coming up with good features</a:t>
            </a:r>
          </a:p>
          <a:p>
            <a:pPr lvl="1"/>
            <a:r>
              <a:rPr lang="en-US" sz="2400" dirty="0" smtClean="0"/>
              <a:t>preprocessing</a:t>
            </a:r>
          </a:p>
          <a:p>
            <a:pPr lvl="1"/>
            <a:r>
              <a:rPr lang="en-US" sz="2400" dirty="0" smtClean="0"/>
              <a:t>picking the right kernel</a:t>
            </a:r>
          </a:p>
          <a:p>
            <a:pPr lvl="1"/>
            <a:r>
              <a:rPr lang="en-US" sz="2400" dirty="0" smtClean="0"/>
              <a:t>learning hyper parameters (e.g. C for </a:t>
            </a:r>
            <a:r>
              <a:rPr lang="en-US" sz="2400" dirty="0" err="1" smtClean="0"/>
              <a:t>SVMs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Still </a:t>
            </a:r>
            <a:r>
              <a:rPr lang="en-US" sz="2800" dirty="0" smtClean="0"/>
              <a:t>a ways from computers “learning” in the traditional sense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hyperplane</a:t>
            </a:r>
            <a:r>
              <a:rPr lang="en-US" dirty="0" smtClean="0"/>
              <a:t> is line/plane in a high dimensional space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438400"/>
            <a:ext cx="2133600" cy="22493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5181600"/>
            <a:ext cx="6248400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0" dirty="0" smtClean="0">
                <a:solidFill>
                  <a:srgbClr val="FF0000"/>
                </a:solidFill>
              </a:rPr>
              <a:t>What defines a </a:t>
            </a:r>
            <a:r>
              <a:rPr lang="en-US" sz="3600" b="0" dirty="0" err="1" smtClean="0">
                <a:solidFill>
                  <a:srgbClr val="FF0000"/>
                </a:solidFill>
              </a:rPr>
              <a:t>hyperplane</a:t>
            </a:r>
            <a:r>
              <a:rPr lang="en-US" sz="3600" b="0" dirty="0" smtClean="0">
                <a:solidFill>
                  <a:srgbClr val="FF0000"/>
                </a:solidFill>
              </a:rPr>
              <a:t>? What defines a line?</a:t>
            </a:r>
            <a:endParaRPr lang="en-US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Hyperplanes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001000" cy="896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dirty="0" smtClean="0">
                <a:solidFill>
                  <a:srgbClr val="0000FF"/>
                </a:solidFill>
              </a:rPr>
              <a:t>A </a:t>
            </a:r>
            <a:r>
              <a:rPr lang="en-US" sz="3200" b="0" dirty="0" err="1" smtClean="0">
                <a:solidFill>
                  <a:srgbClr val="0000FF"/>
                </a:solidFill>
              </a:rPr>
              <a:t>hyperplane</a:t>
            </a:r>
            <a:r>
              <a:rPr lang="en-US" sz="3200" b="0" dirty="0" smtClean="0">
                <a:solidFill>
                  <a:srgbClr val="0000FF"/>
                </a:solidFill>
              </a:rPr>
              <a:t> in an </a:t>
            </a:r>
            <a:r>
              <a:rPr lang="en-US" sz="3200" b="0" dirty="0" err="1" smtClean="0">
                <a:solidFill>
                  <a:srgbClr val="0000FF"/>
                </a:solidFill>
              </a:rPr>
              <a:t>n</a:t>
            </a:r>
            <a:r>
              <a:rPr lang="en-US" sz="3200" b="0" dirty="0" smtClean="0">
                <a:solidFill>
                  <a:srgbClr val="0000FF"/>
                </a:solidFill>
              </a:rPr>
              <a:t>-dimensional space is defined by n+1 values</a:t>
            </a:r>
            <a:endParaRPr lang="en-US" sz="3200" b="0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62163" y="2743200"/>
          <a:ext cx="41814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1" name="Equation" r:id="rId3" imgW="2044700" imgH="177800" progId="Equation.3">
                  <p:embed/>
                </p:oleObj>
              </mc:Choice>
              <mc:Fallback>
                <p:oleObj name="Equation" r:id="rId3" imgW="20447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2743200"/>
                        <a:ext cx="41814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733800"/>
            <a:ext cx="8001000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dirty="0" smtClean="0">
                <a:solidFill>
                  <a:srgbClr val="0000FF"/>
                </a:solidFill>
              </a:rPr>
              <a:t>e.g. a line</a:t>
            </a:r>
            <a:endParaRPr lang="en-US" sz="3200" b="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181600"/>
            <a:ext cx="8001000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dirty="0" smtClean="0">
                <a:solidFill>
                  <a:srgbClr val="0000FF"/>
                </a:solidFill>
              </a:rPr>
              <a:t>or a plane</a:t>
            </a:r>
            <a:endParaRPr lang="en-US" sz="3200" b="0" dirty="0">
              <a:solidFill>
                <a:srgbClr val="0000FF"/>
              </a:solidFill>
            </a:endParaRPr>
          </a:p>
        </p:txBody>
      </p:sp>
      <p:graphicFrame>
        <p:nvGraphicFramePr>
          <p:cNvPr id="333827" name="Object 3"/>
          <p:cNvGraphicFramePr>
            <a:graphicFrameLocks noChangeAspect="1"/>
          </p:cNvGraphicFramePr>
          <p:nvPr/>
        </p:nvGraphicFramePr>
        <p:xfrm>
          <a:off x="2078038" y="4419600"/>
          <a:ext cx="25701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2" name="Equation" r:id="rId5" imgW="1257300" imgH="177800" progId="Equation.3">
                  <p:embed/>
                </p:oleObj>
              </mc:Choice>
              <mc:Fallback>
                <p:oleObj name="Equation" r:id="rId5" imgW="1257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4419600"/>
                        <a:ext cx="25701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8" name="Object 4"/>
          <p:cNvGraphicFramePr>
            <a:graphicFrameLocks noChangeAspect="1"/>
          </p:cNvGraphicFramePr>
          <p:nvPr/>
        </p:nvGraphicFramePr>
        <p:xfrm>
          <a:off x="1905000" y="5943600"/>
          <a:ext cx="3479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3" name="Equation" r:id="rId7" imgW="1701800" imgH="177800" progId="Equation.3">
                  <p:embed/>
                </p:oleObj>
              </mc:Choice>
              <mc:Fallback>
                <p:oleObj name="Equation" r:id="rId7" imgW="17018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943600"/>
                        <a:ext cx="3479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0" y="4495800"/>
            <a:ext cx="2667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f(x</a:t>
            </a:r>
            <a:r>
              <a:rPr lang="en-US" dirty="0" smtClean="0"/>
              <a:t>) = </a:t>
            </a:r>
            <a:r>
              <a:rPr lang="en-US" dirty="0" err="1" smtClean="0"/>
              <a:t>ax+b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6025594"/>
            <a:ext cx="3810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f(x,y</a:t>
            </a:r>
            <a:r>
              <a:rPr lang="en-US" dirty="0" smtClean="0"/>
              <a:t>) = </a:t>
            </a:r>
            <a:r>
              <a:rPr lang="en-US" dirty="0" err="1" smtClean="0"/>
              <a:t>ax+by</a:t>
            </a:r>
            <a:r>
              <a:rPr lang="en-US" dirty="0" smtClean="0"/>
              <a:t> + </a:t>
            </a:r>
            <a:r>
              <a:rPr lang="en-US" dirty="0" err="1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 as a linear classifier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95400"/>
            <a:ext cx="24384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To classify:</a:t>
            </a:r>
            <a:endParaRPr lang="en-US" b="0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1905000"/>
          <a:ext cx="421277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24" name="Equation" r:id="rId3" imgW="1638300" imgH="177800" progId="Equation.3">
                  <p:embed/>
                </p:oleObj>
              </mc:Choice>
              <mc:Fallback>
                <p:oleObj name="Equation" r:id="rId3" imgW="1638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4212771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381000" y="2596594"/>
            <a:ext cx="73152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Another way to view this (for 2 classes):</a:t>
            </a:r>
            <a:endParaRPr lang="en-US" b="0" dirty="0">
              <a:solidFill>
                <a:srgbClr val="0000FF"/>
              </a:solidFill>
            </a:endParaRPr>
          </a:p>
        </p:txBody>
      </p:sp>
      <p:graphicFrame>
        <p:nvGraphicFramePr>
          <p:cNvPr id="331781" name="Object 5"/>
          <p:cNvGraphicFramePr>
            <a:graphicFrameLocks noChangeAspect="1"/>
          </p:cNvGraphicFramePr>
          <p:nvPr/>
        </p:nvGraphicFramePr>
        <p:xfrm>
          <a:off x="457200" y="3352800"/>
          <a:ext cx="54229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25" name="Equation" r:id="rId5" imgW="2108200" imgH="406400" progId="Equation.3">
                  <p:embed/>
                </p:oleObj>
              </mc:Choice>
              <mc:Fallback>
                <p:oleObj name="Equation" r:id="rId5" imgW="2108200" imgH="406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52800"/>
                        <a:ext cx="5422900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5109706"/>
            <a:ext cx="769620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dirty="0" smtClean="0">
                <a:solidFill>
                  <a:srgbClr val="FF0000"/>
                </a:solidFill>
              </a:rPr>
              <a:t>Given </a:t>
            </a:r>
            <a:r>
              <a:rPr lang="en-US" sz="4000" b="0" i="1" dirty="0" err="1" smtClean="0">
                <a:solidFill>
                  <a:srgbClr val="FF0000"/>
                </a:solidFill>
              </a:rPr>
              <a:t>d</a:t>
            </a:r>
            <a:r>
              <a:rPr lang="en-US" sz="4000" b="0" dirty="0" smtClean="0">
                <a:solidFill>
                  <a:srgbClr val="FF0000"/>
                </a:solidFill>
              </a:rPr>
              <a:t> how would we classify?</a:t>
            </a:r>
            <a:endParaRPr lang="en-US" sz="4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Sylfaen"/>
        <a:ea typeface="Arial"/>
        <a:cs typeface="Arial"/>
      </a:majorFont>
      <a:minorFont>
        <a:latin typeface="Sylfae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lfaen" pitchFamily="18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lfaen" pitchFamily="18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</TotalTime>
  <Words>2057</Words>
  <Application>Microsoft Macintosh PowerPoint</Application>
  <PresentationFormat>On-screen Show (4:3)</PresentationFormat>
  <Paragraphs>466</Paragraphs>
  <Slides>68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0" baseType="lpstr">
      <vt:lpstr>Default Design</vt:lpstr>
      <vt:lpstr>Equation</vt:lpstr>
      <vt:lpstr>Linear Classifiers/SVMs</vt:lpstr>
      <vt:lpstr>Admin</vt:lpstr>
      <vt:lpstr>Math</vt:lpstr>
      <vt:lpstr>Learning</vt:lpstr>
      <vt:lpstr>Quick review</vt:lpstr>
      <vt:lpstr>Separation by Hyperplanes</vt:lpstr>
      <vt:lpstr>Hyperplanes</vt:lpstr>
      <vt:lpstr>Hyperplanes</vt:lpstr>
      <vt:lpstr>NB as a linear classifier</vt:lpstr>
      <vt:lpstr>NB as a linear classifier</vt:lpstr>
      <vt:lpstr>NB as a linear classifier</vt:lpstr>
      <vt:lpstr>NB as a linear classifier</vt:lpstr>
      <vt:lpstr>Lots of linear classifiers</vt:lpstr>
      <vt:lpstr>Which Hyperplane?</vt:lpstr>
      <vt:lpstr>Which Hyperplane?</vt:lpstr>
      <vt:lpstr>Which examples are important?</vt:lpstr>
      <vt:lpstr>Which examples are important?</vt:lpstr>
      <vt:lpstr>Which examples are important?</vt:lpstr>
      <vt:lpstr>Dealing with noise</vt:lpstr>
      <vt:lpstr>A nonlinear problem</vt:lpstr>
      <vt:lpstr>Linear classifiers: Which Hyperplane?</vt:lpstr>
      <vt:lpstr>Another intuition</vt:lpstr>
      <vt:lpstr>Support Vector Machine (SVM)</vt:lpstr>
      <vt:lpstr>Margin maximization</vt:lpstr>
      <vt:lpstr>Margin maximization</vt:lpstr>
      <vt:lpstr>Measuring the margin</vt:lpstr>
      <vt:lpstr>Measuring the margin</vt:lpstr>
      <vt:lpstr>Measuring the margin</vt:lpstr>
      <vt:lpstr>Measuring the margin</vt:lpstr>
      <vt:lpstr>Measuring the margin</vt:lpstr>
      <vt:lpstr>Basic SVM setp</vt:lpstr>
      <vt:lpstr>Measuring the margin</vt:lpstr>
      <vt:lpstr>Linear SVM Mathematically The linearly separable case</vt:lpstr>
      <vt:lpstr>Measuring the margin</vt:lpstr>
      <vt:lpstr>Linear SVMs Mathematically (cont.)</vt:lpstr>
      <vt:lpstr>Linear SVMs Mathematically (cont.)</vt:lpstr>
      <vt:lpstr>Solving the Optimization Problem</vt:lpstr>
      <vt:lpstr>An LP example</vt:lpstr>
      <vt:lpstr>An LP example</vt:lpstr>
      <vt:lpstr>An LP example</vt:lpstr>
      <vt:lpstr>An LP example</vt:lpstr>
      <vt:lpstr>An LP example</vt:lpstr>
      <vt:lpstr>Soft Margin Classification  </vt:lpstr>
      <vt:lpstr>Soft Margin Classification  </vt:lpstr>
      <vt:lpstr>Soft Margin Classification  </vt:lpstr>
      <vt:lpstr>Soft Margin Classification Mathematically</vt:lpstr>
      <vt:lpstr>Linear SVMs:  Summary</vt:lpstr>
      <vt:lpstr>Non-linear SVMs</vt:lpstr>
      <vt:lpstr>Non-linear SVMs</vt:lpstr>
      <vt:lpstr>Non-linear SVMs</vt:lpstr>
      <vt:lpstr>Non-linear SVMs:  Feature spaces</vt:lpstr>
      <vt:lpstr>The “Kernel Trick”</vt:lpstr>
      <vt:lpstr>Kernels</vt:lpstr>
      <vt:lpstr>Demo</vt:lpstr>
      <vt:lpstr>SVM implementations</vt:lpstr>
      <vt:lpstr>Switching gears: weighted examples</vt:lpstr>
      <vt:lpstr>Weak classifiers</vt:lpstr>
      <vt:lpstr>Decision stumps</vt:lpstr>
      <vt:lpstr>Ensemble methods</vt:lpstr>
      <vt:lpstr>Boosting</vt:lpstr>
      <vt:lpstr>Boosting</vt:lpstr>
      <vt:lpstr>Boosting</vt:lpstr>
      <vt:lpstr>Boosting</vt:lpstr>
      <vt:lpstr>Boosting</vt:lpstr>
      <vt:lpstr>Boosting</vt:lpstr>
      <vt:lpstr>Boosting</vt:lpstr>
      <vt:lpstr>Boosting</vt:lpstr>
      <vt:lpstr>Classification: concluding thoughts</vt:lpstr>
    </vt:vector>
  </TitlesOfParts>
  <Company>UCSD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 Sanjoy Dasgupta</dc:creator>
  <cp:lastModifiedBy>David Kauchak</cp:lastModifiedBy>
  <cp:revision>120</cp:revision>
  <dcterms:created xsi:type="dcterms:W3CDTF">2010-11-01T20:00:32Z</dcterms:created>
  <dcterms:modified xsi:type="dcterms:W3CDTF">2013-03-21T18:20:33Z</dcterms:modified>
</cp:coreProperties>
</file>