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Microsoft_Equation1.bin" ContentType="application/vnd.openxmlformats-officedocument.oleObject"/>
  <Override PartName="/ppt/notesSlides/notesSlide2.xml" ContentType="application/vnd.openxmlformats-officedocument.presentationml.notesSlide+xml"/>
  <Override PartName="/ppt/embeddings/oleObject4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notesSlides/notesSlide3.xml" ContentType="application/vnd.openxmlformats-officedocument.presentationml.notesSlide+xml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notesSlides/notesSlide4.xml" ContentType="application/vnd.openxmlformats-officedocument.presentationml.notesSlide+xml"/>
  <Override PartName="/ppt/embeddings/Microsoft_Equation10.bin" ContentType="application/vnd.openxmlformats-officedocument.oleObject"/>
  <Override PartName="/ppt/embeddings/Microsoft_Equation11.bin" ContentType="application/vnd.openxmlformats-officedocument.oleObject"/>
  <Override PartName="/ppt/notesSlides/notesSlide5.xml" ContentType="application/vnd.openxmlformats-officedocument.presentationml.notesSlide+xml"/>
  <Override PartName="/ppt/embeddings/Microsoft_Equation12.bin" ContentType="application/vnd.openxmlformats-officedocument.oleObject"/>
  <Override PartName="/ppt/embeddings/Microsoft_Equation13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Microsoft_Equation14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60"/>
  </p:notesMasterIdLst>
  <p:handoutMasterIdLst>
    <p:handoutMasterId r:id="rId61"/>
  </p:handoutMasterIdLst>
  <p:sldIdLst>
    <p:sldId id="469" r:id="rId2"/>
    <p:sldId id="470" r:id="rId3"/>
    <p:sldId id="533" r:id="rId4"/>
    <p:sldId id="534" r:id="rId5"/>
    <p:sldId id="535" r:id="rId6"/>
    <p:sldId id="536" r:id="rId7"/>
    <p:sldId id="537" r:id="rId8"/>
    <p:sldId id="538" r:id="rId9"/>
    <p:sldId id="539" r:id="rId10"/>
    <p:sldId id="540" r:id="rId11"/>
    <p:sldId id="502" r:id="rId12"/>
    <p:sldId id="503" r:id="rId13"/>
    <p:sldId id="527" r:id="rId14"/>
    <p:sldId id="528" r:id="rId15"/>
    <p:sldId id="504" r:id="rId16"/>
    <p:sldId id="505" r:id="rId17"/>
    <p:sldId id="506" r:id="rId18"/>
    <p:sldId id="541" r:id="rId19"/>
    <p:sldId id="543" r:id="rId20"/>
    <p:sldId id="544" r:id="rId21"/>
    <p:sldId id="545" r:id="rId22"/>
    <p:sldId id="546" r:id="rId23"/>
    <p:sldId id="508" r:id="rId24"/>
    <p:sldId id="619" r:id="rId25"/>
    <p:sldId id="512" r:id="rId26"/>
    <p:sldId id="548" r:id="rId27"/>
    <p:sldId id="547" r:id="rId28"/>
    <p:sldId id="593" r:id="rId29"/>
    <p:sldId id="550" r:id="rId30"/>
    <p:sldId id="551" r:id="rId31"/>
    <p:sldId id="552" r:id="rId32"/>
    <p:sldId id="553" r:id="rId33"/>
    <p:sldId id="554" r:id="rId34"/>
    <p:sldId id="555" r:id="rId35"/>
    <p:sldId id="556" r:id="rId36"/>
    <p:sldId id="594" r:id="rId37"/>
    <p:sldId id="595" r:id="rId38"/>
    <p:sldId id="558" r:id="rId39"/>
    <p:sldId id="598" r:id="rId40"/>
    <p:sldId id="559" r:id="rId41"/>
    <p:sldId id="560" r:id="rId42"/>
    <p:sldId id="562" r:id="rId43"/>
    <p:sldId id="599" r:id="rId44"/>
    <p:sldId id="563" r:id="rId45"/>
    <p:sldId id="596" r:id="rId46"/>
    <p:sldId id="600" r:id="rId47"/>
    <p:sldId id="601" r:id="rId48"/>
    <p:sldId id="602" r:id="rId49"/>
    <p:sldId id="603" r:id="rId50"/>
    <p:sldId id="604" r:id="rId51"/>
    <p:sldId id="605" r:id="rId52"/>
    <p:sldId id="606" r:id="rId53"/>
    <p:sldId id="607" r:id="rId54"/>
    <p:sldId id="608" r:id="rId55"/>
    <p:sldId id="609" r:id="rId56"/>
    <p:sldId id="610" r:id="rId57"/>
    <p:sldId id="611" r:id="rId58"/>
    <p:sldId id="612" r:id="rId59"/>
  </p:sldIdLst>
  <p:sldSz cx="9144000" cy="6858000" type="screen4x3"/>
  <p:notesSz cx="6985000" cy="9271000"/>
  <p:custDataLst>
    <p:tags r:id="rId63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FF7C80"/>
    <a:srgbClr val="996633"/>
    <a:srgbClr val="FF0000"/>
    <a:srgbClr val="33CC33"/>
    <a:srgbClr val="CC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42" autoAdjust="0"/>
  </p:normalViewPr>
  <p:slideViewPr>
    <p:cSldViewPr>
      <p:cViewPr varScale="1">
        <p:scale>
          <a:sx n="85" d="100"/>
          <a:sy n="85" d="100"/>
        </p:scale>
        <p:origin x="-6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gs" Target="tags/tag1.xml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8.emf"/><Relationship Id="rId3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8.emf"/><Relationship Id="rId3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82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82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812C54-B754-0944-97C5-A5A8108C91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36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/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/>
            </a:lvl1pPr>
          </a:lstStyle>
          <a:p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fld id="{785D8DAB-610F-7C41-A9E0-6C28E79E7C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7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0729" y="4404033"/>
            <a:ext cx="5123546" cy="41710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45" tIns="45722" rIns="91445" bIns="45722">
            <a:prstTxWarp prst="textNoShape">
              <a:avLst/>
            </a:prstTxWarp>
          </a:bodyPr>
          <a:lstStyle/>
          <a:p>
            <a:endParaRPr lang="en-US">
              <a:latin typeface="Arial" pitchFamily="-111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50823-999E-B346-B06B-C3795457C6A4}" type="slidenum">
              <a:rPr lang="en-US"/>
              <a:pPr/>
              <a:t>30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0ABA67-5577-6E45-9867-09D58AC37CD4}" type="slidenum">
              <a:rPr lang="en-US"/>
              <a:pPr/>
              <a:t>34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4F001-776A-A344-A334-3F797C75F037}" type="slidenum">
              <a:rPr lang="en-US"/>
              <a:pPr/>
              <a:t>35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4F001-776A-A344-A334-3F797C75F037}" type="slidenum">
              <a:rPr lang="en-US"/>
              <a:pPr/>
              <a:t>36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4F001-776A-A344-A334-3F797C75F037}" type="slidenum">
              <a:rPr lang="en-US"/>
              <a:pPr/>
              <a:t>37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D8DAB-610F-7C41-A9E0-6C28E79E7C5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D8DAB-610F-7C41-A9E0-6C28E79E7C5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D8DAB-610F-7C41-A9E0-6C28E79E7C5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D8DAB-610F-7C41-A9E0-6C28E79E7C5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BA059-17F0-CC4F-8FF8-BA1C866D42D9}" type="slidenum">
              <a:rPr lang="en-US"/>
              <a:pPr/>
              <a:t>26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BA059-17F0-CC4F-8FF8-BA1C866D42D9}" type="slidenum">
              <a:rPr lang="en-US"/>
              <a:pPr/>
              <a:t>27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67075F-BB36-5349-8934-58ABA671BAE5}" type="slidenum">
              <a:rPr lang="en-US"/>
              <a:pPr/>
              <a:t>28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perhaps the most well-studied data set in ML… handwritten digits, part of zipcodes scanned off envelopes by the post office.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67075F-BB36-5349-8934-58ABA671BAE5}" type="slidenum">
              <a:rPr lang="en-US"/>
              <a:pPr/>
              <a:t>29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perhaps the most well-studied data set in ML… handwritten digits, part of zipcodes scanned off envelopes by the post office.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5400000">
            <a:off x="3314700" y="723900"/>
            <a:ext cx="228600" cy="5486400"/>
          </a:xfrm>
          <a:prstGeom prst="triangle">
            <a:avLst>
              <a:gd name="adj" fmla="val 100000"/>
            </a:avLst>
          </a:prstGeom>
          <a:solidFill>
            <a:srgbClr val="CC3300"/>
          </a:solidFill>
          <a:ln w="254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 rot="16200000" flipH="1">
            <a:off x="5829300" y="952500"/>
            <a:ext cx="228600" cy="5029200"/>
          </a:xfrm>
          <a:prstGeom prst="triangle">
            <a:avLst>
              <a:gd name="adj" fmla="val 100000"/>
            </a:avLst>
          </a:prstGeom>
          <a:solidFill>
            <a:srgbClr val="CC3300"/>
          </a:solidFill>
          <a:ln w="254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685800" y="3581400"/>
            <a:ext cx="777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760B3-974D-DE42-9D8A-32F1294F9B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FF46B0-341A-F94D-8D9E-41B6AA66D5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4B0B4-F8C1-9447-AFC2-619B68C3C7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672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A77451-B4D0-444C-B26E-68168808B9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32490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FEED5137-3D9A-B446-B923-E853444FB1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4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81D3B294-9419-7A40-A6A6-7FE687A582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2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B5E184-3545-E648-A65B-4BC3013ECF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E23D6-838F-1142-AE58-DC14299530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EAA0D5-D0C0-8D48-BCE2-AFF3EC6470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0C1B44-0B54-C443-9508-F450D8D884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0F079A-79A2-BB4C-8A7B-49CB7EA9A1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5A4B11-987B-774A-A4F4-E4D9EBEFA2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DB601-A72C-7648-B51C-B2B9A14A45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F31E0E-61C7-6C43-8D94-CCD458CF1C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tags" Target="../tags/tag2.xml"/><Relationship Id="rId17" Type="http://schemas.openxmlformats.org/officeDocument/2006/relationships/tags" Target="../tags/tag3.xml"/><Relationship Id="rId18" Type="http://schemas.openxmlformats.org/officeDocument/2006/relationships/tags" Target="../tags/tag4.xml"/><Relationship Id="rId19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457200" y="152400"/>
            <a:ext cx="8229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6ADF83D-28F7-B84A-AE04-0852A69F2FC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5783" name="Line 7"/>
          <p:cNvSpPr>
            <a:spLocks noChangeShapeType="1"/>
          </p:cNvSpPr>
          <p:nvPr userDrawn="1">
            <p:custDataLst>
              <p:tags r:id="rId18"/>
            </p:custDataLst>
          </p:nvPr>
        </p:nvSpPr>
        <p:spPr bwMode="auto">
          <a:xfrm>
            <a:off x="473075" y="881063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75785" name="AutoShape 9"/>
          <p:cNvSpPr>
            <a:spLocks noChangeArrowheads="1"/>
          </p:cNvSpPr>
          <p:nvPr userDrawn="1">
            <p:custDataLst>
              <p:tags r:id="rId19"/>
            </p:custDataLst>
          </p:nvPr>
        </p:nvSpPr>
        <p:spPr bwMode="auto">
          <a:xfrm rot="5400000">
            <a:off x="3216275" y="-1893887"/>
            <a:ext cx="76200" cy="5562600"/>
          </a:xfrm>
          <a:prstGeom prst="triangle">
            <a:avLst>
              <a:gd name="adj" fmla="val 41667"/>
            </a:avLst>
          </a:prstGeom>
          <a:solidFill>
            <a:srgbClr val="CC3300"/>
          </a:solidFill>
          <a:ln w="254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Microsoft_Equation12.bin"/><Relationship Id="rId5" Type="http://schemas.openxmlformats.org/officeDocument/2006/relationships/image" Target="../media/image12.emf"/><Relationship Id="rId6" Type="http://schemas.openxmlformats.org/officeDocument/2006/relationships/oleObject" Target="../embeddings/Microsoft_Equation13.bin"/><Relationship Id="rId7" Type="http://schemas.openxmlformats.org/officeDocument/2006/relationships/image" Target="../media/image13.e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1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8.emf"/><Relationship Id="rId7" Type="http://schemas.openxmlformats.org/officeDocument/2006/relationships/oleObject" Target="../embeddings/Microsoft_Equation14.bin"/><Relationship Id="rId8" Type="http://schemas.openxmlformats.org/officeDocument/2006/relationships/image" Target="../media/image19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20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seed.ucsd.edu/~mindreader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emf"/><Relationship Id="rId9" Type="http://schemas.openxmlformats.org/officeDocument/2006/relationships/oleObject" Target="../embeddings/Microsoft_Equation1.bin"/><Relationship Id="rId10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6" Type="http://schemas.openxmlformats.org/officeDocument/2006/relationships/oleObject" Target="../embeddings/Microsoft_Equation2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image" Target="../media/image9.emf"/><Relationship Id="rId5" Type="http://schemas.openxmlformats.org/officeDocument/2006/relationships/oleObject" Target="../embeddings/Microsoft_Equation6.bin"/><Relationship Id="rId6" Type="http://schemas.openxmlformats.org/officeDocument/2006/relationships/image" Target="../media/image8.emf"/><Relationship Id="rId7" Type="http://schemas.openxmlformats.org/officeDocument/2006/relationships/oleObject" Target="../embeddings/Microsoft_Equation7.bin"/><Relationship Id="rId8" Type="http://schemas.openxmlformats.org/officeDocument/2006/relationships/image" Target="../media/image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Equation8.bin"/><Relationship Id="rId5" Type="http://schemas.openxmlformats.org/officeDocument/2006/relationships/image" Target="../media/image10.emf"/><Relationship Id="rId6" Type="http://schemas.openxmlformats.org/officeDocument/2006/relationships/oleObject" Target="../embeddings/Microsoft_Equation9.bin"/><Relationship Id="rId7" Type="http://schemas.openxmlformats.org/officeDocument/2006/relationships/image" Target="../media/image1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Microsoft_Equation10.bin"/><Relationship Id="rId5" Type="http://schemas.openxmlformats.org/officeDocument/2006/relationships/image" Target="../media/image10.emf"/><Relationship Id="rId6" Type="http://schemas.openxmlformats.org/officeDocument/2006/relationships/oleObject" Target="../embeddings/Microsoft_Equation11.bin"/><Relationship Id="rId7" Type="http://schemas.openxmlformats.org/officeDocument/2006/relationships/image" Target="../media/image1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6764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Machine Learning</a:t>
            </a:r>
            <a:r>
              <a:rPr lang="en-US" sz="3200" smtClean="0"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: Classification</a:t>
            </a:r>
            <a:endParaRPr lang="en-US" sz="3200" dirty="0">
              <a:latin typeface="Helvetica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533400" y="3429000"/>
            <a:ext cx="8077200" cy="0"/>
          </a:xfrm>
          <a:prstGeom prst="line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3810000" y="3581400"/>
            <a:ext cx="4648200" cy="1752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CS311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David Kauchak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Spring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2013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038600" y="5953780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i="1" dirty="0">
                <a:solidFill>
                  <a:srgbClr val="FF6600"/>
                </a:solidFill>
              </a:rPr>
              <a:t>Some material borrowed </a:t>
            </a:r>
            <a:r>
              <a:rPr lang="en-US" sz="1400" i="1" dirty="0" smtClean="0">
                <a:solidFill>
                  <a:srgbClr val="FF6600"/>
                </a:solidFill>
              </a:rPr>
              <a:t>from</a:t>
            </a:r>
            <a:r>
              <a:rPr lang="en-US" sz="1400" dirty="0" smtClean="0"/>
              <a:t>:</a:t>
            </a:r>
            <a:endParaRPr lang="en-US" sz="1400" dirty="0"/>
          </a:p>
          <a:p>
            <a:pPr algn="r"/>
            <a:r>
              <a:rPr lang="en-US" sz="1400" dirty="0"/>
              <a:t>Sara </a:t>
            </a:r>
            <a:r>
              <a:rPr lang="en-US" sz="1400" dirty="0" smtClean="0"/>
              <a:t>Owsley </a:t>
            </a:r>
            <a:r>
              <a:rPr lang="en-US" sz="1400" dirty="0" err="1" smtClean="0"/>
              <a:t>Sood</a:t>
            </a:r>
            <a:r>
              <a:rPr lang="en-US" sz="1400" dirty="0" smtClean="0"/>
              <a:t> and </a:t>
            </a:r>
            <a:r>
              <a:rPr lang="en-US" sz="1400" dirty="0"/>
              <a:t>others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Classification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143000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</a:rPr>
              <a:t>Classifying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11430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Given an </a:t>
            </a:r>
            <a:r>
              <a:rPr lang="en-US" sz="2400" i="1" dirty="0" smtClean="0"/>
              <a:t>new</a:t>
            </a:r>
            <a:r>
              <a:rPr lang="en-US" sz="2400" dirty="0" smtClean="0"/>
              <a:t> example, classify it as the label with the largest conditional probability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819400"/>
            <a:ext cx="1929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Two Classes</a:t>
            </a:r>
            <a:endParaRPr lang="en-US" sz="2400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493031"/>
              </p:ext>
            </p:extLst>
          </p:nvPr>
        </p:nvGraphicFramePr>
        <p:xfrm>
          <a:off x="685800" y="3505200"/>
          <a:ext cx="803275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66" name="Equation" r:id="rId4" imgW="5016500" imgH="254000" progId="Equation.3">
                  <p:embed/>
                </p:oleObj>
              </mc:Choice>
              <mc:Fallback>
                <p:oleObj name="Equation" r:id="rId4" imgW="50165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505200"/>
                        <a:ext cx="8032750" cy="414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999444"/>
              </p:ext>
            </p:extLst>
          </p:nvPr>
        </p:nvGraphicFramePr>
        <p:xfrm>
          <a:off x="685800" y="4114800"/>
          <a:ext cx="825658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67" name="Equation" r:id="rId6" imgW="5156200" imgH="254000" progId="Equation.3">
                  <p:embed/>
                </p:oleObj>
              </mc:Choice>
              <mc:Fallback>
                <p:oleObj name="Equation" r:id="rId6" imgW="51562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14800"/>
                        <a:ext cx="8256588" cy="415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51337" y="4572000"/>
            <a:ext cx="6086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Compare these two and see which is larger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762000" y="2286000"/>
            <a:ext cx="7543800" cy="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533400" y="5638800"/>
          <a:ext cx="8006299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68" name="Equation" r:id="rId8" imgW="2794000" imgH="266700" progId="Equation.3">
                  <p:embed/>
                </p:oleObj>
              </mc:Choice>
              <mc:Fallback>
                <p:oleObj name="Equation" r:id="rId8" imgW="27940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638800"/>
                        <a:ext cx="8006299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5421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parameters</a:t>
            </a:r>
            <a:endParaRPr lang="en-US" dirty="0"/>
          </a:p>
        </p:txBody>
      </p:sp>
      <p:grpSp>
        <p:nvGrpSpPr>
          <p:cNvPr id="4" name="Group 8"/>
          <p:cNvGrpSpPr/>
          <p:nvPr/>
        </p:nvGrpSpPr>
        <p:grpSpPr>
          <a:xfrm>
            <a:off x="3318981" y="2255580"/>
            <a:ext cx="5029200" cy="838200"/>
            <a:chOff x="3124200" y="5638800"/>
            <a:chExt cx="5029200" cy="838200"/>
          </a:xfrm>
        </p:grpSpPr>
        <p:sp>
          <p:nvSpPr>
            <p:cNvPr id="5" name="Oval 4"/>
            <p:cNvSpPr/>
            <p:nvPr/>
          </p:nvSpPr>
          <p:spPr bwMode="auto">
            <a:xfrm>
              <a:off x="3124200" y="5638800"/>
              <a:ext cx="1219200" cy="838200"/>
            </a:xfrm>
            <a:prstGeom prst="ellips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4343400" y="5638800"/>
              <a:ext cx="1219200" cy="838200"/>
            </a:xfrm>
            <a:prstGeom prst="ellips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019800" y="5638800"/>
              <a:ext cx="1219200" cy="838200"/>
            </a:xfrm>
            <a:prstGeom prst="ellips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162800" y="5638800"/>
              <a:ext cx="990600" cy="838200"/>
            </a:xfrm>
            <a:prstGeom prst="ellips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30145" y="3810000"/>
            <a:ext cx="52257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How do we estimate these?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6584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892559"/>
              </p:ext>
            </p:extLst>
          </p:nvPr>
        </p:nvGraphicFramePr>
        <p:xfrm>
          <a:off x="914400" y="2438400"/>
          <a:ext cx="7205181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74" name="Equation" r:id="rId3" imgW="2794000" imgH="266700" progId="Equation.3">
                  <p:embed/>
                </p:oleObj>
              </mc:Choice>
              <mc:Fallback>
                <p:oleObj name="Equation" r:id="rId3" imgW="27940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38400"/>
                        <a:ext cx="7205181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07315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Maximum likelihood estimates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990600" y="3657600"/>
          <a:ext cx="2954337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48" name="Equation" r:id="rId3" imgW="1092200" imgH="393700" progId="Equation.3">
                  <p:embed/>
                </p:oleObj>
              </mc:Choice>
              <mc:Fallback>
                <p:oleObj name="Equation" r:id="rId3" imgW="1092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657600"/>
                        <a:ext cx="2954337" cy="1058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1347788" y="1973263"/>
          <a:ext cx="1992312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49" name="Equation" r:id="rId5" imgW="736600" imgH="368300" progId="Equation.3">
                  <p:embed/>
                </p:oleObj>
              </mc:Choice>
              <mc:Fallback>
                <p:oleObj name="Equation" r:id="rId5" imgW="7366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88" y="1973263"/>
                        <a:ext cx="1992312" cy="989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639527" y="1992868"/>
            <a:ext cx="2866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number of items with label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4648200" y="2498725"/>
            <a:ext cx="2895600" cy="15875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4898959" y="2526268"/>
            <a:ext cx="2340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total number of items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14800" y="3745468"/>
            <a:ext cx="4508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number of items with the label with feature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419600" y="4278868"/>
            <a:ext cx="38862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4639527" y="4355068"/>
            <a:ext cx="2866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number of items with label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1600" y="5105400"/>
            <a:ext cx="63434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Any problems with this approach?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3545" y="5715000"/>
            <a:ext cx="7438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Hint: What was </a:t>
            </a:r>
            <a:r>
              <a:rPr lang="en-US" sz="2400" dirty="0">
                <a:solidFill>
                  <a:srgbClr val="FF0000"/>
                </a:solidFill>
              </a:rPr>
              <a:t>the p(I thought I hated it but loved </a:t>
            </a:r>
            <a:r>
              <a:rPr lang="en-US" sz="2400" dirty="0" smtClean="0">
                <a:solidFill>
                  <a:srgbClr val="FF0000"/>
                </a:solidFill>
              </a:rPr>
              <a:t>it)?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950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Maximum likelihood estimates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573074"/>
              </p:ext>
            </p:extLst>
          </p:nvPr>
        </p:nvGraphicFramePr>
        <p:xfrm>
          <a:off x="914400" y="1283732"/>
          <a:ext cx="2954337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03" name="Equation" r:id="rId3" imgW="1092200" imgH="393700" progId="Equation.3">
                  <p:embed/>
                </p:oleObj>
              </mc:Choice>
              <mc:Fallback>
                <p:oleObj name="Equation" r:id="rId3" imgW="1092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83732"/>
                        <a:ext cx="2954337" cy="1058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038600" y="1371600"/>
            <a:ext cx="4508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number of items with the label with feature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343400" y="1905000"/>
            <a:ext cx="38862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4563327" y="1981200"/>
            <a:ext cx="2866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number of items with label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5562600"/>
            <a:ext cx="6858000" cy="1095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What if we have seen no training cases where patient had no flu and muscle aches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? Or no positive documents with the word “thought”?</a:t>
            </a:r>
            <a:endParaRPr lang="en-US" sz="2400" dirty="0">
              <a:solidFill>
                <a:srgbClr val="FF0000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861148"/>
              </p:ext>
            </p:extLst>
          </p:nvPr>
        </p:nvGraphicFramePr>
        <p:xfrm>
          <a:off x="327024" y="3105150"/>
          <a:ext cx="7902576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04" name="Equation" r:id="rId5" imgW="2921000" imgH="431800" progId="Equation.3">
                  <p:embed/>
                </p:oleObj>
              </mc:Choice>
              <mc:Fallback>
                <p:oleObj name="Equation" r:id="rId5" imgW="2921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4" y="3105150"/>
                        <a:ext cx="7902576" cy="116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801195"/>
              </p:ext>
            </p:extLst>
          </p:nvPr>
        </p:nvGraphicFramePr>
        <p:xfrm>
          <a:off x="838200" y="4395787"/>
          <a:ext cx="6834188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05" name="Equation" r:id="rId7" imgW="2692400" imgH="431800" progId="Equation.3">
                  <p:embed/>
                </p:oleObj>
              </mc:Choice>
              <mc:Fallback>
                <p:oleObj name="Equation" r:id="rId7" imgW="2692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395787"/>
                        <a:ext cx="6834188" cy="10906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97494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Maximum likelihood estimates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793982"/>
              </p:ext>
            </p:extLst>
          </p:nvPr>
        </p:nvGraphicFramePr>
        <p:xfrm>
          <a:off x="914400" y="1283732"/>
          <a:ext cx="2954337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36" name="Equation" r:id="rId3" imgW="1092200" imgH="393700" progId="Equation.3">
                  <p:embed/>
                </p:oleObj>
              </mc:Choice>
              <mc:Fallback>
                <p:oleObj name="Equation" r:id="rId3" imgW="1092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83732"/>
                        <a:ext cx="2954337" cy="1058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038600" y="1371600"/>
            <a:ext cx="4508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number of items with the label with feature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343400" y="1905000"/>
            <a:ext cx="38862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4563327" y="1981200"/>
            <a:ext cx="2866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number of items with label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908346"/>
              </p:ext>
            </p:extLst>
          </p:nvPr>
        </p:nvGraphicFramePr>
        <p:xfrm>
          <a:off x="327024" y="3105150"/>
          <a:ext cx="7902576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37" name="Equation" r:id="rId5" imgW="2921000" imgH="431800" progId="Equation.3">
                  <p:embed/>
                </p:oleObj>
              </mc:Choice>
              <mc:Fallback>
                <p:oleObj name="Equation" r:id="rId5" imgW="2921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4" y="3105150"/>
                        <a:ext cx="7902576" cy="116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704878"/>
              </p:ext>
            </p:extLst>
          </p:nvPr>
        </p:nvGraphicFramePr>
        <p:xfrm>
          <a:off x="4148138" y="4648200"/>
          <a:ext cx="65246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38" name="Equation" r:id="rId7" imgW="241300" imgH="165100" progId="Equation.3">
                  <p:embed/>
                </p:oleObj>
              </mc:Choice>
              <mc:Fallback>
                <p:oleObj name="Equation" r:id="rId7" imgW="2413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8138" y="4648200"/>
                        <a:ext cx="652462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066800" y="5486400"/>
            <a:ext cx="7086600" cy="54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What are the implications of this?</a:t>
            </a:r>
            <a:endParaRPr lang="en-US" sz="3200" dirty="0">
              <a:solidFill>
                <a:srgbClr val="FF0000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30672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143001"/>
            <a:ext cx="7772400" cy="1295399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Zero 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probabilities cannot be conditioned away, no matter the other evidence!</a:t>
            </a:r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8077200" cy="9906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Problem with Max Likelihood</a:t>
            </a:r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557827"/>
              </p:ext>
            </p:extLst>
          </p:nvPr>
        </p:nvGraphicFramePr>
        <p:xfrm>
          <a:off x="1066800" y="2590800"/>
          <a:ext cx="6326188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38" name="Equation" r:id="rId3" imgW="2286000" imgH="266700" progId="Equation.3">
                  <p:embed/>
                </p:oleObj>
              </mc:Choice>
              <mc:Fallback>
                <p:oleObj name="Equation" r:id="rId3" imgW="22860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6326188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7426" y="4191000"/>
            <a:ext cx="7792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If </a:t>
            </a:r>
            <a:r>
              <a:rPr lang="en-US" sz="2800" b="1" dirty="0" smtClean="0">
                <a:solidFill>
                  <a:srgbClr val="0000FF"/>
                </a:solidFill>
              </a:rPr>
              <a:t>ANY</a:t>
            </a:r>
            <a:r>
              <a:rPr lang="en-US" sz="2800" dirty="0" smtClean="0">
                <a:solidFill>
                  <a:srgbClr val="0000FF"/>
                </a:solidFill>
              </a:rPr>
              <a:t> p(f | l) = 0, then the whole probability is 0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5486400"/>
            <a:ext cx="1570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Ideas?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4777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8077200" cy="9906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Smoothing to Avoid </a:t>
            </a:r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Overfitting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44034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2025650" y="2487613"/>
          <a:ext cx="4252913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46" name="Equation" r:id="rId3" imgW="1333500" imgH="393700" progId="Equation.3">
                  <p:embed/>
                </p:oleObj>
              </mc:Choice>
              <mc:Fallback>
                <p:oleObj name="Equation" r:id="rId3" imgW="1333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2487613"/>
                        <a:ext cx="4252913" cy="1255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AutoShape 5"/>
          <p:cNvSpPr>
            <a:spLocks noChangeArrowheads="1"/>
          </p:cNvSpPr>
          <p:nvPr/>
        </p:nvSpPr>
        <p:spPr bwMode="auto">
          <a:xfrm>
            <a:off x="2209800" y="3886200"/>
            <a:ext cx="3200400" cy="533400"/>
          </a:xfrm>
          <a:prstGeom prst="wedgeRoundRectCallout">
            <a:avLst>
              <a:gd name="adj1" fmla="val 56102"/>
              <a:gd name="adj2" fmla="val -8779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/>
              <a:t># of</a:t>
            </a:r>
            <a:r>
              <a:rPr lang="en-US" dirty="0" smtClean="0"/>
              <a:t> features</a:t>
            </a:r>
            <a:endParaRPr lang="en-US" i="1" baseline="-25000" dirty="0">
              <a:latin typeface="Comic Sans MS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524000"/>
            <a:ext cx="5912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Make every event a little probable…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2320" y="5181600"/>
            <a:ext cx="411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Many ways to smooth….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742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Unseen features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137159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Note that this is different from coming in with a feature we’ve never seen before (in any of the classes)</a:t>
            </a:r>
          </a:p>
          <a:p>
            <a:pPr lvl="1"/>
            <a:r>
              <a:rPr lang="en-US" sz="2000" dirty="0" smtClean="0"/>
              <a:t>For example, “bloating”</a:t>
            </a:r>
          </a:p>
          <a:p>
            <a:endParaRPr lang="en-US" sz="2400" dirty="0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1752600" y="2743200"/>
            <a:ext cx="4902200" cy="1752600"/>
            <a:chOff x="1728" y="960"/>
            <a:chExt cx="3088" cy="1104"/>
          </a:xfrm>
        </p:grpSpPr>
        <p:sp>
          <p:nvSpPr>
            <p:cNvPr id="8" name="Oval 3"/>
            <p:cNvSpPr>
              <a:spLocks noChangeArrowheads="1"/>
            </p:cNvSpPr>
            <p:nvPr/>
          </p:nvSpPr>
          <p:spPr bwMode="auto">
            <a:xfrm>
              <a:off x="3168" y="960"/>
              <a:ext cx="392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1" i="1" dirty="0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Flu</a:t>
              </a:r>
            </a:p>
          </p:txBody>
        </p:sp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1920" y="1680"/>
              <a:ext cx="392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1" i="1" dirty="0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x</a:t>
              </a:r>
              <a:r>
                <a:rPr lang="en-US" sz="2000" b="1" i="1" baseline="-25000" dirty="0" smtClean="0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1</a:t>
              </a:r>
              <a:endParaRPr lang="en-US" sz="2000" b="1" i="1" dirty="0">
                <a:latin typeface="Comic Sans MS" pitchFamily="-110" charset="0"/>
                <a:ea typeface="Times New Roman (Hebrew)" charset="0"/>
                <a:cs typeface="Times New Roman (Hebrew)" charset="0"/>
              </a:endParaRPr>
            </a:p>
          </p:txBody>
        </p:sp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2448" y="1680"/>
              <a:ext cx="392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1" i="1" dirty="0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x</a:t>
              </a:r>
              <a:r>
                <a:rPr lang="en-US" sz="2000" b="1" i="1" baseline="-25000" dirty="0" smtClean="0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2</a:t>
              </a:r>
              <a:endParaRPr lang="en-US" sz="2000" b="1" i="1" dirty="0">
                <a:latin typeface="Comic Sans MS" pitchFamily="-110" charset="0"/>
                <a:ea typeface="Times New Roman (Hebrew)" charset="0"/>
                <a:cs typeface="Times New Roman (Hebrew)" charset="0"/>
              </a:endParaRPr>
            </a:p>
          </p:txBody>
        </p:sp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4080" y="1680"/>
              <a:ext cx="392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1" i="1" dirty="0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x</a:t>
              </a:r>
              <a:r>
                <a:rPr lang="en-US" sz="2000" b="1" i="1" baseline="-25000" dirty="0" smtClean="0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5</a:t>
              </a:r>
              <a:endParaRPr lang="en-US" sz="2000" b="1" i="1" dirty="0">
                <a:latin typeface="Comic Sans MS" pitchFamily="-110" charset="0"/>
                <a:ea typeface="Times New Roman (Hebrew)" charset="0"/>
                <a:cs typeface="Times New Roman (Hebrew)" charset="0"/>
              </a:endParaRPr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3072" y="1680"/>
              <a:ext cx="392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1" i="1" dirty="0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x</a:t>
              </a:r>
              <a:r>
                <a:rPr lang="en-US" sz="2000" b="1" i="1" baseline="-25000" dirty="0" smtClean="0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3</a:t>
              </a:r>
              <a:endParaRPr lang="en-US" sz="2000" b="1" i="1" baseline="-25000" dirty="0">
                <a:latin typeface="Comic Sans MS" pitchFamily="-110" charset="0"/>
                <a:ea typeface="Times New Roman (Hebrew)" charset="0"/>
                <a:cs typeface="Times New Roman (Hebrew)" charset="0"/>
              </a:endParaRPr>
            </a:p>
          </p:txBody>
        </p:sp>
        <p:cxnSp>
          <p:nvCxnSpPr>
            <p:cNvPr id="13" name="AutoShape 8"/>
            <p:cNvCxnSpPr>
              <a:cxnSpLocks noChangeShapeType="1"/>
              <a:stCxn id="8" idx="4"/>
              <a:endCxn id="9" idx="0"/>
            </p:cNvCxnSpPr>
            <p:nvPr/>
          </p:nvCxnSpPr>
          <p:spPr bwMode="auto">
            <a:xfrm flipH="1">
              <a:off x="2116" y="1145"/>
              <a:ext cx="1248" cy="52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4" name="AutoShape 9"/>
            <p:cNvCxnSpPr>
              <a:cxnSpLocks noChangeShapeType="1"/>
              <a:stCxn id="8" idx="4"/>
              <a:endCxn id="10" idx="0"/>
            </p:cNvCxnSpPr>
            <p:nvPr/>
          </p:nvCxnSpPr>
          <p:spPr bwMode="auto">
            <a:xfrm flipH="1">
              <a:off x="2644" y="1145"/>
              <a:ext cx="720" cy="52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" name="AutoShape 10"/>
            <p:cNvCxnSpPr>
              <a:cxnSpLocks noChangeShapeType="1"/>
              <a:stCxn id="8" idx="4"/>
              <a:endCxn id="12" idx="0"/>
            </p:cNvCxnSpPr>
            <p:nvPr/>
          </p:nvCxnSpPr>
          <p:spPr bwMode="auto">
            <a:xfrm flipH="1">
              <a:off x="3268" y="1145"/>
              <a:ext cx="96" cy="52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" name="AutoShape 11"/>
            <p:cNvCxnSpPr>
              <a:cxnSpLocks noChangeShapeType="1"/>
              <a:stCxn id="8" idx="4"/>
              <a:endCxn id="11" idx="0"/>
            </p:cNvCxnSpPr>
            <p:nvPr/>
          </p:nvCxnSpPr>
          <p:spPr bwMode="auto">
            <a:xfrm>
              <a:off x="3364" y="1145"/>
              <a:ext cx="912" cy="52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3600" y="1680"/>
              <a:ext cx="392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1" i="1" dirty="0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x</a:t>
              </a:r>
              <a:r>
                <a:rPr lang="en-US" sz="2000" b="1" i="1" baseline="-25000" dirty="0" smtClean="0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4</a:t>
              </a:r>
              <a:endParaRPr lang="en-US" sz="2000" b="1" i="1" dirty="0">
                <a:latin typeface="Comic Sans MS" pitchFamily="-110" charset="0"/>
                <a:ea typeface="Times New Roman (Hebrew)" charset="0"/>
                <a:cs typeface="Times New Roman (Hebrew)" charset="0"/>
              </a:endParaRPr>
            </a:p>
          </p:txBody>
        </p:sp>
        <p:cxnSp>
          <p:nvCxnSpPr>
            <p:cNvPr id="18" name="AutoShape 13"/>
            <p:cNvCxnSpPr>
              <a:cxnSpLocks noChangeShapeType="1"/>
              <a:stCxn id="8" idx="4"/>
              <a:endCxn id="17" idx="0"/>
            </p:cNvCxnSpPr>
            <p:nvPr/>
          </p:nvCxnSpPr>
          <p:spPr bwMode="auto">
            <a:xfrm>
              <a:off x="3364" y="1145"/>
              <a:ext cx="432" cy="52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600" y="1872"/>
              <a:ext cx="40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b="1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fever</a:t>
              </a: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2448" y="1872"/>
              <a:ext cx="37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b="1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sinus</a:t>
              </a:r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3030" y="1872"/>
              <a:ext cx="41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b="1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cough</a:t>
              </a:r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1728" y="1872"/>
              <a:ext cx="64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b="1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runnynose</a:t>
              </a:r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4032" y="1872"/>
              <a:ext cx="78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b="1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muscle-ache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581400" y="5257800"/>
            <a:ext cx="1364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How?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3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evaluation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52400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066800" y="2209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66800" y="2819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66800" y="3429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066800" y="4038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66800" y="4648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15240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065644" y="2221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65644" y="2819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65644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65644" y="40502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574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" y="990600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Labeled data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0" y="2819400"/>
            <a:ext cx="3688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How can we see how well we’re doing?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066800" y="5334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066800" y="5943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65644" y="5345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057400" y="5943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182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evaluation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52400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066800" y="2209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66800" y="2819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66800" y="3429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066800" y="4038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66800" y="4648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15240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065644" y="2221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65644" y="2819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65644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65644" y="40502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574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" y="990600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Labeled data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066800" y="5334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066800" y="5943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65644" y="5345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057400" y="5943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914400" y="2057400"/>
            <a:ext cx="1676400" cy="3124200"/>
          </a:xfrm>
          <a:prstGeom prst="rect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914400" y="5181600"/>
            <a:ext cx="1676400" cy="1219200"/>
          </a:xfrm>
          <a:prstGeom prst="rect">
            <a:avLst/>
          </a:prstGeom>
          <a:solidFill>
            <a:srgbClr val="FF0000">
              <a:alpha val="36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2351" y="1981200"/>
            <a:ext cx="1523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Training data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971800" y="5486400"/>
            <a:ext cx="142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Testing data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 bwMode="auto">
          <a:xfrm>
            <a:off x="3505200" y="28194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0400" y="3581400"/>
            <a:ext cx="12823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 a </a:t>
            </a:r>
          </a:p>
          <a:p>
            <a:r>
              <a:rPr lang="en-US" sz="2000" dirty="0" smtClean="0"/>
              <a:t>predictive</a:t>
            </a:r>
          </a:p>
          <a:p>
            <a:r>
              <a:rPr lang="en-US" sz="2000" dirty="0" smtClean="0"/>
              <a:t>model</a:t>
            </a:r>
            <a:endParaRPr lang="en-US" sz="2000" dirty="0"/>
          </a:p>
        </p:txBody>
      </p:sp>
      <p:grpSp>
        <p:nvGrpSpPr>
          <p:cNvPr id="27" name="Group 37"/>
          <p:cNvGrpSpPr/>
          <p:nvPr/>
        </p:nvGrpSpPr>
        <p:grpSpPr>
          <a:xfrm>
            <a:off x="4572000" y="2514600"/>
            <a:ext cx="1371600" cy="1371600"/>
            <a:chOff x="7391400" y="3505200"/>
            <a:chExt cx="1371600" cy="1371600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classifier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3701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 </a:t>
            </a:r>
            <a:r>
              <a:rPr lang="en-US" dirty="0" smtClean="0"/>
              <a:t>4</a:t>
            </a:r>
          </a:p>
          <a:p>
            <a:pPr lvl="1"/>
            <a:r>
              <a:rPr lang="en-US" dirty="0" smtClean="0"/>
              <a:t>Start working on part 2 now!</a:t>
            </a:r>
          </a:p>
          <a:p>
            <a:pPr lvl="1"/>
            <a:r>
              <a:rPr lang="en-US" dirty="0" smtClean="0"/>
              <a:t>I’ll post solutions to part 1 soon</a:t>
            </a:r>
          </a:p>
          <a:p>
            <a:pPr lvl="2"/>
            <a:r>
              <a:rPr lang="en-US" dirty="0" smtClean="0"/>
              <a:t>Compare with what you submitted and make sure you understand your mistakes (if any)</a:t>
            </a:r>
          </a:p>
          <a:p>
            <a:pPr lvl="2"/>
            <a:r>
              <a:rPr lang="en-US" dirty="0" smtClean="0"/>
              <a:t>Use part 1 to test your code!</a:t>
            </a:r>
          </a:p>
          <a:p>
            <a:r>
              <a:rPr lang="en-US" dirty="0" smtClean="0"/>
              <a:t>Review on Tuesday</a:t>
            </a:r>
          </a:p>
          <a:p>
            <a:pPr lvl="1"/>
            <a:r>
              <a:rPr lang="en-US" dirty="0" smtClean="0"/>
              <a:t>E-mail me any topics you want me to revisit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evaluation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88589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188589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457200" y="2743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57200" y="3352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6044" y="2754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447800" y="3352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304800" y="2590800"/>
            <a:ext cx="1600200" cy="1219200"/>
          </a:xfrm>
          <a:prstGeom prst="rect">
            <a:avLst/>
          </a:prstGeom>
          <a:solidFill>
            <a:srgbClr val="FF0000">
              <a:alpha val="36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2209800" y="27432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4038600"/>
            <a:ext cx="2489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Pretend like we don’t know the labels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3048000" y="2667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048000" y="3276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689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evaluation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88589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188589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457200" y="2743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57200" y="3352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6044" y="2754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447800" y="3352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304800" y="2590800"/>
            <a:ext cx="1600200" cy="1219200"/>
          </a:xfrm>
          <a:prstGeom prst="rect">
            <a:avLst/>
          </a:prstGeom>
          <a:solidFill>
            <a:srgbClr val="FF0000">
              <a:alpha val="36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2209800" y="27432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27" name="Group 37"/>
          <p:cNvGrpSpPr/>
          <p:nvPr/>
        </p:nvGrpSpPr>
        <p:grpSpPr>
          <a:xfrm>
            <a:off x="4800600" y="2362200"/>
            <a:ext cx="1371600" cy="1371600"/>
            <a:chOff x="7391400" y="3505200"/>
            <a:chExt cx="1371600" cy="1371600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classifier</a:t>
              </a:r>
              <a:endParaRPr lang="en-US" sz="20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19200" y="4038600"/>
            <a:ext cx="2489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Pretend like we don’t know the labels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048000" y="2667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048000" y="3276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4038600" y="27432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53000" y="3962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Classify</a:t>
            </a:r>
            <a:endParaRPr lang="en-US" dirty="0"/>
          </a:p>
        </p:txBody>
      </p:sp>
      <p:sp>
        <p:nvSpPr>
          <p:cNvPr id="34" name="Right Arrow 33"/>
          <p:cNvSpPr/>
          <p:nvPr/>
        </p:nvSpPr>
        <p:spPr bwMode="auto">
          <a:xfrm>
            <a:off x="6477000" y="26670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23444" y="2602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315200" y="3200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evaluation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88589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188589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457200" y="2743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57200" y="3352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6044" y="2754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447800" y="3352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304800" y="2590800"/>
            <a:ext cx="1600200" cy="1219200"/>
          </a:xfrm>
          <a:prstGeom prst="rect">
            <a:avLst/>
          </a:prstGeom>
          <a:solidFill>
            <a:srgbClr val="FF0000">
              <a:alpha val="36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2209800" y="27432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27" name="Group 37"/>
          <p:cNvGrpSpPr/>
          <p:nvPr/>
        </p:nvGrpSpPr>
        <p:grpSpPr>
          <a:xfrm>
            <a:off x="4800600" y="2362200"/>
            <a:ext cx="1371600" cy="1371600"/>
            <a:chOff x="7391400" y="3505200"/>
            <a:chExt cx="1371600" cy="1371600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classifier</a:t>
              </a:r>
              <a:endParaRPr lang="en-US" sz="20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19200" y="4038600"/>
            <a:ext cx="2489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CCCCCC"/>
                </a:solidFill>
              </a:rPr>
              <a:t>Pretend like we don’t know the labels</a:t>
            </a:r>
            <a:endParaRPr lang="en-US" dirty="0">
              <a:solidFill>
                <a:srgbClr val="CCCCCC"/>
              </a:solidFill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048000" y="2667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048000" y="3276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4038600" y="27432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43600" y="3962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CCCCCC"/>
                </a:solidFill>
              </a:rPr>
              <a:t>Classify</a:t>
            </a:r>
            <a:endParaRPr lang="en-US" dirty="0">
              <a:solidFill>
                <a:srgbClr val="CCCCCC"/>
              </a:solidFill>
            </a:endParaRPr>
          </a:p>
        </p:txBody>
      </p:sp>
      <p:sp>
        <p:nvSpPr>
          <p:cNvPr id="34" name="Right Arrow 33"/>
          <p:cNvSpPr/>
          <p:nvPr/>
        </p:nvSpPr>
        <p:spPr bwMode="auto">
          <a:xfrm>
            <a:off x="6477000" y="26670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23444" y="2602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315200" y="3200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US" dirty="0"/>
          </a:p>
        </p:txBody>
      </p:sp>
      <p:cxnSp>
        <p:nvCxnSpPr>
          <p:cNvPr id="38" name="Straight Arrow Connector 37"/>
          <p:cNvCxnSpPr>
            <a:endCxn id="36" idx="2"/>
          </p:cNvCxnSpPr>
          <p:nvPr/>
        </p:nvCxnSpPr>
        <p:spPr bwMode="auto">
          <a:xfrm flipV="1">
            <a:off x="5943600" y="3569732"/>
            <a:ext cx="1528122" cy="176426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H="1" flipV="1">
            <a:off x="1600200" y="3810000"/>
            <a:ext cx="2819400" cy="15240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3733800" y="5638800"/>
            <a:ext cx="2489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Compare predicted labels to actual labels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55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</a:t>
            </a:r>
            <a:r>
              <a:rPr lang="en-US" dirty="0" smtClean="0"/>
              <a:t>evaluation measures?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02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</a:t>
            </a:r>
            <a:r>
              <a:rPr lang="en-US" dirty="0" smtClean="0"/>
              <a:t>evaluation measures?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Accuracy</a:t>
            </a:r>
          </a:p>
          <a:p>
            <a:pPr lvl="1"/>
            <a:r>
              <a:rPr lang="en-US" sz="2000" dirty="0" smtClean="0"/>
              <a:t>num correct / total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Class </a:t>
            </a:r>
            <a:r>
              <a:rPr lang="en-US" sz="2400" dirty="0" smtClean="0"/>
              <a:t>specific measures</a:t>
            </a:r>
          </a:p>
          <a:p>
            <a:pPr lvl="1"/>
            <a:r>
              <a:rPr lang="en-US" sz="2000" dirty="0" smtClean="0"/>
              <a:t>Precision</a:t>
            </a:r>
          </a:p>
          <a:p>
            <a:pPr lvl="2"/>
            <a:r>
              <a:rPr lang="en-US" sz="1800" dirty="0" smtClean="0"/>
              <a:t>num correct with class A / num predicted class A</a:t>
            </a:r>
          </a:p>
          <a:p>
            <a:pPr lvl="1"/>
            <a:r>
              <a:rPr lang="en-US" sz="2000" dirty="0" smtClean="0"/>
              <a:t>Recall</a:t>
            </a:r>
          </a:p>
          <a:p>
            <a:pPr lvl="2"/>
            <a:r>
              <a:rPr lang="en-US" sz="1800" dirty="0" smtClean="0"/>
              <a:t>num correct with class A / num with class A</a:t>
            </a:r>
          </a:p>
          <a:p>
            <a:pPr lvl="1"/>
            <a:r>
              <a:rPr lang="en-US" sz="2000" dirty="0" smtClean="0"/>
              <a:t>F1-measure</a:t>
            </a:r>
          </a:p>
          <a:p>
            <a:pPr lvl="2"/>
            <a:r>
              <a:rPr lang="en-US" sz="1800" dirty="0" smtClean="0"/>
              <a:t>2 * (precision * recall) / (precision + recall)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Why </a:t>
            </a:r>
            <a:r>
              <a:rPr lang="en-US" sz="2400" dirty="0" smtClean="0">
                <a:solidFill>
                  <a:srgbClr val="FF0000"/>
                </a:solidFill>
              </a:rPr>
              <a:t>have these class specific measures?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39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NB: The good and the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Good</a:t>
            </a:r>
          </a:p>
          <a:p>
            <a:pPr lvl="1"/>
            <a:r>
              <a:rPr lang="en-US" sz="2400" dirty="0" smtClean="0"/>
              <a:t>Easy to understand</a:t>
            </a:r>
          </a:p>
          <a:p>
            <a:pPr lvl="1"/>
            <a:r>
              <a:rPr lang="en-US" sz="2400" dirty="0" smtClean="0"/>
              <a:t>Fast to train</a:t>
            </a:r>
          </a:p>
          <a:p>
            <a:pPr lvl="1"/>
            <a:r>
              <a:rPr lang="en-US" sz="2400" dirty="0" smtClean="0"/>
              <a:t>Reasonable performance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Bad</a:t>
            </a:r>
            <a:endParaRPr lang="en-US" sz="2800" dirty="0" smtClean="0"/>
          </a:p>
          <a:p>
            <a:pPr lvl="1"/>
            <a:r>
              <a:rPr lang="en-US" sz="2400" dirty="0" smtClean="0"/>
              <a:t>We can do better</a:t>
            </a:r>
          </a:p>
          <a:p>
            <a:pPr lvl="1"/>
            <a:r>
              <a:rPr lang="en-US" sz="2400" dirty="0" smtClean="0"/>
              <a:t>Independence assumptions are rarely true</a:t>
            </a:r>
          </a:p>
          <a:p>
            <a:pPr lvl="1"/>
            <a:r>
              <a:rPr lang="en-US" sz="2400" dirty="0" smtClean="0"/>
              <a:t>Smoothing is challenging</a:t>
            </a:r>
          </a:p>
          <a:p>
            <a:pPr lvl="1"/>
            <a:r>
              <a:rPr lang="en-US" sz="2400" dirty="0" smtClean="0"/>
              <a:t>Feature selection is usually required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737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9900"/>
                </a:solidFill>
              </a:rPr>
              <a:t>The mind-reading game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How good are you at guessing random numbers?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hlink"/>
                </a:solidFill>
                <a:latin typeface="Courier New" charset="0"/>
              </a:rPr>
              <a:t>Repeat 100 times: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hlink"/>
                </a:solidFill>
                <a:latin typeface="Courier New" charset="0"/>
              </a:rPr>
              <a:t>	Computer guesses whether you’ll type 0/1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hlink"/>
                </a:solidFill>
                <a:latin typeface="Courier New" charset="0"/>
              </a:rPr>
              <a:t>	You type 0 or 1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hlinkClick r:id="rId3"/>
              </a:rPr>
              <a:t>http://seed.ucsd.edu/~mindreader/</a:t>
            </a: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[</a:t>
            </a:r>
            <a:r>
              <a:rPr lang="en-US" sz="2400" dirty="0"/>
              <a:t>written by Y. Freund and R. </a:t>
            </a:r>
            <a:r>
              <a:rPr lang="en-US" sz="2400" dirty="0" err="1"/>
              <a:t>Schapire</a:t>
            </a:r>
            <a:r>
              <a:rPr lang="en-US" sz="2400" dirty="0"/>
              <a:t>]</a:t>
            </a: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8512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9900"/>
                </a:solidFill>
              </a:rPr>
              <a:t>The mind-reading game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609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The </a:t>
            </a:r>
            <a:r>
              <a:rPr lang="en-US" sz="2800" dirty="0"/>
              <a:t>computer is right much more than half the time</a:t>
            </a:r>
            <a:r>
              <a:rPr lang="en-US" sz="2800" dirty="0" smtClean="0"/>
              <a:t>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74447"/>
            <a:ext cx="5791200" cy="477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87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/>
          <a:lstStyle/>
          <a:p>
            <a:r>
              <a:rPr lang="en-US" dirty="0" smtClean="0">
                <a:solidFill>
                  <a:srgbClr val="009900"/>
                </a:solidFill>
              </a:rPr>
              <a:t>A</a:t>
            </a:r>
            <a:r>
              <a:rPr lang="en-US" dirty="0" smtClean="0">
                <a:solidFill>
                  <a:srgbClr val="009900"/>
                </a:solidFill>
              </a:rPr>
              <a:t>nother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>
                <a:solidFill>
                  <a:srgbClr val="009900"/>
                </a:solidFill>
              </a:rPr>
              <a:t>example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229600" cy="1066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rgbClr val="000000"/>
                </a:solidFill>
              </a:rPr>
              <a:t>Database of 20,000 images of handwritten digits, each </a:t>
            </a:r>
            <a:r>
              <a:rPr lang="en-US" sz="2800" u="sng" dirty="0">
                <a:solidFill>
                  <a:srgbClr val="000000"/>
                </a:solidFill>
              </a:rPr>
              <a:t>labeled</a:t>
            </a:r>
            <a:r>
              <a:rPr lang="en-US" sz="2800" dirty="0">
                <a:solidFill>
                  <a:srgbClr val="000000"/>
                </a:solidFill>
              </a:rPr>
              <a:t> by a human</a:t>
            </a: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533400" y="4953000"/>
            <a:ext cx="8229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l"/>
            <a:r>
              <a:rPr lang="en-US" dirty="0">
                <a:solidFill>
                  <a:schemeClr val="hlink"/>
                </a:solidFill>
              </a:rPr>
              <a:t>  [28 x 28 </a:t>
            </a:r>
            <a:r>
              <a:rPr lang="en-US" dirty="0" err="1">
                <a:solidFill>
                  <a:schemeClr val="hlink"/>
                </a:solidFill>
              </a:rPr>
              <a:t>greyscale</a:t>
            </a:r>
            <a:r>
              <a:rPr lang="en-US" dirty="0">
                <a:solidFill>
                  <a:schemeClr val="hlink"/>
                </a:solidFill>
              </a:rPr>
              <a:t>; pixel values 0-255; labels 0-9] </a:t>
            </a:r>
          </a:p>
          <a:p>
            <a:pPr marL="342900" indent="-342900" algn="l"/>
            <a:endParaRPr lang="en-US" sz="2400" dirty="0">
              <a:solidFill>
                <a:schemeClr val="hlink"/>
              </a:solidFill>
            </a:endParaRPr>
          </a:p>
          <a:p>
            <a:pPr marL="342900" indent="-342900" algn="l"/>
            <a:r>
              <a:rPr lang="en-US" sz="2400" b="0" dirty="0"/>
              <a:t>Use these to </a:t>
            </a:r>
            <a:r>
              <a:rPr lang="en-US" sz="2400" b="0" u="sng" dirty="0"/>
              <a:t>learn</a:t>
            </a:r>
            <a:r>
              <a:rPr lang="en-US" sz="2400" b="0" dirty="0"/>
              <a:t> a classifier which will label digit-images automatically…</a:t>
            </a:r>
            <a:endParaRPr lang="en-US" sz="2400" dirty="0">
              <a:solidFill>
                <a:schemeClr val="hlin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800" y="2514600"/>
            <a:ext cx="3632200" cy="217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23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/>
          <a:lstStyle/>
          <a:p>
            <a:r>
              <a:rPr lang="en-US" dirty="0" smtClean="0">
                <a:solidFill>
                  <a:srgbClr val="009900"/>
                </a:solidFill>
              </a:rPr>
              <a:t>A</a:t>
            </a:r>
            <a:r>
              <a:rPr lang="en-US" dirty="0" smtClean="0">
                <a:solidFill>
                  <a:srgbClr val="009900"/>
                </a:solidFill>
              </a:rPr>
              <a:t>nother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>
                <a:solidFill>
                  <a:srgbClr val="009900"/>
                </a:solidFill>
              </a:rPr>
              <a:t>example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229600" cy="1066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/>
              <a:t>Database of 20,000 images of handwritten digits, each </a:t>
            </a:r>
            <a:r>
              <a:rPr lang="en-US" sz="2800" u="sng" dirty="0"/>
              <a:t>labeled</a:t>
            </a:r>
            <a:r>
              <a:rPr lang="en-US" sz="2800" dirty="0"/>
              <a:t> by a human</a:t>
            </a: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3124200" y="5715000"/>
            <a:ext cx="464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algn="l"/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Features?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800" y="2514600"/>
            <a:ext cx="3632200" cy="21774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19200" y="4888468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hlink"/>
                </a:solidFill>
              </a:rPr>
              <a:t> [28 x 28 </a:t>
            </a:r>
            <a:r>
              <a:rPr lang="en-US" dirty="0" err="1">
                <a:solidFill>
                  <a:schemeClr val="hlink"/>
                </a:solidFill>
              </a:rPr>
              <a:t>greyscale</a:t>
            </a:r>
            <a:r>
              <a:rPr lang="en-US" dirty="0">
                <a:solidFill>
                  <a:schemeClr val="hlink"/>
                </a:solidFill>
              </a:rPr>
              <a:t>; pixel values 0-255; labels 0-9]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42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Classification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10668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110" charset="2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0" charset="-128"/>
                <a:cs typeface="ＭＳ Ｐゴシック" pitchFamily="-110" charset="-128"/>
              </a:rPr>
              <a:t>We represent a data item based on the features:</a:t>
            </a:r>
            <a:endParaRPr kumimoji="0" lang="en-US" sz="2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0" charset="-128"/>
              <a:cs typeface="ＭＳ Ｐゴシック" pitchFamily="-110" charset="-128"/>
              <a:sym typeface="Symbol" pitchFamily="-110" charset="2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828800" y="1736725"/>
          <a:ext cx="25701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21" name="Equation" r:id="rId3" imgW="1066800" imgH="203200" progId="Equation.3">
                  <p:embed/>
                </p:oleObj>
              </mc:Choice>
              <mc:Fallback>
                <p:oleObj name="Equation" r:id="rId3" imgW="1066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736725"/>
                        <a:ext cx="2570163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381000" y="2438400"/>
            <a:ext cx="83058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04800" y="2667000"/>
            <a:ext cx="1752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</a:rPr>
              <a:t>Training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7150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For each label/class</a:t>
            </a:r>
            <a:r>
              <a:rPr lang="en-US" sz="2400" dirty="0" smtClean="0"/>
              <a:t>, </a:t>
            </a:r>
            <a:r>
              <a:rPr lang="en-US" sz="2400" b="1" dirty="0" smtClean="0"/>
              <a:t>learn</a:t>
            </a:r>
            <a:r>
              <a:rPr lang="en-US" sz="2400" dirty="0" smtClean="0"/>
              <a:t> a probability distribution based on the features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505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a: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4507468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b:</a:t>
            </a:r>
            <a:endParaRPr lang="en-US" sz="2400" dirty="0">
              <a:solidFill>
                <a:srgbClr val="FF6600"/>
              </a:solidFill>
            </a:endParaRPr>
          </a:p>
        </p:txBody>
      </p:sp>
      <p:graphicFrame>
        <p:nvGraphicFramePr>
          <p:cNvPr id="670723" name="Object 3"/>
          <p:cNvGraphicFramePr>
            <a:graphicFrameLocks noChangeAspect="1"/>
          </p:cNvGraphicFramePr>
          <p:nvPr/>
        </p:nvGraphicFramePr>
        <p:xfrm>
          <a:off x="990600" y="3505200"/>
          <a:ext cx="3802061" cy="41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22" name="Equation" r:id="rId5" imgW="1663700" imgH="177800" progId="Equation.3">
                  <p:embed/>
                </p:oleObj>
              </mc:Choice>
              <mc:Fallback>
                <p:oleObj name="Equation" r:id="rId5" imgW="16637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05200"/>
                        <a:ext cx="3802061" cy="41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 bwMode="auto">
          <a:xfrm>
            <a:off x="4800600" y="3810000"/>
            <a:ext cx="457200" cy="381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670726" name="Object 6"/>
          <p:cNvGraphicFramePr>
            <a:graphicFrameLocks noChangeAspect="1"/>
          </p:cNvGraphicFramePr>
          <p:nvPr/>
        </p:nvGraphicFramePr>
        <p:xfrm>
          <a:off x="1004888" y="4537075"/>
          <a:ext cx="37719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23" name="Equation" r:id="rId7" imgW="1651000" imgH="177800" progId="Equation.3">
                  <p:embed/>
                </p:oleObj>
              </mc:Choice>
              <mc:Fallback>
                <p:oleObj name="Equation" r:id="rId7" imgW="1651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4537075"/>
                        <a:ext cx="377190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 bwMode="auto">
          <a:xfrm flipV="1">
            <a:off x="4800600" y="4343400"/>
            <a:ext cx="457200" cy="381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6707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470932"/>
              </p:ext>
            </p:extLst>
          </p:nvPr>
        </p:nvGraphicFramePr>
        <p:xfrm>
          <a:off x="5500688" y="3994150"/>
          <a:ext cx="29892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24" name="Equation" r:id="rId9" imgW="1308100" imgH="215900" progId="Equation.3">
                  <p:embed/>
                </p:oleObj>
              </mc:Choice>
              <mc:Fallback>
                <p:oleObj name="Equation" r:id="rId9" imgW="13081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3994150"/>
                        <a:ext cx="2989262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4993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9900"/>
                </a:solidFill>
              </a:rPr>
              <a:t>The learning problem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57200" y="1295400"/>
            <a:ext cx="4267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800" b="0" u="sng" dirty="0" smtClean="0">
                <a:solidFill>
                  <a:srgbClr val="0000FF"/>
                </a:solidFill>
              </a:rPr>
              <a:t>features</a:t>
            </a:r>
            <a:r>
              <a:rPr lang="en-US" sz="2800" b="0" dirty="0" smtClean="0">
                <a:solidFill>
                  <a:srgbClr val="0000FF"/>
                </a:solidFill>
              </a:rPr>
              <a:t> </a:t>
            </a:r>
            <a:r>
              <a:rPr lang="en-US" sz="2800" b="0" dirty="0">
                <a:solidFill>
                  <a:srgbClr val="0000FF"/>
                </a:solidFill>
              </a:rPr>
              <a:t>= {0,1,…,255}</a:t>
            </a:r>
            <a:r>
              <a:rPr lang="en-US" sz="2800" b="0" baseline="30000" dirty="0">
                <a:solidFill>
                  <a:srgbClr val="0000FF"/>
                </a:solidFill>
              </a:rPr>
              <a:t>784</a:t>
            </a:r>
            <a:endParaRPr lang="en-US" sz="2800" b="0" dirty="0">
              <a:solidFill>
                <a:srgbClr val="0000FF"/>
              </a:solidFill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800" b="0" u="sng" dirty="0" smtClean="0">
                <a:solidFill>
                  <a:srgbClr val="0000FF"/>
                </a:solidFill>
              </a:rPr>
              <a:t>labels</a:t>
            </a:r>
            <a:r>
              <a:rPr lang="en-US" sz="2800" b="0" dirty="0" smtClean="0">
                <a:solidFill>
                  <a:srgbClr val="0000FF"/>
                </a:solidFill>
              </a:rPr>
              <a:t> </a:t>
            </a:r>
            <a:r>
              <a:rPr lang="en-US" sz="2800" b="0" dirty="0">
                <a:solidFill>
                  <a:srgbClr val="0000FF"/>
                </a:solidFill>
              </a:rPr>
              <a:t>= {0,1,…,9}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00600" y="1182469"/>
            <a:ext cx="3448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28x28 features, </a:t>
            </a:r>
          </a:p>
          <a:p>
            <a:pPr algn="l"/>
            <a:r>
              <a:rPr lang="en-US" sz="2000" dirty="0" smtClean="0"/>
              <a:t>values ranging from 0 to 255</a:t>
            </a:r>
          </a:p>
        </p:txBody>
      </p:sp>
      <p:sp>
        <p:nvSpPr>
          <p:cNvPr id="11" name="Right Arrow 10"/>
          <p:cNvSpPr/>
          <p:nvPr/>
        </p:nvSpPr>
        <p:spPr bwMode="auto">
          <a:xfrm>
            <a:off x="2590800" y="38862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4648200"/>
            <a:ext cx="12823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 a </a:t>
            </a:r>
          </a:p>
          <a:p>
            <a:r>
              <a:rPr lang="en-US" sz="2000" dirty="0" smtClean="0"/>
              <a:t>predictive</a:t>
            </a:r>
          </a:p>
          <a:p>
            <a:r>
              <a:rPr lang="en-US" sz="2000" dirty="0" smtClean="0"/>
              <a:t>model</a:t>
            </a:r>
            <a:endParaRPr lang="en-US" sz="2000" dirty="0"/>
          </a:p>
        </p:txBody>
      </p:sp>
      <p:grpSp>
        <p:nvGrpSpPr>
          <p:cNvPr id="13" name="Group 37"/>
          <p:cNvGrpSpPr/>
          <p:nvPr/>
        </p:nvGrpSpPr>
        <p:grpSpPr>
          <a:xfrm>
            <a:off x="3733800" y="3657600"/>
            <a:ext cx="1371600" cy="1371600"/>
            <a:chOff x="6172200" y="4343400"/>
            <a:chExt cx="1371600" cy="1371600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6172200" y="43434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24600" y="480060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classifier</a:t>
              </a:r>
              <a:endParaRPr lang="en-US" sz="20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105400" y="2514600"/>
            <a:ext cx="10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predicts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2895600"/>
            <a:ext cx="32730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</a:t>
            </a:r>
          </a:p>
          <a:p>
            <a:r>
              <a:rPr lang="en-US" sz="2000" dirty="0" smtClean="0"/>
              <a:t>1</a:t>
            </a:r>
          </a:p>
          <a:p>
            <a:r>
              <a:rPr lang="en-US" sz="2000" dirty="0" smtClean="0"/>
              <a:t>2</a:t>
            </a:r>
          </a:p>
          <a:p>
            <a:r>
              <a:rPr lang="en-US" sz="2000" dirty="0" smtClean="0"/>
              <a:t>3</a:t>
            </a:r>
          </a:p>
          <a:p>
            <a:r>
              <a:rPr lang="en-US" sz="2000" dirty="0" smtClean="0"/>
              <a:t>4</a:t>
            </a:r>
          </a:p>
          <a:p>
            <a:r>
              <a:rPr lang="en-US" sz="2000" dirty="0" smtClean="0"/>
              <a:t>5</a:t>
            </a:r>
          </a:p>
          <a:p>
            <a:r>
              <a:rPr lang="en-US" sz="2000" dirty="0" smtClean="0"/>
              <a:t>6</a:t>
            </a:r>
          </a:p>
          <a:p>
            <a:r>
              <a:rPr lang="en-US" sz="2000" dirty="0" smtClean="0"/>
              <a:t>7</a:t>
            </a:r>
          </a:p>
          <a:p>
            <a:r>
              <a:rPr lang="en-US" sz="2000" dirty="0" smtClean="0"/>
              <a:t>8</a:t>
            </a:r>
          </a:p>
          <a:p>
            <a:r>
              <a:rPr lang="en-US" sz="2000" dirty="0"/>
              <a:t>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200400"/>
            <a:ext cx="832022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267200"/>
            <a:ext cx="914400" cy="881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334000"/>
            <a:ext cx="635000" cy="88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3200400"/>
            <a:ext cx="469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6600"/>
                </a:solidFill>
              </a:rPr>
              <a:t>5</a:t>
            </a:r>
            <a:endParaRPr lang="en-US" sz="4000" dirty="0">
              <a:solidFill>
                <a:srgbClr val="FF66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7800" y="4267200"/>
            <a:ext cx="469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6600"/>
                </a:solidFill>
              </a:rPr>
              <a:t>0</a:t>
            </a:r>
            <a:endParaRPr lang="en-US" sz="4000" dirty="0">
              <a:solidFill>
                <a:srgbClr val="FF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35050" y="5410200"/>
            <a:ext cx="469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6600"/>
                </a:solidFill>
              </a:rPr>
              <a:t>9</a:t>
            </a:r>
            <a:endParaRPr lang="en-US" sz="4000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4632" y="61722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8797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Points in a feature 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s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pace</a:t>
            </a:r>
          </a:p>
        </p:txBody>
      </p:sp>
      <p:sp>
        <p:nvSpPr>
          <p:cNvPr id="24580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1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3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5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7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9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0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1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2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3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4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5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6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7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8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100159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Class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100159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Class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4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100159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Class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533400" y="11430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One way to view the data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28194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26487" y="342332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521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Test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example: </a:t>
            </a:r>
            <a:r>
              <a:rPr lang="en-US" dirty="0" smtClean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what </a:t>
            </a:r>
            <a:r>
              <a:rPr lang="en-US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class?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-110" charset="2"/>
              <a:buChar char="n"/>
            </a:pPr>
            <a:endParaRPr lang="en-US" sz="2600"/>
          </a:p>
        </p:txBody>
      </p:sp>
      <p:sp>
        <p:nvSpPr>
          <p:cNvPr id="25608" name="Line 25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600200" y="2438400"/>
            <a:ext cx="4191000" cy="3657600"/>
            <a:chOff x="1008" y="1536"/>
            <a:chExt cx="2640" cy="2304"/>
          </a:xfrm>
        </p:grpSpPr>
        <p:sp>
          <p:nvSpPr>
            <p:cNvPr id="25614" name="Oval 4"/>
            <p:cNvSpPr>
              <a:spLocks noChangeArrowheads="1"/>
            </p:cNvSpPr>
            <p:nvPr/>
          </p:nvSpPr>
          <p:spPr bwMode="auto">
            <a:xfrm>
              <a:off x="1200" y="1680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5" name="Oval 5"/>
            <p:cNvSpPr>
              <a:spLocks noChangeArrowheads="1"/>
            </p:cNvSpPr>
            <p:nvPr/>
          </p:nvSpPr>
          <p:spPr bwMode="auto">
            <a:xfrm>
              <a:off x="2592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6" name="Oval 6"/>
            <p:cNvSpPr>
              <a:spLocks noChangeArrowheads="1"/>
            </p:cNvSpPr>
            <p:nvPr/>
          </p:nvSpPr>
          <p:spPr bwMode="auto">
            <a:xfrm>
              <a:off x="2928" y="307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7" name="Oval 7"/>
            <p:cNvSpPr>
              <a:spLocks noChangeArrowheads="1"/>
            </p:cNvSpPr>
            <p:nvPr/>
          </p:nvSpPr>
          <p:spPr bwMode="auto">
            <a:xfrm>
              <a:off x="1296" y="2016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8" name="Oval 8"/>
            <p:cNvSpPr>
              <a:spLocks noChangeArrowheads="1"/>
            </p:cNvSpPr>
            <p:nvPr/>
          </p:nvSpPr>
          <p:spPr bwMode="auto">
            <a:xfrm>
              <a:off x="1392" y="2688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9" name="Oval 9"/>
            <p:cNvSpPr>
              <a:spLocks noChangeArrowheads="1"/>
            </p:cNvSpPr>
            <p:nvPr/>
          </p:nvSpPr>
          <p:spPr bwMode="auto">
            <a:xfrm>
              <a:off x="1968" y="1680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0" name="Oval 10"/>
            <p:cNvSpPr>
              <a:spLocks noChangeArrowheads="1"/>
            </p:cNvSpPr>
            <p:nvPr/>
          </p:nvSpPr>
          <p:spPr bwMode="auto">
            <a:xfrm>
              <a:off x="1008" y="2304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1" name="Oval 11"/>
            <p:cNvSpPr>
              <a:spLocks noChangeArrowheads="1"/>
            </p:cNvSpPr>
            <p:nvPr/>
          </p:nvSpPr>
          <p:spPr bwMode="auto">
            <a:xfrm>
              <a:off x="1680" y="2160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2" name="Oval 12"/>
            <p:cNvSpPr>
              <a:spLocks noChangeArrowheads="1"/>
            </p:cNvSpPr>
            <p:nvPr/>
          </p:nvSpPr>
          <p:spPr bwMode="auto">
            <a:xfrm>
              <a:off x="2112" y="1920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3" name="Oval 13"/>
            <p:cNvSpPr>
              <a:spLocks noChangeArrowheads="1"/>
            </p:cNvSpPr>
            <p:nvPr/>
          </p:nvSpPr>
          <p:spPr bwMode="auto">
            <a:xfrm>
              <a:off x="1872" y="2688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4" name="Oval 14"/>
            <p:cNvSpPr>
              <a:spLocks noChangeArrowheads="1"/>
            </p:cNvSpPr>
            <p:nvPr/>
          </p:nvSpPr>
          <p:spPr bwMode="auto">
            <a:xfrm>
              <a:off x="2688" y="15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5" name="Oval 15"/>
            <p:cNvSpPr>
              <a:spLocks noChangeArrowheads="1"/>
            </p:cNvSpPr>
            <p:nvPr/>
          </p:nvSpPr>
          <p:spPr bwMode="auto">
            <a:xfrm>
              <a:off x="2784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6" name="Oval 16"/>
            <p:cNvSpPr>
              <a:spLocks noChangeArrowheads="1"/>
            </p:cNvSpPr>
            <p:nvPr/>
          </p:nvSpPr>
          <p:spPr bwMode="auto">
            <a:xfrm>
              <a:off x="2880" y="17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7" name="Oval 17"/>
            <p:cNvSpPr>
              <a:spLocks noChangeArrowheads="1"/>
            </p:cNvSpPr>
            <p:nvPr/>
          </p:nvSpPr>
          <p:spPr bwMode="auto">
            <a:xfrm>
              <a:off x="355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8" name="Oval 18"/>
            <p:cNvSpPr>
              <a:spLocks noChangeArrowheads="1"/>
            </p:cNvSpPr>
            <p:nvPr/>
          </p:nvSpPr>
          <p:spPr bwMode="auto">
            <a:xfrm>
              <a:off x="3072" y="192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9" name="Oval 19"/>
            <p:cNvSpPr>
              <a:spLocks noChangeArrowheads="1"/>
            </p:cNvSpPr>
            <p:nvPr/>
          </p:nvSpPr>
          <p:spPr bwMode="auto">
            <a:xfrm>
              <a:off x="2544" y="31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30" name="Oval 20"/>
            <p:cNvSpPr>
              <a:spLocks noChangeArrowheads="1"/>
            </p:cNvSpPr>
            <p:nvPr/>
          </p:nvSpPr>
          <p:spPr bwMode="auto">
            <a:xfrm>
              <a:off x="2880" y="374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31" name="Oval 21"/>
            <p:cNvSpPr>
              <a:spLocks noChangeArrowheads="1"/>
            </p:cNvSpPr>
            <p:nvPr/>
          </p:nvSpPr>
          <p:spPr bwMode="auto">
            <a:xfrm>
              <a:off x="3216" y="336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32" name="Rectangle 32"/>
            <p:cNvSpPr>
              <a:spLocks noChangeArrowheads="1"/>
            </p:cNvSpPr>
            <p:nvPr/>
          </p:nvSpPr>
          <p:spPr bwMode="auto">
            <a:xfrm>
              <a:off x="2208" y="2448"/>
              <a:ext cx="96" cy="96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613" name="Line 33"/>
          <p:cNvSpPr>
            <a:spLocks noChangeShapeType="1"/>
          </p:cNvSpPr>
          <p:nvPr/>
        </p:nvSpPr>
        <p:spPr bwMode="auto">
          <a:xfrm>
            <a:off x="3581400" y="1447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100159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Class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100159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Class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100159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Class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194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26487" y="342332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173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Test example 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=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Class 1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-110" charset="2"/>
              <a:buChar char="n"/>
            </a:pPr>
            <a:endParaRPr lang="en-US" sz="2600"/>
          </a:p>
        </p:txBody>
      </p:sp>
      <p:sp>
        <p:nvSpPr>
          <p:cNvPr id="26632" name="Line 25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600200" y="2438400"/>
            <a:ext cx="4191000" cy="3657600"/>
            <a:chOff x="1008" y="1536"/>
            <a:chExt cx="2640" cy="2304"/>
          </a:xfrm>
        </p:grpSpPr>
        <p:sp>
          <p:nvSpPr>
            <p:cNvPr id="26643" name="Oval 4"/>
            <p:cNvSpPr>
              <a:spLocks noChangeArrowheads="1"/>
            </p:cNvSpPr>
            <p:nvPr/>
          </p:nvSpPr>
          <p:spPr bwMode="auto">
            <a:xfrm>
              <a:off x="1200" y="1680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4" name="Oval 5"/>
            <p:cNvSpPr>
              <a:spLocks noChangeArrowheads="1"/>
            </p:cNvSpPr>
            <p:nvPr/>
          </p:nvSpPr>
          <p:spPr bwMode="auto">
            <a:xfrm>
              <a:off x="2592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5" name="Oval 6"/>
            <p:cNvSpPr>
              <a:spLocks noChangeArrowheads="1"/>
            </p:cNvSpPr>
            <p:nvPr/>
          </p:nvSpPr>
          <p:spPr bwMode="auto">
            <a:xfrm>
              <a:off x="2928" y="307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6" name="Oval 7"/>
            <p:cNvSpPr>
              <a:spLocks noChangeArrowheads="1"/>
            </p:cNvSpPr>
            <p:nvPr/>
          </p:nvSpPr>
          <p:spPr bwMode="auto">
            <a:xfrm>
              <a:off x="1296" y="2016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7" name="Oval 8"/>
            <p:cNvSpPr>
              <a:spLocks noChangeArrowheads="1"/>
            </p:cNvSpPr>
            <p:nvPr/>
          </p:nvSpPr>
          <p:spPr bwMode="auto">
            <a:xfrm>
              <a:off x="1392" y="2688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8" name="Oval 9"/>
            <p:cNvSpPr>
              <a:spLocks noChangeArrowheads="1"/>
            </p:cNvSpPr>
            <p:nvPr/>
          </p:nvSpPr>
          <p:spPr bwMode="auto">
            <a:xfrm>
              <a:off x="1968" y="1680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9" name="Oval 10"/>
            <p:cNvSpPr>
              <a:spLocks noChangeArrowheads="1"/>
            </p:cNvSpPr>
            <p:nvPr/>
          </p:nvSpPr>
          <p:spPr bwMode="auto">
            <a:xfrm>
              <a:off x="1008" y="2304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0" name="Oval 11"/>
            <p:cNvSpPr>
              <a:spLocks noChangeArrowheads="1"/>
            </p:cNvSpPr>
            <p:nvPr/>
          </p:nvSpPr>
          <p:spPr bwMode="auto">
            <a:xfrm>
              <a:off x="1680" y="2160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1" name="Oval 12"/>
            <p:cNvSpPr>
              <a:spLocks noChangeArrowheads="1"/>
            </p:cNvSpPr>
            <p:nvPr/>
          </p:nvSpPr>
          <p:spPr bwMode="auto">
            <a:xfrm>
              <a:off x="2112" y="1920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2" name="Oval 13"/>
            <p:cNvSpPr>
              <a:spLocks noChangeArrowheads="1"/>
            </p:cNvSpPr>
            <p:nvPr/>
          </p:nvSpPr>
          <p:spPr bwMode="auto">
            <a:xfrm>
              <a:off x="1872" y="2688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3" name="Oval 14"/>
            <p:cNvSpPr>
              <a:spLocks noChangeArrowheads="1"/>
            </p:cNvSpPr>
            <p:nvPr/>
          </p:nvSpPr>
          <p:spPr bwMode="auto">
            <a:xfrm>
              <a:off x="2688" y="15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4" name="Oval 15"/>
            <p:cNvSpPr>
              <a:spLocks noChangeArrowheads="1"/>
            </p:cNvSpPr>
            <p:nvPr/>
          </p:nvSpPr>
          <p:spPr bwMode="auto">
            <a:xfrm>
              <a:off x="2784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5" name="Oval 16"/>
            <p:cNvSpPr>
              <a:spLocks noChangeArrowheads="1"/>
            </p:cNvSpPr>
            <p:nvPr/>
          </p:nvSpPr>
          <p:spPr bwMode="auto">
            <a:xfrm>
              <a:off x="2880" y="17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6" name="Oval 17"/>
            <p:cNvSpPr>
              <a:spLocks noChangeArrowheads="1"/>
            </p:cNvSpPr>
            <p:nvPr/>
          </p:nvSpPr>
          <p:spPr bwMode="auto">
            <a:xfrm>
              <a:off x="355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7" name="Oval 18"/>
            <p:cNvSpPr>
              <a:spLocks noChangeArrowheads="1"/>
            </p:cNvSpPr>
            <p:nvPr/>
          </p:nvSpPr>
          <p:spPr bwMode="auto">
            <a:xfrm>
              <a:off x="3072" y="192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8" name="Oval 19"/>
            <p:cNvSpPr>
              <a:spLocks noChangeArrowheads="1"/>
            </p:cNvSpPr>
            <p:nvPr/>
          </p:nvSpPr>
          <p:spPr bwMode="auto">
            <a:xfrm>
              <a:off x="2544" y="31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9" name="Oval 20"/>
            <p:cNvSpPr>
              <a:spLocks noChangeArrowheads="1"/>
            </p:cNvSpPr>
            <p:nvPr/>
          </p:nvSpPr>
          <p:spPr bwMode="auto">
            <a:xfrm>
              <a:off x="2880" y="374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0" name="Oval 21"/>
            <p:cNvSpPr>
              <a:spLocks noChangeArrowheads="1"/>
            </p:cNvSpPr>
            <p:nvPr/>
          </p:nvSpPr>
          <p:spPr bwMode="auto">
            <a:xfrm>
              <a:off x="3216" y="336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1" name="Rectangle 32"/>
            <p:cNvSpPr>
              <a:spLocks noChangeArrowheads="1"/>
            </p:cNvSpPr>
            <p:nvPr/>
          </p:nvSpPr>
          <p:spPr bwMode="auto">
            <a:xfrm>
              <a:off x="2208" y="2448"/>
              <a:ext cx="96" cy="96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100159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Class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100159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Class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100159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Class 3</a:t>
            </a:r>
            <a:endParaRPr lang="en-US" sz="1400" dirty="0">
              <a:latin typeface="Rockwell" pitchFamily="-110" charset="0"/>
            </a:endParaRPr>
          </a:p>
        </p:txBody>
      </p:sp>
      <p:cxnSp>
        <p:nvCxnSpPr>
          <p:cNvPr id="42" name="Straight Connector 41"/>
          <p:cNvCxnSpPr>
            <a:stCxn id="26652" idx="7"/>
            <a:endCxn id="26661" idx="1"/>
          </p:cNvCxnSpPr>
          <p:nvPr/>
        </p:nvCxnSpPr>
        <p:spPr bwMode="auto">
          <a:xfrm rot="5400000" flipH="1" flipV="1">
            <a:off x="3139982" y="3924300"/>
            <a:ext cx="327118" cy="40331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914400" y="5105400"/>
            <a:ext cx="2514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closest to a red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407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52400"/>
            <a:ext cx="8229600" cy="487362"/>
          </a:xfrm>
        </p:spPr>
        <p:txBody>
          <a:bodyPr/>
          <a:lstStyle/>
          <a:p>
            <a:r>
              <a:rPr lang="en-US" b="1" dirty="0">
                <a:solidFill>
                  <a:srgbClr val="009900"/>
                </a:solidFill>
              </a:rPr>
              <a:t>Nearest neighbor</a:t>
            </a:r>
          </a:p>
        </p:txBody>
      </p:sp>
      <p:sp>
        <p:nvSpPr>
          <p:cNvPr id="114704" name="Text Box 16"/>
          <p:cNvSpPr txBox="1">
            <a:spLocks noChangeArrowheads="1"/>
          </p:cNvSpPr>
          <p:nvPr/>
        </p:nvSpPr>
        <p:spPr bwMode="auto">
          <a:xfrm>
            <a:off x="685800" y="1524000"/>
            <a:ext cx="19812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 sz="2400">
                <a:solidFill>
                  <a:schemeClr val="accent2"/>
                </a:solidFill>
              </a:rPr>
              <a:t>Image to label</a:t>
            </a:r>
          </a:p>
        </p:txBody>
      </p:sp>
      <p:sp>
        <p:nvSpPr>
          <p:cNvPr id="114705" name="Text Box 17"/>
          <p:cNvSpPr txBox="1">
            <a:spLocks noChangeArrowheads="1"/>
          </p:cNvSpPr>
          <p:nvPr/>
        </p:nvSpPr>
        <p:spPr bwMode="auto">
          <a:xfrm>
            <a:off x="3276600" y="1524000"/>
            <a:ext cx="23780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 sz="2400">
                <a:solidFill>
                  <a:schemeClr val="accent2"/>
                </a:solidFill>
              </a:rPr>
              <a:t>Nearest neighbor</a:t>
            </a:r>
          </a:p>
        </p:txBody>
      </p:sp>
      <p:sp>
        <p:nvSpPr>
          <p:cNvPr id="114706" name="Line 18"/>
          <p:cNvSpPr>
            <a:spLocks noChangeShapeType="1"/>
          </p:cNvSpPr>
          <p:nvPr/>
        </p:nvSpPr>
        <p:spPr bwMode="auto">
          <a:xfrm>
            <a:off x="2590800" y="23622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07" name="Line 19"/>
          <p:cNvSpPr>
            <a:spLocks noChangeShapeType="1"/>
          </p:cNvSpPr>
          <p:nvPr/>
        </p:nvSpPr>
        <p:spPr bwMode="auto">
          <a:xfrm>
            <a:off x="2590800" y="5638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08" name="Line 20"/>
          <p:cNvSpPr>
            <a:spLocks noChangeShapeType="1"/>
          </p:cNvSpPr>
          <p:nvPr/>
        </p:nvSpPr>
        <p:spPr bwMode="auto">
          <a:xfrm>
            <a:off x="2590800" y="40386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09" name="Text Box 21"/>
          <p:cNvSpPr txBox="1">
            <a:spLocks noChangeArrowheads="1"/>
          </p:cNvSpPr>
          <p:nvPr/>
        </p:nvSpPr>
        <p:spPr bwMode="auto">
          <a:xfrm>
            <a:off x="5943600" y="2209800"/>
            <a:ext cx="2971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>
            <a:prstTxWarp prst="textNoShape">
              <a:avLst/>
            </a:prstTxWarp>
            <a:spAutoFit/>
          </a:bodyPr>
          <a:lstStyle/>
          <a:p>
            <a:pPr marL="342900" indent="-342900" algn="l">
              <a:spcBef>
                <a:spcPct val="50000"/>
              </a:spcBef>
            </a:pPr>
            <a:r>
              <a:rPr lang="en-US" sz="2400" dirty="0" smtClean="0">
                <a:solidFill>
                  <a:srgbClr val="FF6600"/>
                </a:solidFill>
              </a:rPr>
              <a:t>Overall:</a:t>
            </a:r>
            <a:br>
              <a:rPr lang="en-US" sz="2400" dirty="0" smtClean="0">
                <a:solidFill>
                  <a:srgbClr val="FF6600"/>
                </a:solidFill>
              </a:rPr>
            </a:br>
            <a:r>
              <a:rPr lang="en-US" sz="2400" dirty="0" smtClean="0">
                <a:solidFill>
                  <a:srgbClr val="FF6600"/>
                </a:solidFill>
              </a:rPr>
              <a:t>error </a:t>
            </a:r>
            <a:r>
              <a:rPr lang="en-US" sz="2400" dirty="0">
                <a:solidFill>
                  <a:srgbClr val="FF6600"/>
                </a:solidFill>
              </a:rPr>
              <a:t>rate = </a:t>
            </a:r>
            <a:r>
              <a:rPr lang="en-US" sz="2400" dirty="0" smtClean="0">
                <a:solidFill>
                  <a:srgbClr val="FF6600"/>
                </a:solidFill>
              </a:rPr>
              <a:t>6</a:t>
            </a:r>
            <a:br>
              <a:rPr lang="en-US" sz="2400" dirty="0" smtClean="0">
                <a:solidFill>
                  <a:srgbClr val="FF6600"/>
                </a:solidFill>
              </a:rPr>
            </a:br>
            <a:r>
              <a:rPr lang="en-US" sz="2400" dirty="0" smtClean="0">
                <a:solidFill>
                  <a:srgbClr val="FF6600"/>
                </a:solidFill>
              </a:rPr>
              <a:t>(</a:t>
            </a:r>
            <a:r>
              <a:rPr lang="en-US" sz="2400" dirty="0">
                <a:solidFill>
                  <a:srgbClr val="FF6600"/>
                </a:solidFill>
              </a:rPr>
              <a:t>on test set)</a:t>
            </a:r>
          </a:p>
        </p:txBody>
      </p:sp>
      <p:sp>
        <p:nvSpPr>
          <p:cNvPr id="114710" name="Text Box 22"/>
          <p:cNvSpPr txBox="1">
            <a:spLocks noChangeArrowheads="1"/>
          </p:cNvSpPr>
          <p:nvPr/>
        </p:nvSpPr>
        <p:spPr bwMode="auto">
          <a:xfrm>
            <a:off x="5334000" y="4267200"/>
            <a:ext cx="3352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algn="l">
              <a:spcBef>
                <a:spcPct val="50000"/>
              </a:spcBef>
            </a:pPr>
            <a:r>
              <a:rPr lang="en-US" sz="2400" b="0" dirty="0" smtClean="0">
                <a:solidFill>
                  <a:srgbClr val="FF0000"/>
                </a:solidFill>
              </a:rPr>
              <a:t>What is </a:t>
            </a:r>
            <a:r>
              <a:rPr lang="en-US" sz="2400" b="0" dirty="0">
                <a:solidFill>
                  <a:srgbClr val="FF0000"/>
                </a:solidFill>
              </a:rPr>
              <a:t>the error </a:t>
            </a:r>
            <a:r>
              <a:rPr lang="en-US" sz="2400" b="0" dirty="0" smtClean="0">
                <a:solidFill>
                  <a:srgbClr val="FF0000"/>
                </a:solidFill>
              </a:rPr>
              <a:t>rate for random guessing</a:t>
            </a:r>
            <a:r>
              <a:rPr lang="en-US" sz="2400" b="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057400"/>
            <a:ext cx="482600" cy="8509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057400"/>
            <a:ext cx="622300" cy="825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3733800"/>
            <a:ext cx="444500" cy="762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3746500"/>
            <a:ext cx="457200" cy="6731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5257800"/>
            <a:ext cx="381000" cy="7239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8600" y="5257800"/>
            <a:ext cx="5334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62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30624"/>
            <a:ext cx="8229600" cy="883776"/>
          </a:xfrm>
        </p:spPr>
        <p:txBody>
          <a:bodyPr/>
          <a:lstStyle/>
          <a:p>
            <a:r>
              <a:rPr lang="en-US" b="1" dirty="0">
                <a:solidFill>
                  <a:srgbClr val="009900"/>
                </a:solidFill>
              </a:rPr>
              <a:t>What does it get wrong?</a:t>
            </a:r>
          </a:p>
        </p:txBody>
      </p:sp>
      <p:sp>
        <p:nvSpPr>
          <p:cNvPr id="119828" name="Text Box 20"/>
          <p:cNvSpPr txBox="1">
            <a:spLocks noChangeArrowheads="1"/>
          </p:cNvSpPr>
          <p:nvPr/>
        </p:nvSpPr>
        <p:spPr bwMode="auto">
          <a:xfrm>
            <a:off x="228600" y="1295400"/>
            <a:ext cx="85105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l"/>
            <a:r>
              <a:rPr lang="en-US" sz="2400" b="0" dirty="0">
                <a:solidFill>
                  <a:schemeClr val="accent2"/>
                </a:solidFill>
              </a:rPr>
              <a:t>Who knows… but here’s a hypothesis:</a:t>
            </a:r>
          </a:p>
          <a:p>
            <a:pPr marL="342900" indent="-342900" algn="l"/>
            <a:r>
              <a:rPr lang="en-US" sz="2400" b="0" dirty="0">
                <a:solidFill>
                  <a:srgbClr val="CC3300"/>
                </a:solidFill>
              </a:rPr>
              <a:t>Each digit corresponds to some connected region of R</a:t>
            </a:r>
            <a:r>
              <a:rPr lang="en-US" sz="2400" b="0" baseline="30000" dirty="0">
                <a:solidFill>
                  <a:srgbClr val="CC3300"/>
                </a:solidFill>
              </a:rPr>
              <a:t>784</a:t>
            </a:r>
            <a:r>
              <a:rPr lang="en-US" sz="2400" b="0" dirty="0">
                <a:solidFill>
                  <a:srgbClr val="CC3300"/>
                </a:solidFill>
              </a:rPr>
              <a:t>. Some of the regions come close to each other; problems occur at these boundaries.</a:t>
            </a:r>
          </a:p>
        </p:txBody>
      </p:sp>
      <p:sp>
        <p:nvSpPr>
          <p:cNvPr id="119840" name="Freeform 32"/>
          <p:cNvSpPr>
            <a:spLocks/>
          </p:cNvSpPr>
          <p:nvPr/>
        </p:nvSpPr>
        <p:spPr bwMode="auto">
          <a:xfrm>
            <a:off x="530225" y="3671888"/>
            <a:ext cx="2808288" cy="2424112"/>
          </a:xfrm>
          <a:custGeom>
            <a:avLst/>
            <a:gdLst/>
            <a:ahLst/>
            <a:cxnLst>
              <a:cxn ang="0">
                <a:pos x="827" y="156"/>
              </a:cxn>
              <a:cxn ang="0">
                <a:pos x="818" y="128"/>
              </a:cxn>
              <a:cxn ang="0">
                <a:pos x="791" y="119"/>
              </a:cxn>
              <a:cxn ang="0">
                <a:pos x="763" y="101"/>
              </a:cxn>
              <a:cxn ang="0">
                <a:pos x="708" y="82"/>
              </a:cxn>
              <a:cxn ang="0">
                <a:pos x="681" y="64"/>
              </a:cxn>
              <a:cxn ang="0">
                <a:pos x="626" y="46"/>
              </a:cxn>
              <a:cxn ang="0">
                <a:pos x="260" y="55"/>
              </a:cxn>
              <a:cxn ang="0">
                <a:pos x="169" y="82"/>
              </a:cxn>
              <a:cxn ang="0">
                <a:pos x="59" y="192"/>
              </a:cxn>
              <a:cxn ang="0">
                <a:pos x="32" y="284"/>
              </a:cxn>
              <a:cxn ang="0">
                <a:pos x="23" y="311"/>
              </a:cxn>
              <a:cxn ang="0">
                <a:pos x="151" y="658"/>
              </a:cxn>
              <a:cxn ang="0">
                <a:pos x="251" y="713"/>
              </a:cxn>
              <a:cxn ang="0">
                <a:pos x="242" y="905"/>
              </a:cxn>
              <a:cxn ang="0">
                <a:pos x="205" y="960"/>
              </a:cxn>
              <a:cxn ang="0">
                <a:pos x="196" y="988"/>
              </a:cxn>
              <a:cxn ang="0">
                <a:pos x="160" y="1042"/>
              </a:cxn>
              <a:cxn ang="0">
                <a:pos x="132" y="1097"/>
              </a:cxn>
              <a:cxn ang="0">
                <a:pos x="114" y="1152"/>
              </a:cxn>
              <a:cxn ang="0">
                <a:pos x="169" y="1390"/>
              </a:cxn>
              <a:cxn ang="0">
                <a:pos x="224" y="1445"/>
              </a:cxn>
              <a:cxn ang="0">
                <a:pos x="324" y="1472"/>
              </a:cxn>
              <a:cxn ang="0">
                <a:pos x="489" y="1527"/>
              </a:cxn>
              <a:cxn ang="0">
                <a:pos x="571" y="1518"/>
              </a:cxn>
              <a:cxn ang="0">
                <a:pos x="599" y="1500"/>
              </a:cxn>
              <a:cxn ang="0">
                <a:pos x="644" y="1490"/>
              </a:cxn>
              <a:cxn ang="0">
                <a:pos x="736" y="1445"/>
              </a:cxn>
              <a:cxn ang="0">
                <a:pos x="809" y="1399"/>
              </a:cxn>
              <a:cxn ang="0">
                <a:pos x="873" y="1344"/>
              </a:cxn>
              <a:cxn ang="0">
                <a:pos x="983" y="1234"/>
              </a:cxn>
              <a:cxn ang="0">
                <a:pos x="1120" y="1116"/>
              </a:cxn>
              <a:cxn ang="0">
                <a:pos x="1367" y="1180"/>
              </a:cxn>
              <a:cxn ang="0">
                <a:pos x="1513" y="1152"/>
              </a:cxn>
              <a:cxn ang="0">
                <a:pos x="1549" y="1143"/>
              </a:cxn>
              <a:cxn ang="0">
                <a:pos x="1604" y="1125"/>
              </a:cxn>
              <a:cxn ang="0">
                <a:pos x="1687" y="1079"/>
              </a:cxn>
              <a:cxn ang="0">
                <a:pos x="1723" y="1033"/>
              </a:cxn>
              <a:cxn ang="0">
                <a:pos x="1769" y="924"/>
              </a:cxn>
              <a:cxn ang="0">
                <a:pos x="1760" y="741"/>
              </a:cxn>
              <a:cxn ang="0">
                <a:pos x="1632" y="558"/>
              </a:cxn>
              <a:cxn ang="0">
                <a:pos x="1659" y="311"/>
              </a:cxn>
              <a:cxn ang="0">
                <a:pos x="1650" y="46"/>
              </a:cxn>
              <a:cxn ang="0">
                <a:pos x="1568" y="0"/>
              </a:cxn>
              <a:cxn ang="0">
                <a:pos x="1458" y="18"/>
              </a:cxn>
              <a:cxn ang="0">
                <a:pos x="1312" y="128"/>
              </a:cxn>
              <a:cxn ang="0">
                <a:pos x="1147" y="128"/>
              </a:cxn>
              <a:cxn ang="0">
                <a:pos x="1092" y="110"/>
              </a:cxn>
              <a:cxn ang="0">
                <a:pos x="1065" y="92"/>
              </a:cxn>
              <a:cxn ang="0">
                <a:pos x="983" y="101"/>
              </a:cxn>
              <a:cxn ang="0">
                <a:pos x="964" y="119"/>
              </a:cxn>
              <a:cxn ang="0">
                <a:pos x="882" y="156"/>
              </a:cxn>
              <a:cxn ang="0">
                <a:pos x="827" y="156"/>
              </a:cxn>
            </a:cxnLst>
            <a:rect l="0" t="0" r="r" b="b"/>
            <a:pathLst>
              <a:path w="1769" h="1527">
                <a:moveTo>
                  <a:pt x="827" y="156"/>
                </a:moveTo>
                <a:cubicBezTo>
                  <a:pt x="824" y="147"/>
                  <a:pt x="825" y="135"/>
                  <a:pt x="818" y="128"/>
                </a:cubicBezTo>
                <a:cubicBezTo>
                  <a:pt x="811" y="121"/>
                  <a:pt x="800" y="123"/>
                  <a:pt x="791" y="119"/>
                </a:cubicBezTo>
                <a:cubicBezTo>
                  <a:pt x="781" y="114"/>
                  <a:pt x="773" y="106"/>
                  <a:pt x="763" y="101"/>
                </a:cubicBezTo>
                <a:cubicBezTo>
                  <a:pt x="745" y="93"/>
                  <a:pt x="726" y="88"/>
                  <a:pt x="708" y="82"/>
                </a:cubicBezTo>
                <a:cubicBezTo>
                  <a:pt x="698" y="78"/>
                  <a:pt x="691" y="68"/>
                  <a:pt x="681" y="64"/>
                </a:cubicBezTo>
                <a:cubicBezTo>
                  <a:pt x="663" y="56"/>
                  <a:pt x="626" y="46"/>
                  <a:pt x="626" y="46"/>
                </a:cubicBezTo>
                <a:cubicBezTo>
                  <a:pt x="504" y="49"/>
                  <a:pt x="382" y="50"/>
                  <a:pt x="260" y="55"/>
                </a:cubicBezTo>
                <a:cubicBezTo>
                  <a:pt x="228" y="56"/>
                  <a:pt x="169" y="82"/>
                  <a:pt x="169" y="82"/>
                </a:cubicBezTo>
                <a:cubicBezTo>
                  <a:pt x="133" y="120"/>
                  <a:pt x="89" y="147"/>
                  <a:pt x="59" y="192"/>
                </a:cubicBezTo>
                <a:cubicBezTo>
                  <a:pt x="46" y="247"/>
                  <a:pt x="54" y="218"/>
                  <a:pt x="32" y="284"/>
                </a:cubicBezTo>
                <a:cubicBezTo>
                  <a:pt x="29" y="293"/>
                  <a:pt x="23" y="311"/>
                  <a:pt x="23" y="311"/>
                </a:cubicBezTo>
                <a:cubicBezTo>
                  <a:pt x="2" y="447"/>
                  <a:pt x="0" y="609"/>
                  <a:pt x="151" y="658"/>
                </a:cubicBezTo>
                <a:cubicBezTo>
                  <a:pt x="176" y="684"/>
                  <a:pt x="216" y="701"/>
                  <a:pt x="251" y="713"/>
                </a:cubicBezTo>
                <a:cubicBezTo>
                  <a:pt x="301" y="766"/>
                  <a:pt x="277" y="848"/>
                  <a:pt x="242" y="905"/>
                </a:cubicBezTo>
                <a:cubicBezTo>
                  <a:pt x="231" y="924"/>
                  <a:pt x="205" y="960"/>
                  <a:pt x="205" y="960"/>
                </a:cubicBezTo>
                <a:cubicBezTo>
                  <a:pt x="202" y="969"/>
                  <a:pt x="201" y="979"/>
                  <a:pt x="196" y="988"/>
                </a:cubicBezTo>
                <a:cubicBezTo>
                  <a:pt x="186" y="1007"/>
                  <a:pt x="160" y="1042"/>
                  <a:pt x="160" y="1042"/>
                </a:cubicBezTo>
                <a:cubicBezTo>
                  <a:pt x="128" y="1141"/>
                  <a:pt x="179" y="994"/>
                  <a:pt x="132" y="1097"/>
                </a:cubicBezTo>
                <a:cubicBezTo>
                  <a:pt x="124" y="1115"/>
                  <a:pt x="114" y="1152"/>
                  <a:pt x="114" y="1152"/>
                </a:cubicBezTo>
                <a:cubicBezTo>
                  <a:pt x="119" y="1237"/>
                  <a:pt x="109" y="1322"/>
                  <a:pt x="169" y="1390"/>
                </a:cubicBezTo>
                <a:cubicBezTo>
                  <a:pt x="186" y="1409"/>
                  <a:pt x="206" y="1427"/>
                  <a:pt x="224" y="1445"/>
                </a:cubicBezTo>
                <a:cubicBezTo>
                  <a:pt x="236" y="1457"/>
                  <a:pt x="307" y="1468"/>
                  <a:pt x="324" y="1472"/>
                </a:cubicBezTo>
                <a:cubicBezTo>
                  <a:pt x="372" y="1503"/>
                  <a:pt x="434" y="1514"/>
                  <a:pt x="489" y="1527"/>
                </a:cubicBezTo>
                <a:cubicBezTo>
                  <a:pt x="516" y="1524"/>
                  <a:pt x="544" y="1525"/>
                  <a:pt x="571" y="1518"/>
                </a:cubicBezTo>
                <a:cubicBezTo>
                  <a:pt x="582" y="1515"/>
                  <a:pt x="589" y="1504"/>
                  <a:pt x="599" y="1500"/>
                </a:cubicBezTo>
                <a:cubicBezTo>
                  <a:pt x="613" y="1494"/>
                  <a:pt x="629" y="1493"/>
                  <a:pt x="644" y="1490"/>
                </a:cubicBezTo>
                <a:cubicBezTo>
                  <a:pt x="710" y="1447"/>
                  <a:pt x="678" y="1459"/>
                  <a:pt x="736" y="1445"/>
                </a:cubicBezTo>
                <a:cubicBezTo>
                  <a:pt x="760" y="1428"/>
                  <a:pt x="786" y="1417"/>
                  <a:pt x="809" y="1399"/>
                </a:cubicBezTo>
                <a:cubicBezTo>
                  <a:pt x="931" y="1304"/>
                  <a:pt x="780" y="1404"/>
                  <a:pt x="873" y="1344"/>
                </a:cubicBezTo>
                <a:cubicBezTo>
                  <a:pt x="904" y="1298"/>
                  <a:pt x="950" y="1276"/>
                  <a:pt x="983" y="1234"/>
                </a:cubicBezTo>
                <a:cubicBezTo>
                  <a:pt x="1030" y="1174"/>
                  <a:pt x="1039" y="1136"/>
                  <a:pt x="1120" y="1116"/>
                </a:cubicBezTo>
                <a:cubicBezTo>
                  <a:pt x="1207" y="1127"/>
                  <a:pt x="1284" y="1157"/>
                  <a:pt x="1367" y="1180"/>
                </a:cubicBezTo>
                <a:cubicBezTo>
                  <a:pt x="1477" y="1168"/>
                  <a:pt x="1429" y="1179"/>
                  <a:pt x="1513" y="1152"/>
                </a:cubicBezTo>
                <a:cubicBezTo>
                  <a:pt x="1525" y="1148"/>
                  <a:pt x="1537" y="1147"/>
                  <a:pt x="1549" y="1143"/>
                </a:cubicBezTo>
                <a:cubicBezTo>
                  <a:pt x="1567" y="1138"/>
                  <a:pt x="1604" y="1125"/>
                  <a:pt x="1604" y="1125"/>
                </a:cubicBezTo>
                <a:cubicBezTo>
                  <a:pt x="1667" y="1083"/>
                  <a:pt x="1638" y="1095"/>
                  <a:pt x="1687" y="1079"/>
                </a:cubicBezTo>
                <a:cubicBezTo>
                  <a:pt x="1698" y="1063"/>
                  <a:pt x="1712" y="1049"/>
                  <a:pt x="1723" y="1033"/>
                </a:cubicBezTo>
                <a:cubicBezTo>
                  <a:pt x="1745" y="1000"/>
                  <a:pt x="1751" y="960"/>
                  <a:pt x="1769" y="924"/>
                </a:cubicBezTo>
                <a:cubicBezTo>
                  <a:pt x="1766" y="863"/>
                  <a:pt x="1765" y="802"/>
                  <a:pt x="1760" y="741"/>
                </a:cubicBezTo>
                <a:cubicBezTo>
                  <a:pt x="1753" y="655"/>
                  <a:pt x="1675" y="622"/>
                  <a:pt x="1632" y="558"/>
                </a:cubicBezTo>
                <a:cubicBezTo>
                  <a:pt x="1605" y="474"/>
                  <a:pt x="1609" y="386"/>
                  <a:pt x="1659" y="311"/>
                </a:cubicBezTo>
                <a:cubicBezTo>
                  <a:pt x="1670" y="232"/>
                  <a:pt x="1702" y="110"/>
                  <a:pt x="1650" y="46"/>
                </a:cubicBezTo>
                <a:cubicBezTo>
                  <a:pt x="1633" y="25"/>
                  <a:pt x="1591" y="15"/>
                  <a:pt x="1568" y="0"/>
                </a:cubicBezTo>
                <a:cubicBezTo>
                  <a:pt x="1564" y="0"/>
                  <a:pt x="1481" y="3"/>
                  <a:pt x="1458" y="18"/>
                </a:cubicBezTo>
                <a:cubicBezTo>
                  <a:pt x="1404" y="52"/>
                  <a:pt x="1376" y="112"/>
                  <a:pt x="1312" y="128"/>
                </a:cubicBezTo>
                <a:cubicBezTo>
                  <a:pt x="1247" y="170"/>
                  <a:pt x="1220" y="152"/>
                  <a:pt x="1147" y="128"/>
                </a:cubicBezTo>
                <a:cubicBezTo>
                  <a:pt x="1129" y="122"/>
                  <a:pt x="1092" y="110"/>
                  <a:pt x="1092" y="110"/>
                </a:cubicBezTo>
                <a:cubicBezTo>
                  <a:pt x="1083" y="104"/>
                  <a:pt x="1076" y="93"/>
                  <a:pt x="1065" y="92"/>
                </a:cubicBezTo>
                <a:cubicBezTo>
                  <a:pt x="1038" y="90"/>
                  <a:pt x="1010" y="94"/>
                  <a:pt x="983" y="101"/>
                </a:cubicBezTo>
                <a:cubicBezTo>
                  <a:pt x="975" y="103"/>
                  <a:pt x="972" y="115"/>
                  <a:pt x="964" y="119"/>
                </a:cubicBezTo>
                <a:cubicBezTo>
                  <a:pt x="944" y="131"/>
                  <a:pt x="905" y="153"/>
                  <a:pt x="882" y="156"/>
                </a:cubicBezTo>
                <a:cubicBezTo>
                  <a:pt x="864" y="158"/>
                  <a:pt x="845" y="156"/>
                  <a:pt x="827" y="156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41" name="Freeform 33"/>
          <p:cNvSpPr>
            <a:spLocks/>
          </p:cNvSpPr>
          <p:nvPr/>
        </p:nvSpPr>
        <p:spPr bwMode="auto">
          <a:xfrm>
            <a:off x="3135313" y="3570288"/>
            <a:ext cx="3387725" cy="2767012"/>
          </a:xfrm>
          <a:custGeom>
            <a:avLst/>
            <a:gdLst/>
            <a:ahLst/>
            <a:cxnLst>
              <a:cxn ang="0">
                <a:pos x="704" y="201"/>
              </a:cxn>
              <a:cxn ang="0">
                <a:pos x="695" y="256"/>
              </a:cxn>
              <a:cxn ang="0">
                <a:pos x="439" y="338"/>
              </a:cxn>
              <a:cxn ang="0">
                <a:pos x="302" y="375"/>
              </a:cxn>
              <a:cxn ang="0">
                <a:pos x="256" y="448"/>
              </a:cxn>
              <a:cxn ang="0">
                <a:pos x="292" y="622"/>
              </a:cxn>
              <a:cxn ang="0">
                <a:pos x="338" y="704"/>
              </a:cxn>
              <a:cxn ang="0">
                <a:pos x="347" y="741"/>
              </a:cxn>
              <a:cxn ang="0">
                <a:pos x="366" y="796"/>
              </a:cxn>
              <a:cxn ang="0">
                <a:pos x="329" y="1024"/>
              </a:cxn>
              <a:cxn ang="0">
                <a:pos x="265" y="1088"/>
              </a:cxn>
              <a:cxn ang="0">
                <a:pos x="219" y="1134"/>
              </a:cxn>
              <a:cxn ang="0">
                <a:pos x="192" y="1143"/>
              </a:cxn>
              <a:cxn ang="0">
                <a:pos x="110" y="1189"/>
              </a:cxn>
              <a:cxn ang="0">
                <a:pos x="27" y="1280"/>
              </a:cxn>
              <a:cxn ang="0">
                <a:pos x="0" y="1390"/>
              </a:cxn>
              <a:cxn ang="0">
                <a:pos x="100" y="1618"/>
              </a:cxn>
              <a:cxn ang="0">
                <a:pos x="274" y="1692"/>
              </a:cxn>
              <a:cxn ang="0">
                <a:pos x="329" y="1710"/>
              </a:cxn>
              <a:cxn ang="0">
                <a:pos x="402" y="1728"/>
              </a:cxn>
              <a:cxn ang="0">
                <a:pos x="722" y="1664"/>
              </a:cxn>
              <a:cxn ang="0">
                <a:pos x="1079" y="1737"/>
              </a:cxn>
              <a:cxn ang="0">
                <a:pos x="1234" y="1719"/>
              </a:cxn>
              <a:cxn ang="0">
                <a:pos x="1307" y="1701"/>
              </a:cxn>
              <a:cxn ang="0">
                <a:pos x="1390" y="1637"/>
              </a:cxn>
              <a:cxn ang="0">
                <a:pos x="1426" y="1582"/>
              </a:cxn>
              <a:cxn ang="0">
                <a:pos x="1444" y="1490"/>
              </a:cxn>
              <a:cxn ang="0">
                <a:pos x="1426" y="1234"/>
              </a:cxn>
              <a:cxn ang="0">
                <a:pos x="1472" y="1079"/>
              </a:cxn>
              <a:cxn ang="0">
                <a:pos x="1527" y="1061"/>
              </a:cxn>
              <a:cxn ang="0">
                <a:pos x="1865" y="978"/>
              </a:cxn>
              <a:cxn ang="0">
                <a:pos x="1975" y="924"/>
              </a:cxn>
              <a:cxn ang="0">
                <a:pos x="2094" y="805"/>
              </a:cxn>
              <a:cxn ang="0">
                <a:pos x="2130" y="704"/>
              </a:cxn>
              <a:cxn ang="0">
                <a:pos x="2103" y="494"/>
              </a:cxn>
              <a:cxn ang="0">
                <a:pos x="2020" y="402"/>
              </a:cxn>
              <a:cxn ang="0">
                <a:pos x="1865" y="256"/>
              </a:cxn>
              <a:cxn ang="0">
                <a:pos x="1792" y="201"/>
              </a:cxn>
              <a:cxn ang="0">
                <a:pos x="1618" y="101"/>
              </a:cxn>
              <a:cxn ang="0">
                <a:pos x="1252" y="0"/>
              </a:cxn>
              <a:cxn ang="0">
                <a:pos x="996" y="37"/>
              </a:cxn>
              <a:cxn ang="0">
                <a:pos x="951" y="73"/>
              </a:cxn>
              <a:cxn ang="0">
                <a:pos x="932" y="92"/>
              </a:cxn>
              <a:cxn ang="0">
                <a:pos x="914" y="119"/>
              </a:cxn>
              <a:cxn ang="0">
                <a:pos x="713" y="174"/>
              </a:cxn>
              <a:cxn ang="0">
                <a:pos x="704" y="201"/>
              </a:cxn>
            </a:cxnLst>
            <a:rect l="0" t="0" r="r" b="b"/>
            <a:pathLst>
              <a:path w="2134" h="1743">
                <a:moveTo>
                  <a:pt x="704" y="201"/>
                </a:moveTo>
                <a:cubicBezTo>
                  <a:pt x="701" y="219"/>
                  <a:pt x="702" y="239"/>
                  <a:pt x="695" y="256"/>
                </a:cubicBezTo>
                <a:cubicBezTo>
                  <a:pt x="666" y="331"/>
                  <a:pt x="488" y="334"/>
                  <a:pt x="439" y="338"/>
                </a:cubicBezTo>
                <a:cubicBezTo>
                  <a:pt x="394" y="354"/>
                  <a:pt x="347" y="360"/>
                  <a:pt x="302" y="375"/>
                </a:cubicBezTo>
                <a:cubicBezTo>
                  <a:pt x="279" y="397"/>
                  <a:pt x="274" y="421"/>
                  <a:pt x="256" y="448"/>
                </a:cubicBezTo>
                <a:cubicBezTo>
                  <a:pt x="233" y="518"/>
                  <a:pt x="255" y="565"/>
                  <a:pt x="292" y="622"/>
                </a:cubicBezTo>
                <a:cubicBezTo>
                  <a:pt x="309" y="648"/>
                  <a:pt x="338" y="704"/>
                  <a:pt x="338" y="704"/>
                </a:cubicBezTo>
                <a:cubicBezTo>
                  <a:pt x="341" y="716"/>
                  <a:pt x="343" y="729"/>
                  <a:pt x="347" y="741"/>
                </a:cubicBezTo>
                <a:cubicBezTo>
                  <a:pt x="353" y="760"/>
                  <a:pt x="366" y="796"/>
                  <a:pt x="366" y="796"/>
                </a:cubicBezTo>
                <a:cubicBezTo>
                  <a:pt x="360" y="903"/>
                  <a:pt x="378" y="950"/>
                  <a:pt x="329" y="1024"/>
                </a:cubicBezTo>
                <a:cubicBezTo>
                  <a:pt x="313" y="1073"/>
                  <a:pt x="328" y="1047"/>
                  <a:pt x="265" y="1088"/>
                </a:cubicBezTo>
                <a:cubicBezTo>
                  <a:pt x="247" y="1100"/>
                  <a:pt x="234" y="1119"/>
                  <a:pt x="219" y="1134"/>
                </a:cubicBezTo>
                <a:cubicBezTo>
                  <a:pt x="212" y="1141"/>
                  <a:pt x="200" y="1138"/>
                  <a:pt x="192" y="1143"/>
                </a:cubicBezTo>
                <a:cubicBezTo>
                  <a:pt x="98" y="1196"/>
                  <a:pt x="171" y="1169"/>
                  <a:pt x="110" y="1189"/>
                </a:cubicBezTo>
                <a:cubicBezTo>
                  <a:pt x="79" y="1219"/>
                  <a:pt x="57" y="1251"/>
                  <a:pt x="27" y="1280"/>
                </a:cubicBezTo>
                <a:cubicBezTo>
                  <a:pt x="18" y="1317"/>
                  <a:pt x="7" y="1352"/>
                  <a:pt x="0" y="1390"/>
                </a:cubicBezTo>
                <a:cubicBezTo>
                  <a:pt x="7" y="1474"/>
                  <a:pt x="2" y="1585"/>
                  <a:pt x="100" y="1618"/>
                </a:cubicBezTo>
                <a:cubicBezTo>
                  <a:pt x="147" y="1665"/>
                  <a:pt x="212" y="1673"/>
                  <a:pt x="274" y="1692"/>
                </a:cubicBezTo>
                <a:cubicBezTo>
                  <a:pt x="292" y="1698"/>
                  <a:pt x="310" y="1705"/>
                  <a:pt x="329" y="1710"/>
                </a:cubicBezTo>
                <a:cubicBezTo>
                  <a:pt x="353" y="1716"/>
                  <a:pt x="402" y="1728"/>
                  <a:pt x="402" y="1728"/>
                </a:cubicBezTo>
                <a:cubicBezTo>
                  <a:pt x="514" y="1718"/>
                  <a:pt x="612" y="1682"/>
                  <a:pt x="722" y="1664"/>
                </a:cubicBezTo>
                <a:cubicBezTo>
                  <a:pt x="842" y="1679"/>
                  <a:pt x="960" y="1714"/>
                  <a:pt x="1079" y="1737"/>
                </a:cubicBezTo>
                <a:cubicBezTo>
                  <a:pt x="1313" y="1721"/>
                  <a:pt x="1145" y="1743"/>
                  <a:pt x="1234" y="1719"/>
                </a:cubicBezTo>
                <a:cubicBezTo>
                  <a:pt x="1258" y="1712"/>
                  <a:pt x="1307" y="1701"/>
                  <a:pt x="1307" y="1701"/>
                </a:cubicBezTo>
                <a:cubicBezTo>
                  <a:pt x="1344" y="1676"/>
                  <a:pt x="1362" y="1676"/>
                  <a:pt x="1390" y="1637"/>
                </a:cubicBezTo>
                <a:cubicBezTo>
                  <a:pt x="1403" y="1619"/>
                  <a:pt x="1426" y="1582"/>
                  <a:pt x="1426" y="1582"/>
                </a:cubicBezTo>
                <a:cubicBezTo>
                  <a:pt x="1430" y="1551"/>
                  <a:pt x="1444" y="1521"/>
                  <a:pt x="1444" y="1490"/>
                </a:cubicBezTo>
                <a:cubicBezTo>
                  <a:pt x="1444" y="1386"/>
                  <a:pt x="1436" y="1328"/>
                  <a:pt x="1426" y="1234"/>
                </a:cubicBezTo>
                <a:cubicBezTo>
                  <a:pt x="1430" y="1200"/>
                  <a:pt x="1431" y="1104"/>
                  <a:pt x="1472" y="1079"/>
                </a:cubicBezTo>
                <a:cubicBezTo>
                  <a:pt x="1488" y="1069"/>
                  <a:pt x="1527" y="1061"/>
                  <a:pt x="1527" y="1061"/>
                </a:cubicBezTo>
                <a:cubicBezTo>
                  <a:pt x="1612" y="1001"/>
                  <a:pt x="1767" y="987"/>
                  <a:pt x="1865" y="978"/>
                </a:cubicBezTo>
                <a:cubicBezTo>
                  <a:pt x="1901" y="954"/>
                  <a:pt x="1940" y="949"/>
                  <a:pt x="1975" y="924"/>
                </a:cubicBezTo>
                <a:cubicBezTo>
                  <a:pt x="2023" y="889"/>
                  <a:pt x="2053" y="844"/>
                  <a:pt x="2094" y="805"/>
                </a:cubicBezTo>
                <a:cubicBezTo>
                  <a:pt x="2106" y="767"/>
                  <a:pt x="2122" y="745"/>
                  <a:pt x="2130" y="704"/>
                </a:cubicBezTo>
                <a:cubicBezTo>
                  <a:pt x="2128" y="674"/>
                  <a:pt x="2134" y="543"/>
                  <a:pt x="2103" y="494"/>
                </a:cubicBezTo>
                <a:cubicBezTo>
                  <a:pt x="2083" y="462"/>
                  <a:pt x="2045" y="427"/>
                  <a:pt x="2020" y="402"/>
                </a:cubicBezTo>
                <a:cubicBezTo>
                  <a:pt x="1966" y="348"/>
                  <a:pt x="1929" y="299"/>
                  <a:pt x="1865" y="256"/>
                </a:cubicBezTo>
                <a:cubicBezTo>
                  <a:pt x="1761" y="186"/>
                  <a:pt x="1862" y="224"/>
                  <a:pt x="1792" y="201"/>
                </a:cubicBezTo>
                <a:cubicBezTo>
                  <a:pt x="1752" y="163"/>
                  <a:pt x="1671" y="118"/>
                  <a:pt x="1618" y="101"/>
                </a:cubicBezTo>
                <a:cubicBezTo>
                  <a:pt x="1516" y="29"/>
                  <a:pt x="1372" y="12"/>
                  <a:pt x="1252" y="0"/>
                </a:cubicBezTo>
                <a:cubicBezTo>
                  <a:pt x="1163" y="7"/>
                  <a:pt x="1080" y="10"/>
                  <a:pt x="996" y="37"/>
                </a:cubicBezTo>
                <a:cubicBezTo>
                  <a:pt x="960" y="92"/>
                  <a:pt x="1000" y="43"/>
                  <a:pt x="951" y="73"/>
                </a:cubicBezTo>
                <a:cubicBezTo>
                  <a:pt x="943" y="78"/>
                  <a:pt x="938" y="85"/>
                  <a:pt x="932" y="92"/>
                </a:cubicBezTo>
                <a:cubicBezTo>
                  <a:pt x="925" y="100"/>
                  <a:pt x="923" y="113"/>
                  <a:pt x="914" y="119"/>
                </a:cubicBezTo>
                <a:cubicBezTo>
                  <a:pt x="864" y="150"/>
                  <a:pt x="770" y="160"/>
                  <a:pt x="713" y="174"/>
                </a:cubicBezTo>
                <a:cubicBezTo>
                  <a:pt x="693" y="203"/>
                  <a:pt x="684" y="201"/>
                  <a:pt x="704" y="201"/>
                </a:cubicBez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42" name="Oval 34"/>
          <p:cNvSpPr>
            <a:spLocks noChangeArrowheads="1"/>
          </p:cNvSpPr>
          <p:nvPr/>
        </p:nvSpPr>
        <p:spPr bwMode="auto">
          <a:xfrm>
            <a:off x="3352800" y="5562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45" name="Text Box 37"/>
          <p:cNvSpPr txBox="1">
            <a:spLocks noChangeArrowheads="1"/>
          </p:cNvSpPr>
          <p:nvPr/>
        </p:nvSpPr>
        <p:spPr bwMode="auto">
          <a:xfrm>
            <a:off x="4149725" y="4568825"/>
            <a:ext cx="5365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/>
              <a:t>R</a:t>
            </a:r>
            <a:r>
              <a:rPr lang="en-US" baseline="-25000"/>
              <a:t>2</a:t>
            </a:r>
          </a:p>
        </p:txBody>
      </p:sp>
      <p:sp>
        <p:nvSpPr>
          <p:cNvPr id="119846" name="Text Box 38"/>
          <p:cNvSpPr txBox="1">
            <a:spLocks noChangeArrowheads="1"/>
          </p:cNvSpPr>
          <p:nvPr/>
        </p:nvSpPr>
        <p:spPr bwMode="auto">
          <a:xfrm>
            <a:off x="1601788" y="4495800"/>
            <a:ext cx="5365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/>
              <a:t>R</a:t>
            </a:r>
            <a:r>
              <a:rPr lang="en-US" baseline="-250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81739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30624"/>
            <a:ext cx="8229600" cy="883776"/>
          </a:xfrm>
        </p:spPr>
        <p:txBody>
          <a:bodyPr/>
          <a:lstStyle/>
          <a:p>
            <a:r>
              <a:rPr lang="en-US" b="1" dirty="0">
                <a:solidFill>
                  <a:srgbClr val="009900"/>
                </a:solidFill>
              </a:rPr>
              <a:t>What does it get wrong?</a:t>
            </a:r>
          </a:p>
        </p:txBody>
      </p:sp>
      <p:sp>
        <p:nvSpPr>
          <p:cNvPr id="119828" name="Text Box 20"/>
          <p:cNvSpPr txBox="1">
            <a:spLocks noChangeArrowheads="1"/>
          </p:cNvSpPr>
          <p:nvPr/>
        </p:nvSpPr>
        <p:spPr bwMode="auto">
          <a:xfrm>
            <a:off x="685800" y="1600200"/>
            <a:ext cx="60198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algn="l"/>
            <a:r>
              <a:rPr lang="en-US" sz="3200" b="0" dirty="0" smtClean="0">
                <a:solidFill>
                  <a:srgbClr val="FF0000"/>
                </a:solidFill>
              </a:rPr>
              <a:t>Any ideas for improving this?</a:t>
            </a:r>
            <a:endParaRPr lang="en-US" sz="3200" b="0" dirty="0">
              <a:solidFill>
                <a:srgbClr val="FF0000"/>
              </a:solidFill>
            </a:endParaRPr>
          </a:p>
        </p:txBody>
      </p:sp>
      <p:sp>
        <p:nvSpPr>
          <p:cNvPr id="119840" name="Freeform 32"/>
          <p:cNvSpPr>
            <a:spLocks/>
          </p:cNvSpPr>
          <p:nvPr/>
        </p:nvSpPr>
        <p:spPr bwMode="auto">
          <a:xfrm>
            <a:off x="530225" y="3671888"/>
            <a:ext cx="2808288" cy="2424112"/>
          </a:xfrm>
          <a:custGeom>
            <a:avLst/>
            <a:gdLst/>
            <a:ahLst/>
            <a:cxnLst>
              <a:cxn ang="0">
                <a:pos x="827" y="156"/>
              </a:cxn>
              <a:cxn ang="0">
                <a:pos x="818" y="128"/>
              </a:cxn>
              <a:cxn ang="0">
                <a:pos x="791" y="119"/>
              </a:cxn>
              <a:cxn ang="0">
                <a:pos x="763" y="101"/>
              </a:cxn>
              <a:cxn ang="0">
                <a:pos x="708" y="82"/>
              </a:cxn>
              <a:cxn ang="0">
                <a:pos x="681" y="64"/>
              </a:cxn>
              <a:cxn ang="0">
                <a:pos x="626" y="46"/>
              </a:cxn>
              <a:cxn ang="0">
                <a:pos x="260" y="55"/>
              </a:cxn>
              <a:cxn ang="0">
                <a:pos x="169" y="82"/>
              </a:cxn>
              <a:cxn ang="0">
                <a:pos x="59" y="192"/>
              </a:cxn>
              <a:cxn ang="0">
                <a:pos x="32" y="284"/>
              </a:cxn>
              <a:cxn ang="0">
                <a:pos x="23" y="311"/>
              </a:cxn>
              <a:cxn ang="0">
                <a:pos x="151" y="658"/>
              </a:cxn>
              <a:cxn ang="0">
                <a:pos x="251" y="713"/>
              </a:cxn>
              <a:cxn ang="0">
                <a:pos x="242" y="905"/>
              </a:cxn>
              <a:cxn ang="0">
                <a:pos x="205" y="960"/>
              </a:cxn>
              <a:cxn ang="0">
                <a:pos x="196" y="988"/>
              </a:cxn>
              <a:cxn ang="0">
                <a:pos x="160" y="1042"/>
              </a:cxn>
              <a:cxn ang="0">
                <a:pos x="132" y="1097"/>
              </a:cxn>
              <a:cxn ang="0">
                <a:pos x="114" y="1152"/>
              </a:cxn>
              <a:cxn ang="0">
                <a:pos x="169" y="1390"/>
              </a:cxn>
              <a:cxn ang="0">
                <a:pos x="224" y="1445"/>
              </a:cxn>
              <a:cxn ang="0">
                <a:pos x="324" y="1472"/>
              </a:cxn>
              <a:cxn ang="0">
                <a:pos x="489" y="1527"/>
              </a:cxn>
              <a:cxn ang="0">
                <a:pos x="571" y="1518"/>
              </a:cxn>
              <a:cxn ang="0">
                <a:pos x="599" y="1500"/>
              </a:cxn>
              <a:cxn ang="0">
                <a:pos x="644" y="1490"/>
              </a:cxn>
              <a:cxn ang="0">
                <a:pos x="736" y="1445"/>
              </a:cxn>
              <a:cxn ang="0">
                <a:pos x="809" y="1399"/>
              </a:cxn>
              <a:cxn ang="0">
                <a:pos x="873" y="1344"/>
              </a:cxn>
              <a:cxn ang="0">
                <a:pos x="983" y="1234"/>
              </a:cxn>
              <a:cxn ang="0">
                <a:pos x="1120" y="1116"/>
              </a:cxn>
              <a:cxn ang="0">
                <a:pos x="1367" y="1180"/>
              </a:cxn>
              <a:cxn ang="0">
                <a:pos x="1513" y="1152"/>
              </a:cxn>
              <a:cxn ang="0">
                <a:pos x="1549" y="1143"/>
              </a:cxn>
              <a:cxn ang="0">
                <a:pos x="1604" y="1125"/>
              </a:cxn>
              <a:cxn ang="0">
                <a:pos x="1687" y="1079"/>
              </a:cxn>
              <a:cxn ang="0">
                <a:pos x="1723" y="1033"/>
              </a:cxn>
              <a:cxn ang="0">
                <a:pos x="1769" y="924"/>
              </a:cxn>
              <a:cxn ang="0">
                <a:pos x="1760" y="741"/>
              </a:cxn>
              <a:cxn ang="0">
                <a:pos x="1632" y="558"/>
              </a:cxn>
              <a:cxn ang="0">
                <a:pos x="1659" y="311"/>
              </a:cxn>
              <a:cxn ang="0">
                <a:pos x="1650" y="46"/>
              </a:cxn>
              <a:cxn ang="0">
                <a:pos x="1568" y="0"/>
              </a:cxn>
              <a:cxn ang="0">
                <a:pos x="1458" y="18"/>
              </a:cxn>
              <a:cxn ang="0">
                <a:pos x="1312" y="128"/>
              </a:cxn>
              <a:cxn ang="0">
                <a:pos x="1147" y="128"/>
              </a:cxn>
              <a:cxn ang="0">
                <a:pos x="1092" y="110"/>
              </a:cxn>
              <a:cxn ang="0">
                <a:pos x="1065" y="92"/>
              </a:cxn>
              <a:cxn ang="0">
                <a:pos x="983" y="101"/>
              </a:cxn>
              <a:cxn ang="0">
                <a:pos x="964" y="119"/>
              </a:cxn>
              <a:cxn ang="0">
                <a:pos x="882" y="156"/>
              </a:cxn>
              <a:cxn ang="0">
                <a:pos x="827" y="156"/>
              </a:cxn>
            </a:cxnLst>
            <a:rect l="0" t="0" r="r" b="b"/>
            <a:pathLst>
              <a:path w="1769" h="1527">
                <a:moveTo>
                  <a:pt x="827" y="156"/>
                </a:moveTo>
                <a:cubicBezTo>
                  <a:pt x="824" y="147"/>
                  <a:pt x="825" y="135"/>
                  <a:pt x="818" y="128"/>
                </a:cubicBezTo>
                <a:cubicBezTo>
                  <a:pt x="811" y="121"/>
                  <a:pt x="800" y="123"/>
                  <a:pt x="791" y="119"/>
                </a:cubicBezTo>
                <a:cubicBezTo>
                  <a:pt x="781" y="114"/>
                  <a:pt x="773" y="106"/>
                  <a:pt x="763" y="101"/>
                </a:cubicBezTo>
                <a:cubicBezTo>
                  <a:pt x="745" y="93"/>
                  <a:pt x="726" y="88"/>
                  <a:pt x="708" y="82"/>
                </a:cubicBezTo>
                <a:cubicBezTo>
                  <a:pt x="698" y="78"/>
                  <a:pt x="691" y="68"/>
                  <a:pt x="681" y="64"/>
                </a:cubicBezTo>
                <a:cubicBezTo>
                  <a:pt x="663" y="56"/>
                  <a:pt x="626" y="46"/>
                  <a:pt x="626" y="46"/>
                </a:cubicBezTo>
                <a:cubicBezTo>
                  <a:pt x="504" y="49"/>
                  <a:pt x="382" y="50"/>
                  <a:pt x="260" y="55"/>
                </a:cubicBezTo>
                <a:cubicBezTo>
                  <a:pt x="228" y="56"/>
                  <a:pt x="169" y="82"/>
                  <a:pt x="169" y="82"/>
                </a:cubicBezTo>
                <a:cubicBezTo>
                  <a:pt x="133" y="120"/>
                  <a:pt x="89" y="147"/>
                  <a:pt x="59" y="192"/>
                </a:cubicBezTo>
                <a:cubicBezTo>
                  <a:pt x="46" y="247"/>
                  <a:pt x="54" y="218"/>
                  <a:pt x="32" y="284"/>
                </a:cubicBezTo>
                <a:cubicBezTo>
                  <a:pt x="29" y="293"/>
                  <a:pt x="23" y="311"/>
                  <a:pt x="23" y="311"/>
                </a:cubicBezTo>
                <a:cubicBezTo>
                  <a:pt x="2" y="447"/>
                  <a:pt x="0" y="609"/>
                  <a:pt x="151" y="658"/>
                </a:cubicBezTo>
                <a:cubicBezTo>
                  <a:pt x="176" y="684"/>
                  <a:pt x="216" y="701"/>
                  <a:pt x="251" y="713"/>
                </a:cubicBezTo>
                <a:cubicBezTo>
                  <a:pt x="301" y="766"/>
                  <a:pt x="277" y="848"/>
                  <a:pt x="242" y="905"/>
                </a:cubicBezTo>
                <a:cubicBezTo>
                  <a:pt x="231" y="924"/>
                  <a:pt x="205" y="960"/>
                  <a:pt x="205" y="960"/>
                </a:cubicBezTo>
                <a:cubicBezTo>
                  <a:pt x="202" y="969"/>
                  <a:pt x="201" y="979"/>
                  <a:pt x="196" y="988"/>
                </a:cubicBezTo>
                <a:cubicBezTo>
                  <a:pt x="186" y="1007"/>
                  <a:pt x="160" y="1042"/>
                  <a:pt x="160" y="1042"/>
                </a:cubicBezTo>
                <a:cubicBezTo>
                  <a:pt x="128" y="1141"/>
                  <a:pt x="179" y="994"/>
                  <a:pt x="132" y="1097"/>
                </a:cubicBezTo>
                <a:cubicBezTo>
                  <a:pt x="124" y="1115"/>
                  <a:pt x="114" y="1152"/>
                  <a:pt x="114" y="1152"/>
                </a:cubicBezTo>
                <a:cubicBezTo>
                  <a:pt x="119" y="1237"/>
                  <a:pt x="109" y="1322"/>
                  <a:pt x="169" y="1390"/>
                </a:cubicBezTo>
                <a:cubicBezTo>
                  <a:pt x="186" y="1409"/>
                  <a:pt x="206" y="1427"/>
                  <a:pt x="224" y="1445"/>
                </a:cubicBezTo>
                <a:cubicBezTo>
                  <a:pt x="236" y="1457"/>
                  <a:pt x="307" y="1468"/>
                  <a:pt x="324" y="1472"/>
                </a:cubicBezTo>
                <a:cubicBezTo>
                  <a:pt x="372" y="1503"/>
                  <a:pt x="434" y="1514"/>
                  <a:pt x="489" y="1527"/>
                </a:cubicBezTo>
                <a:cubicBezTo>
                  <a:pt x="516" y="1524"/>
                  <a:pt x="544" y="1525"/>
                  <a:pt x="571" y="1518"/>
                </a:cubicBezTo>
                <a:cubicBezTo>
                  <a:pt x="582" y="1515"/>
                  <a:pt x="589" y="1504"/>
                  <a:pt x="599" y="1500"/>
                </a:cubicBezTo>
                <a:cubicBezTo>
                  <a:pt x="613" y="1494"/>
                  <a:pt x="629" y="1493"/>
                  <a:pt x="644" y="1490"/>
                </a:cubicBezTo>
                <a:cubicBezTo>
                  <a:pt x="710" y="1447"/>
                  <a:pt x="678" y="1459"/>
                  <a:pt x="736" y="1445"/>
                </a:cubicBezTo>
                <a:cubicBezTo>
                  <a:pt x="760" y="1428"/>
                  <a:pt x="786" y="1417"/>
                  <a:pt x="809" y="1399"/>
                </a:cubicBezTo>
                <a:cubicBezTo>
                  <a:pt x="931" y="1304"/>
                  <a:pt x="780" y="1404"/>
                  <a:pt x="873" y="1344"/>
                </a:cubicBezTo>
                <a:cubicBezTo>
                  <a:pt x="904" y="1298"/>
                  <a:pt x="950" y="1276"/>
                  <a:pt x="983" y="1234"/>
                </a:cubicBezTo>
                <a:cubicBezTo>
                  <a:pt x="1030" y="1174"/>
                  <a:pt x="1039" y="1136"/>
                  <a:pt x="1120" y="1116"/>
                </a:cubicBezTo>
                <a:cubicBezTo>
                  <a:pt x="1207" y="1127"/>
                  <a:pt x="1284" y="1157"/>
                  <a:pt x="1367" y="1180"/>
                </a:cubicBezTo>
                <a:cubicBezTo>
                  <a:pt x="1477" y="1168"/>
                  <a:pt x="1429" y="1179"/>
                  <a:pt x="1513" y="1152"/>
                </a:cubicBezTo>
                <a:cubicBezTo>
                  <a:pt x="1525" y="1148"/>
                  <a:pt x="1537" y="1147"/>
                  <a:pt x="1549" y="1143"/>
                </a:cubicBezTo>
                <a:cubicBezTo>
                  <a:pt x="1567" y="1138"/>
                  <a:pt x="1604" y="1125"/>
                  <a:pt x="1604" y="1125"/>
                </a:cubicBezTo>
                <a:cubicBezTo>
                  <a:pt x="1667" y="1083"/>
                  <a:pt x="1638" y="1095"/>
                  <a:pt x="1687" y="1079"/>
                </a:cubicBezTo>
                <a:cubicBezTo>
                  <a:pt x="1698" y="1063"/>
                  <a:pt x="1712" y="1049"/>
                  <a:pt x="1723" y="1033"/>
                </a:cubicBezTo>
                <a:cubicBezTo>
                  <a:pt x="1745" y="1000"/>
                  <a:pt x="1751" y="960"/>
                  <a:pt x="1769" y="924"/>
                </a:cubicBezTo>
                <a:cubicBezTo>
                  <a:pt x="1766" y="863"/>
                  <a:pt x="1765" y="802"/>
                  <a:pt x="1760" y="741"/>
                </a:cubicBezTo>
                <a:cubicBezTo>
                  <a:pt x="1753" y="655"/>
                  <a:pt x="1675" y="622"/>
                  <a:pt x="1632" y="558"/>
                </a:cubicBezTo>
                <a:cubicBezTo>
                  <a:pt x="1605" y="474"/>
                  <a:pt x="1609" y="386"/>
                  <a:pt x="1659" y="311"/>
                </a:cubicBezTo>
                <a:cubicBezTo>
                  <a:pt x="1670" y="232"/>
                  <a:pt x="1702" y="110"/>
                  <a:pt x="1650" y="46"/>
                </a:cubicBezTo>
                <a:cubicBezTo>
                  <a:pt x="1633" y="25"/>
                  <a:pt x="1591" y="15"/>
                  <a:pt x="1568" y="0"/>
                </a:cubicBezTo>
                <a:cubicBezTo>
                  <a:pt x="1564" y="0"/>
                  <a:pt x="1481" y="3"/>
                  <a:pt x="1458" y="18"/>
                </a:cubicBezTo>
                <a:cubicBezTo>
                  <a:pt x="1404" y="52"/>
                  <a:pt x="1376" y="112"/>
                  <a:pt x="1312" y="128"/>
                </a:cubicBezTo>
                <a:cubicBezTo>
                  <a:pt x="1247" y="170"/>
                  <a:pt x="1220" y="152"/>
                  <a:pt x="1147" y="128"/>
                </a:cubicBezTo>
                <a:cubicBezTo>
                  <a:pt x="1129" y="122"/>
                  <a:pt x="1092" y="110"/>
                  <a:pt x="1092" y="110"/>
                </a:cubicBezTo>
                <a:cubicBezTo>
                  <a:pt x="1083" y="104"/>
                  <a:pt x="1076" y="93"/>
                  <a:pt x="1065" y="92"/>
                </a:cubicBezTo>
                <a:cubicBezTo>
                  <a:pt x="1038" y="90"/>
                  <a:pt x="1010" y="94"/>
                  <a:pt x="983" y="101"/>
                </a:cubicBezTo>
                <a:cubicBezTo>
                  <a:pt x="975" y="103"/>
                  <a:pt x="972" y="115"/>
                  <a:pt x="964" y="119"/>
                </a:cubicBezTo>
                <a:cubicBezTo>
                  <a:pt x="944" y="131"/>
                  <a:pt x="905" y="153"/>
                  <a:pt x="882" y="156"/>
                </a:cubicBezTo>
                <a:cubicBezTo>
                  <a:pt x="864" y="158"/>
                  <a:pt x="845" y="156"/>
                  <a:pt x="827" y="156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41" name="Freeform 33"/>
          <p:cNvSpPr>
            <a:spLocks/>
          </p:cNvSpPr>
          <p:nvPr/>
        </p:nvSpPr>
        <p:spPr bwMode="auto">
          <a:xfrm>
            <a:off x="3135313" y="3570288"/>
            <a:ext cx="3387725" cy="2767012"/>
          </a:xfrm>
          <a:custGeom>
            <a:avLst/>
            <a:gdLst/>
            <a:ahLst/>
            <a:cxnLst>
              <a:cxn ang="0">
                <a:pos x="704" y="201"/>
              </a:cxn>
              <a:cxn ang="0">
                <a:pos x="695" y="256"/>
              </a:cxn>
              <a:cxn ang="0">
                <a:pos x="439" y="338"/>
              </a:cxn>
              <a:cxn ang="0">
                <a:pos x="302" y="375"/>
              </a:cxn>
              <a:cxn ang="0">
                <a:pos x="256" y="448"/>
              </a:cxn>
              <a:cxn ang="0">
                <a:pos x="292" y="622"/>
              </a:cxn>
              <a:cxn ang="0">
                <a:pos x="338" y="704"/>
              </a:cxn>
              <a:cxn ang="0">
                <a:pos x="347" y="741"/>
              </a:cxn>
              <a:cxn ang="0">
                <a:pos x="366" y="796"/>
              </a:cxn>
              <a:cxn ang="0">
                <a:pos x="329" y="1024"/>
              </a:cxn>
              <a:cxn ang="0">
                <a:pos x="265" y="1088"/>
              </a:cxn>
              <a:cxn ang="0">
                <a:pos x="219" y="1134"/>
              </a:cxn>
              <a:cxn ang="0">
                <a:pos x="192" y="1143"/>
              </a:cxn>
              <a:cxn ang="0">
                <a:pos x="110" y="1189"/>
              </a:cxn>
              <a:cxn ang="0">
                <a:pos x="27" y="1280"/>
              </a:cxn>
              <a:cxn ang="0">
                <a:pos x="0" y="1390"/>
              </a:cxn>
              <a:cxn ang="0">
                <a:pos x="100" y="1618"/>
              </a:cxn>
              <a:cxn ang="0">
                <a:pos x="274" y="1692"/>
              </a:cxn>
              <a:cxn ang="0">
                <a:pos x="329" y="1710"/>
              </a:cxn>
              <a:cxn ang="0">
                <a:pos x="402" y="1728"/>
              </a:cxn>
              <a:cxn ang="0">
                <a:pos x="722" y="1664"/>
              </a:cxn>
              <a:cxn ang="0">
                <a:pos x="1079" y="1737"/>
              </a:cxn>
              <a:cxn ang="0">
                <a:pos x="1234" y="1719"/>
              </a:cxn>
              <a:cxn ang="0">
                <a:pos x="1307" y="1701"/>
              </a:cxn>
              <a:cxn ang="0">
                <a:pos x="1390" y="1637"/>
              </a:cxn>
              <a:cxn ang="0">
                <a:pos x="1426" y="1582"/>
              </a:cxn>
              <a:cxn ang="0">
                <a:pos x="1444" y="1490"/>
              </a:cxn>
              <a:cxn ang="0">
                <a:pos x="1426" y="1234"/>
              </a:cxn>
              <a:cxn ang="0">
                <a:pos x="1472" y="1079"/>
              </a:cxn>
              <a:cxn ang="0">
                <a:pos x="1527" y="1061"/>
              </a:cxn>
              <a:cxn ang="0">
                <a:pos x="1865" y="978"/>
              </a:cxn>
              <a:cxn ang="0">
                <a:pos x="1975" y="924"/>
              </a:cxn>
              <a:cxn ang="0">
                <a:pos x="2094" y="805"/>
              </a:cxn>
              <a:cxn ang="0">
                <a:pos x="2130" y="704"/>
              </a:cxn>
              <a:cxn ang="0">
                <a:pos x="2103" y="494"/>
              </a:cxn>
              <a:cxn ang="0">
                <a:pos x="2020" y="402"/>
              </a:cxn>
              <a:cxn ang="0">
                <a:pos x="1865" y="256"/>
              </a:cxn>
              <a:cxn ang="0">
                <a:pos x="1792" y="201"/>
              </a:cxn>
              <a:cxn ang="0">
                <a:pos x="1618" y="101"/>
              </a:cxn>
              <a:cxn ang="0">
                <a:pos x="1252" y="0"/>
              </a:cxn>
              <a:cxn ang="0">
                <a:pos x="996" y="37"/>
              </a:cxn>
              <a:cxn ang="0">
                <a:pos x="951" y="73"/>
              </a:cxn>
              <a:cxn ang="0">
                <a:pos x="932" y="92"/>
              </a:cxn>
              <a:cxn ang="0">
                <a:pos x="914" y="119"/>
              </a:cxn>
              <a:cxn ang="0">
                <a:pos x="713" y="174"/>
              </a:cxn>
              <a:cxn ang="0">
                <a:pos x="704" y="201"/>
              </a:cxn>
            </a:cxnLst>
            <a:rect l="0" t="0" r="r" b="b"/>
            <a:pathLst>
              <a:path w="2134" h="1743">
                <a:moveTo>
                  <a:pt x="704" y="201"/>
                </a:moveTo>
                <a:cubicBezTo>
                  <a:pt x="701" y="219"/>
                  <a:pt x="702" y="239"/>
                  <a:pt x="695" y="256"/>
                </a:cubicBezTo>
                <a:cubicBezTo>
                  <a:pt x="666" y="331"/>
                  <a:pt x="488" y="334"/>
                  <a:pt x="439" y="338"/>
                </a:cubicBezTo>
                <a:cubicBezTo>
                  <a:pt x="394" y="354"/>
                  <a:pt x="347" y="360"/>
                  <a:pt x="302" y="375"/>
                </a:cubicBezTo>
                <a:cubicBezTo>
                  <a:pt x="279" y="397"/>
                  <a:pt x="274" y="421"/>
                  <a:pt x="256" y="448"/>
                </a:cubicBezTo>
                <a:cubicBezTo>
                  <a:pt x="233" y="518"/>
                  <a:pt x="255" y="565"/>
                  <a:pt x="292" y="622"/>
                </a:cubicBezTo>
                <a:cubicBezTo>
                  <a:pt x="309" y="648"/>
                  <a:pt x="338" y="704"/>
                  <a:pt x="338" y="704"/>
                </a:cubicBezTo>
                <a:cubicBezTo>
                  <a:pt x="341" y="716"/>
                  <a:pt x="343" y="729"/>
                  <a:pt x="347" y="741"/>
                </a:cubicBezTo>
                <a:cubicBezTo>
                  <a:pt x="353" y="760"/>
                  <a:pt x="366" y="796"/>
                  <a:pt x="366" y="796"/>
                </a:cubicBezTo>
                <a:cubicBezTo>
                  <a:pt x="360" y="903"/>
                  <a:pt x="378" y="950"/>
                  <a:pt x="329" y="1024"/>
                </a:cubicBezTo>
                <a:cubicBezTo>
                  <a:pt x="313" y="1073"/>
                  <a:pt x="328" y="1047"/>
                  <a:pt x="265" y="1088"/>
                </a:cubicBezTo>
                <a:cubicBezTo>
                  <a:pt x="247" y="1100"/>
                  <a:pt x="234" y="1119"/>
                  <a:pt x="219" y="1134"/>
                </a:cubicBezTo>
                <a:cubicBezTo>
                  <a:pt x="212" y="1141"/>
                  <a:pt x="200" y="1138"/>
                  <a:pt x="192" y="1143"/>
                </a:cubicBezTo>
                <a:cubicBezTo>
                  <a:pt x="98" y="1196"/>
                  <a:pt x="171" y="1169"/>
                  <a:pt x="110" y="1189"/>
                </a:cubicBezTo>
                <a:cubicBezTo>
                  <a:pt x="79" y="1219"/>
                  <a:pt x="57" y="1251"/>
                  <a:pt x="27" y="1280"/>
                </a:cubicBezTo>
                <a:cubicBezTo>
                  <a:pt x="18" y="1317"/>
                  <a:pt x="7" y="1352"/>
                  <a:pt x="0" y="1390"/>
                </a:cubicBezTo>
                <a:cubicBezTo>
                  <a:pt x="7" y="1474"/>
                  <a:pt x="2" y="1585"/>
                  <a:pt x="100" y="1618"/>
                </a:cubicBezTo>
                <a:cubicBezTo>
                  <a:pt x="147" y="1665"/>
                  <a:pt x="212" y="1673"/>
                  <a:pt x="274" y="1692"/>
                </a:cubicBezTo>
                <a:cubicBezTo>
                  <a:pt x="292" y="1698"/>
                  <a:pt x="310" y="1705"/>
                  <a:pt x="329" y="1710"/>
                </a:cubicBezTo>
                <a:cubicBezTo>
                  <a:pt x="353" y="1716"/>
                  <a:pt x="402" y="1728"/>
                  <a:pt x="402" y="1728"/>
                </a:cubicBezTo>
                <a:cubicBezTo>
                  <a:pt x="514" y="1718"/>
                  <a:pt x="612" y="1682"/>
                  <a:pt x="722" y="1664"/>
                </a:cubicBezTo>
                <a:cubicBezTo>
                  <a:pt x="842" y="1679"/>
                  <a:pt x="960" y="1714"/>
                  <a:pt x="1079" y="1737"/>
                </a:cubicBezTo>
                <a:cubicBezTo>
                  <a:pt x="1313" y="1721"/>
                  <a:pt x="1145" y="1743"/>
                  <a:pt x="1234" y="1719"/>
                </a:cubicBezTo>
                <a:cubicBezTo>
                  <a:pt x="1258" y="1712"/>
                  <a:pt x="1307" y="1701"/>
                  <a:pt x="1307" y="1701"/>
                </a:cubicBezTo>
                <a:cubicBezTo>
                  <a:pt x="1344" y="1676"/>
                  <a:pt x="1362" y="1676"/>
                  <a:pt x="1390" y="1637"/>
                </a:cubicBezTo>
                <a:cubicBezTo>
                  <a:pt x="1403" y="1619"/>
                  <a:pt x="1426" y="1582"/>
                  <a:pt x="1426" y="1582"/>
                </a:cubicBezTo>
                <a:cubicBezTo>
                  <a:pt x="1430" y="1551"/>
                  <a:pt x="1444" y="1521"/>
                  <a:pt x="1444" y="1490"/>
                </a:cubicBezTo>
                <a:cubicBezTo>
                  <a:pt x="1444" y="1386"/>
                  <a:pt x="1436" y="1328"/>
                  <a:pt x="1426" y="1234"/>
                </a:cubicBezTo>
                <a:cubicBezTo>
                  <a:pt x="1430" y="1200"/>
                  <a:pt x="1431" y="1104"/>
                  <a:pt x="1472" y="1079"/>
                </a:cubicBezTo>
                <a:cubicBezTo>
                  <a:pt x="1488" y="1069"/>
                  <a:pt x="1527" y="1061"/>
                  <a:pt x="1527" y="1061"/>
                </a:cubicBezTo>
                <a:cubicBezTo>
                  <a:pt x="1612" y="1001"/>
                  <a:pt x="1767" y="987"/>
                  <a:pt x="1865" y="978"/>
                </a:cubicBezTo>
                <a:cubicBezTo>
                  <a:pt x="1901" y="954"/>
                  <a:pt x="1940" y="949"/>
                  <a:pt x="1975" y="924"/>
                </a:cubicBezTo>
                <a:cubicBezTo>
                  <a:pt x="2023" y="889"/>
                  <a:pt x="2053" y="844"/>
                  <a:pt x="2094" y="805"/>
                </a:cubicBezTo>
                <a:cubicBezTo>
                  <a:pt x="2106" y="767"/>
                  <a:pt x="2122" y="745"/>
                  <a:pt x="2130" y="704"/>
                </a:cubicBezTo>
                <a:cubicBezTo>
                  <a:pt x="2128" y="674"/>
                  <a:pt x="2134" y="543"/>
                  <a:pt x="2103" y="494"/>
                </a:cubicBezTo>
                <a:cubicBezTo>
                  <a:pt x="2083" y="462"/>
                  <a:pt x="2045" y="427"/>
                  <a:pt x="2020" y="402"/>
                </a:cubicBezTo>
                <a:cubicBezTo>
                  <a:pt x="1966" y="348"/>
                  <a:pt x="1929" y="299"/>
                  <a:pt x="1865" y="256"/>
                </a:cubicBezTo>
                <a:cubicBezTo>
                  <a:pt x="1761" y="186"/>
                  <a:pt x="1862" y="224"/>
                  <a:pt x="1792" y="201"/>
                </a:cubicBezTo>
                <a:cubicBezTo>
                  <a:pt x="1752" y="163"/>
                  <a:pt x="1671" y="118"/>
                  <a:pt x="1618" y="101"/>
                </a:cubicBezTo>
                <a:cubicBezTo>
                  <a:pt x="1516" y="29"/>
                  <a:pt x="1372" y="12"/>
                  <a:pt x="1252" y="0"/>
                </a:cubicBezTo>
                <a:cubicBezTo>
                  <a:pt x="1163" y="7"/>
                  <a:pt x="1080" y="10"/>
                  <a:pt x="996" y="37"/>
                </a:cubicBezTo>
                <a:cubicBezTo>
                  <a:pt x="960" y="92"/>
                  <a:pt x="1000" y="43"/>
                  <a:pt x="951" y="73"/>
                </a:cubicBezTo>
                <a:cubicBezTo>
                  <a:pt x="943" y="78"/>
                  <a:pt x="938" y="85"/>
                  <a:pt x="932" y="92"/>
                </a:cubicBezTo>
                <a:cubicBezTo>
                  <a:pt x="925" y="100"/>
                  <a:pt x="923" y="113"/>
                  <a:pt x="914" y="119"/>
                </a:cubicBezTo>
                <a:cubicBezTo>
                  <a:pt x="864" y="150"/>
                  <a:pt x="770" y="160"/>
                  <a:pt x="713" y="174"/>
                </a:cubicBezTo>
                <a:cubicBezTo>
                  <a:pt x="693" y="203"/>
                  <a:pt x="684" y="201"/>
                  <a:pt x="704" y="201"/>
                </a:cubicBez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42" name="Oval 34"/>
          <p:cNvSpPr>
            <a:spLocks noChangeArrowheads="1"/>
          </p:cNvSpPr>
          <p:nvPr/>
        </p:nvSpPr>
        <p:spPr bwMode="auto">
          <a:xfrm>
            <a:off x="3352800" y="5562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45" name="Text Box 37"/>
          <p:cNvSpPr txBox="1">
            <a:spLocks noChangeArrowheads="1"/>
          </p:cNvSpPr>
          <p:nvPr/>
        </p:nvSpPr>
        <p:spPr bwMode="auto">
          <a:xfrm>
            <a:off x="4149725" y="4568825"/>
            <a:ext cx="5365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/>
              <a:t>R</a:t>
            </a:r>
            <a:r>
              <a:rPr lang="en-US" baseline="-25000"/>
              <a:t>2</a:t>
            </a:r>
          </a:p>
        </p:txBody>
      </p:sp>
      <p:sp>
        <p:nvSpPr>
          <p:cNvPr id="119846" name="Text Box 38"/>
          <p:cNvSpPr txBox="1">
            <a:spLocks noChangeArrowheads="1"/>
          </p:cNvSpPr>
          <p:nvPr/>
        </p:nvSpPr>
        <p:spPr bwMode="auto">
          <a:xfrm>
            <a:off x="1601788" y="4495800"/>
            <a:ext cx="5365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/>
              <a:t>R</a:t>
            </a:r>
            <a:r>
              <a:rPr lang="en-US" baseline="-250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0066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30624"/>
            <a:ext cx="8229600" cy="883776"/>
          </a:xfrm>
        </p:spPr>
        <p:txBody>
          <a:bodyPr/>
          <a:lstStyle/>
          <a:p>
            <a:r>
              <a:rPr lang="en-US" b="1" dirty="0">
                <a:solidFill>
                  <a:srgbClr val="009900"/>
                </a:solidFill>
              </a:rPr>
              <a:t>What does it get wrong?</a:t>
            </a:r>
          </a:p>
        </p:txBody>
      </p:sp>
      <p:sp>
        <p:nvSpPr>
          <p:cNvPr id="119840" name="Freeform 32"/>
          <p:cNvSpPr>
            <a:spLocks/>
          </p:cNvSpPr>
          <p:nvPr/>
        </p:nvSpPr>
        <p:spPr bwMode="auto">
          <a:xfrm>
            <a:off x="530225" y="3671888"/>
            <a:ext cx="2808288" cy="2424112"/>
          </a:xfrm>
          <a:custGeom>
            <a:avLst/>
            <a:gdLst/>
            <a:ahLst/>
            <a:cxnLst>
              <a:cxn ang="0">
                <a:pos x="827" y="156"/>
              </a:cxn>
              <a:cxn ang="0">
                <a:pos x="818" y="128"/>
              </a:cxn>
              <a:cxn ang="0">
                <a:pos x="791" y="119"/>
              </a:cxn>
              <a:cxn ang="0">
                <a:pos x="763" y="101"/>
              </a:cxn>
              <a:cxn ang="0">
                <a:pos x="708" y="82"/>
              </a:cxn>
              <a:cxn ang="0">
                <a:pos x="681" y="64"/>
              </a:cxn>
              <a:cxn ang="0">
                <a:pos x="626" y="46"/>
              </a:cxn>
              <a:cxn ang="0">
                <a:pos x="260" y="55"/>
              </a:cxn>
              <a:cxn ang="0">
                <a:pos x="169" y="82"/>
              </a:cxn>
              <a:cxn ang="0">
                <a:pos x="59" y="192"/>
              </a:cxn>
              <a:cxn ang="0">
                <a:pos x="32" y="284"/>
              </a:cxn>
              <a:cxn ang="0">
                <a:pos x="23" y="311"/>
              </a:cxn>
              <a:cxn ang="0">
                <a:pos x="151" y="658"/>
              </a:cxn>
              <a:cxn ang="0">
                <a:pos x="251" y="713"/>
              </a:cxn>
              <a:cxn ang="0">
                <a:pos x="242" y="905"/>
              </a:cxn>
              <a:cxn ang="0">
                <a:pos x="205" y="960"/>
              </a:cxn>
              <a:cxn ang="0">
                <a:pos x="196" y="988"/>
              </a:cxn>
              <a:cxn ang="0">
                <a:pos x="160" y="1042"/>
              </a:cxn>
              <a:cxn ang="0">
                <a:pos x="132" y="1097"/>
              </a:cxn>
              <a:cxn ang="0">
                <a:pos x="114" y="1152"/>
              </a:cxn>
              <a:cxn ang="0">
                <a:pos x="169" y="1390"/>
              </a:cxn>
              <a:cxn ang="0">
                <a:pos x="224" y="1445"/>
              </a:cxn>
              <a:cxn ang="0">
                <a:pos x="324" y="1472"/>
              </a:cxn>
              <a:cxn ang="0">
                <a:pos x="489" y="1527"/>
              </a:cxn>
              <a:cxn ang="0">
                <a:pos x="571" y="1518"/>
              </a:cxn>
              <a:cxn ang="0">
                <a:pos x="599" y="1500"/>
              </a:cxn>
              <a:cxn ang="0">
                <a:pos x="644" y="1490"/>
              </a:cxn>
              <a:cxn ang="0">
                <a:pos x="736" y="1445"/>
              </a:cxn>
              <a:cxn ang="0">
                <a:pos x="809" y="1399"/>
              </a:cxn>
              <a:cxn ang="0">
                <a:pos x="873" y="1344"/>
              </a:cxn>
              <a:cxn ang="0">
                <a:pos x="983" y="1234"/>
              </a:cxn>
              <a:cxn ang="0">
                <a:pos x="1120" y="1116"/>
              </a:cxn>
              <a:cxn ang="0">
                <a:pos x="1367" y="1180"/>
              </a:cxn>
              <a:cxn ang="0">
                <a:pos x="1513" y="1152"/>
              </a:cxn>
              <a:cxn ang="0">
                <a:pos x="1549" y="1143"/>
              </a:cxn>
              <a:cxn ang="0">
                <a:pos x="1604" y="1125"/>
              </a:cxn>
              <a:cxn ang="0">
                <a:pos x="1687" y="1079"/>
              </a:cxn>
              <a:cxn ang="0">
                <a:pos x="1723" y="1033"/>
              </a:cxn>
              <a:cxn ang="0">
                <a:pos x="1769" y="924"/>
              </a:cxn>
              <a:cxn ang="0">
                <a:pos x="1760" y="741"/>
              </a:cxn>
              <a:cxn ang="0">
                <a:pos x="1632" y="558"/>
              </a:cxn>
              <a:cxn ang="0">
                <a:pos x="1659" y="311"/>
              </a:cxn>
              <a:cxn ang="0">
                <a:pos x="1650" y="46"/>
              </a:cxn>
              <a:cxn ang="0">
                <a:pos x="1568" y="0"/>
              </a:cxn>
              <a:cxn ang="0">
                <a:pos x="1458" y="18"/>
              </a:cxn>
              <a:cxn ang="0">
                <a:pos x="1312" y="128"/>
              </a:cxn>
              <a:cxn ang="0">
                <a:pos x="1147" y="128"/>
              </a:cxn>
              <a:cxn ang="0">
                <a:pos x="1092" y="110"/>
              </a:cxn>
              <a:cxn ang="0">
                <a:pos x="1065" y="92"/>
              </a:cxn>
              <a:cxn ang="0">
                <a:pos x="983" y="101"/>
              </a:cxn>
              <a:cxn ang="0">
                <a:pos x="964" y="119"/>
              </a:cxn>
              <a:cxn ang="0">
                <a:pos x="882" y="156"/>
              </a:cxn>
              <a:cxn ang="0">
                <a:pos x="827" y="156"/>
              </a:cxn>
            </a:cxnLst>
            <a:rect l="0" t="0" r="r" b="b"/>
            <a:pathLst>
              <a:path w="1769" h="1527">
                <a:moveTo>
                  <a:pt x="827" y="156"/>
                </a:moveTo>
                <a:cubicBezTo>
                  <a:pt x="824" y="147"/>
                  <a:pt x="825" y="135"/>
                  <a:pt x="818" y="128"/>
                </a:cubicBezTo>
                <a:cubicBezTo>
                  <a:pt x="811" y="121"/>
                  <a:pt x="800" y="123"/>
                  <a:pt x="791" y="119"/>
                </a:cubicBezTo>
                <a:cubicBezTo>
                  <a:pt x="781" y="114"/>
                  <a:pt x="773" y="106"/>
                  <a:pt x="763" y="101"/>
                </a:cubicBezTo>
                <a:cubicBezTo>
                  <a:pt x="745" y="93"/>
                  <a:pt x="726" y="88"/>
                  <a:pt x="708" y="82"/>
                </a:cubicBezTo>
                <a:cubicBezTo>
                  <a:pt x="698" y="78"/>
                  <a:pt x="691" y="68"/>
                  <a:pt x="681" y="64"/>
                </a:cubicBezTo>
                <a:cubicBezTo>
                  <a:pt x="663" y="56"/>
                  <a:pt x="626" y="46"/>
                  <a:pt x="626" y="46"/>
                </a:cubicBezTo>
                <a:cubicBezTo>
                  <a:pt x="504" y="49"/>
                  <a:pt x="382" y="50"/>
                  <a:pt x="260" y="55"/>
                </a:cubicBezTo>
                <a:cubicBezTo>
                  <a:pt x="228" y="56"/>
                  <a:pt x="169" y="82"/>
                  <a:pt x="169" y="82"/>
                </a:cubicBezTo>
                <a:cubicBezTo>
                  <a:pt x="133" y="120"/>
                  <a:pt x="89" y="147"/>
                  <a:pt x="59" y="192"/>
                </a:cubicBezTo>
                <a:cubicBezTo>
                  <a:pt x="46" y="247"/>
                  <a:pt x="54" y="218"/>
                  <a:pt x="32" y="284"/>
                </a:cubicBezTo>
                <a:cubicBezTo>
                  <a:pt x="29" y="293"/>
                  <a:pt x="23" y="311"/>
                  <a:pt x="23" y="311"/>
                </a:cubicBezTo>
                <a:cubicBezTo>
                  <a:pt x="2" y="447"/>
                  <a:pt x="0" y="609"/>
                  <a:pt x="151" y="658"/>
                </a:cubicBezTo>
                <a:cubicBezTo>
                  <a:pt x="176" y="684"/>
                  <a:pt x="216" y="701"/>
                  <a:pt x="251" y="713"/>
                </a:cubicBezTo>
                <a:cubicBezTo>
                  <a:pt x="301" y="766"/>
                  <a:pt x="277" y="848"/>
                  <a:pt x="242" y="905"/>
                </a:cubicBezTo>
                <a:cubicBezTo>
                  <a:pt x="231" y="924"/>
                  <a:pt x="205" y="960"/>
                  <a:pt x="205" y="960"/>
                </a:cubicBezTo>
                <a:cubicBezTo>
                  <a:pt x="202" y="969"/>
                  <a:pt x="201" y="979"/>
                  <a:pt x="196" y="988"/>
                </a:cubicBezTo>
                <a:cubicBezTo>
                  <a:pt x="186" y="1007"/>
                  <a:pt x="160" y="1042"/>
                  <a:pt x="160" y="1042"/>
                </a:cubicBezTo>
                <a:cubicBezTo>
                  <a:pt x="128" y="1141"/>
                  <a:pt x="179" y="994"/>
                  <a:pt x="132" y="1097"/>
                </a:cubicBezTo>
                <a:cubicBezTo>
                  <a:pt x="124" y="1115"/>
                  <a:pt x="114" y="1152"/>
                  <a:pt x="114" y="1152"/>
                </a:cubicBezTo>
                <a:cubicBezTo>
                  <a:pt x="119" y="1237"/>
                  <a:pt x="109" y="1322"/>
                  <a:pt x="169" y="1390"/>
                </a:cubicBezTo>
                <a:cubicBezTo>
                  <a:pt x="186" y="1409"/>
                  <a:pt x="206" y="1427"/>
                  <a:pt x="224" y="1445"/>
                </a:cubicBezTo>
                <a:cubicBezTo>
                  <a:pt x="236" y="1457"/>
                  <a:pt x="307" y="1468"/>
                  <a:pt x="324" y="1472"/>
                </a:cubicBezTo>
                <a:cubicBezTo>
                  <a:pt x="372" y="1503"/>
                  <a:pt x="434" y="1514"/>
                  <a:pt x="489" y="1527"/>
                </a:cubicBezTo>
                <a:cubicBezTo>
                  <a:pt x="516" y="1524"/>
                  <a:pt x="544" y="1525"/>
                  <a:pt x="571" y="1518"/>
                </a:cubicBezTo>
                <a:cubicBezTo>
                  <a:pt x="582" y="1515"/>
                  <a:pt x="589" y="1504"/>
                  <a:pt x="599" y="1500"/>
                </a:cubicBezTo>
                <a:cubicBezTo>
                  <a:pt x="613" y="1494"/>
                  <a:pt x="629" y="1493"/>
                  <a:pt x="644" y="1490"/>
                </a:cubicBezTo>
                <a:cubicBezTo>
                  <a:pt x="710" y="1447"/>
                  <a:pt x="678" y="1459"/>
                  <a:pt x="736" y="1445"/>
                </a:cubicBezTo>
                <a:cubicBezTo>
                  <a:pt x="760" y="1428"/>
                  <a:pt x="786" y="1417"/>
                  <a:pt x="809" y="1399"/>
                </a:cubicBezTo>
                <a:cubicBezTo>
                  <a:pt x="931" y="1304"/>
                  <a:pt x="780" y="1404"/>
                  <a:pt x="873" y="1344"/>
                </a:cubicBezTo>
                <a:cubicBezTo>
                  <a:pt x="904" y="1298"/>
                  <a:pt x="950" y="1276"/>
                  <a:pt x="983" y="1234"/>
                </a:cubicBezTo>
                <a:cubicBezTo>
                  <a:pt x="1030" y="1174"/>
                  <a:pt x="1039" y="1136"/>
                  <a:pt x="1120" y="1116"/>
                </a:cubicBezTo>
                <a:cubicBezTo>
                  <a:pt x="1207" y="1127"/>
                  <a:pt x="1284" y="1157"/>
                  <a:pt x="1367" y="1180"/>
                </a:cubicBezTo>
                <a:cubicBezTo>
                  <a:pt x="1477" y="1168"/>
                  <a:pt x="1429" y="1179"/>
                  <a:pt x="1513" y="1152"/>
                </a:cubicBezTo>
                <a:cubicBezTo>
                  <a:pt x="1525" y="1148"/>
                  <a:pt x="1537" y="1147"/>
                  <a:pt x="1549" y="1143"/>
                </a:cubicBezTo>
                <a:cubicBezTo>
                  <a:pt x="1567" y="1138"/>
                  <a:pt x="1604" y="1125"/>
                  <a:pt x="1604" y="1125"/>
                </a:cubicBezTo>
                <a:cubicBezTo>
                  <a:pt x="1667" y="1083"/>
                  <a:pt x="1638" y="1095"/>
                  <a:pt x="1687" y="1079"/>
                </a:cubicBezTo>
                <a:cubicBezTo>
                  <a:pt x="1698" y="1063"/>
                  <a:pt x="1712" y="1049"/>
                  <a:pt x="1723" y="1033"/>
                </a:cubicBezTo>
                <a:cubicBezTo>
                  <a:pt x="1745" y="1000"/>
                  <a:pt x="1751" y="960"/>
                  <a:pt x="1769" y="924"/>
                </a:cubicBezTo>
                <a:cubicBezTo>
                  <a:pt x="1766" y="863"/>
                  <a:pt x="1765" y="802"/>
                  <a:pt x="1760" y="741"/>
                </a:cubicBezTo>
                <a:cubicBezTo>
                  <a:pt x="1753" y="655"/>
                  <a:pt x="1675" y="622"/>
                  <a:pt x="1632" y="558"/>
                </a:cubicBezTo>
                <a:cubicBezTo>
                  <a:pt x="1605" y="474"/>
                  <a:pt x="1609" y="386"/>
                  <a:pt x="1659" y="311"/>
                </a:cubicBezTo>
                <a:cubicBezTo>
                  <a:pt x="1670" y="232"/>
                  <a:pt x="1702" y="110"/>
                  <a:pt x="1650" y="46"/>
                </a:cubicBezTo>
                <a:cubicBezTo>
                  <a:pt x="1633" y="25"/>
                  <a:pt x="1591" y="15"/>
                  <a:pt x="1568" y="0"/>
                </a:cubicBezTo>
                <a:cubicBezTo>
                  <a:pt x="1564" y="0"/>
                  <a:pt x="1481" y="3"/>
                  <a:pt x="1458" y="18"/>
                </a:cubicBezTo>
                <a:cubicBezTo>
                  <a:pt x="1404" y="52"/>
                  <a:pt x="1376" y="112"/>
                  <a:pt x="1312" y="128"/>
                </a:cubicBezTo>
                <a:cubicBezTo>
                  <a:pt x="1247" y="170"/>
                  <a:pt x="1220" y="152"/>
                  <a:pt x="1147" y="128"/>
                </a:cubicBezTo>
                <a:cubicBezTo>
                  <a:pt x="1129" y="122"/>
                  <a:pt x="1092" y="110"/>
                  <a:pt x="1092" y="110"/>
                </a:cubicBezTo>
                <a:cubicBezTo>
                  <a:pt x="1083" y="104"/>
                  <a:pt x="1076" y="93"/>
                  <a:pt x="1065" y="92"/>
                </a:cubicBezTo>
                <a:cubicBezTo>
                  <a:pt x="1038" y="90"/>
                  <a:pt x="1010" y="94"/>
                  <a:pt x="983" y="101"/>
                </a:cubicBezTo>
                <a:cubicBezTo>
                  <a:pt x="975" y="103"/>
                  <a:pt x="972" y="115"/>
                  <a:pt x="964" y="119"/>
                </a:cubicBezTo>
                <a:cubicBezTo>
                  <a:pt x="944" y="131"/>
                  <a:pt x="905" y="153"/>
                  <a:pt x="882" y="156"/>
                </a:cubicBezTo>
                <a:cubicBezTo>
                  <a:pt x="864" y="158"/>
                  <a:pt x="845" y="156"/>
                  <a:pt x="827" y="156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41" name="Freeform 33"/>
          <p:cNvSpPr>
            <a:spLocks/>
          </p:cNvSpPr>
          <p:nvPr/>
        </p:nvSpPr>
        <p:spPr bwMode="auto">
          <a:xfrm>
            <a:off x="3135313" y="3570288"/>
            <a:ext cx="3387725" cy="2767012"/>
          </a:xfrm>
          <a:custGeom>
            <a:avLst/>
            <a:gdLst/>
            <a:ahLst/>
            <a:cxnLst>
              <a:cxn ang="0">
                <a:pos x="704" y="201"/>
              </a:cxn>
              <a:cxn ang="0">
                <a:pos x="695" y="256"/>
              </a:cxn>
              <a:cxn ang="0">
                <a:pos x="439" y="338"/>
              </a:cxn>
              <a:cxn ang="0">
                <a:pos x="302" y="375"/>
              </a:cxn>
              <a:cxn ang="0">
                <a:pos x="256" y="448"/>
              </a:cxn>
              <a:cxn ang="0">
                <a:pos x="292" y="622"/>
              </a:cxn>
              <a:cxn ang="0">
                <a:pos x="338" y="704"/>
              </a:cxn>
              <a:cxn ang="0">
                <a:pos x="347" y="741"/>
              </a:cxn>
              <a:cxn ang="0">
                <a:pos x="366" y="796"/>
              </a:cxn>
              <a:cxn ang="0">
                <a:pos x="329" y="1024"/>
              </a:cxn>
              <a:cxn ang="0">
                <a:pos x="265" y="1088"/>
              </a:cxn>
              <a:cxn ang="0">
                <a:pos x="219" y="1134"/>
              </a:cxn>
              <a:cxn ang="0">
                <a:pos x="192" y="1143"/>
              </a:cxn>
              <a:cxn ang="0">
                <a:pos x="110" y="1189"/>
              </a:cxn>
              <a:cxn ang="0">
                <a:pos x="27" y="1280"/>
              </a:cxn>
              <a:cxn ang="0">
                <a:pos x="0" y="1390"/>
              </a:cxn>
              <a:cxn ang="0">
                <a:pos x="100" y="1618"/>
              </a:cxn>
              <a:cxn ang="0">
                <a:pos x="274" y="1692"/>
              </a:cxn>
              <a:cxn ang="0">
                <a:pos x="329" y="1710"/>
              </a:cxn>
              <a:cxn ang="0">
                <a:pos x="402" y="1728"/>
              </a:cxn>
              <a:cxn ang="0">
                <a:pos x="722" y="1664"/>
              </a:cxn>
              <a:cxn ang="0">
                <a:pos x="1079" y="1737"/>
              </a:cxn>
              <a:cxn ang="0">
                <a:pos x="1234" y="1719"/>
              </a:cxn>
              <a:cxn ang="0">
                <a:pos x="1307" y="1701"/>
              </a:cxn>
              <a:cxn ang="0">
                <a:pos x="1390" y="1637"/>
              </a:cxn>
              <a:cxn ang="0">
                <a:pos x="1426" y="1582"/>
              </a:cxn>
              <a:cxn ang="0">
                <a:pos x="1444" y="1490"/>
              </a:cxn>
              <a:cxn ang="0">
                <a:pos x="1426" y="1234"/>
              </a:cxn>
              <a:cxn ang="0">
                <a:pos x="1472" y="1079"/>
              </a:cxn>
              <a:cxn ang="0">
                <a:pos x="1527" y="1061"/>
              </a:cxn>
              <a:cxn ang="0">
                <a:pos x="1865" y="978"/>
              </a:cxn>
              <a:cxn ang="0">
                <a:pos x="1975" y="924"/>
              </a:cxn>
              <a:cxn ang="0">
                <a:pos x="2094" y="805"/>
              </a:cxn>
              <a:cxn ang="0">
                <a:pos x="2130" y="704"/>
              </a:cxn>
              <a:cxn ang="0">
                <a:pos x="2103" y="494"/>
              </a:cxn>
              <a:cxn ang="0">
                <a:pos x="2020" y="402"/>
              </a:cxn>
              <a:cxn ang="0">
                <a:pos x="1865" y="256"/>
              </a:cxn>
              <a:cxn ang="0">
                <a:pos x="1792" y="201"/>
              </a:cxn>
              <a:cxn ang="0">
                <a:pos x="1618" y="101"/>
              </a:cxn>
              <a:cxn ang="0">
                <a:pos x="1252" y="0"/>
              </a:cxn>
              <a:cxn ang="0">
                <a:pos x="996" y="37"/>
              </a:cxn>
              <a:cxn ang="0">
                <a:pos x="951" y="73"/>
              </a:cxn>
              <a:cxn ang="0">
                <a:pos x="932" y="92"/>
              </a:cxn>
              <a:cxn ang="0">
                <a:pos x="914" y="119"/>
              </a:cxn>
              <a:cxn ang="0">
                <a:pos x="713" y="174"/>
              </a:cxn>
              <a:cxn ang="0">
                <a:pos x="704" y="201"/>
              </a:cxn>
            </a:cxnLst>
            <a:rect l="0" t="0" r="r" b="b"/>
            <a:pathLst>
              <a:path w="2134" h="1743">
                <a:moveTo>
                  <a:pt x="704" y="201"/>
                </a:moveTo>
                <a:cubicBezTo>
                  <a:pt x="701" y="219"/>
                  <a:pt x="702" y="239"/>
                  <a:pt x="695" y="256"/>
                </a:cubicBezTo>
                <a:cubicBezTo>
                  <a:pt x="666" y="331"/>
                  <a:pt x="488" y="334"/>
                  <a:pt x="439" y="338"/>
                </a:cubicBezTo>
                <a:cubicBezTo>
                  <a:pt x="394" y="354"/>
                  <a:pt x="347" y="360"/>
                  <a:pt x="302" y="375"/>
                </a:cubicBezTo>
                <a:cubicBezTo>
                  <a:pt x="279" y="397"/>
                  <a:pt x="274" y="421"/>
                  <a:pt x="256" y="448"/>
                </a:cubicBezTo>
                <a:cubicBezTo>
                  <a:pt x="233" y="518"/>
                  <a:pt x="255" y="565"/>
                  <a:pt x="292" y="622"/>
                </a:cubicBezTo>
                <a:cubicBezTo>
                  <a:pt x="309" y="648"/>
                  <a:pt x="338" y="704"/>
                  <a:pt x="338" y="704"/>
                </a:cubicBezTo>
                <a:cubicBezTo>
                  <a:pt x="341" y="716"/>
                  <a:pt x="343" y="729"/>
                  <a:pt x="347" y="741"/>
                </a:cubicBezTo>
                <a:cubicBezTo>
                  <a:pt x="353" y="760"/>
                  <a:pt x="366" y="796"/>
                  <a:pt x="366" y="796"/>
                </a:cubicBezTo>
                <a:cubicBezTo>
                  <a:pt x="360" y="903"/>
                  <a:pt x="378" y="950"/>
                  <a:pt x="329" y="1024"/>
                </a:cubicBezTo>
                <a:cubicBezTo>
                  <a:pt x="313" y="1073"/>
                  <a:pt x="328" y="1047"/>
                  <a:pt x="265" y="1088"/>
                </a:cubicBezTo>
                <a:cubicBezTo>
                  <a:pt x="247" y="1100"/>
                  <a:pt x="234" y="1119"/>
                  <a:pt x="219" y="1134"/>
                </a:cubicBezTo>
                <a:cubicBezTo>
                  <a:pt x="212" y="1141"/>
                  <a:pt x="200" y="1138"/>
                  <a:pt x="192" y="1143"/>
                </a:cubicBezTo>
                <a:cubicBezTo>
                  <a:pt x="98" y="1196"/>
                  <a:pt x="171" y="1169"/>
                  <a:pt x="110" y="1189"/>
                </a:cubicBezTo>
                <a:cubicBezTo>
                  <a:pt x="79" y="1219"/>
                  <a:pt x="57" y="1251"/>
                  <a:pt x="27" y="1280"/>
                </a:cubicBezTo>
                <a:cubicBezTo>
                  <a:pt x="18" y="1317"/>
                  <a:pt x="7" y="1352"/>
                  <a:pt x="0" y="1390"/>
                </a:cubicBezTo>
                <a:cubicBezTo>
                  <a:pt x="7" y="1474"/>
                  <a:pt x="2" y="1585"/>
                  <a:pt x="100" y="1618"/>
                </a:cubicBezTo>
                <a:cubicBezTo>
                  <a:pt x="147" y="1665"/>
                  <a:pt x="212" y="1673"/>
                  <a:pt x="274" y="1692"/>
                </a:cubicBezTo>
                <a:cubicBezTo>
                  <a:pt x="292" y="1698"/>
                  <a:pt x="310" y="1705"/>
                  <a:pt x="329" y="1710"/>
                </a:cubicBezTo>
                <a:cubicBezTo>
                  <a:pt x="353" y="1716"/>
                  <a:pt x="402" y="1728"/>
                  <a:pt x="402" y="1728"/>
                </a:cubicBezTo>
                <a:cubicBezTo>
                  <a:pt x="514" y="1718"/>
                  <a:pt x="612" y="1682"/>
                  <a:pt x="722" y="1664"/>
                </a:cubicBezTo>
                <a:cubicBezTo>
                  <a:pt x="842" y="1679"/>
                  <a:pt x="960" y="1714"/>
                  <a:pt x="1079" y="1737"/>
                </a:cubicBezTo>
                <a:cubicBezTo>
                  <a:pt x="1313" y="1721"/>
                  <a:pt x="1145" y="1743"/>
                  <a:pt x="1234" y="1719"/>
                </a:cubicBezTo>
                <a:cubicBezTo>
                  <a:pt x="1258" y="1712"/>
                  <a:pt x="1307" y="1701"/>
                  <a:pt x="1307" y="1701"/>
                </a:cubicBezTo>
                <a:cubicBezTo>
                  <a:pt x="1344" y="1676"/>
                  <a:pt x="1362" y="1676"/>
                  <a:pt x="1390" y="1637"/>
                </a:cubicBezTo>
                <a:cubicBezTo>
                  <a:pt x="1403" y="1619"/>
                  <a:pt x="1426" y="1582"/>
                  <a:pt x="1426" y="1582"/>
                </a:cubicBezTo>
                <a:cubicBezTo>
                  <a:pt x="1430" y="1551"/>
                  <a:pt x="1444" y="1521"/>
                  <a:pt x="1444" y="1490"/>
                </a:cubicBezTo>
                <a:cubicBezTo>
                  <a:pt x="1444" y="1386"/>
                  <a:pt x="1436" y="1328"/>
                  <a:pt x="1426" y="1234"/>
                </a:cubicBezTo>
                <a:cubicBezTo>
                  <a:pt x="1430" y="1200"/>
                  <a:pt x="1431" y="1104"/>
                  <a:pt x="1472" y="1079"/>
                </a:cubicBezTo>
                <a:cubicBezTo>
                  <a:pt x="1488" y="1069"/>
                  <a:pt x="1527" y="1061"/>
                  <a:pt x="1527" y="1061"/>
                </a:cubicBezTo>
                <a:cubicBezTo>
                  <a:pt x="1612" y="1001"/>
                  <a:pt x="1767" y="987"/>
                  <a:pt x="1865" y="978"/>
                </a:cubicBezTo>
                <a:cubicBezTo>
                  <a:pt x="1901" y="954"/>
                  <a:pt x="1940" y="949"/>
                  <a:pt x="1975" y="924"/>
                </a:cubicBezTo>
                <a:cubicBezTo>
                  <a:pt x="2023" y="889"/>
                  <a:pt x="2053" y="844"/>
                  <a:pt x="2094" y="805"/>
                </a:cubicBezTo>
                <a:cubicBezTo>
                  <a:pt x="2106" y="767"/>
                  <a:pt x="2122" y="745"/>
                  <a:pt x="2130" y="704"/>
                </a:cubicBezTo>
                <a:cubicBezTo>
                  <a:pt x="2128" y="674"/>
                  <a:pt x="2134" y="543"/>
                  <a:pt x="2103" y="494"/>
                </a:cubicBezTo>
                <a:cubicBezTo>
                  <a:pt x="2083" y="462"/>
                  <a:pt x="2045" y="427"/>
                  <a:pt x="2020" y="402"/>
                </a:cubicBezTo>
                <a:cubicBezTo>
                  <a:pt x="1966" y="348"/>
                  <a:pt x="1929" y="299"/>
                  <a:pt x="1865" y="256"/>
                </a:cubicBezTo>
                <a:cubicBezTo>
                  <a:pt x="1761" y="186"/>
                  <a:pt x="1862" y="224"/>
                  <a:pt x="1792" y="201"/>
                </a:cubicBezTo>
                <a:cubicBezTo>
                  <a:pt x="1752" y="163"/>
                  <a:pt x="1671" y="118"/>
                  <a:pt x="1618" y="101"/>
                </a:cubicBezTo>
                <a:cubicBezTo>
                  <a:pt x="1516" y="29"/>
                  <a:pt x="1372" y="12"/>
                  <a:pt x="1252" y="0"/>
                </a:cubicBezTo>
                <a:cubicBezTo>
                  <a:pt x="1163" y="7"/>
                  <a:pt x="1080" y="10"/>
                  <a:pt x="996" y="37"/>
                </a:cubicBezTo>
                <a:cubicBezTo>
                  <a:pt x="960" y="92"/>
                  <a:pt x="1000" y="43"/>
                  <a:pt x="951" y="73"/>
                </a:cubicBezTo>
                <a:cubicBezTo>
                  <a:pt x="943" y="78"/>
                  <a:pt x="938" y="85"/>
                  <a:pt x="932" y="92"/>
                </a:cubicBezTo>
                <a:cubicBezTo>
                  <a:pt x="925" y="100"/>
                  <a:pt x="923" y="113"/>
                  <a:pt x="914" y="119"/>
                </a:cubicBezTo>
                <a:cubicBezTo>
                  <a:pt x="864" y="150"/>
                  <a:pt x="770" y="160"/>
                  <a:pt x="713" y="174"/>
                </a:cubicBezTo>
                <a:cubicBezTo>
                  <a:pt x="693" y="203"/>
                  <a:pt x="684" y="201"/>
                  <a:pt x="704" y="201"/>
                </a:cubicBez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42" name="Oval 34"/>
          <p:cNvSpPr>
            <a:spLocks noChangeArrowheads="1"/>
          </p:cNvSpPr>
          <p:nvPr/>
        </p:nvSpPr>
        <p:spPr bwMode="auto">
          <a:xfrm>
            <a:off x="3352800" y="5562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43" name="Oval 35"/>
          <p:cNvSpPr>
            <a:spLocks noChangeArrowheads="1"/>
          </p:cNvSpPr>
          <p:nvPr/>
        </p:nvSpPr>
        <p:spPr bwMode="auto">
          <a:xfrm>
            <a:off x="2743200" y="4953000"/>
            <a:ext cx="1295400" cy="1295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44" name="Text Box 36"/>
          <p:cNvSpPr txBox="1">
            <a:spLocks noChangeArrowheads="1"/>
          </p:cNvSpPr>
          <p:nvPr/>
        </p:nvSpPr>
        <p:spPr bwMode="auto">
          <a:xfrm>
            <a:off x="838200" y="1143000"/>
            <a:ext cx="571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0" dirty="0" smtClean="0"/>
              <a:t>a </a:t>
            </a:r>
            <a:r>
              <a:rPr lang="en-US" sz="2400" b="0" dirty="0"/>
              <a:t>random point in this ball has only a 70% chance of being in R</a:t>
            </a:r>
            <a:r>
              <a:rPr lang="en-US" sz="2400" b="0" baseline="-25000" dirty="0"/>
              <a:t>2</a:t>
            </a:r>
          </a:p>
        </p:txBody>
      </p:sp>
      <p:sp>
        <p:nvSpPr>
          <p:cNvPr id="119845" name="Text Box 37"/>
          <p:cNvSpPr txBox="1">
            <a:spLocks noChangeArrowheads="1"/>
          </p:cNvSpPr>
          <p:nvPr/>
        </p:nvSpPr>
        <p:spPr bwMode="auto">
          <a:xfrm>
            <a:off x="4149725" y="4568825"/>
            <a:ext cx="5365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/>
              <a:t>R</a:t>
            </a:r>
            <a:r>
              <a:rPr lang="en-US" baseline="-25000"/>
              <a:t>2</a:t>
            </a:r>
          </a:p>
        </p:txBody>
      </p:sp>
      <p:sp>
        <p:nvSpPr>
          <p:cNvPr id="119846" name="Text Box 38"/>
          <p:cNvSpPr txBox="1">
            <a:spLocks noChangeArrowheads="1"/>
          </p:cNvSpPr>
          <p:nvPr/>
        </p:nvSpPr>
        <p:spPr bwMode="auto">
          <a:xfrm>
            <a:off x="1601788" y="4495800"/>
            <a:ext cx="5365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/>
              <a:t>R</a:t>
            </a:r>
            <a:r>
              <a:rPr lang="en-US" baseline="-25000"/>
              <a:t>1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1295400" y="2286000"/>
            <a:ext cx="43758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How can we approximate this?</a:t>
            </a:r>
            <a:endParaRPr lang="en-US" sz="2400" b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78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-Nearest 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Neighbor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(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-NN)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153400" cy="495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400" b="1" i="1" dirty="0" err="1" smtClean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Find </a:t>
            </a:r>
            <a:r>
              <a:rPr lang="en-US" sz="2400" b="1" i="1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 nearest neighbors of </a:t>
            </a:r>
            <a:r>
              <a:rPr lang="en-US" sz="2400" b="1" i="1" dirty="0" err="1" smtClean="0">
                <a:ea typeface="ＭＳ Ｐゴシック" pitchFamily="-110" charset="-128"/>
                <a:cs typeface="ＭＳ Ｐゴシック" pitchFamily="-110" charset="-128"/>
              </a:rPr>
              <a:t>d</a:t>
            </a:r>
            <a:endParaRPr lang="en-US" sz="2400" b="1" i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Choose as the class the</a:t>
            </a:r>
            <a:r>
              <a:rPr lang="en-US" sz="2400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 majority class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 within the </a:t>
            </a:r>
            <a:r>
              <a:rPr lang="en-US" sz="2400" b="1" i="1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 nearest </a:t>
            </a:r>
            <a:r>
              <a:rPr lang="en-US" sz="2400" dirty="0" err="1" smtClean="0">
                <a:ea typeface="ＭＳ Ｐゴシック" pitchFamily="-110" charset="-128"/>
                <a:cs typeface="ＭＳ Ｐゴシック" pitchFamily="-110" charset="-128"/>
              </a:rPr>
              <a:t>neightbors</a:t>
            </a:r>
            <a:endParaRPr lang="en-US" sz="24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marL="0" indent="0" eaLnBrk="1" hangingPunct="1">
              <a:buNone/>
            </a:pPr>
            <a:endParaRPr lang="en-US" sz="28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marL="0" indent="0" eaLnBrk="1" hangingPunct="1">
              <a:buNone/>
            </a:pPr>
            <a:endParaRPr lang="en-US" sz="28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marL="0" indent="0" eaLnBrk="1" hangingPunct="1">
              <a:buNone/>
            </a:pP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Can 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get rough approximations of probability of belonging to a class as fraction of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k</a:t>
            </a:r>
          </a:p>
          <a:p>
            <a:pPr marL="0" indent="0" eaLnBrk="1" hangingPunct="1">
              <a:buNone/>
            </a:pPr>
            <a:endParaRPr lang="en-US" sz="28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buFont typeface="Wingdings" pitchFamily="-110" charset="2"/>
              <a:buNone/>
            </a:pPr>
            <a:endParaRPr lang="en-US" sz="3600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5668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-Nearest 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Neighbor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(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-NN)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153400" cy="495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400" b="1" i="1" dirty="0" err="1" smtClean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Find </a:t>
            </a:r>
            <a:r>
              <a:rPr lang="en-US" sz="2400" b="1" i="1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 nearest neighbors of </a:t>
            </a:r>
            <a:r>
              <a:rPr lang="en-US" sz="2400" b="1" i="1" dirty="0" err="1" smtClean="0">
                <a:ea typeface="ＭＳ Ｐゴシック" pitchFamily="-110" charset="-128"/>
                <a:cs typeface="ＭＳ Ｐゴシック" pitchFamily="-110" charset="-128"/>
              </a:rPr>
              <a:t>d</a:t>
            </a:r>
            <a:endParaRPr lang="en-US" sz="2400" b="1" i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Choose as the class the</a:t>
            </a:r>
            <a:r>
              <a:rPr lang="en-US" sz="2400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 majority class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 within the </a:t>
            </a:r>
            <a:r>
              <a:rPr lang="en-US" sz="2400" b="1" i="1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 nearest </a:t>
            </a:r>
            <a:r>
              <a:rPr lang="en-US" sz="2400" dirty="0" err="1" smtClean="0">
                <a:ea typeface="ＭＳ Ｐゴシック" pitchFamily="-110" charset="-128"/>
                <a:cs typeface="ＭＳ Ｐゴシック" pitchFamily="-110" charset="-128"/>
              </a:rPr>
              <a:t>neightbors</a:t>
            </a:r>
            <a:endParaRPr lang="en-US" sz="24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marL="0" indent="0" eaLnBrk="1" hangingPunct="1">
              <a:buNone/>
            </a:pPr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Does not explicitly compute boundary or model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>
              <a:ea typeface="ＭＳ Ｐゴシック" pitchFamily="-110" charset="-128"/>
              <a:cs typeface="ＭＳ Ｐゴシック" pitchFamily="-110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Also called: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Case-based learning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Memory-based learning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Lazy learning</a:t>
            </a:r>
          </a:p>
          <a:p>
            <a:pPr marL="0" indent="0" eaLnBrk="1" hangingPunct="1">
              <a:buNone/>
            </a:pPr>
            <a:endParaRPr lang="en-US" sz="28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buFont typeface="Wingdings" pitchFamily="-110" charset="2"/>
              <a:buNone/>
            </a:pPr>
            <a:endParaRPr lang="en-US" sz="3600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15188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Classification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10668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110" charset="2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0" charset="-128"/>
                <a:cs typeface="ＭＳ Ｐゴシック" pitchFamily="-110" charset="-128"/>
              </a:rPr>
              <a:t>We represent a data item based on the features:</a:t>
            </a:r>
            <a:endParaRPr kumimoji="0" lang="en-US" sz="2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0" charset="-128"/>
              <a:cs typeface="ＭＳ Ｐゴシック" pitchFamily="-110" charset="-128"/>
              <a:sym typeface="Symbol" pitchFamily="-110" charset="2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828800" y="1736725"/>
          <a:ext cx="25701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95" name="Equation" r:id="rId4" imgW="1066800" imgH="203200" progId="Equation.3">
                  <p:embed/>
                </p:oleObj>
              </mc:Choice>
              <mc:Fallback>
                <p:oleObj name="Equation" r:id="rId4" imgW="1066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736725"/>
                        <a:ext cx="2570163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381000" y="2438400"/>
            <a:ext cx="83058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04800" y="2667000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</a:rPr>
              <a:t>Classifying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2578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Given an </a:t>
            </a:r>
            <a:r>
              <a:rPr lang="en-US" sz="2400" i="1" dirty="0" smtClean="0"/>
              <a:t>new</a:t>
            </a:r>
            <a:r>
              <a:rPr lang="en-US" sz="2400" dirty="0" smtClean="0"/>
              <a:t> example, classify it as the label with the largest conditional probability</a:t>
            </a:r>
            <a:endParaRPr lang="en-US" sz="2400" dirty="0"/>
          </a:p>
        </p:txBody>
      </p:sp>
      <p:graphicFrame>
        <p:nvGraphicFramePr>
          <p:cNvPr id="671750" name="Object 6"/>
          <p:cNvGraphicFramePr>
            <a:graphicFrameLocks noChangeAspect="1"/>
          </p:cNvGraphicFramePr>
          <p:nvPr/>
        </p:nvGraphicFramePr>
        <p:xfrm>
          <a:off x="1600200" y="4114800"/>
          <a:ext cx="421798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96" name="Equation" r:id="rId6" imgW="1968500" imgH="266700" progId="Equation.3">
                  <p:embed/>
                </p:oleObj>
              </mc:Choice>
              <mc:Fallback>
                <p:oleObj name="Equation" r:id="rId6" imgW="19685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114800"/>
                        <a:ext cx="4217988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1708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Oval 2"/>
          <p:cNvSpPr>
            <a:spLocks noChangeArrowheads="1"/>
          </p:cNvSpPr>
          <p:nvPr/>
        </p:nvSpPr>
        <p:spPr bwMode="auto">
          <a:xfrm>
            <a:off x="2362200" y="2590800"/>
            <a:ext cx="2514600" cy="198120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Example: </a:t>
            </a:r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=6 (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6-NN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)</a:t>
            </a: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-110" charset="2"/>
              <a:buChar char="n"/>
            </a:pPr>
            <a:endParaRPr lang="en-US" sz="2600"/>
          </a:p>
        </p:txBody>
      </p:sp>
      <p:sp>
        <p:nvSpPr>
          <p:cNvPr id="29702" name="Oval 5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Oval 6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4" name="Oval 7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Oval 8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6" name="Oval 9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7" name="Oval 10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8" name="Oval 11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9" name="Oval 12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0" name="Oval 13"/>
          <p:cNvSpPr>
            <a:spLocks noChangeArrowheads="1"/>
          </p:cNvSpPr>
          <p:nvPr/>
        </p:nvSpPr>
        <p:spPr bwMode="auto">
          <a:xfrm>
            <a:off x="30480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1" name="Oval 14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2" name="Oval 15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3" name="Oval 16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4" name="Oval 17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5" name="Oval 18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6" name="Oval 19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7" name="Oval 20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8" name="Oval 21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9" name="Oval 22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3" name="Line 26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7" name="AutoShape 30"/>
          <p:cNvSpPr>
            <a:spLocks noChangeArrowheads="1"/>
          </p:cNvSpPr>
          <p:nvPr/>
        </p:nvSpPr>
        <p:spPr bwMode="auto">
          <a:xfrm>
            <a:off x="3505200" y="3505200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100159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Class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100159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Class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100159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Class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381000" y="1219200"/>
            <a:ext cx="22998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 smtClean="0">
                <a:solidFill>
                  <a:srgbClr val="FF0000"/>
                </a:solidFill>
              </a:rPr>
              <a:t>Which class?</a:t>
            </a:r>
          </a:p>
        </p:txBody>
      </p:sp>
    </p:spTree>
    <p:extLst>
      <p:ext uri="{BB962C8B-B14F-4D97-AF65-F5344CB8AC3E}">
        <p14:creationId xmlns:p14="http://schemas.microsoft.com/office/powerpoint/2010/main" val="10134020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k Nearest Neighbor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419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What value of </a:t>
            </a:r>
            <a:r>
              <a:rPr lang="en-US" sz="2400" dirty="0" err="1" smtClean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 should we use?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Using </a:t>
            </a: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only the closest example (1NN) to determine the class is subject to errors due to: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A single atypical </a:t>
            </a:r>
            <a:r>
              <a:rPr lang="en-US" sz="2000" dirty="0" smtClean="0"/>
              <a:t>example </a:t>
            </a:r>
            <a:endParaRPr lang="en-US" sz="2000" dirty="0"/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Noise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Pick </a:t>
            </a:r>
            <a:r>
              <a:rPr lang="en-US" sz="2400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 too large and you end up with looking at neighbors that are not that close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Value </a:t>
            </a: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of</a:t>
            </a:r>
            <a:r>
              <a:rPr lang="en-US" sz="2400" i="1" dirty="0"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sz="2400" i="1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 is typically odd to avoid ties; 3 and 5 are most common.</a:t>
            </a:r>
          </a:p>
        </p:txBody>
      </p:sp>
    </p:spTree>
    <p:extLst>
      <p:ext uri="{BB962C8B-B14F-4D97-AF65-F5344CB8AC3E}">
        <p14:creationId xmlns:p14="http://schemas.microsoft.com/office/powerpoint/2010/main" val="3837028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-NN 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decision boundaries</a:t>
            </a: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100159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Class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100159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Class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100159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Class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533400" y="1066800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0" dirty="0" smtClean="0"/>
              <a:t>The </a:t>
            </a:r>
            <a:r>
              <a:rPr lang="en-US" sz="2400" b="1" dirty="0" smtClean="0">
                <a:solidFill>
                  <a:srgbClr val="FF6600"/>
                </a:solidFill>
              </a:rPr>
              <a:t>decision boundaries</a:t>
            </a:r>
            <a:r>
              <a:rPr lang="en-US" sz="2400" dirty="0" smtClean="0">
                <a:solidFill>
                  <a:srgbClr val="FF6600"/>
                </a:solidFill>
              </a:rPr>
              <a:t> </a:t>
            </a:r>
            <a:r>
              <a:rPr lang="en-US" sz="2400" dirty="0" smtClean="0"/>
              <a:t>are places in the features space where the classification of a point changes</a:t>
            </a:r>
            <a:endParaRPr lang="en-US" sz="2400" b="0" dirty="0" smtClean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304800" y="6262750"/>
            <a:ext cx="7389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 smtClean="0">
                <a:solidFill>
                  <a:srgbClr val="FF0000"/>
                </a:solidFill>
              </a:rPr>
              <a:t>Where are the decision boundaries for k-NN?</a:t>
            </a:r>
          </a:p>
        </p:txBody>
      </p:sp>
    </p:spTree>
    <p:extLst>
      <p:ext uri="{BB962C8B-B14F-4D97-AF65-F5344CB8AC3E}">
        <p14:creationId xmlns:p14="http://schemas.microsoft.com/office/powerpoint/2010/main" val="7516265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-NN 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decision boundaries</a:t>
            </a: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1" name="Freeform 32"/>
          <p:cNvSpPr>
            <a:spLocks/>
          </p:cNvSpPr>
          <p:nvPr/>
        </p:nvSpPr>
        <p:spPr bwMode="auto">
          <a:xfrm>
            <a:off x="2022475" y="2241550"/>
            <a:ext cx="1766888" cy="3992563"/>
          </a:xfrm>
          <a:custGeom>
            <a:avLst/>
            <a:gdLst>
              <a:gd name="T0" fmla="*/ 1390650 w 1113"/>
              <a:gd name="T1" fmla="*/ 0 h 2515"/>
              <a:gd name="T2" fmla="*/ 1441450 w 1113"/>
              <a:gd name="T3" fmla="*/ 76200 h 2515"/>
              <a:gd name="T4" fmla="*/ 1468438 w 1113"/>
              <a:gd name="T5" fmla="*/ 115888 h 2515"/>
              <a:gd name="T6" fmla="*/ 1544638 w 1113"/>
              <a:gd name="T7" fmla="*/ 231775 h 2515"/>
              <a:gd name="T8" fmla="*/ 1700213 w 1113"/>
              <a:gd name="T9" fmla="*/ 450850 h 2515"/>
              <a:gd name="T10" fmla="*/ 1725613 w 1113"/>
              <a:gd name="T11" fmla="*/ 527050 h 2515"/>
              <a:gd name="T12" fmla="*/ 1738313 w 1113"/>
              <a:gd name="T13" fmla="*/ 566738 h 2515"/>
              <a:gd name="T14" fmla="*/ 1751013 w 1113"/>
              <a:gd name="T15" fmla="*/ 604838 h 2515"/>
              <a:gd name="T16" fmla="*/ 1763713 w 1113"/>
              <a:gd name="T17" fmla="*/ 798513 h 2515"/>
              <a:gd name="T18" fmla="*/ 1685925 w 1113"/>
              <a:gd name="T19" fmla="*/ 1119188 h 2515"/>
              <a:gd name="T20" fmla="*/ 1647825 w 1113"/>
              <a:gd name="T21" fmla="*/ 1196975 h 2515"/>
              <a:gd name="T22" fmla="*/ 1622425 w 1113"/>
              <a:gd name="T23" fmla="*/ 1274763 h 2515"/>
              <a:gd name="T24" fmla="*/ 1673225 w 1113"/>
              <a:gd name="T25" fmla="*/ 1635125 h 2515"/>
              <a:gd name="T26" fmla="*/ 1700213 w 1113"/>
              <a:gd name="T27" fmla="*/ 1751013 h 2515"/>
              <a:gd name="T28" fmla="*/ 1725613 w 1113"/>
              <a:gd name="T29" fmla="*/ 1828800 h 2515"/>
              <a:gd name="T30" fmla="*/ 1763713 w 1113"/>
              <a:gd name="T31" fmla="*/ 2008188 h 2515"/>
              <a:gd name="T32" fmla="*/ 1738313 w 1113"/>
              <a:gd name="T33" fmla="*/ 2149475 h 2515"/>
              <a:gd name="T34" fmla="*/ 1609725 w 1113"/>
              <a:gd name="T35" fmla="*/ 2279650 h 2515"/>
              <a:gd name="T36" fmla="*/ 1506538 w 1113"/>
              <a:gd name="T37" fmla="*/ 2408238 h 2515"/>
              <a:gd name="T38" fmla="*/ 1236663 w 1113"/>
              <a:gd name="T39" fmla="*/ 2703513 h 2515"/>
              <a:gd name="T40" fmla="*/ 1133475 w 1113"/>
              <a:gd name="T41" fmla="*/ 2846388 h 2515"/>
              <a:gd name="T42" fmla="*/ 887413 w 1113"/>
              <a:gd name="T43" fmla="*/ 3116263 h 2515"/>
              <a:gd name="T44" fmla="*/ 771525 w 1113"/>
              <a:gd name="T45" fmla="*/ 3219450 h 2515"/>
              <a:gd name="T46" fmla="*/ 655638 w 1113"/>
              <a:gd name="T47" fmla="*/ 3348038 h 2515"/>
              <a:gd name="T48" fmla="*/ 527050 w 1113"/>
              <a:gd name="T49" fmla="*/ 3489325 h 2515"/>
              <a:gd name="T50" fmla="*/ 307975 w 1113"/>
              <a:gd name="T51" fmla="*/ 3683000 h 2515"/>
              <a:gd name="T52" fmla="*/ 204788 w 1113"/>
              <a:gd name="T53" fmla="*/ 3786188 h 2515"/>
              <a:gd name="T54" fmla="*/ 50800 w 1113"/>
              <a:gd name="T55" fmla="*/ 3927475 h 2515"/>
              <a:gd name="T56" fmla="*/ 25400 w 1113"/>
              <a:gd name="T57" fmla="*/ 3965575 h 2515"/>
              <a:gd name="T58" fmla="*/ 0 w 1113"/>
              <a:gd name="T59" fmla="*/ 3992563 h 251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113"/>
              <a:gd name="T91" fmla="*/ 0 h 2515"/>
              <a:gd name="T92" fmla="*/ 1113 w 1113"/>
              <a:gd name="T93" fmla="*/ 2515 h 251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113" h="2515">
                <a:moveTo>
                  <a:pt x="876" y="0"/>
                </a:moveTo>
                <a:cubicBezTo>
                  <a:pt x="887" y="16"/>
                  <a:pt x="897" y="32"/>
                  <a:pt x="908" y="48"/>
                </a:cubicBezTo>
                <a:cubicBezTo>
                  <a:pt x="914" y="56"/>
                  <a:pt x="925" y="73"/>
                  <a:pt x="925" y="73"/>
                </a:cubicBezTo>
                <a:cubicBezTo>
                  <a:pt x="935" y="104"/>
                  <a:pt x="959" y="117"/>
                  <a:pt x="973" y="146"/>
                </a:cubicBezTo>
                <a:cubicBezTo>
                  <a:pt x="997" y="195"/>
                  <a:pt x="1031" y="244"/>
                  <a:pt x="1071" y="284"/>
                </a:cubicBezTo>
                <a:cubicBezTo>
                  <a:pt x="1076" y="300"/>
                  <a:pt x="1082" y="316"/>
                  <a:pt x="1087" y="332"/>
                </a:cubicBezTo>
                <a:cubicBezTo>
                  <a:pt x="1090" y="340"/>
                  <a:pt x="1092" y="349"/>
                  <a:pt x="1095" y="357"/>
                </a:cubicBezTo>
                <a:cubicBezTo>
                  <a:pt x="1098" y="365"/>
                  <a:pt x="1103" y="381"/>
                  <a:pt x="1103" y="381"/>
                </a:cubicBezTo>
                <a:cubicBezTo>
                  <a:pt x="1109" y="426"/>
                  <a:pt x="1101" y="461"/>
                  <a:pt x="1111" y="503"/>
                </a:cubicBezTo>
                <a:cubicBezTo>
                  <a:pt x="1098" y="567"/>
                  <a:pt x="1113" y="657"/>
                  <a:pt x="1062" y="705"/>
                </a:cubicBezTo>
                <a:cubicBezTo>
                  <a:pt x="1033" y="794"/>
                  <a:pt x="1078" y="662"/>
                  <a:pt x="1038" y="754"/>
                </a:cubicBezTo>
                <a:cubicBezTo>
                  <a:pt x="1031" y="770"/>
                  <a:pt x="1022" y="803"/>
                  <a:pt x="1022" y="803"/>
                </a:cubicBezTo>
                <a:cubicBezTo>
                  <a:pt x="1030" y="879"/>
                  <a:pt x="1043" y="954"/>
                  <a:pt x="1054" y="1030"/>
                </a:cubicBezTo>
                <a:cubicBezTo>
                  <a:pt x="1064" y="1097"/>
                  <a:pt x="1056" y="1059"/>
                  <a:pt x="1071" y="1103"/>
                </a:cubicBezTo>
                <a:cubicBezTo>
                  <a:pt x="1077" y="1119"/>
                  <a:pt x="1087" y="1152"/>
                  <a:pt x="1087" y="1152"/>
                </a:cubicBezTo>
                <a:cubicBezTo>
                  <a:pt x="1093" y="1193"/>
                  <a:pt x="1101" y="1226"/>
                  <a:pt x="1111" y="1265"/>
                </a:cubicBezTo>
                <a:cubicBezTo>
                  <a:pt x="1110" y="1275"/>
                  <a:pt x="1107" y="1334"/>
                  <a:pt x="1095" y="1354"/>
                </a:cubicBezTo>
                <a:cubicBezTo>
                  <a:pt x="1075" y="1389"/>
                  <a:pt x="1039" y="1406"/>
                  <a:pt x="1014" y="1436"/>
                </a:cubicBezTo>
                <a:cubicBezTo>
                  <a:pt x="992" y="1463"/>
                  <a:pt x="973" y="1492"/>
                  <a:pt x="949" y="1517"/>
                </a:cubicBezTo>
                <a:cubicBezTo>
                  <a:pt x="930" y="1575"/>
                  <a:pt x="834" y="1667"/>
                  <a:pt x="779" y="1703"/>
                </a:cubicBezTo>
                <a:cubicBezTo>
                  <a:pt x="758" y="1734"/>
                  <a:pt x="740" y="1766"/>
                  <a:pt x="714" y="1793"/>
                </a:cubicBezTo>
                <a:cubicBezTo>
                  <a:pt x="688" y="1862"/>
                  <a:pt x="613" y="1915"/>
                  <a:pt x="559" y="1963"/>
                </a:cubicBezTo>
                <a:cubicBezTo>
                  <a:pt x="475" y="2037"/>
                  <a:pt x="543" y="1992"/>
                  <a:pt x="486" y="2028"/>
                </a:cubicBezTo>
                <a:cubicBezTo>
                  <a:pt x="459" y="2068"/>
                  <a:pt x="452" y="2084"/>
                  <a:pt x="413" y="2109"/>
                </a:cubicBezTo>
                <a:cubicBezTo>
                  <a:pt x="391" y="2142"/>
                  <a:pt x="365" y="2177"/>
                  <a:pt x="332" y="2198"/>
                </a:cubicBezTo>
                <a:cubicBezTo>
                  <a:pt x="299" y="2247"/>
                  <a:pt x="243" y="2288"/>
                  <a:pt x="194" y="2320"/>
                </a:cubicBezTo>
                <a:cubicBezTo>
                  <a:pt x="175" y="2348"/>
                  <a:pt x="158" y="2367"/>
                  <a:pt x="129" y="2385"/>
                </a:cubicBezTo>
                <a:cubicBezTo>
                  <a:pt x="106" y="2419"/>
                  <a:pt x="67" y="2451"/>
                  <a:pt x="32" y="2474"/>
                </a:cubicBezTo>
                <a:cubicBezTo>
                  <a:pt x="27" y="2482"/>
                  <a:pt x="22" y="2490"/>
                  <a:pt x="16" y="2498"/>
                </a:cubicBezTo>
                <a:cubicBezTo>
                  <a:pt x="11" y="2504"/>
                  <a:pt x="0" y="2515"/>
                  <a:pt x="0" y="251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2" name="Freeform 33"/>
          <p:cNvSpPr>
            <a:spLocks/>
          </p:cNvSpPr>
          <p:nvPr/>
        </p:nvSpPr>
        <p:spPr bwMode="auto">
          <a:xfrm>
            <a:off x="3760788" y="4121150"/>
            <a:ext cx="2549525" cy="385763"/>
          </a:xfrm>
          <a:custGeom>
            <a:avLst/>
            <a:gdLst>
              <a:gd name="T0" fmla="*/ 0 w 1606"/>
              <a:gd name="T1" fmla="*/ 269875 h 243"/>
              <a:gd name="T2" fmla="*/ 50800 w 1606"/>
              <a:gd name="T3" fmla="*/ 284163 h 243"/>
              <a:gd name="T4" fmla="*/ 231775 w 1606"/>
              <a:gd name="T5" fmla="*/ 296863 h 243"/>
              <a:gd name="T6" fmla="*/ 269875 w 1606"/>
              <a:gd name="T7" fmla="*/ 322263 h 243"/>
              <a:gd name="T8" fmla="*/ 450850 w 1606"/>
              <a:gd name="T9" fmla="*/ 385763 h 243"/>
              <a:gd name="T10" fmla="*/ 1017588 w 1606"/>
              <a:gd name="T11" fmla="*/ 334963 h 243"/>
              <a:gd name="T12" fmla="*/ 1184275 w 1606"/>
              <a:gd name="T13" fmla="*/ 284163 h 243"/>
              <a:gd name="T14" fmla="*/ 1377950 w 1606"/>
              <a:gd name="T15" fmla="*/ 193675 h 243"/>
              <a:gd name="T16" fmla="*/ 1455738 w 1606"/>
              <a:gd name="T17" fmla="*/ 168275 h 243"/>
              <a:gd name="T18" fmla="*/ 1892300 w 1606"/>
              <a:gd name="T19" fmla="*/ 231775 h 243"/>
              <a:gd name="T20" fmla="*/ 2138363 w 1606"/>
              <a:gd name="T21" fmla="*/ 115888 h 243"/>
              <a:gd name="T22" fmla="*/ 2408238 w 1606"/>
              <a:gd name="T23" fmla="*/ 38100 h 243"/>
              <a:gd name="T24" fmla="*/ 2486025 w 1606"/>
              <a:gd name="T25" fmla="*/ 12700 h 243"/>
              <a:gd name="T26" fmla="*/ 2549525 w 1606"/>
              <a:gd name="T27" fmla="*/ 0 h 24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06"/>
              <a:gd name="T43" fmla="*/ 0 h 243"/>
              <a:gd name="T44" fmla="*/ 1606 w 1606"/>
              <a:gd name="T45" fmla="*/ 243 h 24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06" h="243">
                <a:moveTo>
                  <a:pt x="0" y="170"/>
                </a:moveTo>
                <a:cubicBezTo>
                  <a:pt x="11" y="173"/>
                  <a:pt x="21" y="178"/>
                  <a:pt x="32" y="179"/>
                </a:cubicBezTo>
                <a:cubicBezTo>
                  <a:pt x="70" y="183"/>
                  <a:pt x="108" y="180"/>
                  <a:pt x="146" y="187"/>
                </a:cubicBezTo>
                <a:cubicBezTo>
                  <a:pt x="155" y="189"/>
                  <a:pt x="161" y="199"/>
                  <a:pt x="170" y="203"/>
                </a:cubicBezTo>
                <a:cubicBezTo>
                  <a:pt x="204" y="218"/>
                  <a:pt x="248" y="234"/>
                  <a:pt x="284" y="243"/>
                </a:cubicBezTo>
                <a:cubicBezTo>
                  <a:pt x="405" y="237"/>
                  <a:pt x="521" y="226"/>
                  <a:pt x="641" y="211"/>
                </a:cubicBezTo>
                <a:cubicBezTo>
                  <a:pt x="676" y="199"/>
                  <a:pt x="711" y="191"/>
                  <a:pt x="746" y="179"/>
                </a:cubicBezTo>
                <a:cubicBezTo>
                  <a:pt x="783" y="154"/>
                  <a:pt x="825" y="136"/>
                  <a:pt x="868" y="122"/>
                </a:cubicBezTo>
                <a:cubicBezTo>
                  <a:pt x="884" y="117"/>
                  <a:pt x="917" y="106"/>
                  <a:pt x="917" y="106"/>
                </a:cubicBezTo>
                <a:cubicBezTo>
                  <a:pt x="1013" y="112"/>
                  <a:pt x="1098" y="127"/>
                  <a:pt x="1192" y="146"/>
                </a:cubicBezTo>
                <a:cubicBezTo>
                  <a:pt x="1254" y="134"/>
                  <a:pt x="1288" y="92"/>
                  <a:pt x="1347" y="73"/>
                </a:cubicBezTo>
                <a:cubicBezTo>
                  <a:pt x="1395" y="41"/>
                  <a:pt x="1462" y="43"/>
                  <a:pt x="1517" y="24"/>
                </a:cubicBezTo>
                <a:cubicBezTo>
                  <a:pt x="1533" y="18"/>
                  <a:pt x="1549" y="11"/>
                  <a:pt x="1566" y="8"/>
                </a:cubicBezTo>
                <a:cubicBezTo>
                  <a:pt x="1579" y="5"/>
                  <a:pt x="1606" y="0"/>
                  <a:pt x="1606" y="0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4" name="TextBox 31"/>
          <p:cNvSpPr txBox="1">
            <a:spLocks noChangeArrowheads="1"/>
          </p:cNvSpPr>
          <p:nvPr/>
        </p:nvSpPr>
        <p:spPr bwMode="auto">
          <a:xfrm>
            <a:off x="381000" y="6324600"/>
            <a:ext cx="7848600" cy="400110"/>
          </a:xfrm>
          <a:prstGeom prst="rect">
            <a:avLst/>
          </a:prstGeom>
          <a:solidFill>
            <a:srgbClr val="FFCF0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 smtClean="0">
                <a:solidFill>
                  <a:srgbClr val="0000FF"/>
                </a:solidFill>
              </a:rPr>
              <a:t>k-NN </a:t>
            </a:r>
            <a:r>
              <a:rPr lang="en-US" sz="2000" dirty="0">
                <a:solidFill>
                  <a:srgbClr val="0000FF"/>
                </a:solidFill>
              </a:rPr>
              <a:t>gives locally defined decision boundaries </a:t>
            </a:r>
            <a:r>
              <a:rPr lang="en-US" sz="2000" dirty="0" smtClean="0">
                <a:solidFill>
                  <a:srgbClr val="0000FF"/>
                </a:solidFill>
              </a:rPr>
              <a:t>between classes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100159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Class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100159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Class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100159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Class 3</a:t>
            </a:r>
            <a:endParaRPr lang="en-US" sz="1400" dirty="0">
              <a:latin typeface="Rockwel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1392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-NN: The good and the bad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33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Good</a:t>
            </a:r>
          </a:p>
          <a:p>
            <a:pPr lvl="1" eaLnBrk="1" hangingPunct="1"/>
            <a:r>
              <a:rPr lang="en-US" sz="2000" dirty="0" smtClean="0">
                <a:ea typeface="ＭＳ Ｐゴシック" pitchFamily="-110" charset="-128"/>
                <a:cs typeface="ＭＳ Ｐゴシック" pitchFamily="-110" charset="-128"/>
              </a:rPr>
              <a:t>No training is necessary</a:t>
            </a:r>
          </a:p>
          <a:p>
            <a:pPr lvl="1" eaLnBrk="1" hangingPunct="1"/>
            <a:r>
              <a:rPr lang="en-US" sz="2000" dirty="0" smtClean="0">
                <a:ea typeface="ＭＳ Ｐゴシック" pitchFamily="-110" charset="-128"/>
                <a:cs typeface="ＭＳ Ｐゴシック" pitchFamily="-110" charset="-128"/>
              </a:rPr>
              <a:t>No </a:t>
            </a:r>
            <a:r>
              <a:rPr lang="en-US" sz="2000" dirty="0">
                <a:ea typeface="ＭＳ Ｐゴシック" pitchFamily="-110" charset="-128"/>
                <a:cs typeface="ＭＳ Ｐゴシック" pitchFamily="-110" charset="-128"/>
              </a:rPr>
              <a:t>feature selection necessary</a:t>
            </a:r>
          </a:p>
          <a:p>
            <a:pPr lvl="1" eaLnBrk="1" hangingPunct="1"/>
            <a:r>
              <a:rPr lang="en-US" sz="2000" dirty="0">
                <a:ea typeface="ＭＳ Ｐゴシック" pitchFamily="-110" charset="-128"/>
                <a:cs typeface="ＭＳ Ｐゴシック" pitchFamily="-110" charset="-128"/>
              </a:rPr>
              <a:t>Scales well with large number of classes</a:t>
            </a:r>
          </a:p>
          <a:p>
            <a:pPr lvl="2" eaLnBrk="1" hangingPunct="1"/>
            <a:r>
              <a:rPr lang="en-US" sz="1800" dirty="0"/>
              <a:t>Don’t need to train </a:t>
            </a:r>
            <a:r>
              <a:rPr lang="en-US" sz="1800" i="1" dirty="0" err="1"/>
              <a:t>n</a:t>
            </a:r>
            <a:r>
              <a:rPr lang="en-US" sz="1800" dirty="0"/>
              <a:t> classifiers for </a:t>
            </a:r>
            <a:r>
              <a:rPr lang="en-US" sz="1800" i="1" dirty="0" err="1"/>
              <a:t>n</a:t>
            </a:r>
            <a:r>
              <a:rPr lang="en-US" sz="1800" dirty="0"/>
              <a:t> classes</a:t>
            </a:r>
            <a:endParaRPr lang="en-US" sz="1800" dirty="0" smtClean="0"/>
          </a:p>
          <a:p>
            <a:pPr marL="0" indent="0" eaLnBrk="1" hangingPunct="1">
              <a:buNone/>
            </a:pPr>
            <a:endParaRPr lang="en-US" sz="24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Bad</a:t>
            </a:r>
            <a:endParaRPr lang="en-US" sz="24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sz="2000" dirty="0" smtClean="0">
                <a:ea typeface="ＭＳ Ｐゴシック" pitchFamily="-110" charset="-128"/>
                <a:cs typeface="ＭＳ Ｐゴシック" pitchFamily="-110" charset="-128"/>
              </a:rPr>
              <a:t>Classes </a:t>
            </a:r>
            <a:r>
              <a:rPr lang="en-US" sz="2000" dirty="0">
                <a:ea typeface="ＭＳ Ｐゴシック" pitchFamily="-110" charset="-128"/>
                <a:cs typeface="ＭＳ Ｐゴシック" pitchFamily="-110" charset="-128"/>
              </a:rPr>
              <a:t>can influence each other</a:t>
            </a:r>
          </a:p>
          <a:p>
            <a:pPr lvl="2" eaLnBrk="1" hangingPunct="1"/>
            <a:r>
              <a:rPr lang="en-US" sz="1800" dirty="0"/>
              <a:t>Small changes to one class can have ripple effect</a:t>
            </a:r>
          </a:p>
          <a:p>
            <a:pPr lvl="1" eaLnBrk="1" hangingPunct="1"/>
            <a:r>
              <a:rPr lang="en-US" sz="2000" dirty="0">
                <a:ea typeface="ＭＳ Ｐゴシック" pitchFamily="-110" charset="-128"/>
                <a:cs typeface="ＭＳ Ｐゴシック" pitchFamily="-110" charset="-128"/>
              </a:rPr>
              <a:t>Scores can be hard to convert to probabilities</a:t>
            </a:r>
            <a:endParaRPr lang="en-US" sz="20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sz="2000" dirty="0" smtClean="0">
                <a:ea typeface="ＭＳ Ｐゴシック" pitchFamily="-110" charset="-128"/>
                <a:cs typeface="ＭＳ Ｐゴシック" pitchFamily="-110" charset="-128"/>
              </a:rPr>
              <a:t>Can </a:t>
            </a:r>
            <a:r>
              <a:rPr lang="en-US" sz="2000" dirty="0">
                <a:ea typeface="ＭＳ Ｐゴシック" pitchFamily="-110" charset="-128"/>
                <a:cs typeface="ＭＳ Ｐゴシック" pitchFamily="-110" charset="-128"/>
              </a:rPr>
              <a:t>be</a:t>
            </a:r>
            <a:r>
              <a:rPr lang="en-US" sz="2000" dirty="0" smtClean="0">
                <a:ea typeface="ＭＳ Ｐゴシック" pitchFamily="-110" charset="-128"/>
                <a:cs typeface="ＭＳ Ｐゴシック" pitchFamily="-110" charset="-128"/>
              </a:rPr>
              <a:t> more </a:t>
            </a:r>
            <a:r>
              <a:rPr lang="en-US" sz="2000" dirty="0">
                <a:ea typeface="ＭＳ Ｐゴシック" pitchFamily="-110" charset="-128"/>
                <a:cs typeface="ＭＳ Ｐゴシック" pitchFamily="-110" charset="-128"/>
              </a:rPr>
              <a:t>expensive at test </a:t>
            </a:r>
            <a:r>
              <a:rPr lang="en-US" sz="2000" dirty="0" smtClean="0">
                <a:ea typeface="ＭＳ Ｐゴシック" pitchFamily="-110" charset="-128"/>
                <a:cs typeface="ＭＳ Ｐゴシック" pitchFamily="-110" charset="-128"/>
              </a:rPr>
              <a:t>time</a:t>
            </a:r>
          </a:p>
          <a:p>
            <a:pPr lvl="1" eaLnBrk="1" hangingPunct="1"/>
            <a:r>
              <a:rPr lang="en-US" sz="2000" dirty="0" smtClean="0">
                <a:ea typeface="ＭＳ Ｐゴシック" pitchFamily="-110" charset="-128"/>
                <a:cs typeface="ＭＳ Ｐゴシック" pitchFamily="-110" charset="-128"/>
              </a:rPr>
              <a:t>“Model” is all of your training examples which can be large</a:t>
            </a:r>
          </a:p>
        </p:txBody>
      </p:sp>
    </p:spTree>
    <p:extLst>
      <p:ext uri="{BB962C8B-B14F-4D97-AF65-F5344CB8AC3E}">
        <p14:creationId xmlns:p14="http://schemas.microsoft.com/office/powerpoint/2010/main" val="32306599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space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03973" y="1874762"/>
            <a:ext cx="1988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, f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, f</a:t>
            </a:r>
            <a:r>
              <a:rPr lang="en-US" sz="2400" baseline="-250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>
                <a:solidFill>
                  <a:srgbClr val="FF0000"/>
                </a:solidFill>
              </a:rPr>
              <a:t>, …, f</a:t>
            </a:r>
            <a:r>
              <a:rPr lang="en-US" sz="2400" baseline="-25000" dirty="0" smtClean="0">
                <a:solidFill>
                  <a:srgbClr val="FF0000"/>
                </a:solidFill>
              </a:rPr>
              <a:t>m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1079" y="1874762"/>
            <a:ext cx="2723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dirty="0" smtClean="0"/>
              <a:t>-dimensional space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973" y="2848427"/>
            <a:ext cx="5595909" cy="31629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0322" y="6189524"/>
            <a:ext cx="4175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big will </a:t>
            </a:r>
            <a:r>
              <a:rPr lang="en-US" sz="2400" dirty="0" err="1" smtClean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 be for us?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57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Bias/variance trade-off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676400"/>
            <a:ext cx="519430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276600"/>
            <a:ext cx="26480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Is this a tree?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074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Bias/variance trade-off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276600"/>
            <a:ext cx="26480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Is this a tree?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600200"/>
            <a:ext cx="5499125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59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5029200" y="4267200"/>
            <a:ext cx="685800" cy="2286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Bias/variance trade-off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276600"/>
            <a:ext cx="26480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Is this a tree?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810000" y="1981200"/>
            <a:ext cx="3200400" cy="2514600"/>
          </a:xfrm>
          <a:prstGeom prst="ellipse">
            <a:avLst/>
          </a:prstGeom>
          <a:solidFill>
            <a:srgbClr val="00A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959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Bias/variance trade-off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276600"/>
            <a:ext cx="26480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Is this a tree?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733800" y="2667000"/>
            <a:ext cx="3200400" cy="2514600"/>
          </a:xfrm>
          <a:prstGeom prst="ellipse">
            <a:avLst/>
          </a:prstGeom>
          <a:solidFill>
            <a:srgbClr val="00A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225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Bayes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rule for classification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416181"/>
              </p:ext>
            </p:extLst>
          </p:nvPr>
        </p:nvGraphicFramePr>
        <p:xfrm>
          <a:off x="942975" y="3560762"/>
          <a:ext cx="5938838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94" name="Equation" r:id="rId3" imgW="2184400" imgH="419100" progId="Equation.3">
                  <p:embed/>
                </p:oleObj>
              </mc:Choice>
              <mc:Fallback>
                <p:oleObj name="Equation" r:id="rId3" imgW="2184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3560762"/>
                        <a:ext cx="5938838" cy="1163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 rot="16200000" flipH="1">
            <a:off x="4586287" y="3086100"/>
            <a:ext cx="838200" cy="1524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072187" y="1905000"/>
            <a:ext cx="15875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prior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probability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7187" y="1676400"/>
            <a:ext cx="12883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conditional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(posterior)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probability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>
            <a:off x="5995987" y="2895600"/>
            <a:ext cx="838201" cy="5334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96781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Bias/Variance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52600"/>
            <a:ext cx="8001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8000"/>
                </a:solidFill>
              </a:rPr>
              <a:t>Bias</a:t>
            </a:r>
            <a:r>
              <a:rPr lang="en-US" sz="2400" dirty="0" smtClean="0"/>
              <a:t>: How well does the model predict the training data?</a:t>
            </a:r>
          </a:p>
          <a:p>
            <a:pPr lvl="1"/>
            <a:r>
              <a:rPr lang="en-US" sz="2000" dirty="0" smtClean="0"/>
              <a:t>high bias – the model doesn’t do a good job of predicting the training data (high training set error)</a:t>
            </a:r>
          </a:p>
          <a:p>
            <a:pPr lvl="1"/>
            <a:r>
              <a:rPr lang="en-US" sz="2000" dirty="0" smtClean="0"/>
              <a:t>The model predictions are </a:t>
            </a:r>
            <a:r>
              <a:rPr lang="en-US" sz="2000" i="1" dirty="0" smtClean="0">
                <a:solidFill>
                  <a:srgbClr val="FF0000"/>
                </a:solidFill>
              </a:rPr>
              <a:t>biased by the model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8000"/>
                </a:solidFill>
              </a:rPr>
              <a:t>Variance</a:t>
            </a:r>
            <a:r>
              <a:rPr lang="en-US" sz="2400" dirty="0" smtClean="0"/>
              <a:t>: How sensitive to the training data is the learned model?</a:t>
            </a:r>
          </a:p>
          <a:p>
            <a:pPr lvl="1"/>
            <a:r>
              <a:rPr lang="en-US" sz="2000" dirty="0" smtClean="0"/>
              <a:t>high variance – changing the training data can drastically change the learned model</a:t>
            </a:r>
          </a:p>
          <a:p>
            <a:pPr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95477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Bias/Variance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Another way to think about it is model complexity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Simple models</a:t>
            </a:r>
          </a:p>
          <a:p>
            <a:pPr lvl="1"/>
            <a:r>
              <a:rPr lang="en-US" sz="2000" dirty="0" smtClean="0"/>
              <a:t>may not model data well</a:t>
            </a:r>
          </a:p>
          <a:p>
            <a:pPr lvl="1"/>
            <a:r>
              <a:rPr lang="en-US" sz="2000" dirty="0" smtClean="0"/>
              <a:t>high bias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Complicated models</a:t>
            </a:r>
          </a:p>
          <a:p>
            <a:pPr lvl="1"/>
            <a:r>
              <a:rPr lang="en-US" sz="2000" dirty="0" smtClean="0"/>
              <a:t>may </a:t>
            </a:r>
            <a:r>
              <a:rPr lang="en-US" sz="2000" dirty="0" err="1" smtClean="0"/>
              <a:t>overfit</a:t>
            </a:r>
            <a:r>
              <a:rPr lang="en-US" sz="2000" dirty="0" smtClean="0"/>
              <a:t> to the training data</a:t>
            </a:r>
          </a:p>
          <a:p>
            <a:pPr lvl="1"/>
            <a:r>
              <a:rPr lang="en-US" sz="2000" dirty="0" smtClean="0"/>
              <a:t>high variance</a:t>
            </a:r>
          </a:p>
          <a:p>
            <a:pPr lvl="1"/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Why do we care about bias/variance?</a:t>
            </a:r>
          </a:p>
          <a:p>
            <a:pPr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93742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Bias/variance trade-off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2210594" y="3352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38894" y="3542506"/>
            <a:ext cx="35814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10800000">
            <a:off x="1829594" y="5333206"/>
            <a:ext cx="4572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2591594" y="31996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743994" y="35806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896394" y="40378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277394" y="3809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582194" y="42664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039394" y="4571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344194" y="4190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572794" y="3733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106194" y="4114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182394" y="31996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868194" y="3428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5944394" y="2590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5000" y="56388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want to fit a polynomial to this, which one should we use?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21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Bias/variance trade-off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762794" y="3352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-1408906" y="3542506"/>
            <a:ext cx="35814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10800000">
            <a:off x="381794" y="5333206"/>
            <a:ext cx="4572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1143794" y="31996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296194" y="35806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448594" y="40378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829594" y="3809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134394" y="42664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591594" y="4571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896394" y="4190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124994" y="3733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658394" y="4114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734594" y="31996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420394" y="3428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496594" y="2590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59436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 variance OR high bias?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10800000" flipV="1">
            <a:off x="533400" y="2971800"/>
            <a:ext cx="5029200" cy="16002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4" name="Content Placeholder 6"/>
          <p:cNvSpPr>
            <a:spLocks noGrp="1"/>
          </p:cNvSpPr>
          <p:nvPr>
            <p:ph idx="1"/>
          </p:nvPr>
        </p:nvSpPr>
        <p:spPr>
          <a:xfrm>
            <a:off x="5257800" y="1676400"/>
            <a:ext cx="3733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Bias: How well does the model predict the training data?</a:t>
            </a:r>
          </a:p>
          <a:p>
            <a:pPr lvl="1"/>
            <a:r>
              <a:rPr lang="en-US" sz="1800" dirty="0" smtClean="0"/>
              <a:t>high bias – the model doesn’t do a good job of predicting the training data (high training set error)</a:t>
            </a:r>
          </a:p>
          <a:p>
            <a:pPr lvl="1"/>
            <a:r>
              <a:rPr lang="en-US" sz="1800" dirty="0" smtClean="0"/>
              <a:t>The model predictions are biased by the model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Variance: How sensitive to the training data is the learned model?</a:t>
            </a:r>
          </a:p>
          <a:p>
            <a:pPr lvl="1"/>
            <a:r>
              <a:rPr lang="en-US" sz="1800" dirty="0" smtClean="0"/>
              <a:t>high variance – changing the training data can drastically change the learned model</a:t>
            </a:r>
          </a:p>
        </p:txBody>
      </p:sp>
    </p:spTree>
    <p:extLst>
      <p:ext uri="{BB962C8B-B14F-4D97-AF65-F5344CB8AC3E}">
        <p14:creationId xmlns:p14="http://schemas.microsoft.com/office/powerpoint/2010/main" val="157411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Bias/variance trade-off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762794" y="3352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-1408906" y="3542506"/>
            <a:ext cx="35814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10800000">
            <a:off x="381794" y="5333206"/>
            <a:ext cx="4572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1143794" y="31996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296194" y="35806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448594" y="40378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829594" y="3809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134394" y="42664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591594" y="4571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896394" y="4190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124994" y="3733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658394" y="4114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734594" y="31996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420394" y="3428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496594" y="2590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59436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High bias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10800000" flipV="1">
            <a:off x="533400" y="2971800"/>
            <a:ext cx="5029200" cy="16002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4" name="Content Placeholder 6"/>
          <p:cNvSpPr>
            <a:spLocks noGrp="1"/>
          </p:cNvSpPr>
          <p:nvPr>
            <p:ph idx="1"/>
          </p:nvPr>
        </p:nvSpPr>
        <p:spPr>
          <a:xfrm>
            <a:off x="5257800" y="1676400"/>
            <a:ext cx="3733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Bias: How well does the model predict the training data?</a:t>
            </a:r>
          </a:p>
          <a:p>
            <a:pPr lvl="1"/>
            <a:r>
              <a:rPr lang="en-US" sz="1800" dirty="0" smtClean="0"/>
              <a:t>high bias – the model doesn’t do a good job of predicting the training data (high training set error)</a:t>
            </a:r>
          </a:p>
          <a:p>
            <a:pPr lvl="1"/>
            <a:r>
              <a:rPr lang="en-US" sz="1800" dirty="0" smtClean="0"/>
              <a:t>The model predictions are biased by the model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Variance: How sensitive to the training data is the learned model?</a:t>
            </a:r>
          </a:p>
          <a:p>
            <a:pPr lvl="1"/>
            <a:r>
              <a:rPr lang="en-US" sz="1800" dirty="0" smtClean="0"/>
              <a:t>high variance – changing the training data can drastically change the learned model</a:t>
            </a:r>
          </a:p>
        </p:txBody>
      </p:sp>
    </p:spTree>
    <p:extLst>
      <p:ext uri="{BB962C8B-B14F-4D97-AF65-F5344CB8AC3E}">
        <p14:creationId xmlns:p14="http://schemas.microsoft.com/office/powerpoint/2010/main" val="476185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Bias/variance trade-off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762794" y="3352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-1408906" y="3542506"/>
            <a:ext cx="35814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10800000">
            <a:off x="381794" y="5333206"/>
            <a:ext cx="4572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1143794" y="31996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296194" y="35806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448594" y="40378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829594" y="3809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134394" y="42664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591594" y="4571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896394" y="4190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124994" y="3733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658394" y="4114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734594" y="31996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420394" y="3428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496594" y="2590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59436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 variance OR high bias?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Content Placeholder 6"/>
          <p:cNvSpPr>
            <a:spLocks noGrp="1"/>
          </p:cNvSpPr>
          <p:nvPr>
            <p:ph idx="1"/>
          </p:nvPr>
        </p:nvSpPr>
        <p:spPr>
          <a:xfrm>
            <a:off x="5257800" y="1676400"/>
            <a:ext cx="3733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Bias: How well does the model predict the training data?</a:t>
            </a:r>
          </a:p>
          <a:p>
            <a:pPr lvl="1"/>
            <a:r>
              <a:rPr lang="en-US" sz="1800" dirty="0" smtClean="0"/>
              <a:t>high bias – the model doesn’t do a good job of predicting the training data (high training set error)</a:t>
            </a:r>
          </a:p>
          <a:p>
            <a:pPr lvl="1"/>
            <a:r>
              <a:rPr lang="en-US" sz="1800" dirty="0" smtClean="0"/>
              <a:t>The model predictions are biased by the model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Variance: How sensitive to the training data is the learned model?</a:t>
            </a:r>
          </a:p>
          <a:p>
            <a:pPr lvl="1"/>
            <a:r>
              <a:rPr lang="en-US" sz="1800" dirty="0" smtClean="0"/>
              <a:t>high variance – changing the training data can drastically change the learned model</a:t>
            </a:r>
          </a:p>
        </p:txBody>
      </p:sp>
      <p:sp>
        <p:nvSpPr>
          <p:cNvPr id="26" name="Freeform 25"/>
          <p:cNvSpPr/>
          <p:nvPr/>
        </p:nvSpPr>
        <p:spPr bwMode="auto">
          <a:xfrm>
            <a:off x="670899" y="1917065"/>
            <a:ext cx="3989456" cy="2989423"/>
          </a:xfrm>
          <a:custGeom>
            <a:avLst/>
            <a:gdLst>
              <a:gd name="connsiteX0" fmla="*/ 0 w 3989456"/>
              <a:gd name="connsiteY0" fmla="*/ 1713377 h 2989423"/>
              <a:gd name="connsiteX1" fmla="*/ 503175 w 3989456"/>
              <a:gd name="connsiteY1" fmla="*/ 1294019 h 2989423"/>
              <a:gd name="connsiteX2" fmla="*/ 886546 w 3989456"/>
              <a:gd name="connsiteY2" fmla="*/ 2204624 h 2989423"/>
              <a:gd name="connsiteX3" fmla="*/ 1305858 w 3989456"/>
              <a:gd name="connsiteY3" fmla="*/ 1893101 h 2989423"/>
              <a:gd name="connsiteX4" fmla="*/ 1701210 w 3989456"/>
              <a:gd name="connsiteY4" fmla="*/ 2983432 h 2989423"/>
              <a:gd name="connsiteX5" fmla="*/ 2575775 w 3989456"/>
              <a:gd name="connsiteY5" fmla="*/ 1857156 h 2989423"/>
              <a:gd name="connsiteX6" fmla="*/ 3031028 w 3989456"/>
              <a:gd name="connsiteY6" fmla="*/ 2264533 h 2989423"/>
              <a:gd name="connsiteX7" fmla="*/ 3186773 w 3989456"/>
              <a:gd name="connsiteY7" fmla="*/ 1234110 h 2989423"/>
              <a:gd name="connsiteX8" fmla="*/ 3857672 w 3989456"/>
              <a:gd name="connsiteY8" fmla="*/ 1665450 h 2989423"/>
              <a:gd name="connsiteX9" fmla="*/ 3977476 w 3989456"/>
              <a:gd name="connsiteY9" fmla="*/ 0 h 298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89456" h="2989423">
                <a:moveTo>
                  <a:pt x="0" y="1713377"/>
                </a:moveTo>
                <a:cubicBezTo>
                  <a:pt x="177709" y="1462761"/>
                  <a:pt x="355418" y="1212145"/>
                  <a:pt x="503175" y="1294019"/>
                </a:cubicBezTo>
                <a:cubicBezTo>
                  <a:pt x="650932" y="1375893"/>
                  <a:pt x="752766" y="2104777"/>
                  <a:pt x="886546" y="2204624"/>
                </a:cubicBezTo>
                <a:cubicBezTo>
                  <a:pt x="1020326" y="2304471"/>
                  <a:pt x="1170081" y="1763300"/>
                  <a:pt x="1305858" y="1893101"/>
                </a:cubicBezTo>
                <a:cubicBezTo>
                  <a:pt x="1441635" y="2022902"/>
                  <a:pt x="1489557" y="2989423"/>
                  <a:pt x="1701210" y="2983432"/>
                </a:cubicBezTo>
                <a:cubicBezTo>
                  <a:pt x="1912863" y="2977441"/>
                  <a:pt x="2354139" y="1976973"/>
                  <a:pt x="2575775" y="1857156"/>
                </a:cubicBezTo>
                <a:cubicBezTo>
                  <a:pt x="2797411" y="1737339"/>
                  <a:pt x="2929195" y="2368374"/>
                  <a:pt x="3031028" y="2264533"/>
                </a:cubicBezTo>
                <a:cubicBezTo>
                  <a:pt x="3132861" y="2160692"/>
                  <a:pt x="3048999" y="1333957"/>
                  <a:pt x="3186773" y="1234110"/>
                </a:cubicBezTo>
                <a:cubicBezTo>
                  <a:pt x="3324547" y="1134263"/>
                  <a:pt x="3725888" y="1871135"/>
                  <a:pt x="3857672" y="1665450"/>
                </a:cubicBezTo>
                <a:cubicBezTo>
                  <a:pt x="3989456" y="1459765"/>
                  <a:pt x="3977476" y="0"/>
                  <a:pt x="3977476" y="0"/>
                </a:cubicBezTo>
              </a:path>
            </a:pathLst>
          </a:custGeom>
          <a:noFill/>
          <a:ln w="38100" cap="flat" cmpd="sng" algn="ctr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971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Bias/variance trade-off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762794" y="3352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-1408906" y="3542506"/>
            <a:ext cx="35814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10800000">
            <a:off x="381794" y="5333206"/>
            <a:ext cx="4572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1143794" y="31996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296194" y="35806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448594" y="40378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829594" y="3809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134394" y="42664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591594" y="4571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896394" y="4190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124994" y="3733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658394" y="4114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734594" y="31996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420394" y="3428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496594" y="2590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59436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High variance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Content Placeholder 6"/>
          <p:cNvSpPr>
            <a:spLocks noGrp="1"/>
          </p:cNvSpPr>
          <p:nvPr>
            <p:ph idx="1"/>
          </p:nvPr>
        </p:nvSpPr>
        <p:spPr>
          <a:xfrm>
            <a:off x="5257800" y="1676400"/>
            <a:ext cx="3733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Bias: How well does the model predict the training data?</a:t>
            </a:r>
          </a:p>
          <a:p>
            <a:pPr lvl="1"/>
            <a:r>
              <a:rPr lang="en-US" sz="1800" dirty="0" smtClean="0"/>
              <a:t>high bias – the model doesn’t do a good job of predicting the training data (high training set error)</a:t>
            </a:r>
          </a:p>
          <a:p>
            <a:pPr lvl="1"/>
            <a:r>
              <a:rPr lang="en-US" sz="1800" dirty="0" smtClean="0"/>
              <a:t>The model predictions are biased by the model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Variance: How sensitive to the training data is the learned model?</a:t>
            </a:r>
          </a:p>
          <a:p>
            <a:pPr lvl="1"/>
            <a:r>
              <a:rPr lang="en-US" sz="1800" dirty="0" smtClean="0"/>
              <a:t>high variance – changing the training data can drastically change the learned model</a:t>
            </a:r>
          </a:p>
        </p:txBody>
      </p:sp>
      <p:sp>
        <p:nvSpPr>
          <p:cNvPr id="26" name="Freeform 25"/>
          <p:cNvSpPr/>
          <p:nvPr/>
        </p:nvSpPr>
        <p:spPr bwMode="auto">
          <a:xfrm>
            <a:off x="670899" y="1917065"/>
            <a:ext cx="3989456" cy="2989423"/>
          </a:xfrm>
          <a:custGeom>
            <a:avLst/>
            <a:gdLst>
              <a:gd name="connsiteX0" fmla="*/ 0 w 3989456"/>
              <a:gd name="connsiteY0" fmla="*/ 1713377 h 2989423"/>
              <a:gd name="connsiteX1" fmla="*/ 503175 w 3989456"/>
              <a:gd name="connsiteY1" fmla="*/ 1294019 h 2989423"/>
              <a:gd name="connsiteX2" fmla="*/ 886546 w 3989456"/>
              <a:gd name="connsiteY2" fmla="*/ 2204624 h 2989423"/>
              <a:gd name="connsiteX3" fmla="*/ 1305858 w 3989456"/>
              <a:gd name="connsiteY3" fmla="*/ 1893101 h 2989423"/>
              <a:gd name="connsiteX4" fmla="*/ 1701210 w 3989456"/>
              <a:gd name="connsiteY4" fmla="*/ 2983432 h 2989423"/>
              <a:gd name="connsiteX5" fmla="*/ 2575775 w 3989456"/>
              <a:gd name="connsiteY5" fmla="*/ 1857156 h 2989423"/>
              <a:gd name="connsiteX6" fmla="*/ 3031028 w 3989456"/>
              <a:gd name="connsiteY6" fmla="*/ 2264533 h 2989423"/>
              <a:gd name="connsiteX7" fmla="*/ 3186773 w 3989456"/>
              <a:gd name="connsiteY7" fmla="*/ 1234110 h 2989423"/>
              <a:gd name="connsiteX8" fmla="*/ 3857672 w 3989456"/>
              <a:gd name="connsiteY8" fmla="*/ 1665450 h 2989423"/>
              <a:gd name="connsiteX9" fmla="*/ 3977476 w 3989456"/>
              <a:gd name="connsiteY9" fmla="*/ 0 h 298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89456" h="2989423">
                <a:moveTo>
                  <a:pt x="0" y="1713377"/>
                </a:moveTo>
                <a:cubicBezTo>
                  <a:pt x="177709" y="1462761"/>
                  <a:pt x="355418" y="1212145"/>
                  <a:pt x="503175" y="1294019"/>
                </a:cubicBezTo>
                <a:cubicBezTo>
                  <a:pt x="650932" y="1375893"/>
                  <a:pt x="752766" y="2104777"/>
                  <a:pt x="886546" y="2204624"/>
                </a:cubicBezTo>
                <a:cubicBezTo>
                  <a:pt x="1020326" y="2304471"/>
                  <a:pt x="1170081" y="1763300"/>
                  <a:pt x="1305858" y="1893101"/>
                </a:cubicBezTo>
                <a:cubicBezTo>
                  <a:pt x="1441635" y="2022902"/>
                  <a:pt x="1489557" y="2989423"/>
                  <a:pt x="1701210" y="2983432"/>
                </a:cubicBezTo>
                <a:cubicBezTo>
                  <a:pt x="1912863" y="2977441"/>
                  <a:pt x="2354139" y="1976973"/>
                  <a:pt x="2575775" y="1857156"/>
                </a:cubicBezTo>
                <a:cubicBezTo>
                  <a:pt x="2797411" y="1737339"/>
                  <a:pt x="2929195" y="2368374"/>
                  <a:pt x="3031028" y="2264533"/>
                </a:cubicBezTo>
                <a:cubicBezTo>
                  <a:pt x="3132861" y="2160692"/>
                  <a:pt x="3048999" y="1333957"/>
                  <a:pt x="3186773" y="1234110"/>
                </a:cubicBezTo>
                <a:cubicBezTo>
                  <a:pt x="3324547" y="1134263"/>
                  <a:pt x="3725888" y="1871135"/>
                  <a:pt x="3857672" y="1665450"/>
                </a:cubicBezTo>
                <a:cubicBezTo>
                  <a:pt x="3989456" y="1459765"/>
                  <a:pt x="3977476" y="0"/>
                  <a:pt x="3977476" y="0"/>
                </a:cubicBezTo>
              </a:path>
            </a:pathLst>
          </a:custGeom>
          <a:noFill/>
          <a:ln w="38100" cap="flat" cmpd="sng" algn="ctr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615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Bias/variance trade-off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762794" y="3352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-1408906" y="3542506"/>
            <a:ext cx="35814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10800000">
            <a:off x="381794" y="5333206"/>
            <a:ext cx="4572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1143794" y="31996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296194" y="35806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448594" y="40378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829594" y="3809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134394" y="42664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591594" y="4571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896394" y="4190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124994" y="3733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658394" y="4114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734594" y="31996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420394" y="3428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496594" y="2590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59436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do we want?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Content Placeholder 6"/>
          <p:cNvSpPr>
            <a:spLocks noGrp="1"/>
          </p:cNvSpPr>
          <p:nvPr>
            <p:ph idx="1"/>
          </p:nvPr>
        </p:nvSpPr>
        <p:spPr>
          <a:xfrm>
            <a:off x="5257800" y="1676400"/>
            <a:ext cx="3733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Bias: How well does the model predict the training data?</a:t>
            </a:r>
          </a:p>
          <a:p>
            <a:pPr lvl="1"/>
            <a:r>
              <a:rPr lang="en-US" sz="1800" dirty="0" smtClean="0"/>
              <a:t>high bias – the model doesn’t do a good job of predicting the training data (high training set error)</a:t>
            </a:r>
          </a:p>
          <a:p>
            <a:pPr lvl="1"/>
            <a:r>
              <a:rPr lang="en-US" sz="1800" dirty="0" smtClean="0"/>
              <a:t>The model predictions are biased by the model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Variance: How sensitive to the training data is the learned model?</a:t>
            </a:r>
          </a:p>
          <a:p>
            <a:pPr lvl="1"/>
            <a:r>
              <a:rPr lang="en-US" sz="1800" dirty="0" smtClean="0"/>
              <a:t>high variance – changing the training data can drastically change the learned model</a:t>
            </a:r>
          </a:p>
        </p:txBody>
      </p:sp>
    </p:spTree>
    <p:extLst>
      <p:ext uri="{BB962C8B-B14F-4D97-AF65-F5344CB8AC3E}">
        <p14:creationId xmlns:p14="http://schemas.microsoft.com/office/powerpoint/2010/main" val="1352394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Bias/variance trade-off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762794" y="3352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-1408906" y="3542506"/>
            <a:ext cx="35814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10800000">
            <a:off x="381794" y="5333206"/>
            <a:ext cx="4572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1143794" y="31996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296194" y="35806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448594" y="40378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829594" y="3809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134394" y="42664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591594" y="4571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896394" y="4190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124994" y="3733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658394" y="4114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734594" y="31996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420394" y="3428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496594" y="2590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55626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Compromise between bias and variance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Content Placeholder 6"/>
          <p:cNvSpPr>
            <a:spLocks noGrp="1"/>
          </p:cNvSpPr>
          <p:nvPr>
            <p:ph idx="1"/>
          </p:nvPr>
        </p:nvSpPr>
        <p:spPr>
          <a:xfrm>
            <a:off x="5257800" y="1676400"/>
            <a:ext cx="3733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Bias: How well does the model predict the training data?</a:t>
            </a:r>
          </a:p>
          <a:p>
            <a:pPr lvl="1"/>
            <a:r>
              <a:rPr lang="en-US" sz="1800" dirty="0" smtClean="0"/>
              <a:t>high bias – the model doesn’t do a good job of predicting the training data (high training set error)</a:t>
            </a:r>
          </a:p>
          <a:p>
            <a:pPr lvl="1"/>
            <a:r>
              <a:rPr lang="en-US" sz="1800" dirty="0" smtClean="0"/>
              <a:t>The model predictions are biased by the model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Variance: How sensitive to the training data is the learned model?</a:t>
            </a:r>
          </a:p>
          <a:p>
            <a:pPr lvl="1"/>
            <a:r>
              <a:rPr lang="en-US" sz="1800" dirty="0" smtClean="0"/>
              <a:t>high variance – changing the training data can drastically change the learned model</a:t>
            </a:r>
          </a:p>
        </p:txBody>
      </p:sp>
      <p:sp>
        <p:nvSpPr>
          <p:cNvPr id="22" name="Freeform 21"/>
          <p:cNvSpPr/>
          <p:nvPr/>
        </p:nvSpPr>
        <p:spPr bwMode="auto">
          <a:xfrm>
            <a:off x="826644" y="2264533"/>
            <a:ext cx="4217082" cy="2378358"/>
          </a:xfrm>
          <a:custGeom>
            <a:avLst/>
            <a:gdLst>
              <a:gd name="connsiteX0" fmla="*/ 0 w 4217082"/>
              <a:gd name="connsiteY0" fmla="*/ 826734 h 2378358"/>
              <a:gd name="connsiteX1" fmla="*/ 2036659 w 4217082"/>
              <a:gd name="connsiteY1" fmla="*/ 2240569 h 2378358"/>
              <a:gd name="connsiteX2" fmla="*/ 4217082 w 4217082"/>
              <a:gd name="connsiteY2" fmla="*/ 0 h 237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7082" h="2378358">
                <a:moveTo>
                  <a:pt x="0" y="826734"/>
                </a:moveTo>
                <a:cubicBezTo>
                  <a:pt x="666906" y="1602546"/>
                  <a:pt x="1333812" y="2378358"/>
                  <a:pt x="2036659" y="2240569"/>
                </a:cubicBezTo>
                <a:cubicBezTo>
                  <a:pt x="2739506" y="2102780"/>
                  <a:pt x="3478294" y="1051390"/>
                  <a:pt x="4217082" y="0"/>
                </a:cubicBezTo>
              </a:path>
            </a:pathLst>
          </a:custGeom>
          <a:noFill/>
          <a:ln w="38100" cap="flat" cmpd="sng" algn="ctr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78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76400" y="1143000"/>
            <a:ext cx="4902200" cy="1752600"/>
            <a:chOff x="1728" y="960"/>
            <a:chExt cx="3088" cy="1104"/>
          </a:xfrm>
        </p:grpSpPr>
        <p:sp>
          <p:nvSpPr>
            <p:cNvPr id="40967" name="Oval 3"/>
            <p:cNvSpPr>
              <a:spLocks noChangeArrowheads="1"/>
            </p:cNvSpPr>
            <p:nvPr/>
          </p:nvSpPr>
          <p:spPr bwMode="auto">
            <a:xfrm>
              <a:off x="3168" y="960"/>
              <a:ext cx="392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1" i="1" dirty="0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Flu</a:t>
              </a:r>
            </a:p>
          </p:txBody>
        </p:sp>
        <p:sp>
          <p:nvSpPr>
            <p:cNvPr id="40968" name="Oval 4"/>
            <p:cNvSpPr>
              <a:spLocks noChangeArrowheads="1"/>
            </p:cNvSpPr>
            <p:nvPr/>
          </p:nvSpPr>
          <p:spPr bwMode="auto">
            <a:xfrm>
              <a:off x="1920" y="1680"/>
              <a:ext cx="392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1" i="1" dirty="0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x</a:t>
              </a:r>
              <a:r>
                <a:rPr lang="en-US" sz="2000" b="1" i="1" baseline="-25000" dirty="0" smtClean="0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1</a:t>
              </a:r>
              <a:endParaRPr lang="en-US" sz="2000" b="1" i="1" dirty="0">
                <a:latin typeface="Comic Sans MS" pitchFamily="-110" charset="0"/>
                <a:ea typeface="Times New Roman (Hebrew)" charset="0"/>
                <a:cs typeface="Times New Roman (Hebrew)" charset="0"/>
              </a:endParaRPr>
            </a:p>
          </p:txBody>
        </p:sp>
        <p:sp>
          <p:nvSpPr>
            <p:cNvPr id="40969" name="Oval 5"/>
            <p:cNvSpPr>
              <a:spLocks noChangeArrowheads="1"/>
            </p:cNvSpPr>
            <p:nvPr/>
          </p:nvSpPr>
          <p:spPr bwMode="auto">
            <a:xfrm>
              <a:off x="2448" y="1680"/>
              <a:ext cx="392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1" i="1" dirty="0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x</a:t>
              </a:r>
              <a:r>
                <a:rPr lang="en-US" sz="2000" b="1" i="1" baseline="-25000" dirty="0" smtClean="0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2</a:t>
              </a:r>
              <a:endParaRPr lang="en-US" sz="2000" b="1" i="1" dirty="0">
                <a:latin typeface="Comic Sans MS" pitchFamily="-110" charset="0"/>
                <a:ea typeface="Times New Roman (Hebrew)" charset="0"/>
                <a:cs typeface="Times New Roman (Hebrew)" charset="0"/>
              </a:endParaRPr>
            </a:p>
          </p:txBody>
        </p:sp>
        <p:sp>
          <p:nvSpPr>
            <p:cNvPr id="40970" name="Oval 6"/>
            <p:cNvSpPr>
              <a:spLocks noChangeArrowheads="1"/>
            </p:cNvSpPr>
            <p:nvPr/>
          </p:nvSpPr>
          <p:spPr bwMode="auto">
            <a:xfrm>
              <a:off x="4080" y="1680"/>
              <a:ext cx="392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1" i="1" dirty="0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x</a:t>
              </a:r>
              <a:r>
                <a:rPr lang="en-US" sz="2000" b="1" i="1" baseline="-25000" dirty="0" smtClean="0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5</a:t>
              </a:r>
              <a:endParaRPr lang="en-US" sz="2000" b="1" i="1" dirty="0">
                <a:latin typeface="Comic Sans MS" pitchFamily="-110" charset="0"/>
                <a:ea typeface="Times New Roman (Hebrew)" charset="0"/>
                <a:cs typeface="Times New Roman (Hebrew)" charset="0"/>
              </a:endParaRPr>
            </a:p>
          </p:txBody>
        </p:sp>
        <p:sp>
          <p:nvSpPr>
            <p:cNvPr id="40971" name="Oval 7"/>
            <p:cNvSpPr>
              <a:spLocks noChangeArrowheads="1"/>
            </p:cNvSpPr>
            <p:nvPr/>
          </p:nvSpPr>
          <p:spPr bwMode="auto">
            <a:xfrm>
              <a:off x="3072" y="1680"/>
              <a:ext cx="392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1" i="1" dirty="0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x</a:t>
              </a:r>
              <a:r>
                <a:rPr lang="en-US" sz="2000" b="1" i="1" baseline="-25000" dirty="0" smtClean="0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3</a:t>
              </a:r>
              <a:endParaRPr lang="en-US" sz="2000" b="1" i="1" baseline="-25000" dirty="0">
                <a:latin typeface="Comic Sans MS" pitchFamily="-110" charset="0"/>
                <a:ea typeface="Times New Roman (Hebrew)" charset="0"/>
                <a:cs typeface="Times New Roman (Hebrew)" charset="0"/>
              </a:endParaRPr>
            </a:p>
          </p:txBody>
        </p:sp>
        <p:cxnSp>
          <p:nvCxnSpPr>
            <p:cNvPr id="40972" name="AutoShape 8"/>
            <p:cNvCxnSpPr>
              <a:cxnSpLocks noChangeShapeType="1"/>
              <a:stCxn id="40967" idx="4"/>
              <a:endCxn id="40968" idx="0"/>
            </p:cNvCxnSpPr>
            <p:nvPr/>
          </p:nvCxnSpPr>
          <p:spPr bwMode="auto">
            <a:xfrm flipH="1">
              <a:off x="2116" y="1145"/>
              <a:ext cx="1248" cy="52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0973" name="AutoShape 9"/>
            <p:cNvCxnSpPr>
              <a:cxnSpLocks noChangeShapeType="1"/>
              <a:stCxn id="40967" idx="4"/>
              <a:endCxn id="40969" idx="0"/>
            </p:cNvCxnSpPr>
            <p:nvPr/>
          </p:nvCxnSpPr>
          <p:spPr bwMode="auto">
            <a:xfrm flipH="1">
              <a:off x="2644" y="1145"/>
              <a:ext cx="720" cy="52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0974" name="AutoShape 10"/>
            <p:cNvCxnSpPr>
              <a:cxnSpLocks noChangeShapeType="1"/>
              <a:stCxn id="40967" idx="4"/>
              <a:endCxn id="40971" idx="0"/>
            </p:cNvCxnSpPr>
            <p:nvPr/>
          </p:nvCxnSpPr>
          <p:spPr bwMode="auto">
            <a:xfrm flipH="1">
              <a:off x="3268" y="1145"/>
              <a:ext cx="96" cy="52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0975" name="AutoShape 11"/>
            <p:cNvCxnSpPr>
              <a:cxnSpLocks noChangeShapeType="1"/>
              <a:stCxn id="40967" idx="4"/>
              <a:endCxn id="40970" idx="0"/>
            </p:cNvCxnSpPr>
            <p:nvPr/>
          </p:nvCxnSpPr>
          <p:spPr bwMode="auto">
            <a:xfrm>
              <a:off x="3364" y="1145"/>
              <a:ext cx="912" cy="52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0976" name="Oval 12"/>
            <p:cNvSpPr>
              <a:spLocks noChangeArrowheads="1"/>
            </p:cNvSpPr>
            <p:nvPr/>
          </p:nvSpPr>
          <p:spPr bwMode="auto">
            <a:xfrm>
              <a:off x="3600" y="1680"/>
              <a:ext cx="392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1" i="1" dirty="0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x</a:t>
              </a:r>
              <a:r>
                <a:rPr lang="en-US" sz="2000" b="1" i="1" baseline="-25000" dirty="0" smtClean="0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4</a:t>
              </a:r>
              <a:endParaRPr lang="en-US" sz="2000" b="1" i="1" dirty="0">
                <a:latin typeface="Comic Sans MS" pitchFamily="-110" charset="0"/>
                <a:ea typeface="Times New Roman (Hebrew)" charset="0"/>
                <a:cs typeface="Times New Roman (Hebrew)" charset="0"/>
              </a:endParaRPr>
            </a:p>
          </p:txBody>
        </p:sp>
        <p:cxnSp>
          <p:nvCxnSpPr>
            <p:cNvPr id="40977" name="AutoShape 13"/>
            <p:cNvCxnSpPr>
              <a:cxnSpLocks noChangeShapeType="1"/>
              <a:stCxn id="40967" idx="4"/>
              <a:endCxn id="40976" idx="0"/>
            </p:cNvCxnSpPr>
            <p:nvPr/>
          </p:nvCxnSpPr>
          <p:spPr bwMode="auto">
            <a:xfrm>
              <a:off x="3364" y="1145"/>
              <a:ext cx="432" cy="52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0978" name="Text Box 14"/>
            <p:cNvSpPr txBox="1">
              <a:spLocks noChangeArrowheads="1"/>
            </p:cNvSpPr>
            <p:nvPr/>
          </p:nvSpPr>
          <p:spPr bwMode="auto">
            <a:xfrm>
              <a:off x="3600" y="1872"/>
              <a:ext cx="40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b="1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fever</a:t>
              </a:r>
            </a:p>
          </p:txBody>
        </p:sp>
        <p:sp>
          <p:nvSpPr>
            <p:cNvPr id="40979" name="Text Box 15"/>
            <p:cNvSpPr txBox="1">
              <a:spLocks noChangeArrowheads="1"/>
            </p:cNvSpPr>
            <p:nvPr/>
          </p:nvSpPr>
          <p:spPr bwMode="auto">
            <a:xfrm>
              <a:off x="2448" y="1872"/>
              <a:ext cx="37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b="1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sinus</a:t>
              </a:r>
            </a:p>
          </p:txBody>
        </p:sp>
        <p:sp>
          <p:nvSpPr>
            <p:cNvPr id="40980" name="Text Box 16"/>
            <p:cNvSpPr txBox="1">
              <a:spLocks noChangeArrowheads="1"/>
            </p:cNvSpPr>
            <p:nvPr/>
          </p:nvSpPr>
          <p:spPr bwMode="auto">
            <a:xfrm>
              <a:off x="3030" y="1872"/>
              <a:ext cx="41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b="1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cough</a:t>
              </a:r>
            </a:p>
          </p:txBody>
        </p:sp>
        <p:sp>
          <p:nvSpPr>
            <p:cNvPr id="40981" name="Text Box 17"/>
            <p:cNvSpPr txBox="1">
              <a:spLocks noChangeArrowheads="1"/>
            </p:cNvSpPr>
            <p:nvPr/>
          </p:nvSpPr>
          <p:spPr bwMode="auto">
            <a:xfrm>
              <a:off x="1728" y="1872"/>
              <a:ext cx="64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b="1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runnynose</a:t>
              </a:r>
            </a:p>
          </p:txBody>
        </p:sp>
        <p:sp>
          <p:nvSpPr>
            <p:cNvPr id="40982" name="Text Box 18"/>
            <p:cNvSpPr txBox="1">
              <a:spLocks noChangeArrowheads="1"/>
            </p:cNvSpPr>
            <p:nvPr/>
          </p:nvSpPr>
          <p:spPr bwMode="auto">
            <a:xfrm>
              <a:off x="4032" y="1872"/>
              <a:ext cx="78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b="1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muscle-ache</a:t>
              </a:r>
            </a:p>
          </p:txBody>
        </p:sp>
      </p:grpSp>
      <p:sp>
        <p:nvSpPr>
          <p:cNvPr id="40964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The 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Naive </a:t>
            </a:r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Bayes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 Classifier</a:t>
            </a:r>
          </a:p>
        </p:txBody>
      </p:sp>
      <p:sp>
        <p:nvSpPr>
          <p:cNvPr id="40965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457200" y="3200400"/>
            <a:ext cx="8686800" cy="1325562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b="1" dirty="0">
                <a:solidFill>
                  <a:srgbClr val="00A000"/>
                </a:solidFill>
                <a:ea typeface="ＭＳ Ｐゴシック" pitchFamily="-110" charset="-128"/>
                <a:cs typeface="ＭＳ Ｐゴシック" pitchFamily="-110" charset="-128"/>
              </a:rPr>
              <a:t>Conditional Independence Assumption: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features are 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independent of </a:t>
            </a:r>
            <a:r>
              <a:rPr lang="en-US" sz="2800" dirty="0" err="1" smtClean="0">
                <a:ea typeface="ＭＳ Ｐゴシック" pitchFamily="-110" charset="-128"/>
                <a:cs typeface="ＭＳ Ｐゴシック" pitchFamily="-110" charset="-128"/>
              </a:rPr>
              <a:t>eachother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given the class:</a:t>
            </a:r>
            <a:endParaRPr lang="en-US" sz="28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sz="28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032326"/>
              </p:ext>
            </p:extLst>
          </p:nvPr>
        </p:nvGraphicFramePr>
        <p:xfrm>
          <a:off x="1365250" y="4778375"/>
          <a:ext cx="65182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18" name="Equation" r:id="rId3" imgW="2514600" imgH="215900" progId="Equation.3">
                  <p:embed/>
                </p:oleObj>
              </mc:Choice>
              <mc:Fallback>
                <p:oleObj name="Equation" r:id="rId3" imgW="2514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4778375"/>
                        <a:ext cx="6518275" cy="555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02928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Naïve Bayes classifier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804511"/>
              </p:ext>
            </p:extLst>
          </p:nvPr>
        </p:nvGraphicFramePr>
        <p:xfrm>
          <a:off x="3121025" y="4114800"/>
          <a:ext cx="5835650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92" name="Equation" r:id="rId3" imgW="2146300" imgH="419100" progId="Equation.3">
                  <p:embed/>
                </p:oleObj>
              </mc:Choice>
              <mc:Fallback>
                <p:oleObj name="Equation" r:id="rId3" imgW="2146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4114800"/>
                        <a:ext cx="5835650" cy="1163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328723"/>
              </p:ext>
            </p:extLst>
          </p:nvPr>
        </p:nvGraphicFramePr>
        <p:xfrm>
          <a:off x="1600200" y="1219200"/>
          <a:ext cx="65182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93" name="Equation" r:id="rId5" imgW="2514600" imgH="215900" progId="Equation.3">
                  <p:embed/>
                </p:oleObj>
              </mc:Choice>
              <mc:Fallback>
                <p:oleObj name="Equation" r:id="rId5" imgW="2514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219200"/>
                        <a:ext cx="6518275" cy="555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93348"/>
              </p:ext>
            </p:extLst>
          </p:nvPr>
        </p:nvGraphicFramePr>
        <p:xfrm>
          <a:off x="457200" y="2819400"/>
          <a:ext cx="5938838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94" name="Equation" r:id="rId7" imgW="2184400" imgH="419100" progId="Equation.3">
                  <p:embed/>
                </p:oleObj>
              </mc:Choice>
              <mc:Fallback>
                <p:oleObj name="Equation" r:id="rId7" imgW="2184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819400"/>
                        <a:ext cx="5938838" cy="1163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 bwMode="auto">
          <a:xfrm>
            <a:off x="762000" y="2286000"/>
            <a:ext cx="7543800" cy="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787394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Classification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143000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</a:rPr>
              <a:t>Classifying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11430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Given an </a:t>
            </a:r>
            <a:r>
              <a:rPr lang="en-US" sz="2400" i="1" dirty="0" smtClean="0"/>
              <a:t>new</a:t>
            </a:r>
            <a:r>
              <a:rPr lang="en-US" sz="2400" dirty="0" smtClean="0"/>
              <a:t> example, classify it as the label with the largest conditional probability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819400"/>
            <a:ext cx="1929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Two Classes</a:t>
            </a:r>
            <a:endParaRPr lang="en-US" sz="2400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17480"/>
              </p:ext>
            </p:extLst>
          </p:nvPr>
        </p:nvGraphicFramePr>
        <p:xfrm>
          <a:off x="685800" y="3810000"/>
          <a:ext cx="8052834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1" name="Equation" r:id="rId4" imgW="5029200" imgH="419100" progId="Equation.3">
                  <p:embed/>
                </p:oleObj>
              </mc:Choice>
              <mc:Fallback>
                <p:oleObj name="Equation" r:id="rId4" imgW="5029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10000"/>
                        <a:ext cx="8052834" cy="685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530205"/>
              </p:ext>
            </p:extLst>
          </p:nvPr>
        </p:nvGraphicFramePr>
        <p:xfrm>
          <a:off x="638175" y="4724400"/>
          <a:ext cx="82772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2" name="Equation" r:id="rId6" imgW="5168900" imgH="419100" progId="Equation.3">
                  <p:embed/>
                </p:oleObj>
              </mc:Choice>
              <mc:Fallback>
                <p:oleObj name="Equation" r:id="rId6" imgW="5168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4724400"/>
                        <a:ext cx="8277225" cy="685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57400" y="5791200"/>
            <a:ext cx="4290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Compare and pick the largest!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762000" y="2286000"/>
            <a:ext cx="7543800" cy="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96198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Classification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143000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</a:rPr>
              <a:t>Classifying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11430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Given an </a:t>
            </a:r>
            <a:r>
              <a:rPr lang="en-US" sz="2400" i="1" dirty="0" smtClean="0"/>
              <a:t>new</a:t>
            </a:r>
            <a:r>
              <a:rPr lang="en-US" sz="2400" dirty="0" smtClean="0"/>
              <a:t> example, classify it as the label with the largest conditional probability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819400"/>
            <a:ext cx="1929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Two Classes</a:t>
            </a:r>
            <a:endParaRPr lang="en-US" sz="2400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165086"/>
              </p:ext>
            </p:extLst>
          </p:nvPr>
        </p:nvGraphicFramePr>
        <p:xfrm>
          <a:off x="685800" y="3810000"/>
          <a:ext cx="8052834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15" name="Equation" r:id="rId4" imgW="5029200" imgH="419100" progId="Equation.3">
                  <p:embed/>
                </p:oleObj>
              </mc:Choice>
              <mc:Fallback>
                <p:oleObj name="Equation" r:id="rId4" imgW="5029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10000"/>
                        <a:ext cx="8052834" cy="685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286965"/>
              </p:ext>
            </p:extLst>
          </p:nvPr>
        </p:nvGraphicFramePr>
        <p:xfrm>
          <a:off x="638175" y="4724400"/>
          <a:ext cx="82772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16" name="Equation" r:id="rId6" imgW="5168900" imgH="419100" progId="Equation.3">
                  <p:embed/>
                </p:oleObj>
              </mc:Choice>
              <mc:Fallback>
                <p:oleObj name="Equation" r:id="rId6" imgW="5168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4724400"/>
                        <a:ext cx="8277225" cy="685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03397" y="5791200"/>
            <a:ext cx="6598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P(F)?  Does it matter for classification?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762000" y="2286000"/>
            <a:ext cx="7543800" cy="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Oval 2"/>
          <p:cNvSpPr/>
          <p:nvPr/>
        </p:nvSpPr>
        <p:spPr bwMode="auto">
          <a:xfrm>
            <a:off x="5410200" y="4191000"/>
            <a:ext cx="914400" cy="3048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486400" y="5105400"/>
            <a:ext cx="914400" cy="3048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35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Arial" pitchFamily="-111" charset="0"/>
            <a:cs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Arial" pitchFamily="-111" charset="0"/>
            <a:cs typeface="Arial" pitchFamily="-111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wrap="square">
        <a:prstTxWarp prst="textNoShape">
          <a:avLst/>
        </a:prstTxWarp>
        <a:spAutoFit/>
      </a:bodyPr>
      <a:lstStyle>
        <a:defPPr algn="l">
          <a:defRPr sz="2400" b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16402</TotalTime>
  <Words>2044</Words>
  <Application>Microsoft Macintosh PowerPoint</Application>
  <PresentationFormat>On-screen Show (4:3)</PresentationFormat>
  <Paragraphs>409</Paragraphs>
  <Slides>58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Default Design</vt:lpstr>
      <vt:lpstr>Equation</vt:lpstr>
      <vt:lpstr>Microsoft Equation</vt:lpstr>
      <vt:lpstr>Machine Learning: Classification</vt:lpstr>
      <vt:lpstr>Admin</vt:lpstr>
      <vt:lpstr>Bayesian Classification</vt:lpstr>
      <vt:lpstr>Bayesian Classification</vt:lpstr>
      <vt:lpstr>Bayes rule for classification</vt:lpstr>
      <vt:lpstr>The Naive Bayes Classifier</vt:lpstr>
      <vt:lpstr>Naïve Bayes classifier</vt:lpstr>
      <vt:lpstr>Bayesian Classification</vt:lpstr>
      <vt:lpstr>Bayesian Classification</vt:lpstr>
      <vt:lpstr>Bayesian Classification</vt:lpstr>
      <vt:lpstr>Estimating parameters</vt:lpstr>
      <vt:lpstr>Maximum likelihood estimates</vt:lpstr>
      <vt:lpstr>Maximum likelihood estimates</vt:lpstr>
      <vt:lpstr>Maximum likelihood estimates</vt:lpstr>
      <vt:lpstr>Problem with Max Likelihood</vt:lpstr>
      <vt:lpstr>Smoothing to Avoid Overfitting</vt:lpstr>
      <vt:lpstr>Unseen features</vt:lpstr>
      <vt:lpstr>Classification evaluation</vt:lpstr>
      <vt:lpstr>Classification evaluation</vt:lpstr>
      <vt:lpstr>Classification evaluation</vt:lpstr>
      <vt:lpstr>Classification evaluation</vt:lpstr>
      <vt:lpstr>Classification evaluation</vt:lpstr>
      <vt:lpstr>Classification evaluation measures?</vt:lpstr>
      <vt:lpstr>Classification evaluation measures?</vt:lpstr>
      <vt:lpstr>NB: The good and the bad</vt:lpstr>
      <vt:lpstr>The mind-reading game</vt:lpstr>
      <vt:lpstr>The mind-reading game</vt:lpstr>
      <vt:lpstr>Another example</vt:lpstr>
      <vt:lpstr>Another example</vt:lpstr>
      <vt:lpstr>The learning problem</vt:lpstr>
      <vt:lpstr>Points in a feature space</vt:lpstr>
      <vt:lpstr>Test example: what class?</vt:lpstr>
      <vt:lpstr>Test example = Class 1</vt:lpstr>
      <vt:lpstr>Nearest neighbor</vt:lpstr>
      <vt:lpstr>What does it get wrong?</vt:lpstr>
      <vt:lpstr>What does it get wrong?</vt:lpstr>
      <vt:lpstr>What does it get wrong?</vt:lpstr>
      <vt:lpstr>k-Nearest Neighbor (k-NN)</vt:lpstr>
      <vt:lpstr>k-Nearest Neighbor (k-NN)</vt:lpstr>
      <vt:lpstr>Example: k=6 (6-NN)</vt:lpstr>
      <vt:lpstr>k Nearest Neighbor</vt:lpstr>
      <vt:lpstr>k-NN decision boundaries</vt:lpstr>
      <vt:lpstr>k-NN decision boundaries</vt:lpstr>
      <vt:lpstr>k-NN: The good and the bad</vt:lpstr>
      <vt:lpstr>Feature space</vt:lpstr>
      <vt:lpstr>Bias/variance trade-off</vt:lpstr>
      <vt:lpstr>Bias/variance trade-off</vt:lpstr>
      <vt:lpstr>Bias/variance trade-off</vt:lpstr>
      <vt:lpstr>Bias/variance trade-off</vt:lpstr>
      <vt:lpstr>Bias/Variance</vt:lpstr>
      <vt:lpstr>Bias/Variance</vt:lpstr>
      <vt:lpstr>Bias/variance trade-off</vt:lpstr>
      <vt:lpstr>Bias/variance trade-off</vt:lpstr>
      <vt:lpstr>Bias/variance trade-off</vt:lpstr>
      <vt:lpstr>Bias/variance trade-off</vt:lpstr>
      <vt:lpstr>Bias/variance trade-off</vt:lpstr>
      <vt:lpstr>Bias/variance trade-off</vt:lpstr>
      <vt:lpstr>Bias/variance trade-off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Science of Computing</dc:title>
  <dc:creator>Christine Alvarado</dc:creator>
  <cp:lastModifiedBy>David Kauchak</cp:lastModifiedBy>
  <cp:revision>786</cp:revision>
  <dcterms:created xsi:type="dcterms:W3CDTF">2010-09-29T23:25:09Z</dcterms:created>
  <dcterms:modified xsi:type="dcterms:W3CDTF">2013-03-14T19:02:36Z</dcterms:modified>
</cp:coreProperties>
</file>