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9" r:id="rId1"/>
  </p:sldMasterIdLst>
  <p:notesMasterIdLst>
    <p:notesMasterId r:id="rId32"/>
  </p:notesMasterIdLst>
  <p:sldIdLst>
    <p:sldId id="318" r:id="rId2"/>
    <p:sldId id="256" r:id="rId3"/>
    <p:sldId id="317" r:id="rId4"/>
    <p:sldId id="319" r:id="rId5"/>
    <p:sldId id="321" r:id="rId6"/>
    <p:sldId id="322" r:id="rId7"/>
    <p:sldId id="323" r:id="rId8"/>
    <p:sldId id="325" r:id="rId9"/>
    <p:sldId id="334" r:id="rId10"/>
    <p:sldId id="324" r:id="rId11"/>
    <p:sldId id="320" r:id="rId12"/>
    <p:sldId id="330" r:id="rId13"/>
    <p:sldId id="326" r:id="rId14"/>
    <p:sldId id="332" r:id="rId15"/>
    <p:sldId id="333" r:id="rId16"/>
    <p:sldId id="335" r:id="rId17"/>
    <p:sldId id="343" r:id="rId18"/>
    <p:sldId id="331" r:id="rId19"/>
    <p:sldId id="327" r:id="rId20"/>
    <p:sldId id="336" r:id="rId21"/>
    <p:sldId id="337" r:id="rId22"/>
    <p:sldId id="338" r:id="rId23"/>
    <p:sldId id="339" r:id="rId24"/>
    <p:sldId id="344" r:id="rId25"/>
    <p:sldId id="345" r:id="rId26"/>
    <p:sldId id="340" r:id="rId27"/>
    <p:sldId id="341" r:id="rId28"/>
    <p:sldId id="342" r:id="rId29"/>
    <p:sldId id="309" r:id="rId30"/>
    <p:sldId id="346" r:id="rId31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CC33"/>
    <a:srgbClr val="CC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4" autoAdjust="0"/>
    <p:restoredTop sz="74595" autoAdjust="0"/>
  </p:normalViewPr>
  <p:slideViewPr>
    <p:cSldViewPr>
      <p:cViewPr varScale="1">
        <p:scale>
          <a:sx n="78" d="100"/>
          <a:sy n="78" d="100"/>
        </p:scale>
        <p:origin x="-169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tags" Target="tags/tag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A0D8919-A9F0-F34F-BDA9-89484967A8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31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8108F1-E1D9-FA46-BD74-772D9E1F0050}" type="slidenum">
              <a:rPr lang="en-US"/>
              <a:pPr/>
              <a:t>2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90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D8919-A9F0-F34F-BDA9-89484967A8A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D8919-A9F0-F34F-BDA9-89484967A8A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79B71E-8315-6945-A730-4EE62679D159}" type="slidenum">
              <a:rPr lang="en-US"/>
              <a:pPr/>
              <a:t>29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q to get out of help screen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2" Type="http://schemas.openxmlformats.org/officeDocument/2006/relationships/tags" Target="../tags/tag5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1442C3F-8B69-0346-BBCE-0D4B462CC8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AutoShape 7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5400000">
            <a:off x="3314700" y="723900"/>
            <a:ext cx="228600" cy="5486400"/>
          </a:xfrm>
          <a:prstGeom prst="triangle">
            <a:avLst>
              <a:gd name="adj" fmla="val 100000"/>
            </a:avLst>
          </a:prstGeom>
          <a:solidFill>
            <a:srgbClr val="CC3300"/>
          </a:solidFill>
          <a:ln w="254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8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 rot="16200000" flipH="1">
            <a:off x="5829300" y="952500"/>
            <a:ext cx="228600" cy="5029200"/>
          </a:xfrm>
          <a:prstGeom prst="triangle">
            <a:avLst>
              <a:gd name="adj" fmla="val 100000"/>
            </a:avLst>
          </a:prstGeom>
          <a:solidFill>
            <a:srgbClr val="CC3300"/>
          </a:solidFill>
          <a:ln w="254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9"/>
          <p:cNvSpPr>
            <a:spLocks noChangeShapeType="1"/>
          </p:cNvSpPr>
          <p:nvPr userDrawn="1">
            <p:custDataLst>
              <p:tags r:id="rId3"/>
            </p:custDataLst>
          </p:nvPr>
        </p:nvSpPr>
        <p:spPr bwMode="auto">
          <a:xfrm>
            <a:off x="685800" y="3581400"/>
            <a:ext cx="777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295F-357B-2F4E-9D58-9158D0941C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A822-A8C7-ED44-B5DC-B2C0072F7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942D-9BF7-E44E-B3C7-7B1DD494F6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BEA08E1-17F3-1247-8AED-9DE992EF53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4AE3-8859-B446-B78A-B77CB1E1D2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C1065-30AD-5341-A032-752157A65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750DE-E1E4-204A-BC22-8ED8702369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948A-6FA6-BD42-85C5-6064FA866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9259-BAC7-2845-B131-5649893653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674E166-66E4-464B-9531-6DB25D22D6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tags" Target="../tags/tag2.xml"/><Relationship Id="rId14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F6A6DAA-7AF6-284F-AABD-6A3EFB7033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Line 7"/>
          <p:cNvSpPr>
            <a:spLocks noChangeShapeType="1"/>
          </p:cNvSpPr>
          <p:nvPr userDrawn="1">
            <p:custDataLst>
              <p:tags r:id="rId13"/>
            </p:custDataLst>
          </p:nvPr>
        </p:nvSpPr>
        <p:spPr bwMode="auto">
          <a:xfrm>
            <a:off x="473075" y="881063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 userDrawn="1">
            <p:custDataLst>
              <p:tags r:id="rId14"/>
            </p:custDataLst>
          </p:nvPr>
        </p:nvSpPr>
        <p:spPr bwMode="auto">
          <a:xfrm rot="5400000">
            <a:off x="3216275" y="-1893887"/>
            <a:ext cx="76200" cy="5562600"/>
          </a:xfrm>
          <a:prstGeom prst="triangle">
            <a:avLst>
              <a:gd name="adj" fmla="val 41667"/>
            </a:avLst>
          </a:prstGeom>
          <a:solidFill>
            <a:schemeClr val="hlink"/>
          </a:solidFill>
          <a:ln w="254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4" Type="http://schemas.microsoft.com/office/2007/relationships/media" Target="../media/media1.wav"/><Relationship Id="rId5" Type="http://schemas.openxmlformats.org/officeDocument/2006/relationships/audio" Target="../media/media1.wav"/><Relationship Id="rId6" Type="http://schemas.openxmlformats.org/officeDocument/2006/relationships/slideLayout" Target="../slideLayouts/slideLayout2.xml"/><Relationship Id="rId7" Type="http://schemas.openxmlformats.org/officeDocument/2006/relationships/hyperlink" Target="http://tts.loquendo.com/ttsdemo/default.asp" TargetMode="External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" Type="http://schemas.microsoft.com/office/2007/relationships/media" Target="file://localhost/Users/dkauchak/classes/cs311/lectures/lecture1-Intro/loquendo.wav" TargetMode="External"/><Relationship Id="rId2" Type="http://schemas.openxmlformats.org/officeDocument/2006/relationships/audio" Target="file://localhost/Users/dkauchak/classes/cs311/lectures/lecture1-Intro/loquendo.wa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6.png"/><Relationship Id="rId5" Type="http://schemas.openxmlformats.org/officeDocument/2006/relationships/image" Target="../media/image27.emf"/><Relationship Id="rId1" Type="http://schemas.openxmlformats.org/officeDocument/2006/relationships/tags" Target="../tags/tag9.xml"/><Relationship Id="rId2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1czBcnX1Ww" TargetMode="External"/><Relationship Id="rId4" Type="http://schemas.openxmlformats.org/officeDocument/2006/relationships/hyperlink" Target="http://www.youtube.com/watch?v=9vwZ5FQEUFg" TargetMode="External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4" Type="http://schemas.openxmlformats.org/officeDocument/2006/relationships/tags" Target="../tags/tag17.xml"/><Relationship Id="rId5" Type="http://schemas.openxmlformats.org/officeDocument/2006/relationships/slideLayout" Target="../slideLayouts/slideLayout6.xml"/><Relationship Id="rId6" Type="http://schemas.openxmlformats.org/officeDocument/2006/relationships/notesSlide" Target="../notesSlides/notesSlide4.xml"/><Relationship Id="rId1" Type="http://schemas.openxmlformats.org/officeDocument/2006/relationships/tags" Target="../tags/tag14.xml"/><Relationship Id="rId2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438400" y="6336268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http://www.bbspot.com/comics/PC-Weenies/2008/02/3248.php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01519"/>
            <a:ext cx="5486400" cy="6046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challenges are there?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066800"/>
            <a:ext cx="81534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Knowledge representation</a:t>
            </a:r>
          </a:p>
          <a:p>
            <a:pPr lvl="1"/>
            <a:r>
              <a:rPr lang="en-US" sz="2000" dirty="0" smtClean="0"/>
              <a:t>encode known information</a:t>
            </a:r>
          </a:p>
          <a:p>
            <a:pPr lvl="1"/>
            <a:r>
              <a:rPr lang="en-US" sz="2000" dirty="0" smtClean="0"/>
              <a:t>water is wet, the sun is hot, Dave is a person, …</a:t>
            </a:r>
          </a:p>
          <a:p>
            <a:pPr marL="0" indent="0">
              <a:buNone/>
            </a:pPr>
            <a:r>
              <a:rPr lang="en-US" sz="2400" dirty="0" smtClean="0"/>
              <a:t>Learning</a:t>
            </a:r>
          </a:p>
          <a:p>
            <a:pPr lvl="1"/>
            <a:r>
              <a:rPr lang="en-US" sz="2000" dirty="0" smtClean="0"/>
              <a:t>learn from environment</a:t>
            </a:r>
          </a:p>
          <a:p>
            <a:pPr lvl="1"/>
            <a:r>
              <a:rPr lang="en-US" sz="2000" dirty="0" smtClean="0"/>
              <a:t>What type of feedback? (supervised vs. unsupervised vs. reinforcement </a:t>
            </a:r>
            <a:r>
              <a:rPr lang="en-US" sz="2000" dirty="0" err="1" smtClean="0"/>
              <a:t>vs</a:t>
            </a:r>
            <a:r>
              <a:rPr lang="en-US" sz="2000" dirty="0" smtClean="0"/>
              <a:t> …)</a:t>
            </a:r>
          </a:p>
          <a:p>
            <a:pPr marL="0" indent="0">
              <a:buNone/>
            </a:pPr>
            <a:r>
              <a:rPr lang="en-US" sz="2400" dirty="0" smtClean="0"/>
              <a:t>Reasoning/problem solving</a:t>
            </a:r>
          </a:p>
          <a:p>
            <a:pPr lvl="1"/>
            <a:r>
              <a:rPr lang="en-US" sz="2000" dirty="0" smtClean="0"/>
              <a:t>achieve goals, solve problems</a:t>
            </a:r>
          </a:p>
          <a:p>
            <a:pPr lvl="1"/>
            <a:r>
              <a:rPr lang="en-US" sz="2000" dirty="0" smtClean="0"/>
              <a:t>planning</a:t>
            </a:r>
          </a:p>
          <a:p>
            <a:pPr lvl="1"/>
            <a:r>
              <a:rPr lang="en-US" sz="2000" dirty="0" smtClean="0"/>
              <a:t>How do you make an omelet?  I’m carrying an umbrella and it’s raining… will I get wet?</a:t>
            </a:r>
          </a:p>
          <a:p>
            <a:pPr marL="0" indent="0">
              <a:buNone/>
            </a:pPr>
            <a:r>
              <a:rPr lang="en-US" sz="2400" dirty="0" smtClean="0"/>
              <a:t>Robotics</a:t>
            </a:r>
          </a:p>
          <a:p>
            <a:pPr lvl="1"/>
            <a:r>
              <a:rPr lang="en-US" sz="2000" dirty="0"/>
              <a:t>H</a:t>
            </a:r>
            <a:r>
              <a:rPr lang="en-US" sz="2000" dirty="0" smtClean="0"/>
              <a:t>ow can computers interact with the physical world?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152400"/>
            <a:ext cx="1231900" cy="135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can we currently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990600"/>
            <a:ext cx="7924800" cy="5334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Understand spoken language?</a:t>
            </a:r>
          </a:p>
          <a:p>
            <a:pPr lvl="1"/>
            <a:r>
              <a:rPr lang="en-US" sz="2800" dirty="0" smtClean="0"/>
              <a:t>speech recognition is </a:t>
            </a:r>
            <a:r>
              <a:rPr lang="en-US" sz="2800" dirty="0" smtClean="0"/>
              <a:t>really </a:t>
            </a:r>
            <a:r>
              <a:rPr lang="en-US" sz="2800" dirty="0" smtClean="0"/>
              <a:t>good, if:</a:t>
            </a:r>
          </a:p>
          <a:p>
            <a:pPr lvl="2"/>
            <a:r>
              <a:rPr lang="en-US" sz="2400" dirty="0" smtClean="0"/>
              <a:t>restricted vocabulary</a:t>
            </a:r>
          </a:p>
          <a:p>
            <a:pPr lvl="2"/>
            <a:r>
              <a:rPr lang="en-US" sz="2400" dirty="0" smtClean="0"/>
              <a:t>specific speaker with training</a:t>
            </a:r>
          </a:p>
          <a:p>
            <a:pPr lvl="1"/>
            <a:r>
              <a:rPr lang="en-US" sz="2800" dirty="0" smtClean="0"/>
              <a:t>Gotten quite good in the last few years and shows up in lots of places:</a:t>
            </a:r>
          </a:p>
          <a:p>
            <a:pPr lvl="2"/>
            <a:r>
              <a:rPr lang="en-US" sz="2400" dirty="0" smtClean="0"/>
              <a:t>Mac has built-in dictation software</a:t>
            </a:r>
          </a:p>
          <a:p>
            <a:pPr lvl="2"/>
            <a:r>
              <a:rPr lang="en-US" sz="2400" dirty="0" err="1" smtClean="0"/>
              <a:t>Siri</a:t>
            </a:r>
            <a:r>
              <a:rPr lang="en-US" sz="2400" dirty="0" smtClean="0"/>
              <a:t> is pretty good (though there’s more than speech recognition going on there)</a:t>
            </a:r>
          </a:p>
          <a:p>
            <a:pPr lvl="2"/>
            <a:r>
              <a:rPr lang="en-US" sz="2400" dirty="0" smtClean="0"/>
              <a:t>Google allows you to search via voice command</a:t>
            </a:r>
          </a:p>
          <a:p>
            <a:pPr lvl="2"/>
            <a:endParaRPr lang="en-US" sz="2800" dirty="0" smtClean="0"/>
          </a:p>
          <a:p>
            <a:pPr lvl="1"/>
            <a:r>
              <a:rPr lang="en-US" sz="2800" dirty="0" smtClean="0"/>
              <a:t>What does the spoken language actually mean (language understanding)?</a:t>
            </a:r>
          </a:p>
          <a:p>
            <a:pPr lvl="2"/>
            <a:r>
              <a:rPr lang="en-US" sz="2400" dirty="0" smtClean="0"/>
              <a:t>much harder problem!</a:t>
            </a:r>
          </a:p>
          <a:p>
            <a:pPr lvl="2"/>
            <a:r>
              <a:rPr lang="en-US" sz="2400" dirty="0" smtClean="0"/>
              <a:t>many advances in NLP in small things, but still far away from a general solution</a:t>
            </a:r>
          </a:p>
          <a:p>
            <a:pPr lvl="2"/>
            <a:endParaRPr lang="en-US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can we currently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990600"/>
            <a:ext cx="79248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Speak?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1371600"/>
            <a:ext cx="7924800" cy="464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Understandable,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but you wouldn’t confuse it for a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person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800" dirty="0" smtClean="0">
                <a:latin typeface="+mn-lt"/>
                <a:ea typeface="+mn-ea"/>
                <a:cs typeface="+mn-cs"/>
              </a:rPr>
              <a:t>Can do accents, intonations, etc.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800" baseline="0" dirty="0" smtClean="0">
                <a:latin typeface="+mn-lt"/>
                <a:ea typeface="+mn-ea"/>
                <a:cs typeface="+mn-cs"/>
              </a:rPr>
              <a:t>Better with restricted</a:t>
            </a:r>
            <a:r>
              <a:rPr lang="en-US" sz="2800" dirty="0" smtClean="0">
                <a:latin typeface="+mn-lt"/>
                <a:ea typeface="+mn-ea"/>
                <a:cs typeface="+mn-cs"/>
              </a:rPr>
              <a:t> vocabulary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Loquendo</a:t>
            </a:r>
            <a:endParaRPr lang="en-US" sz="2800" dirty="0" smtClean="0">
              <a:latin typeface="+mn-lt"/>
              <a:ea typeface="+mn-ea"/>
              <a:cs typeface="+mn-cs"/>
            </a:endParaRP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000" dirty="0">
                <a:latin typeface="+mn-lt"/>
                <a:ea typeface="+mn-ea"/>
                <a:cs typeface="+mn-cs"/>
                <a:hlinkClick r:id="rId7"/>
              </a:rPr>
              <a:t>http://tts.loquendo.com/ttsdemo/default.</a:t>
            </a:r>
            <a:r>
              <a:rPr lang="en-US" sz="2000" dirty="0" smtClean="0">
                <a:latin typeface="+mn-lt"/>
                <a:ea typeface="+mn-ea"/>
                <a:cs typeface="+mn-cs"/>
                <a:hlinkClick r:id="rId7"/>
              </a:rPr>
              <a:t>asp</a:t>
            </a:r>
            <a:endParaRPr lang="en-US" sz="2000" dirty="0" smtClean="0">
              <a:latin typeface="+mn-lt"/>
              <a:ea typeface="+mn-ea"/>
              <a:cs typeface="+mn-cs"/>
            </a:endParaRPr>
          </a:p>
          <a:p>
            <a:pPr marL="548640" lvl="1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400" dirty="0" smtClean="0">
                <a:latin typeface="+mn-lt"/>
                <a:ea typeface="+mn-ea"/>
                <a:cs typeface="+mn-cs"/>
              </a:rPr>
              <a:t>Dealing with facial expression is challenging</a:t>
            </a: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loquendo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53200" y="3505200"/>
            <a:ext cx="533400" cy="533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066800" y="4876800"/>
            <a:ext cx="2304275" cy="14620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447800" y="6324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Kismet (MIT)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0000" y="4724400"/>
            <a:ext cx="1397000" cy="1663700"/>
          </a:xfrm>
          <a:prstGeom prst="rect">
            <a:avLst/>
          </a:prstGeom>
        </p:spPr>
      </p:pic>
      <p:pic>
        <p:nvPicPr>
          <p:cNvPr id="4" name="Simon.wav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467600" y="3505200"/>
            <a:ext cx="533400" cy="533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77845" y="4724400"/>
            <a:ext cx="1894555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63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79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build="p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can we currently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7924800" cy="3886200"/>
          </a:xfrm>
        </p:spPr>
        <p:txBody>
          <a:bodyPr>
            <a:normAutofit/>
          </a:bodyPr>
          <a:lstStyle/>
          <a:p>
            <a:pPr lvl="1"/>
            <a:r>
              <a:rPr lang="en-US" sz="3000" dirty="0" smtClean="0"/>
              <a:t>Freeway driving is relatively straightforward</a:t>
            </a:r>
          </a:p>
          <a:p>
            <a:pPr lvl="1"/>
            <a:r>
              <a:rPr lang="en-US" sz="3000" dirty="0" smtClean="0"/>
              <a:t>Off-road a bit harder</a:t>
            </a:r>
          </a:p>
          <a:p>
            <a:pPr lvl="2"/>
            <a:r>
              <a:rPr lang="en-US" sz="2600" dirty="0" smtClean="0"/>
              <a:t>see DARPA grand challenges (2004, 2005)</a:t>
            </a:r>
          </a:p>
          <a:p>
            <a:pPr lvl="2"/>
            <a:endParaRPr lang="en-US" sz="2600" dirty="0" smtClean="0"/>
          </a:p>
          <a:p>
            <a:pPr marL="594360" lvl="2" indent="0">
              <a:buNone/>
            </a:pPr>
            <a:endParaRPr lang="en-US" sz="2600" dirty="0" smtClean="0"/>
          </a:p>
          <a:p>
            <a:pPr lvl="1"/>
            <a:r>
              <a:rPr lang="en-US" sz="3000" dirty="0" smtClean="0"/>
              <a:t>And urban driving is even trickier</a:t>
            </a:r>
          </a:p>
          <a:p>
            <a:pPr lvl="2"/>
            <a:r>
              <a:rPr lang="en-US" sz="2600" dirty="0" smtClean="0"/>
              <a:t>See DARPA urban challenge (2007</a:t>
            </a:r>
            <a:r>
              <a:rPr lang="en-US" sz="2600" dirty="0" smtClean="0"/>
              <a:t>)</a:t>
            </a:r>
          </a:p>
          <a:p>
            <a:pPr lvl="2"/>
            <a:r>
              <a:rPr lang="en-US" sz="2600" dirty="0" smtClean="0"/>
              <a:t>Google’s autonomous vehicle</a:t>
            </a:r>
            <a:endParaRPr lang="en-US" sz="2600" dirty="0" smtClean="0"/>
          </a:p>
          <a:p>
            <a:pPr lvl="1"/>
            <a:endParaRPr lang="en-US" sz="3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2819400"/>
            <a:ext cx="2252870" cy="1415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828" y="1371600"/>
            <a:ext cx="2016155" cy="1356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419600"/>
            <a:ext cx="2112065" cy="1629943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990600"/>
            <a:ext cx="7924800" cy="68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Drive a car?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5334000"/>
            <a:ext cx="2057400" cy="13176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7494849">
            <a:off x="-353258" y="5070147"/>
            <a:ext cx="212451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Hint: there’s a connection here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can we currently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990600"/>
            <a:ext cx="79248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Identify emotion?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1524000"/>
            <a:ext cx="7924800" cy="464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800" dirty="0" smtClean="0">
                <a:latin typeface="+mn-lt"/>
                <a:ea typeface="+mn-ea"/>
                <a:cs typeface="+mn-cs"/>
              </a:rPr>
              <a:t>This is </a:t>
            </a:r>
            <a:r>
              <a:rPr lang="en-US" sz="2800" dirty="0" err="1" smtClean="0">
                <a:latin typeface="+mn-lt"/>
                <a:ea typeface="+mn-ea"/>
                <a:cs typeface="+mn-cs"/>
              </a:rPr>
              <a:t>h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 success in text</a:t>
            </a: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noProof="0" dirty="0" smtClean="0">
                <a:latin typeface="+mn-lt"/>
                <a:ea typeface="+mn-ea"/>
                <a:cs typeface="+mn-cs"/>
              </a:rPr>
              <a:t>movie reviews</a:t>
            </a: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noProof="0" dirty="0" smtClean="0">
                <a:latin typeface="+mn-lt"/>
                <a:ea typeface="+mn-ea"/>
                <a:cs typeface="+mn-cs"/>
              </a:rPr>
              <a:t>blogs</a:t>
            </a: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noProof="0" dirty="0" smtClean="0">
                <a:latin typeface="+mn-lt"/>
                <a:ea typeface="+mn-ea"/>
                <a:cs typeface="+mn-cs"/>
              </a:rPr>
              <a:t>twitter</a:t>
            </a: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kumimoji="0" lang="en-US" sz="2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dealing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</a:t>
            </a:r>
            <a:r>
              <a:rPr lang="en-US" sz="2800" dirty="0" smtClean="0">
                <a:latin typeface="+mn-lt"/>
                <a:ea typeface="+mn-ea"/>
                <a:cs typeface="+mn-cs"/>
              </a:rPr>
              <a:t>sarcasm is hard</a:t>
            </a:r>
          </a:p>
          <a:p>
            <a:pPr marL="548640" lvl="1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 success with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faces</a:t>
            </a: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noProof="0" dirty="0" smtClean="0">
                <a:latin typeface="+mn-lt"/>
                <a:ea typeface="+mn-ea"/>
                <a:cs typeface="+mn-cs"/>
              </a:rPr>
              <a:t>strongly biased by training data</a:t>
            </a: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dirty="0" smtClean="0">
                <a:latin typeface="+mn-lt"/>
                <a:ea typeface="+mn-ea"/>
                <a:cs typeface="+mn-cs"/>
              </a:rPr>
              <a:t>works best when exaggerated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4419600"/>
            <a:ext cx="2286000" cy="2117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can we currently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990600"/>
            <a:ext cx="79248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Reasoning?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1524000"/>
            <a:ext cx="7924800" cy="464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800" dirty="0" smtClean="0">
                <a:latin typeface="+mn-lt"/>
                <a:ea typeface="+mn-ea"/>
                <a:cs typeface="+mn-cs"/>
              </a:rPr>
              <a:t>Success on small sub-problems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lang="en-US" sz="2800" dirty="0" smtClean="0">
              <a:latin typeface="+mn-lt"/>
              <a:ea typeface="+mn-ea"/>
              <a:cs typeface="+mn-cs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lang="en-US" sz="2800" dirty="0" smtClean="0">
              <a:latin typeface="+mn-lt"/>
              <a:ea typeface="+mn-ea"/>
              <a:cs typeface="+mn-cs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800" dirty="0" smtClean="0">
                <a:latin typeface="+mn-lt"/>
                <a:ea typeface="+mn-ea"/>
                <a:cs typeface="+mn-cs"/>
              </a:rPr>
              <a:t>General purpose reasoning is harder</a:t>
            </a: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dirty="0">
                <a:latin typeface="+mn-lt"/>
                <a:ea typeface="+mn-ea"/>
                <a:cs typeface="+mn-cs"/>
              </a:rPr>
              <a:t>W</a:t>
            </a:r>
            <a:r>
              <a:rPr lang="en-US" sz="2800" dirty="0" smtClean="0">
                <a:latin typeface="+mn-lt"/>
                <a:ea typeface="+mn-ea"/>
                <a:cs typeface="+mn-cs"/>
              </a:rPr>
              <a:t>olfram Alpha</a:t>
            </a: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dirty="0" err="1" smtClean="0">
                <a:latin typeface="+mn-lt"/>
                <a:ea typeface="+mn-ea"/>
                <a:cs typeface="+mn-cs"/>
              </a:rPr>
              <a:t>OpenCyc</a:t>
            </a:r>
            <a:endParaRPr lang="en-US" sz="2800" dirty="0" smtClean="0">
              <a:latin typeface="+mn-lt"/>
              <a:ea typeface="+mn-ea"/>
              <a:cs typeface="+mn-cs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057400"/>
            <a:ext cx="2155457" cy="22796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9" name="Picture 6" descr="MCj03473690000[1]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819400" y="2438400"/>
            <a:ext cx="1373187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can we currently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79248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Walk?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1524000"/>
            <a:ext cx="7924800" cy="464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800" dirty="0" smtClean="0">
                <a:latin typeface="+mn-lt"/>
                <a:ea typeface="+mn-ea"/>
                <a:cs typeface="+mn-cs"/>
              </a:rPr>
              <a:t>Robots have had a variety of locomotion methods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800" dirty="0" smtClean="0">
                <a:latin typeface="+mn-lt"/>
                <a:ea typeface="+mn-ea"/>
                <a:cs typeface="+mn-cs"/>
              </a:rPr>
              <a:t>Walking with legs, is challenging</a:t>
            </a: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dirty="0" smtClean="0">
                <a:latin typeface="+mn-lt"/>
                <a:ea typeface="+mn-ea"/>
                <a:cs typeface="+mn-cs"/>
              </a:rPr>
              <a:t>Differing terrains, stairs, running, ramps, etc.</a:t>
            </a:r>
          </a:p>
          <a:p>
            <a:pPr marL="1005840" lvl="2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dirty="0" smtClean="0">
                <a:latin typeface="+mn-lt"/>
                <a:ea typeface="+mn-ea"/>
                <a:cs typeface="+mn-cs"/>
              </a:rPr>
              <a:t>Recently, a number of successes</a:t>
            </a:r>
          </a:p>
          <a:p>
            <a:pPr marL="1463040" lvl="3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dirty="0" smtClean="0">
                <a:latin typeface="+mn-lt"/>
                <a:ea typeface="+mn-ea"/>
                <a:cs typeface="+mn-cs"/>
              </a:rPr>
              <a:t>Honda’s </a:t>
            </a:r>
            <a:r>
              <a:rPr lang="en-US" sz="2800" dirty="0" err="1" smtClean="0">
                <a:latin typeface="+mn-lt"/>
                <a:ea typeface="+mn-ea"/>
                <a:cs typeface="+mn-cs"/>
              </a:rPr>
              <a:t>Asimo</a:t>
            </a:r>
            <a:r>
              <a:rPr lang="en-US" sz="2800" dirty="0" smtClean="0">
                <a:latin typeface="+mn-lt"/>
                <a:ea typeface="+mn-ea"/>
                <a:cs typeface="+mn-cs"/>
              </a:rPr>
              <a:t> </a:t>
            </a:r>
          </a:p>
          <a:p>
            <a:pPr marL="1920240" lvl="4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000" dirty="0" smtClean="0">
                <a:latin typeface="+mn-lt"/>
                <a:ea typeface="+mn-ea"/>
                <a:cs typeface="+mn-cs"/>
                <a:hlinkClick r:id="rId3"/>
              </a:rPr>
              <a:t>http://www.youtube.com/watch?v=W1czBcnX1Ww</a:t>
            </a:r>
            <a:endParaRPr lang="en-US" sz="2000" dirty="0" smtClean="0">
              <a:latin typeface="+mn-lt"/>
              <a:ea typeface="+mn-ea"/>
              <a:cs typeface="+mn-cs"/>
            </a:endParaRPr>
          </a:p>
          <a:p>
            <a:pPr marL="1463040" lvl="3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dirty="0" smtClean="0">
                <a:latin typeface="+mn-lt"/>
                <a:ea typeface="+mn-ea"/>
                <a:cs typeface="+mn-cs"/>
              </a:rPr>
              <a:t>Sony QRIO</a:t>
            </a:r>
          </a:p>
          <a:p>
            <a:pPr marL="1920240" lvl="4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000" dirty="0" smtClean="0">
                <a:latin typeface="+mn-lt"/>
                <a:ea typeface="+mn-ea"/>
                <a:cs typeface="+mn-cs"/>
                <a:hlinkClick r:id="rId4"/>
              </a:rPr>
              <a:t>http://www.youtube.com/watch?v=9vwZ5FQEUFg</a:t>
            </a:r>
            <a:endParaRPr lang="en-US" sz="2000" dirty="0" smtClean="0">
              <a:latin typeface="+mn-lt"/>
              <a:ea typeface="+mn-ea"/>
              <a:cs typeface="+mn-cs"/>
            </a:endParaRPr>
          </a:p>
          <a:p>
            <a:pPr marL="1463040" lvl="3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800" dirty="0" smtClean="0">
                <a:latin typeface="+mn-lt"/>
                <a:ea typeface="+mn-ea"/>
                <a:cs typeface="+mn-cs"/>
              </a:rPr>
              <a:t>Boston Dynamic’s Big Dog</a:t>
            </a:r>
          </a:p>
          <a:p>
            <a:pPr marL="1920240" lvl="4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en-US" sz="2000" dirty="0" smtClean="0">
                <a:latin typeface="+mn-lt"/>
                <a:ea typeface="+mn-ea"/>
                <a:cs typeface="+mn-cs"/>
                <a:hlinkClick r:id="rId3"/>
              </a:rPr>
              <a:t>http://www.youtube.com/watch?v=W1czBcnX1Ww</a:t>
            </a:r>
            <a:r>
              <a:rPr lang="en-US" sz="2800" dirty="0" smtClean="0">
                <a:latin typeface="+mn-lt"/>
                <a:ea typeface="+mn-ea"/>
                <a:cs typeface="+mn-cs"/>
              </a:rPr>
              <a:t> </a:t>
            </a:r>
            <a:endParaRPr lang="en-US" sz="3200" dirty="0" smtClean="0">
              <a:latin typeface="+mn-lt"/>
              <a:ea typeface="+mn-ea"/>
              <a:cs typeface="+mn-cs"/>
            </a:endParaRPr>
          </a:p>
          <a:p>
            <a:pPr marL="1920240" lvl="4" indent="-228600" fontAlgn="auto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endParaRPr lang="en-US" sz="2800" dirty="0" smtClean="0"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0" y="2286000"/>
            <a:ext cx="941194" cy="1498600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391400" y="3733800"/>
            <a:ext cx="1149350" cy="144945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9000" y="5105400"/>
            <a:ext cx="1244600" cy="1475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When will I have my robot helper?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295400"/>
            <a:ext cx="2660650" cy="5009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can we currently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990600"/>
            <a:ext cx="79248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Vacuum? Clean the floor? Mow the lawn?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2451100"/>
            <a:ext cx="1892300" cy="1689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2603500"/>
            <a:ext cx="2298700" cy="1816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300" y="2298700"/>
            <a:ext cx="2247900" cy="176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can we currently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990600"/>
            <a:ext cx="79248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Fold a pile of towels?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752600"/>
            <a:ext cx="2451100" cy="1384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3810000"/>
            <a:ext cx="77724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UC Berkeley towel folding robot:</a:t>
            </a:r>
          </a:p>
          <a:p>
            <a:endParaRPr lang="en-US" sz="2400" dirty="0"/>
          </a:p>
          <a:p>
            <a:r>
              <a:rPr lang="en-US" sz="2400" dirty="0" smtClean="0"/>
              <a:t>http://</a:t>
            </a:r>
            <a:r>
              <a:rPr lang="en-US" sz="2400" dirty="0" err="1" smtClean="0"/>
              <a:t>www.youtube.com/watch?v</a:t>
            </a:r>
            <a:r>
              <a:rPr lang="en-US" sz="2400" dirty="0" smtClean="0"/>
              <a:t>=gy5g33S0Gzo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00" y="3505200"/>
            <a:ext cx="4648200" cy="1752600"/>
          </a:xfrm>
        </p:spPr>
        <p:txBody>
          <a:bodyPr/>
          <a:lstStyle/>
          <a:p>
            <a:pPr algn="r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CS311</a:t>
            </a:r>
            <a:b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David Kauchak</a:t>
            </a:r>
            <a:b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Spring 2013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762000" y="2209800"/>
            <a:ext cx="7772400" cy="1143000"/>
          </a:xfrm>
        </p:spPr>
        <p:txBody>
          <a:bodyPr>
            <a:noAutofit/>
          </a:bodyPr>
          <a:lstStyle/>
          <a:p>
            <a:pPr algn="r" eaLnBrk="1" hangingPunct="1"/>
            <a:r>
              <a:rPr lang="en-US" sz="4400" dirty="0" smtClean="0">
                <a:solidFill>
                  <a:srgbClr val="000000"/>
                </a:solidFill>
              </a:rPr>
              <a:t>Intro to AI &amp;</a:t>
            </a:r>
            <a:br>
              <a:rPr lang="en-US" sz="4400" dirty="0" smtClean="0">
                <a:solidFill>
                  <a:srgbClr val="000000"/>
                </a:solidFill>
              </a:rPr>
            </a:br>
            <a:r>
              <a:rPr lang="en-US" sz="4400" dirty="0" smtClean="0">
                <a:solidFill>
                  <a:srgbClr val="000000"/>
                </a:solidFill>
              </a:rPr>
              <a:t>Intro to Python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0" y="598306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FF6600"/>
                </a:solidFill>
              </a:rPr>
              <a:t>Adapted from notes from</a:t>
            </a:r>
            <a:r>
              <a:rPr lang="en-US" dirty="0" smtClean="0"/>
              <a:t>:</a:t>
            </a:r>
          </a:p>
          <a:p>
            <a:pPr algn="r"/>
            <a:r>
              <a:rPr lang="en-US" dirty="0" smtClean="0"/>
              <a:t>Sara Owsley </a:t>
            </a:r>
            <a:r>
              <a:rPr lang="en-US" dirty="0" err="1" smtClean="0"/>
              <a:t>Sood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52400"/>
            <a:ext cx="8610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CS311: Introduction to Artificial Intelligence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14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8077200" cy="5257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go/cs311</a:t>
            </a:r>
            <a:endParaRPr lang="en-US" dirty="0" smtClean="0"/>
          </a:p>
          <a:p>
            <a:pPr lvl="1"/>
            <a:r>
              <a:rPr lang="en-US" dirty="0" smtClean="0"/>
              <a:t>Office hours, schedule, assigned readings, problem sets</a:t>
            </a:r>
          </a:p>
          <a:p>
            <a:pPr lvl="1"/>
            <a:r>
              <a:rPr lang="en-US" dirty="0" smtClean="0"/>
              <a:t>Everything will be posted here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Read </a:t>
            </a:r>
            <a:r>
              <a:rPr lang="en-US" dirty="0" smtClean="0"/>
              <a:t>the “</a:t>
            </a:r>
            <a:r>
              <a:rPr lang="en-US" dirty="0" err="1" smtClean="0"/>
              <a:t>administrivia</a:t>
            </a:r>
            <a:r>
              <a:rPr lang="en-US" dirty="0" smtClean="0"/>
              <a:t>” </a:t>
            </a:r>
            <a:r>
              <a:rPr lang="en-US" dirty="0" smtClean="0"/>
              <a:t>page</a:t>
            </a:r>
            <a:r>
              <a:rPr lang="en-US" dirty="0" smtClean="0"/>
              <a:t>!</a:t>
            </a:r>
            <a:endParaRPr lang="en-US" dirty="0" smtClean="0"/>
          </a:p>
          <a:p>
            <a:pPr lvl="1"/>
            <a:r>
              <a:rPr lang="en-US" dirty="0" smtClean="0"/>
              <a:t>~4 programming assignments (in Python)</a:t>
            </a:r>
          </a:p>
          <a:p>
            <a:pPr lvl="1"/>
            <a:r>
              <a:rPr lang="en-US" dirty="0" smtClean="0"/>
              <a:t>ungraded written </a:t>
            </a:r>
            <a:r>
              <a:rPr lang="en-US" dirty="0" smtClean="0"/>
              <a:t>assignments</a:t>
            </a:r>
          </a:p>
          <a:p>
            <a:pPr lvl="1"/>
            <a:r>
              <a:rPr lang="en-US" dirty="0" smtClean="0"/>
              <a:t>quizzes</a:t>
            </a:r>
            <a:endParaRPr lang="en-US" dirty="0" smtClean="0"/>
          </a:p>
          <a:p>
            <a:pPr lvl="1"/>
            <a:r>
              <a:rPr lang="en-US" dirty="0" smtClean="0"/>
              <a:t>2 exams (dates are tentative)</a:t>
            </a:r>
          </a:p>
          <a:p>
            <a:pPr lvl="1"/>
            <a:r>
              <a:rPr lang="en-US" dirty="0" smtClean="0"/>
              <a:t>final project for the last month</a:t>
            </a:r>
          </a:p>
          <a:p>
            <a:pPr lvl="2"/>
            <a:r>
              <a:rPr lang="en-US" dirty="0" smtClean="0"/>
              <a:t>teams of 2-3 people</a:t>
            </a:r>
          </a:p>
          <a:p>
            <a:pPr lvl="2"/>
            <a:r>
              <a:rPr lang="en-US" dirty="0" smtClean="0"/>
              <a:t>research-like with write-up and presentation</a:t>
            </a:r>
          </a:p>
          <a:p>
            <a:pPr lvl="1"/>
            <a:r>
              <a:rPr lang="en-US" dirty="0" smtClean="0"/>
              <a:t>class participation</a:t>
            </a:r>
          </a:p>
          <a:p>
            <a:pPr lvl="1"/>
            <a:r>
              <a:rPr lang="en-US" dirty="0" smtClean="0"/>
              <a:t>readings</a:t>
            </a:r>
          </a:p>
          <a:p>
            <a:r>
              <a:rPr lang="en-US" dirty="0" smtClean="0"/>
              <a:t>Academic honesty and collaboration</a:t>
            </a:r>
          </a:p>
          <a:p>
            <a:pPr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Python basics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6425" y="990600"/>
            <a:ext cx="7941898" cy="50783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Courier New" charset="0"/>
              </a:rPr>
              <a:t>&gt;&gt;&gt; </a:t>
            </a:r>
            <a:r>
              <a:rPr lang="en-US" b="1" dirty="0" err="1">
                <a:latin typeface="Courier New" charset="0"/>
              </a:rPr>
              <a:t>x</a:t>
            </a:r>
            <a:r>
              <a:rPr lang="en-US" b="1" dirty="0">
                <a:latin typeface="Courier New" charset="0"/>
              </a:rPr>
              <a:t> = 5 #no variable types or declarations</a:t>
            </a:r>
          </a:p>
          <a:p>
            <a:r>
              <a:rPr lang="en-US" b="1" dirty="0">
                <a:latin typeface="Courier New" charset="0"/>
              </a:rPr>
              <a:t>&gt;&gt;&gt; </a:t>
            </a:r>
            <a:r>
              <a:rPr lang="en-US" b="1" dirty="0" err="1">
                <a:latin typeface="Courier New" charset="0"/>
              </a:rPr>
              <a:t>y</a:t>
            </a:r>
            <a:r>
              <a:rPr lang="en-US" b="1" dirty="0">
                <a:latin typeface="Courier New" charset="0"/>
              </a:rPr>
              <a:t> = </a:t>
            </a:r>
            <a:r>
              <a:rPr lang="en-US" b="1" dirty="0" smtClean="0">
                <a:latin typeface="Courier New" charset="0"/>
              </a:rPr>
              <a:t>10.0 </a:t>
            </a:r>
            <a:r>
              <a:rPr lang="en-US" b="1" dirty="0">
                <a:latin typeface="Courier New" charset="0"/>
              </a:rPr>
              <a:t>#python has implicit typing</a:t>
            </a:r>
            <a:endParaRPr lang="en-US" b="1" dirty="0" smtClean="0">
              <a:latin typeface="Courier New" charset="0"/>
            </a:endParaRPr>
          </a:p>
          <a:p>
            <a:r>
              <a:rPr lang="en-US" b="1" dirty="0" smtClean="0">
                <a:latin typeface="Courier New" charset="0"/>
              </a:rPr>
              <a:t>&gt;&gt;&gt; </a:t>
            </a:r>
            <a:r>
              <a:rPr lang="en-US" b="1" dirty="0" err="1" smtClean="0">
                <a:latin typeface="Courier New" charset="0"/>
              </a:rPr>
              <a:t>type(y</a:t>
            </a:r>
            <a:r>
              <a:rPr lang="en-US" b="1" dirty="0" smtClean="0">
                <a:latin typeface="Courier New" charset="0"/>
              </a:rPr>
              <a:t>)  # gets the type of an expression</a:t>
            </a:r>
          </a:p>
          <a:p>
            <a:r>
              <a:rPr lang="en-US" b="1" dirty="0" smtClean="0">
                <a:latin typeface="Courier New" charset="0"/>
              </a:rPr>
              <a:t>&lt;type 'float'&gt;</a:t>
            </a:r>
          </a:p>
          <a:p>
            <a:r>
              <a:rPr lang="en-US" b="1" dirty="0" smtClean="0">
                <a:latin typeface="Courier New" charset="0"/>
              </a:rPr>
              <a:t>&gt;&gt;&gt; </a:t>
            </a:r>
            <a:r>
              <a:rPr lang="en-US" b="1" dirty="0" err="1" smtClean="0">
                <a:latin typeface="Courier New" charset="0"/>
              </a:rPr>
              <a:t>type(x</a:t>
            </a:r>
            <a:r>
              <a:rPr lang="en-US" b="1" dirty="0" smtClean="0">
                <a:latin typeface="Courier New" charset="0"/>
              </a:rPr>
              <a:t>)</a:t>
            </a:r>
          </a:p>
          <a:p>
            <a:r>
              <a:rPr lang="en-US" b="1" dirty="0" smtClean="0">
                <a:latin typeface="Courier New" charset="0"/>
              </a:rPr>
              <a:t>&lt;type '</a:t>
            </a:r>
            <a:r>
              <a:rPr lang="en-US" b="1" dirty="0" err="1" smtClean="0">
                <a:latin typeface="Courier New" charset="0"/>
              </a:rPr>
              <a:t>int</a:t>
            </a:r>
            <a:r>
              <a:rPr lang="en-US" b="1" dirty="0" smtClean="0">
                <a:latin typeface="Courier New" charset="0"/>
              </a:rPr>
              <a:t>'&gt;</a:t>
            </a:r>
          </a:p>
          <a:p>
            <a:r>
              <a:rPr lang="en-US" b="1" dirty="0" smtClean="0">
                <a:latin typeface="Courier New" charset="0"/>
              </a:rPr>
              <a:t>&gt;&gt;&gt; </a:t>
            </a:r>
            <a:r>
              <a:rPr lang="en-US" b="1" dirty="0" err="1" smtClean="0">
                <a:latin typeface="Courier New" charset="0"/>
              </a:rPr>
              <a:t>x</a:t>
            </a:r>
            <a:r>
              <a:rPr lang="en-US" b="1" dirty="0" smtClean="0">
                <a:latin typeface="Courier New" charset="0"/>
              </a:rPr>
              <a:t> + </a:t>
            </a:r>
            <a:r>
              <a:rPr lang="en-US" b="1" dirty="0" err="1" smtClean="0">
                <a:latin typeface="Courier New" charset="0"/>
              </a:rPr>
              <a:t>y</a:t>
            </a:r>
            <a:r>
              <a:rPr lang="en-US" b="1" dirty="0" smtClean="0">
                <a:latin typeface="Courier New" charset="0"/>
              </a:rPr>
              <a:t>  #meaning that the type is implied by whatever </a:t>
            </a:r>
          </a:p>
          <a:p>
            <a:r>
              <a:rPr lang="en-US" b="1" dirty="0" smtClean="0">
                <a:latin typeface="Courier New" charset="0"/>
              </a:rPr>
              <a:t>           #you do to the variable</a:t>
            </a:r>
          </a:p>
          <a:p>
            <a:r>
              <a:rPr lang="en-US" b="1" dirty="0" smtClean="0">
                <a:latin typeface="Courier New" charset="0"/>
              </a:rPr>
              <a:t>15.0</a:t>
            </a:r>
          </a:p>
          <a:p>
            <a:r>
              <a:rPr lang="en-US" b="1" dirty="0" smtClean="0">
                <a:latin typeface="Courier New" charset="0"/>
              </a:rPr>
              <a:t>&gt;&gt;&gt; </a:t>
            </a:r>
            <a:r>
              <a:rPr lang="en-US" b="1" dirty="0" err="1" smtClean="0">
                <a:latin typeface="Courier New" charset="0"/>
              </a:rPr>
              <a:t>type(x</a:t>
            </a:r>
            <a:r>
              <a:rPr lang="en-US" b="1" dirty="0" smtClean="0">
                <a:latin typeface="Courier New" charset="0"/>
              </a:rPr>
              <a:t> + </a:t>
            </a:r>
            <a:r>
              <a:rPr lang="en-US" b="1" dirty="0" err="1" smtClean="0">
                <a:latin typeface="Courier New" charset="0"/>
              </a:rPr>
              <a:t>y</a:t>
            </a:r>
            <a:r>
              <a:rPr lang="en-US" b="1" dirty="0" smtClean="0">
                <a:latin typeface="Courier New" charset="0"/>
              </a:rPr>
              <a:t>)</a:t>
            </a:r>
          </a:p>
          <a:p>
            <a:r>
              <a:rPr lang="en-US" b="1" dirty="0" smtClean="0">
                <a:latin typeface="Courier New" charset="0"/>
              </a:rPr>
              <a:t>&lt;type 'float’&gt;</a:t>
            </a:r>
          </a:p>
          <a:p>
            <a:r>
              <a:rPr lang="en-US" b="1" dirty="0" smtClean="0">
                <a:latin typeface="Courier New" charset="0"/>
              </a:rPr>
              <a:t>&gt;</a:t>
            </a:r>
            <a:r>
              <a:rPr lang="en-US" b="1" dirty="0">
                <a:latin typeface="Courier New" charset="0"/>
              </a:rPr>
              <a:t>&gt;&gt; </a:t>
            </a:r>
            <a:r>
              <a:rPr lang="en-US" b="1" dirty="0" err="1">
                <a:latin typeface="Courier New" charset="0"/>
              </a:rPr>
              <a:t>x</a:t>
            </a:r>
            <a:r>
              <a:rPr lang="en-US" b="1" dirty="0">
                <a:latin typeface="Courier New" charset="0"/>
              </a:rPr>
              <a:t> = 'hi there'</a:t>
            </a:r>
          </a:p>
          <a:p>
            <a:r>
              <a:rPr lang="en-US" b="1" dirty="0">
                <a:latin typeface="Courier New" charset="0"/>
              </a:rPr>
              <a:t>&gt;&gt;&gt; </a:t>
            </a:r>
            <a:r>
              <a:rPr lang="en-US" b="1" dirty="0" err="1">
                <a:latin typeface="Courier New" charset="0"/>
              </a:rPr>
              <a:t>x</a:t>
            </a:r>
            <a:r>
              <a:rPr lang="en-US" b="1" dirty="0">
                <a:latin typeface="Courier New" charset="0"/>
              </a:rPr>
              <a:t> + </a:t>
            </a:r>
            <a:r>
              <a:rPr lang="en-US" b="1" dirty="0" err="1">
                <a:latin typeface="Courier New" charset="0"/>
              </a:rPr>
              <a:t>y</a:t>
            </a:r>
            <a:endParaRPr lang="en-US" b="1" dirty="0">
              <a:latin typeface="Courier New" charset="0"/>
            </a:endParaRPr>
          </a:p>
          <a:p>
            <a:r>
              <a:rPr lang="en-US" b="1" dirty="0" err="1">
                <a:latin typeface="Courier New" charset="0"/>
              </a:rPr>
              <a:t>Traceback</a:t>
            </a:r>
            <a:r>
              <a:rPr lang="en-US" b="1" dirty="0">
                <a:latin typeface="Courier New" charset="0"/>
              </a:rPr>
              <a:t> (most recent call last):</a:t>
            </a:r>
          </a:p>
          <a:p>
            <a:r>
              <a:rPr lang="en-US" b="1" dirty="0">
                <a:latin typeface="Courier New" charset="0"/>
              </a:rPr>
              <a:t>  File "&lt;</a:t>
            </a:r>
            <a:r>
              <a:rPr lang="en-US" b="1" dirty="0" err="1">
                <a:latin typeface="Courier New" charset="0"/>
              </a:rPr>
              <a:t>stdin</a:t>
            </a:r>
            <a:r>
              <a:rPr lang="en-US" b="1" dirty="0">
                <a:latin typeface="Courier New" charset="0"/>
              </a:rPr>
              <a:t>&gt;", line 1, in &lt;module&gt;</a:t>
            </a:r>
          </a:p>
          <a:p>
            <a:r>
              <a:rPr lang="en-US" b="1" dirty="0" err="1">
                <a:latin typeface="Courier New" charset="0"/>
              </a:rPr>
              <a:t>TypeError</a:t>
            </a:r>
            <a:r>
              <a:rPr lang="en-US" b="1" dirty="0">
                <a:latin typeface="Courier New" charset="0"/>
              </a:rPr>
              <a:t>: cannot concatenate '</a:t>
            </a:r>
            <a:r>
              <a:rPr lang="en-US" b="1" dirty="0" err="1">
                <a:latin typeface="Courier New" charset="0"/>
              </a:rPr>
              <a:t>str</a:t>
            </a:r>
            <a:r>
              <a:rPr lang="en-US" b="1" dirty="0">
                <a:latin typeface="Courier New" charset="0"/>
              </a:rPr>
              <a:t>' and '</a:t>
            </a:r>
            <a:r>
              <a:rPr lang="en-US" b="1" dirty="0" err="1">
                <a:latin typeface="Courier New" charset="0"/>
              </a:rPr>
              <a:t>int</a:t>
            </a:r>
            <a:r>
              <a:rPr lang="en-US" b="1" dirty="0">
                <a:latin typeface="Courier New" charset="0"/>
              </a:rPr>
              <a:t>' objects</a:t>
            </a:r>
          </a:p>
          <a:p>
            <a:r>
              <a:rPr lang="en-US" b="1" dirty="0">
                <a:latin typeface="Courier New" charset="0"/>
              </a:rPr>
              <a:t>&gt;&gt;&gt; </a:t>
            </a:r>
            <a:r>
              <a:rPr lang="en-US" b="1" dirty="0" err="1">
                <a:latin typeface="Courier New" charset="0"/>
              </a:rPr>
              <a:t>x</a:t>
            </a:r>
            <a:r>
              <a:rPr lang="en-US" b="1" dirty="0">
                <a:latin typeface="Courier New" charset="0"/>
              </a:rPr>
              <a:t> + </a:t>
            </a:r>
            <a:r>
              <a:rPr lang="en-US" b="1" dirty="0" err="1">
                <a:latin typeface="Courier New" charset="0"/>
              </a:rPr>
              <a:t>str(y</a:t>
            </a:r>
            <a:r>
              <a:rPr lang="en-US" b="1" dirty="0">
                <a:latin typeface="Courier New" charset="0"/>
              </a:rPr>
              <a:t>)</a:t>
            </a:r>
          </a:p>
          <a:p>
            <a:r>
              <a:rPr lang="en-US" b="1" dirty="0">
                <a:latin typeface="Courier New" charset="0"/>
              </a:rPr>
              <a:t>'hi there10</a:t>
            </a:r>
            <a:r>
              <a:rPr lang="en-US" b="1" dirty="0" smtClean="0">
                <a:latin typeface="Courier New" charset="0"/>
              </a:rPr>
              <a:t>'</a:t>
            </a:r>
            <a:endParaRPr lang="en-US" b="1" dirty="0">
              <a:latin typeface="Courier Ne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More python fun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6425" y="990600"/>
            <a:ext cx="7941898" cy="53553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latin typeface="Courier New" charset="0"/>
              </a:rPr>
              <a:t>&gt;&gt;&gt; x[0] ##treat a string as a list</a:t>
            </a:r>
          </a:p>
          <a:p>
            <a:r>
              <a:rPr lang="en-US" b="1" dirty="0" smtClean="0">
                <a:latin typeface="Courier New" charset="0"/>
              </a:rPr>
              <a:t>'</a:t>
            </a:r>
            <a:r>
              <a:rPr lang="en-US" b="1" dirty="0" err="1" smtClean="0">
                <a:latin typeface="Courier New" charset="0"/>
              </a:rPr>
              <a:t>h</a:t>
            </a:r>
            <a:r>
              <a:rPr lang="en-US" b="1" dirty="0" smtClean="0">
                <a:latin typeface="Courier New" charset="0"/>
              </a:rPr>
              <a:t>'</a:t>
            </a:r>
          </a:p>
          <a:p>
            <a:r>
              <a:rPr lang="en-US" b="1" dirty="0" smtClean="0">
                <a:latin typeface="Courier New" charset="0"/>
              </a:rPr>
              <a:t>&gt;&gt;&gt; x[0:4] ##substring of a string is a </a:t>
            </a:r>
            <a:r>
              <a:rPr lang="en-US" b="1" dirty="0" err="1" smtClean="0">
                <a:latin typeface="Courier New" charset="0"/>
              </a:rPr>
              <a:t>sublist</a:t>
            </a:r>
            <a:r>
              <a:rPr lang="en-US" b="1" dirty="0" smtClean="0">
                <a:latin typeface="Courier New" charset="0"/>
              </a:rPr>
              <a:t> - slices</a:t>
            </a:r>
          </a:p>
          <a:p>
            <a:r>
              <a:rPr lang="en-US" b="1" dirty="0" smtClean="0">
                <a:latin typeface="Courier New" charset="0"/>
              </a:rPr>
              <a:t>'hi </a:t>
            </a:r>
            <a:r>
              <a:rPr lang="en-US" b="1" dirty="0" err="1" smtClean="0">
                <a:latin typeface="Courier New" charset="0"/>
              </a:rPr>
              <a:t>t</a:t>
            </a:r>
            <a:r>
              <a:rPr lang="en-US" b="1" dirty="0" smtClean="0">
                <a:latin typeface="Courier New" charset="0"/>
              </a:rPr>
              <a:t>’</a:t>
            </a:r>
          </a:p>
          <a:p>
            <a:r>
              <a:rPr lang="en-US" b="1" dirty="0" smtClean="0">
                <a:latin typeface="Courier New" charset="0"/>
              </a:rPr>
              <a:t>&gt;&gt;&gt; x[-1]</a:t>
            </a:r>
          </a:p>
          <a:p>
            <a:r>
              <a:rPr lang="en-US" b="1" dirty="0" smtClean="0">
                <a:latin typeface="Courier New" charset="0"/>
              </a:rPr>
              <a:t>‘</a:t>
            </a:r>
            <a:r>
              <a:rPr lang="en-US" b="1" dirty="0" err="1" smtClean="0">
                <a:latin typeface="Courier New" charset="0"/>
              </a:rPr>
              <a:t>e</a:t>
            </a:r>
            <a:r>
              <a:rPr lang="en-US" b="1" dirty="0" smtClean="0">
                <a:latin typeface="Courier New" charset="0"/>
              </a:rPr>
              <a:t>’</a:t>
            </a:r>
          </a:p>
          <a:p>
            <a:r>
              <a:rPr lang="en-US" b="1" dirty="0" smtClean="0">
                <a:latin typeface="Courier New" charset="0"/>
              </a:rPr>
              <a:t>&gt;&gt;&gt; x[-3:]</a:t>
            </a:r>
          </a:p>
          <a:p>
            <a:r>
              <a:rPr lang="en-US" b="1" dirty="0" smtClean="0">
                <a:latin typeface="Courier New" charset="0"/>
              </a:rPr>
              <a:t>‘ere’</a:t>
            </a:r>
          </a:p>
          <a:p>
            <a:r>
              <a:rPr lang="en-US" b="1" dirty="0" smtClean="0">
                <a:latin typeface="Courier New" charset="0"/>
              </a:rPr>
              <a:t>&gt;&gt;&gt; </a:t>
            </a:r>
            <a:r>
              <a:rPr lang="en-US" b="1" dirty="0" err="1" smtClean="0">
                <a:latin typeface="Courier New" charset="0"/>
              </a:rPr>
              <a:t>myL</a:t>
            </a:r>
            <a:r>
              <a:rPr lang="en-US" b="1" dirty="0" smtClean="0">
                <a:latin typeface="Courier New" charset="0"/>
              </a:rPr>
              <a:t> = [2]*5 ##can do powerful things</a:t>
            </a:r>
          </a:p>
          <a:p>
            <a:r>
              <a:rPr lang="en-US" b="1" dirty="0" smtClean="0">
                <a:latin typeface="Courier New" charset="0"/>
              </a:rPr>
              <a:t>&gt;&gt;&gt; </a:t>
            </a:r>
            <a:r>
              <a:rPr lang="en-US" b="1" dirty="0" err="1" smtClean="0">
                <a:latin typeface="Courier New" charset="0"/>
              </a:rPr>
              <a:t>myL</a:t>
            </a:r>
            <a:r>
              <a:rPr lang="en-US" b="1" dirty="0" smtClean="0">
                <a:latin typeface="Courier New" charset="0"/>
              </a:rPr>
              <a:t>   ##what do you think this will do?</a:t>
            </a:r>
          </a:p>
          <a:p>
            <a:r>
              <a:rPr lang="en-US" b="1" dirty="0" smtClean="0">
                <a:latin typeface="Courier New" charset="0"/>
              </a:rPr>
              <a:t>[2, 2, 2, 2, 2]</a:t>
            </a:r>
          </a:p>
          <a:p>
            <a:r>
              <a:rPr lang="en-US" b="1" dirty="0" smtClean="0">
                <a:latin typeface="Courier New" charset="0"/>
              </a:rPr>
              <a:t>&gt;&gt;&gt; myL[2] = 0</a:t>
            </a:r>
          </a:p>
          <a:p>
            <a:r>
              <a:rPr lang="en-US" b="1" dirty="0" smtClean="0">
                <a:latin typeface="Courier New" charset="0"/>
              </a:rPr>
              <a:t>&gt;&gt;&gt; </a:t>
            </a:r>
            <a:r>
              <a:rPr lang="en-US" b="1" dirty="0" err="1" smtClean="0">
                <a:latin typeface="Courier New" charset="0"/>
              </a:rPr>
              <a:t>x</a:t>
            </a:r>
            <a:r>
              <a:rPr lang="en-US" b="1" dirty="0" smtClean="0">
                <a:latin typeface="Courier New" charset="0"/>
              </a:rPr>
              <a:t> = 1</a:t>
            </a:r>
          </a:p>
          <a:p>
            <a:r>
              <a:rPr lang="en-US" b="1" dirty="0" smtClean="0">
                <a:latin typeface="Courier New" charset="0"/>
              </a:rPr>
              <a:t>&gt;&gt;&gt; </a:t>
            </a:r>
            <a:r>
              <a:rPr lang="en-US" b="1" dirty="0" err="1" smtClean="0">
                <a:latin typeface="Courier New" charset="0"/>
              </a:rPr>
              <a:t>y</a:t>
            </a:r>
            <a:r>
              <a:rPr lang="en-US" b="1" dirty="0" smtClean="0">
                <a:latin typeface="Courier New" charset="0"/>
              </a:rPr>
              <a:t> = ‘hello’</a:t>
            </a:r>
          </a:p>
          <a:p>
            <a:r>
              <a:rPr lang="en-US" b="1" dirty="0" smtClean="0">
                <a:latin typeface="Courier New" charset="0"/>
              </a:rPr>
              <a:t>&gt;&gt;&gt; </a:t>
            </a:r>
            <a:r>
              <a:rPr lang="en-US" b="1" dirty="0" err="1" smtClean="0">
                <a:latin typeface="Courier New" charset="0"/>
              </a:rPr>
              <a:t>x</a:t>
            </a:r>
            <a:r>
              <a:rPr lang="en-US" b="1" dirty="0" smtClean="0">
                <a:latin typeface="Courier New" charset="0"/>
              </a:rPr>
              <a:t>, </a:t>
            </a:r>
            <a:r>
              <a:rPr lang="en-US" b="1" dirty="0" err="1" smtClean="0">
                <a:latin typeface="Courier New" charset="0"/>
              </a:rPr>
              <a:t>y</a:t>
            </a:r>
            <a:r>
              <a:rPr lang="en-US" b="1" dirty="0" smtClean="0">
                <a:latin typeface="Courier New" charset="0"/>
              </a:rPr>
              <a:t> = </a:t>
            </a:r>
            <a:r>
              <a:rPr lang="en-US" b="1" dirty="0" err="1" smtClean="0">
                <a:latin typeface="Courier New" charset="0"/>
              </a:rPr>
              <a:t>y</a:t>
            </a:r>
            <a:r>
              <a:rPr lang="en-US" b="1" dirty="0" smtClean="0">
                <a:latin typeface="Courier New" charset="0"/>
              </a:rPr>
              <a:t>, </a:t>
            </a:r>
            <a:r>
              <a:rPr lang="en-US" b="1" dirty="0" err="1" smtClean="0">
                <a:latin typeface="Courier New" charset="0"/>
              </a:rPr>
              <a:t>x</a:t>
            </a:r>
            <a:endParaRPr lang="en-US" b="1" dirty="0" smtClean="0">
              <a:latin typeface="Courier New" charset="0"/>
            </a:endParaRPr>
          </a:p>
          <a:p>
            <a:r>
              <a:rPr lang="en-US" b="1" dirty="0" smtClean="0">
                <a:latin typeface="Courier New" charset="0"/>
              </a:rPr>
              <a:t>&gt;&gt;&gt; </a:t>
            </a:r>
            <a:r>
              <a:rPr lang="en-US" b="1" dirty="0" err="1" smtClean="0">
                <a:latin typeface="Courier New" charset="0"/>
              </a:rPr>
              <a:t>x</a:t>
            </a:r>
            <a:endParaRPr lang="en-US" b="1" dirty="0" smtClean="0">
              <a:latin typeface="Courier New" charset="0"/>
            </a:endParaRPr>
          </a:p>
          <a:p>
            <a:r>
              <a:rPr lang="en-US" b="1" dirty="0" smtClean="0">
                <a:latin typeface="Courier New" charset="0"/>
              </a:rPr>
              <a:t>‘hello’</a:t>
            </a:r>
          </a:p>
          <a:p>
            <a:r>
              <a:rPr lang="en-US" b="1" dirty="0" smtClean="0">
                <a:latin typeface="Courier New" charset="0"/>
              </a:rPr>
              <a:t>&gt;&gt;&gt; </a:t>
            </a:r>
            <a:r>
              <a:rPr lang="en-US" b="1" dirty="0" err="1" smtClean="0">
                <a:latin typeface="Courier New" charset="0"/>
              </a:rPr>
              <a:t>y</a:t>
            </a:r>
            <a:endParaRPr lang="en-US" b="1" dirty="0" smtClean="0">
              <a:latin typeface="Courier New" charset="0"/>
            </a:endParaRPr>
          </a:p>
          <a:p>
            <a:r>
              <a:rPr lang="en-US" b="1" dirty="0">
                <a:latin typeface="Courier New" charset="0"/>
              </a:rPr>
              <a:t>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Defining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382000" cy="441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look at </a:t>
            </a:r>
            <a:r>
              <a:rPr lang="en-US" sz="2800" i="1" dirty="0" err="1" smtClean="0"/>
              <a:t>functions.py</a:t>
            </a:r>
            <a:endParaRPr lang="en-US" sz="2800" i="1" dirty="0" smtClean="0"/>
          </a:p>
          <a:p>
            <a:pPr lvl="1"/>
            <a:r>
              <a:rPr lang="en-US" sz="2800" b="1" dirty="0" smtClean="0"/>
              <a:t>def</a:t>
            </a:r>
            <a:r>
              <a:rPr lang="en-US" sz="2800" dirty="0" smtClean="0"/>
              <a:t> defines a new function</a:t>
            </a:r>
          </a:p>
          <a:p>
            <a:pPr lvl="1"/>
            <a:r>
              <a:rPr lang="en-US" sz="2800" b="1" dirty="0" smtClean="0"/>
              <a:t>: </a:t>
            </a:r>
            <a:r>
              <a:rPr lang="en-US" sz="2800" dirty="0" smtClean="0"/>
              <a:t>indicates the beginning of a new block of text</a:t>
            </a:r>
          </a:p>
          <a:p>
            <a:pPr lvl="2"/>
            <a:r>
              <a:rPr lang="en-US" sz="2400" dirty="0" smtClean="0"/>
              <a:t>no curly braces (for better or worse)</a:t>
            </a:r>
          </a:p>
          <a:p>
            <a:pPr lvl="2"/>
            <a:r>
              <a:rPr lang="en-US" sz="2400" dirty="0" smtClean="0"/>
              <a:t>a block is indicated by it’s indentation</a:t>
            </a:r>
          </a:p>
          <a:p>
            <a:pPr lvl="2"/>
            <a:r>
              <a:rPr lang="en-US" sz="2400" dirty="0" smtClean="0"/>
              <a:t>DON’T MIX SPACES AND </a:t>
            </a:r>
            <a:r>
              <a:rPr lang="en-US" sz="2400" dirty="0" smtClean="0"/>
              <a:t>TABS</a:t>
            </a:r>
          </a:p>
          <a:p>
            <a:pPr lvl="3"/>
            <a:r>
              <a:rPr lang="en-US" sz="2400" dirty="0" smtClean="0"/>
              <a:t>Whatever editor you use look up how to “Auto-expand” tabs into spaces!</a:t>
            </a:r>
            <a:endParaRPr lang="en-US" sz="2400" dirty="0" smtClean="0"/>
          </a:p>
          <a:p>
            <a:pPr lvl="1"/>
            <a:r>
              <a:rPr lang="en-US" sz="2800" b="1" dirty="0" smtClean="0"/>
              <a:t>==</a:t>
            </a:r>
            <a:r>
              <a:rPr lang="en-US" sz="2800" dirty="0" smtClean="0"/>
              <a:t> for equality</a:t>
            </a:r>
          </a:p>
          <a:p>
            <a:pPr lvl="1"/>
            <a:r>
              <a:rPr lang="en-US" sz="2800" b="1" dirty="0" smtClean="0"/>
              <a:t>True</a:t>
            </a:r>
            <a:r>
              <a:rPr lang="en-US" sz="2800" dirty="0" smtClean="0"/>
              <a:t> and </a:t>
            </a:r>
            <a:r>
              <a:rPr lang="en-US" sz="2800" b="1" dirty="0" smtClean="0"/>
              <a:t>False</a:t>
            </a:r>
            <a:endParaRPr lang="en-US" sz="2800" dirty="0" smtClean="0"/>
          </a:p>
          <a:p>
            <a:endParaRPr lang="en-US" sz="32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External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229600" cy="4953000"/>
          </a:xfrm>
        </p:spPr>
        <p:txBody>
          <a:bodyPr>
            <a:normAutofit/>
          </a:bodyPr>
          <a:lstStyle/>
          <a:p>
            <a:pPr marL="320040" lvl="1" indent="0">
              <a:buNone/>
            </a:pPr>
            <a:r>
              <a:rPr lang="en-US" dirty="0" smtClean="0"/>
              <a:t>You </a:t>
            </a:r>
            <a:r>
              <a:rPr lang="en-US" dirty="0"/>
              <a:t>can edit in your favorite text editor (for example </a:t>
            </a:r>
            <a:r>
              <a:rPr lang="en-US" dirty="0" err="1"/>
              <a:t>Aquamacs</a:t>
            </a:r>
            <a:r>
              <a:rPr lang="en-US" dirty="0"/>
              <a:t> or </a:t>
            </a:r>
            <a:r>
              <a:rPr lang="en-US" dirty="0" err="1" smtClean="0"/>
              <a:t>TextWrangler</a:t>
            </a:r>
            <a:r>
              <a:rPr lang="en-US" dirty="0" smtClean="0"/>
              <a:t>).</a:t>
            </a:r>
          </a:p>
          <a:p>
            <a:pPr marL="320040" lvl="1" indent="0">
              <a:buNone/>
            </a:pPr>
            <a:endParaRPr lang="en-US" dirty="0"/>
          </a:p>
          <a:p>
            <a:pPr marL="320040" lvl="1" indent="0">
              <a:buNone/>
            </a:pPr>
            <a:r>
              <a:rPr lang="en-US" dirty="0" smtClean="0"/>
              <a:t>You could also use an IDE like IDLE or </a:t>
            </a:r>
            <a:r>
              <a:rPr lang="en-US" dirty="0" err="1" smtClean="0"/>
              <a:t>WingIDE</a:t>
            </a:r>
            <a:r>
              <a:rPr lang="en-US" dirty="0" smtClean="0"/>
              <a:t> if you’d like.</a:t>
            </a:r>
          </a:p>
          <a:p>
            <a:pPr marL="320040" lvl="1" indent="0">
              <a:buNone/>
            </a:pPr>
            <a:endParaRPr lang="en-US" dirty="0"/>
          </a:p>
          <a:p>
            <a:pPr marL="320040" lvl="1" indent="0">
              <a:buNone/>
            </a:pPr>
            <a:r>
              <a:rPr lang="en-US" dirty="0" smtClean="0"/>
              <a:t>When </a:t>
            </a:r>
            <a:r>
              <a:rPr lang="en-US" dirty="0"/>
              <a:t>you’re ready, you can import the commands in the file using </a:t>
            </a:r>
            <a:r>
              <a:rPr lang="en-US" b="1" dirty="0"/>
              <a:t>import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219200" y="4189273"/>
            <a:ext cx="72390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ourier New" charset="0"/>
              </a:rPr>
              <a:t>&gt;&gt;&gt; </a:t>
            </a:r>
            <a:r>
              <a:rPr lang="en-US" b="1" dirty="0" smtClean="0">
                <a:latin typeface="Courier New" charset="0"/>
              </a:rPr>
              <a:t>import functions  # don’t include the .</a:t>
            </a:r>
            <a:r>
              <a:rPr lang="en-US" b="1" dirty="0" err="1" smtClean="0">
                <a:latin typeface="Courier New" charset="0"/>
              </a:rPr>
              <a:t>py</a:t>
            </a:r>
            <a:endParaRPr lang="en-US" b="1" dirty="0" smtClean="0">
              <a:latin typeface="Courier New" charset="0"/>
            </a:endParaRPr>
          </a:p>
          <a:p>
            <a:r>
              <a:rPr lang="en-US" b="1" dirty="0" smtClean="0">
                <a:latin typeface="Courier New" charset="0"/>
              </a:rPr>
              <a:t>&gt;&gt;&gt; </a:t>
            </a:r>
            <a:r>
              <a:rPr lang="en-US" b="1" dirty="0">
                <a:latin typeface="Courier New" charset="0"/>
              </a:rPr>
              <a:t>L</a:t>
            </a:r>
            <a:r>
              <a:rPr lang="en-US" b="1" dirty="0" smtClean="0">
                <a:latin typeface="Courier New" charset="0"/>
              </a:rPr>
              <a:t> </a:t>
            </a:r>
            <a:r>
              <a:rPr lang="en-US" b="1" dirty="0">
                <a:latin typeface="Courier New" charset="0"/>
              </a:rPr>
              <a:t>= [1,2,3,4]</a:t>
            </a:r>
            <a:endParaRPr lang="en-US" b="1" dirty="0" smtClean="0">
              <a:latin typeface="Courier New" charset="0"/>
            </a:endParaRPr>
          </a:p>
          <a:p>
            <a:r>
              <a:rPr lang="en-US" b="1" dirty="0" smtClean="0">
                <a:latin typeface="Courier New" charset="0"/>
              </a:rPr>
              <a:t>&gt;&gt;&gt; </a:t>
            </a:r>
            <a:r>
              <a:rPr lang="en-US" b="1" dirty="0" err="1" smtClean="0">
                <a:latin typeface="Courier New" charset="0"/>
              </a:rPr>
              <a:t>functions.listSearch</a:t>
            </a:r>
            <a:r>
              <a:rPr lang="en-US" b="1" dirty="0">
                <a:latin typeface="Courier New" charset="0"/>
              </a:rPr>
              <a:t>(L, 5</a:t>
            </a:r>
            <a:r>
              <a:rPr lang="en-US" b="1" dirty="0" smtClean="0">
                <a:latin typeface="Courier New" charset="0"/>
              </a:rPr>
              <a:t>)</a:t>
            </a:r>
          </a:p>
          <a:p>
            <a:r>
              <a:rPr lang="en-US" b="1" dirty="0" smtClean="0">
                <a:latin typeface="Courier New" charset="0"/>
              </a:rPr>
              <a:t>False</a:t>
            </a:r>
          </a:p>
          <a:p>
            <a:r>
              <a:rPr lang="en-US" b="1" dirty="0" smtClean="0">
                <a:latin typeface="Courier New" charset="0"/>
              </a:rPr>
              <a:t>&gt;&gt;&gt; </a:t>
            </a:r>
            <a:r>
              <a:rPr lang="en-US" b="1" dirty="0" err="1" smtClean="0">
                <a:latin typeface="Courier New" charset="0"/>
              </a:rPr>
              <a:t>functions.listSearch</a:t>
            </a:r>
            <a:r>
              <a:rPr lang="en-US" b="1" dirty="0">
                <a:latin typeface="Courier New" charset="0"/>
              </a:rPr>
              <a:t>(L, 1</a:t>
            </a:r>
            <a:r>
              <a:rPr lang="en-US" b="1" dirty="0" smtClean="0">
                <a:latin typeface="Courier New" charset="0"/>
              </a:rPr>
              <a:t>)</a:t>
            </a:r>
          </a:p>
          <a:p>
            <a:r>
              <a:rPr lang="en-US" b="1" dirty="0" smtClean="0">
                <a:latin typeface="Courier New" charset="0"/>
              </a:rPr>
              <a:t>True</a:t>
            </a:r>
            <a:endParaRPr lang="en-US" b="1" dirty="0"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4875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External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229600" cy="4953000"/>
          </a:xfrm>
        </p:spPr>
        <p:txBody>
          <a:bodyPr>
            <a:normAutofit/>
          </a:bodyPr>
          <a:lstStyle/>
          <a:p>
            <a:pPr marL="320040" lvl="1" indent="0"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You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can edit in your favorite text editor (for example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Aquamacs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or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TextWrangler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).</a:t>
            </a:r>
          </a:p>
          <a:p>
            <a:pPr marL="320040" lvl="1" indent="0">
              <a:buNone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320040" lvl="1" indent="0"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You could also use an IDE like IDLE or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WingIDE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if you’d like.</a:t>
            </a:r>
          </a:p>
          <a:p>
            <a:pPr marL="320040" lvl="1" indent="0">
              <a:buNone/>
            </a:pPr>
            <a:endParaRPr lang="en-US" dirty="0"/>
          </a:p>
          <a:p>
            <a:pPr marL="320040" lvl="1" indent="0">
              <a:buNone/>
            </a:pPr>
            <a:r>
              <a:rPr lang="en-US" dirty="0" smtClean="0"/>
              <a:t>If you don’t want to have to type &lt;module&gt;. before the commands: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219200" y="3962400"/>
            <a:ext cx="76200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ourier New" charset="0"/>
              </a:rPr>
              <a:t>&gt;&gt;&gt; </a:t>
            </a:r>
            <a:r>
              <a:rPr lang="en-US" b="1" dirty="0" smtClean="0">
                <a:latin typeface="Courier New" charset="0"/>
              </a:rPr>
              <a:t>from </a:t>
            </a:r>
            <a:r>
              <a:rPr lang="en-US" b="1" dirty="0" smtClean="0">
                <a:latin typeface="Courier New" charset="0"/>
              </a:rPr>
              <a:t>functions import *  # don’t include the .</a:t>
            </a:r>
            <a:r>
              <a:rPr lang="en-US" b="1" dirty="0" err="1" smtClean="0">
                <a:latin typeface="Courier New" charset="0"/>
              </a:rPr>
              <a:t>py</a:t>
            </a:r>
            <a:endParaRPr lang="en-US" b="1" dirty="0" smtClean="0">
              <a:latin typeface="Courier New" charset="0"/>
            </a:endParaRPr>
          </a:p>
          <a:p>
            <a:r>
              <a:rPr lang="en-US" b="1" dirty="0" smtClean="0">
                <a:latin typeface="Courier New" charset="0"/>
              </a:rPr>
              <a:t>&gt;&gt;&gt; </a:t>
            </a:r>
            <a:r>
              <a:rPr lang="en-US" b="1" dirty="0">
                <a:latin typeface="Courier New" charset="0"/>
              </a:rPr>
              <a:t>L</a:t>
            </a:r>
            <a:r>
              <a:rPr lang="en-US" b="1" dirty="0" smtClean="0">
                <a:latin typeface="Courier New" charset="0"/>
              </a:rPr>
              <a:t> </a:t>
            </a:r>
            <a:r>
              <a:rPr lang="en-US" b="1" dirty="0">
                <a:latin typeface="Courier New" charset="0"/>
              </a:rPr>
              <a:t>= [1,2,3,4]</a:t>
            </a:r>
            <a:endParaRPr lang="en-US" b="1" dirty="0" smtClean="0">
              <a:latin typeface="Courier New" charset="0"/>
            </a:endParaRPr>
          </a:p>
          <a:p>
            <a:r>
              <a:rPr lang="en-US" b="1" dirty="0" smtClean="0">
                <a:latin typeface="Courier New" charset="0"/>
              </a:rPr>
              <a:t>&gt;&gt;&gt; </a:t>
            </a:r>
            <a:r>
              <a:rPr lang="en-US" b="1" dirty="0" err="1" smtClean="0">
                <a:latin typeface="Courier New" charset="0"/>
              </a:rPr>
              <a:t>listSearch</a:t>
            </a:r>
            <a:r>
              <a:rPr lang="en-US" b="1" dirty="0">
                <a:latin typeface="Courier New" charset="0"/>
              </a:rPr>
              <a:t>(L, 5</a:t>
            </a:r>
            <a:r>
              <a:rPr lang="en-US" b="1" dirty="0" smtClean="0">
                <a:latin typeface="Courier New" charset="0"/>
              </a:rPr>
              <a:t>)</a:t>
            </a:r>
          </a:p>
          <a:p>
            <a:r>
              <a:rPr lang="en-US" b="1" dirty="0" smtClean="0">
                <a:latin typeface="Courier New" charset="0"/>
              </a:rPr>
              <a:t>False</a:t>
            </a:r>
          </a:p>
          <a:p>
            <a:r>
              <a:rPr lang="en-US" b="1" dirty="0" smtClean="0">
                <a:latin typeface="Courier New" charset="0"/>
              </a:rPr>
              <a:t>&gt;&gt;&gt; </a:t>
            </a:r>
            <a:r>
              <a:rPr lang="en-US" b="1" dirty="0" err="1" smtClean="0">
                <a:latin typeface="Courier New" charset="0"/>
              </a:rPr>
              <a:t>listSearch</a:t>
            </a:r>
            <a:r>
              <a:rPr lang="en-US" b="1" dirty="0">
                <a:latin typeface="Courier New" charset="0"/>
              </a:rPr>
              <a:t>(L, 1</a:t>
            </a:r>
            <a:r>
              <a:rPr lang="en-US" b="1" dirty="0" smtClean="0">
                <a:latin typeface="Courier New" charset="0"/>
              </a:rPr>
              <a:t>)</a:t>
            </a:r>
          </a:p>
          <a:p>
            <a:r>
              <a:rPr lang="en-US" b="1" dirty="0" smtClean="0">
                <a:latin typeface="Courier New" charset="0"/>
              </a:rPr>
              <a:t>True</a:t>
            </a:r>
            <a:endParaRPr lang="en-US" b="1" dirty="0"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1691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STDOUT and STDIN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143000"/>
            <a:ext cx="80772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look at </a:t>
            </a:r>
            <a:r>
              <a:rPr lang="en-US" i="1" dirty="0" err="1" smtClean="0"/>
              <a:t>IO.py</a:t>
            </a:r>
            <a:endParaRPr lang="en-US" i="1" dirty="0" smtClean="0"/>
          </a:p>
          <a:p>
            <a:pPr lvl="1"/>
            <a:r>
              <a:rPr lang="en-US" b="1" dirty="0" smtClean="0"/>
              <a:t>print</a:t>
            </a:r>
            <a:r>
              <a:rPr lang="en-US" dirty="0" smtClean="0"/>
              <a:t> prints to the console (you can use it in functional form with () or without)</a:t>
            </a:r>
          </a:p>
          <a:p>
            <a:pPr lvl="1"/>
            <a:r>
              <a:rPr lang="en-US" b="1" dirty="0" err="1" smtClean="0"/>
              <a:t>help(raw_input</a:t>
            </a:r>
            <a:r>
              <a:rPr lang="en-US" b="1" dirty="0" smtClean="0"/>
              <a:t>)</a:t>
            </a:r>
          </a:p>
          <a:p>
            <a:pPr lvl="2"/>
            <a:r>
              <a:rPr lang="en-US" dirty="0" smtClean="0"/>
              <a:t>takes an optional prompt which is printed to the user</a:t>
            </a:r>
          </a:p>
          <a:p>
            <a:pPr lvl="2"/>
            <a:r>
              <a:rPr lang="en-US" dirty="0" smtClean="0"/>
              <a:t>returns a string</a:t>
            </a:r>
          </a:p>
          <a:p>
            <a:pPr lvl="2"/>
            <a:r>
              <a:rPr lang="en-US" dirty="0" smtClean="0"/>
              <a:t>we typecast it to an </a:t>
            </a:r>
            <a:r>
              <a:rPr lang="en-US" dirty="0" err="1" smtClean="0"/>
              <a:t>int</a:t>
            </a:r>
            <a:r>
              <a:rPr lang="en-US" dirty="0" smtClean="0"/>
              <a:t> using </a:t>
            </a:r>
            <a:r>
              <a:rPr lang="en-US" b="1" dirty="0" err="1" smtClean="0"/>
              <a:t>int</a:t>
            </a:r>
            <a:r>
              <a:rPr lang="en-US" b="1" dirty="0" smtClean="0"/>
              <a:t>()</a:t>
            </a:r>
            <a:endParaRPr lang="en-US" dirty="0" smtClean="0"/>
          </a:p>
          <a:p>
            <a:pPr lvl="3"/>
            <a:r>
              <a:rPr lang="en-US" dirty="0" smtClean="0"/>
              <a:t>can get a typecast error if user doesn’t enter an </a:t>
            </a:r>
            <a:r>
              <a:rPr lang="en-US" dirty="0" err="1" smtClean="0"/>
              <a:t>int</a:t>
            </a:r>
            <a:endParaRPr lang="en-US" dirty="0" smtClean="0"/>
          </a:p>
          <a:p>
            <a:pPr lvl="1"/>
            <a:r>
              <a:rPr lang="en-US" dirty="0" smtClean="0"/>
              <a:t>notice that this is a script!  </a:t>
            </a:r>
            <a:endParaRPr lang="en-US" dirty="0" smtClean="0"/>
          </a:p>
          <a:p>
            <a:pPr lvl="2"/>
            <a:r>
              <a:rPr lang="en-US" dirty="0" smtClean="0"/>
              <a:t>Python executes from the top of the file to the bottom</a:t>
            </a:r>
          </a:p>
          <a:p>
            <a:pPr lvl="2"/>
            <a:r>
              <a:rPr lang="en-US" dirty="0" smtClean="0"/>
              <a:t>Functions must be declared before calling</a:t>
            </a:r>
            <a:endParaRPr lang="en-US" dirty="0"/>
          </a:p>
          <a:p>
            <a:pPr lvl="2"/>
            <a:r>
              <a:rPr lang="en-US" dirty="0" smtClean="0"/>
              <a:t>The </a:t>
            </a:r>
            <a:r>
              <a:rPr lang="en-US" dirty="0" smtClean="0"/>
              <a:t>last line is the method call to the function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Defining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143000"/>
            <a:ext cx="8153400" cy="5334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look at </a:t>
            </a:r>
            <a:r>
              <a:rPr lang="en-US" b="1" dirty="0" smtClean="0"/>
              <a:t>polygon</a:t>
            </a:r>
            <a:r>
              <a:rPr lang="en-US" dirty="0" smtClean="0"/>
              <a:t> class in </a:t>
            </a:r>
            <a:r>
              <a:rPr lang="en-US" i="1" dirty="0" err="1" smtClean="0"/>
              <a:t>classes.py</a:t>
            </a:r>
            <a:endParaRPr lang="en-US" i="1" dirty="0" smtClean="0"/>
          </a:p>
          <a:p>
            <a:pPr lvl="1"/>
            <a:r>
              <a:rPr lang="en-US" b="1" dirty="0" smtClean="0"/>
              <a:t>class &lt;</a:t>
            </a:r>
            <a:r>
              <a:rPr lang="en-US" b="1" dirty="0" err="1" smtClean="0"/>
              <a:t>classname</a:t>
            </a:r>
            <a:r>
              <a:rPr lang="en-US" b="1" dirty="0" smtClean="0"/>
              <a:t>&gt;: </a:t>
            </a:r>
            <a:r>
              <a:rPr lang="en-US" dirty="0" smtClean="0"/>
              <a:t>again, denotes a new block of code</a:t>
            </a:r>
          </a:p>
          <a:p>
            <a:pPr lvl="1"/>
            <a:r>
              <a:rPr lang="en-US" b="1" dirty="0" smtClean="0"/>
              <a:t>self</a:t>
            </a:r>
            <a:r>
              <a:rPr lang="en-US" dirty="0" smtClean="0"/>
              <a:t> should be the first argument to any class method</a:t>
            </a:r>
          </a:p>
          <a:p>
            <a:pPr lvl="2"/>
            <a:r>
              <a:rPr lang="en-US" dirty="0" smtClean="0"/>
              <a:t>It allows you to use the ‘.’ notation for calling methods</a:t>
            </a:r>
          </a:p>
          <a:p>
            <a:pPr lvl="2"/>
            <a:r>
              <a:rPr lang="en-US" dirty="0" smtClean="0"/>
              <a:t>It gives you a handle to the data associated with the current object</a:t>
            </a:r>
          </a:p>
          <a:p>
            <a:pPr lvl="2"/>
            <a:r>
              <a:rPr lang="en-US" dirty="0" smtClean="0"/>
              <a:t>When you call the method, you don’t actually specify it</a:t>
            </a:r>
          </a:p>
          <a:p>
            <a:pPr lvl="1"/>
            <a:r>
              <a:rPr lang="en-US" b="1" dirty="0" smtClean="0"/>
              <a:t>__init__</a:t>
            </a:r>
            <a:r>
              <a:rPr lang="en-US" dirty="0" smtClean="0"/>
              <a:t> is similar to a constructor</a:t>
            </a:r>
          </a:p>
          <a:p>
            <a:pPr lvl="2"/>
            <a:r>
              <a:rPr lang="en-US" b="1" dirty="0" err="1" smtClean="0"/>
              <a:t>p</a:t>
            </a:r>
            <a:r>
              <a:rPr lang="en-US" b="1" dirty="0" smtClean="0"/>
              <a:t> = polygon(…)</a:t>
            </a:r>
          </a:p>
          <a:p>
            <a:pPr lvl="1"/>
            <a:r>
              <a:rPr lang="en-US" b="1" dirty="0" smtClean="0"/>
              <a:t>__</a:t>
            </a:r>
            <a:r>
              <a:rPr lang="en-US" b="1" dirty="0" err="1" smtClean="0"/>
              <a:t>str</a:t>
            </a:r>
            <a:r>
              <a:rPr lang="en-US" b="1" dirty="0" smtClean="0"/>
              <a:t>__</a:t>
            </a:r>
            <a:r>
              <a:rPr lang="en-US" dirty="0" smtClean="0"/>
              <a:t> is similar to </a:t>
            </a:r>
            <a:r>
              <a:rPr lang="en-US" dirty="0" err="1" smtClean="0"/>
              <a:t>toString</a:t>
            </a:r>
            <a:r>
              <a:rPr lang="en-US" dirty="0" smtClean="0"/>
              <a:t> in Java and is called whenever an object is </a:t>
            </a:r>
            <a:r>
              <a:rPr lang="en-US" b="1" dirty="0" smtClean="0"/>
              <a:t>print</a:t>
            </a:r>
            <a:r>
              <a:rPr lang="en-US" dirty="0" smtClean="0"/>
              <a:t>ed</a:t>
            </a:r>
          </a:p>
          <a:p>
            <a:pPr lvl="1"/>
            <a:r>
              <a:rPr lang="en-US" dirty="0" smtClean="0"/>
              <a:t>we can define optional parameters using ‘=‘ in the parameter list</a:t>
            </a:r>
          </a:p>
          <a:p>
            <a:pPr lvl="2"/>
            <a:r>
              <a:rPr lang="en-US" dirty="0" smtClean="0"/>
              <a:t>must be the last parameters in the list</a:t>
            </a:r>
          </a:p>
          <a:p>
            <a:pPr lvl="2"/>
            <a:r>
              <a:rPr lang="en-US" dirty="0" smtClean="0"/>
              <a:t>if not specified, they get the default value</a:t>
            </a:r>
          </a:p>
          <a:p>
            <a:pPr lvl="2"/>
            <a:r>
              <a:rPr lang="en-US" dirty="0" smtClean="0"/>
              <a:t>can specify using the name if desired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Defining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143000"/>
            <a:ext cx="81534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look at </a:t>
            </a:r>
            <a:r>
              <a:rPr lang="en-US" b="1" dirty="0" smtClean="0"/>
              <a:t>box</a:t>
            </a:r>
            <a:r>
              <a:rPr lang="en-US" dirty="0" smtClean="0"/>
              <a:t> class in </a:t>
            </a:r>
            <a:r>
              <a:rPr lang="en-US" i="1" dirty="0" err="1" smtClean="0"/>
              <a:t>classes.py</a:t>
            </a:r>
            <a:endParaRPr lang="en-US" i="1" dirty="0" smtClean="0"/>
          </a:p>
          <a:p>
            <a:pPr lvl="1"/>
            <a:r>
              <a:rPr lang="en-US" dirty="0" smtClean="0"/>
              <a:t>can define multiple classes in a file (and filename doesn’t matter, remember these are just scripts.  You could type these into the interpreter if you’d like)</a:t>
            </a:r>
          </a:p>
          <a:p>
            <a:pPr lvl="1"/>
            <a:r>
              <a:rPr lang="en-US" b="1" dirty="0" err="1" smtClean="0"/>
              <a:t>isinstance</a:t>
            </a:r>
            <a:r>
              <a:rPr lang="en-US" dirty="0" smtClean="0"/>
              <a:t> function is similar to </a:t>
            </a:r>
            <a:r>
              <a:rPr lang="en-US" b="1" dirty="0" err="1" smtClean="0"/>
              <a:t>instanceof</a:t>
            </a:r>
            <a:r>
              <a:rPr lang="en-US" dirty="0" smtClean="0"/>
              <a:t> in Java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97000" y="1212850"/>
            <a:ext cx="5638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ea typeface="ＭＳ Ｐゴシック" charset="-128"/>
                <a:cs typeface="ＭＳ Ｐゴシック" charset="-128"/>
              </a:rPr>
              <a:t>provide</a:t>
            </a:r>
            <a:r>
              <a:rPr lang="en-US" sz="2400" dirty="0" smtClean="0">
                <a:ea typeface="ＭＳ Ｐゴシック" charset="-128"/>
                <a:cs typeface="ＭＳ Ｐゴシック" charset="-128"/>
              </a:rPr>
              <a:t> all 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of the </a:t>
            </a:r>
            <a:r>
              <a:rPr lang="en-US" sz="2400" dirty="0">
                <a:solidFill>
                  <a:srgbClr val="FF052A"/>
                </a:solidFill>
                <a:ea typeface="ＭＳ Ｐゴシック" charset="-128"/>
                <a:cs typeface="ＭＳ Ｐゴシック" charset="-128"/>
              </a:rPr>
              <a:t>methods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 and </a:t>
            </a:r>
            <a:r>
              <a:rPr lang="en-US" sz="2400" dirty="0">
                <a:solidFill>
                  <a:srgbClr val="FF052A"/>
                </a:solidFill>
                <a:ea typeface="ＭＳ Ｐゴシック" charset="-128"/>
                <a:cs typeface="ＭＳ Ｐゴシック" charset="-128"/>
              </a:rPr>
              <a:t>data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 members available to an object</a:t>
            </a:r>
          </a:p>
        </p:txBody>
      </p:sp>
      <p:sp>
        <p:nvSpPr>
          <p:cNvPr id="52227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81600" y="4114800"/>
            <a:ext cx="3733800" cy="1754327"/>
          </a:xfrm>
          <a:prstGeom prst="rect">
            <a:avLst/>
          </a:prstGeom>
          <a:noFill/>
          <a:ln w="38100">
            <a:solidFill>
              <a:srgbClr val="0F05AC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0F05AC"/>
                </a:solidFill>
                <a:ea typeface="ＭＳ Ｐゴシック" charset="-128"/>
                <a:cs typeface="ＭＳ Ｐゴシック" charset="-128"/>
              </a:rPr>
              <a:t>No memorizing! Just use </a:t>
            </a:r>
            <a:r>
              <a:rPr lang="en-US" sz="2400" dirty="0" err="1">
                <a:solidFill>
                  <a:srgbClr val="0F05AC"/>
                </a:solidFill>
                <a:ea typeface="ＭＳ Ｐゴシック" charset="-128"/>
                <a:cs typeface="ＭＳ Ｐゴシック" charset="-128"/>
              </a:rPr>
              <a:t>dir</a:t>
            </a:r>
            <a:r>
              <a:rPr lang="en-US" sz="2400" dirty="0">
                <a:solidFill>
                  <a:srgbClr val="0F05AC"/>
                </a:solidFill>
                <a:ea typeface="ＭＳ Ｐゴシック" charset="-128"/>
                <a:cs typeface="ＭＳ Ｐゴシック" charset="-128"/>
              </a:rPr>
              <a:t> &amp; help</a:t>
            </a:r>
            <a:r>
              <a:rPr lang="en-US" sz="2400" dirty="0" smtClean="0">
                <a:solidFill>
                  <a:srgbClr val="0F05AC"/>
                </a:solidFill>
                <a:ea typeface="ＭＳ Ｐゴシック" charset="-128"/>
                <a:cs typeface="ＭＳ Ｐゴシック" charset="-128"/>
              </a:rPr>
              <a:t>…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400" dirty="0" smtClean="0">
                <a:solidFill>
                  <a:srgbClr val="0F05AC"/>
                </a:solidFill>
                <a:ea typeface="ＭＳ Ｐゴシック" charset="-128"/>
                <a:cs typeface="ＭＳ Ｐゴシック" charset="-128"/>
              </a:rPr>
              <a:t>(and online documentation </a:t>
            </a:r>
            <a:r>
              <a:rPr lang="en-US" sz="2400" dirty="0" smtClean="0">
                <a:solidFill>
                  <a:srgbClr val="0F05AC"/>
                </a:solidFill>
                <a:ea typeface="ＭＳ Ｐゴシック" charset="-128"/>
                <a:cs typeface="ＭＳ Ｐゴシック" charset="-128"/>
                <a:sym typeface="Wingdings"/>
              </a:rPr>
              <a:t>)</a:t>
            </a:r>
            <a:endParaRPr lang="en-US" sz="2400" dirty="0">
              <a:solidFill>
                <a:srgbClr val="0F05AC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2228" name="Text 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20738" y="2413000"/>
            <a:ext cx="6799262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err="1">
                <a:latin typeface="Courier New" charset="0"/>
                <a:ea typeface="ＭＳ Ｐゴシック" charset="-128"/>
                <a:cs typeface="ＭＳ Ｐゴシック" charset="-128"/>
              </a:rPr>
              <a:t>help(listSearch</a:t>
            </a:r>
            <a:r>
              <a:rPr lang="en-US" sz="2400" b="1" dirty="0">
                <a:latin typeface="Courier New" charset="0"/>
                <a:ea typeface="ＭＳ Ｐゴシック" charset="-128"/>
                <a:cs typeface="ＭＳ Ｐゴシック" charset="-128"/>
              </a:rPr>
              <a:t>)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b="1" dirty="0" err="1">
                <a:latin typeface="Courier New" charset="0"/>
                <a:ea typeface="ＭＳ Ｐゴシック" charset="-128"/>
                <a:cs typeface="ＭＳ Ｐゴシック" charset="-128"/>
              </a:rPr>
              <a:t>dir(“foo</a:t>
            </a:r>
            <a:r>
              <a:rPr lang="en-US" sz="2400" b="1" dirty="0">
                <a:latin typeface="Courier New" charset="0"/>
                <a:ea typeface="ＭＳ Ｐゴシック" charset="-128"/>
                <a:cs typeface="ＭＳ Ｐゴシック" charset="-128"/>
              </a:rPr>
              <a:t>”)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b="1" dirty="0" err="1">
                <a:latin typeface="Courier New" charset="0"/>
                <a:ea typeface="ＭＳ Ｐゴシック" charset="-128"/>
                <a:cs typeface="ＭＳ Ｐゴシック" charset="-128"/>
              </a:rPr>
              <a:t>help(“foo”.split</a:t>
            </a:r>
            <a:r>
              <a:rPr lang="en-US" sz="2400" b="1" dirty="0">
                <a:latin typeface="Courier New" charset="0"/>
                <a:ea typeface="ＭＳ Ｐゴシック" charset="-128"/>
                <a:cs typeface="ＭＳ Ｐゴシック" charset="-128"/>
              </a:rPr>
              <a:t>)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b="1" dirty="0" err="1">
                <a:latin typeface="Courier New" charset="0"/>
                <a:ea typeface="ＭＳ Ｐゴシック" charset="-128"/>
                <a:cs typeface="ＭＳ Ｐゴシック" charset="-128"/>
              </a:rPr>
              <a:t>dir(str</a:t>
            </a:r>
            <a:r>
              <a:rPr lang="en-US" sz="2400" b="1" dirty="0">
                <a:latin typeface="Courier New" charset="0"/>
                <a:ea typeface="ＭＳ Ｐゴシック" charset="-128"/>
                <a:cs typeface="ＭＳ Ｐゴシック" charset="-128"/>
              </a:rPr>
              <a:t>)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Courier New" charset="0"/>
                <a:ea typeface="ＭＳ Ｐゴシック" charset="-128"/>
                <a:cs typeface="ＭＳ Ｐゴシック" charset="-128"/>
              </a:rPr>
              <a:t>help(str.split</a:t>
            </a:r>
            <a:r>
              <a:rPr lang="en-US" sz="2400" b="1" dirty="0">
                <a:latin typeface="Courier New" charset="0"/>
                <a:ea typeface="ＭＳ Ｐゴシック" charset="-128"/>
                <a:cs typeface="ＭＳ Ｐゴシック" charset="-128"/>
              </a:rPr>
              <a:t>)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b="1" dirty="0">
                <a:latin typeface="Courier New" charset="0"/>
                <a:ea typeface="ＭＳ Ｐゴシック" charset="-128"/>
                <a:cs typeface="ＭＳ Ｐゴシック" charset="-128"/>
              </a:rPr>
              <a:t>dir(42)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b="1" dirty="0">
                <a:latin typeface="Courier New" charset="0"/>
                <a:ea typeface="ＭＳ Ｐゴシック" charset="-128"/>
                <a:cs typeface="ＭＳ Ｐゴシック" charset="-128"/>
              </a:rPr>
              <a:t>dir([])</a:t>
            </a:r>
          </a:p>
        </p:txBody>
      </p:sp>
      <p:sp>
        <p:nvSpPr>
          <p:cNvPr id="179210" name="Rectangle 10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473075" y="241300"/>
            <a:ext cx="8229600" cy="6556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latin typeface="Courier New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Courier New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Courier New" charset="0"/>
              </a:rPr>
              <a:t>dir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b="1" dirty="0">
                <a:solidFill>
                  <a:schemeClr val="tx1"/>
                </a:solidFill>
                <a:latin typeface="Courier New" charset="0"/>
              </a:rPr>
              <a:t>help</a:t>
            </a:r>
            <a:r>
              <a:rPr lang="en-US" dirty="0">
                <a:solidFill>
                  <a:schemeClr val="tx1"/>
                </a:solidFill>
              </a:rPr>
              <a:t> 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Who are you and why are you here?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143000"/>
            <a:ext cx="7772400" cy="4724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Name/nickname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Major and year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What is AI? (or what do you think AI is? </a:t>
            </a:r>
            <a:r>
              <a:rPr lang="en-US" sz="3200" dirty="0" err="1" smtClean="0">
                <a:sym typeface="Wingdings"/>
              </a:rPr>
              <a:t></a:t>
            </a:r>
            <a:r>
              <a:rPr lang="en-US" sz="3200" dirty="0" smtClean="0"/>
              <a:t>)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Why are you taking this course?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What topics would you like to see covered?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Comments and </a:t>
            </a:r>
            <a:r>
              <a:rPr lang="en-US" dirty="0" err="1" smtClean="0"/>
              <a:t>docstrings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143000"/>
            <a:ext cx="77724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# denotes a comment (use them!)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""" denotes a multi-line string.  When put at the top of a file or as the first line in a function definition these provide documentation via help (use them!)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help</a:t>
            </a:r>
            <a:r>
              <a:rPr lang="en-US" dirty="0" smtClean="0"/>
              <a:t>(classes)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66437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04800"/>
            <a:ext cx="7772400" cy="1143000"/>
          </a:xfrm>
        </p:spPr>
        <p:txBody>
          <a:bodyPr/>
          <a:lstStyle/>
          <a:p>
            <a:r>
              <a:rPr lang="en-US" dirty="0" smtClean="0"/>
              <a:t>Course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219200"/>
            <a:ext cx="84582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Be able to answer the question “What is AI”?</a:t>
            </a:r>
          </a:p>
          <a:p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Learn and apply basic AI techniques…</a:t>
            </a:r>
          </a:p>
          <a:p>
            <a:pPr marL="0" indent="0">
              <a:buNone/>
            </a:pPr>
            <a:r>
              <a:rPr lang="en-US" sz="3200" dirty="0" smtClean="0"/>
              <a:t>…</a:t>
            </a:r>
            <a:r>
              <a:rPr lang="en-US" sz="2800" dirty="0" smtClean="0"/>
              <a:t>to solve real-world (current) problems, and </a:t>
            </a:r>
            <a:r>
              <a:rPr lang="en-US" sz="2800" dirty="0" smtClean="0"/>
              <a:t>in </a:t>
            </a:r>
            <a:r>
              <a:rPr lang="en-US" sz="2800" dirty="0" smtClean="0"/>
              <a:t>the process…</a:t>
            </a:r>
          </a:p>
          <a:p>
            <a:pPr marL="0" indent="0">
              <a:buNone/>
            </a:pPr>
            <a:r>
              <a:rPr lang="en-US" sz="2800" dirty="0" smtClean="0"/>
              <a:t>…</a:t>
            </a:r>
            <a:r>
              <a:rPr lang="en-US" sz="2800" dirty="0" smtClean="0"/>
              <a:t>appreciate how HARD AI really is (and why)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AI is a huge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066800"/>
            <a:ext cx="80010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So, what is AI…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One definition: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 “</a:t>
            </a:r>
            <a:r>
              <a:rPr lang="en-US" sz="3200" i="1" dirty="0" smtClean="0"/>
              <a:t>Building programs that enable computers to do what humans can do.</a:t>
            </a:r>
            <a:r>
              <a:rPr lang="en-US" sz="3200" dirty="0" smtClean="0"/>
              <a:t>”</a:t>
            </a:r>
          </a:p>
          <a:p>
            <a:endParaRPr lang="en-US" sz="3200" dirty="0" smtClean="0"/>
          </a:p>
          <a:p>
            <a:pPr marL="0" indent="0">
              <a:buNone/>
            </a:pPr>
            <a:r>
              <a:rPr lang="en-US" sz="3200" dirty="0"/>
              <a:t>F</a:t>
            </a:r>
            <a:r>
              <a:rPr lang="en-US" sz="3200" dirty="0" smtClean="0"/>
              <a:t>or example:</a:t>
            </a:r>
            <a:br>
              <a:rPr lang="en-US" sz="3200" dirty="0" smtClean="0"/>
            </a:br>
            <a:r>
              <a:rPr lang="en-US" sz="3200" dirty="0" smtClean="0"/>
              <a:t>read, walk around, drive, play games, solve problems, learn, have conversations…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we measure success?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3622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there are many interpretations of this goal… 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5" name="Group 37"/>
          <p:cNvGraphicFramePr>
            <a:graphicFrameLocks noGrp="1"/>
          </p:cNvGraphicFramePr>
          <p:nvPr/>
        </p:nvGraphicFramePr>
        <p:xfrm>
          <a:off x="1905000" y="3860800"/>
          <a:ext cx="6019800" cy="2616200"/>
        </p:xfrm>
        <a:graphic>
          <a:graphicData uri="http://schemas.openxmlformats.org/drawingml/2006/table">
            <a:tbl>
              <a:tblPr/>
              <a:tblGrid>
                <a:gridCol w="3009900"/>
                <a:gridCol w="3009900"/>
              </a:tblGrid>
              <a:tr h="1308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Think like a human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Cognitive Modeling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Think rationally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Logic-based 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8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Act like a human</a:t>
                      </a:r>
                      <a:b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Turing Test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Act rationally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Rational Agents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4191000"/>
            <a:ext cx="205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hinking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vs.</a:t>
            </a:r>
          </a:p>
          <a:p>
            <a:endParaRPr lang="en-US" sz="2400" dirty="0" smtClean="0"/>
          </a:p>
          <a:p>
            <a:r>
              <a:rPr lang="en-US" sz="2400" dirty="0" smtClean="0"/>
              <a:t>acting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30480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human       vs.        rational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57200" y="1179493"/>
            <a:ext cx="815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“Building programs that enable computers to do what humans can do.”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is AI viewed in popular media?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9200"/>
            <a:ext cx="1034094" cy="1238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295400"/>
            <a:ext cx="1322614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581400"/>
            <a:ext cx="2060437" cy="2787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1219200"/>
            <a:ext cx="1485900" cy="170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3048000"/>
            <a:ext cx="2159000" cy="162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3800" y="990600"/>
            <a:ext cx="1104900" cy="1638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3000" y="4876800"/>
            <a:ext cx="2387600" cy="1689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1200" y="1066800"/>
            <a:ext cx="1333500" cy="1562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3200" y="4953000"/>
            <a:ext cx="2006600" cy="1485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15000" y="2895600"/>
            <a:ext cx="1651000" cy="1727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20000" y="2819400"/>
            <a:ext cx="1219200" cy="1574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78700" y="4572000"/>
            <a:ext cx="1612900" cy="162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8" descr="ailandsca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66651"/>
            <a:ext cx="7315200" cy="573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14400" y="152400"/>
            <a:ext cx="7772400" cy="685800"/>
          </a:xfrm>
          <a:prstGeom prst="rect">
            <a:avLst/>
          </a:prstGeom>
        </p:spPr>
        <p:txBody>
          <a:bodyPr bIns="91440" anchor="b" anchorCtr="0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challenges are there?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500" y="152400"/>
            <a:ext cx="1231900" cy="135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challenges are there?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066800"/>
            <a:ext cx="77724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Perception</a:t>
            </a:r>
          </a:p>
          <a:p>
            <a:pPr lvl="1"/>
            <a:r>
              <a:rPr lang="en-US" dirty="0" smtClean="0"/>
              <a:t>perceive the environment via sensors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Computer vision (perception via images/video)</a:t>
            </a:r>
          </a:p>
          <a:p>
            <a:pPr lvl="1"/>
            <a:r>
              <a:rPr lang="en-US" dirty="0" smtClean="0"/>
              <a:t>process visual information</a:t>
            </a:r>
          </a:p>
          <a:p>
            <a:pPr lvl="1"/>
            <a:r>
              <a:rPr lang="en-US" dirty="0" smtClean="0"/>
              <a:t>object identification, face recognition, motion tracking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Natural language processing and generation</a:t>
            </a:r>
          </a:p>
          <a:p>
            <a:pPr lvl="1"/>
            <a:r>
              <a:rPr lang="en-US" dirty="0" smtClean="0"/>
              <a:t>speech recognition, language understanding</a:t>
            </a:r>
          </a:p>
          <a:p>
            <a:pPr lvl="1"/>
            <a:r>
              <a:rPr lang="en-US" dirty="0" smtClean="0"/>
              <a:t>language translation, speech generation, summarization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152400"/>
            <a:ext cx="1231900" cy="135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Equity.thmx</Template>
  <TotalTime>13467</TotalTime>
  <Words>1769</Words>
  <Application>Microsoft Macintosh PowerPoint</Application>
  <PresentationFormat>On-screen Show (4:3)</PresentationFormat>
  <Paragraphs>289</Paragraphs>
  <Slides>30</Slides>
  <Notes>4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Equity</vt:lpstr>
      <vt:lpstr>PowerPoint Presentation</vt:lpstr>
      <vt:lpstr>Intro to AI &amp; Intro to Python</vt:lpstr>
      <vt:lpstr>Who are you and why are you here?</vt:lpstr>
      <vt:lpstr>Course goals</vt:lpstr>
      <vt:lpstr>AI is a huge field</vt:lpstr>
      <vt:lpstr>How do we measure success?</vt:lpstr>
      <vt:lpstr>How is AI viewed in popular media?</vt:lpstr>
      <vt:lpstr>PowerPoint Presentation</vt:lpstr>
      <vt:lpstr>What challenges are there?</vt:lpstr>
      <vt:lpstr>What challenges are there?</vt:lpstr>
      <vt:lpstr>What can we currently do?</vt:lpstr>
      <vt:lpstr>What can we currently do?</vt:lpstr>
      <vt:lpstr>What can we currently do?</vt:lpstr>
      <vt:lpstr>What can we currently do?</vt:lpstr>
      <vt:lpstr>What can we currently do?</vt:lpstr>
      <vt:lpstr>What can we currently do?</vt:lpstr>
      <vt:lpstr>When will I have my robot helper?</vt:lpstr>
      <vt:lpstr>What can we currently do?</vt:lpstr>
      <vt:lpstr>What can we currently do?</vt:lpstr>
      <vt:lpstr>Administrivia</vt:lpstr>
      <vt:lpstr>Python basics</vt:lpstr>
      <vt:lpstr>More python fun</vt:lpstr>
      <vt:lpstr>Defining functions</vt:lpstr>
      <vt:lpstr>External files</vt:lpstr>
      <vt:lpstr>External files</vt:lpstr>
      <vt:lpstr>STDOUT and STDIN</vt:lpstr>
      <vt:lpstr>Defining classes</vt:lpstr>
      <vt:lpstr>Defining classes</vt:lpstr>
      <vt:lpstr> dir and help !</vt:lpstr>
      <vt:lpstr>Comments and docstrings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Science of Computing</dc:title>
  <dc:creator>Christine Alvarado</dc:creator>
  <cp:lastModifiedBy>David Kauchak</cp:lastModifiedBy>
  <cp:revision>407</cp:revision>
  <cp:lastPrinted>2007-09-04T16:07:20Z</cp:lastPrinted>
  <dcterms:created xsi:type="dcterms:W3CDTF">2010-09-01T20:57:28Z</dcterms:created>
  <dcterms:modified xsi:type="dcterms:W3CDTF">2013-02-12T18:22:16Z</dcterms:modified>
</cp:coreProperties>
</file>