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sldIdLst>
    <p:sldId id="256" r:id="rId2"/>
    <p:sldId id="396" r:id="rId3"/>
    <p:sldId id="343" r:id="rId4"/>
    <p:sldId id="395" r:id="rId5"/>
    <p:sldId id="390" r:id="rId6"/>
    <p:sldId id="389" r:id="rId7"/>
    <p:sldId id="378" r:id="rId8"/>
    <p:sldId id="345" r:id="rId9"/>
    <p:sldId id="379" r:id="rId10"/>
    <p:sldId id="380" r:id="rId11"/>
    <p:sldId id="381" r:id="rId12"/>
    <p:sldId id="397" r:id="rId13"/>
    <p:sldId id="347" r:id="rId14"/>
    <p:sldId id="393" r:id="rId15"/>
    <p:sldId id="394" r:id="rId16"/>
    <p:sldId id="348" r:id="rId17"/>
    <p:sldId id="349" r:id="rId18"/>
    <p:sldId id="351" r:id="rId19"/>
    <p:sldId id="352" r:id="rId20"/>
    <p:sldId id="353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3" r:id="rId29"/>
    <p:sldId id="369" r:id="rId30"/>
    <p:sldId id="382" r:id="rId31"/>
    <p:sldId id="365" r:id="rId32"/>
    <p:sldId id="366" r:id="rId33"/>
    <p:sldId id="367" r:id="rId34"/>
    <p:sldId id="370" r:id="rId35"/>
    <p:sldId id="371" r:id="rId36"/>
    <p:sldId id="372" r:id="rId37"/>
    <p:sldId id="386" r:id="rId38"/>
    <p:sldId id="373" r:id="rId39"/>
    <p:sldId id="383" r:id="rId40"/>
    <p:sldId id="384" r:id="rId41"/>
    <p:sldId id="385" r:id="rId42"/>
    <p:sldId id="391" r:id="rId43"/>
    <p:sldId id="392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emf"/><Relationship Id="rId1" Type="http://schemas.openxmlformats.org/officeDocument/2006/relationships/image" Target="../media/image9.emf"/><Relationship Id="rId2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20.wmf"/><Relationship Id="rId6" Type="http://schemas.openxmlformats.org/officeDocument/2006/relationships/image" Target="../media/image21.wmf"/><Relationship Id="rId7" Type="http://schemas.openxmlformats.org/officeDocument/2006/relationships/image" Target="../media/image22.wmf"/><Relationship Id="rId8" Type="http://schemas.openxmlformats.org/officeDocument/2006/relationships/image" Target="../media/image23.wmf"/><Relationship Id="rId1" Type="http://schemas.openxmlformats.org/officeDocument/2006/relationships/image" Target="../media/image16.emf"/><Relationship Id="rId2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Relationship Id="rId2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6" Type="http://schemas.openxmlformats.org/officeDocument/2006/relationships/image" Target="../media/image22.wmf"/><Relationship Id="rId7" Type="http://schemas.openxmlformats.org/officeDocument/2006/relationships/image" Target="../media/image23.wmf"/><Relationship Id="rId1" Type="http://schemas.openxmlformats.org/officeDocument/2006/relationships/image" Target="../media/image25.emf"/><Relationship Id="rId2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DED4-A745-C247-A188-F792E5A3E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00E5-3238-0242-BFE3-1C3D6D6CF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9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BC2E7-E714-8446-947C-DA452C6DF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6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2807-187D-6846-B073-68EA310A4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1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4708F-7AF7-B644-AED2-27A9F4302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BB985-09AF-9348-9590-D9537A790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56F86-F6FB-014D-BB72-A4722A03A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0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D671-C5AD-424D-BE4B-54B3B5538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5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4C100-35BA-6D42-92FA-2248C32B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1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BFB71-0FAA-7A4A-A936-AE8ABC73A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5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75251-C371-8844-AAF0-9D5124D00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49E1E051-F91B-674A-ACD5-0589ECE61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2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.bin"/><Relationship Id="rId12" Type="http://schemas.openxmlformats.org/officeDocument/2006/relationships/image" Target="../media/image20.wmf"/><Relationship Id="rId13" Type="http://schemas.openxmlformats.org/officeDocument/2006/relationships/oleObject" Target="../embeddings/oleObject14.bin"/><Relationship Id="rId14" Type="http://schemas.openxmlformats.org/officeDocument/2006/relationships/image" Target="../media/image21.wmf"/><Relationship Id="rId15" Type="http://schemas.openxmlformats.org/officeDocument/2006/relationships/oleObject" Target="../embeddings/oleObject15.bin"/><Relationship Id="rId16" Type="http://schemas.openxmlformats.org/officeDocument/2006/relationships/image" Target="../media/image22.wmf"/><Relationship Id="rId17" Type="http://schemas.openxmlformats.org/officeDocument/2006/relationships/oleObject" Target="../embeddings/oleObject16.bin"/><Relationship Id="rId18" Type="http://schemas.openxmlformats.org/officeDocument/2006/relationships/image" Target="../media/image2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1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7.w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18.emf"/><Relationship Id="rId9" Type="http://schemas.openxmlformats.org/officeDocument/2006/relationships/oleObject" Target="../embeddings/Microsoft_Equation4.bin"/><Relationship Id="rId10" Type="http://schemas.openxmlformats.org/officeDocument/2006/relationships/image" Target="../media/image19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24.e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6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3.bin"/><Relationship Id="rId12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14" Type="http://schemas.openxmlformats.org/officeDocument/2006/relationships/image" Target="../media/image22.wmf"/><Relationship Id="rId15" Type="http://schemas.openxmlformats.org/officeDocument/2006/relationships/oleObject" Target="../embeddings/oleObject25.bin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25.e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6.emf"/><Relationship Id="rId9" Type="http://schemas.openxmlformats.org/officeDocument/2006/relationships/oleObject" Target="../embeddings/oleObject22.bin"/><Relationship Id="rId10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Order Statistics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David Kauchak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cs302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Spring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&lt; 5:  </a:t>
            </a:r>
            <a:r>
              <a:rPr lang="en-US" sz="2800">
                <a:solidFill>
                  <a:srgbClr val="3366FF"/>
                </a:solidFill>
              </a:rPr>
              <a:t>2 2 1 3 2 1</a:t>
            </a:r>
          </a:p>
        </p:txBody>
      </p:sp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609600" y="4505325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= 5:  </a:t>
            </a:r>
            <a:r>
              <a:rPr lang="en-US" sz="2800">
                <a:solidFill>
                  <a:srgbClr val="3366FF"/>
                </a:solidFill>
              </a:rPr>
              <a:t>5 5 5</a:t>
            </a:r>
          </a:p>
        </p:txBody>
      </p:sp>
      <p:sp>
        <p:nvSpPr>
          <p:cNvPr id="21510" name="TextBox 8"/>
          <p:cNvSpPr txBox="1">
            <a:spLocks noChangeArrowheads="1"/>
          </p:cNvSpPr>
          <p:nvPr/>
        </p:nvSpPr>
        <p:spPr bwMode="auto">
          <a:xfrm>
            <a:off x="685800" y="5181600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&gt; 5:  </a:t>
            </a:r>
            <a:r>
              <a:rPr lang="en-US" sz="2800">
                <a:solidFill>
                  <a:srgbClr val="3366FF"/>
                </a:solidFill>
              </a:rPr>
              <a:t>34 9 17 34 18 6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53000" y="4267200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FF0000"/>
                </a:solidFill>
              </a:rPr>
              <a:t>Does this help us?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&lt; 5:  </a:t>
            </a:r>
            <a:r>
              <a:rPr lang="en-US" sz="2800">
                <a:solidFill>
                  <a:srgbClr val="3366FF"/>
                </a:solidFill>
              </a:rPr>
              <a:t>2 2 1 3 2 1</a:t>
            </a:r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609600" y="4505325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= 5:  </a:t>
            </a:r>
            <a:r>
              <a:rPr lang="en-US" sz="2800">
                <a:solidFill>
                  <a:srgbClr val="3366FF"/>
                </a:solidFill>
              </a:rPr>
              <a:t>5 5 5</a:t>
            </a: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685800" y="5181600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&gt; 5:  </a:t>
            </a:r>
            <a:r>
              <a:rPr lang="en-US" sz="2800">
                <a:solidFill>
                  <a:srgbClr val="3366FF"/>
                </a:solidFill>
              </a:rPr>
              <a:t>34 9 17 34 18 6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0" y="3810000"/>
            <a:ext cx="1905000" cy="53340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29000" y="4038600"/>
            <a:ext cx="15240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37" name="TextBox 12"/>
          <p:cNvSpPr txBox="1">
            <a:spLocks noChangeArrowheads="1"/>
          </p:cNvSpPr>
          <p:nvPr/>
        </p:nvSpPr>
        <p:spPr bwMode="auto">
          <a:xfrm>
            <a:off x="5181600" y="3657600"/>
            <a:ext cx="365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We know the 5</a:t>
            </a:r>
            <a:r>
              <a:rPr lang="en-US" baseline="30000">
                <a:solidFill>
                  <a:srgbClr val="0000FF"/>
                </a:solidFill>
              </a:rPr>
              <a:t>th</a:t>
            </a:r>
            <a:r>
              <a:rPr lang="en-US">
                <a:solidFill>
                  <a:srgbClr val="0000FF"/>
                </a:solidFill>
              </a:rPr>
              <a:t> smallest has to be in this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19200" y="15240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&lt;-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</p:spTree>
    <p:extLst>
      <p:ext uri="{BB962C8B-B14F-4D97-AF65-F5344CB8AC3E}">
        <p14:creationId xmlns:p14="http://schemas.microsoft.com/office/powerpoint/2010/main" val="2634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543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 smtClean="0">
                <a:cs typeface="+mn-cs"/>
              </a:rPr>
              <a:t>decide which of the three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 smtClean="0">
                <a:cs typeface="+mn-cs"/>
              </a:rPr>
              <a:t>recurse</a:t>
            </a:r>
            <a:endParaRPr lang="en-US" sz="18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&lt;-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990600" y="3810000"/>
            <a:ext cx="2514600" cy="762000"/>
            <a:chOff x="990600" y="3810000"/>
            <a:chExt cx="2514600" cy="762000"/>
          </a:xfrm>
        </p:grpSpPr>
        <p:sp>
          <p:nvSpPr>
            <p:cNvPr id="2" name="Oval 1"/>
            <p:cNvSpPr/>
            <p:nvPr/>
          </p:nvSpPr>
          <p:spPr>
            <a:xfrm>
              <a:off x="2667000" y="4191000"/>
              <a:ext cx="8382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1447800" y="4191000"/>
              <a:ext cx="1143000" cy="152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559" name="TextBox 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609600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FF00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543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 smtClean="0">
                <a:cs typeface="+mn-cs"/>
              </a:rPr>
              <a:t>decide which of the three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 smtClean="0">
                <a:cs typeface="+mn-cs"/>
              </a:rPr>
              <a:t>recurse</a:t>
            </a:r>
            <a:endParaRPr lang="en-US" sz="18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&lt;-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sp>
        <p:nvSpPr>
          <p:cNvPr id="24580" name="TextBox 2"/>
          <p:cNvSpPr txBox="1">
            <a:spLocks noChangeArrowheads="1"/>
          </p:cNvSpPr>
          <p:nvPr/>
        </p:nvSpPr>
        <p:spPr bwMode="auto">
          <a:xfrm>
            <a:off x="5867400" y="3200400"/>
            <a:ext cx="2667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</a:rPr>
              <a:t>As we recurse, we may update the k that we’re looking for because we update the lower end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629400" y="4800600"/>
            <a:ext cx="609600" cy="16002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cs typeface="+mj-cs"/>
              </a:rPr>
              <a:t>Selection: divide and conquer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543800" cy="2286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Call partition</a:t>
            </a:r>
          </a:p>
          <a:p>
            <a:pPr lvl="1" eaLnBrk="1" hangingPunct="1">
              <a:defRPr/>
            </a:pPr>
            <a:r>
              <a:rPr lang="en-US" sz="1800" dirty="0" smtClean="0">
                <a:cs typeface="+mn-cs"/>
              </a:rPr>
              <a:t>decide which of the three sets contains the answer we’re looking for</a:t>
            </a:r>
          </a:p>
          <a:p>
            <a:pPr lvl="1" eaLnBrk="1" hangingPunct="1">
              <a:defRPr/>
            </a:pPr>
            <a:r>
              <a:rPr lang="en-US" sz="1800" dirty="0" err="1" smtClean="0">
                <a:cs typeface="+mn-cs"/>
              </a:rPr>
              <a:t>recurse</a:t>
            </a:r>
            <a:endParaRPr lang="en-US" sz="18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0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cs typeface="+mn-cs"/>
              </a:rPr>
              <a:t>Like binary search on unsorted data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31813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&lt;- Partition(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 = q-p+1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/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k-</a:t>
            </a:r>
            <a:r>
              <a:rPr lang="en-US" sz="2400" dirty="0" err="1">
                <a:cs typeface="+mn-cs"/>
              </a:rPr>
              <a:t>relq</a:t>
            </a:r>
            <a:r>
              <a:rPr lang="en-US" sz="2400" dirty="0">
                <a:cs typeface="+mn-cs"/>
              </a:rPr>
              <a:t>, q+1, r)</a:t>
            </a:r>
          </a:p>
        </p:txBody>
      </p:sp>
      <p:sp>
        <p:nvSpPr>
          <p:cNvPr id="25604" name="TextBox 2"/>
          <p:cNvSpPr txBox="1">
            <a:spLocks noChangeArrowheads="1"/>
          </p:cNvSpPr>
          <p:nvPr/>
        </p:nvSpPr>
        <p:spPr bwMode="auto">
          <a:xfrm>
            <a:off x="6019800" y="3352800"/>
            <a:ext cx="3124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</a:rPr>
              <a:t>Partition returns the absolute index, we want an index relative to the current p (window start)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495800" y="3962400"/>
            <a:ext cx="1524000" cy="381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057400" y="1371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5  7  1  4  8  3  2  6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26629" name="TextBox 1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5  1  4  3  2  6  8  7</a:t>
            </a: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 flipV="1">
            <a:off x="44958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5791200" y="4800600"/>
            <a:ext cx="3124200" cy="198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2971800" y="2590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relq = 6 – 1 + 1 = 6 </a:t>
            </a: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Selection(A, 3, 1, 8)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5791200" y="56388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5  1  4  3  2  6  8  7</a:t>
            </a:r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 flipV="1">
            <a:off x="44958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2057400" y="13716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9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28680" name="TextBox 9"/>
          <p:cNvSpPr txBox="1">
            <a:spLocks noChangeArrowheads="1"/>
          </p:cNvSpPr>
          <p:nvPr/>
        </p:nvSpPr>
        <p:spPr bwMode="auto">
          <a:xfrm>
            <a:off x="2971800" y="2590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relq = 6 – 1 + 1 = 6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1,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5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5  1  4  3  2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2057400" y="13716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5" name="AutoShape 11"/>
          <p:cNvSpPr>
            <a:spLocks/>
          </p:cNvSpPr>
          <p:nvPr/>
        </p:nvSpPr>
        <p:spPr bwMode="auto">
          <a:xfrm rot="-5400000">
            <a:off x="4800600" y="1600200"/>
            <a:ext cx="381000" cy="11430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3962400" y="25146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At each call, discard part of the array</a:t>
            </a: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Homeworks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Talk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7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3, 1, 5)</a:t>
            </a: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5791200" y="4800600"/>
            <a:ext cx="3124200" cy="198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1  2  4  3  5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 flipV="1">
            <a:off x="27432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971800" y="2590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relq = 2 – 1 + 1 = 2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1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3</a:t>
            </a:r>
            <a:r>
              <a:rPr lang="en-US" sz="2800" dirty="0">
                <a:cs typeface="+mn-cs"/>
              </a:rPr>
              <a:t>, 5)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5791200" y="6172200"/>
            <a:ext cx="3124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cs typeface="+mn-cs"/>
              </a:rPr>
              <a:t>1  2  4  3  5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 flipV="1">
            <a:off x="27432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2971800" y="1447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1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5)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2971800" y="1447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5)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5791200" y="4800600"/>
            <a:ext cx="3124200" cy="198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40386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33799" name="TextBox 8"/>
          <p:cNvSpPr txBox="1">
            <a:spLocks noChangeArrowheads="1"/>
          </p:cNvSpPr>
          <p:nvPr/>
        </p:nvSpPr>
        <p:spPr bwMode="auto">
          <a:xfrm>
            <a:off x="2971800" y="2590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relq = 5 – 3 + 1 = 3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4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5791200" y="56388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4  3  5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 flipV="1">
            <a:off x="40386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2971800" y="1447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823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4)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4  3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2971800" y="1447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4)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5791200" y="4495800"/>
            <a:ext cx="31242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3  4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 flipV="1">
            <a:off x="32004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869" name="TextBox 6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562600" y="4057650"/>
            <a:ext cx="3429000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Selection(A,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   q &lt;- Partition(</a:t>
            </a:r>
            <a:r>
              <a:rPr lang="en-US" dirty="0" err="1">
                <a:cs typeface="+mn-cs"/>
              </a:rPr>
              <a:t>A,p,r</a:t>
            </a:r>
            <a:r>
              <a:rPr lang="en-US" dirty="0">
                <a:cs typeface="+mn-cs"/>
              </a:rPr>
              <a:t>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 = q-p+1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if k =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Return A[q]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if k &lt;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k, p, q-1)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else // k &gt; 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/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      Selection(A, k-</a:t>
            </a:r>
            <a:r>
              <a:rPr lang="en-US" dirty="0" err="1">
                <a:cs typeface="+mn-cs"/>
              </a:rPr>
              <a:t>relq</a:t>
            </a:r>
            <a:r>
              <a:rPr lang="en-US" dirty="0">
                <a:cs typeface="+mn-cs"/>
              </a:rPr>
              <a:t>, q+1, r)</a:t>
            </a: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cs typeface="+mn-cs"/>
              </a:rPr>
              <a:t>Selection(A, 1, 3, 4)</a:t>
            </a: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5791200" y="5105400"/>
            <a:ext cx="3124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chemeClr val="bg2"/>
                </a:solidFill>
                <a:cs typeface="+mn-cs"/>
              </a:rPr>
              <a:t>1  2</a:t>
            </a:r>
            <a:r>
              <a:rPr lang="en-US" sz="3200">
                <a:cs typeface="+mn-cs"/>
              </a:rPr>
              <a:t>  3  4  </a:t>
            </a:r>
            <a:r>
              <a:rPr lang="en-US" sz="3200">
                <a:solidFill>
                  <a:schemeClr val="bg2"/>
                </a:solidFill>
                <a:cs typeface="+mn-cs"/>
              </a:rPr>
              <a:t>5</a:t>
            </a:r>
            <a:r>
              <a:rPr lang="en-US" sz="3200">
                <a:cs typeface="+mn-cs"/>
              </a:rPr>
              <a:t>  </a:t>
            </a:r>
            <a:r>
              <a:rPr lang="en-US" sz="3200">
                <a:solidFill>
                  <a:schemeClr val="bg2"/>
                </a:solidFill>
                <a:cs typeface="+mn-cs"/>
              </a:rPr>
              <a:t>6  8  7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 flipV="1">
            <a:off x="3200400" y="1981200"/>
            <a:ext cx="0" cy="304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2895600" y="1447800"/>
            <a:ext cx="533400" cy="990600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0000"/>
              </a:solidFill>
              <a:cs typeface="+mn-cs"/>
            </a:endParaRPr>
          </a:p>
        </p:txBody>
      </p:sp>
      <p:sp>
        <p:nvSpPr>
          <p:cNvPr id="37895" name="TextBox 7"/>
          <p:cNvSpPr txBox="1">
            <a:spLocks noChangeArrowheads="1"/>
          </p:cNvSpPr>
          <p:nvPr/>
        </p:nvSpPr>
        <p:spPr bwMode="auto">
          <a:xfrm>
            <a:off x="2133600" y="9906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1     2     3     4     5     6     7     8   </a:t>
            </a:r>
          </a:p>
        </p:txBody>
      </p:sp>
      <p:sp>
        <p:nvSpPr>
          <p:cNvPr id="37896" name="TextBox 10"/>
          <p:cNvSpPr txBox="1">
            <a:spLocks noChangeArrowheads="1"/>
          </p:cNvSpPr>
          <p:nvPr/>
        </p:nvSpPr>
        <p:spPr bwMode="auto">
          <a:xfrm>
            <a:off x="2971800" y="2590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relq = 3 – 3 + 1 = 1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Running time of Selection?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Best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Each call to Partition throws away half the data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Recurrence?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O(n)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676400" y="23622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676400" y="3048000"/>
            <a:ext cx="2590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1676400" y="37338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1259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979848"/>
              </p:ext>
            </p:extLst>
          </p:nvPr>
        </p:nvGraphicFramePr>
        <p:xfrm>
          <a:off x="1768475" y="4876800"/>
          <a:ext cx="3397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3" imgW="1358310" imgH="203112" progId="Equation.3">
                  <p:embed/>
                </p:oleObj>
              </mc:Choice>
              <mc:Fallback>
                <p:oleObj name="Equation" r:id="rId3" imgW="1358310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4876800"/>
                        <a:ext cx="33972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nimBg="1"/>
      <p:bldP spid="125957" grpId="0" animBg="1"/>
      <p:bldP spid="12595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Running time of Selection?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Worst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Each call to Partition only reduces our search by 1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Recurrence?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O(n</a:t>
            </a:r>
            <a:r>
              <a:rPr lang="en-US" sz="2400" baseline="30000" dirty="0" smtClean="0">
                <a:solidFill>
                  <a:srgbClr val="0000FF"/>
                </a:solidFill>
                <a:cs typeface="+mn-cs"/>
              </a:rPr>
              <a:t>2</a:t>
            </a:r>
            <a:r>
              <a:rPr lang="en-US" sz="2400" dirty="0" smtClean="0">
                <a:solidFill>
                  <a:srgbClr val="0000FF"/>
                </a:solidFill>
                <a:cs typeface="+mn-cs"/>
              </a:rPr>
              <a:t>)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676400" y="23622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1676400" y="30480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1676400" y="37338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132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12035"/>
              </p:ext>
            </p:extLst>
          </p:nvPr>
        </p:nvGraphicFramePr>
        <p:xfrm>
          <a:off x="1752600" y="4800600"/>
          <a:ext cx="3429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371600" imgH="203200" progId="Equation.3">
                  <p:embed/>
                </p:oleObj>
              </mc:Choice>
              <mc:Fallback>
                <p:oleObj name="Equation" r:id="rId3" imgW="13716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00600"/>
                        <a:ext cx="3429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nimBg="1"/>
      <p:bldP spid="132101" grpId="0" animBg="1"/>
      <p:bldP spid="132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Medians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The median of a set of numbers is the number such that half of the numbers are larger and half smaller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How might we calculate the median of a set?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Sort the numbers, then pick the n/2 element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819400" y="2667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cs typeface="+mn-cs"/>
              </a:rPr>
              <a:t>A = [50, 12, 1, 97, 30]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953000" y="2682875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819400" y="51054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 = [1, 12, 30, 50, 97]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14800" y="5105400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05200" y="5867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runtime?</a:t>
            </a:r>
            <a:endParaRPr lang="en-US" sz="2400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animBg="1"/>
      <p:bldP spid="6" grpId="0"/>
      <p:bldP spid="7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Running time of Selection?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>
                <a:cs typeface="+mn-cs"/>
              </a:rPr>
              <a:t>Worst case?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cs typeface="+mn-cs"/>
              </a:rPr>
              <a:t>Each call to Partition only reduces our search by 1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When does this happen?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00FF"/>
                </a:solidFill>
                <a:cs typeface="+mn-cs"/>
              </a:rPr>
              <a:t>sorted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00FF"/>
                </a:solidFill>
                <a:cs typeface="+mn-cs"/>
              </a:rPr>
              <a:t>reverse sorted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00FF"/>
                </a:solidFill>
                <a:cs typeface="+mn-cs"/>
              </a:rPr>
              <a:t>others…</a:t>
            </a: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1676400" y="2362200"/>
            <a:ext cx="541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1676400" y="3048000"/>
            <a:ext cx="4876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1676400" y="3733800"/>
            <a:ext cx="441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How can randomness help us?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57400" y="2209800"/>
            <a:ext cx="48006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err="1">
                <a:cs typeface="+mn-cs"/>
              </a:rPr>
              <a:t>RSelection</a:t>
            </a:r>
            <a:r>
              <a:rPr lang="en-US" sz="2400" dirty="0">
                <a:cs typeface="+mn-cs"/>
              </a:rPr>
              <a:t>(A, k, p, r)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>
                <a:cs typeface="+mn-cs"/>
              </a:rPr>
              <a:t>   q &lt;- </a:t>
            </a:r>
            <a:r>
              <a:rPr lang="en-US" sz="2400" dirty="0" err="1">
                <a:solidFill>
                  <a:srgbClr val="0000FF"/>
                </a:solidFill>
                <a:cs typeface="+mn-cs"/>
              </a:rPr>
              <a:t>RPartition</a:t>
            </a:r>
            <a:r>
              <a:rPr lang="en-US" sz="2400" dirty="0">
                <a:cs typeface="+mn-cs"/>
              </a:rPr>
              <a:t>(</a:t>
            </a:r>
            <a:r>
              <a:rPr lang="en-US" sz="2400" dirty="0" err="1">
                <a:cs typeface="+mn-cs"/>
              </a:rPr>
              <a:t>A,p,r</a:t>
            </a:r>
            <a:r>
              <a:rPr lang="en-US" sz="2400" dirty="0">
                <a:cs typeface="+mn-cs"/>
              </a:rPr>
              <a:t>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if k =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A[q]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if k &lt;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p, q-1)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else // k &gt; q</a:t>
            </a:r>
            <a:br>
              <a:rPr lang="en-US" sz="2400" dirty="0">
                <a:cs typeface="+mn-cs"/>
              </a:rPr>
            </a:br>
            <a:r>
              <a:rPr lang="en-US" sz="2400" dirty="0">
                <a:cs typeface="+mn-cs"/>
              </a:rPr>
              <a:t>      Return Selection(A, k, q+1, 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Running time of RSelection?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Best case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0000FF"/>
                </a:solidFill>
              </a:rPr>
              <a:t>O(n)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Worst case</a:t>
            </a:r>
          </a:p>
          <a:p>
            <a:pPr lvl="1" eaLnBrk="1" hangingPunct="1">
              <a:defRPr/>
            </a:pPr>
            <a:r>
              <a:rPr lang="en-US" dirty="0" smtClean="0"/>
              <a:t>Still </a:t>
            </a:r>
            <a:r>
              <a:rPr lang="en-US" dirty="0" smtClean="0">
                <a:solidFill>
                  <a:srgbClr val="0000FF"/>
                </a:solidFill>
              </a:rPr>
              <a:t>O(n</a:t>
            </a:r>
            <a:r>
              <a:rPr 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As with Quicksort, we can get unlucky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Average case?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Average case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1600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dirty="0" smtClean="0">
                <a:cs typeface="+mn-cs"/>
              </a:rPr>
              <a:t>Depends on how much data we throw away at each step</a:t>
            </a:r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 flipH="1">
            <a:off x="3200400" y="3200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3" name="AutoShape 5"/>
          <p:cNvSpPr>
            <a:spLocks noChangeArrowheads="1"/>
          </p:cNvSpPr>
          <p:nvPr/>
        </p:nvSpPr>
        <p:spPr bwMode="auto">
          <a:xfrm>
            <a:off x="2743200" y="3657600"/>
            <a:ext cx="990600" cy="1295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 flipH="1" flipV="1">
            <a:off x="3810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5" name="AutoShape 7"/>
          <p:cNvSpPr>
            <a:spLocks noChangeArrowheads="1"/>
          </p:cNvSpPr>
          <p:nvPr/>
        </p:nvSpPr>
        <p:spPr bwMode="auto">
          <a:xfrm>
            <a:off x="3733800" y="3657600"/>
            <a:ext cx="1752600" cy="2209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Average case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>
                <a:cs typeface="+mn-cs"/>
              </a:rPr>
              <a:t>We</a:t>
            </a:r>
            <a:r>
              <a:rPr lang="en-US" sz="2400" dirty="0" smtClean="0">
                <a:latin typeface="Arial"/>
                <a:cs typeface="+mn-cs"/>
              </a:rPr>
              <a:t>’</a:t>
            </a:r>
            <a:r>
              <a:rPr lang="en-US" sz="2400" dirty="0" smtClean="0">
                <a:cs typeface="+mn-cs"/>
              </a:rPr>
              <a:t>ll call a partition </a:t>
            </a:r>
            <a:r>
              <a:rPr lang="ja-JP" altLang="en-US" sz="2400" dirty="0" smtClean="0">
                <a:latin typeface="Arial"/>
                <a:cs typeface="+mn-cs"/>
              </a:rPr>
              <a:t>“</a:t>
            </a:r>
            <a:r>
              <a:rPr lang="en-US" sz="2400" dirty="0" smtClean="0">
                <a:cs typeface="+mn-cs"/>
              </a:rPr>
              <a:t>good</a:t>
            </a:r>
            <a:r>
              <a:rPr lang="ja-JP" altLang="en-US" sz="2400" dirty="0" smtClean="0">
                <a:latin typeface="Arial"/>
                <a:cs typeface="+mn-cs"/>
              </a:rPr>
              <a:t>”</a:t>
            </a:r>
            <a:r>
              <a:rPr lang="en-US" sz="2400" dirty="0" smtClean="0">
                <a:cs typeface="+mn-cs"/>
              </a:rPr>
              <a:t> if the pivot falls within within the 25</a:t>
            </a:r>
            <a:r>
              <a:rPr lang="en-US" sz="2400" baseline="30000" dirty="0" smtClean="0">
                <a:cs typeface="+mn-cs"/>
              </a:rPr>
              <a:t>th</a:t>
            </a:r>
            <a:r>
              <a:rPr lang="en-US" sz="2400" dirty="0" smtClean="0">
                <a:cs typeface="+mn-cs"/>
              </a:rPr>
              <a:t> and 75</a:t>
            </a:r>
            <a:r>
              <a:rPr lang="en-US" sz="2400" baseline="30000" dirty="0" smtClean="0">
                <a:cs typeface="+mn-cs"/>
              </a:rPr>
              <a:t>th</a:t>
            </a:r>
            <a:r>
              <a:rPr lang="en-US" sz="2400" dirty="0" smtClean="0">
                <a:cs typeface="+mn-cs"/>
              </a:rPr>
              <a:t> percentile</a:t>
            </a:r>
          </a:p>
          <a:p>
            <a:pPr lvl="1" eaLnBrk="1" hangingPunct="1">
              <a:defRPr/>
            </a:pPr>
            <a:r>
              <a:rPr lang="en-US" sz="2000" dirty="0" smtClean="0">
                <a:cs typeface="+mn-cs"/>
              </a:rPr>
              <a:t>a “good” partition throws away at least a quarter of the data</a:t>
            </a:r>
            <a:endParaRPr lang="en-US" sz="2000" dirty="0">
              <a:cs typeface="+mn-cs"/>
            </a:endParaRPr>
          </a:p>
          <a:p>
            <a:pPr lvl="1" eaLnBrk="1" hangingPunct="1">
              <a:defRPr/>
            </a:pPr>
            <a:r>
              <a:rPr lang="en-US" sz="2000" dirty="0" smtClean="0">
                <a:cs typeface="+mn-cs"/>
              </a:rPr>
              <a:t>Or, each of the partitions contains at least 25% of the data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What is the probability of a </a:t>
            </a:r>
            <a:r>
              <a:rPr lang="ja-JP" altLang="en-US" sz="2400" dirty="0" smtClean="0">
                <a:solidFill>
                  <a:srgbClr val="FF0000"/>
                </a:solidFill>
                <a:latin typeface="Arial"/>
                <a:cs typeface="+mn-cs"/>
              </a:rPr>
              <a:t>“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good</a:t>
            </a:r>
            <a:r>
              <a:rPr lang="ja-JP" altLang="en-US" sz="2400" dirty="0" smtClean="0">
                <a:solidFill>
                  <a:srgbClr val="FF0000"/>
                </a:solidFill>
                <a:latin typeface="Arial"/>
                <a:cs typeface="+mn-cs"/>
              </a:rPr>
              <a:t>”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 partition?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cs typeface="+mn-cs"/>
              </a:rPr>
              <a:t>Half of the elements lie within this range and half outside, so 50% chance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Average case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cs typeface="+mn-cs"/>
              </a:rPr>
              <a:t>Recall, that like Quicksort, we can absorb the cost of a number of </a:t>
            </a:r>
            <a:r>
              <a:rPr lang="ja-JP" altLang="en-US" dirty="0" smtClean="0">
                <a:latin typeface="Arial"/>
                <a:cs typeface="+mn-cs"/>
              </a:rPr>
              <a:t>“</a:t>
            </a:r>
            <a:r>
              <a:rPr lang="en-US" dirty="0" smtClean="0">
                <a:cs typeface="+mn-cs"/>
              </a:rPr>
              <a:t>bad</a:t>
            </a:r>
            <a:r>
              <a:rPr lang="ja-JP" altLang="en-US" dirty="0" smtClean="0">
                <a:latin typeface="Arial"/>
                <a:cs typeface="+mn-cs"/>
              </a:rPr>
              <a:t>”</a:t>
            </a:r>
            <a:r>
              <a:rPr lang="en-US" dirty="0" smtClean="0">
                <a:cs typeface="+mn-cs"/>
              </a:rPr>
              <a:t> partitions </a:t>
            </a:r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 flipH="1">
            <a:off x="1295400" y="3048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49" name="AutoShape 5"/>
          <p:cNvSpPr>
            <a:spLocks noChangeArrowheads="1"/>
          </p:cNvSpPr>
          <p:nvPr/>
        </p:nvSpPr>
        <p:spPr bwMode="auto">
          <a:xfrm>
            <a:off x="1219200" y="3581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 flipV="1">
            <a:off x="1905000" y="3048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1" name="AutoShape 7"/>
          <p:cNvSpPr>
            <a:spLocks noChangeArrowheads="1"/>
          </p:cNvSpPr>
          <p:nvPr/>
        </p:nvSpPr>
        <p:spPr bwMode="auto">
          <a:xfrm>
            <a:off x="2133600" y="3505200"/>
            <a:ext cx="1143000" cy="1066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2" name="AutoShape 8"/>
          <p:cNvSpPr>
            <a:spLocks noChangeArrowheads="1"/>
          </p:cNvSpPr>
          <p:nvPr/>
        </p:nvSpPr>
        <p:spPr bwMode="auto">
          <a:xfrm>
            <a:off x="1600200" y="51816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3" name="AutoShape 9"/>
          <p:cNvSpPr>
            <a:spLocks noChangeArrowheads="1"/>
          </p:cNvSpPr>
          <p:nvPr/>
        </p:nvSpPr>
        <p:spPr bwMode="auto">
          <a:xfrm>
            <a:off x="3048000" y="51054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4" name="Line 10"/>
          <p:cNvSpPr>
            <a:spLocks noChangeShapeType="1"/>
          </p:cNvSpPr>
          <p:nvPr/>
        </p:nvSpPr>
        <p:spPr bwMode="auto">
          <a:xfrm flipV="1">
            <a:off x="1981200" y="4572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5" name="Line 11"/>
          <p:cNvSpPr>
            <a:spLocks noChangeShapeType="1"/>
          </p:cNvSpPr>
          <p:nvPr/>
        </p:nvSpPr>
        <p:spPr bwMode="auto">
          <a:xfrm flipH="1" flipV="1">
            <a:off x="2819400" y="4572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>
            <a:off x="4191000" y="3657600"/>
            <a:ext cx="838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7" name="AutoShape 13"/>
          <p:cNvSpPr>
            <a:spLocks noChangeArrowheads="1"/>
          </p:cNvSpPr>
          <p:nvPr/>
        </p:nvSpPr>
        <p:spPr bwMode="auto">
          <a:xfrm>
            <a:off x="5715000" y="36576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8" name="AutoShape 14"/>
          <p:cNvSpPr>
            <a:spLocks noChangeArrowheads="1"/>
          </p:cNvSpPr>
          <p:nvPr/>
        </p:nvSpPr>
        <p:spPr bwMode="auto">
          <a:xfrm>
            <a:off x="7162800" y="35814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59" name="Line 15"/>
          <p:cNvSpPr>
            <a:spLocks noChangeShapeType="1"/>
          </p:cNvSpPr>
          <p:nvPr/>
        </p:nvSpPr>
        <p:spPr bwMode="auto">
          <a:xfrm flipV="1">
            <a:off x="6096000" y="2971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4160" name="Line 16"/>
          <p:cNvSpPr>
            <a:spLocks noChangeShapeType="1"/>
          </p:cNvSpPr>
          <p:nvPr/>
        </p:nvSpPr>
        <p:spPr bwMode="auto">
          <a:xfrm flipH="1" flipV="1">
            <a:off x="6781800" y="2971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Average case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On average, how many times will Partition need to be called before be get a good partition?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 smtClean="0">
                <a:cs typeface="+mn-cs"/>
              </a:rPr>
              <a:t>Let E be the number of times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 smtClean="0">
                <a:cs typeface="+mn-cs"/>
              </a:rPr>
              <a:t>Recurrence:</a:t>
            </a:r>
          </a:p>
        </p:txBody>
      </p:sp>
      <p:graphicFrame>
        <p:nvGraphicFramePr>
          <p:cNvPr id="135176" name="Object 8"/>
          <p:cNvGraphicFramePr>
            <a:graphicFrameLocks noChangeAspect="1"/>
          </p:cNvGraphicFramePr>
          <p:nvPr/>
        </p:nvGraphicFramePr>
        <p:xfrm>
          <a:off x="2971800" y="3429000"/>
          <a:ext cx="16764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Equation" r:id="rId3" imgW="723586" imgH="393529" progId="Equation.3">
                  <p:embed/>
                </p:oleObj>
              </mc:Choice>
              <mc:Fallback>
                <p:oleObj name="Equation" r:id="rId3" imgW="723586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16764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/>
        </p:nvGraphicFramePr>
        <p:xfrm>
          <a:off x="3276600" y="4422775"/>
          <a:ext cx="3352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Equation" r:id="rId5" imgW="1447172" imgH="393529" progId="Equation.3">
                  <p:embed/>
                </p:oleObj>
              </mc:Choice>
              <mc:Fallback>
                <p:oleObj name="Equation" r:id="rId5" imgW="1447172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22775"/>
                        <a:ext cx="33528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/>
        </p:nvGraphicFramePr>
        <p:xfrm>
          <a:off x="3276600" y="5562600"/>
          <a:ext cx="558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7" imgW="241091" imgH="164957" progId="Equation.3">
                  <p:embed/>
                </p:oleObj>
              </mc:Choice>
              <mc:Fallback>
                <p:oleObj name="Equation" r:id="rId7" imgW="241091" imgH="16495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562600"/>
                        <a:ext cx="558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5257800" y="3276600"/>
            <a:ext cx="3429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0000FF"/>
                </a:solidFill>
                <a:cs typeface="+mn-cs"/>
              </a:rPr>
              <a:t>half the time we get a good partition on the first try and half of the time, we have to try again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Mathematicians and beer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096000" cy="441166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An infinite number of mathematicians walk into a bar. The first one orders a beer. The second orders half a beer. The third, a quarter of a beer. The bartender says "You're all idiots", and pours two beers.</a:t>
            </a:r>
          </a:p>
        </p:txBody>
      </p:sp>
      <p:pic>
        <p:nvPicPr>
          <p:cNvPr id="4813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343400"/>
            <a:ext cx="8128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16256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Average case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dirty="0" smtClean="0">
                <a:cs typeface="+mn-cs"/>
              </a:rPr>
              <a:t>Another look.  Let </a:t>
            </a:r>
            <a:r>
              <a:rPr lang="en-US" sz="2400" i="1" dirty="0" smtClean="0">
                <a:cs typeface="+mn-cs"/>
              </a:rPr>
              <a:t>p</a:t>
            </a:r>
            <a:r>
              <a:rPr lang="en-US" sz="2400" dirty="0" smtClean="0">
                <a:cs typeface="+mn-cs"/>
              </a:rPr>
              <a:t> be the probability of success</a:t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/>
            </a:r>
            <a:br>
              <a:rPr lang="en-US" sz="2400" dirty="0" smtClean="0">
                <a:cs typeface="+mn-cs"/>
              </a:rPr>
            </a:br>
            <a:r>
              <a:rPr lang="en-US" sz="2400" dirty="0" smtClean="0">
                <a:cs typeface="+mn-cs"/>
              </a:rPr>
              <a:t>Let X be the number of calls required</a:t>
            </a:r>
          </a:p>
        </p:txBody>
      </p:sp>
      <p:graphicFrame>
        <p:nvGraphicFramePr>
          <p:cNvPr id="49155" name="Object 4"/>
          <p:cNvGraphicFramePr>
            <a:graphicFrameLocks noChangeAspect="1"/>
          </p:cNvGraphicFramePr>
          <p:nvPr/>
        </p:nvGraphicFramePr>
        <p:xfrm>
          <a:off x="2389188" y="3444875"/>
          <a:ext cx="96361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Equation" r:id="rId3" imgW="469900" imgH="177800" progId="Equation.3">
                  <p:embed/>
                </p:oleObj>
              </mc:Choice>
              <mc:Fallback>
                <p:oleObj name="Equation" r:id="rId3" imgW="4699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3444875"/>
                        <a:ext cx="96361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3106738" y="4038600"/>
          <a:ext cx="276066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Equation" r:id="rId5" imgW="1346200" imgH="419100" progId="Equation.3">
                  <p:embed/>
                </p:oleObj>
              </mc:Choice>
              <mc:Fallback>
                <p:oleObj name="Equation" r:id="rId5" imgW="13462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4038600"/>
                        <a:ext cx="276066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3124200" y="5006975"/>
          <a:ext cx="18494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Equation" r:id="rId7" imgW="901309" imgH="418918" progId="Equation.3">
                  <p:embed/>
                </p:oleObj>
              </mc:Choice>
              <mc:Fallback>
                <p:oleObj name="Equation" r:id="rId7" imgW="901309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06975"/>
                        <a:ext cx="184943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9" name="Object 7"/>
          <p:cNvGraphicFramePr>
            <a:graphicFrameLocks noChangeAspect="1"/>
          </p:cNvGraphicFramePr>
          <p:nvPr/>
        </p:nvGraphicFramePr>
        <p:xfrm>
          <a:off x="3124200" y="5845175"/>
          <a:ext cx="6000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9" imgW="291973" imgH="418918" progId="Equation.3">
                  <p:embed/>
                </p:oleObj>
              </mc:Choice>
              <mc:Fallback>
                <p:oleObj name="Equation" r:id="rId9" imgW="291973" imgH="41891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845175"/>
                        <a:ext cx="6000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429000" y="3276600"/>
          <a:ext cx="195421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11" imgW="952500" imgH="330200" progId="Equation.3">
                  <p:embed/>
                </p:oleObj>
              </mc:Choice>
              <mc:Fallback>
                <p:oleObj name="Equation" r:id="rId11" imgW="952500" imgH="330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76600"/>
                        <a:ext cx="1954213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Average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If on average we can get a “good” partition ever other time, what is the recurrence?</a:t>
            </a:r>
          </a:p>
          <a:p>
            <a:pPr lvl="1">
              <a:defRPr/>
            </a:pPr>
            <a:r>
              <a:rPr lang="en-US" dirty="0" smtClean="0"/>
              <a:t>recall the pivot of a “good” partition falls in the </a:t>
            </a:r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and 75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</a:p>
          <a:p>
            <a:pPr lvl="1">
              <a:defRPr/>
            </a:pPr>
            <a:endParaRPr lang="en-US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054225" y="3757613"/>
            <a:ext cx="5641975" cy="2811462"/>
            <a:chOff x="2054225" y="3681413"/>
            <a:chExt cx="5641975" cy="2811462"/>
          </a:xfrm>
        </p:grpSpPr>
        <p:graphicFrame>
          <p:nvGraphicFramePr>
            <p:cNvPr id="50180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3450461"/>
                </p:ext>
              </p:extLst>
            </p:nvPr>
          </p:nvGraphicFramePr>
          <p:xfrm>
            <a:off x="2054225" y="3681413"/>
            <a:ext cx="3890963" cy="1162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188" name="Equation" r:id="rId3" imgW="1320800" imgH="393700" progId="Equation.3">
                    <p:embed/>
                  </p:oleObj>
                </mc:Choice>
                <mc:Fallback>
                  <p:oleObj name="Equation" r:id="rId3" imgW="1320800" imgH="3937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4225" y="3681413"/>
                          <a:ext cx="3890963" cy="1162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 flipV="1">
              <a:off x="5791200" y="4648200"/>
              <a:ext cx="304800" cy="9144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105400" y="5791200"/>
              <a:ext cx="25908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cs typeface="+mn-cs"/>
                </a:rPr>
                <a:t>roll in the cost of the </a:t>
              </a:r>
              <a:r>
                <a:rPr lang="ja-JP" altLang="en-US" sz="2000">
                  <a:latin typeface="Arial"/>
                  <a:cs typeface="+mn-cs"/>
                </a:rPr>
                <a:t>“</a:t>
              </a:r>
              <a:r>
                <a:rPr lang="en-US" sz="2000">
                  <a:cs typeface="+mn-cs"/>
                </a:rPr>
                <a:t>bad</a:t>
              </a:r>
              <a:r>
                <a:rPr lang="ja-JP" altLang="en-US" sz="2000">
                  <a:latin typeface="Arial"/>
                  <a:cs typeface="+mn-cs"/>
                </a:rPr>
                <a:t>”</a:t>
              </a:r>
              <a:r>
                <a:rPr lang="en-US" sz="2000">
                  <a:cs typeface="+mn-cs"/>
                </a:rPr>
                <a:t> partitions</a:t>
              </a: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3581400" y="4876800"/>
              <a:ext cx="304800" cy="609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09800" y="5791200"/>
              <a:ext cx="23622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cs typeface="+mn-cs"/>
                </a:rPr>
                <a:t>We throw away at least ¼ of the data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Medians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The median of a set of numbers is the number such that half of the numbers are larger and half smaller</a:t>
            </a: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How might we calculate the median of a set?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 smtClean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  <a:cs typeface="+mn-cs"/>
              </a:rPr>
              <a:t>Sort the numbers, then pick the n/2 element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819400" y="2667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cs typeface="+mn-cs"/>
              </a:rPr>
              <a:t>A = [50, 12, 1, 97, 30]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953000" y="2682875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819400" y="5105400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cs typeface="+mn-cs"/>
              </a:rPr>
              <a:t>A = [1, 12, 30, 50, 97]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14800" y="5105400"/>
            <a:ext cx="3810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505200" y="5867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sz="24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2400" dirty="0">
                <a:solidFill>
                  <a:srgbClr val="0000FF"/>
                </a:solidFill>
                <a:cs typeface="+mn-cs"/>
              </a:rPr>
              <a:t>(n log 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7921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Which is?</a:t>
            </a:r>
            <a:endParaRPr lang="en-US" dirty="0"/>
          </a:p>
        </p:txBody>
      </p:sp>
      <p:graphicFrame>
        <p:nvGraphicFramePr>
          <p:cNvPr id="512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318656"/>
              </p:ext>
            </p:extLst>
          </p:nvPr>
        </p:nvGraphicFramePr>
        <p:xfrm>
          <a:off x="1806575" y="2590800"/>
          <a:ext cx="40798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2590800"/>
                        <a:ext cx="40798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5" name="Object 2"/>
          <p:cNvGraphicFramePr>
            <a:graphicFrameLocks noChangeAspect="1"/>
          </p:cNvGraphicFramePr>
          <p:nvPr/>
        </p:nvGraphicFramePr>
        <p:xfrm>
          <a:off x="920750" y="228600"/>
          <a:ext cx="4940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6" name="Equation" r:id="rId3" imgW="1409700" imgH="203200" progId="Equation.3">
                  <p:embed/>
                </p:oleObj>
              </mc:Choice>
              <mc:Fallback>
                <p:oleObj name="Equation" r:id="rId3" imgW="1409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228600"/>
                        <a:ext cx="4940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  a   = </a:t>
            </a:r>
            <a:br>
              <a:rPr lang="en-US" sz="2800"/>
            </a:br>
            <a:r>
              <a:rPr lang="en-US" sz="2800"/>
              <a:t>  b   =</a:t>
            </a:r>
            <a:br>
              <a:rPr lang="en-US" sz="2800"/>
            </a:br>
            <a:r>
              <a:rPr lang="en-US" sz="2800" i="1"/>
              <a:t>f(n) =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52600" y="3146425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4/3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7526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dirty="0"/>
              <a:t>n</a:t>
            </a: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7" name="Equation" r:id="rId5" imgW="355292" imgH="203024" progId="Equation.3">
                  <p:embed/>
                </p:oleObj>
              </mc:Choice>
              <mc:Fallback>
                <p:oleObj name="Equation" r:id="rId5" imgW="355292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453698"/>
              </p:ext>
            </p:extLst>
          </p:nvPr>
        </p:nvGraphicFramePr>
        <p:xfrm>
          <a:off x="3852863" y="2833688"/>
          <a:ext cx="189706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8" name="Equation" r:id="rId7" imgW="774700" imgH="508000" progId="Equation.3">
                  <p:embed/>
                </p:oleObj>
              </mc:Choice>
              <mc:Fallback>
                <p:oleObj name="Equation" r:id="rId7" imgW="774700" imgH="508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833688"/>
                        <a:ext cx="1897062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01144"/>
              </p:ext>
            </p:extLst>
          </p:nvPr>
        </p:nvGraphicFramePr>
        <p:xfrm>
          <a:off x="863600" y="4500563"/>
          <a:ext cx="2538413" cy="188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Equation" r:id="rId9" imgW="1092200" imgH="812800" progId="Equation.3">
                  <p:embed/>
                </p:oleObj>
              </mc:Choice>
              <mc:Fallback>
                <p:oleObj name="Equation" r:id="rId9" imgW="1092200" imgH="812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500563"/>
                        <a:ext cx="2538413" cy="188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10"/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0" name="Equation" r:id="rId11" imgW="3149600" imgH="228600" progId="Equation.3">
                  <p:embed/>
                </p:oleObj>
              </mc:Choice>
              <mc:Fallback>
                <p:oleObj name="Equation" r:id="rId11" imgW="31496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1"/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1" name="Equation" r:id="rId13" imgW="2819400" imgH="228600" progId="Equation.3">
                  <p:embed/>
                </p:oleObj>
              </mc:Choice>
              <mc:Fallback>
                <p:oleObj name="Equation" r:id="rId13" imgW="2819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5" name="Object 12"/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2" name="Equation" r:id="rId15" imgW="3594100" imgH="228600" progId="Equation.3">
                  <p:embed/>
                </p:oleObj>
              </mc:Choice>
              <mc:Fallback>
                <p:oleObj name="Equation" r:id="rId15" imgW="35941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3"/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3" name="Equation" r:id="rId17" imgW="1295400" imgH="203200" progId="Equation.3">
                  <p:embed/>
                </p:oleObj>
              </mc:Choice>
              <mc:Fallback>
                <p:oleObj name="Equation" r:id="rId17" imgW="12954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343400" y="4343400"/>
            <a:ext cx="3200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</a:rPr>
              <a:t>Case </a:t>
            </a:r>
            <a:r>
              <a:rPr lang="en-US" sz="3200" b="1" dirty="0">
                <a:solidFill>
                  <a:srgbClr val="2102DA"/>
                </a:solidFill>
              </a:rPr>
              <a:t>3</a:t>
            </a:r>
            <a:r>
              <a:rPr lang="en-US" sz="3200" b="1" dirty="0" smtClean="0">
                <a:solidFill>
                  <a:srgbClr val="2102DA"/>
                </a:solidFill>
              </a:rPr>
              <a:t>: </a:t>
            </a:r>
            <a:r>
              <a:rPr lang="el-GR" sz="32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200" dirty="0"/>
              <a:t>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91000" y="5105400"/>
            <a:ext cx="480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</a:rPr>
              <a:t>Average case running time!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88" grpId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 aside…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Notice a trend?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1322388" y="2438400"/>
          <a:ext cx="44402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Equation" r:id="rId3" imgW="1346200" imgH="203200" progId="Equation.3">
                  <p:embed/>
                </p:oleObj>
              </mc:Choice>
              <mc:Fallback>
                <p:oleObj name="Equation" r:id="rId3" imgW="13462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2438400"/>
                        <a:ext cx="4440237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2"/>
          <p:cNvGraphicFramePr>
            <a:graphicFrameLocks noChangeAspect="1"/>
          </p:cNvGraphicFramePr>
          <p:nvPr/>
        </p:nvGraphicFramePr>
        <p:xfrm>
          <a:off x="1295400" y="3581400"/>
          <a:ext cx="4648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1" name="Equation" r:id="rId5" imgW="1409700" imgH="203200" progId="Equation.3">
                  <p:embed/>
                </p:oleObj>
              </mc:Choice>
              <mc:Fallback>
                <p:oleObj name="Equation" r:id="rId5" imgW="1409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46482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6207125" y="2362200"/>
            <a:ext cx="1108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sz="360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60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600"/>
              <a:t> 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6172200" y="3621088"/>
            <a:ext cx="1108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sz="360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600">
                <a:solidFill>
                  <a:srgbClr val="2102DA"/>
                </a:solidFill>
                <a:cs typeface="Arial" charset="0"/>
              </a:rPr>
              <a:t>(n)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3" name="Object 2"/>
          <p:cNvGraphicFramePr>
            <a:graphicFrameLocks noChangeAspect="1"/>
          </p:cNvGraphicFramePr>
          <p:nvPr/>
        </p:nvGraphicFramePr>
        <p:xfrm>
          <a:off x="228600" y="15875"/>
          <a:ext cx="2895600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3" imgW="1295400" imgH="660400" progId="Equation.3">
                  <p:embed/>
                </p:oleObj>
              </mc:Choice>
              <mc:Fallback>
                <p:oleObj name="Equation" r:id="rId3" imgW="1295400" imgH="660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875"/>
                        <a:ext cx="2895600" cy="147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  a   = </a:t>
            </a:r>
            <a:br>
              <a:rPr lang="en-US" sz="2800"/>
            </a:br>
            <a:r>
              <a:rPr lang="en-US" sz="2800"/>
              <a:t>  b   =</a:t>
            </a:r>
            <a:br>
              <a:rPr lang="en-US" sz="2800"/>
            </a:br>
            <a:r>
              <a:rPr lang="en-US" sz="2800" i="1"/>
              <a:t>f(n) =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52600" y="3146425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/>
              <a:t>1/p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752600" y="3603625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 dirty="0"/>
              <a:t>f(n)</a:t>
            </a:r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Equation" r:id="rId5" imgW="355292" imgH="203024" progId="Equation.3">
                  <p:embed/>
                </p:oleObj>
              </mc:Choice>
              <mc:Fallback>
                <p:oleObj name="Equation" r:id="rId5" imgW="355292" imgH="2030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3852863" y="2847975"/>
          <a:ext cx="1897062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2" name="Equation" r:id="rId7" imgW="774700" imgH="495300" progId="Equation.3">
                  <p:embed/>
                </p:oleObj>
              </mc:Choice>
              <mc:Fallback>
                <p:oleObj name="Equation" r:id="rId7" imgW="774700" imgH="495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847975"/>
                        <a:ext cx="1897062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26670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3" name="Equation" r:id="rId9" imgW="3149600" imgH="228600" progId="Equation.3">
                  <p:embed/>
                </p:oleObj>
              </mc:Choice>
              <mc:Fallback>
                <p:oleObj name="Equation" r:id="rId9" imgW="31496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11"/>
          <p:cNvGraphicFramePr>
            <a:graphicFrameLocks noChangeAspect="1"/>
          </p:cNvGraphicFramePr>
          <p:nvPr/>
        </p:nvGraphicFramePr>
        <p:xfrm>
          <a:off x="26670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4" name="Equation" r:id="rId11" imgW="2819400" imgH="228600" progId="Equation.3">
                  <p:embed/>
                </p:oleObj>
              </mc:Choice>
              <mc:Fallback>
                <p:oleObj name="Equation" r:id="rId11" imgW="2819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2" name="Object 12"/>
          <p:cNvGraphicFramePr>
            <a:graphicFrameLocks noChangeAspect="1"/>
          </p:cNvGraphicFramePr>
          <p:nvPr/>
        </p:nvGraphicFramePr>
        <p:xfrm>
          <a:off x="27432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5" name="Equation" r:id="rId13" imgW="3594100" imgH="228600" progId="Equation.3">
                  <p:embed/>
                </p:oleObj>
              </mc:Choice>
              <mc:Fallback>
                <p:oleObj name="Equation" r:id="rId13" imgW="35941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3" name="Object 13"/>
          <p:cNvGraphicFramePr>
            <a:graphicFrameLocks noChangeAspect="1"/>
          </p:cNvGraphicFramePr>
          <p:nvPr/>
        </p:nvGraphicFramePr>
        <p:xfrm>
          <a:off x="29718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6" name="Equation" r:id="rId15" imgW="1295400" imgH="203200" progId="Equation.3">
                  <p:embed/>
                </p:oleObj>
              </mc:Choice>
              <mc:Fallback>
                <p:oleObj name="Equation" r:id="rId15" imgW="1295400" imgH="203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362200" y="5029200"/>
            <a:ext cx="3200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</a:rPr>
              <a:t>Case </a:t>
            </a:r>
            <a:r>
              <a:rPr lang="en-US" sz="3200" b="1" dirty="0">
                <a:solidFill>
                  <a:srgbClr val="2102DA"/>
                </a:solidFill>
              </a:rPr>
              <a:t>3</a:t>
            </a:r>
            <a:r>
              <a:rPr lang="en-US" sz="3200" b="1" dirty="0" smtClean="0">
                <a:solidFill>
                  <a:srgbClr val="2102DA"/>
                </a:solidFill>
              </a:rPr>
              <a:t>: </a:t>
            </a:r>
            <a:r>
              <a:rPr lang="el-GR" sz="3200" dirty="0">
                <a:solidFill>
                  <a:srgbClr val="2102DA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2102DA"/>
                </a:solidFill>
                <a:cs typeface="Arial" charset="0"/>
              </a:rPr>
              <a:t>(f(n))</a:t>
            </a:r>
            <a:r>
              <a:rPr lang="en-US" sz="3200" dirty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 smtClean="0"/>
              <a:t>More general </a:t>
            </a:r>
            <a:r>
              <a:rPr lang="en-US" sz="2400" dirty="0"/>
              <a:t>problem: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find </a:t>
            </a:r>
            <a:r>
              <a:rPr lang="en-US" sz="2400" dirty="0"/>
              <a:t>the </a:t>
            </a:r>
            <a:r>
              <a:rPr lang="en-US" sz="2400" i="1" dirty="0"/>
              <a:t>k</a:t>
            </a:r>
            <a:r>
              <a:rPr lang="en-US" sz="2400" dirty="0"/>
              <a:t>-</a:t>
            </a:r>
            <a:r>
              <a:rPr lang="en-US" sz="2400" dirty="0" err="1"/>
              <a:t>th</a:t>
            </a:r>
            <a:r>
              <a:rPr lang="en-US" sz="2400" dirty="0"/>
              <a:t> smallest element in an array</a:t>
            </a:r>
          </a:p>
          <a:p>
            <a:pPr lvl="1">
              <a:defRPr/>
            </a:pPr>
            <a:r>
              <a:rPr lang="en-US" sz="2000" dirty="0"/>
              <a:t>i.e. element where exactly k-1 things are smaller than it</a:t>
            </a:r>
          </a:p>
          <a:p>
            <a:pPr lvl="1">
              <a:defRPr/>
            </a:pPr>
            <a:r>
              <a:rPr lang="en-US" sz="2000" dirty="0"/>
              <a:t>aka the “selection” problem</a:t>
            </a:r>
          </a:p>
          <a:p>
            <a:pPr lvl="1">
              <a:defRPr/>
            </a:pPr>
            <a:r>
              <a:rPr lang="en-US" sz="2000" dirty="0"/>
              <a:t>can use this to find the median if we </a:t>
            </a:r>
            <a:r>
              <a:rPr lang="en-US" sz="2000" dirty="0" smtClean="0"/>
              <a:t>want</a:t>
            </a:r>
          </a:p>
          <a:p>
            <a:pPr marL="0" indent="0">
              <a:buFont typeface="Wingdings" charset="0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Can we solve this in a similar way?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Yes, sort the data and take the </a:t>
            </a:r>
            <a:r>
              <a:rPr lang="en-US" sz="2000" dirty="0" err="1" smtClean="0">
                <a:solidFill>
                  <a:srgbClr val="0000FF"/>
                </a:solidFill>
              </a:rPr>
              <a:t>kth</a:t>
            </a:r>
            <a:r>
              <a:rPr lang="en-US" sz="2000" dirty="0" smtClean="0">
                <a:solidFill>
                  <a:srgbClr val="0000FF"/>
                </a:solidFill>
              </a:rPr>
              <a:t> element</a:t>
            </a:r>
          </a:p>
          <a:p>
            <a:pPr lvl="1">
              <a:defRPr/>
            </a:pPr>
            <a:r>
              <a:rPr lang="el-GR" sz="20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2000" dirty="0">
                <a:solidFill>
                  <a:srgbClr val="0000FF"/>
                </a:solidFill>
              </a:rPr>
              <a:t>(n log n)</a:t>
            </a:r>
          </a:p>
          <a:p>
            <a:pPr lvl="1">
              <a:defRPr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Are we doing more work than we need to?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 smtClean="0"/>
              <a:t>To get the k-</a:t>
            </a:r>
            <a:r>
              <a:rPr lang="en-US" sz="2400" dirty="0" err="1" smtClean="0"/>
              <a:t>th</a:t>
            </a:r>
            <a:r>
              <a:rPr lang="en-US" sz="2400" dirty="0" smtClean="0"/>
              <a:t> element (or the median) by sorting, we’re finding </a:t>
            </a:r>
            <a:r>
              <a:rPr lang="en-US" sz="2400" i="1" dirty="0" smtClean="0"/>
              <a:t>all</a:t>
            </a:r>
            <a:r>
              <a:rPr lang="en-US" sz="2400" dirty="0" smtClean="0"/>
              <a:t> the k-</a:t>
            </a:r>
            <a:r>
              <a:rPr lang="en-US" sz="2400" dirty="0" err="1" smtClean="0"/>
              <a:t>th</a:t>
            </a:r>
            <a:r>
              <a:rPr lang="en-US" sz="2400" dirty="0" smtClean="0"/>
              <a:t> elements at once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We just want the one!</a:t>
            </a:r>
          </a:p>
          <a:p>
            <a:pPr>
              <a:defRPr/>
            </a:pPr>
            <a:endParaRPr lang="en-US" sz="2400" dirty="0"/>
          </a:p>
          <a:p>
            <a:pPr marL="0" indent="0">
              <a:buFont typeface="Wingdings" charset="0"/>
              <a:buNone/>
              <a:defRPr/>
            </a:pPr>
            <a:r>
              <a:rPr lang="en-US" sz="2400" dirty="0" smtClean="0"/>
              <a:t>Often when you find yourself doing more work than you need to, there is a faster way (though not always)</a:t>
            </a:r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selection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Our tools</a:t>
            </a:r>
          </a:p>
          <a:p>
            <a:pPr lvl="1">
              <a:defRPr/>
            </a:pPr>
            <a:r>
              <a:rPr lang="en-US" dirty="0" smtClean="0"/>
              <a:t>divide and conquer</a:t>
            </a:r>
          </a:p>
          <a:p>
            <a:pPr lvl="1">
              <a:defRPr/>
            </a:pPr>
            <a:r>
              <a:rPr lang="en-US" dirty="0" smtClean="0"/>
              <a:t>sorting algorithms</a:t>
            </a:r>
          </a:p>
          <a:p>
            <a:pPr lvl="1">
              <a:defRPr/>
            </a:pPr>
            <a:r>
              <a:rPr lang="en-US" dirty="0" smtClean="0"/>
              <a:t>other functions</a:t>
            </a:r>
          </a:p>
          <a:p>
            <a:pPr lvl="2">
              <a:defRPr/>
            </a:pPr>
            <a:r>
              <a:rPr lang="en-US" dirty="0" smtClean="0"/>
              <a:t>merge</a:t>
            </a:r>
          </a:p>
          <a:p>
            <a:pPr lvl="2">
              <a:defRPr/>
            </a:pPr>
            <a:r>
              <a:rPr lang="en-US" dirty="0" smtClean="0"/>
              <a:t>partition</a:t>
            </a:r>
          </a:p>
          <a:p>
            <a:pPr lvl="2">
              <a:defRPr/>
            </a:pPr>
            <a:r>
              <a:rPr lang="en-US" dirty="0" smtClean="0"/>
              <a:t>binary search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267200"/>
            <a:ext cx="1600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Partition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Partition takes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 smtClean="0">
                <a:cs typeface="Arial" charset="0"/>
              </a:rPr>
              <a:t>(n) time and performs a similar operation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 smtClean="0">
                <a:cs typeface="Arial" charset="0"/>
              </a:rPr>
              <a:t>given an element A[q], Partition can be seen as dividing the array into three sets: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&lt; </a:t>
            </a:r>
            <a:r>
              <a:rPr lang="en-US" sz="2000" dirty="0"/>
              <a:t>A[q</a:t>
            </a:r>
            <a:r>
              <a:rPr lang="en-US" sz="2000" dirty="0" smtClean="0"/>
              <a:t>]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= </a:t>
            </a:r>
            <a:r>
              <a:rPr lang="en-US" sz="2000" dirty="0"/>
              <a:t>A[q</a:t>
            </a:r>
            <a:r>
              <a:rPr lang="en-US" sz="2000" dirty="0" smtClean="0"/>
              <a:t>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&gt; </a:t>
            </a:r>
            <a:r>
              <a:rPr lang="en-US" sz="2000" dirty="0"/>
              <a:t>A[q</a:t>
            </a:r>
            <a:r>
              <a:rPr lang="en-US" sz="2000" dirty="0" smtClean="0"/>
              <a:t>]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7318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685800" y="2209800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/>
              <a:t>5 2 34 9 17 2 1 34 18 5 3 2 1 6 5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381000" y="1276350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We’re looking for the 5</a:t>
            </a:r>
            <a:r>
              <a:rPr lang="en-US" sz="2000" baseline="30000"/>
              <a:t>th</a:t>
            </a:r>
            <a:r>
              <a:rPr lang="en-US" sz="2000"/>
              <a:t> smallest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838200" y="3124200"/>
            <a:ext cx="754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If we called partition, what would be the in three sets?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&lt; 5: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609600" y="4505325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= 5: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685800" y="518160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&gt; 5: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3492</TotalTime>
  <Words>1759</Words>
  <Application>Microsoft Macintosh PowerPoint</Application>
  <PresentationFormat>On-screen Show (4:3)</PresentationFormat>
  <Paragraphs>266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Network</vt:lpstr>
      <vt:lpstr>Equation</vt:lpstr>
      <vt:lpstr>Microsoft Equation</vt:lpstr>
      <vt:lpstr>Order Statistics</vt:lpstr>
      <vt:lpstr>Administrative</vt:lpstr>
      <vt:lpstr>Medians</vt:lpstr>
      <vt:lpstr>Medians</vt:lpstr>
      <vt:lpstr>Selection</vt:lpstr>
      <vt:lpstr>Can we do better?</vt:lpstr>
      <vt:lpstr>selection problem</vt:lpstr>
      <vt:lpstr>Partition</vt:lpstr>
      <vt:lpstr>An example</vt:lpstr>
      <vt:lpstr>An example</vt:lpstr>
      <vt:lpstr>An example</vt:lpstr>
      <vt:lpstr>PowerPoint Presentation</vt:lpstr>
      <vt:lpstr>Selection: divide and conquer</vt:lpstr>
      <vt:lpstr>Selection: divide and conquer</vt:lpstr>
      <vt:lpstr>Selection: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Running time of Selection?</vt:lpstr>
      <vt:lpstr>Running time of Selection?</vt:lpstr>
      <vt:lpstr>Running time of Selection?</vt:lpstr>
      <vt:lpstr>How can randomness help us?</vt:lpstr>
      <vt:lpstr>Running time of RSelection?</vt:lpstr>
      <vt:lpstr>Average case</vt:lpstr>
      <vt:lpstr>Average case</vt:lpstr>
      <vt:lpstr>Average case</vt:lpstr>
      <vt:lpstr>Average case</vt:lpstr>
      <vt:lpstr>Mathematicians and beer</vt:lpstr>
      <vt:lpstr>Average case</vt:lpstr>
      <vt:lpstr>Average case</vt:lpstr>
      <vt:lpstr>Which is?</vt:lpstr>
      <vt:lpstr>PowerPoint Presentation</vt:lpstr>
      <vt:lpstr>An aside…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301</cp:revision>
  <dcterms:created xsi:type="dcterms:W3CDTF">1601-01-01T00:00:00Z</dcterms:created>
  <dcterms:modified xsi:type="dcterms:W3CDTF">2013-02-28T16:03:51Z</dcterms:modified>
</cp:coreProperties>
</file>