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5" r:id="rId9"/>
    <p:sldId id="271" r:id="rId10"/>
    <p:sldId id="272" r:id="rId11"/>
    <p:sldId id="266" r:id="rId12"/>
    <p:sldId id="268" r:id="rId13"/>
    <p:sldId id="267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5" Type="http://schemas.openxmlformats.org/officeDocument/2006/relationships/image" Target="../media/image5.wmf"/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4" Type="http://schemas.openxmlformats.org/officeDocument/2006/relationships/image" Target="../media/image6.wmf"/><Relationship Id="rId5" Type="http://schemas.openxmlformats.org/officeDocument/2006/relationships/image" Target="../media/image1.wmf"/><Relationship Id="rId6" Type="http://schemas.openxmlformats.org/officeDocument/2006/relationships/image" Target="../media/image10.wmf"/><Relationship Id="rId7" Type="http://schemas.openxmlformats.org/officeDocument/2006/relationships/image" Target="../media/image11.emf"/><Relationship Id="rId1" Type="http://schemas.openxmlformats.org/officeDocument/2006/relationships/image" Target="../media/image7.wmf"/><Relationship Id="rId2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Relationship Id="rId2" Type="http://schemas.openxmlformats.org/officeDocument/2006/relationships/image" Target="../media/image13.wmf"/><Relationship Id="rId3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4" Type="http://schemas.openxmlformats.org/officeDocument/2006/relationships/image" Target="../media/image18.wmf"/><Relationship Id="rId1" Type="http://schemas.openxmlformats.org/officeDocument/2006/relationships/image" Target="../media/image15.emf"/><Relationship Id="rId2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5FB62-350A-7746-8799-63EC87196529}" type="datetimeFigureOut">
              <a:rPr lang="en-US" smtClean="0"/>
              <a:t>3/19/13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BEABF-A397-DC4F-9AF6-45E83E0C3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283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53D3D4-73AC-6140-A23B-F44853A8E677}" type="datetimeFigureOut">
              <a:rPr lang="en-US" smtClean="0"/>
              <a:t>3/19/13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0158F-8F24-274C-A256-A77003560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330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6BA603EA-0939-C14F-A4F6-24B2D26283AF}" type="datetimeFigureOut">
              <a:rPr lang="en-US" smtClean="0"/>
              <a:t>3/19/13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03EA-0939-C14F-A4F6-24B2D26283AF}" type="datetimeFigureOut">
              <a:rPr lang="en-US" smtClean="0"/>
              <a:t>3/19/13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03EA-0939-C14F-A4F6-24B2D26283AF}" type="datetimeFigureOut">
              <a:rPr lang="en-US" smtClean="0"/>
              <a:t>3/19/13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03EA-0939-C14F-A4F6-24B2D26283AF}" type="datetimeFigureOut">
              <a:rPr lang="en-US" smtClean="0"/>
              <a:t>3/19/13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6BA603EA-0939-C14F-A4F6-24B2D26283AF}" type="datetimeFigureOut">
              <a:rPr lang="en-US" smtClean="0"/>
              <a:t>3/19/13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6BA603EA-0939-C14F-A4F6-24B2D26283AF}" type="datetimeFigureOut">
              <a:rPr lang="en-US" smtClean="0"/>
              <a:t>3/19/13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03EA-0939-C14F-A4F6-24B2D26283AF}" type="datetimeFigureOut">
              <a:rPr lang="en-US" smtClean="0"/>
              <a:t>3/19/13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BA603EA-0939-C14F-A4F6-24B2D26283AF}" type="datetimeFigureOut">
              <a:rPr lang="en-US" smtClean="0"/>
              <a:t>3/19/13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BA603EA-0939-C14F-A4F6-24B2D26283AF}" type="datetimeFigureOut">
              <a:rPr lang="en-US" smtClean="0"/>
              <a:t>3/19/13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6BA603EA-0939-C14F-A4F6-24B2D26283AF}" type="datetimeFigureOut">
              <a:rPr lang="en-US" smtClean="0"/>
              <a:t>3/19/13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03EA-0939-C14F-A4F6-24B2D26283AF}" type="datetimeFigureOut">
              <a:rPr lang="en-US" smtClean="0"/>
              <a:t>3/19/13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03EA-0939-C14F-A4F6-24B2D26283AF}" type="datetimeFigureOut">
              <a:rPr lang="en-US" smtClean="0"/>
              <a:t>3/19/13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03EA-0939-C14F-A4F6-24B2D26283AF}" type="datetimeFigureOut">
              <a:rPr lang="en-US" smtClean="0"/>
              <a:t>3/19/13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03EA-0939-C14F-A4F6-24B2D26283AF}" type="datetimeFigureOut">
              <a:rPr lang="en-US" smtClean="0"/>
              <a:t>3/19/13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6BA603EA-0939-C14F-A4F6-24B2D26283AF}" type="datetimeFigureOut">
              <a:rPr lang="en-US" smtClean="0"/>
              <a:t>3/19/13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6BA603EA-0939-C14F-A4F6-24B2D26283AF}" type="datetimeFigureOut">
              <a:rPr lang="en-US" smtClean="0"/>
              <a:t>3/19/13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03EA-0939-C14F-A4F6-24B2D26283AF}" type="datetimeFigureOut">
              <a:rPr lang="en-US" smtClean="0"/>
              <a:t>3/19/13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03EA-0939-C14F-A4F6-24B2D26283AF}" type="datetimeFigureOut">
              <a:rPr lang="en-US" smtClean="0"/>
              <a:t>3/19/13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03EA-0939-C14F-A4F6-24B2D26283AF}" type="datetimeFigureOut">
              <a:rPr lang="en-US" smtClean="0"/>
              <a:t>3/19/13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03EA-0939-C14F-A4F6-24B2D26283AF}" type="datetimeFigureOut">
              <a:rPr lang="en-US" smtClean="0"/>
              <a:t>3/19/13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A603EA-0939-C14F-A4F6-24B2D26283AF}" type="datetimeFigureOut">
              <a:rPr lang="en-US" smtClean="0"/>
              <a:t>3/19/13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5.bin"/><Relationship Id="rId12" Type="http://schemas.openxmlformats.org/officeDocument/2006/relationships/image" Target="../media/image5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w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0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7.bin"/><Relationship Id="rId6" Type="http://schemas.openxmlformats.org/officeDocument/2006/relationships/image" Target="../media/image6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2.bin"/><Relationship Id="rId12" Type="http://schemas.openxmlformats.org/officeDocument/2006/relationships/image" Target="../media/image1.wmf"/><Relationship Id="rId13" Type="http://schemas.openxmlformats.org/officeDocument/2006/relationships/oleObject" Target="../embeddings/oleObject13.bin"/><Relationship Id="rId14" Type="http://schemas.openxmlformats.org/officeDocument/2006/relationships/image" Target="../media/image10.wmf"/><Relationship Id="rId15" Type="http://schemas.openxmlformats.org/officeDocument/2006/relationships/oleObject" Target="../embeddings/oleObject14.bin"/><Relationship Id="rId16" Type="http://schemas.openxmlformats.org/officeDocument/2006/relationships/image" Target="../media/image11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8.bin"/><Relationship Id="rId4" Type="http://schemas.openxmlformats.org/officeDocument/2006/relationships/image" Target="../media/image7.wmf"/><Relationship Id="rId5" Type="http://schemas.openxmlformats.org/officeDocument/2006/relationships/oleObject" Target="../embeddings/oleObject9.bin"/><Relationship Id="rId6" Type="http://schemas.openxmlformats.org/officeDocument/2006/relationships/image" Target="../media/image8.wmf"/><Relationship Id="rId7" Type="http://schemas.openxmlformats.org/officeDocument/2006/relationships/oleObject" Target="../embeddings/oleObject10.bin"/><Relationship Id="rId8" Type="http://schemas.openxmlformats.org/officeDocument/2006/relationships/image" Target="../media/image9.wmf"/><Relationship Id="rId9" Type="http://schemas.openxmlformats.org/officeDocument/2006/relationships/oleObject" Target="../embeddings/oleObject11.bin"/><Relationship Id="rId10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image" Target="../media/image12.wmf"/><Relationship Id="rId5" Type="http://schemas.openxmlformats.org/officeDocument/2006/relationships/oleObject" Target="../embeddings/oleObject16.bin"/><Relationship Id="rId6" Type="http://schemas.openxmlformats.org/officeDocument/2006/relationships/image" Target="../media/image13.wmf"/><Relationship Id="rId7" Type="http://schemas.openxmlformats.org/officeDocument/2006/relationships/oleObject" Target="../embeddings/oleObject17.bin"/><Relationship Id="rId8" Type="http://schemas.openxmlformats.org/officeDocument/2006/relationships/image" Target="../media/image14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4" Type="http://schemas.openxmlformats.org/officeDocument/2006/relationships/image" Target="../media/image15.emf"/><Relationship Id="rId5" Type="http://schemas.openxmlformats.org/officeDocument/2006/relationships/oleObject" Target="../embeddings/oleObject19.bin"/><Relationship Id="rId6" Type="http://schemas.openxmlformats.org/officeDocument/2006/relationships/image" Target="../media/image16.wmf"/><Relationship Id="rId7" Type="http://schemas.openxmlformats.org/officeDocument/2006/relationships/oleObject" Target="../embeddings/oleObject20.bin"/><Relationship Id="rId8" Type="http://schemas.openxmlformats.org/officeDocument/2006/relationships/image" Target="../media/image17.wmf"/><Relationship Id="rId9" Type="http://schemas.openxmlformats.org/officeDocument/2006/relationships/oleObject" Target="../embeddings/oleObject21.bin"/><Relationship Id="rId10" Type="http://schemas.openxmlformats.org/officeDocument/2006/relationships/image" Target="../media/image18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David Kauchak</a:t>
            </a:r>
            <a:br>
              <a:rPr lang="en-US" dirty="0" smtClean="0"/>
            </a:br>
            <a:r>
              <a:rPr lang="en-US" dirty="0" smtClean="0"/>
              <a:t>cs312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019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187348"/>
            <a:ext cx="7556313" cy="4144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-</a:t>
            </a:r>
            <a:r>
              <a:rPr lang="en-US" sz="1800" smtClean="0"/>
              <a:t> </a:t>
            </a:r>
            <a:r>
              <a:rPr lang="en-US" sz="1800" dirty="0"/>
              <a:t>prove by contradiction:</a:t>
            </a:r>
          </a:p>
          <a:p>
            <a:pPr marL="0" indent="0">
              <a:buNone/>
            </a:pPr>
            <a:r>
              <a:rPr lang="en-US" sz="1800" dirty="0"/>
              <a:t>For all integers n, if n2 is odd, then n is odd.</a:t>
            </a:r>
          </a:p>
        </p:txBody>
      </p:sp>
    </p:spTree>
    <p:extLst>
      <p:ext uri="{BB962C8B-B14F-4D97-AF65-F5344CB8AC3E}">
        <p14:creationId xmlns:p14="http://schemas.microsoft.com/office/powerpoint/2010/main" val="594727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pPr>
              <a:defRPr/>
            </a:pPr>
            <a:r>
              <a:rPr lang="en-US" sz="3500" dirty="0" smtClean="0"/>
              <a:t>Substitution method</a:t>
            </a:r>
            <a:endParaRPr lang="en-US" sz="3500" dirty="0"/>
          </a:p>
        </p:txBody>
      </p:sp>
      <p:graphicFrame>
        <p:nvGraphicFramePr>
          <p:cNvPr id="88067" name="Object 5"/>
          <p:cNvGraphicFramePr>
            <a:graphicFrameLocks noChangeAspect="1"/>
          </p:cNvGraphicFramePr>
          <p:nvPr/>
        </p:nvGraphicFramePr>
        <p:xfrm>
          <a:off x="2057400" y="1219200"/>
          <a:ext cx="3810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Equation" r:id="rId3" imgW="1270000" imgH="228600" progId="Equation.3">
                  <p:embed/>
                </p:oleObj>
              </mc:Choice>
              <mc:Fallback>
                <p:oleObj name="Equation" r:id="rId3" imgW="1270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219200"/>
                        <a:ext cx="38100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7"/>
          <p:cNvGraphicFramePr>
            <a:graphicFrameLocks noChangeAspect="1"/>
          </p:cNvGraphicFramePr>
          <p:nvPr/>
        </p:nvGraphicFramePr>
        <p:xfrm>
          <a:off x="457200" y="3352800"/>
          <a:ext cx="71628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Equation" r:id="rId5" imgW="3149600" imgH="228600" progId="Equation.3">
                  <p:embed/>
                </p:oleObj>
              </mc:Choice>
              <mc:Fallback>
                <p:oleObj name="Equation" r:id="rId5" imgW="3149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352800"/>
                        <a:ext cx="71628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8"/>
          <p:cNvGraphicFramePr>
            <a:graphicFrameLocks noChangeAspect="1"/>
          </p:cNvGraphicFramePr>
          <p:nvPr/>
        </p:nvGraphicFramePr>
        <p:xfrm>
          <a:off x="457200" y="3962400"/>
          <a:ext cx="7086600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Equation" r:id="rId7" imgW="2819400" imgH="228600" progId="Equation.3">
                  <p:embed/>
                </p:oleObj>
              </mc:Choice>
              <mc:Fallback>
                <p:oleObj name="Equation" r:id="rId7" imgW="2819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962400"/>
                        <a:ext cx="7086600" cy="57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9"/>
          <p:cNvGraphicFramePr>
            <a:graphicFrameLocks noChangeAspect="1"/>
          </p:cNvGraphicFramePr>
          <p:nvPr/>
        </p:nvGraphicFramePr>
        <p:xfrm>
          <a:off x="457200" y="4648200"/>
          <a:ext cx="8458200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Equation" r:id="rId9" imgW="3594100" imgH="228600" progId="Equation.3">
                  <p:embed/>
                </p:oleObj>
              </mc:Choice>
              <mc:Fallback>
                <p:oleObj name="Equation" r:id="rId9" imgW="35941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648200"/>
                        <a:ext cx="8458200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0"/>
          <p:cNvGraphicFramePr>
            <a:graphicFrameLocks noChangeAspect="1"/>
          </p:cNvGraphicFramePr>
          <p:nvPr/>
        </p:nvGraphicFramePr>
        <p:xfrm>
          <a:off x="990600" y="5334000"/>
          <a:ext cx="297180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Equation" r:id="rId11" imgW="1295400" imgH="203200" progId="Equation.3">
                  <p:embed/>
                </p:oleObj>
              </mc:Choice>
              <mc:Fallback>
                <p:oleObj name="Equation" r:id="rId11" imgW="12954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334000"/>
                        <a:ext cx="2971800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47817" y="2602247"/>
            <a:ext cx="2378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Master method: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48899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pPr>
              <a:defRPr/>
            </a:pPr>
            <a:r>
              <a:rPr lang="en-US" sz="3500" dirty="0" smtClean="0"/>
              <a:t>Substitution method</a:t>
            </a:r>
            <a:endParaRPr lang="en-US" sz="3500" dirty="0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3768725"/>
          </a:xfrm>
        </p:spPr>
        <p:txBody>
          <a:bodyPr>
            <a:normAutofit fontScale="92500" lnSpcReduction="20000"/>
          </a:bodyPr>
          <a:lstStyle/>
          <a:p>
            <a:pPr marL="0" indent="0">
              <a:buFont typeface="Wingdings" charset="0"/>
              <a:buNone/>
              <a:defRPr/>
            </a:pPr>
            <a:r>
              <a:rPr lang="en-US" dirty="0"/>
              <a:t>Assume </a:t>
            </a:r>
            <a:r>
              <a:rPr lang="en-US" i="1" dirty="0"/>
              <a:t>T(k) = O(k</a:t>
            </a:r>
            <a:r>
              <a:rPr lang="en-US" i="1" baseline="30000" dirty="0"/>
              <a:t>2</a:t>
            </a:r>
            <a:r>
              <a:rPr lang="en-US" i="1" dirty="0"/>
              <a:t>) </a:t>
            </a:r>
            <a:r>
              <a:rPr lang="en-US" dirty="0"/>
              <a:t> for all </a:t>
            </a:r>
            <a:r>
              <a:rPr lang="en-US" i="1" dirty="0"/>
              <a:t>k &lt; n</a:t>
            </a:r>
          </a:p>
          <a:p>
            <a:pPr marL="0" indent="0">
              <a:buFont typeface="Wingdings" charset="0"/>
              <a:buNone/>
              <a:defRPr/>
            </a:pPr>
            <a:r>
              <a:rPr lang="en-US" dirty="0"/>
              <a:t>Show that </a:t>
            </a:r>
            <a:r>
              <a:rPr lang="en-US" i="1" dirty="0"/>
              <a:t>T(n) = O(n</a:t>
            </a:r>
            <a:r>
              <a:rPr lang="en-US" i="1" baseline="30000" dirty="0"/>
              <a:t>2</a:t>
            </a:r>
            <a:r>
              <a:rPr lang="en-US" i="1" dirty="0"/>
              <a:t>)</a:t>
            </a:r>
          </a:p>
          <a:p>
            <a:pPr>
              <a:defRPr/>
            </a:pPr>
            <a:endParaRPr lang="en-US" i="1" dirty="0"/>
          </a:p>
          <a:p>
            <a:pPr marL="0" indent="0">
              <a:buFont typeface="Wingdings" charset="0"/>
              <a:buNone/>
              <a:defRPr/>
            </a:pPr>
            <a:r>
              <a:rPr lang="en-US" dirty="0"/>
              <a:t>Given that </a:t>
            </a:r>
            <a:r>
              <a:rPr lang="en-US" i="1" dirty="0"/>
              <a:t>T(n/4) = O((n/4)</a:t>
            </a:r>
            <a:r>
              <a:rPr lang="en-US" i="1" baseline="30000" dirty="0"/>
              <a:t>2</a:t>
            </a:r>
            <a:r>
              <a:rPr lang="en-US" i="1" dirty="0"/>
              <a:t>)</a:t>
            </a:r>
            <a:r>
              <a:rPr lang="en-US" dirty="0"/>
              <a:t>, then</a:t>
            </a:r>
            <a:endParaRPr lang="en-US" i="1" dirty="0"/>
          </a:p>
          <a:p>
            <a:pPr>
              <a:defRPr/>
            </a:pPr>
            <a:endParaRPr lang="en-US" i="1" dirty="0"/>
          </a:p>
          <a:p>
            <a:pPr>
              <a:defRPr/>
            </a:pPr>
            <a:endParaRPr lang="en-US" i="1" dirty="0"/>
          </a:p>
          <a:p>
            <a:pPr>
              <a:defRPr/>
            </a:pPr>
            <a:endParaRPr lang="en-US" dirty="0"/>
          </a:p>
          <a:p>
            <a:pPr marL="0" indent="0">
              <a:buFont typeface="Wingdings" charset="0"/>
              <a:buNone/>
              <a:defRPr/>
            </a:pPr>
            <a:r>
              <a:rPr lang="en-US" i="1" dirty="0"/>
              <a:t>T(n/4) ≤ c(n/4)</a:t>
            </a:r>
            <a:r>
              <a:rPr lang="en-US" i="1" baseline="30000" dirty="0"/>
              <a:t>2</a:t>
            </a:r>
            <a:endParaRPr lang="en-US" i="1" dirty="0"/>
          </a:p>
        </p:txBody>
      </p:sp>
      <p:graphicFrame>
        <p:nvGraphicFramePr>
          <p:cNvPr id="88067" name="Object 5"/>
          <p:cNvGraphicFramePr>
            <a:graphicFrameLocks noChangeAspect="1"/>
          </p:cNvGraphicFramePr>
          <p:nvPr/>
        </p:nvGraphicFramePr>
        <p:xfrm>
          <a:off x="2057400" y="1219200"/>
          <a:ext cx="3810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2" name="Equation" r:id="rId3" imgW="1270000" imgH="228600" progId="Equation.3">
                  <p:embed/>
                </p:oleObj>
              </mc:Choice>
              <mc:Fallback>
                <p:oleObj name="Equation" r:id="rId3" imgW="1270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219200"/>
                        <a:ext cx="38100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8" name="Object 6"/>
          <p:cNvGraphicFramePr>
            <a:graphicFrameLocks noChangeAspect="1"/>
          </p:cNvGraphicFramePr>
          <p:nvPr/>
        </p:nvGraphicFramePr>
        <p:xfrm>
          <a:off x="1127125" y="4610100"/>
          <a:ext cx="755967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3" name="Equation" r:id="rId5" imgW="4165600" imgH="482600" progId="Equation.3">
                  <p:embed/>
                </p:oleObj>
              </mc:Choice>
              <mc:Fallback>
                <p:oleObj name="Equation" r:id="rId5" imgW="41656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125" y="4610100"/>
                        <a:ext cx="755967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2608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6858000" cy="990600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200" dirty="0"/>
              <a:t>To prove that </a:t>
            </a:r>
            <a:r>
              <a:rPr lang="en-US" sz="2000" dirty="0"/>
              <a:t>Show that </a:t>
            </a:r>
            <a:r>
              <a:rPr lang="en-US" sz="2000" i="1" dirty="0"/>
              <a:t>T(n) = O(n</a:t>
            </a:r>
            <a:r>
              <a:rPr lang="en-US" sz="2000" i="1" baseline="30000" dirty="0"/>
              <a:t>2</a:t>
            </a:r>
            <a:r>
              <a:rPr lang="en-US" sz="2000" i="1" dirty="0"/>
              <a:t>)</a:t>
            </a:r>
            <a:r>
              <a:rPr lang="en-US" sz="2000" dirty="0"/>
              <a:t> we need to identify the appropriate constants:</a:t>
            </a:r>
            <a:endParaRPr lang="en-US" sz="2200" dirty="0"/>
          </a:p>
        </p:txBody>
      </p:sp>
      <p:graphicFrame>
        <p:nvGraphicFramePr>
          <p:cNvPr id="51204" name="Object 4"/>
          <p:cNvGraphicFramePr>
            <a:graphicFrameLocks noChangeAspect="1"/>
          </p:cNvGraphicFramePr>
          <p:nvPr/>
        </p:nvGraphicFramePr>
        <p:xfrm>
          <a:off x="2743200" y="3048000"/>
          <a:ext cx="2595563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8" name="Equation" r:id="rId3" imgW="1270000" imgH="228600" progId="Equation.3">
                  <p:embed/>
                </p:oleObj>
              </mc:Choice>
              <mc:Fallback>
                <p:oleObj name="Equation" r:id="rId3" imgW="1270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048000"/>
                        <a:ext cx="2595563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5" name="Object 5"/>
          <p:cNvGraphicFramePr>
            <a:graphicFrameLocks noChangeAspect="1"/>
          </p:cNvGraphicFramePr>
          <p:nvPr/>
        </p:nvGraphicFramePr>
        <p:xfrm>
          <a:off x="3352800" y="3648075"/>
          <a:ext cx="202565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9" name="Equation" r:id="rId5" imgW="990600" imgH="228600" progId="Equation.3">
                  <p:embed/>
                </p:oleObj>
              </mc:Choice>
              <mc:Fallback>
                <p:oleObj name="Equation" r:id="rId5" imgW="990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648075"/>
                        <a:ext cx="2025650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7" name="Object 7"/>
          <p:cNvGraphicFramePr>
            <a:graphicFrameLocks noChangeAspect="1"/>
          </p:cNvGraphicFramePr>
          <p:nvPr/>
        </p:nvGraphicFramePr>
        <p:xfrm>
          <a:off x="3429000" y="4572000"/>
          <a:ext cx="72707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0" name="Equation" r:id="rId7" imgW="355292" imgH="203024" progId="Equation.3">
                  <p:embed/>
                </p:oleObj>
              </mc:Choice>
              <mc:Fallback>
                <p:oleObj name="Equation" r:id="rId7" imgW="355292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572000"/>
                        <a:ext cx="727075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3048000" y="5029200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/>
              <a:t>if</a:t>
            </a:r>
            <a:endParaRPr lang="en-US" sz="2800">
              <a:cs typeface="Arial" charset="0"/>
            </a:endParaRPr>
          </a:p>
        </p:txBody>
      </p:sp>
      <p:sp>
        <p:nvSpPr>
          <p:cNvPr id="51210" name="AutoShape 10"/>
          <p:cNvSpPr>
            <a:spLocks noChangeArrowheads="1"/>
          </p:cNvSpPr>
          <p:nvPr/>
        </p:nvSpPr>
        <p:spPr bwMode="auto">
          <a:xfrm>
            <a:off x="5257800" y="5527675"/>
            <a:ext cx="762000" cy="6858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aphicFrame>
        <p:nvGraphicFramePr>
          <p:cNvPr id="89095" name="Object 11"/>
          <p:cNvGraphicFramePr>
            <a:graphicFrameLocks noChangeAspect="1"/>
          </p:cNvGraphicFramePr>
          <p:nvPr/>
        </p:nvGraphicFramePr>
        <p:xfrm>
          <a:off x="990600" y="1524000"/>
          <a:ext cx="687387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1" name="Equation" r:id="rId9" imgW="4165600" imgH="482600" progId="Equation.3">
                  <p:embed/>
                </p:oleObj>
              </mc:Choice>
              <mc:Fallback>
                <p:oleObj name="Equation" r:id="rId9" imgW="41656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524000"/>
                        <a:ext cx="6873875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990600" y="2438400"/>
            <a:ext cx="6324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/>
              <a:t>i.e. some constant </a:t>
            </a:r>
            <a:r>
              <a:rPr lang="en-US" sz="2000" i="1"/>
              <a:t>c</a:t>
            </a:r>
            <a:r>
              <a:rPr lang="en-US" sz="2000"/>
              <a:t> such that </a:t>
            </a:r>
            <a:r>
              <a:rPr lang="en-US" sz="2000" i="1"/>
              <a:t>T(n) </a:t>
            </a:r>
            <a:r>
              <a:rPr lang="en-US" sz="2000" i="1">
                <a:cs typeface="Arial" charset="0"/>
              </a:rPr>
              <a:t>≤ cn</a:t>
            </a:r>
            <a:r>
              <a:rPr lang="en-US" sz="2000" i="1" baseline="30000">
                <a:cs typeface="Arial" charset="0"/>
              </a:rPr>
              <a:t>2</a:t>
            </a:r>
            <a:endParaRPr lang="en-US" sz="2000" i="1">
              <a:cs typeface="Arial" charset="0"/>
            </a:endParaRPr>
          </a:p>
        </p:txBody>
      </p:sp>
      <p:graphicFrame>
        <p:nvGraphicFramePr>
          <p:cNvPr id="89097" name="Object 15"/>
          <p:cNvGraphicFramePr>
            <a:graphicFrameLocks noChangeAspect="1"/>
          </p:cNvGraphicFramePr>
          <p:nvPr/>
        </p:nvGraphicFramePr>
        <p:xfrm>
          <a:off x="2057400" y="0"/>
          <a:ext cx="3810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2" name="Equation" r:id="rId11" imgW="1270000" imgH="228600" progId="Equation.3">
                  <p:embed/>
                </p:oleObj>
              </mc:Choice>
              <mc:Fallback>
                <p:oleObj name="Equation" r:id="rId11" imgW="1270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0"/>
                        <a:ext cx="38100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16" name="Object 16"/>
          <p:cNvGraphicFramePr>
            <a:graphicFrameLocks noChangeAspect="1"/>
          </p:cNvGraphicFramePr>
          <p:nvPr/>
        </p:nvGraphicFramePr>
        <p:xfrm>
          <a:off x="3405188" y="4140200"/>
          <a:ext cx="1920875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3" name="Equation" r:id="rId13" imgW="939392" imgH="203112" progId="Equation.3">
                  <p:embed/>
                </p:oleObj>
              </mc:Choice>
              <mc:Fallback>
                <p:oleObj name="Equation" r:id="rId13" imgW="939392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5188" y="4140200"/>
                        <a:ext cx="1920875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19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0311123"/>
              </p:ext>
            </p:extLst>
          </p:nvPr>
        </p:nvGraphicFramePr>
        <p:xfrm>
          <a:off x="3746500" y="5486400"/>
          <a:ext cx="855663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4" name="Equation" r:id="rId15" imgW="419100" imgH="393700" progId="Equation.3">
                  <p:embed/>
                </p:oleObj>
              </mc:Choice>
              <mc:Fallback>
                <p:oleObj name="Equation" r:id="rId15" imgW="419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0" y="5486400"/>
                        <a:ext cx="855663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2505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28923" y="79943"/>
            <a:ext cx="7543800" cy="769487"/>
          </a:xfrm>
        </p:spPr>
        <p:txBody>
          <a:bodyPr/>
          <a:lstStyle/>
          <a:p>
            <a:pPr>
              <a:defRPr/>
            </a:pPr>
            <a:r>
              <a:rPr lang="en-US" dirty="0"/>
              <a:t>Changing variables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2928937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800" dirty="0">
                <a:solidFill>
                  <a:srgbClr val="FF0000"/>
                </a:solidFill>
              </a:rPr>
              <a:t>Guesses?</a:t>
            </a:r>
          </a:p>
          <a:p>
            <a:pPr marL="0" indent="0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800" dirty="0"/>
              <a:t>We can do a variable change:  let </a:t>
            </a:r>
            <a:r>
              <a:rPr lang="en-US" sz="2800" i="1" dirty="0"/>
              <a:t>m = </a:t>
            </a:r>
            <a:r>
              <a:rPr lang="en-US" sz="2800" dirty="0" smtClean="0"/>
              <a:t>log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</a:t>
            </a:r>
            <a:r>
              <a:rPr lang="en-US" sz="2800" i="1" dirty="0"/>
              <a:t>n </a:t>
            </a:r>
            <a:br>
              <a:rPr lang="en-US" sz="2800" i="1" dirty="0"/>
            </a:br>
            <a:r>
              <a:rPr lang="en-US" sz="2800" dirty="0"/>
              <a:t>(or </a:t>
            </a:r>
            <a:r>
              <a:rPr lang="en-US" sz="2800" i="1" dirty="0"/>
              <a:t>n = 2</a:t>
            </a:r>
            <a:r>
              <a:rPr lang="en-US" sz="2800" i="1" baseline="30000" dirty="0"/>
              <a:t>m</a:t>
            </a:r>
            <a:r>
              <a:rPr lang="en-US" sz="2800" dirty="0"/>
              <a:t>)</a:t>
            </a:r>
          </a:p>
          <a:p>
            <a:pPr>
              <a:lnSpc>
                <a:spcPct val="90000"/>
              </a:lnSpc>
              <a:defRPr/>
            </a:pPr>
            <a:endParaRPr lang="en-US" sz="2800" dirty="0"/>
          </a:p>
          <a:p>
            <a:pPr>
              <a:lnSpc>
                <a:spcPct val="90000"/>
              </a:lnSpc>
              <a:defRPr/>
            </a:pPr>
            <a:endParaRPr lang="en-US" sz="2800" dirty="0"/>
          </a:p>
          <a:p>
            <a:pPr marL="0" indent="0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800" dirty="0"/>
              <a:t>Now, let </a:t>
            </a:r>
            <a:r>
              <a:rPr lang="en-US" sz="2800" i="1" dirty="0"/>
              <a:t>S</a:t>
            </a:r>
            <a:r>
              <a:rPr lang="en-US" sz="2800" dirty="0"/>
              <a:t>(m)=T(2</a:t>
            </a:r>
            <a:r>
              <a:rPr lang="en-US" sz="2800" baseline="30000" dirty="0"/>
              <a:t>m</a:t>
            </a:r>
            <a:r>
              <a:rPr lang="en-US" sz="2800" dirty="0"/>
              <a:t>)</a:t>
            </a:r>
          </a:p>
        </p:txBody>
      </p:sp>
      <p:graphicFrame>
        <p:nvGraphicFramePr>
          <p:cNvPr id="76803" name="Object 5"/>
          <p:cNvGraphicFramePr>
            <a:graphicFrameLocks noChangeAspect="1"/>
          </p:cNvGraphicFramePr>
          <p:nvPr/>
        </p:nvGraphicFramePr>
        <p:xfrm>
          <a:off x="2286000" y="990600"/>
          <a:ext cx="32004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6" name="Equation" r:id="rId3" imgW="1384300" imgH="241300" progId="Equation.3">
                  <p:embed/>
                </p:oleObj>
              </mc:Choice>
              <mc:Fallback>
                <p:oleObj name="Equation" r:id="rId3" imgW="13843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990600"/>
                        <a:ext cx="32004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2209800" y="3352800"/>
          <a:ext cx="3200400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7" name="Equation" r:id="rId5" imgW="1358900" imgH="228600" progId="Equation.3">
                  <p:embed/>
                </p:oleObj>
              </mc:Choice>
              <mc:Fallback>
                <p:oleObj name="Equation" r:id="rId5" imgW="13589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352800"/>
                        <a:ext cx="3200400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5" name="Object 7"/>
          <p:cNvGraphicFramePr>
            <a:graphicFrameLocks noChangeAspect="1"/>
          </p:cNvGraphicFramePr>
          <p:nvPr/>
        </p:nvGraphicFramePr>
        <p:xfrm>
          <a:off x="2286000" y="5105400"/>
          <a:ext cx="31115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8" name="Equation" r:id="rId7" imgW="1320227" imgH="203112" progId="Equation.3">
                  <p:embed/>
                </p:oleObj>
              </mc:Choice>
              <mc:Fallback>
                <p:oleObj name="Equation" r:id="rId7" imgW="1320227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105400"/>
                        <a:ext cx="3111500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1550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83700" y="133533"/>
            <a:ext cx="7543800" cy="724266"/>
          </a:xfrm>
        </p:spPr>
        <p:txBody>
          <a:bodyPr/>
          <a:lstStyle/>
          <a:p>
            <a:pPr>
              <a:defRPr/>
            </a:pPr>
            <a:r>
              <a:rPr lang="en-US" dirty="0"/>
              <a:t>Changing variables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642937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Guess?</a:t>
            </a:r>
          </a:p>
        </p:txBody>
      </p:sp>
      <p:graphicFrame>
        <p:nvGraphicFramePr>
          <p:cNvPr id="77827" name="Object 4"/>
          <p:cNvGraphicFramePr>
            <a:graphicFrameLocks noChangeAspect="1"/>
          </p:cNvGraphicFramePr>
          <p:nvPr/>
        </p:nvGraphicFramePr>
        <p:xfrm>
          <a:off x="2238375" y="1046163"/>
          <a:ext cx="3052763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6" name="Equation" r:id="rId3" imgW="1295400" imgH="203200" progId="Equation.3">
                  <p:embed/>
                </p:oleObj>
              </mc:Choice>
              <mc:Fallback>
                <p:oleObj name="Equation" r:id="rId3" imgW="12954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375" y="1046163"/>
                        <a:ext cx="3052763" cy="477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7" name="Object 5"/>
          <p:cNvGraphicFramePr>
            <a:graphicFrameLocks noChangeAspect="1"/>
          </p:cNvGraphicFramePr>
          <p:nvPr/>
        </p:nvGraphicFramePr>
        <p:xfrm>
          <a:off x="2514600" y="1828800"/>
          <a:ext cx="2190750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7" name="Equation" r:id="rId5" imgW="1180588" imgH="203112" progId="Equation.3">
                  <p:embed/>
                </p:oleObj>
              </mc:Choice>
              <mc:Fallback>
                <p:oleObj name="Equation" r:id="rId5" imgW="1180588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828800"/>
                        <a:ext cx="2190750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8" name="Object 6"/>
          <p:cNvGraphicFramePr>
            <a:graphicFrameLocks noChangeAspect="1"/>
          </p:cNvGraphicFramePr>
          <p:nvPr/>
        </p:nvGraphicFramePr>
        <p:xfrm>
          <a:off x="1600200" y="2438400"/>
          <a:ext cx="487680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8" name="Equation" r:id="rId7" imgW="2133600" imgH="228600" progId="Equation.3">
                  <p:embed/>
                </p:oleObj>
              </mc:Choice>
              <mc:Fallback>
                <p:oleObj name="Equation" r:id="rId7" imgW="2133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438400"/>
                        <a:ext cx="487680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9" name="Object 7"/>
          <p:cNvGraphicFramePr>
            <a:graphicFrameLocks noChangeAspect="1"/>
          </p:cNvGraphicFramePr>
          <p:nvPr/>
        </p:nvGraphicFramePr>
        <p:xfrm>
          <a:off x="1676400" y="3908425"/>
          <a:ext cx="38100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9" name="Equation" r:id="rId9" imgW="1511300" imgH="203200" progId="Equation.3">
                  <p:embed/>
                </p:oleObj>
              </mc:Choice>
              <mc:Fallback>
                <p:oleObj name="Equation" r:id="rId9" imgW="15113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908425"/>
                        <a:ext cx="38100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1981200" y="3184525"/>
            <a:ext cx="2743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/>
              <a:t>substituting m=log n</a:t>
            </a:r>
          </a:p>
        </p:txBody>
      </p:sp>
    </p:spTree>
    <p:extLst>
      <p:ext uri="{BB962C8B-B14F-4D97-AF65-F5344CB8AC3E}">
        <p14:creationId xmlns:p14="http://schemas.microsoft.com/office/powerpoint/2010/main" val="504462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6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Will be posted online this afternoon</a:t>
            </a:r>
          </a:p>
          <a:p>
            <a:r>
              <a:rPr lang="en-US" dirty="0" smtClean="0"/>
              <a:t>You will have 2 hours to take it</a:t>
            </a:r>
          </a:p>
          <a:p>
            <a:pPr lvl="1"/>
            <a:r>
              <a:rPr lang="en-US" dirty="0" smtClean="0"/>
              <a:t>watch your time!</a:t>
            </a:r>
          </a:p>
          <a:p>
            <a:pPr lvl="1"/>
            <a:r>
              <a:rPr lang="en-US" dirty="0" smtClean="0"/>
              <a:t>if you get stuck on a problem, move on and come back</a:t>
            </a:r>
          </a:p>
          <a:p>
            <a:r>
              <a:rPr lang="en-US" dirty="0" smtClean="0"/>
              <a:t>Must take it by Friday at 6pm</a:t>
            </a:r>
          </a:p>
          <a:p>
            <a:r>
              <a:rPr lang="en-US" dirty="0" smtClean="0"/>
              <a:t>You may use:</a:t>
            </a:r>
          </a:p>
          <a:p>
            <a:pPr lvl="1"/>
            <a:r>
              <a:rPr lang="en-US" dirty="0" smtClean="0"/>
              <a:t>your book</a:t>
            </a:r>
          </a:p>
          <a:p>
            <a:pPr lvl="1"/>
            <a:r>
              <a:rPr lang="en-US" dirty="0" smtClean="0"/>
              <a:t>your notes</a:t>
            </a:r>
          </a:p>
          <a:p>
            <a:pPr lvl="1"/>
            <a:r>
              <a:rPr lang="en-US" dirty="0" smtClean="0"/>
              <a:t>the class notes</a:t>
            </a:r>
          </a:p>
          <a:p>
            <a:pPr lvl="1"/>
            <a:r>
              <a:rPr lang="en-US" dirty="0" smtClean="0"/>
              <a:t>ONLY these things</a:t>
            </a:r>
          </a:p>
          <a:p>
            <a:r>
              <a:rPr lang="en-US" dirty="0" smtClean="0"/>
              <a:t>Do NOT discuss it with anyone until after Friday at 6pm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794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Midterm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>
                <a:latin typeface="Arial" charset="0"/>
              </a:rPr>
              <a:t>General</a:t>
            </a:r>
          </a:p>
          <a:p>
            <a:pPr lvl="1" eaLnBrk="1" hangingPunct="1"/>
            <a:r>
              <a:rPr lang="en-US" sz="2400" dirty="0">
                <a:latin typeface="Arial" charset="0"/>
                <a:ea typeface="ＭＳ Ｐゴシック" charset="0"/>
              </a:rPr>
              <a:t>what is an algorithm</a:t>
            </a:r>
          </a:p>
          <a:p>
            <a:pPr lvl="1" eaLnBrk="1" hangingPunct="1"/>
            <a:r>
              <a:rPr lang="en-US" sz="2400" dirty="0">
                <a:latin typeface="Arial" charset="0"/>
                <a:ea typeface="ＭＳ Ｐゴシック" charset="0"/>
              </a:rPr>
              <a:t>algorithm properties</a:t>
            </a:r>
          </a:p>
          <a:p>
            <a:pPr lvl="1" eaLnBrk="1" hangingPunct="1"/>
            <a:r>
              <a:rPr lang="en-US" sz="2400" dirty="0" err="1">
                <a:latin typeface="Arial" charset="0"/>
                <a:ea typeface="ＭＳ Ｐゴシック" charset="0"/>
              </a:rPr>
              <a:t>pseudocode</a:t>
            </a:r>
            <a:endParaRPr lang="en-US" sz="2400" dirty="0">
              <a:latin typeface="Arial" charset="0"/>
              <a:ea typeface="ＭＳ Ｐゴシック" charset="0"/>
            </a:endParaRPr>
          </a:p>
          <a:p>
            <a:pPr lvl="1" eaLnBrk="1" hangingPunct="1"/>
            <a:r>
              <a:rPr lang="en-US" sz="2400" dirty="0" smtClean="0">
                <a:latin typeface="Arial" charset="0"/>
                <a:ea typeface="ＭＳ Ｐゴシック" charset="0"/>
              </a:rPr>
              <a:t>proving correctness</a:t>
            </a:r>
          </a:p>
          <a:p>
            <a:pPr lvl="2"/>
            <a:r>
              <a:rPr lang="en-US" sz="2400" dirty="0">
                <a:latin typeface="Arial" charset="0"/>
                <a:ea typeface="ＭＳ Ｐゴシック" charset="0"/>
              </a:rPr>
              <a:t>l</a:t>
            </a:r>
            <a:r>
              <a:rPr lang="en-US" sz="2400" dirty="0" smtClean="0">
                <a:latin typeface="Arial" charset="0"/>
                <a:ea typeface="ＭＳ Ｐゴシック" charset="0"/>
              </a:rPr>
              <a:t>oop invariants</a:t>
            </a:r>
            <a:endParaRPr lang="en-US" sz="2400" dirty="0">
              <a:latin typeface="Arial" charset="0"/>
              <a:ea typeface="ＭＳ Ｐゴシック" charset="0"/>
            </a:endParaRPr>
          </a:p>
          <a:p>
            <a:pPr lvl="1" eaLnBrk="1" hangingPunct="1"/>
            <a:r>
              <a:rPr lang="en-US" sz="2400" dirty="0">
                <a:latin typeface="Arial" charset="0"/>
                <a:ea typeface="ＭＳ Ｐゴシック" charset="0"/>
              </a:rPr>
              <a:t>run time analysis</a:t>
            </a:r>
          </a:p>
          <a:p>
            <a:pPr lvl="1" eaLnBrk="1" hangingPunct="1"/>
            <a:r>
              <a:rPr lang="en-US" sz="2400" dirty="0">
                <a:latin typeface="Arial" charset="0"/>
                <a:ea typeface="ＭＳ Ｐゴシック" charset="0"/>
              </a:rPr>
              <a:t>memory analysis</a:t>
            </a:r>
          </a:p>
        </p:txBody>
      </p:sp>
    </p:spTree>
    <p:extLst>
      <p:ext uri="{BB962C8B-B14F-4D97-AF65-F5344CB8AC3E}">
        <p14:creationId xmlns:p14="http://schemas.microsoft.com/office/powerpoint/2010/main" val="2931054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Midterm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800" dirty="0">
                <a:latin typeface="Arial" charset="0"/>
              </a:rPr>
              <a:t>Big O</a:t>
            </a:r>
          </a:p>
          <a:p>
            <a:pPr lvl="1" eaLnBrk="1" hangingPunct="1"/>
            <a:r>
              <a:rPr lang="en-US" sz="2400" dirty="0">
                <a:latin typeface="Arial" charset="0"/>
                <a:ea typeface="ＭＳ Ｐゴシック" charset="0"/>
              </a:rPr>
              <a:t>proving bounds</a:t>
            </a:r>
          </a:p>
          <a:p>
            <a:pPr lvl="1" eaLnBrk="1" hangingPunct="1"/>
            <a:r>
              <a:rPr lang="en-US" sz="2400" dirty="0">
                <a:latin typeface="Arial" charset="0"/>
                <a:ea typeface="ＭＳ Ｐゴシック" charset="0"/>
              </a:rPr>
              <a:t>ranking/ordering of </a:t>
            </a:r>
            <a:r>
              <a:rPr lang="en-US" sz="2400" dirty="0" smtClean="0">
                <a:latin typeface="Arial" charset="0"/>
                <a:ea typeface="ＭＳ Ｐゴシック" charset="0"/>
              </a:rPr>
              <a:t>functions</a:t>
            </a:r>
          </a:p>
          <a:p>
            <a:r>
              <a:rPr lang="en-US" sz="2600" dirty="0" smtClean="0">
                <a:latin typeface="Arial" charset="0"/>
                <a:ea typeface="ＭＳ Ｐゴシック" charset="0"/>
              </a:rPr>
              <a:t>Amortized analysis</a:t>
            </a:r>
            <a:endParaRPr lang="en-US" sz="2600" dirty="0">
              <a:latin typeface="Arial" charset="0"/>
              <a:ea typeface="ＭＳ Ｐゴシック" charset="0"/>
            </a:endParaRPr>
          </a:p>
          <a:p>
            <a:pPr eaLnBrk="1" hangingPunct="1"/>
            <a:r>
              <a:rPr lang="en-US" sz="2800" dirty="0">
                <a:latin typeface="Arial" charset="0"/>
              </a:rPr>
              <a:t>Recurrences</a:t>
            </a:r>
          </a:p>
          <a:p>
            <a:pPr lvl="1" eaLnBrk="1" hangingPunct="1"/>
            <a:r>
              <a:rPr lang="en-US" sz="2400" dirty="0">
                <a:latin typeface="Arial" charset="0"/>
                <a:ea typeface="ＭＳ Ｐゴシック" charset="0"/>
              </a:rPr>
              <a:t>solving recurrences</a:t>
            </a:r>
          </a:p>
          <a:p>
            <a:pPr lvl="2" eaLnBrk="1" hangingPunct="1"/>
            <a:r>
              <a:rPr lang="en-US" sz="2400" dirty="0">
                <a:latin typeface="Arial" charset="0"/>
                <a:ea typeface="ＭＳ Ｐゴシック" charset="0"/>
              </a:rPr>
              <a:t>substitution method</a:t>
            </a:r>
          </a:p>
          <a:p>
            <a:pPr lvl="2" eaLnBrk="1" hangingPunct="1"/>
            <a:r>
              <a:rPr lang="en-US" sz="2400" dirty="0">
                <a:latin typeface="Arial" charset="0"/>
                <a:ea typeface="ＭＳ Ｐゴシック" charset="0"/>
              </a:rPr>
              <a:t>recursion-tree</a:t>
            </a:r>
          </a:p>
          <a:p>
            <a:pPr lvl="2" eaLnBrk="1" hangingPunct="1"/>
            <a:r>
              <a:rPr lang="en-US" sz="2400" dirty="0">
                <a:latin typeface="Arial" charset="0"/>
                <a:ea typeface="ＭＳ Ｐゴシック" charset="0"/>
              </a:rPr>
              <a:t>master method</a:t>
            </a:r>
          </a:p>
        </p:txBody>
      </p:sp>
    </p:spTree>
    <p:extLst>
      <p:ext uri="{BB962C8B-B14F-4D97-AF65-F5344CB8AC3E}">
        <p14:creationId xmlns:p14="http://schemas.microsoft.com/office/powerpoint/2010/main" val="11149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Midterm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latin typeface="Arial" charset="0"/>
              </a:rPr>
              <a:t> Sorting</a:t>
            </a:r>
            <a:endParaRPr lang="en-US" sz="2800" dirty="0">
              <a:latin typeface="Arial" charset="0"/>
            </a:endParaRPr>
          </a:p>
          <a:p>
            <a:pPr lvl="1" eaLnBrk="1" hangingPunct="1"/>
            <a:r>
              <a:rPr lang="en-US" sz="2400" dirty="0">
                <a:latin typeface="Arial" charset="0"/>
                <a:ea typeface="ＭＳ Ｐゴシック" charset="0"/>
              </a:rPr>
              <a:t>insertion sort</a:t>
            </a:r>
          </a:p>
          <a:p>
            <a:pPr lvl="1" eaLnBrk="1" hangingPunct="1"/>
            <a:r>
              <a:rPr lang="en-US" sz="2400" dirty="0">
                <a:latin typeface="Arial" charset="0"/>
                <a:ea typeface="ＭＳ Ｐゴシック" charset="0"/>
              </a:rPr>
              <a:t>merge </a:t>
            </a:r>
            <a:r>
              <a:rPr lang="en-US" sz="2400" dirty="0" smtClean="0">
                <a:latin typeface="Arial" charset="0"/>
                <a:ea typeface="ＭＳ Ｐゴシック" charset="0"/>
              </a:rPr>
              <a:t>sort</a:t>
            </a:r>
          </a:p>
          <a:p>
            <a:pPr lvl="2"/>
            <a:r>
              <a:rPr lang="en-US" sz="2400" dirty="0" smtClean="0">
                <a:latin typeface="Arial" charset="0"/>
                <a:ea typeface="ＭＳ Ｐゴシック" charset="0"/>
              </a:rPr>
              <a:t>merge function</a:t>
            </a:r>
            <a:endParaRPr lang="en-US" sz="2400" dirty="0">
              <a:latin typeface="Arial" charset="0"/>
              <a:ea typeface="ＭＳ Ｐゴシック" charset="0"/>
            </a:endParaRPr>
          </a:p>
          <a:p>
            <a:pPr lvl="1" eaLnBrk="1" hangingPunct="1"/>
            <a:r>
              <a:rPr lang="en-US" sz="2400" dirty="0">
                <a:latin typeface="Arial" charset="0"/>
                <a:ea typeface="ＭＳ Ｐゴシック" charset="0"/>
              </a:rPr>
              <a:t>quick sort</a:t>
            </a:r>
          </a:p>
          <a:p>
            <a:pPr lvl="2" eaLnBrk="1" hangingPunct="1"/>
            <a:r>
              <a:rPr lang="en-US" sz="2400" dirty="0">
                <a:latin typeface="Arial" charset="0"/>
                <a:ea typeface="ＭＳ Ｐゴシック" charset="0"/>
              </a:rPr>
              <a:t>partition function</a:t>
            </a:r>
          </a:p>
          <a:p>
            <a:pPr lvl="1" eaLnBrk="1" hangingPunct="1"/>
            <a:r>
              <a:rPr lang="en-US" sz="2400" dirty="0">
                <a:latin typeface="Arial" charset="0"/>
                <a:ea typeface="ＭＳ Ｐゴシック" charset="0"/>
              </a:rPr>
              <a:t>bubble sort</a:t>
            </a:r>
          </a:p>
          <a:p>
            <a:pPr lvl="1" eaLnBrk="1" hangingPunct="1"/>
            <a:r>
              <a:rPr lang="en-US" sz="2400" dirty="0">
                <a:latin typeface="Arial" charset="0"/>
                <a:ea typeface="ＭＳ Ｐゴシック" charset="0"/>
              </a:rPr>
              <a:t>heap sort</a:t>
            </a:r>
          </a:p>
        </p:txBody>
      </p:sp>
    </p:spTree>
    <p:extLst>
      <p:ext uri="{BB962C8B-B14F-4D97-AF65-F5344CB8AC3E}">
        <p14:creationId xmlns:p14="http://schemas.microsoft.com/office/powerpoint/2010/main" val="2242124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Midterm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sz="2400" dirty="0">
                <a:latin typeface="Arial" charset="0"/>
              </a:rPr>
              <a:t>Divide and </a:t>
            </a:r>
            <a:r>
              <a:rPr lang="en-US" sz="2400" dirty="0" smtClean="0">
                <a:latin typeface="Arial" charset="0"/>
              </a:rPr>
              <a:t>conquer</a:t>
            </a:r>
          </a:p>
          <a:p>
            <a:pPr lvl="1"/>
            <a:r>
              <a:rPr lang="en-US" sz="2200" dirty="0" smtClean="0">
                <a:latin typeface="Arial" charset="0"/>
              </a:rPr>
              <a:t>divide up the data (often in half)</a:t>
            </a:r>
          </a:p>
          <a:p>
            <a:pPr lvl="1"/>
            <a:r>
              <a:rPr lang="en-US" sz="2200" dirty="0" err="1" smtClean="0">
                <a:latin typeface="Arial" charset="0"/>
              </a:rPr>
              <a:t>recurse</a:t>
            </a:r>
            <a:endParaRPr lang="en-US" sz="2200" dirty="0" smtClean="0">
              <a:latin typeface="Arial" charset="0"/>
            </a:endParaRPr>
          </a:p>
          <a:p>
            <a:pPr lvl="1"/>
            <a:r>
              <a:rPr lang="en-US" sz="2200" dirty="0" smtClean="0">
                <a:latin typeface="Arial" charset="0"/>
              </a:rPr>
              <a:t>possibly do some work to combine the answer</a:t>
            </a:r>
            <a:endParaRPr lang="en-US" sz="2200" dirty="0">
              <a:latin typeface="Arial" charset="0"/>
            </a:endParaRPr>
          </a:p>
          <a:p>
            <a:pPr eaLnBrk="1" hangingPunct="1"/>
            <a:r>
              <a:rPr lang="en-US" sz="2400" dirty="0">
                <a:latin typeface="Arial" charset="0"/>
              </a:rPr>
              <a:t>Calculating </a:t>
            </a:r>
            <a:r>
              <a:rPr lang="en-US" sz="2400" dirty="0" smtClean="0">
                <a:latin typeface="Arial" charset="0"/>
              </a:rPr>
              <a:t>order statistics/medians</a:t>
            </a:r>
            <a:endParaRPr lang="en-US" sz="2400" dirty="0">
              <a:latin typeface="Arial" charset="0"/>
            </a:endParaRPr>
          </a:p>
          <a:p>
            <a:pPr eaLnBrk="1" hangingPunct="1"/>
            <a:r>
              <a:rPr lang="en-US" sz="2400" dirty="0">
                <a:latin typeface="Arial" charset="0"/>
              </a:rPr>
              <a:t>Basic data structures</a:t>
            </a:r>
          </a:p>
          <a:p>
            <a:pPr lvl="1" eaLnBrk="1" hangingPunct="1"/>
            <a:r>
              <a:rPr lang="en-US" sz="2000" dirty="0">
                <a:latin typeface="Arial" charset="0"/>
                <a:ea typeface="ＭＳ Ｐゴシック" charset="0"/>
              </a:rPr>
              <a:t>set operations</a:t>
            </a:r>
          </a:p>
          <a:p>
            <a:pPr lvl="1" eaLnBrk="1" hangingPunct="1"/>
            <a:r>
              <a:rPr lang="en-US" sz="2000" dirty="0">
                <a:latin typeface="Arial" charset="0"/>
                <a:ea typeface="ＭＳ Ｐゴシック" charset="0"/>
              </a:rPr>
              <a:t>array</a:t>
            </a:r>
          </a:p>
          <a:p>
            <a:pPr lvl="1" eaLnBrk="1" hangingPunct="1"/>
            <a:r>
              <a:rPr lang="en-US" sz="2000" dirty="0">
                <a:latin typeface="Arial" charset="0"/>
                <a:ea typeface="ＭＳ Ｐゴシック" charset="0"/>
              </a:rPr>
              <a:t>linked lists</a:t>
            </a:r>
          </a:p>
          <a:p>
            <a:pPr lvl="1" eaLnBrk="1" hangingPunct="1"/>
            <a:r>
              <a:rPr lang="en-US" sz="2000" dirty="0">
                <a:latin typeface="Arial" charset="0"/>
                <a:ea typeface="ＭＳ Ｐゴシック" charset="0"/>
              </a:rPr>
              <a:t>stacks</a:t>
            </a:r>
          </a:p>
          <a:p>
            <a:pPr lvl="1" eaLnBrk="1" hangingPunct="1"/>
            <a:r>
              <a:rPr lang="en-US" sz="2000" dirty="0">
                <a:latin typeface="Arial" charset="0"/>
                <a:ea typeface="ＭＳ Ｐゴシック" charset="0"/>
              </a:rPr>
              <a:t>queues</a:t>
            </a:r>
          </a:p>
        </p:txBody>
      </p:sp>
    </p:spTree>
    <p:extLst>
      <p:ext uri="{BB962C8B-B14F-4D97-AF65-F5344CB8AC3E}">
        <p14:creationId xmlns:p14="http://schemas.microsoft.com/office/powerpoint/2010/main" val="860596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Midterm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400" dirty="0" smtClean="0">
                <a:latin typeface="Arial" charset="0"/>
              </a:rPr>
              <a:t>Heaps</a:t>
            </a:r>
          </a:p>
          <a:p>
            <a:pPr lvl="1"/>
            <a:r>
              <a:rPr lang="en-US" sz="2200" dirty="0" smtClean="0">
                <a:latin typeface="Arial" charset="0"/>
              </a:rPr>
              <a:t>binary heaps</a:t>
            </a:r>
          </a:p>
          <a:p>
            <a:pPr lvl="1"/>
            <a:r>
              <a:rPr lang="en-US" sz="2200" dirty="0" smtClean="0">
                <a:latin typeface="Arial" charset="0"/>
              </a:rPr>
              <a:t>binomial heaps</a:t>
            </a:r>
            <a:endParaRPr lang="en-US" sz="2200" dirty="0">
              <a:latin typeface="Arial" charset="0"/>
            </a:endParaRPr>
          </a:p>
          <a:p>
            <a:pPr eaLnBrk="1" hangingPunct="1"/>
            <a:r>
              <a:rPr lang="en-US" sz="2400" dirty="0">
                <a:latin typeface="Arial" charset="0"/>
              </a:rPr>
              <a:t>Search trees</a:t>
            </a:r>
          </a:p>
          <a:p>
            <a:pPr lvl="1" eaLnBrk="1" hangingPunct="1"/>
            <a:r>
              <a:rPr lang="en-US" sz="2000" dirty="0">
                <a:latin typeface="Arial" charset="0"/>
                <a:ea typeface="ＭＳ Ｐゴシック" charset="0"/>
              </a:rPr>
              <a:t>BSTs</a:t>
            </a:r>
          </a:p>
          <a:p>
            <a:pPr lvl="1" eaLnBrk="1" hangingPunct="1"/>
            <a:r>
              <a:rPr lang="en-US" sz="2000" dirty="0">
                <a:latin typeface="Arial" charset="0"/>
                <a:ea typeface="ＭＳ Ｐゴシック" charset="0"/>
              </a:rPr>
              <a:t>B-</a:t>
            </a:r>
            <a:r>
              <a:rPr lang="en-US" sz="2000" dirty="0" smtClean="0">
                <a:latin typeface="Arial" charset="0"/>
                <a:ea typeface="ＭＳ Ｐゴシック" charset="0"/>
              </a:rPr>
              <a:t>trees</a:t>
            </a:r>
          </a:p>
          <a:p>
            <a:r>
              <a:rPr lang="en-US" sz="2200" dirty="0" smtClean="0">
                <a:latin typeface="Arial" charset="0"/>
                <a:ea typeface="ＭＳ Ｐゴシック" charset="0"/>
              </a:rPr>
              <a:t>Disjoint sets (very briefly)</a:t>
            </a:r>
            <a:endParaRPr lang="en-US" sz="220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80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things to know:</a:t>
            </a:r>
          </a:p>
          <a:p>
            <a:pPr lvl="1"/>
            <a:r>
              <a:rPr lang="en-US" dirty="0" smtClean="0"/>
              <a:t>run-times (you shouldn’t have to look all of them up, though I don’t expect you to memorize them either)</a:t>
            </a:r>
          </a:p>
          <a:p>
            <a:pPr lvl="1"/>
            <a:r>
              <a:rPr lang="en-US" dirty="0" smtClean="0"/>
              <a:t>when to use an algorithm</a:t>
            </a:r>
          </a:p>
          <a:p>
            <a:pPr lvl="1"/>
            <a:r>
              <a:rPr lang="en-US" dirty="0" smtClean="0"/>
              <a:t>proof techniques</a:t>
            </a:r>
          </a:p>
          <a:p>
            <a:pPr lvl="2"/>
            <a:r>
              <a:rPr lang="en-US" dirty="0" smtClean="0"/>
              <a:t>look again an proofs by induction</a:t>
            </a:r>
          </a:p>
          <a:p>
            <a:pPr lvl="3"/>
            <a:r>
              <a:rPr lang="en-US" dirty="0" smtClean="0"/>
              <a:t>Make sure to follow the explicit form we covered in class</a:t>
            </a:r>
          </a:p>
          <a:p>
            <a:pPr lvl="2"/>
            <a:r>
              <a:rPr lang="en-US" dirty="0" smtClean="0"/>
              <a:t>proof by contradiction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270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10636"/>
            <a:ext cx="7556313" cy="4144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- prove by induction</a:t>
            </a:r>
            <a:r>
              <a:rPr lang="en-US" sz="1800" dirty="0" smtClean="0"/>
              <a:t>: 1</a:t>
            </a:r>
            <a:r>
              <a:rPr lang="en-US" sz="1800" dirty="0"/>
              <a:t>+x^n &gt;= 1+nx for all nonnegative </a:t>
            </a:r>
            <a:r>
              <a:rPr lang="en-US" sz="1800" dirty="0" smtClean="0"/>
              <a:t>integers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n and all x &gt;= −1</a:t>
            </a:r>
            <a:r>
              <a:rPr lang="en-US" sz="1800" dirty="0" smtClean="0"/>
              <a:t>.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-- base case</a:t>
            </a:r>
          </a:p>
          <a:p>
            <a:pPr marL="0" indent="0">
              <a:buNone/>
            </a:pPr>
            <a:r>
              <a:rPr lang="en-US" sz="1800" dirty="0"/>
              <a:t>-- inductive case</a:t>
            </a:r>
          </a:p>
          <a:p>
            <a:pPr marL="0" indent="0">
              <a:buNone/>
            </a:pPr>
            <a:r>
              <a:rPr lang="en-US" sz="1800" dirty="0"/>
              <a:t>--- inductive hypothesis</a:t>
            </a:r>
          </a:p>
          <a:p>
            <a:pPr marL="0" indent="0">
              <a:buNone/>
            </a:pPr>
            <a:r>
              <a:rPr lang="en-US" sz="1800" dirty="0"/>
              <a:t>--- inductive step to prove</a:t>
            </a:r>
          </a:p>
          <a:p>
            <a:pPr marL="0" indent="0">
              <a:buNone/>
            </a:pPr>
            <a:r>
              <a:rPr lang="en-US" sz="1800" dirty="0"/>
              <a:t>--- proof of inductive </a:t>
            </a:r>
            <a:r>
              <a:rPr lang="en-US" sz="1800" dirty="0" smtClean="0"/>
              <a:t>step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30924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507</TotalTime>
  <Words>441</Words>
  <Application>Microsoft Macintosh PowerPoint</Application>
  <PresentationFormat>On-screen Show (4:3)</PresentationFormat>
  <Paragraphs>104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Advantage</vt:lpstr>
      <vt:lpstr>Equation</vt:lpstr>
      <vt:lpstr>David Kauchak cs312</vt:lpstr>
      <vt:lpstr>Midterm</vt:lpstr>
      <vt:lpstr>Midterm</vt:lpstr>
      <vt:lpstr>Midterm</vt:lpstr>
      <vt:lpstr>Midterm</vt:lpstr>
      <vt:lpstr>Midterm</vt:lpstr>
      <vt:lpstr>Midterm</vt:lpstr>
      <vt:lpstr>Midterm</vt:lpstr>
      <vt:lpstr>Proofs</vt:lpstr>
      <vt:lpstr>Proofs</vt:lpstr>
      <vt:lpstr>Substitution method</vt:lpstr>
      <vt:lpstr>Substitution method</vt:lpstr>
      <vt:lpstr>PowerPoint Presentation</vt:lpstr>
      <vt:lpstr>Changing variables</vt:lpstr>
      <vt:lpstr>Changing variables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David Kauchak cs312</dc:title>
  <dc:creator>David Kauchak</dc:creator>
  <cp:lastModifiedBy>David Kauchak</cp:lastModifiedBy>
  <cp:revision>36</cp:revision>
  <cp:lastPrinted>2013-03-19T19:04:34Z</cp:lastPrinted>
  <dcterms:created xsi:type="dcterms:W3CDTF">2012-03-20T14:08:03Z</dcterms:created>
  <dcterms:modified xsi:type="dcterms:W3CDTF">2013-03-19T19:07:06Z</dcterms:modified>
</cp:coreProperties>
</file>