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346" r:id="rId14"/>
    <p:sldId id="347" r:id="rId15"/>
    <p:sldId id="267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2" r:id="rId28"/>
    <p:sldId id="281" r:id="rId29"/>
    <p:sldId id="283" r:id="rId30"/>
    <p:sldId id="348" r:id="rId31"/>
    <p:sldId id="285" r:id="rId32"/>
    <p:sldId id="286" r:id="rId33"/>
    <p:sldId id="288" r:id="rId34"/>
    <p:sldId id="290" r:id="rId35"/>
    <p:sldId id="349" r:id="rId36"/>
    <p:sldId id="289" r:id="rId37"/>
    <p:sldId id="293" r:id="rId38"/>
    <p:sldId id="350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292" r:id="rId47"/>
    <p:sldId id="291" r:id="rId48"/>
    <p:sldId id="301" r:id="rId49"/>
    <p:sldId id="303" r:id="rId50"/>
    <p:sldId id="302" r:id="rId51"/>
    <p:sldId id="304" r:id="rId52"/>
    <p:sldId id="305" r:id="rId53"/>
    <p:sldId id="351" r:id="rId54"/>
    <p:sldId id="306" r:id="rId55"/>
    <p:sldId id="309" r:id="rId56"/>
    <p:sldId id="307" r:id="rId57"/>
    <p:sldId id="352" r:id="rId58"/>
    <p:sldId id="310" r:id="rId59"/>
    <p:sldId id="311" r:id="rId60"/>
    <p:sldId id="312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45" r:id="rId69"/>
    <p:sldId id="353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25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5/8/12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we’re going to look at broader</a:t>
            </a:r>
            <a:r>
              <a:rPr lang="en-US" baseline="0" dirty="0" smtClean="0"/>
              <a:t>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C1D82-B653-3647-8619-A21CB6B38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vs. unsolvable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2148" y="3606086"/>
            <a:ext cx="6993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A problem is solvable if given enough (i.e. finite) time you could solve it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5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n integers, sort them from smallest to largest.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69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n integers, sort them from smallest to largest.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0893" y="3067818"/>
            <a:ext cx="418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 and tractable:</a:t>
            </a:r>
          </a:p>
          <a:p>
            <a:r>
              <a:rPr lang="en-US" sz="3200" dirty="0" err="1" smtClean="0">
                <a:solidFill>
                  <a:srgbClr val="0000FF"/>
                </a:solidFill>
              </a:rPr>
              <a:t>Mergesort</a:t>
            </a:r>
            <a:r>
              <a:rPr lang="en-US" sz="3200" dirty="0" smtClean="0">
                <a:solidFill>
                  <a:srgbClr val="0000FF"/>
                </a:solidFill>
              </a:rPr>
              <a:t>: </a:t>
            </a:r>
            <a:r>
              <a:rPr lang="el-GR" sz="3200" dirty="0" smtClean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 log 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 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)</a:t>
            </a:r>
            <a:endParaRPr lang="el-GR" sz="3200" i="1" dirty="0">
              <a:solidFill>
                <a:srgbClr val="0000FF"/>
              </a:solidFill>
              <a:cs typeface="Arial" charset="0"/>
            </a:endParaRP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3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all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Given a set of n items, enumerate all possible subsets.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3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all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Given a set of n items, enumerate all possible subsets.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1856" y="3426407"/>
            <a:ext cx="7864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Solvable, but intractable: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l-GR" sz="3200" dirty="0" smtClean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sz="3200" i="1" baseline="30000" dirty="0" smtClean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) subsets</a:t>
            </a:r>
          </a:p>
          <a:p>
            <a:endParaRPr lang="en-US" sz="3200" dirty="0" smtClean="0">
              <a:solidFill>
                <a:srgbClr val="0000FF"/>
              </a:solidFill>
              <a:cs typeface="Arial" charset="0"/>
            </a:endParaRPr>
          </a:p>
          <a:p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For large n this will take a very, very long time</a:t>
            </a:r>
            <a:endParaRPr lang="el-GR" sz="3200" dirty="0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8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arbitrary algorithm/program and a particular input, will the program terminate?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94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arbitrary algorithm/program and a particular input, will the program terminate?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Unsolvable </a:t>
            </a:r>
            <a:r>
              <a:rPr lang="en-US" sz="3600" dirty="0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2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solution?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polynomial equation, are there </a:t>
            </a:r>
            <a:r>
              <a:rPr lang="en-US" sz="2800" i="1" dirty="0" smtClean="0">
                <a:solidFill>
                  <a:srgbClr val="008000"/>
                </a:solidFill>
              </a:rPr>
              <a:t>integer</a:t>
            </a:r>
            <a:r>
              <a:rPr lang="en-US" sz="2800" dirty="0" smtClean="0"/>
              <a:t> values of the variables such that the equation is true?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580457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604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solution?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polynomial equation, are there </a:t>
            </a:r>
            <a:r>
              <a:rPr lang="en-US" sz="2800" i="1" dirty="0" smtClean="0">
                <a:solidFill>
                  <a:srgbClr val="008000"/>
                </a:solidFill>
              </a:rPr>
              <a:t>integer</a:t>
            </a:r>
            <a:r>
              <a:rPr lang="en-US" sz="2800" dirty="0" smtClean="0"/>
              <a:t> values of the variables such that the equation is true?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74071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Unsolvable </a:t>
            </a:r>
            <a:r>
              <a:rPr lang="en-US" sz="3600" dirty="0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3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7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Last assignment out today (yay!)</a:t>
            </a:r>
          </a:p>
          <a:p>
            <a:r>
              <a:rPr lang="en-US" dirty="0" smtClean="0"/>
              <a:t>Review topics?</a:t>
            </a:r>
          </a:p>
          <a:p>
            <a:pPr lvl="1"/>
            <a:r>
              <a:rPr lang="en-US" dirty="0" smtClean="0"/>
              <a:t>E-mail me if you have others…</a:t>
            </a:r>
          </a:p>
          <a:p>
            <a:r>
              <a:rPr lang="en-US" dirty="0" smtClean="0"/>
              <a:t>CS senior theses </a:t>
            </a:r>
          </a:p>
          <a:p>
            <a:pPr lvl="1"/>
            <a:r>
              <a:rPr lang="en-US" dirty="0" smtClean="0"/>
              <a:t>Wed 12:30-1:30 (MBH 538)</a:t>
            </a:r>
          </a:p>
          <a:p>
            <a:pPr lvl="1"/>
            <a:r>
              <a:rPr lang="en-US" dirty="0" err="1" smtClean="0"/>
              <a:t>Thur</a:t>
            </a:r>
            <a:r>
              <a:rPr lang="en-US" dirty="0" smtClean="0"/>
              <a:t> 3-4:30 (MBH 104)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79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4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1739264" y="4537769"/>
            <a:ext cx="5324769" cy="1905394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V="1">
            <a:off x="1739264" y="4613969"/>
            <a:ext cx="5324769" cy="1935466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3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graph, does it contain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03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graph, does it contain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12356" y="3438810"/>
            <a:ext cx="74076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Solvable:  Enumerate all possible paths (i.e. include an edge or don’t) check if it’s a </a:t>
            </a:r>
            <a:r>
              <a:rPr lang="en-US" sz="3200" dirty="0" err="1" smtClean="0">
                <a:solidFill>
                  <a:srgbClr val="0000FF"/>
                </a:solidFill>
              </a:rPr>
              <a:t>hamiltonian</a:t>
            </a:r>
            <a:r>
              <a:rPr lang="en-US" sz="3200" dirty="0" smtClean="0">
                <a:solidFill>
                  <a:srgbClr val="0000FF"/>
                </a:solidFill>
              </a:rPr>
              <a:t>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4541" y="5479018"/>
            <a:ext cx="6651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would we do this check exactly, specifically given a graph and a path?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94667" y="4451903"/>
            <a:ext cx="2097804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23021" y="5003912"/>
            <a:ext cx="2787381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42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78361" y="2763940"/>
            <a:ext cx="3184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Make sure the path starts and ends at the same vertex and is the right length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3784" y="3843819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Can’t revisit a vertex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8361" y="4519817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Edge has to be in the graph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8361" y="5546973"/>
            <a:ext cx="374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Check if we visited all the vertices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294" y="1600199"/>
            <a:ext cx="8486588" cy="5049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NP is the set of </a:t>
            </a:r>
            <a:r>
              <a:rPr lang="en-US" dirty="0" smtClean="0">
                <a:solidFill>
                  <a:srgbClr val="FF6600"/>
                </a:solidFill>
              </a:rPr>
              <a:t>problems</a:t>
            </a:r>
            <a:r>
              <a:rPr lang="en-US" dirty="0" smtClean="0"/>
              <a:t> that can be </a:t>
            </a:r>
            <a:r>
              <a:rPr lang="en-US" i="1" dirty="0" smtClean="0">
                <a:solidFill>
                  <a:srgbClr val="008000"/>
                </a:solidFill>
              </a:rPr>
              <a:t>verified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in polynomial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problem can be verified in polynomial time if you can check that a given solution is correct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/>
              <a:t>(NP is an abbreviation for non-deterministic polynomial time)</a:t>
            </a:r>
          </a:p>
        </p:txBody>
      </p:sp>
    </p:spTree>
    <p:extLst>
      <p:ext uri="{BB962C8B-B14F-4D97-AF65-F5344CB8AC3E}">
        <p14:creationId xmlns:p14="http://schemas.microsoft.com/office/powerpoint/2010/main" val="408389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70105" y="1990391"/>
            <a:ext cx="40539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Running time?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9585" y="2627436"/>
            <a:ext cx="43320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O(V) adjacency matrix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O(V+E) adjacency list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0105" y="3997752"/>
            <a:ext cx="405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that say about the </a:t>
            </a:r>
            <a:r>
              <a:rPr lang="en-US" sz="2400" dirty="0" err="1" smtClean="0">
                <a:solidFill>
                  <a:srgbClr val="FF0000"/>
                </a:solidFill>
              </a:rPr>
              <a:t>hamilonian</a:t>
            </a:r>
            <a:r>
              <a:rPr lang="en-US" sz="2400" dirty="0" smtClean="0">
                <a:solidFill>
                  <a:srgbClr val="FF0000"/>
                </a:solidFill>
              </a:rPr>
              <a:t> cycle problem?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6670" y="4828749"/>
            <a:ext cx="433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It belongs to NP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8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might we care about NP problems?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</a:t>
            </a:r>
            <a:r>
              <a:rPr lang="en-US" dirty="0">
                <a:solidFill>
                  <a:srgbClr val="0000FF"/>
                </a:solidFill>
              </a:rPr>
              <a:t>we can’t verify the solution in </a:t>
            </a:r>
            <a:r>
              <a:rPr lang="en-US" dirty="0" smtClean="0">
                <a:solidFill>
                  <a:srgbClr val="0000FF"/>
                </a:solidFill>
              </a:rPr>
              <a:t>polynomial time then an algorithm cannot exist that determines the solution in this time (</a:t>
            </a:r>
            <a:r>
              <a:rPr lang="en-US" dirty="0" smtClean="0">
                <a:solidFill>
                  <a:srgbClr val="FF0000"/>
                </a:solidFill>
              </a:rPr>
              <a:t>why not?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All algorithms with polynomial time solutions are in NP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The NP problems that are currently not solvable in polynomial time </a:t>
            </a:r>
            <a:r>
              <a:rPr lang="en-US" i="1" dirty="0" smtClean="0">
                <a:solidFill>
                  <a:srgbClr val="008000"/>
                </a:solidFill>
              </a:rPr>
              <a:t>could in theory be solved in polynomial 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7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We’ve spent a lot of </a:t>
            </a:r>
            <a:r>
              <a:rPr lang="en-US" dirty="0" smtClean="0">
                <a:solidFill>
                  <a:srgbClr val="000000"/>
                </a:solidFill>
              </a:rPr>
              <a:t>time in this class putting algorithms into specific run-time categories: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 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 log 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</a:t>
            </a:r>
            <a:r>
              <a:rPr lang="en-US" baseline="30000" dirty="0" smtClean="0">
                <a:solidFill>
                  <a:srgbClr val="000000"/>
                </a:solidFill>
              </a:rPr>
              <a:t>1.67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When I say an algorithm is O(f(n)), what does that mean?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0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and NP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47122" y="4026031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38311" y="2789363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98726" y="452169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059227" y="3140627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15556" y="2696400"/>
            <a:ext cx="46350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Big-O allowed us to group algorithms by run-time</a:t>
            </a:r>
          </a:p>
          <a:p>
            <a:endParaRPr lang="en-US" sz="2800" dirty="0"/>
          </a:p>
          <a:p>
            <a:r>
              <a:rPr lang="en-US" sz="2800" dirty="0" smtClean="0"/>
              <a:t>Today, we’re talking about sets of problems grouped by how easy they are to solve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449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08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two problems P</a:t>
            </a:r>
            <a:r>
              <a:rPr lang="en-US" baseline="-25000" dirty="0" smtClean="0"/>
              <a:t>1</a:t>
            </a:r>
            <a:r>
              <a:rPr lang="en-US" dirty="0" smtClean="0"/>
              <a:t> and 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 </a:t>
            </a:r>
            <a:r>
              <a:rPr lang="en-US" i="1" dirty="0" smtClean="0">
                <a:solidFill>
                  <a:srgbClr val="008000"/>
                </a:solidFill>
              </a:rPr>
              <a:t>reduction function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is a function that transforms a problem instance </a:t>
            </a:r>
            <a:r>
              <a:rPr lang="en-US" i="1" dirty="0" smtClean="0"/>
              <a:t>x</a:t>
            </a:r>
            <a:r>
              <a:rPr lang="en-US" dirty="0" smtClean="0"/>
              <a:t> from an instance of problem P</a:t>
            </a:r>
            <a:r>
              <a:rPr lang="en-US" baseline="-25000" dirty="0" smtClean="0"/>
              <a:t>1</a:t>
            </a:r>
            <a:r>
              <a:rPr lang="en-US" dirty="0" smtClean="0"/>
              <a:t> to a problem of P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f(x)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uch that: a solution to </a:t>
            </a:r>
            <a:r>
              <a:rPr lang="en-US" i="1" dirty="0" smtClean="0"/>
              <a:t>x</a:t>
            </a:r>
            <a:r>
              <a:rPr lang="en-US" dirty="0" smtClean="0"/>
              <a:t> exists for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a solution for </a:t>
            </a:r>
            <a:r>
              <a:rPr lang="en-US" i="1" dirty="0" smtClean="0"/>
              <a:t>f(x)</a:t>
            </a:r>
            <a:r>
              <a:rPr lang="en-US" dirty="0" smtClean="0"/>
              <a:t> exists for P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7765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0807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 have we seen reductions before?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Flow problem reduced to the linear programming problem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All pairs shortest path </a:t>
            </a:r>
            <a:r>
              <a:rPr lang="en-US" i="1" dirty="0" smtClean="0">
                <a:solidFill>
                  <a:srgbClr val="0000FF"/>
                </a:solidFill>
              </a:rPr>
              <a:t>through a particular vertex </a:t>
            </a:r>
            <a:r>
              <a:rPr lang="en-US" dirty="0" smtClean="0">
                <a:solidFill>
                  <a:srgbClr val="0000FF"/>
                </a:solidFill>
              </a:rPr>
              <a:t>reduced to single source shortest path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are they useful?</a:t>
            </a:r>
          </a:p>
          <a:p>
            <a:endParaRPr lang="en-US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897283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612648" y="4902430"/>
            <a:ext cx="8115300" cy="1590675"/>
            <a:chOff x="304" y="895"/>
            <a:chExt cx="5112" cy="1002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Problem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ym typeface="Symbol" charset="0"/>
                </a:rPr>
                <a:t>x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</a:t>
              </a:r>
              <a:r>
                <a:rPr lang="en-US" sz="2800" dirty="0" smtClean="0">
                  <a:sym typeface="Symbol" charset="0"/>
                </a:rPr>
                <a:t>(x)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469" y="1664"/>
              <a:ext cx="7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Problem </a:t>
              </a:r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14122" y="3540352"/>
            <a:ext cx="8088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Allow us to solve P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problems if we have a solver for P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03511" y="1927628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762910" y="2373715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399372" y="1984704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5924374" y="2028741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700461" y="2373715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992421" y="250857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612619" y="251553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6299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</a:t>
            </a:r>
            <a:r>
              <a:rPr lang="en-US" dirty="0"/>
              <a:t>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(is NP-hard)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dirty="0" err="1" smtClean="0">
                <a:solidFill>
                  <a:srgbClr val="0000FF"/>
                </a:solidFill>
              </a:rPr>
              <a:t>hamiltonian</a:t>
            </a:r>
            <a:r>
              <a:rPr lang="en-US" sz="2800" dirty="0" smtClean="0">
                <a:solidFill>
                  <a:srgbClr val="0000FF"/>
                </a:solidFill>
              </a:rPr>
              <a:t> cycle problem is NP-complete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731" y="5095837"/>
            <a:ext cx="4966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are the implications of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18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(i.e. in NP)</a:t>
            </a:r>
            <a:endParaRPr lang="en-US" dirty="0"/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</a:t>
            </a:r>
            <a:r>
              <a:rPr lang="en-US" dirty="0"/>
              <a:t>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dirty="0" err="1" smtClean="0">
                <a:solidFill>
                  <a:srgbClr val="0000FF"/>
                </a:solidFill>
              </a:rPr>
              <a:t>hamiltonian</a:t>
            </a:r>
            <a:r>
              <a:rPr lang="en-US" sz="2800" dirty="0" smtClean="0">
                <a:solidFill>
                  <a:srgbClr val="0000FF"/>
                </a:solidFill>
              </a:rPr>
              <a:t> cycle problem is NP-complete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626" y="5080347"/>
            <a:ext cx="8512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>
                <a:solidFill>
                  <a:srgbClr val="0000FF"/>
                </a:solidFill>
              </a:rPr>
              <a:t>It’s at least as </a:t>
            </a:r>
            <a:r>
              <a:rPr lang="en-US" sz="2400" i="1" dirty="0">
                <a:solidFill>
                  <a:srgbClr val="FF6600"/>
                </a:solidFill>
              </a:rPr>
              <a:t>hard</a:t>
            </a:r>
            <a:r>
              <a:rPr lang="en-US" sz="2400" dirty="0">
                <a:solidFill>
                  <a:srgbClr val="0000FF"/>
                </a:solidFill>
              </a:rPr>
              <a:t> as any of the other NP-complete problems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557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If found a polynomial time solution to the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problem, we would have a polynomial time solution to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/>
              <a:t> NP-complete problem</a:t>
            </a:r>
          </a:p>
          <a:p>
            <a:pPr lvl="1"/>
            <a:r>
              <a:rPr lang="en-US" sz="2400" dirty="0" smtClean="0"/>
              <a:t>Take the input of the problem</a:t>
            </a:r>
          </a:p>
          <a:p>
            <a:pPr lvl="1"/>
            <a:r>
              <a:rPr lang="en-US" sz="2400" dirty="0" smtClean="0"/>
              <a:t>Convert it to the </a:t>
            </a:r>
            <a:r>
              <a:rPr lang="en-US" sz="2400" dirty="0" err="1" smtClean="0"/>
              <a:t>hamiltonian</a:t>
            </a:r>
            <a:r>
              <a:rPr lang="en-US" sz="2400" dirty="0" smtClean="0"/>
              <a:t> cycle problem (by definition, we know we can do this in polynomial time)</a:t>
            </a:r>
          </a:p>
          <a:p>
            <a:pPr lvl="1"/>
            <a:r>
              <a:rPr lang="en-US" sz="2400" dirty="0" smtClean="0"/>
              <a:t>Solve it</a:t>
            </a:r>
          </a:p>
          <a:p>
            <a:pPr lvl="1"/>
            <a:r>
              <a:rPr lang="en-US" sz="2400" dirty="0" smtClean="0"/>
              <a:t>If yes output yes, if no, output no</a:t>
            </a:r>
          </a:p>
          <a:p>
            <a:endParaRPr lang="en-US" sz="2700" dirty="0"/>
          </a:p>
          <a:p>
            <a:r>
              <a:rPr lang="en-US" sz="2700" dirty="0" smtClean="0"/>
              <a:t>Similarly, if we found a polynomial time solution to </a:t>
            </a:r>
            <a:r>
              <a:rPr lang="en-US" sz="2700" i="1" dirty="0" smtClean="0">
                <a:solidFill>
                  <a:srgbClr val="008000"/>
                </a:solidFill>
              </a:rPr>
              <a:t>any</a:t>
            </a:r>
            <a:r>
              <a:rPr lang="en-US" sz="2700" dirty="0" smtClean="0"/>
              <a:t> NP-complete problem we’d have a solution to </a:t>
            </a:r>
            <a:r>
              <a:rPr lang="en-US" sz="2700" i="1" dirty="0" smtClean="0">
                <a:solidFill>
                  <a:srgbClr val="008000"/>
                </a:solidFill>
              </a:rPr>
              <a:t>all</a:t>
            </a:r>
            <a:r>
              <a:rPr lang="en-US" sz="2700" dirty="0" smtClean="0"/>
              <a:t> NP-complete problems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90771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20579"/>
          </a:xfrm>
        </p:spPr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ongest path</a:t>
            </a:r>
          </a:p>
          <a:p>
            <a:pPr marL="365760" lvl="1" indent="0">
              <a:buNone/>
            </a:pPr>
            <a:r>
              <a:rPr lang="en-US" dirty="0" smtClean="0"/>
              <a:t>Given a graph G with nonnegative edge weights does a simple path exist from </a:t>
            </a:r>
            <a:r>
              <a:rPr lang="en-US" i="1" dirty="0" smtClean="0"/>
              <a:t>s</a:t>
            </a:r>
            <a:r>
              <a:rPr lang="en-US" dirty="0" smtClean="0"/>
              <a:t> to </a:t>
            </a:r>
            <a:r>
              <a:rPr lang="en-US" i="1" dirty="0" smtClean="0"/>
              <a:t>t</a:t>
            </a:r>
            <a:r>
              <a:rPr lang="en-US" dirty="0" smtClean="0"/>
              <a:t> with weight at least </a:t>
            </a:r>
            <a:r>
              <a:rPr lang="en-US" i="1" dirty="0" smtClean="0"/>
              <a:t>g</a:t>
            </a:r>
            <a:r>
              <a:rPr lang="en-US" dirty="0" smtClean="0"/>
              <a:t>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Integer linear programming</a:t>
            </a:r>
          </a:p>
          <a:p>
            <a:pPr marL="365760" lvl="1" indent="0">
              <a:buNone/>
            </a:pPr>
            <a:r>
              <a:rPr lang="en-US" dirty="0" smtClean="0"/>
              <a:t>Linear programming with the constraint that the values must be integers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7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806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3D matching</a:t>
            </a:r>
          </a:p>
          <a:p>
            <a:pPr marL="365760" lvl="1" indent="0">
              <a:buNone/>
            </a:pPr>
            <a:r>
              <a:rPr lang="en-US" sz="2400" dirty="0" smtClean="0"/>
              <a:t>Bipartite matching: given two sets of things and pair constraints, find a matching between the sets</a:t>
            </a:r>
          </a:p>
          <a:p>
            <a:pPr marL="365760" lvl="1" indent="0">
              <a:buNone/>
            </a:pPr>
            <a:r>
              <a:rPr lang="en-US" sz="2400" dirty="0" smtClean="0"/>
              <a:t>3D matching: given three sets of things and triplet constraints, find a matching between the sets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31" y="3837157"/>
            <a:ext cx="3962400" cy="287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90647" y="6519446"/>
            <a:ext cx="2953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from </a:t>
            </a:r>
            <a:r>
              <a:rPr lang="en-US" sz="1600" dirty="0" err="1" smtClean="0"/>
              <a:t>Dasgupta</a:t>
            </a:r>
            <a:r>
              <a:rPr lang="en-US" sz="1600" dirty="0" smtClean="0"/>
              <a:t> et. al 2008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259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vs. NP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9477" y="1997649"/>
            <a:ext cx="381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Polynomial time solutions exist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33005" y="1624997"/>
            <a:ext cx="388622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NP-complete </a:t>
            </a:r>
          </a:p>
          <a:p>
            <a:r>
              <a:rPr lang="en-US" sz="2400" dirty="0" smtClean="0"/>
              <a:t>(and no polynomial time solution currently exists)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039280"/>
            <a:ext cx="9144000" cy="28538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14193" y="1624997"/>
            <a:ext cx="0" cy="5233003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9477" y="3265053"/>
            <a:ext cx="3410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Shortest path</a:t>
            </a:r>
          </a:p>
          <a:p>
            <a:endParaRPr lang="en-US" sz="2400" dirty="0"/>
          </a:p>
          <a:p>
            <a:r>
              <a:rPr lang="en-US" sz="2400" dirty="0" smtClean="0"/>
              <a:t>Bipartite matching</a:t>
            </a:r>
          </a:p>
          <a:p>
            <a:endParaRPr lang="en-US" sz="2400" dirty="0"/>
          </a:p>
          <a:p>
            <a:r>
              <a:rPr lang="en-US" sz="2400" dirty="0" smtClean="0"/>
              <a:t>Linear programming</a:t>
            </a:r>
          </a:p>
          <a:p>
            <a:endParaRPr lang="en-US" sz="2400" dirty="0"/>
          </a:p>
          <a:p>
            <a:r>
              <a:rPr lang="en-US" sz="2400" dirty="0" smtClean="0"/>
              <a:t>Minimum cut</a:t>
            </a:r>
          </a:p>
          <a:p>
            <a:endParaRPr lang="en-US" sz="2400" dirty="0"/>
          </a:p>
          <a:p>
            <a:r>
              <a:rPr lang="en-US" sz="2400" dirty="0" smtClean="0"/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78106" y="3265053"/>
            <a:ext cx="3965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Longest path</a:t>
            </a:r>
          </a:p>
          <a:p>
            <a:endParaRPr lang="en-US" sz="2400" dirty="0"/>
          </a:p>
          <a:p>
            <a:r>
              <a:rPr lang="en-US" sz="2400" dirty="0" smtClean="0"/>
              <a:t>3D matching </a:t>
            </a:r>
          </a:p>
          <a:p>
            <a:endParaRPr lang="en-US" sz="2400" dirty="0"/>
          </a:p>
          <a:p>
            <a:r>
              <a:rPr lang="en-US" sz="2400" dirty="0" smtClean="0"/>
              <a:t>Integer linear programming</a:t>
            </a:r>
          </a:p>
          <a:p>
            <a:endParaRPr lang="en-US" sz="2400" dirty="0"/>
          </a:p>
          <a:p>
            <a:r>
              <a:rPr lang="en-US" sz="2400" dirty="0" smtClean="0"/>
              <a:t>Balanced cut</a:t>
            </a:r>
          </a:p>
          <a:p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801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590392"/>
            <a:ext cx="53347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a “tractable”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26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09720"/>
          </a:xfrm>
        </p:spPr>
        <p:txBody>
          <a:bodyPr>
            <a:normAutofit/>
          </a:bodyPr>
          <a:lstStyle/>
          <a:p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8217" y="4637398"/>
            <a:ext cx="14878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Ideas?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7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Given a problem NEW to show it is NP-Complete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Describe a reduction function </a:t>
            </a:r>
            <a:r>
              <a:rPr lang="en-US" i="1" dirty="0" smtClean="0"/>
              <a:t>f</a:t>
            </a:r>
            <a:r>
              <a:rPr lang="en-US" dirty="0" smtClean="0"/>
              <a:t> from a known NP-Complete problem to NEW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</a:t>
            </a:r>
            <a:r>
              <a:rPr lang="en-US" i="1" dirty="0" smtClean="0"/>
              <a:t>f</a:t>
            </a:r>
            <a:r>
              <a:rPr lang="en-US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a solution exists to the NP-Complete problem IFF a solution exists </a:t>
            </a:r>
            <a:r>
              <a:rPr lang="en-US" i="1" dirty="0" smtClean="0">
                <a:solidFill>
                  <a:srgbClr val="FF6600"/>
                </a:solidFill>
              </a:rPr>
              <a:t>to the NEW problem generate by f</a:t>
            </a:r>
            <a:endParaRPr lang="en-US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Assume we have an NP-Complete problem instance that has a solution, show that the NEW problem instance generated by </a:t>
            </a:r>
            <a:r>
              <a:rPr lang="en-US" i="1" dirty="0" smtClean="0"/>
              <a:t>f</a:t>
            </a:r>
            <a:r>
              <a:rPr lang="en-US" dirty="0" smtClean="0"/>
              <a:t> has a solution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Assume we have a problem instance of NEW </a:t>
            </a:r>
            <a:r>
              <a:rPr lang="en-US" i="1" dirty="0" smtClean="0">
                <a:solidFill>
                  <a:srgbClr val="FF6600"/>
                </a:solidFill>
              </a:rPr>
              <a:t>generated by f</a:t>
            </a:r>
            <a:r>
              <a:rPr lang="en-US" dirty="0" smtClean="0"/>
              <a:t> that has a solution, show that we can derive a solution to the NP-Complete problem instance</a:t>
            </a:r>
          </a:p>
          <a:p>
            <a:pPr lvl="1"/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ther ways of proving the IFF, but this is often the easiest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6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629853"/>
            <a:ext cx="8153400" cy="1644097"/>
          </a:xfrm>
        </p:spPr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is it sufficient to show that one NP-complete problem reduces to the NEW problem?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8709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4225973"/>
            <a:ext cx="8153400" cy="1644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All others can be reduced to NEW by first reducing to the one problem, then reducing to NEW.  Two polynomial time reductions is still polynomial time!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1340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793094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all NP-complete problems are reducible to NEW in polynomial time</a:t>
            </a:r>
          </a:p>
        </p:txBody>
      </p:sp>
      <p:sp>
        <p:nvSpPr>
          <p:cNvPr id="5" name="Down Arrow 4"/>
          <p:cNvSpPr/>
          <p:nvPr/>
        </p:nvSpPr>
        <p:spPr>
          <a:xfrm>
            <a:off x="3253737" y="2896590"/>
            <a:ext cx="1227287" cy="91321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3809801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/>
              <a:t> </a:t>
            </a:r>
            <a:r>
              <a:rPr lang="en-US" sz="2800" dirty="0"/>
              <a:t>NP-complete </a:t>
            </a:r>
            <a:r>
              <a:rPr lang="en-US" sz="2800" dirty="0" smtClean="0"/>
              <a:t>problem is </a:t>
            </a:r>
            <a:r>
              <a:rPr lang="en-US" sz="2800" dirty="0"/>
              <a:t>reducible to NEW in polynomial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765048" y="5546052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00000"/>
                </a:solidFill>
              </a:rPr>
              <a:t>Show </a:t>
            </a:r>
            <a:r>
              <a:rPr lang="en-US" sz="2800" dirty="0" smtClean="0">
                <a:solidFill>
                  <a:srgbClr val="800000"/>
                </a:solidFill>
              </a:rPr>
              <a:t>that NEW is reducible to any NP</a:t>
            </a:r>
            <a:r>
              <a:rPr lang="en-US" sz="2800" dirty="0">
                <a:solidFill>
                  <a:srgbClr val="800000"/>
                </a:solidFill>
              </a:rPr>
              <a:t>-complete </a:t>
            </a:r>
            <a:r>
              <a:rPr lang="en-US" sz="2800" dirty="0" smtClean="0">
                <a:solidFill>
                  <a:srgbClr val="800000"/>
                </a:solidFill>
              </a:rPr>
              <a:t>problem in </a:t>
            </a:r>
            <a:r>
              <a:rPr lang="en-US" sz="2800" dirty="0">
                <a:solidFill>
                  <a:srgbClr val="800000"/>
                </a:solidFill>
              </a:rPr>
              <a:t>polynomial 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206" y="4937877"/>
            <a:ext cx="172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BE CAREFUL!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12648" y="5693299"/>
            <a:ext cx="7107842" cy="59282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56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3-SAT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83663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is in </a:t>
            </a:r>
            <a:r>
              <a:rPr lang="en-US" sz="2400" i="1" dirty="0" smtClean="0"/>
              <a:t>n-conjunctive normal form </a:t>
            </a:r>
            <a:r>
              <a:rPr lang="en-US" sz="2400" dirty="0" smtClean="0"/>
              <a:t>(</a:t>
            </a:r>
            <a:r>
              <a:rPr lang="en-US" sz="2400" i="1" dirty="0" smtClean="0"/>
              <a:t>n-</a:t>
            </a:r>
            <a:r>
              <a:rPr lang="en-US" sz="2400" dirty="0" smtClean="0"/>
              <a:t>CNF) if:</a:t>
            </a:r>
          </a:p>
          <a:p>
            <a:pPr lvl="1"/>
            <a:r>
              <a:rPr lang="en-US" sz="2000" dirty="0" smtClean="0"/>
              <a:t>it is expressed as an AND of clauses</a:t>
            </a:r>
          </a:p>
          <a:p>
            <a:pPr lvl="1"/>
            <a:r>
              <a:rPr lang="en-US" sz="2000" dirty="0" smtClean="0"/>
              <a:t>where each clause is an OR of no more than </a:t>
            </a:r>
            <a:r>
              <a:rPr lang="en-US" sz="2000" i="1" dirty="0" smtClean="0"/>
              <a:t>n</a:t>
            </a:r>
            <a:r>
              <a:rPr lang="en-US" sz="2000" dirty="0" smtClean="0"/>
              <a:t> variables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3-SAT: Given a 3-CNF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formula, is it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56880"/>
              </p:ext>
            </p:extLst>
          </p:nvPr>
        </p:nvGraphicFramePr>
        <p:xfrm>
          <a:off x="1119552" y="3224899"/>
          <a:ext cx="6454306" cy="52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6" name="Equation" r:id="rId3" imgW="2514600" imgH="203200" progId="Equation.3">
                  <p:embed/>
                </p:oleObj>
              </mc:Choice>
              <mc:Fallback>
                <p:oleObj name="Equation" r:id="rId3" imgW="2514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552" y="3224899"/>
                        <a:ext cx="6454306" cy="52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9112" y="5436832"/>
            <a:ext cx="5003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3-SAT is an NP-complete problem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2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1723" y="1600200"/>
            <a:ext cx="8534142" cy="203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Given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of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variables</a:t>
            </a:r>
            <a:r>
              <a:rPr lang="en-US" sz="2800" dirty="0"/>
              <a:t> </a:t>
            </a:r>
            <a:r>
              <a:rPr lang="en-US" sz="2800" dirty="0" smtClean="0"/>
              <a:t>joined by </a:t>
            </a:r>
            <a:r>
              <a:rPr lang="en-US" sz="2800" i="1" dirty="0" smtClean="0"/>
              <a:t>m</a:t>
            </a:r>
            <a:r>
              <a:rPr lang="en-US" sz="2800" dirty="0" smtClean="0"/>
              <a:t> connectives (AND, OR or NOT) is there a setting of the variables such that the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evaluate to true?</a:t>
            </a: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264206"/>
              </p:ext>
            </p:extLst>
          </p:nvPr>
        </p:nvGraphicFramePr>
        <p:xfrm>
          <a:off x="1072950" y="4218374"/>
          <a:ext cx="5943323" cy="55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3" name="Equation" r:id="rId3" imgW="2159000" imgH="203200" progId="Equation.3">
                  <p:embed/>
                </p:oleObj>
              </mc:Choice>
              <mc:Fallback>
                <p:oleObj name="Equation" r:id="rId3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2950" y="4218374"/>
                        <a:ext cx="5943323" cy="559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234526"/>
              </p:ext>
            </p:extLst>
          </p:nvPr>
        </p:nvGraphicFramePr>
        <p:xfrm>
          <a:off x="1072950" y="3296079"/>
          <a:ext cx="3077958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4" name="Equation" r:id="rId5" imgW="1117600" imgH="203200" progId="Equation.3">
                  <p:embed/>
                </p:oleObj>
              </mc:Choice>
              <mc:Fallback>
                <p:oleObj name="Equation" r:id="rId5" imgW="1117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2950" y="3296079"/>
                        <a:ext cx="3077958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1976" y="5921602"/>
            <a:ext cx="54861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SAT an NP-complete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3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8413" y="3175921"/>
            <a:ext cx="8153400" cy="49064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0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000" dirty="0" smtClean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the verifier runs in polynomial time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2000" dirty="0" smtClean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Describe a reduction function </a:t>
            </a:r>
            <a:r>
              <a:rPr lang="en-US" sz="1800" i="1" dirty="0" smtClean="0"/>
              <a:t>f</a:t>
            </a:r>
            <a:r>
              <a:rPr lang="en-US" sz="1800" dirty="0" smtClean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</a:t>
            </a:r>
            <a:r>
              <a:rPr lang="en-US" sz="1800" i="1" dirty="0" smtClean="0"/>
              <a:t>f</a:t>
            </a:r>
            <a:r>
              <a:rPr lang="en-US" sz="18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a solution exists to the NP-Complete problem IFF a solution exists </a:t>
            </a:r>
            <a:r>
              <a:rPr lang="en-US" sz="1800" i="1" dirty="0" smtClean="0">
                <a:solidFill>
                  <a:srgbClr val="FF6600"/>
                </a:solidFill>
              </a:rPr>
              <a:t>to the SAT problem generate by f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83882" y="340948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18413" y="1619539"/>
            <a:ext cx="8396881" cy="132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Given 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of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variables joined by </a:t>
            </a:r>
            <a:r>
              <a:rPr lang="en-US" sz="2400" i="1" dirty="0" smtClean="0"/>
              <a:t>m</a:t>
            </a:r>
            <a:r>
              <a:rPr lang="en-US" sz="2400" dirty="0" smtClean="0"/>
              <a:t> connectives (AND, OR or NOT) is there a setting of the variables such that the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evaluate to true?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077490"/>
              </p:ext>
            </p:extLst>
          </p:nvPr>
        </p:nvGraphicFramePr>
        <p:xfrm>
          <a:off x="1476360" y="2881496"/>
          <a:ext cx="4290933" cy="40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3" imgW="2159000" imgH="203200" progId="Equation.3">
                  <p:embed/>
                </p:oleObj>
              </mc:Choice>
              <mc:Fallback>
                <p:oleObj name="Equation" r:id="rId3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60" y="2881496"/>
                        <a:ext cx="4290933" cy="404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71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800" dirty="0" smtClean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182471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compute a running solution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00711" y="6027149"/>
            <a:ext cx="3145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polynomial run-time?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3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3775" y="4258374"/>
            <a:ext cx="6106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Tractable problems can be solved in O(f(n)) where f(n) is a polynomial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594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4178" y="1633516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compute a running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383" y="3409512"/>
            <a:ext cx="169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linear time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291" y="4924991"/>
            <a:ext cx="8172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at most a linear number of recursive calls (each call makes the problem smaller and no overlap)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overall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172188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Describe a reduction function </a:t>
            </a:r>
            <a:r>
              <a:rPr lang="en-US" sz="1600" i="1" dirty="0" smtClean="0"/>
              <a:t>f</a:t>
            </a:r>
            <a:r>
              <a:rPr lang="en-US" sz="1600" dirty="0" smtClean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</a:t>
            </a:r>
            <a:r>
              <a:rPr lang="en-US" sz="1600" i="1" dirty="0" smtClean="0"/>
              <a:t>f</a:t>
            </a:r>
            <a:r>
              <a:rPr lang="en-US" sz="16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a solution exists to the NP-Complete problem IFF a solution exists </a:t>
            </a:r>
            <a:r>
              <a:rPr lang="en-US" sz="1600" i="1" dirty="0" smtClean="0">
                <a:solidFill>
                  <a:srgbClr val="FF6600"/>
                </a:solidFill>
              </a:rPr>
              <a:t>to the SAT problem generate by f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0841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1344" y="3115176"/>
            <a:ext cx="892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3-SAT to SAT: </a:t>
            </a:r>
          </a:p>
          <a:p>
            <a:r>
              <a:rPr lang="en-US" sz="2400" dirty="0" smtClean="0"/>
              <a:t>- Given an instance of 3-SAT, turn it into an instance of SAT</a:t>
            </a:r>
          </a:p>
          <a:p>
            <a:endParaRPr lang="en-US" sz="2400" dirty="0"/>
          </a:p>
          <a:p>
            <a:r>
              <a:rPr lang="en-US" sz="2400" dirty="0" smtClean="0"/>
              <a:t>Reduction function: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DONE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</a:t>
            </a:r>
          </a:p>
          <a:p>
            <a:endParaRPr lang="en-US" sz="2400" dirty="0">
              <a:solidFill>
                <a:srgbClr val="0000FF"/>
              </a:solidFill>
              <a:sym typeface="Wingdings"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Runs in constant time! (or linear if you have to copy the problem)</a:t>
            </a:r>
          </a:p>
        </p:txBody>
      </p:sp>
    </p:spTree>
    <p:extLst>
      <p:ext uri="{BB962C8B-B14F-4D97-AF65-F5344CB8AC3E}">
        <p14:creationId xmlns:p14="http://schemas.microsoft.com/office/powerpoint/2010/main" val="59161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1344" y="3519680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4352" y="3719275"/>
            <a:ext cx="892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Assume we have a 3-SAT problem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Because 3-SAT problems are a subset of SAT problems, then the SAT problem will also have a solution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Assume we have a problem instance generated by our reduction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Our reduction function simply does a copy, so it is already a </a:t>
            </a:r>
            <a:br>
              <a:rPr lang="en-US" sz="2000" dirty="0" smtClean="0"/>
            </a:br>
            <a:r>
              <a:rPr lang="en-US" sz="2000" dirty="0" smtClean="0"/>
              <a:t>3-SAT problem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Therefore the variable assignment found by our SAT-solver will also be a solution to the original 3-SAT problem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2215"/>
          </a:xfrm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NEW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lvl="1"/>
            <a:r>
              <a:rPr lang="en-US" sz="1800" dirty="0" smtClean="0"/>
              <a:t>Assume we have an NP-Complete problem instance that has a solution, show that the NEW problem instance generated by </a:t>
            </a:r>
            <a:r>
              <a:rPr lang="en-US" sz="1800" i="1" dirty="0" smtClean="0"/>
              <a:t>f</a:t>
            </a:r>
            <a:r>
              <a:rPr lang="en-US" sz="1800" dirty="0" smtClean="0"/>
              <a:t> has a solution</a:t>
            </a:r>
            <a:endParaRPr lang="en-US" sz="1800" dirty="0"/>
          </a:p>
          <a:p>
            <a:pPr lvl="1"/>
            <a:r>
              <a:rPr lang="en-US" sz="1800" dirty="0" smtClean="0"/>
              <a:t>Assume we have a problem instance of NEW </a:t>
            </a:r>
            <a:r>
              <a:rPr lang="en-US" sz="1800" i="1" dirty="0" smtClean="0">
                <a:solidFill>
                  <a:srgbClr val="FF6600"/>
                </a:solidFill>
              </a:rPr>
              <a:t>generated by f</a:t>
            </a:r>
            <a:r>
              <a:rPr lang="en-US" sz="1800" dirty="0" smtClean="0"/>
              <a:t> that has a solution, show that we can derive a solution to the NP-Complete problem instance</a:t>
            </a:r>
          </a:p>
        </p:txBody>
      </p:sp>
    </p:spTree>
    <p:extLst>
      <p:ext uri="{BB962C8B-B14F-4D97-AF65-F5344CB8AC3E}">
        <p14:creationId xmlns:p14="http://schemas.microsoft.com/office/powerpoint/2010/main" val="395689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370659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care about showing that a problem is NP-Complete?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We know that the problem is hard (and we probably won’t find a polynomial time exact solver)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We may need to compromise:</a:t>
            </a:r>
          </a:p>
          <a:p>
            <a:pPr lvl="2"/>
            <a:r>
              <a:rPr lang="en-US" sz="1800" dirty="0" smtClean="0"/>
              <a:t>reformulate the problem</a:t>
            </a:r>
          </a:p>
          <a:p>
            <a:pPr lvl="2"/>
            <a:r>
              <a:rPr lang="en-US" sz="1800" dirty="0" smtClean="0"/>
              <a:t>settle for an approximate solution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Down the road, if a solution is found for an NP-complete problem, then we’d have one too…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331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i="1" dirty="0" smtClean="0">
                <a:solidFill>
                  <a:srgbClr val="008000"/>
                </a:solidFill>
              </a:rPr>
              <a:t>clique</a:t>
            </a:r>
            <a:r>
              <a:rPr lang="en-US" sz="2800" dirty="0" smtClean="0"/>
              <a:t> in an undirected graph G = (V, E) is </a:t>
            </a:r>
            <a:r>
              <a:rPr lang="en-US" sz="2800" dirty="0"/>
              <a:t>a subset </a:t>
            </a:r>
            <a:r>
              <a:rPr lang="en-US" sz="2800" dirty="0" smtClean="0"/>
              <a:t>V’ ⊆ V of vertices </a:t>
            </a:r>
            <a:r>
              <a:rPr lang="en-US" sz="2800" dirty="0"/>
              <a:t>that are fully connected, i.e. every vertex in </a:t>
            </a:r>
            <a:r>
              <a:rPr lang="en-US" sz="2800" dirty="0" smtClean="0"/>
              <a:t>V’ </a:t>
            </a:r>
            <a:r>
              <a:rPr lang="en-US" sz="2800" dirty="0"/>
              <a:t>is connected to every other </a:t>
            </a:r>
            <a:r>
              <a:rPr lang="en-US" sz="2800" dirty="0" smtClean="0"/>
              <a:t>vertex </a:t>
            </a:r>
            <a:r>
              <a:rPr lang="en-US" sz="2800" dirty="0"/>
              <a:t>in </a:t>
            </a:r>
            <a:r>
              <a:rPr lang="en-US" sz="2800" dirty="0" smtClean="0"/>
              <a:t>V’</a:t>
            </a:r>
          </a:p>
          <a:p>
            <a:endParaRPr lang="en-US" sz="2800" dirty="0" smtClean="0"/>
          </a:p>
          <a:p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77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there a clique of size 4 in this graph?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98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r>
              <a:rPr lang="en-US" sz="2800" dirty="0"/>
              <a:t>A </a:t>
            </a:r>
            <a:r>
              <a:rPr lang="en-US" sz="2800" i="1" dirty="0">
                <a:solidFill>
                  <a:srgbClr val="008000"/>
                </a:solidFill>
              </a:rPr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</a:t>
            </a:r>
            <a:r>
              <a:rPr lang="en-US" sz="2800" dirty="0" smtClean="0"/>
              <a:t>’</a:t>
            </a:r>
          </a:p>
          <a:p>
            <a:endParaRPr lang="en-US" sz="2800" dirty="0"/>
          </a:p>
          <a:p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313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CLIQUE is an NP-Complete problem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8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G, does the graph contain a </a:t>
            </a:r>
            <a:r>
              <a:rPr lang="en-US" dirty="0" smtClean="0"/>
              <a:t>clique containing </a:t>
            </a:r>
            <a:r>
              <a:rPr lang="en-US" dirty="0"/>
              <a:t>exactly half the vertices?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9418" y="3040545"/>
            <a:ext cx="70835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HALF-CLIQUE an NP-complete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Half-Clique NP-Complete?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Describe a reduction function </a:t>
            </a:r>
            <a:r>
              <a:rPr lang="en-US" sz="2000" i="1" dirty="0" smtClean="0"/>
              <a:t>f</a:t>
            </a:r>
            <a:r>
              <a:rPr lang="en-US" sz="2000" dirty="0" smtClean="0"/>
              <a:t> from a known NP-Complete problem to NEW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</a:t>
            </a:r>
            <a:r>
              <a:rPr lang="en-US" sz="2000" i="1" dirty="0" smtClean="0"/>
              <a:t>f</a:t>
            </a:r>
            <a:r>
              <a:rPr lang="en-US" sz="2000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a solution exists to the NP-Complete problem IFF a solution exists </a:t>
            </a:r>
            <a:r>
              <a:rPr lang="en-US" sz="2000" i="1" dirty="0" smtClean="0">
                <a:solidFill>
                  <a:srgbClr val="FF6600"/>
                </a:solidFill>
              </a:rPr>
              <a:t>to the NEW problem generate by f</a:t>
            </a:r>
            <a:endParaRPr lang="en-US" sz="2000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43990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800" dirty="0" smtClean="0"/>
              <a:t>Show that HALF-CLIQUE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220563"/>
            <a:ext cx="7739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the set of vertices in V’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check </a:t>
            </a:r>
            <a:r>
              <a:rPr lang="en-US" sz="2400" dirty="0"/>
              <a:t>that |V </a:t>
            </a:r>
            <a:r>
              <a:rPr lang="en-US" sz="2400" dirty="0" smtClean="0"/>
              <a:t>‘| </a:t>
            </a:r>
            <a:r>
              <a:rPr lang="en-US" sz="2400" dirty="0"/>
              <a:t>= |</a:t>
            </a:r>
            <a:r>
              <a:rPr lang="en-US" sz="2400" dirty="0" smtClean="0"/>
              <a:t>V|</a:t>
            </a:r>
            <a:r>
              <a:rPr lang="en-US" sz="2400" dirty="0"/>
              <a:t>/2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for all pairs of u, v </a:t>
            </a:r>
            <a:r>
              <a:rPr lang="en-US" sz="2400" dirty="0"/>
              <a:t>∈ </a:t>
            </a:r>
            <a:r>
              <a:rPr lang="en-US" sz="2400" dirty="0" smtClean="0"/>
              <a:t>V’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there </a:t>
            </a:r>
            <a:r>
              <a:rPr lang="en-US" sz="2400" dirty="0"/>
              <a:t>exists an edge (</a:t>
            </a:r>
            <a:r>
              <a:rPr lang="en-US" sz="2400" dirty="0" err="1"/>
              <a:t>u,v</a:t>
            </a:r>
            <a:r>
              <a:rPr lang="en-US" sz="2400" dirty="0"/>
              <a:t>) ∈ </a:t>
            </a:r>
            <a:r>
              <a:rPr lang="en-US" sz="2400" dirty="0" smtClean="0"/>
              <a:t>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2969" y="5250958"/>
            <a:ext cx="6699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for edge existence in O(V)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O(V</a:t>
            </a:r>
            <a:r>
              <a:rPr lang="en-US" sz="2800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 checks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O(V</a:t>
            </a:r>
            <a:r>
              <a:rPr lang="en-US" sz="2800" baseline="30000" dirty="0" smtClean="0">
                <a:solidFill>
                  <a:srgbClr val="0000FF"/>
                </a:solidFill>
              </a:rPr>
              <a:t>3</a:t>
            </a:r>
            <a:r>
              <a:rPr lang="en-US" sz="2800" dirty="0" smtClean="0">
                <a:solidFill>
                  <a:srgbClr val="0000FF"/>
                </a:solidFill>
              </a:rPr>
              <a:t>) overall, which is polynomial</a:t>
            </a:r>
          </a:p>
        </p:txBody>
      </p:sp>
    </p:spTree>
    <p:extLst>
      <p:ext uri="{BB962C8B-B14F-4D97-AF65-F5344CB8AC3E}">
        <p14:creationId xmlns:p14="http://schemas.microsoft.com/office/powerpoint/2010/main" val="239666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Describe a reduction function </a:t>
            </a:r>
            <a:r>
              <a:rPr lang="en-US" sz="1600" i="1" dirty="0" smtClean="0"/>
              <a:t>f</a:t>
            </a:r>
            <a:r>
              <a:rPr lang="en-US" sz="1600" dirty="0" smtClean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</a:t>
            </a:r>
            <a:r>
              <a:rPr lang="en-US" sz="1600" i="1" dirty="0" smtClean="0"/>
              <a:t>f</a:t>
            </a:r>
            <a:r>
              <a:rPr lang="en-US" sz="16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a solution exists to the NP-Complete problem IFF a solution exists </a:t>
            </a:r>
            <a:r>
              <a:rPr lang="en-US" sz="1600" i="1" dirty="0" smtClean="0">
                <a:solidFill>
                  <a:srgbClr val="FF6600"/>
                </a:solidFill>
              </a:rPr>
              <a:t>to the SAT problem generate by f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0841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1344" y="3530674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- Given an instance of CLIQUE, turn it into an instance of HALF-CLIQUE</a:t>
            </a:r>
          </a:p>
        </p:txBody>
      </p:sp>
    </p:spTree>
    <p:extLst>
      <p:ext uri="{BB962C8B-B14F-4D97-AF65-F5344CB8AC3E}">
        <p14:creationId xmlns:p14="http://schemas.microsoft.com/office/powerpoint/2010/main" val="4128324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5427" y="3734754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about…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5480" y="5322508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O(</a:t>
            </a:r>
            <a:r>
              <a:rPr lang="en-US" sz="3200" dirty="0" err="1" smtClean="0">
                <a:solidFill>
                  <a:srgbClr val="FF0000"/>
                </a:solidFill>
              </a:rPr>
              <a:t>n</a:t>
            </a:r>
            <a:r>
              <a:rPr lang="en-US" sz="3200" baseline="30000" dirty="0" err="1" smtClean="0">
                <a:solidFill>
                  <a:srgbClr val="FF0000"/>
                </a:solidFill>
              </a:rPr>
              <a:t>log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smtClean="0">
                <a:solidFill>
                  <a:srgbClr val="FF0000"/>
                </a:solidFill>
              </a:rPr>
              <a:t>log log log n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6628" y="4659126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O(n</a:t>
            </a:r>
            <a:r>
              <a:rPr lang="en-US" sz="3200" baseline="30000" dirty="0" smtClean="0">
                <a:solidFill>
                  <a:srgbClr val="FF0000"/>
                </a:solidFill>
              </a:rPr>
              <a:t>100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8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- 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6832" y="3671024"/>
            <a:ext cx="2571090" cy="5421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34707" y="2903668"/>
            <a:ext cx="4292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It’s already a half-clique problem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30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- 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4770783"/>
            <a:ext cx="6783951" cy="80545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We’re looking for a clique that is smaller than half, so add an artificial clique to the graph and connect it up to all vertices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8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- 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5576263"/>
            <a:ext cx="6783951" cy="64196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We’re looking for a clique that is bigger than half, so add vertices until k = |V|/2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54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- Given an instance of CLIQUE, turn it into an instance of HALF-CLIQUE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792" y="6071905"/>
            <a:ext cx="6952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Runtime: From the construction we can see that it is polynomial time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43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r>
              <a:rPr lang="en-US" dirty="0" smtClean="0"/>
              <a:t>If k = |V|/2:</a:t>
            </a:r>
          </a:p>
          <a:p>
            <a:pPr lvl="1"/>
            <a:r>
              <a:rPr lang="en-US" dirty="0" smtClean="0"/>
              <a:t>the graph is unmodified</a:t>
            </a:r>
          </a:p>
          <a:p>
            <a:pPr lvl="1"/>
            <a:r>
              <a:rPr lang="en-US" dirty="0" smtClean="0"/>
              <a:t>f(</a:t>
            </a:r>
            <a:r>
              <a:rPr lang="en-US" dirty="0" err="1" smtClean="0"/>
              <a:t>G,k</a:t>
            </a:r>
            <a:r>
              <a:rPr lang="en-US" dirty="0" smtClean="0"/>
              <a:t>) has a clique that is half the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0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r>
              <a:rPr lang="en-US" dirty="0" smtClean="0"/>
              <a:t>If k &lt; |V|/2:</a:t>
            </a:r>
          </a:p>
          <a:p>
            <a:pPr lvl="1"/>
            <a:r>
              <a:rPr lang="en-US" dirty="0" smtClean="0"/>
              <a:t>we added a clique of |V|- 2k fully connected nodes</a:t>
            </a:r>
          </a:p>
          <a:p>
            <a:pPr lvl="1"/>
            <a:r>
              <a:rPr lang="en-US" dirty="0" smtClean="0"/>
              <a:t>there are |V| + |V| - 2k = 2(|V|-k) nodes in f(G)</a:t>
            </a:r>
          </a:p>
          <a:p>
            <a:pPr lvl="1"/>
            <a:r>
              <a:rPr lang="en-US" dirty="0" smtClean="0"/>
              <a:t>there is a clique in the original graph of size k</a:t>
            </a:r>
          </a:p>
          <a:p>
            <a:pPr lvl="1"/>
            <a:r>
              <a:rPr lang="en-US" dirty="0" smtClean="0"/>
              <a:t>plus our added clique of |V|-2k</a:t>
            </a:r>
          </a:p>
          <a:p>
            <a:pPr lvl="1"/>
            <a:r>
              <a:rPr lang="en-US" dirty="0" smtClean="0"/>
              <a:t>k + |V|-2k = |V|-k, which is half the size of f(G)</a:t>
            </a:r>
          </a:p>
        </p:txBody>
      </p:sp>
    </p:spTree>
    <p:extLst>
      <p:ext uri="{BB962C8B-B14F-4D97-AF65-F5344CB8AC3E}">
        <p14:creationId xmlns:p14="http://schemas.microsoft.com/office/powerpoint/2010/main" val="366779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r>
              <a:rPr lang="en-US" dirty="0" smtClean="0"/>
              <a:t>If k &gt;|V|/2:</a:t>
            </a:r>
          </a:p>
          <a:p>
            <a:pPr lvl="1"/>
            <a:r>
              <a:rPr lang="en-US" dirty="0" smtClean="0"/>
              <a:t>we added 2k - |V| unconnected vertices</a:t>
            </a:r>
          </a:p>
          <a:p>
            <a:pPr lvl="1"/>
            <a:r>
              <a:rPr lang="en-US" dirty="0" smtClean="0"/>
              <a:t>f(G) contains |V| + 2k - |V| = 2k vertices</a:t>
            </a:r>
          </a:p>
          <a:p>
            <a:pPr lvl="1"/>
            <a:r>
              <a:rPr lang="en-US" dirty="0" smtClean="0"/>
              <a:t>Since the original graph had a clique of size k vertices, the new graph will have a half-clique</a:t>
            </a:r>
          </a:p>
        </p:txBody>
      </p:sp>
    </p:spTree>
    <p:extLst>
      <p:ext uri="{BB962C8B-B14F-4D97-AF65-F5344CB8AC3E}">
        <p14:creationId xmlns:p14="http://schemas.microsoft.com/office/powerpoint/2010/main" val="230514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>
            <a:normAutofit/>
          </a:bodyPr>
          <a:lstStyle/>
          <a:p>
            <a:r>
              <a:rPr lang="en-US" dirty="0" smtClean="0"/>
              <a:t>Given </a:t>
            </a:r>
            <a:r>
              <a:rPr lang="en-US" dirty="0"/>
              <a:t>a graph </a:t>
            </a:r>
            <a:r>
              <a:rPr lang="en-US" dirty="0" smtClean="0"/>
              <a:t>f(G) </a:t>
            </a:r>
            <a:r>
              <a:rPr lang="en-US" dirty="0"/>
              <a:t>that has a CLIQUE </a:t>
            </a:r>
            <a:r>
              <a:rPr lang="en-US" dirty="0" smtClean="0"/>
              <a:t>half the elements, </a:t>
            </a:r>
            <a:r>
              <a:rPr lang="en-US" dirty="0"/>
              <a:t>show that </a:t>
            </a:r>
            <a:r>
              <a:rPr lang="en-US" dirty="0" smtClean="0"/>
              <a:t>G has a clique of size k</a:t>
            </a:r>
          </a:p>
          <a:p>
            <a:endParaRPr lang="en-US" dirty="0"/>
          </a:p>
          <a:p>
            <a:r>
              <a:rPr lang="en-US" dirty="0" smtClean="0"/>
              <a:t>Key: f(G) was constructed by your reduction function</a:t>
            </a:r>
          </a:p>
          <a:p>
            <a:r>
              <a:rPr lang="en-US" dirty="0" smtClean="0"/>
              <a:t>Use a similar argument to what we used in the other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3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vs.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232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big question: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78652" y="3686514"/>
            <a:ext cx="1679644" cy="1502487"/>
          </a:xfrm>
          <a:prstGeom prst="ellipse">
            <a:avLst/>
          </a:prstGeom>
          <a:noFill/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08887" y="3686514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00076" y="2449846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66954" y="4135702"/>
            <a:ext cx="1022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P=NP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660491" y="418217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420992" y="2801110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0965" y="3458593"/>
            <a:ext cx="5399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86" y="5359386"/>
            <a:ext cx="40160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Someone finds a polynomial time solution to one of the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NP-Complete problems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0526" y="5493801"/>
            <a:ext cx="4016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NP-Complete problems are somehow harder and distinct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28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www.tsp.gatech.edu</a:t>
            </a:r>
            <a:r>
              <a:rPr lang="en-US" dirty="0"/>
              <a:t>/</a:t>
            </a:r>
            <a:r>
              <a:rPr lang="en-US"/>
              <a:t>index.html</a:t>
            </a:r>
          </a:p>
        </p:txBody>
      </p:sp>
    </p:spTree>
    <p:extLst>
      <p:ext uri="{BB962C8B-B14F-4D97-AF65-F5344CB8AC3E}">
        <p14:creationId xmlns:p14="http://schemas.microsoft.com/office/powerpoint/2010/main" val="1862882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4235893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 smtClean="0">
                <a:solidFill>
                  <a:srgbClr val="0000FF"/>
                </a:solidFill>
              </a:rPr>
              <a:t>100</a:t>
            </a:r>
            <a:r>
              <a:rPr lang="en-US" sz="3200" dirty="0" smtClean="0">
                <a:solidFill>
                  <a:srgbClr val="0000FF"/>
                </a:solidFill>
              </a:rPr>
              <a:t>) is tractable by our definition</a:t>
            </a:r>
          </a:p>
          <a:p>
            <a:endParaRPr lang="en-US" sz="3200" dirty="0" smtClean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Why don’t we worry about problems like this?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46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3725786"/>
            <a:ext cx="8153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 smtClean="0">
                <a:solidFill>
                  <a:srgbClr val="0000FF"/>
                </a:solidFill>
              </a:rPr>
              <a:t>100</a:t>
            </a:r>
            <a:r>
              <a:rPr lang="en-US" sz="3200" dirty="0" smtClean="0">
                <a:solidFill>
                  <a:srgbClr val="0000FF"/>
                </a:solidFill>
              </a:rPr>
              <a:t>) is tractable by our definition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Few practical problems result in solutions like this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Once a polynomial time algorithm exists, more efficient algorithms are usually found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Polynomial algorithms are amenable to parallel computation</a:t>
            </a:r>
          </a:p>
        </p:txBody>
      </p:sp>
    </p:spTree>
    <p:extLst>
      <p:ext uri="{BB962C8B-B14F-4D97-AF65-F5344CB8AC3E}">
        <p14:creationId xmlns:p14="http://schemas.microsoft.com/office/powerpoint/2010/main" val="383237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vs. unsolvable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190862"/>
            <a:ext cx="51986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a “solvable”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3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503</TotalTime>
  <Words>3431</Words>
  <Application>Microsoft Macintosh PowerPoint</Application>
  <PresentationFormat>On-screen Show (4:3)</PresentationFormat>
  <Paragraphs>445</Paragraphs>
  <Slides>69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1" baseType="lpstr">
      <vt:lpstr>Median</vt:lpstr>
      <vt:lpstr>Equation</vt:lpstr>
      <vt:lpstr>NP-Complete problems</vt:lpstr>
      <vt:lpstr>Admin</vt:lpstr>
      <vt:lpstr>Run-time analysis</vt:lpstr>
      <vt:lpstr>Tractable vs. intractable problems</vt:lpstr>
      <vt:lpstr>Tractable vs. intractable problems</vt:lpstr>
      <vt:lpstr>Tractable vs. intractable problems</vt:lpstr>
      <vt:lpstr>Tractable vs. intractable problems</vt:lpstr>
      <vt:lpstr>Tractable vs. intractable problems</vt:lpstr>
      <vt:lpstr>Solvable vs. unsolvable problems</vt:lpstr>
      <vt:lpstr>Solvable vs. unsolvable problems</vt:lpstr>
      <vt:lpstr>Sorting</vt:lpstr>
      <vt:lpstr>Sorting</vt:lpstr>
      <vt:lpstr>Enumerating all subsets</vt:lpstr>
      <vt:lpstr>Enumerating all subsets</vt:lpstr>
      <vt:lpstr>Halting problem</vt:lpstr>
      <vt:lpstr>Halting problem</vt:lpstr>
      <vt:lpstr>Integer solution?</vt:lpstr>
      <vt:lpstr>Integer solution?</vt:lpstr>
      <vt:lpstr>Hamiltonian cycle</vt:lpstr>
      <vt:lpstr>Hamiltonian cycle</vt:lpstr>
      <vt:lpstr>Hamiltonian cycle</vt:lpstr>
      <vt:lpstr>Hamiltonian cycle</vt:lpstr>
      <vt:lpstr>Hamiltonian cycle</vt:lpstr>
      <vt:lpstr>Hamiltonian cycle</vt:lpstr>
      <vt:lpstr>Checking hamiltonian cycles</vt:lpstr>
      <vt:lpstr>Checking hamiltonian cycles</vt:lpstr>
      <vt:lpstr>NP problems</vt:lpstr>
      <vt:lpstr>Checking hamiltonian cycles</vt:lpstr>
      <vt:lpstr>NP problems</vt:lpstr>
      <vt:lpstr>P and NP</vt:lpstr>
      <vt:lpstr>Reduction function</vt:lpstr>
      <vt:lpstr>Reduction function</vt:lpstr>
      <vt:lpstr>Reduction function</vt:lpstr>
      <vt:lpstr>NP-Complete</vt:lpstr>
      <vt:lpstr>NP-Complete</vt:lpstr>
      <vt:lpstr>NP-complete</vt:lpstr>
      <vt:lpstr>NP-complete problems</vt:lpstr>
      <vt:lpstr>NP-complete problems</vt:lpstr>
      <vt:lpstr>P vs. NP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NP-complete: 3-SAT </vt:lpstr>
      <vt:lpstr>NP-complete: SAT</vt:lpstr>
      <vt:lpstr>NP-complete: SAT </vt:lpstr>
      <vt:lpstr>NP-Complete: SAT</vt:lpstr>
      <vt:lpstr>NP-Complete: SAT</vt:lpstr>
      <vt:lpstr>NP-Complete: SAT</vt:lpstr>
      <vt:lpstr>NP-Complete: SAT</vt:lpstr>
      <vt:lpstr>NP-Complete problems</vt:lpstr>
      <vt:lpstr>CLIQUE</vt:lpstr>
      <vt:lpstr>CLIQUE</vt:lpstr>
      <vt:lpstr>HALF-CLIQUE</vt:lpstr>
      <vt:lpstr>Is Half-Clique NP-Complete?</vt:lpstr>
      <vt:lpstr>HALF-CLIQUE</vt:lpstr>
      <vt:lpstr>HALF-CLIQUE</vt:lpstr>
      <vt:lpstr>HALF-CLIQUE</vt:lpstr>
      <vt:lpstr>HALF-CLIQUE</vt:lpstr>
      <vt:lpstr>HALF-CLIQUE</vt:lpstr>
      <vt:lpstr>HALF-CLIQUE</vt:lpstr>
      <vt:lpstr>Reduction proof</vt:lpstr>
      <vt:lpstr>Reduction proof</vt:lpstr>
      <vt:lpstr>Reduction proof</vt:lpstr>
      <vt:lpstr>Reduction proof</vt:lpstr>
      <vt:lpstr>P vs. NP</vt:lpstr>
      <vt:lpstr>Solving NP-Complete problems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198</cp:revision>
  <dcterms:created xsi:type="dcterms:W3CDTF">2012-05-07T17:47:03Z</dcterms:created>
  <dcterms:modified xsi:type="dcterms:W3CDTF">2012-05-08T16:40:09Z</dcterms:modified>
</cp:coreProperties>
</file>