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63"/>
  </p:notesMasterIdLst>
  <p:sldIdLst>
    <p:sldId id="256" r:id="rId2"/>
    <p:sldId id="260" r:id="rId3"/>
    <p:sldId id="264" r:id="rId4"/>
    <p:sldId id="265" r:id="rId5"/>
    <p:sldId id="316" r:id="rId6"/>
    <p:sldId id="410" r:id="rId7"/>
    <p:sldId id="411" r:id="rId8"/>
    <p:sldId id="336" r:id="rId9"/>
    <p:sldId id="349" r:id="rId10"/>
    <p:sldId id="350" r:id="rId11"/>
    <p:sldId id="352" r:id="rId12"/>
    <p:sldId id="353" r:id="rId13"/>
    <p:sldId id="354" r:id="rId14"/>
    <p:sldId id="356" r:id="rId15"/>
    <p:sldId id="357" r:id="rId16"/>
    <p:sldId id="358" r:id="rId17"/>
    <p:sldId id="359" r:id="rId18"/>
    <p:sldId id="360" r:id="rId19"/>
    <p:sldId id="399" r:id="rId20"/>
    <p:sldId id="361" r:id="rId21"/>
    <p:sldId id="363" r:id="rId22"/>
    <p:sldId id="364" r:id="rId23"/>
    <p:sldId id="366" r:id="rId24"/>
    <p:sldId id="367" r:id="rId25"/>
    <p:sldId id="368" r:id="rId26"/>
    <p:sldId id="369" r:id="rId27"/>
    <p:sldId id="380" r:id="rId28"/>
    <p:sldId id="370" r:id="rId29"/>
    <p:sldId id="371" r:id="rId30"/>
    <p:sldId id="372" r:id="rId31"/>
    <p:sldId id="373" r:id="rId32"/>
    <p:sldId id="375" r:id="rId33"/>
    <p:sldId id="376" r:id="rId34"/>
    <p:sldId id="378" r:id="rId35"/>
    <p:sldId id="379" r:id="rId36"/>
    <p:sldId id="381" r:id="rId37"/>
    <p:sldId id="382" r:id="rId38"/>
    <p:sldId id="383" r:id="rId39"/>
    <p:sldId id="413" r:id="rId40"/>
    <p:sldId id="384" r:id="rId41"/>
    <p:sldId id="389" r:id="rId42"/>
    <p:sldId id="385" r:id="rId43"/>
    <p:sldId id="392" r:id="rId44"/>
    <p:sldId id="393" r:id="rId45"/>
    <p:sldId id="386" r:id="rId46"/>
    <p:sldId id="394" r:id="rId47"/>
    <p:sldId id="395" r:id="rId48"/>
    <p:sldId id="396" r:id="rId49"/>
    <p:sldId id="397" r:id="rId50"/>
    <p:sldId id="400" r:id="rId51"/>
    <p:sldId id="402" r:id="rId52"/>
    <p:sldId id="403" r:id="rId53"/>
    <p:sldId id="404" r:id="rId54"/>
    <p:sldId id="416" r:id="rId55"/>
    <p:sldId id="417" r:id="rId56"/>
    <p:sldId id="418" r:id="rId57"/>
    <p:sldId id="419" r:id="rId58"/>
    <p:sldId id="405" r:id="rId59"/>
    <p:sldId id="406" r:id="rId60"/>
    <p:sldId id="407" r:id="rId61"/>
    <p:sldId id="408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printerSettings" Target="printerSettings/printerSettings1.bin"/><Relationship Id="rId65" Type="http://schemas.openxmlformats.org/officeDocument/2006/relationships/presProps" Target="presProps.xml"/><Relationship Id="rId66" Type="http://schemas.openxmlformats.org/officeDocument/2006/relationships/viewProps" Target="viewProps.xml"/><Relationship Id="rId67" Type="http://schemas.openxmlformats.org/officeDocument/2006/relationships/theme" Target="theme/theme1.xml"/><Relationship Id="rId68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38870-17D2-3941-A5AE-C6B204479D59}" type="datetimeFigureOut">
              <a:rPr lang="en-US" smtClean="0"/>
              <a:t>4/26/12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90F7C-C22C-DB49-94A6-8B79DB65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60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run-time is a bit more complicate</a:t>
            </a:r>
            <a:r>
              <a:rPr lang="en-US" baseline="0" dirty="0" smtClean="0"/>
              <a:t>d for this one…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90F7C-C22C-DB49-94A6-8B79DB65EB8E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61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CF6F6C-35C2-0743-A23E-862B370009A8}" type="datetimeFigureOut">
              <a:rPr lang="en-US" smtClean="0"/>
              <a:t>4/26/12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Max Flow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CS302, Spring 2012                   David Kauchak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690287"/>
            <a:ext cx="5003800" cy="37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3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4021828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3264558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88521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411666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719843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4477113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4571949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719843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631514" y="34986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80894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393419" y="473858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35384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902551" y="2429618"/>
            <a:ext cx="1071546" cy="63632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>
                <a:solidFill>
                  <a:srgbClr val="0000FF"/>
                </a:solidFill>
              </a:rPr>
              <a:t>Hint: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850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631514" y="290264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393419" y="41425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830007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393419" y="41425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/1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035033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167366" y="4142559"/>
            <a:ext cx="1063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869929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167366" y="4142559"/>
            <a:ext cx="1063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 smtClean="0"/>
              <a:t>/1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2157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167366" y="4142559"/>
            <a:ext cx="1063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3906107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167366" y="4142559"/>
            <a:ext cx="1063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 smtClean="0"/>
              <a:t>/1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579964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167366" y="4142559"/>
            <a:ext cx="1063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/1</a:t>
            </a:r>
            <a:endParaRPr lang="en-US" kern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015511" y="5384239"/>
            <a:ext cx="4610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problem here?  Could we do better?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441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Faster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65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Edmunds-Karp</a:t>
            </a:r>
          </a:p>
          <a:p>
            <a:pPr lvl="1"/>
            <a:r>
              <a:rPr lang="en-US" dirty="0" smtClean="0"/>
              <a:t>Select the </a:t>
            </a:r>
            <a:r>
              <a:rPr lang="en-US" i="1" dirty="0" smtClean="0"/>
              <a:t>shortest path</a:t>
            </a:r>
            <a:r>
              <a:rPr lang="en-US" dirty="0" smtClean="0"/>
              <a:t> (in number of edges) from s to t in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endParaRPr lang="en-US" baseline="-25000" dirty="0" smtClean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How can we do this?</a:t>
            </a:r>
          </a:p>
          <a:p>
            <a:pPr lvl="3"/>
            <a:r>
              <a:rPr lang="en-US" dirty="0" smtClean="0">
                <a:solidFill>
                  <a:srgbClr val="0000FF"/>
                </a:solidFill>
              </a:rPr>
              <a:t>use BFS for search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Running time: O(V E</a:t>
            </a:r>
            <a:r>
              <a:rPr lang="en-US" baseline="30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pPr lvl="2"/>
            <a:r>
              <a:rPr lang="en-US" dirty="0" smtClean="0"/>
              <a:t>avoids issues like the one we just saw</a:t>
            </a:r>
          </a:p>
          <a:p>
            <a:pPr lvl="2"/>
            <a:r>
              <a:rPr lang="en-US" dirty="0" smtClean="0"/>
              <a:t>see the book for the proof</a:t>
            </a:r>
          </a:p>
          <a:p>
            <a:pPr lvl="2"/>
            <a:r>
              <a:rPr lang="en-US" dirty="0" smtClean="0"/>
              <a:t>or </a:t>
            </a:r>
            <a:r>
              <a:rPr lang="en-US" dirty="0"/>
              <a:t>http://</a:t>
            </a:r>
            <a:r>
              <a:rPr lang="en-US" dirty="0" err="1"/>
              <a:t>www.cs.cornell.edu</a:t>
            </a:r>
            <a:r>
              <a:rPr lang="en-US" dirty="0"/>
              <a:t>/courses/CS4820/2011sp/handouts/</a:t>
            </a:r>
            <a:r>
              <a:rPr lang="en-US" dirty="0" err="1" smtClean="0"/>
              <a:t>edmondskarp.pdf</a:t>
            </a:r>
            <a:endParaRPr lang="en-US" dirty="0" smtClean="0"/>
          </a:p>
          <a:p>
            <a:r>
              <a:rPr lang="en-US" dirty="0" err="1" smtClean="0"/>
              <a:t>preflow</a:t>
            </a:r>
            <a:r>
              <a:rPr lang="en-US" dirty="0" smtClean="0"/>
              <a:t>-push (aka push-</a:t>
            </a:r>
            <a:r>
              <a:rPr lang="en-US" dirty="0" err="1" smtClean="0"/>
              <a:t>relabel</a:t>
            </a:r>
            <a:r>
              <a:rPr lang="en-US" dirty="0" smtClean="0"/>
              <a:t>) algorithms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O(V</a:t>
            </a:r>
            <a:r>
              <a:rPr lang="en-US" baseline="30000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48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variations…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465368"/>
            <a:ext cx="4338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Maximum_flow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92" y="1601465"/>
            <a:ext cx="2463065" cy="49562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2525" y="1951409"/>
            <a:ext cx="5287497" cy="31291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672964" y="5410951"/>
            <a:ext cx="51897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akira.ruc.dk</a:t>
            </a:r>
            <a:r>
              <a:rPr lang="en-US" dirty="0"/>
              <a:t>/~</a:t>
            </a:r>
            <a:r>
              <a:rPr lang="en-US" dirty="0" err="1"/>
              <a:t>keld</a:t>
            </a:r>
            <a:r>
              <a:rPr lang="en-US" dirty="0"/>
              <a:t>/teaching/algoritmedesign_f03/</a:t>
            </a:r>
            <a:r>
              <a:rPr lang="en-US" dirty="0" err="1"/>
              <a:t>Artikler</a:t>
            </a:r>
            <a:r>
              <a:rPr lang="en-US" dirty="0"/>
              <a:t>/08/Goldberg88.pdf</a:t>
            </a:r>
          </a:p>
        </p:txBody>
      </p:sp>
    </p:spTree>
    <p:extLst>
      <p:ext uri="{BB962C8B-B14F-4D97-AF65-F5344CB8AC3E}">
        <p14:creationId xmlns:p14="http://schemas.microsoft.com/office/powerpoint/2010/main" val="170172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graph/networks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94498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37228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5788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4" name="Group 7"/>
          <p:cNvGrpSpPr>
            <a:grpSpLocks/>
          </p:cNvGrpSpPr>
          <p:nvPr/>
        </p:nvGrpSpPr>
        <p:grpSpPr bwMode="auto">
          <a:xfrm>
            <a:off x="5371268" y="5489334"/>
            <a:ext cx="533400" cy="533400"/>
            <a:chOff x="1824" y="2736"/>
            <a:chExt cx="336" cy="336"/>
          </a:xfrm>
        </p:grpSpPr>
        <p:sp>
          <p:nvSpPr>
            <p:cNvPr id="1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8" name="Straight Arrow Connector 17"/>
          <p:cNvCxnSpPr>
            <a:stCxn id="5" idx="7"/>
            <a:endCxn id="8" idx="3"/>
          </p:cNvCxnSpPr>
          <p:nvPr/>
        </p:nvCxnSpPr>
        <p:spPr>
          <a:xfrm flipV="1">
            <a:off x="3261453" y="5092513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5"/>
            <a:endCxn id="11" idx="2"/>
          </p:cNvCxnSpPr>
          <p:nvPr/>
        </p:nvCxnSpPr>
        <p:spPr>
          <a:xfrm>
            <a:off x="3261453" y="5849783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1" idx="6"/>
            <a:endCxn id="15" idx="3"/>
          </p:cNvCxnSpPr>
          <p:nvPr/>
        </p:nvCxnSpPr>
        <p:spPr>
          <a:xfrm flipV="1">
            <a:off x="4664906" y="5944619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4"/>
            <a:endCxn id="11" idx="0"/>
          </p:cNvCxnSpPr>
          <p:nvPr/>
        </p:nvCxnSpPr>
        <p:spPr>
          <a:xfrm flipH="1">
            <a:off x="4398206" y="5170628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5"/>
            <a:endCxn id="15" idx="1"/>
          </p:cNvCxnSpPr>
          <p:nvPr/>
        </p:nvCxnSpPr>
        <p:spPr>
          <a:xfrm>
            <a:off x="4610981" y="5092513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3302801" y="487134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5028368" y="618161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3064706" y="59278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4928910" y="49110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4422396" y="54893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40" name="Content Placeholder 2"/>
          <p:cNvSpPr>
            <a:spLocks noGrp="1"/>
          </p:cNvSpPr>
          <p:nvPr>
            <p:ph sz="quarter" idx="1"/>
          </p:nvPr>
        </p:nvSpPr>
        <p:spPr>
          <a:xfrm>
            <a:off x="405573" y="1614006"/>
            <a:ext cx="8641792" cy="2444881"/>
          </a:xfrm>
        </p:spPr>
        <p:txBody>
          <a:bodyPr>
            <a:noAutofit/>
          </a:bodyPr>
          <a:lstStyle/>
          <a:p>
            <a:r>
              <a:rPr lang="en-US" sz="2400" dirty="0" smtClean="0"/>
              <a:t>Flow network</a:t>
            </a:r>
          </a:p>
          <a:p>
            <a:pPr lvl="1"/>
            <a:r>
              <a:rPr lang="en-US" sz="2400" dirty="0" smtClean="0"/>
              <a:t>directed, weighted graph (V, E)</a:t>
            </a:r>
          </a:p>
          <a:p>
            <a:pPr lvl="1"/>
            <a:r>
              <a:rPr lang="en-US" altLang="ja-JP" sz="2400" dirty="0">
                <a:sym typeface="Symbol" charset="0"/>
              </a:rPr>
              <a:t>positive edge </a:t>
            </a:r>
            <a:r>
              <a:rPr lang="en-US" altLang="ja-JP" sz="2400" dirty="0" smtClean="0">
                <a:sym typeface="Symbol" charset="0"/>
              </a:rPr>
              <a:t>weights indicating the “capacity” (</a:t>
            </a:r>
            <a:r>
              <a:rPr lang="en-US" altLang="ja-JP" sz="2400" dirty="0">
                <a:sym typeface="Symbol" charset="0"/>
              </a:rPr>
              <a:t>generally, assume integers</a:t>
            </a:r>
            <a:r>
              <a:rPr lang="en-US" altLang="ja-JP" sz="2400" dirty="0" smtClean="0">
                <a:sym typeface="Symbol" charset="0"/>
              </a:rPr>
              <a:t>)</a:t>
            </a:r>
            <a:endParaRPr lang="en-US" sz="2400" dirty="0" smtClean="0"/>
          </a:p>
          <a:p>
            <a:pPr lvl="1"/>
            <a:r>
              <a:rPr lang="en-US" sz="2400" dirty="0" smtClean="0"/>
              <a:t>contains a single source </a:t>
            </a:r>
            <a:r>
              <a:rPr lang="en-US" sz="2400" i="1" dirty="0" smtClean="0"/>
              <a:t>s</a:t>
            </a:r>
            <a:r>
              <a:rPr lang="en-US" sz="2400" dirty="0"/>
              <a:t> </a:t>
            </a:r>
            <a:r>
              <a:rPr lang="en-US" altLang="ja-JP" sz="2400" dirty="0" smtClean="0">
                <a:sym typeface="Symbol" charset="0"/>
              </a:rPr>
              <a:t> V with no incoming edges</a:t>
            </a:r>
          </a:p>
          <a:p>
            <a:pPr lvl="1"/>
            <a:r>
              <a:rPr lang="en-US" altLang="ja-JP" sz="2400" dirty="0" smtClean="0">
                <a:sym typeface="Symbol" charset="0"/>
              </a:rPr>
              <a:t>contains a single sink/target </a:t>
            </a:r>
            <a:r>
              <a:rPr lang="en-US" altLang="ja-JP" sz="2400" i="1" dirty="0" smtClean="0">
                <a:sym typeface="Symbol" charset="0"/>
              </a:rPr>
              <a:t>t </a:t>
            </a:r>
            <a:r>
              <a:rPr lang="en-US" altLang="ja-JP" sz="2400" dirty="0">
                <a:sym typeface="Symbol" charset="0"/>
              </a:rPr>
              <a:t> </a:t>
            </a:r>
            <a:r>
              <a:rPr lang="en-US" altLang="ja-JP" sz="2400" dirty="0" smtClean="0">
                <a:sym typeface="Symbol" charset="0"/>
              </a:rPr>
              <a:t>V with no outgoing edges</a:t>
            </a:r>
          </a:p>
          <a:p>
            <a:pPr lvl="1"/>
            <a:r>
              <a:rPr lang="en-US" altLang="ja-JP" sz="2400" dirty="0" smtClean="0">
                <a:sym typeface="Symbol" charset="0"/>
              </a:rPr>
              <a:t>every vertex is on a path from </a:t>
            </a:r>
            <a:r>
              <a:rPr lang="en-US" altLang="ja-JP" sz="2400" i="1" dirty="0" smtClean="0">
                <a:sym typeface="Symbol" charset="0"/>
              </a:rPr>
              <a:t>s</a:t>
            </a:r>
            <a:r>
              <a:rPr lang="en-US" altLang="ja-JP" sz="2400" dirty="0" smtClean="0">
                <a:sym typeface="Symbol" charset="0"/>
              </a:rPr>
              <a:t> to </a:t>
            </a:r>
            <a:r>
              <a:rPr lang="en-US" altLang="ja-JP" sz="2400" i="1" dirty="0" smtClean="0">
                <a:sym typeface="Symbol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982476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Bipartite graph – a graph where every vertex can be partitioned into two sets X and Y such that all edges connect a vertex u </a:t>
            </a:r>
            <a:r>
              <a:rPr lang="en-US" sz="2100" dirty="0" smtClean="0">
                <a:latin typeface="Arial" charset="0"/>
                <a:sym typeface="Symbol" charset="0"/>
              </a:rPr>
              <a:t></a:t>
            </a:r>
            <a:r>
              <a:rPr lang="en-US" sz="2100" dirty="0" smtClean="0">
                <a:latin typeface="Arial" charset="0"/>
                <a:cs typeface="Arial" charset="0"/>
              </a:rPr>
              <a:t> X and a vertex v </a:t>
            </a:r>
            <a:r>
              <a:rPr lang="en-US" sz="2100" dirty="0" smtClean="0">
                <a:latin typeface="Arial" charset="0"/>
                <a:sym typeface="Symbol" charset="0"/>
              </a:rPr>
              <a:t></a:t>
            </a:r>
            <a:r>
              <a:rPr lang="en-US" sz="2100" dirty="0" smtClean="0">
                <a:latin typeface="Arial" charset="0"/>
                <a:cs typeface="Arial" charset="0"/>
              </a:rPr>
              <a:t> Y</a:t>
            </a:r>
            <a:endParaRPr lang="en-US" sz="2100" dirty="0">
              <a:latin typeface="Arial" charset="0"/>
              <a:cs typeface="Arial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40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</a:t>
            </a:r>
            <a:r>
              <a:rPr lang="en-US" sz="2100" dirty="0" smtClean="0">
                <a:latin typeface="Arial" charset="0"/>
              </a:rPr>
              <a:t> </a:t>
            </a:r>
            <a:r>
              <a:rPr lang="en-US" sz="2100" i="1" dirty="0" smtClean="0">
                <a:latin typeface="Arial" charset="0"/>
              </a:rPr>
              <a:t>matching </a:t>
            </a:r>
            <a:r>
              <a:rPr lang="en-US" sz="2100" dirty="0" smtClean="0">
                <a:latin typeface="Arial" charset="0"/>
              </a:rPr>
              <a:t>M</a:t>
            </a:r>
            <a:r>
              <a:rPr lang="en-US" sz="2100" i="1" dirty="0" smtClean="0">
                <a:latin typeface="Arial" charset="0"/>
              </a:rPr>
              <a:t> </a:t>
            </a:r>
            <a:r>
              <a:rPr lang="en-US" sz="2100" dirty="0" smtClean="0">
                <a:latin typeface="Arial" charset="0"/>
              </a:rPr>
              <a:t>is a subset of edges such that each node occurs </a:t>
            </a:r>
            <a:r>
              <a:rPr lang="en-US" sz="2100" b="1" dirty="0" smtClean="0">
                <a:latin typeface="Arial" charset="0"/>
              </a:rPr>
              <a:t>at most once</a:t>
            </a:r>
            <a:r>
              <a:rPr lang="en-US" sz="2100" dirty="0" smtClean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6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</a:t>
            </a:r>
            <a:r>
              <a:rPr lang="en-US" sz="2100" dirty="0" smtClean="0">
                <a:latin typeface="Arial" charset="0"/>
              </a:rPr>
              <a:t> </a:t>
            </a:r>
            <a:r>
              <a:rPr lang="en-US" sz="2100" i="1" dirty="0" smtClean="0">
                <a:latin typeface="Arial" charset="0"/>
              </a:rPr>
              <a:t>matching </a:t>
            </a:r>
            <a:r>
              <a:rPr lang="en-US" sz="2100" dirty="0" smtClean="0">
                <a:latin typeface="Arial" charset="0"/>
              </a:rPr>
              <a:t>M</a:t>
            </a:r>
            <a:r>
              <a:rPr lang="en-US" sz="2100" i="1" dirty="0" smtClean="0">
                <a:latin typeface="Arial" charset="0"/>
              </a:rPr>
              <a:t> </a:t>
            </a:r>
            <a:r>
              <a:rPr lang="en-US" sz="2100" dirty="0" smtClean="0">
                <a:latin typeface="Arial" charset="0"/>
              </a:rPr>
              <a:t>is a subset of edges such that each node occurs </a:t>
            </a:r>
            <a:r>
              <a:rPr lang="en-US" sz="2100" b="1" dirty="0" smtClean="0">
                <a:latin typeface="Arial" charset="0"/>
              </a:rPr>
              <a:t>at most once</a:t>
            </a:r>
            <a:r>
              <a:rPr lang="en-US" sz="2100" dirty="0" smtClean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709166" y="5117068"/>
            <a:ext cx="1711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matching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921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</a:t>
            </a:r>
            <a:r>
              <a:rPr lang="en-US" sz="2100" dirty="0" smtClean="0">
                <a:latin typeface="Arial" charset="0"/>
              </a:rPr>
              <a:t> </a:t>
            </a:r>
            <a:r>
              <a:rPr lang="en-US" sz="2100" i="1" dirty="0" smtClean="0">
                <a:latin typeface="Arial" charset="0"/>
              </a:rPr>
              <a:t>matching </a:t>
            </a:r>
            <a:r>
              <a:rPr lang="en-US" sz="2100" dirty="0" smtClean="0">
                <a:latin typeface="Arial" charset="0"/>
              </a:rPr>
              <a:t>M</a:t>
            </a:r>
            <a:r>
              <a:rPr lang="en-US" sz="2100" i="1" dirty="0" smtClean="0">
                <a:latin typeface="Arial" charset="0"/>
              </a:rPr>
              <a:t> </a:t>
            </a:r>
            <a:r>
              <a:rPr lang="en-US" sz="2100" dirty="0" smtClean="0">
                <a:latin typeface="Arial" charset="0"/>
              </a:rPr>
              <a:t>is a subset of edges such that each node occurs </a:t>
            </a:r>
            <a:r>
              <a:rPr lang="en-US" sz="2100" b="1" dirty="0" smtClean="0">
                <a:latin typeface="Arial" charset="0"/>
              </a:rPr>
              <a:t>at most once</a:t>
            </a:r>
            <a:r>
              <a:rPr lang="en-US" sz="2100" dirty="0" smtClean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709166" y="5117068"/>
            <a:ext cx="1711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matching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30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</a:t>
            </a:r>
            <a:r>
              <a:rPr lang="en-US" sz="2100" dirty="0" smtClean="0">
                <a:latin typeface="Arial" charset="0"/>
              </a:rPr>
              <a:t> </a:t>
            </a:r>
            <a:r>
              <a:rPr lang="en-US" sz="2100" i="1" dirty="0" smtClean="0">
                <a:latin typeface="Arial" charset="0"/>
              </a:rPr>
              <a:t>matching </a:t>
            </a:r>
            <a:r>
              <a:rPr lang="en-US" sz="2100" dirty="0" smtClean="0">
                <a:latin typeface="Arial" charset="0"/>
              </a:rPr>
              <a:t>M</a:t>
            </a:r>
            <a:r>
              <a:rPr lang="en-US" sz="2100" i="1" dirty="0" smtClean="0">
                <a:latin typeface="Arial" charset="0"/>
              </a:rPr>
              <a:t> </a:t>
            </a:r>
            <a:r>
              <a:rPr lang="en-US" sz="2100" dirty="0" smtClean="0">
                <a:latin typeface="Arial" charset="0"/>
              </a:rPr>
              <a:t>is a subset of edges such that each node occurs </a:t>
            </a:r>
            <a:r>
              <a:rPr lang="en-US" sz="2100" b="1" dirty="0" smtClean="0">
                <a:latin typeface="Arial" charset="0"/>
              </a:rPr>
              <a:t>at most once</a:t>
            </a:r>
            <a:r>
              <a:rPr lang="en-US" sz="2100" dirty="0" smtClean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709166" y="5117068"/>
            <a:ext cx="1711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not a matching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374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</a:t>
            </a:r>
            <a:r>
              <a:rPr lang="en-US" sz="2100" dirty="0" smtClean="0">
                <a:latin typeface="Arial" charset="0"/>
              </a:rPr>
              <a:t> </a:t>
            </a:r>
            <a:r>
              <a:rPr lang="en-US" sz="2100" i="1" dirty="0" smtClean="0">
                <a:latin typeface="Arial" charset="0"/>
              </a:rPr>
              <a:t>matching </a:t>
            </a:r>
            <a:r>
              <a:rPr lang="en-US" sz="2100" dirty="0" smtClean="0">
                <a:latin typeface="Arial" charset="0"/>
              </a:rPr>
              <a:t>can be thought of as pairing the vertices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94B6D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94B6D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35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b="1" dirty="0" smtClean="0">
                <a:latin typeface="Arial" charset="0"/>
              </a:rPr>
              <a:t>Bipartite matching problem</a:t>
            </a:r>
            <a:r>
              <a:rPr lang="en-US" sz="2100" dirty="0" smtClean="0">
                <a:latin typeface="Arial" charset="0"/>
              </a:rPr>
              <a:t>: find the </a:t>
            </a:r>
            <a:r>
              <a:rPr lang="en-US" sz="2100" i="1" dirty="0" smtClean="0">
                <a:latin typeface="Arial" charset="0"/>
              </a:rPr>
              <a:t>largest</a:t>
            </a:r>
            <a:r>
              <a:rPr lang="en-US" sz="2100" dirty="0" smtClean="0">
                <a:latin typeface="Arial" charset="0"/>
              </a:rPr>
              <a:t> matching in a bipartite graph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105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05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105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848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029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848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848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5486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5638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5562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5638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5638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5562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57199" y="2524035"/>
            <a:ext cx="2497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Where might this problem come up?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2648" y="3617103"/>
            <a:ext cx="34873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CS department has n courses and m faculty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Every instructor can teach </a:t>
            </a:r>
            <a:r>
              <a:rPr lang="en-US" sz="2000" i="1" dirty="0" smtClean="0">
                <a:solidFill>
                  <a:srgbClr val="0000FF"/>
                </a:solidFill>
              </a:rPr>
              <a:t>some</a:t>
            </a:r>
            <a:r>
              <a:rPr lang="en-US" sz="2000" dirty="0" smtClean="0">
                <a:solidFill>
                  <a:srgbClr val="0000FF"/>
                </a:solidFill>
              </a:rPr>
              <a:t> of the courses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What course should each person teach?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Anytime we want to match n things with m, but not all things can match</a:t>
            </a:r>
          </a:p>
        </p:txBody>
      </p:sp>
    </p:spTree>
    <p:extLst>
      <p:ext uri="{BB962C8B-B14F-4D97-AF65-F5344CB8AC3E}">
        <p14:creationId xmlns:p14="http://schemas.microsoft.com/office/powerpoint/2010/main" val="4112873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b="1" dirty="0" smtClean="0">
                <a:latin typeface="Arial" charset="0"/>
              </a:rPr>
              <a:t>Bipartite matching problem</a:t>
            </a:r>
            <a:r>
              <a:rPr lang="en-US" sz="2100" dirty="0" smtClean="0">
                <a:latin typeface="Arial" charset="0"/>
              </a:rPr>
              <a:t>: find the </a:t>
            </a:r>
            <a:r>
              <a:rPr lang="en-US" sz="2100" i="1" dirty="0" smtClean="0">
                <a:latin typeface="Arial" charset="0"/>
              </a:rPr>
              <a:t>largest</a:t>
            </a:r>
            <a:r>
              <a:rPr lang="en-US" sz="2100" dirty="0" smtClean="0">
                <a:latin typeface="Arial" charset="0"/>
              </a:rPr>
              <a:t> matching in a bipartite graph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105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05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105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848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029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848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848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5486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5638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5562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5638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5638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5562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57198" y="3733800"/>
            <a:ext cx="420884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ideas?</a:t>
            </a:r>
          </a:p>
          <a:p>
            <a:pPr marL="571500" indent="-571500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</a:rPr>
              <a:t>greedy?</a:t>
            </a:r>
          </a:p>
          <a:p>
            <a:pPr marL="571500" indent="-571500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</a:rPr>
              <a:t>dynamic programming?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98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Setup as a flow problem:</a:t>
            </a:r>
          </a:p>
        </p:txBody>
      </p: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2813793" y="2646416"/>
            <a:ext cx="533400" cy="533400"/>
            <a:chOff x="1824" y="2736"/>
            <a:chExt cx="336" cy="336"/>
          </a:xfrm>
        </p:grpSpPr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2813793" y="3789416"/>
            <a:ext cx="533400" cy="533400"/>
            <a:chOff x="1824" y="2736"/>
            <a:chExt cx="336" cy="336"/>
          </a:xfrm>
        </p:grpSpPr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51" name="Group 50"/>
          <p:cNvGrpSpPr>
            <a:grpSpLocks/>
          </p:cNvGrpSpPr>
          <p:nvPr/>
        </p:nvGrpSpPr>
        <p:grpSpPr bwMode="auto">
          <a:xfrm>
            <a:off x="2813793" y="4932416"/>
            <a:ext cx="533400" cy="533400"/>
            <a:chOff x="1824" y="2736"/>
            <a:chExt cx="336" cy="336"/>
          </a:xfrm>
        </p:grpSpPr>
        <p:sp>
          <p:nvSpPr>
            <p:cNvPr id="52" name="Oval 5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5556993" y="3256016"/>
            <a:ext cx="533400" cy="533400"/>
            <a:chOff x="1824" y="2736"/>
            <a:chExt cx="336" cy="336"/>
          </a:xfrm>
        </p:grpSpPr>
        <p:sp>
          <p:nvSpPr>
            <p:cNvPr id="55" name="Oval 5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2737593" y="5999216"/>
            <a:ext cx="533400" cy="533400"/>
            <a:chOff x="1824" y="2736"/>
            <a:chExt cx="336" cy="336"/>
          </a:xfrm>
        </p:grpSpPr>
        <p:sp>
          <p:nvSpPr>
            <p:cNvPr id="58" name="Oval 5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5556993" y="4551416"/>
            <a:ext cx="533400" cy="533400"/>
            <a:chOff x="1824" y="2736"/>
            <a:chExt cx="336" cy="336"/>
          </a:xfrm>
        </p:grpSpPr>
        <p:sp>
          <p:nvSpPr>
            <p:cNvPr id="61" name="Oval 6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5556993" y="5694416"/>
            <a:ext cx="533400" cy="533400"/>
            <a:chOff x="1824" y="2736"/>
            <a:chExt cx="336" cy="336"/>
          </a:xfrm>
        </p:grpSpPr>
        <p:sp>
          <p:nvSpPr>
            <p:cNvPr id="64" name="Oval 6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66" name="Line 36"/>
          <p:cNvSpPr>
            <a:spLocks noChangeShapeType="1"/>
          </p:cNvSpPr>
          <p:nvPr/>
        </p:nvSpPr>
        <p:spPr bwMode="auto">
          <a:xfrm flipV="1">
            <a:off x="3194793" y="4856216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37"/>
          <p:cNvSpPr>
            <a:spLocks noChangeShapeType="1"/>
          </p:cNvSpPr>
          <p:nvPr/>
        </p:nvSpPr>
        <p:spPr bwMode="auto">
          <a:xfrm>
            <a:off x="3347193" y="5237216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8"/>
          <p:cNvSpPr>
            <a:spLocks noChangeShapeType="1"/>
          </p:cNvSpPr>
          <p:nvPr/>
        </p:nvSpPr>
        <p:spPr bwMode="auto">
          <a:xfrm flipV="1">
            <a:off x="3270993" y="3713216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3347193" y="4094216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40"/>
          <p:cNvSpPr>
            <a:spLocks noChangeShapeType="1"/>
          </p:cNvSpPr>
          <p:nvPr/>
        </p:nvSpPr>
        <p:spPr bwMode="auto">
          <a:xfrm>
            <a:off x="3347193" y="2951216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41"/>
          <p:cNvSpPr>
            <a:spLocks noChangeShapeType="1"/>
          </p:cNvSpPr>
          <p:nvPr/>
        </p:nvSpPr>
        <p:spPr bwMode="auto">
          <a:xfrm>
            <a:off x="3270993" y="4246616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43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1450" y="1958717"/>
            <a:ext cx="4208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edge weights?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252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23989"/>
          </a:xfrm>
        </p:spPr>
        <p:txBody>
          <a:bodyPr/>
          <a:lstStyle/>
          <a:p>
            <a:r>
              <a:rPr lang="en-US" dirty="0" smtClean="0"/>
              <a:t>in-flow = out-flow for every vertex (except s, t)</a:t>
            </a:r>
          </a:p>
          <a:p>
            <a:r>
              <a:rPr lang="en-US" dirty="0" smtClean="0"/>
              <a:t>flow along an edge cannot exceed the edge capacity</a:t>
            </a:r>
          </a:p>
          <a:p>
            <a:r>
              <a:rPr lang="en-US" dirty="0" smtClean="0"/>
              <a:t>flows are positive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457225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99060" y="1958717"/>
            <a:ext cx="4208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all edge weights are 1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752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1450" y="1958717"/>
            <a:ext cx="790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after we find the flow, how do we find the matching?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731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1450" y="1958717"/>
            <a:ext cx="790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match those nodes with flow between them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858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Is it correct?</a:t>
            </a:r>
          </a:p>
          <a:p>
            <a:r>
              <a:rPr lang="en-US" dirty="0" smtClean="0"/>
              <a:t>Assume it’s not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here is a better matching</a:t>
            </a:r>
          </a:p>
          <a:p>
            <a:pPr lvl="1"/>
            <a:r>
              <a:rPr lang="en-US" dirty="0" smtClean="0"/>
              <a:t>because of how we setup the graph flow = # of matches</a:t>
            </a:r>
          </a:p>
          <a:p>
            <a:pPr lvl="1"/>
            <a:r>
              <a:rPr lang="en-US" dirty="0" smtClean="0"/>
              <a:t>therefore, the better matching would have a higher flow</a:t>
            </a:r>
          </a:p>
          <a:p>
            <a:pPr lvl="1"/>
            <a:r>
              <a:rPr lang="en-US" dirty="0" smtClean="0"/>
              <a:t>contradiction (max-flow algorithm find maximal!)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45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Run-time?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Cost to build the flow?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O(E)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each existing edge gets a capacity of 1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introduce E new edges (to and from s and t)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Max-flow calculation?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Basic Ford-Fulkerson: O(max-flow * E)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Edmunds-Karp: O(V E</a:t>
            </a:r>
            <a:r>
              <a:rPr lang="en-US" baseline="30000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</a:rPr>
              <a:t>Preflow</a:t>
            </a:r>
            <a:r>
              <a:rPr lang="en-US" dirty="0" smtClean="0">
                <a:solidFill>
                  <a:srgbClr val="000000"/>
                </a:solidFill>
              </a:rPr>
              <a:t>-push: O(V</a:t>
            </a:r>
            <a:r>
              <a:rPr lang="en-US" baseline="30000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96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Run-time?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Cost to build the flow?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O(E)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each existing edge gets a capacity of 1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introduce E new edges (to and from s and t)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Max-flow calculation?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Basic Ford-Fulkerson: O(max-flow * E)</a:t>
            </a:r>
          </a:p>
          <a:p>
            <a:pPr lvl="2"/>
            <a:r>
              <a:rPr lang="en-US" dirty="0" smtClean="0"/>
              <a:t>max-flow = O(V)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O(V E)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951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b="1" dirty="0" smtClean="0">
                <a:latin typeface="Arial" charset="0"/>
              </a:rPr>
              <a:t>Bipartite matching problem</a:t>
            </a:r>
            <a:r>
              <a:rPr lang="en-US" sz="2100" dirty="0" smtClean="0">
                <a:latin typeface="Arial" charset="0"/>
              </a:rPr>
              <a:t>: find the </a:t>
            </a:r>
            <a:r>
              <a:rPr lang="en-US" sz="2100" i="1" dirty="0" smtClean="0">
                <a:latin typeface="Arial" charset="0"/>
              </a:rPr>
              <a:t>largest</a:t>
            </a:r>
            <a:r>
              <a:rPr lang="en-US" sz="2100" dirty="0" smtClean="0">
                <a:latin typeface="Arial" charset="0"/>
              </a:rPr>
              <a:t> matching in a bipartite graph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105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05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105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848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029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848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848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5486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5638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5562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5638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5638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5562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0356" y="2395478"/>
            <a:ext cx="44537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/>
              <a:t>CS department has n courses and m faculty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Every instructor can teach </a:t>
            </a:r>
            <a:r>
              <a:rPr lang="en-US" sz="2400" i="1" dirty="0" smtClean="0"/>
              <a:t>some</a:t>
            </a:r>
            <a:r>
              <a:rPr lang="en-US" sz="2400" dirty="0" smtClean="0"/>
              <a:t> of the courses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What course should each person teach?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Each faculty can teach at most 3 courses a semester?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7200" y="5599093"/>
            <a:ext cx="30180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Change the s and t edge weights to 3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591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Survey Design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927" y="1600200"/>
            <a:ext cx="8407121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Design a survey with the following requirements:</a:t>
            </a:r>
          </a:p>
          <a:p>
            <a:pPr lvl="1"/>
            <a:r>
              <a:rPr lang="en-US" dirty="0" smtClean="0"/>
              <a:t>Design </a:t>
            </a:r>
            <a:r>
              <a:rPr lang="en-US" dirty="0"/>
              <a:t>survey asking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/>
              <a:t>consumers about </a:t>
            </a:r>
            <a:r>
              <a:rPr lang="en-US" i="1" dirty="0"/>
              <a:t>m</a:t>
            </a:r>
            <a:r>
              <a:rPr lang="en-US" dirty="0" smtClean="0"/>
              <a:t> products</a:t>
            </a:r>
            <a:endParaRPr lang="en-US" dirty="0"/>
          </a:p>
          <a:p>
            <a:pPr lvl="1"/>
            <a:r>
              <a:rPr lang="en-US" dirty="0"/>
              <a:t>Can only survey consumer </a:t>
            </a:r>
            <a:r>
              <a:rPr lang="en-US" dirty="0" smtClean="0"/>
              <a:t>about </a:t>
            </a:r>
            <a:r>
              <a:rPr lang="en-US" dirty="0"/>
              <a:t>a product </a:t>
            </a:r>
            <a:r>
              <a:rPr lang="en-US" dirty="0" smtClean="0"/>
              <a:t>if </a:t>
            </a:r>
            <a:r>
              <a:rPr lang="en-US" dirty="0"/>
              <a:t>they own </a:t>
            </a:r>
            <a:r>
              <a:rPr lang="en-US" dirty="0" smtClean="0"/>
              <a:t>it</a:t>
            </a:r>
            <a:endParaRPr lang="en-US" dirty="0"/>
          </a:p>
          <a:p>
            <a:pPr lvl="1"/>
            <a:r>
              <a:rPr lang="en-US" dirty="0" smtClean="0"/>
              <a:t>Question consumers about at most </a:t>
            </a:r>
            <a:r>
              <a:rPr lang="en-US" i="1" dirty="0" smtClean="0"/>
              <a:t>q</a:t>
            </a:r>
            <a:r>
              <a:rPr lang="en-US" dirty="0" smtClean="0"/>
              <a:t> products</a:t>
            </a:r>
            <a:endParaRPr lang="en-US" i="1" dirty="0"/>
          </a:p>
          <a:p>
            <a:pPr lvl="1"/>
            <a:r>
              <a:rPr lang="en-US" dirty="0" smtClean="0"/>
              <a:t>Each product should be surveyed at most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/>
              <a:t>times</a:t>
            </a:r>
          </a:p>
          <a:p>
            <a:pPr lvl="1"/>
            <a:r>
              <a:rPr lang="en-US" dirty="0" smtClean="0"/>
              <a:t>Maximize the number of surveys/questions asked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How can we do this?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004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</a:t>
            </a:r>
            <a:r>
              <a:rPr lang="en-US" dirty="0"/>
              <a:t>D</a:t>
            </a:r>
            <a:r>
              <a:rPr lang="en-US" dirty="0" smtClean="0"/>
              <a:t>esign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c</a:t>
              </a:r>
              <a:r>
                <a:rPr lang="en-US" baseline="-25000" dirty="0"/>
                <a:t>2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c</a:t>
              </a:r>
              <a:r>
                <a:rPr lang="en-US" baseline="-25000" dirty="0"/>
                <a:t>3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24" y="2736"/>
              <a:ext cx="3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p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c</a:t>
              </a:r>
              <a:r>
                <a:rPr lang="en-US" baseline="-25000" dirty="0"/>
                <a:t>4</a:t>
              </a: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5562600" y="4572000"/>
            <a:ext cx="533400" cy="1016000"/>
            <a:chOff x="1824" y="2736"/>
            <a:chExt cx="336" cy="640"/>
          </a:xfrm>
        </p:grpSpPr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24" y="2736"/>
              <a:ext cx="33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p</a:t>
              </a:r>
              <a:r>
                <a:rPr lang="en-US" baseline="-25000" dirty="0" smtClean="0"/>
                <a:t>2</a:t>
              </a:r>
              <a:endParaRPr lang="en-US" baseline="-25000" dirty="0"/>
            </a:p>
            <a:p>
              <a:pPr eaLnBrk="1" hangingPunct="1">
                <a:spcBef>
                  <a:spcPct val="50000"/>
                </a:spcBef>
              </a:pPr>
              <a:endParaRPr lang="en-US" dirty="0"/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562600" y="5715000"/>
            <a:ext cx="533400" cy="1016000"/>
            <a:chOff x="1824" y="2736"/>
            <a:chExt cx="336" cy="640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824" y="2736"/>
              <a:ext cx="33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p</a:t>
              </a:r>
              <a:r>
                <a:rPr lang="en-US" baseline="-25000" dirty="0" smtClean="0"/>
                <a:t>3</a:t>
              </a:r>
              <a:endParaRPr lang="en-US" baseline="-25000" dirty="0"/>
            </a:p>
            <a:p>
              <a:pPr eaLnBrk="1" hangingPunct="1">
                <a:spcBef>
                  <a:spcPct val="50000"/>
                </a:spcBef>
              </a:pPr>
              <a:endParaRPr lang="en-US" dirty="0"/>
            </a:p>
          </p:txBody>
        </p:sp>
      </p:grpSp>
      <p:sp>
        <p:nvSpPr>
          <p:cNvPr id="25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537766" y="1577277"/>
            <a:ext cx="132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consumers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271676" y="1577277"/>
            <a:ext cx="132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36652" y="2452316"/>
            <a:ext cx="258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each consumer can answer at most q questions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63487" y="3181138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808985" y="3888703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961385" y="4453043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932682" y="5260101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740428" y="2344808"/>
            <a:ext cx="258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capacity 1 edge if consumer owned product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96943" y="2656624"/>
            <a:ext cx="2582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each product can be questioned about at most s times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813250" y="3733800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90588" y="4340879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15378" y="4991100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31088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7642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s it correct?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Each of the comments above the flow graph match the problem constraints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max-flow finds the maximum matching, given the problem constraints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What is the run-time?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Basic Ford-Fulkerson: O(max-flow * E)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Edmunds-Karp: O(V E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rgbClr val="000000"/>
                </a:solidFill>
              </a:rPr>
              <a:t>Preflow</a:t>
            </a:r>
            <a:r>
              <a:rPr lang="en-US" dirty="0">
                <a:solidFill>
                  <a:srgbClr val="000000"/>
                </a:solidFill>
              </a:rPr>
              <a:t>-push: O(V</a:t>
            </a:r>
            <a:r>
              <a:rPr lang="en-US" baseline="30000" dirty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74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flow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83410"/>
            <a:ext cx="8153400" cy="22239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flow network:</a:t>
            </a:r>
            <a:r>
              <a:rPr lang="en-US" dirty="0"/>
              <a:t> </a:t>
            </a:r>
            <a:r>
              <a:rPr lang="en-US" i="1" dirty="0">
                <a:solidFill>
                  <a:srgbClr val="008000"/>
                </a:solidFill>
              </a:rPr>
              <a:t>w</a:t>
            </a:r>
            <a:r>
              <a:rPr lang="en-US" i="1" dirty="0" smtClean="0">
                <a:solidFill>
                  <a:srgbClr val="008000"/>
                </a:solidFill>
              </a:rPr>
              <a:t>hat is the maximum flow we can send from s to t that meet the flow constraints?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116442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Two </a:t>
            </a:r>
            <a:r>
              <a:rPr lang="en-US" dirty="0">
                <a:solidFill>
                  <a:schemeClr val="tx1"/>
                </a:solidFill>
              </a:rPr>
              <a:t>paths are </a:t>
            </a:r>
            <a:r>
              <a:rPr lang="en-US" dirty="0">
                <a:solidFill>
                  <a:schemeClr val="accent1"/>
                </a:solidFill>
              </a:rPr>
              <a:t>edge-disjoint</a:t>
            </a:r>
            <a:r>
              <a:rPr lang="en-US" dirty="0">
                <a:solidFill>
                  <a:schemeClr val="tx1"/>
                </a:solidFill>
              </a:rPr>
              <a:t> if they have no edge in </a:t>
            </a:r>
            <a:r>
              <a:rPr lang="en-US" dirty="0" smtClean="0">
                <a:solidFill>
                  <a:schemeClr val="tx1"/>
                </a:solidFill>
              </a:rPr>
              <a:t>common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54266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Two </a:t>
            </a:r>
            <a:r>
              <a:rPr lang="en-US" dirty="0">
                <a:solidFill>
                  <a:schemeClr val="tx1"/>
                </a:solidFill>
              </a:rPr>
              <a:t>paths are </a:t>
            </a:r>
            <a:r>
              <a:rPr lang="en-US" dirty="0">
                <a:solidFill>
                  <a:schemeClr val="accent1"/>
                </a:solidFill>
              </a:rPr>
              <a:t>edge-disjoint</a:t>
            </a:r>
            <a:r>
              <a:rPr lang="en-US" dirty="0">
                <a:solidFill>
                  <a:schemeClr val="tx1"/>
                </a:solidFill>
              </a:rPr>
              <a:t> if they have no edge in </a:t>
            </a:r>
            <a:r>
              <a:rPr lang="en-US" dirty="0" smtClean="0">
                <a:solidFill>
                  <a:schemeClr val="tx1"/>
                </a:solidFill>
              </a:rPr>
              <a:t>common</a:t>
            </a:r>
          </a:p>
        </p:txBody>
      </p: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sp>
        <p:nvSpPr>
          <p:cNvPr id="26" name="Oval 3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27" name="Oval 4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28" name="Oval 5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29" name="Oval 6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30" name="AutoShape 7"/>
          <p:cNvCxnSpPr>
            <a:cxnSpLocks noChangeShapeType="1"/>
            <a:stCxn id="26" idx="7"/>
            <a:endCxn id="27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" name="AutoShape 8"/>
          <p:cNvCxnSpPr>
            <a:cxnSpLocks noChangeShapeType="1"/>
            <a:stCxn id="26" idx="6"/>
            <a:endCxn id="28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" name="AutoShape 9"/>
          <p:cNvCxnSpPr>
            <a:cxnSpLocks noChangeShapeType="1"/>
            <a:stCxn id="26" idx="5"/>
            <a:endCxn id="29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" name="AutoShape 10"/>
          <p:cNvCxnSpPr>
            <a:cxnSpLocks noChangeShapeType="1"/>
            <a:stCxn id="28" idx="4"/>
            <a:endCxn id="29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4" name="AutoShape 11"/>
          <p:cNvCxnSpPr>
            <a:cxnSpLocks noChangeShapeType="1"/>
            <a:stCxn id="28" idx="6"/>
            <a:endCxn id="39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5" name="AutoShape 12"/>
          <p:cNvCxnSpPr>
            <a:cxnSpLocks noChangeShapeType="1"/>
            <a:stCxn id="29" idx="6"/>
            <a:endCxn id="39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6" name="AutoShape 14"/>
          <p:cNvCxnSpPr>
            <a:cxnSpLocks noChangeShapeType="1"/>
            <a:stCxn id="27" idx="4"/>
            <a:endCxn id="28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Oval 15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38" name="Oval 16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39" name="Oval 17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0" name="AutoShape 18"/>
          <p:cNvCxnSpPr>
            <a:cxnSpLocks noChangeShapeType="1"/>
            <a:stCxn id="38" idx="4"/>
            <a:endCxn id="39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1" name="AutoShape 19"/>
          <p:cNvCxnSpPr>
            <a:cxnSpLocks noChangeShapeType="1"/>
            <a:stCxn id="37" idx="4"/>
            <a:endCxn id="38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2" name="Oval 20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3" name="AutoShape 21"/>
          <p:cNvCxnSpPr>
            <a:cxnSpLocks noChangeShapeType="1"/>
            <a:stCxn id="37" idx="6"/>
            <a:endCxn id="42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" name="AutoShape 22"/>
          <p:cNvCxnSpPr>
            <a:cxnSpLocks noChangeShapeType="1"/>
            <a:stCxn id="38" idx="6"/>
            <a:endCxn id="42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" name="AutoShape 23"/>
          <p:cNvCxnSpPr>
            <a:cxnSpLocks noChangeShapeType="1"/>
            <a:stCxn id="39" idx="7"/>
            <a:endCxn id="42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6" name="AutoShape 24"/>
          <p:cNvCxnSpPr>
            <a:cxnSpLocks noChangeShapeType="1"/>
            <a:stCxn id="38" idx="2"/>
            <a:endCxn id="27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7" name="AutoShape 25"/>
          <p:cNvCxnSpPr>
            <a:cxnSpLocks noChangeShapeType="1"/>
            <a:stCxn id="37" idx="2"/>
            <a:endCxn id="28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25056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Given </a:t>
            </a: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dirty="0" smtClean="0">
                <a:solidFill>
                  <a:schemeClr val="tx1"/>
                </a:solidFill>
              </a:rPr>
              <a:t>directed graph </a:t>
            </a:r>
            <a:r>
              <a:rPr lang="en-US" dirty="0">
                <a:solidFill>
                  <a:schemeClr val="tx1"/>
                </a:solidFill>
              </a:rPr>
              <a:t>G = (V, E) and two nodes s and t, find the max number of edge-disjoint </a:t>
            </a:r>
            <a:r>
              <a:rPr lang="en-US" dirty="0" smtClean="0"/>
              <a:t>paths from s to t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582659" name="Oval 3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582660" name="Oval 4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582661" name="Oval 5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582662" name="Oval 6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582663" name="AutoShape 7"/>
          <p:cNvCxnSpPr>
            <a:cxnSpLocks noChangeShapeType="1"/>
            <a:stCxn id="582659" idx="7"/>
            <a:endCxn id="582660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4" name="AutoShape 8"/>
          <p:cNvCxnSpPr>
            <a:cxnSpLocks noChangeShapeType="1"/>
            <a:stCxn id="582659" idx="6"/>
            <a:endCxn id="582661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5" name="AutoShape 9"/>
          <p:cNvCxnSpPr>
            <a:cxnSpLocks noChangeShapeType="1"/>
            <a:stCxn id="582659" idx="5"/>
            <a:endCxn id="582662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6" name="AutoShape 10"/>
          <p:cNvCxnSpPr>
            <a:cxnSpLocks noChangeShapeType="1"/>
            <a:stCxn id="582661" idx="4"/>
            <a:endCxn id="582662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7" name="AutoShape 11"/>
          <p:cNvCxnSpPr>
            <a:cxnSpLocks noChangeShapeType="1"/>
            <a:stCxn id="582661" idx="6"/>
            <a:endCxn id="582673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8" name="AutoShape 12"/>
          <p:cNvCxnSpPr>
            <a:cxnSpLocks noChangeShapeType="1"/>
            <a:stCxn id="582662" idx="6"/>
            <a:endCxn id="582673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2669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Edge Disjoint </a:t>
            </a:r>
            <a:r>
              <a:rPr lang="en-US" dirty="0" smtClean="0"/>
              <a:t>Paths Problem</a:t>
            </a:r>
            <a:endParaRPr lang="en-US" dirty="0"/>
          </a:p>
        </p:txBody>
      </p:sp>
      <p:cxnSp>
        <p:nvCxnSpPr>
          <p:cNvPr id="582670" name="AutoShape 14"/>
          <p:cNvCxnSpPr>
            <a:cxnSpLocks noChangeShapeType="1"/>
            <a:stCxn id="582660" idx="4"/>
            <a:endCxn id="582661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2671" name="Oval 15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582672" name="Oval 16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582673" name="Oval 17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582674" name="AutoShape 18"/>
          <p:cNvCxnSpPr>
            <a:cxnSpLocks noChangeShapeType="1"/>
            <a:stCxn id="582672" idx="4"/>
            <a:endCxn id="582673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75" name="AutoShape 19"/>
          <p:cNvCxnSpPr>
            <a:cxnSpLocks noChangeShapeType="1"/>
            <a:stCxn id="582671" idx="4"/>
            <a:endCxn id="582672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2676" name="Oval 20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582677" name="AutoShape 21"/>
          <p:cNvCxnSpPr>
            <a:cxnSpLocks noChangeShapeType="1"/>
            <a:stCxn id="582671" idx="6"/>
            <a:endCxn id="582676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78" name="AutoShape 22"/>
          <p:cNvCxnSpPr>
            <a:cxnSpLocks noChangeShapeType="1"/>
            <a:stCxn id="582672" idx="6"/>
            <a:endCxn id="582676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79" name="AutoShape 23"/>
          <p:cNvCxnSpPr>
            <a:cxnSpLocks noChangeShapeType="1"/>
            <a:stCxn id="582673" idx="7"/>
            <a:endCxn id="582676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80" name="AutoShape 24"/>
          <p:cNvCxnSpPr>
            <a:cxnSpLocks noChangeShapeType="1"/>
            <a:stCxn id="582672" idx="2"/>
            <a:endCxn id="582660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81" name="AutoShape 25"/>
          <p:cNvCxnSpPr>
            <a:cxnSpLocks noChangeShapeType="1"/>
            <a:stCxn id="582671" idx="2"/>
            <a:endCxn id="582661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782643" y="6192484"/>
            <a:ext cx="3821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Why might this be useful?</a:t>
            </a:r>
          </a:p>
        </p:txBody>
      </p:sp>
    </p:spTree>
    <p:extLst>
      <p:ext uri="{BB962C8B-B14F-4D97-AF65-F5344CB8AC3E}">
        <p14:creationId xmlns:p14="http://schemas.microsoft.com/office/powerpoint/2010/main" val="3278775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Given </a:t>
            </a: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dirty="0" smtClean="0">
                <a:solidFill>
                  <a:schemeClr val="tx1"/>
                </a:solidFill>
              </a:rPr>
              <a:t>directed graph </a:t>
            </a:r>
            <a:r>
              <a:rPr lang="en-US" dirty="0">
                <a:solidFill>
                  <a:schemeClr val="tx1"/>
                </a:solidFill>
              </a:rPr>
              <a:t>G = (V, E) and two nodes s and t, find the max number of edge-disjoint </a:t>
            </a:r>
            <a:r>
              <a:rPr lang="en-US" dirty="0" smtClean="0"/>
              <a:t>paths from s to 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Why might this be useful?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edges are unique resources (e.g. communications, transportation, etc.)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how many </a:t>
            </a:r>
            <a:r>
              <a:rPr lang="en-US" i="1" dirty="0" smtClean="0">
                <a:solidFill>
                  <a:srgbClr val="000000"/>
                </a:solidFill>
              </a:rPr>
              <a:t>concurrent (non-conflicting)</a:t>
            </a:r>
            <a:r>
              <a:rPr lang="en-US" dirty="0" smtClean="0">
                <a:solidFill>
                  <a:srgbClr val="000000"/>
                </a:solidFill>
              </a:rPr>
              <a:t> paths do we have from s to t</a:t>
            </a:r>
          </a:p>
        </p:txBody>
      </p:sp>
      <p:sp>
        <p:nvSpPr>
          <p:cNvPr id="582669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Edge Disjoint </a:t>
            </a:r>
            <a:r>
              <a:rPr lang="en-US" dirty="0" smtClean="0"/>
              <a:t>Paths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6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Algorithm ideas?</a:t>
            </a:r>
          </a:p>
        </p:txBody>
      </p: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sp>
        <p:nvSpPr>
          <p:cNvPr id="26" name="Oval 3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27" name="Oval 4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28" name="Oval 5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29" name="Oval 6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30" name="AutoShape 7"/>
          <p:cNvCxnSpPr>
            <a:cxnSpLocks noChangeShapeType="1"/>
            <a:stCxn id="26" idx="7"/>
            <a:endCxn id="27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" name="AutoShape 8"/>
          <p:cNvCxnSpPr>
            <a:cxnSpLocks noChangeShapeType="1"/>
            <a:stCxn id="26" idx="6"/>
            <a:endCxn id="28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" name="AutoShape 9"/>
          <p:cNvCxnSpPr>
            <a:cxnSpLocks noChangeShapeType="1"/>
            <a:stCxn id="26" idx="5"/>
            <a:endCxn id="29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" name="AutoShape 10"/>
          <p:cNvCxnSpPr>
            <a:cxnSpLocks noChangeShapeType="1"/>
            <a:stCxn id="28" idx="4"/>
            <a:endCxn id="29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4" name="AutoShape 11"/>
          <p:cNvCxnSpPr>
            <a:cxnSpLocks noChangeShapeType="1"/>
            <a:stCxn id="28" idx="6"/>
            <a:endCxn id="39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5" name="AutoShape 12"/>
          <p:cNvCxnSpPr>
            <a:cxnSpLocks noChangeShapeType="1"/>
            <a:stCxn id="29" idx="6"/>
            <a:endCxn id="39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6" name="AutoShape 14"/>
          <p:cNvCxnSpPr>
            <a:cxnSpLocks noChangeShapeType="1"/>
            <a:stCxn id="27" idx="4"/>
            <a:endCxn id="28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Oval 15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38" name="Oval 16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39" name="Oval 17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0" name="AutoShape 18"/>
          <p:cNvCxnSpPr>
            <a:cxnSpLocks noChangeShapeType="1"/>
            <a:stCxn id="38" idx="4"/>
            <a:endCxn id="39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1" name="AutoShape 19"/>
          <p:cNvCxnSpPr>
            <a:cxnSpLocks noChangeShapeType="1"/>
            <a:stCxn id="37" idx="4"/>
            <a:endCxn id="38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2" name="Oval 20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3" name="AutoShape 21"/>
          <p:cNvCxnSpPr>
            <a:cxnSpLocks noChangeShapeType="1"/>
            <a:stCxn id="37" idx="6"/>
            <a:endCxn id="42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" name="AutoShape 22"/>
          <p:cNvCxnSpPr>
            <a:cxnSpLocks noChangeShapeType="1"/>
            <a:stCxn id="38" idx="6"/>
            <a:endCxn id="42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" name="AutoShape 23"/>
          <p:cNvCxnSpPr>
            <a:cxnSpLocks noChangeShapeType="1"/>
            <a:stCxn id="39" idx="7"/>
            <a:endCxn id="42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6" name="AutoShape 24"/>
          <p:cNvCxnSpPr>
            <a:cxnSpLocks noChangeShapeType="1"/>
            <a:stCxn id="38" idx="2"/>
            <a:endCxn id="27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7" name="AutoShape 25"/>
          <p:cNvCxnSpPr>
            <a:cxnSpLocks noChangeShapeType="1"/>
            <a:stCxn id="37" idx="2"/>
            <a:endCxn id="28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8348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1078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Max flow formulation:  </a:t>
            </a:r>
            <a:r>
              <a:rPr lang="en-US" sz="2400" dirty="0">
                <a:solidFill>
                  <a:schemeClr val="tx1"/>
                </a:solidFill>
              </a:rPr>
              <a:t>assign unit capacity to every </a:t>
            </a:r>
            <a:r>
              <a:rPr lang="en-US" sz="2400" dirty="0" smtClean="0">
                <a:solidFill>
                  <a:schemeClr val="tx1"/>
                </a:solidFill>
              </a:rPr>
              <a:t>edge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>
              <a:cs typeface="Lucida Grande" charset="0"/>
            </a:endParaRPr>
          </a:p>
        </p:txBody>
      </p:sp>
      <p:sp>
        <p:nvSpPr>
          <p:cNvPr id="58574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grpSp>
        <p:nvGrpSpPr>
          <p:cNvPr id="585777" name="Group 49"/>
          <p:cNvGrpSpPr>
            <a:grpSpLocks/>
          </p:cNvGrpSpPr>
          <p:nvPr/>
        </p:nvGrpSpPr>
        <p:grpSpPr bwMode="auto">
          <a:xfrm>
            <a:off x="1457324" y="2252405"/>
            <a:ext cx="4956175" cy="1897063"/>
            <a:chOff x="576" y="2230"/>
            <a:chExt cx="4274" cy="1636"/>
          </a:xfrm>
        </p:grpSpPr>
        <p:sp>
          <p:nvSpPr>
            <p:cNvPr id="585778" name="Oval 50"/>
            <p:cNvSpPr>
              <a:spLocks noChangeAspect="1" noChangeArrowheads="1"/>
            </p:cNvSpPr>
            <p:nvPr/>
          </p:nvSpPr>
          <p:spPr bwMode="auto">
            <a:xfrm>
              <a:off x="576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s</a:t>
              </a:r>
            </a:p>
          </p:txBody>
        </p:sp>
        <p:sp>
          <p:nvSpPr>
            <p:cNvPr id="585779" name="Oval 51"/>
            <p:cNvSpPr>
              <a:spLocks noChangeAspect="1" noChangeArrowheads="1"/>
            </p:cNvSpPr>
            <p:nvPr/>
          </p:nvSpPr>
          <p:spPr bwMode="auto">
            <a:xfrm>
              <a:off x="192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0" name="Oval 52"/>
            <p:cNvSpPr>
              <a:spLocks noChangeAspect="1" noChangeArrowheads="1"/>
            </p:cNvSpPr>
            <p:nvPr/>
          </p:nvSpPr>
          <p:spPr bwMode="auto">
            <a:xfrm>
              <a:off x="192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1" name="Oval 53"/>
            <p:cNvSpPr>
              <a:spLocks noChangeAspect="1" noChangeArrowheads="1"/>
            </p:cNvSpPr>
            <p:nvPr/>
          </p:nvSpPr>
          <p:spPr bwMode="auto">
            <a:xfrm>
              <a:off x="192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82" name="AutoShape 54"/>
            <p:cNvCxnSpPr>
              <a:cxnSpLocks noChangeShapeType="1"/>
              <a:stCxn id="585778" idx="7"/>
              <a:endCxn id="585779" idx="3"/>
            </p:cNvCxnSpPr>
            <p:nvPr/>
          </p:nvCxnSpPr>
          <p:spPr bwMode="auto">
            <a:xfrm flipV="1">
              <a:off x="721" y="2380"/>
              <a:ext cx="1224" cy="5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3" name="AutoShape 55"/>
            <p:cNvCxnSpPr>
              <a:cxnSpLocks noChangeShapeType="1"/>
              <a:stCxn id="585778" idx="6"/>
              <a:endCxn id="585780" idx="2"/>
            </p:cNvCxnSpPr>
            <p:nvPr/>
          </p:nvCxnSpPr>
          <p:spPr bwMode="auto">
            <a:xfrm>
              <a:off x="751" y="3013"/>
              <a:ext cx="11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4" name="AutoShape 56"/>
            <p:cNvCxnSpPr>
              <a:cxnSpLocks noChangeShapeType="1"/>
              <a:stCxn id="585778" idx="5"/>
              <a:endCxn id="585781" idx="1"/>
            </p:cNvCxnSpPr>
            <p:nvPr/>
          </p:nvCxnSpPr>
          <p:spPr bwMode="auto">
            <a:xfrm>
              <a:off x="721" y="3078"/>
              <a:ext cx="1224" cy="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5" name="AutoShape 57"/>
            <p:cNvCxnSpPr>
              <a:cxnSpLocks noChangeShapeType="1"/>
              <a:stCxn id="585780" idx="4"/>
              <a:endCxn id="585781" idx="0"/>
            </p:cNvCxnSpPr>
            <p:nvPr/>
          </p:nvCxnSpPr>
          <p:spPr bwMode="auto">
            <a:xfrm>
              <a:off x="200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6" name="AutoShape 58"/>
            <p:cNvCxnSpPr>
              <a:cxnSpLocks noChangeShapeType="1"/>
              <a:stCxn id="585780" idx="6"/>
              <a:endCxn id="585791" idx="1"/>
            </p:cNvCxnSpPr>
            <p:nvPr/>
          </p:nvCxnSpPr>
          <p:spPr bwMode="auto">
            <a:xfrm>
              <a:off x="2095" y="3013"/>
              <a:ext cx="1290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7" name="AutoShape 59"/>
            <p:cNvCxnSpPr>
              <a:cxnSpLocks noChangeShapeType="1"/>
              <a:stCxn id="585781" idx="6"/>
              <a:endCxn id="585791" idx="2"/>
            </p:cNvCxnSpPr>
            <p:nvPr/>
          </p:nvCxnSpPr>
          <p:spPr bwMode="auto">
            <a:xfrm>
              <a:off x="2095" y="3781"/>
              <a:ext cx="126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8" name="AutoShape 60"/>
            <p:cNvCxnSpPr>
              <a:cxnSpLocks noChangeShapeType="1"/>
              <a:stCxn id="585779" idx="4"/>
              <a:endCxn id="585780" idx="0"/>
            </p:cNvCxnSpPr>
            <p:nvPr/>
          </p:nvCxnSpPr>
          <p:spPr bwMode="auto">
            <a:xfrm>
              <a:off x="200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89" name="Oval 61"/>
            <p:cNvSpPr>
              <a:spLocks noChangeAspect="1" noChangeArrowheads="1"/>
            </p:cNvSpPr>
            <p:nvPr/>
          </p:nvSpPr>
          <p:spPr bwMode="auto">
            <a:xfrm>
              <a:off x="336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0" name="Oval 62"/>
            <p:cNvSpPr>
              <a:spLocks noChangeAspect="1" noChangeArrowheads="1"/>
            </p:cNvSpPr>
            <p:nvPr/>
          </p:nvSpPr>
          <p:spPr bwMode="auto">
            <a:xfrm>
              <a:off x="336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1" name="Oval 63"/>
            <p:cNvSpPr>
              <a:spLocks noChangeAspect="1" noChangeArrowheads="1"/>
            </p:cNvSpPr>
            <p:nvPr/>
          </p:nvSpPr>
          <p:spPr bwMode="auto">
            <a:xfrm>
              <a:off x="336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92" name="AutoShape 64"/>
            <p:cNvCxnSpPr>
              <a:cxnSpLocks noChangeShapeType="1"/>
              <a:stCxn id="585790" idx="4"/>
              <a:endCxn id="585791" idx="0"/>
            </p:cNvCxnSpPr>
            <p:nvPr/>
          </p:nvCxnSpPr>
          <p:spPr bwMode="auto">
            <a:xfrm>
              <a:off x="344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3" name="AutoShape 65"/>
            <p:cNvCxnSpPr>
              <a:cxnSpLocks noChangeShapeType="1"/>
              <a:stCxn id="585789" idx="4"/>
              <a:endCxn id="585790" idx="0"/>
            </p:cNvCxnSpPr>
            <p:nvPr/>
          </p:nvCxnSpPr>
          <p:spPr bwMode="auto">
            <a:xfrm>
              <a:off x="344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94" name="Oval 66"/>
            <p:cNvSpPr>
              <a:spLocks noChangeAspect="1" noChangeArrowheads="1"/>
            </p:cNvSpPr>
            <p:nvPr/>
          </p:nvSpPr>
          <p:spPr bwMode="auto">
            <a:xfrm>
              <a:off x="468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t</a:t>
              </a:r>
            </a:p>
          </p:txBody>
        </p:sp>
        <p:cxnSp>
          <p:nvCxnSpPr>
            <p:cNvPr id="585795" name="AutoShape 67"/>
            <p:cNvCxnSpPr>
              <a:cxnSpLocks noChangeShapeType="1"/>
              <a:stCxn id="585789" idx="6"/>
              <a:endCxn id="585794" idx="1"/>
            </p:cNvCxnSpPr>
            <p:nvPr/>
          </p:nvCxnSpPr>
          <p:spPr bwMode="auto">
            <a:xfrm>
              <a:off x="3535" y="2315"/>
              <a:ext cx="117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6" name="AutoShape 68"/>
            <p:cNvCxnSpPr>
              <a:cxnSpLocks noChangeShapeType="1"/>
              <a:stCxn id="585790" idx="6"/>
              <a:endCxn id="585794" idx="2"/>
            </p:cNvCxnSpPr>
            <p:nvPr/>
          </p:nvCxnSpPr>
          <p:spPr bwMode="auto">
            <a:xfrm>
              <a:off x="3535" y="3013"/>
              <a:ext cx="11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7" name="AutoShape 69"/>
            <p:cNvCxnSpPr>
              <a:cxnSpLocks noChangeShapeType="1"/>
              <a:stCxn id="585791" idx="7"/>
              <a:endCxn id="585794" idx="4"/>
            </p:cNvCxnSpPr>
            <p:nvPr/>
          </p:nvCxnSpPr>
          <p:spPr bwMode="auto">
            <a:xfrm flipV="1">
              <a:off x="3505" y="3103"/>
              <a:ext cx="1260" cy="6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8" name="AutoShape 70"/>
            <p:cNvCxnSpPr>
              <a:cxnSpLocks noChangeShapeType="1"/>
              <a:stCxn id="585790" idx="2"/>
              <a:endCxn id="585779" idx="6"/>
            </p:cNvCxnSpPr>
            <p:nvPr/>
          </p:nvCxnSpPr>
          <p:spPr bwMode="auto">
            <a:xfrm flipH="1" flipV="1">
              <a:off x="2095" y="2315"/>
              <a:ext cx="1260" cy="6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9" name="AutoShape 71"/>
            <p:cNvCxnSpPr>
              <a:cxnSpLocks noChangeShapeType="1"/>
              <a:stCxn id="585789" idx="2"/>
              <a:endCxn id="585780" idx="7"/>
            </p:cNvCxnSpPr>
            <p:nvPr/>
          </p:nvCxnSpPr>
          <p:spPr bwMode="auto">
            <a:xfrm flipH="1">
              <a:off x="2065" y="2315"/>
              <a:ext cx="129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585800" name="Text Box 72"/>
          <p:cNvSpPr txBox="1">
            <a:spLocks noChangeArrowheads="1"/>
          </p:cNvSpPr>
          <p:nvPr/>
        </p:nvSpPr>
        <p:spPr bwMode="auto">
          <a:xfrm>
            <a:off x="2155824" y="26715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1" name="Text Box 73"/>
          <p:cNvSpPr txBox="1">
            <a:spLocks noChangeArrowheads="1"/>
          </p:cNvSpPr>
          <p:nvPr/>
        </p:nvSpPr>
        <p:spPr bwMode="auto">
          <a:xfrm>
            <a:off x="2155824" y="30271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2" name="Text Box 74"/>
          <p:cNvSpPr txBox="1">
            <a:spLocks noChangeArrowheads="1"/>
          </p:cNvSpPr>
          <p:nvPr/>
        </p:nvSpPr>
        <p:spPr bwMode="auto">
          <a:xfrm>
            <a:off x="2143124" y="34462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3" name="Text Box 75"/>
          <p:cNvSpPr txBox="1">
            <a:spLocks noChangeArrowheads="1"/>
          </p:cNvSpPr>
          <p:nvPr/>
        </p:nvSpPr>
        <p:spPr bwMode="auto">
          <a:xfrm>
            <a:off x="3635374" y="39208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4" name="Text Box 76"/>
          <p:cNvSpPr txBox="1">
            <a:spLocks noChangeArrowheads="1"/>
          </p:cNvSpPr>
          <p:nvPr/>
        </p:nvSpPr>
        <p:spPr bwMode="auto">
          <a:xfrm>
            <a:off x="3621087" y="3365243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5" name="Text Box 77"/>
          <p:cNvSpPr txBox="1">
            <a:spLocks noChangeArrowheads="1"/>
          </p:cNvSpPr>
          <p:nvPr/>
        </p:nvSpPr>
        <p:spPr bwMode="auto">
          <a:xfrm>
            <a:off x="4146549" y="28493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6" name="Text Box 78"/>
          <p:cNvSpPr txBox="1">
            <a:spLocks noChangeArrowheads="1"/>
          </p:cNvSpPr>
          <p:nvPr/>
        </p:nvSpPr>
        <p:spPr bwMode="auto">
          <a:xfrm>
            <a:off x="4157662" y="24349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7" name="Text Box 79"/>
          <p:cNvSpPr txBox="1">
            <a:spLocks noChangeArrowheads="1"/>
          </p:cNvSpPr>
          <p:nvPr/>
        </p:nvSpPr>
        <p:spPr bwMode="auto">
          <a:xfrm>
            <a:off x="5422899" y="25921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8" name="Text Box 80"/>
          <p:cNvSpPr txBox="1">
            <a:spLocks noChangeArrowheads="1"/>
          </p:cNvSpPr>
          <p:nvPr/>
        </p:nvSpPr>
        <p:spPr bwMode="auto">
          <a:xfrm>
            <a:off x="5410199" y="30112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9" name="Text Box 81"/>
          <p:cNvSpPr txBox="1">
            <a:spLocks noChangeArrowheads="1"/>
          </p:cNvSpPr>
          <p:nvPr/>
        </p:nvSpPr>
        <p:spPr bwMode="auto">
          <a:xfrm>
            <a:off x="5397499" y="35446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0" name="Text Box 82"/>
          <p:cNvSpPr txBox="1">
            <a:spLocks noChangeArrowheads="1"/>
          </p:cNvSpPr>
          <p:nvPr/>
        </p:nvSpPr>
        <p:spPr bwMode="auto">
          <a:xfrm>
            <a:off x="3016249" y="261753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1" name="Text Box 83"/>
          <p:cNvSpPr txBox="1">
            <a:spLocks noChangeArrowheads="1"/>
          </p:cNvSpPr>
          <p:nvPr/>
        </p:nvSpPr>
        <p:spPr bwMode="auto">
          <a:xfrm>
            <a:off x="3016249" y="34795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2" name="Text Box 84"/>
          <p:cNvSpPr txBox="1">
            <a:spLocks noChangeArrowheads="1"/>
          </p:cNvSpPr>
          <p:nvPr/>
        </p:nvSpPr>
        <p:spPr bwMode="auto">
          <a:xfrm>
            <a:off x="4675187" y="26794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3" name="Text Box 85"/>
          <p:cNvSpPr txBox="1">
            <a:spLocks noChangeArrowheads="1"/>
          </p:cNvSpPr>
          <p:nvPr/>
        </p:nvSpPr>
        <p:spPr bwMode="auto">
          <a:xfrm>
            <a:off x="4673599" y="3552568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8340" y="5411849"/>
            <a:ext cx="4615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does the max flow represent?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727147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1078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Max flow formulation:  </a:t>
            </a:r>
            <a:r>
              <a:rPr lang="en-US" sz="2400" dirty="0">
                <a:solidFill>
                  <a:schemeClr val="tx1"/>
                </a:solidFill>
              </a:rPr>
              <a:t>assign unit capacity to every </a:t>
            </a:r>
            <a:r>
              <a:rPr lang="en-US" sz="2400" dirty="0" smtClean="0">
                <a:solidFill>
                  <a:schemeClr val="tx1"/>
                </a:solidFill>
              </a:rPr>
              <a:t>edge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>
              <a:cs typeface="Lucida Grande" charset="0"/>
            </a:endParaRPr>
          </a:p>
        </p:txBody>
      </p:sp>
      <p:sp>
        <p:nvSpPr>
          <p:cNvPr id="58574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grpSp>
        <p:nvGrpSpPr>
          <p:cNvPr id="585777" name="Group 49"/>
          <p:cNvGrpSpPr>
            <a:grpSpLocks/>
          </p:cNvGrpSpPr>
          <p:nvPr/>
        </p:nvGrpSpPr>
        <p:grpSpPr bwMode="auto">
          <a:xfrm>
            <a:off x="1457324" y="2252405"/>
            <a:ext cx="4956175" cy="1897063"/>
            <a:chOff x="576" y="2230"/>
            <a:chExt cx="4274" cy="1636"/>
          </a:xfrm>
        </p:grpSpPr>
        <p:sp>
          <p:nvSpPr>
            <p:cNvPr id="585778" name="Oval 50"/>
            <p:cNvSpPr>
              <a:spLocks noChangeAspect="1" noChangeArrowheads="1"/>
            </p:cNvSpPr>
            <p:nvPr/>
          </p:nvSpPr>
          <p:spPr bwMode="auto">
            <a:xfrm>
              <a:off x="576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s</a:t>
              </a:r>
            </a:p>
          </p:txBody>
        </p:sp>
        <p:sp>
          <p:nvSpPr>
            <p:cNvPr id="585779" name="Oval 51"/>
            <p:cNvSpPr>
              <a:spLocks noChangeAspect="1" noChangeArrowheads="1"/>
            </p:cNvSpPr>
            <p:nvPr/>
          </p:nvSpPr>
          <p:spPr bwMode="auto">
            <a:xfrm>
              <a:off x="192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0" name="Oval 52"/>
            <p:cNvSpPr>
              <a:spLocks noChangeAspect="1" noChangeArrowheads="1"/>
            </p:cNvSpPr>
            <p:nvPr/>
          </p:nvSpPr>
          <p:spPr bwMode="auto">
            <a:xfrm>
              <a:off x="192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1" name="Oval 53"/>
            <p:cNvSpPr>
              <a:spLocks noChangeAspect="1" noChangeArrowheads="1"/>
            </p:cNvSpPr>
            <p:nvPr/>
          </p:nvSpPr>
          <p:spPr bwMode="auto">
            <a:xfrm>
              <a:off x="192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82" name="AutoShape 54"/>
            <p:cNvCxnSpPr>
              <a:cxnSpLocks noChangeShapeType="1"/>
              <a:stCxn id="585778" idx="7"/>
              <a:endCxn id="585779" idx="3"/>
            </p:cNvCxnSpPr>
            <p:nvPr/>
          </p:nvCxnSpPr>
          <p:spPr bwMode="auto">
            <a:xfrm flipV="1">
              <a:off x="721" y="2380"/>
              <a:ext cx="1224" cy="5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3" name="AutoShape 55"/>
            <p:cNvCxnSpPr>
              <a:cxnSpLocks noChangeShapeType="1"/>
              <a:stCxn id="585778" idx="6"/>
              <a:endCxn id="585780" idx="2"/>
            </p:cNvCxnSpPr>
            <p:nvPr/>
          </p:nvCxnSpPr>
          <p:spPr bwMode="auto">
            <a:xfrm>
              <a:off x="751" y="3013"/>
              <a:ext cx="11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4" name="AutoShape 56"/>
            <p:cNvCxnSpPr>
              <a:cxnSpLocks noChangeShapeType="1"/>
              <a:stCxn id="585778" idx="5"/>
              <a:endCxn id="585781" idx="1"/>
            </p:cNvCxnSpPr>
            <p:nvPr/>
          </p:nvCxnSpPr>
          <p:spPr bwMode="auto">
            <a:xfrm>
              <a:off x="721" y="3078"/>
              <a:ext cx="1224" cy="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5" name="AutoShape 57"/>
            <p:cNvCxnSpPr>
              <a:cxnSpLocks noChangeShapeType="1"/>
              <a:stCxn id="585780" idx="4"/>
              <a:endCxn id="585781" idx="0"/>
            </p:cNvCxnSpPr>
            <p:nvPr/>
          </p:nvCxnSpPr>
          <p:spPr bwMode="auto">
            <a:xfrm>
              <a:off x="200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6" name="AutoShape 58"/>
            <p:cNvCxnSpPr>
              <a:cxnSpLocks noChangeShapeType="1"/>
              <a:stCxn id="585780" idx="6"/>
              <a:endCxn id="585791" idx="1"/>
            </p:cNvCxnSpPr>
            <p:nvPr/>
          </p:nvCxnSpPr>
          <p:spPr bwMode="auto">
            <a:xfrm>
              <a:off x="2095" y="3013"/>
              <a:ext cx="1290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7" name="AutoShape 59"/>
            <p:cNvCxnSpPr>
              <a:cxnSpLocks noChangeShapeType="1"/>
              <a:stCxn id="585781" idx="6"/>
              <a:endCxn id="585791" idx="2"/>
            </p:cNvCxnSpPr>
            <p:nvPr/>
          </p:nvCxnSpPr>
          <p:spPr bwMode="auto">
            <a:xfrm>
              <a:off x="2095" y="3781"/>
              <a:ext cx="126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8" name="AutoShape 60"/>
            <p:cNvCxnSpPr>
              <a:cxnSpLocks noChangeShapeType="1"/>
              <a:stCxn id="585779" idx="4"/>
              <a:endCxn id="585780" idx="0"/>
            </p:cNvCxnSpPr>
            <p:nvPr/>
          </p:nvCxnSpPr>
          <p:spPr bwMode="auto">
            <a:xfrm>
              <a:off x="200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89" name="Oval 61"/>
            <p:cNvSpPr>
              <a:spLocks noChangeAspect="1" noChangeArrowheads="1"/>
            </p:cNvSpPr>
            <p:nvPr/>
          </p:nvSpPr>
          <p:spPr bwMode="auto">
            <a:xfrm>
              <a:off x="336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0" name="Oval 62"/>
            <p:cNvSpPr>
              <a:spLocks noChangeAspect="1" noChangeArrowheads="1"/>
            </p:cNvSpPr>
            <p:nvPr/>
          </p:nvSpPr>
          <p:spPr bwMode="auto">
            <a:xfrm>
              <a:off x="336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1" name="Oval 63"/>
            <p:cNvSpPr>
              <a:spLocks noChangeAspect="1" noChangeArrowheads="1"/>
            </p:cNvSpPr>
            <p:nvPr/>
          </p:nvSpPr>
          <p:spPr bwMode="auto">
            <a:xfrm>
              <a:off x="336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92" name="AutoShape 64"/>
            <p:cNvCxnSpPr>
              <a:cxnSpLocks noChangeShapeType="1"/>
              <a:stCxn id="585790" idx="4"/>
              <a:endCxn id="585791" idx="0"/>
            </p:cNvCxnSpPr>
            <p:nvPr/>
          </p:nvCxnSpPr>
          <p:spPr bwMode="auto">
            <a:xfrm>
              <a:off x="344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3" name="AutoShape 65"/>
            <p:cNvCxnSpPr>
              <a:cxnSpLocks noChangeShapeType="1"/>
              <a:stCxn id="585789" idx="4"/>
              <a:endCxn id="585790" idx="0"/>
            </p:cNvCxnSpPr>
            <p:nvPr/>
          </p:nvCxnSpPr>
          <p:spPr bwMode="auto">
            <a:xfrm>
              <a:off x="344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94" name="Oval 66"/>
            <p:cNvSpPr>
              <a:spLocks noChangeAspect="1" noChangeArrowheads="1"/>
            </p:cNvSpPr>
            <p:nvPr/>
          </p:nvSpPr>
          <p:spPr bwMode="auto">
            <a:xfrm>
              <a:off x="468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t</a:t>
              </a:r>
            </a:p>
          </p:txBody>
        </p:sp>
        <p:cxnSp>
          <p:nvCxnSpPr>
            <p:cNvPr id="585795" name="AutoShape 67"/>
            <p:cNvCxnSpPr>
              <a:cxnSpLocks noChangeShapeType="1"/>
              <a:stCxn id="585789" idx="6"/>
              <a:endCxn id="585794" idx="1"/>
            </p:cNvCxnSpPr>
            <p:nvPr/>
          </p:nvCxnSpPr>
          <p:spPr bwMode="auto">
            <a:xfrm>
              <a:off x="3535" y="2315"/>
              <a:ext cx="117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6" name="AutoShape 68"/>
            <p:cNvCxnSpPr>
              <a:cxnSpLocks noChangeShapeType="1"/>
              <a:stCxn id="585790" idx="6"/>
              <a:endCxn id="585794" idx="2"/>
            </p:cNvCxnSpPr>
            <p:nvPr/>
          </p:nvCxnSpPr>
          <p:spPr bwMode="auto">
            <a:xfrm>
              <a:off x="3535" y="3013"/>
              <a:ext cx="11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7" name="AutoShape 69"/>
            <p:cNvCxnSpPr>
              <a:cxnSpLocks noChangeShapeType="1"/>
              <a:stCxn id="585791" idx="7"/>
              <a:endCxn id="585794" idx="4"/>
            </p:cNvCxnSpPr>
            <p:nvPr/>
          </p:nvCxnSpPr>
          <p:spPr bwMode="auto">
            <a:xfrm flipV="1">
              <a:off x="3505" y="3103"/>
              <a:ext cx="1260" cy="6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8" name="AutoShape 70"/>
            <p:cNvCxnSpPr>
              <a:cxnSpLocks noChangeShapeType="1"/>
              <a:stCxn id="585790" idx="2"/>
              <a:endCxn id="585779" idx="6"/>
            </p:cNvCxnSpPr>
            <p:nvPr/>
          </p:nvCxnSpPr>
          <p:spPr bwMode="auto">
            <a:xfrm flipH="1" flipV="1">
              <a:off x="2095" y="2315"/>
              <a:ext cx="1260" cy="6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9" name="AutoShape 71"/>
            <p:cNvCxnSpPr>
              <a:cxnSpLocks noChangeShapeType="1"/>
              <a:stCxn id="585789" idx="2"/>
              <a:endCxn id="585780" idx="7"/>
            </p:cNvCxnSpPr>
            <p:nvPr/>
          </p:nvCxnSpPr>
          <p:spPr bwMode="auto">
            <a:xfrm flipH="1">
              <a:off x="2065" y="2315"/>
              <a:ext cx="129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585800" name="Text Box 72"/>
          <p:cNvSpPr txBox="1">
            <a:spLocks noChangeArrowheads="1"/>
          </p:cNvSpPr>
          <p:nvPr/>
        </p:nvSpPr>
        <p:spPr bwMode="auto">
          <a:xfrm>
            <a:off x="2155824" y="26715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1" name="Text Box 73"/>
          <p:cNvSpPr txBox="1">
            <a:spLocks noChangeArrowheads="1"/>
          </p:cNvSpPr>
          <p:nvPr/>
        </p:nvSpPr>
        <p:spPr bwMode="auto">
          <a:xfrm>
            <a:off x="2155824" y="30271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2" name="Text Box 74"/>
          <p:cNvSpPr txBox="1">
            <a:spLocks noChangeArrowheads="1"/>
          </p:cNvSpPr>
          <p:nvPr/>
        </p:nvSpPr>
        <p:spPr bwMode="auto">
          <a:xfrm>
            <a:off x="2143124" y="34462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3" name="Text Box 75"/>
          <p:cNvSpPr txBox="1">
            <a:spLocks noChangeArrowheads="1"/>
          </p:cNvSpPr>
          <p:nvPr/>
        </p:nvSpPr>
        <p:spPr bwMode="auto">
          <a:xfrm>
            <a:off x="3635374" y="39208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4" name="Text Box 76"/>
          <p:cNvSpPr txBox="1">
            <a:spLocks noChangeArrowheads="1"/>
          </p:cNvSpPr>
          <p:nvPr/>
        </p:nvSpPr>
        <p:spPr bwMode="auto">
          <a:xfrm>
            <a:off x="3621087" y="3365243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5" name="Text Box 77"/>
          <p:cNvSpPr txBox="1">
            <a:spLocks noChangeArrowheads="1"/>
          </p:cNvSpPr>
          <p:nvPr/>
        </p:nvSpPr>
        <p:spPr bwMode="auto">
          <a:xfrm>
            <a:off x="4146549" y="28493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6" name="Text Box 78"/>
          <p:cNvSpPr txBox="1">
            <a:spLocks noChangeArrowheads="1"/>
          </p:cNvSpPr>
          <p:nvPr/>
        </p:nvSpPr>
        <p:spPr bwMode="auto">
          <a:xfrm>
            <a:off x="4157662" y="24349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7" name="Text Box 79"/>
          <p:cNvSpPr txBox="1">
            <a:spLocks noChangeArrowheads="1"/>
          </p:cNvSpPr>
          <p:nvPr/>
        </p:nvSpPr>
        <p:spPr bwMode="auto">
          <a:xfrm>
            <a:off x="5422899" y="25921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8" name="Text Box 80"/>
          <p:cNvSpPr txBox="1">
            <a:spLocks noChangeArrowheads="1"/>
          </p:cNvSpPr>
          <p:nvPr/>
        </p:nvSpPr>
        <p:spPr bwMode="auto">
          <a:xfrm>
            <a:off x="5410199" y="30112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9" name="Text Box 81"/>
          <p:cNvSpPr txBox="1">
            <a:spLocks noChangeArrowheads="1"/>
          </p:cNvSpPr>
          <p:nvPr/>
        </p:nvSpPr>
        <p:spPr bwMode="auto">
          <a:xfrm>
            <a:off x="5397499" y="35446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0" name="Text Box 82"/>
          <p:cNvSpPr txBox="1">
            <a:spLocks noChangeArrowheads="1"/>
          </p:cNvSpPr>
          <p:nvPr/>
        </p:nvSpPr>
        <p:spPr bwMode="auto">
          <a:xfrm>
            <a:off x="3016249" y="261753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1" name="Text Box 83"/>
          <p:cNvSpPr txBox="1">
            <a:spLocks noChangeArrowheads="1"/>
          </p:cNvSpPr>
          <p:nvPr/>
        </p:nvSpPr>
        <p:spPr bwMode="auto">
          <a:xfrm>
            <a:off x="3016249" y="34795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2" name="Text Box 84"/>
          <p:cNvSpPr txBox="1">
            <a:spLocks noChangeArrowheads="1"/>
          </p:cNvSpPr>
          <p:nvPr/>
        </p:nvSpPr>
        <p:spPr bwMode="auto">
          <a:xfrm>
            <a:off x="4675187" y="26794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3" name="Text Box 85"/>
          <p:cNvSpPr txBox="1">
            <a:spLocks noChangeArrowheads="1"/>
          </p:cNvSpPr>
          <p:nvPr/>
        </p:nvSpPr>
        <p:spPr bwMode="auto">
          <a:xfrm>
            <a:off x="4673599" y="3552568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7702" y="4398722"/>
            <a:ext cx="65640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max-flow = maximum number of disjoint paths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correctness:</a:t>
            </a:r>
          </a:p>
          <a:p>
            <a:pPr marL="800100" lvl="1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each edge can have at most flow = 1, so can only be traversed once</a:t>
            </a:r>
          </a:p>
          <a:p>
            <a:pPr marL="800100" lvl="1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therefore, each unit out of s represents a separate path to t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101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575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if we have multiple sources and multiple sinks (e.g. the Russian train problem has multiple sinks)?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772378" y="3582326"/>
            <a:ext cx="533400" cy="533400"/>
            <a:chOff x="1824" y="2736"/>
            <a:chExt cx="336" cy="336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772378" y="4725326"/>
            <a:ext cx="533400" cy="533400"/>
            <a:chOff x="1824" y="2736"/>
            <a:chExt cx="336" cy="336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556993" y="3256016"/>
            <a:ext cx="533400" cy="533400"/>
            <a:chOff x="1824" y="2736"/>
            <a:chExt cx="336" cy="336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696178" y="5792126"/>
            <a:ext cx="533400" cy="533400"/>
            <a:chOff x="1824" y="2736"/>
            <a:chExt cx="336" cy="336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5556993" y="4551416"/>
            <a:ext cx="533400" cy="533400"/>
            <a:chOff x="1824" y="2736"/>
            <a:chExt cx="336" cy="336"/>
          </a:xfrm>
        </p:grpSpPr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556993" y="5694416"/>
            <a:ext cx="533400" cy="533400"/>
            <a:chOff x="1824" y="2736"/>
            <a:chExt cx="336" cy="336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25" name="Line 36"/>
          <p:cNvSpPr>
            <a:spLocks noChangeShapeType="1"/>
          </p:cNvSpPr>
          <p:nvPr/>
        </p:nvSpPr>
        <p:spPr bwMode="auto">
          <a:xfrm flipV="1">
            <a:off x="3208598" y="581973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8"/>
          <p:cNvSpPr>
            <a:spLocks noChangeShapeType="1"/>
          </p:cNvSpPr>
          <p:nvPr/>
        </p:nvSpPr>
        <p:spPr bwMode="auto">
          <a:xfrm flipV="1">
            <a:off x="5204435" y="37132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6"/>
          <p:cNvSpPr>
            <a:spLocks noChangeShapeType="1"/>
          </p:cNvSpPr>
          <p:nvPr/>
        </p:nvSpPr>
        <p:spPr bwMode="auto">
          <a:xfrm flipV="1">
            <a:off x="3153378" y="563972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 flipV="1">
            <a:off x="3229578" y="606446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 flipV="1">
            <a:off x="5142456" y="35056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>
            <a:off x="5232045" y="31798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5198481" y="50086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5136502" y="48010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5226091" y="44752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V="1">
            <a:off x="5192112" y="6184059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38"/>
          <p:cNvSpPr>
            <a:spLocks noChangeShapeType="1"/>
          </p:cNvSpPr>
          <p:nvPr/>
        </p:nvSpPr>
        <p:spPr bwMode="auto">
          <a:xfrm flipV="1">
            <a:off x="5130133" y="5976446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38"/>
          <p:cNvSpPr>
            <a:spLocks noChangeShapeType="1"/>
          </p:cNvSpPr>
          <p:nvPr/>
        </p:nvSpPr>
        <p:spPr bwMode="auto">
          <a:xfrm>
            <a:off x="5219722" y="5650659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36"/>
          <p:cNvSpPr>
            <a:spLocks noChangeShapeType="1"/>
          </p:cNvSpPr>
          <p:nvPr/>
        </p:nvSpPr>
        <p:spPr bwMode="auto">
          <a:xfrm flipV="1">
            <a:off x="3284798" y="4724435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 flipV="1">
            <a:off x="3229578" y="4544423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36"/>
          <p:cNvSpPr>
            <a:spLocks noChangeShapeType="1"/>
          </p:cNvSpPr>
          <p:nvPr/>
        </p:nvSpPr>
        <p:spPr bwMode="auto">
          <a:xfrm flipV="1">
            <a:off x="3305778" y="4969160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 flipV="1">
            <a:off x="3284798" y="363664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36"/>
          <p:cNvSpPr>
            <a:spLocks noChangeShapeType="1"/>
          </p:cNvSpPr>
          <p:nvPr/>
        </p:nvSpPr>
        <p:spPr bwMode="auto">
          <a:xfrm flipV="1">
            <a:off x="3229578" y="345663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36"/>
          <p:cNvSpPr>
            <a:spLocks noChangeShapeType="1"/>
          </p:cNvSpPr>
          <p:nvPr/>
        </p:nvSpPr>
        <p:spPr bwMode="auto">
          <a:xfrm flipV="1">
            <a:off x="3305778" y="388137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-938731" y="23193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955369" y="4186745"/>
            <a:ext cx="1352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capacity network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9982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575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Create a new source and sink and connect up with infinite capacities…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772378" y="3582326"/>
            <a:ext cx="533400" cy="533400"/>
            <a:chOff x="1824" y="2736"/>
            <a:chExt cx="336" cy="336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772378" y="4725326"/>
            <a:ext cx="533400" cy="533400"/>
            <a:chOff x="1824" y="2736"/>
            <a:chExt cx="336" cy="336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556993" y="3256016"/>
            <a:ext cx="533400" cy="533400"/>
            <a:chOff x="1824" y="2736"/>
            <a:chExt cx="336" cy="336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696178" y="5792126"/>
            <a:ext cx="533400" cy="533400"/>
            <a:chOff x="1824" y="2736"/>
            <a:chExt cx="336" cy="336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5556993" y="4551416"/>
            <a:ext cx="533400" cy="533400"/>
            <a:chOff x="1824" y="2736"/>
            <a:chExt cx="336" cy="336"/>
          </a:xfrm>
        </p:grpSpPr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556993" y="5694416"/>
            <a:ext cx="533400" cy="533400"/>
            <a:chOff x="1824" y="2736"/>
            <a:chExt cx="336" cy="336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25" name="Line 36"/>
          <p:cNvSpPr>
            <a:spLocks noChangeShapeType="1"/>
          </p:cNvSpPr>
          <p:nvPr/>
        </p:nvSpPr>
        <p:spPr bwMode="auto">
          <a:xfrm flipV="1">
            <a:off x="3208598" y="581973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8"/>
          <p:cNvSpPr>
            <a:spLocks noChangeShapeType="1"/>
          </p:cNvSpPr>
          <p:nvPr/>
        </p:nvSpPr>
        <p:spPr bwMode="auto">
          <a:xfrm flipV="1">
            <a:off x="5204435" y="37132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6"/>
          <p:cNvSpPr>
            <a:spLocks noChangeShapeType="1"/>
          </p:cNvSpPr>
          <p:nvPr/>
        </p:nvSpPr>
        <p:spPr bwMode="auto">
          <a:xfrm flipV="1">
            <a:off x="3153378" y="563972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 flipV="1">
            <a:off x="3229578" y="606446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 flipV="1">
            <a:off x="5142456" y="35056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>
            <a:off x="5232045" y="31798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5198481" y="50086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5136502" y="48010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5226091" y="44752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V="1">
            <a:off x="5192112" y="6184059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38"/>
          <p:cNvSpPr>
            <a:spLocks noChangeShapeType="1"/>
          </p:cNvSpPr>
          <p:nvPr/>
        </p:nvSpPr>
        <p:spPr bwMode="auto">
          <a:xfrm flipV="1">
            <a:off x="5130133" y="5976446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38"/>
          <p:cNvSpPr>
            <a:spLocks noChangeShapeType="1"/>
          </p:cNvSpPr>
          <p:nvPr/>
        </p:nvSpPr>
        <p:spPr bwMode="auto">
          <a:xfrm>
            <a:off x="5219722" y="5650659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36"/>
          <p:cNvSpPr>
            <a:spLocks noChangeShapeType="1"/>
          </p:cNvSpPr>
          <p:nvPr/>
        </p:nvSpPr>
        <p:spPr bwMode="auto">
          <a:xfrm flipV="1">
            <a:off x="3284798" y="4724435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 flipV="1">
            <a:off x="3229578" y="4544423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36"/>
          <p:cNvSpPr>
            <a:spLocks noChangeShapeType="1"/>
          </p:cNvSpPr>
          <p:nvPr/>
        </p:nvSpPr>
        <p:spPr bwMode="auto">
          <a:xfrm flipV="1">
            <a:off x="3305778" y="4969160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 flipV="1">
            <a:off x="3284798" y="363664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36"/>
          <p:cNvSpPr>
            <a:spLocks noChangeShapeType="1"/>
          </p:cNvSpPr>
          <p:nvPr/>
        </p:nvSpPr>
        <p:spPr bwMode="auto">
          <a:xfrm flipV="1">
            <a:off x="3229578" y="345663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36"/>
          <p:cNvSpPr>
            <a:spLocks noChangeShapeType="1"/>
          </p:cNvSpPr>
          <p:nvPr/>
        </p:nvSpPr>
        <p:spPr bwMode="auto">
          <a:xfrm flipV="1">
            <a:off x="3305778" y="388137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-938731" y="23193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955369" y="4186745"/>
            <a:ext cx="1352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capacity network</a:t>
            </a:r>
            <a:endParaRPr lang="en-US" sz="2400" dirty="0"/>
          </a:p>
        </p:txBody>
      </p: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895462" y="4579028"/>
            <a:ext cx="533400" cy="533400"/>
            <a:chOff x="1824" y="2736"/>
            <a:chExt cx="336" cy="336"/>
          </a:xfrm>
        </p:grpSpPr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S’</a:t>
              </a:r>
              <a:endParaRPr lang="en-US" dirty="0"/>
            </a:p>
          </p:txBody>
        </p: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7600660" y="4579028"/>
            <a:ext cx="533400" cy="533400"/>
            <a:chOff x="1824" y="2736"/>
            <a:chExt cx="336" cy="336"/>
          </a:xfrm>
        </p:grpSpPr>
        <p:sp>
          <p:nvSpPr>
            <p:cNvPr id="59" name="Oval 5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T’</a:t>
              </a:r>
              <a:endParaRPr lang="en-US" dirty="0"/>
            </a:p>
          </p:txBody>
        </p:sp>
      </p:grpSp>
      <p:sp>
        <p:nvSpPr>
          <p:cNvPr id="61" name="Line 38"/>
          <p:cNvSpPr>
            <a:spLocks noChangeShapeType="1"/>
          </p:cNvSpPr>
          <p:nvPr/>
        </p:nvSpPr>
        <p:spPr bwMode="auto">
          <a:xfrm>
            <a:off x="6111634" y="3582326"/>
            <a:ext cx="1565226" cy="9967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38"/>
          <p:cNvSpPr>
            <a:spLocks noChangeShapeType="1"/>
          </p:cNvSpPr>
          <p:nvPr/>
        </p:nvSpPr>
        <p:spPr bwMode="auto">
          <a:xfrm flipV="1">
            <a:off x="6090393" y="4801526"/>
            <a:ext cx="15102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38"/>
          <p:cNvSpPr>
            <a:spLocks noChangeShapeType="1"/>
          </p:cNvSpPr>
          <p:nvPr/>
        </p:nvSpPr>
        <p:spPr bwMode="auto">
          <a:xfrm flipV="1">
            <a:off x="6090393" y="5036228"/>
            <a:ext cx="1586467" cy="9359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 flipV="1">
            <a:off x="1401252" y="3920828"/>
            <a:ext cx="1371126" cy="7521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>
            <a:off x="1428862" y="4920494"/>
            <a:ext cx="1343516" cy="48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6"/>
          <p:cNvSpPr>
            <a:spLocks noChangeShapeType="1"/>
          </p:cNvSpPr>
          <p:nvPr/>
        </p:nvSpPr>
        <p:spPr bwMode="auto">
          <a:xfrm>
            <a:off x="1167116" y="5112428"/>
            <a:ext cx="1529062" cy="864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77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370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Vertex capacities: in addition to having edge capacities we can also restrict the amount of flow through each vertex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33921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77581" y="358194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053391" y="5202608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93153" y="4434053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183338" y="4037232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183338" y="4794502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586791" y="4889338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20091" y="4115347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532866" y="4037232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24686" y="38160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950253" y="512633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86591" y="487261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850795" y="38557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344281" y="443405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136221" y="32152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15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122416" y="57083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38101" y="6204551"/>
            <a:ext cx="4119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max-flow now?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768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residual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residual graph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is constructed from G</a:t>
            </a:r>
          </a:p>
          <a:p>
            <a:r>
              <a:rPr lang="en-US" dirty="0" smtClean="0"/>
              <a:t>For each edge </a:t>
            </a:r>
            <a:r>
              <a:rPr lang="en-US" i="1" dirty="0" smtClean="0"/>
              <a:t>e</a:t>
            </a:r>
            <a:r>
              <a:rPr lang="en-US" dirty="0" smtClean="0"/>
              <a:t> in the original graph (G):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flow(e)</a:t>
            </a:r>
            <a:r>
              <a:rPr lang="en-US" dirty="0" smtClean="0"/>
              <a:t> &lt; capacity(e)</a:t>
            </a:r>
          </a:p>
          <a:p>
            <a:pPr lvl="2"/>
            <a:r>
              <a:rPr lang="en-US" dirty="0" smtClean="0"/>
              <a:t>introduce an edge in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with capacity = </a:t>
            </a:r>
            <a:r>
              <a:rPr lang="en-US" dirty="0" smtClean="0"/>
              <a:t>capacity</a:t>
            </a:r>
            <a:r>
              <a:rPr lang="en-US" dirty="0" smtClean="0"/>
              <a:t>(e</a:t>
            </a:r>
            <a:r>
              <a:rPr lang="en-US" dirty="0" smtClean="0"/>
              <a:t>)-flow(e)</a:t>
            </a:r>
            <a:endParaRPr lang="en-US" dirty="0" smtClean="0"/>
          </a:p>
          <a:p>
            <a:pPr lvl="2"/>
            <a:r>
              <a:rPr lang="en-US" dirty="0" smtClean="0"/>
              <a:t>this represents the remaining flow we can still push</a:t>
            </a:r>
          </a:p>
          <a:p>
            <a:pPr lvl="1"/>
            <a:r>
              <a:rPr lang="en-US" dirty="0" smtClean="0"/>
              <a:t>if flow(e) &gt; 0</a:t>
            </a:r>
          </a:p>
          <a:p>
            <a:pPr lvl="2"/>
            <a:r>
              <a:rPr lang="en-US" dirty="0" smtClean="0"/>
              <a:t>introduce an edge in </a:t>
            </a:r>
            <a:r>
              <a:rPr lang="en-US" dirty="0" err="1"/>
              <a:t>G</a:t>
            </a:r>
            <a:r>
              <a:rPr lang="en-US" baseline="-25000" dirty="0" err="1"/>
              <a:t>f</a:t>
            </a:r>
            <a:r>
              <a:rPr lang="en-US" dirty="0"/>
              <a:t> </a:t>
            </a:r>
            <a:r>
              <a:rPr lang="en-US" dirty="0" smtClean="0"/>
              <a:t>in the </a:t>
            </a:r>
            <a:r>
              <a:rPr lang="en-US" i="1" dirty="0" smtClean="0">
                <a:solidFill>
                  <a:srgbClr val="FF6600"/>
                </a:solidFill>
              </a:rPr>
              <a:t>opposite direction </a:t>
            </a:r>
            <a:r>
              <a:rPr lang="en-US" dirty="0" smtClean="0"/>
              <a:t>with capacity = flow(e)</a:t>
            </a:r>
          </a:p>
          <a:p>
            <a:pPr lvl="2"/>
            <a:r>
              <a:rPr lang="en-US" dirty="0" smtClean="0"/>
              <a:t>this represents the flow that we can reroute/reverse</a:t>
            </a:r>
          </a:p>
        </p:txBody>
      </p:sp>
    </p:spTree>
    <p:extLst>
      <p:ext uri="{BB962C8B-B14F-4D97-AF65-F5344CB8AC3E}">
        <p14:creationId xmlns:p14="http://schemas.microsoft.com/office/powerpoint/2010/main" val="830641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370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Vertex capacities: in addition to having edge capacities we can also restrict the amount of flow through each vertex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33921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77581" y="358194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053391" y="5202608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93153" y="4434053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183338" y="4037232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183338" y="4794502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586791" y="4889338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20091" y="4115347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532866" y="4037232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986591" y="3816060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950253" y="5126333"/>
            <a:ext cx="876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728053" y="4872617"/>
            <a:ext cx="944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850795" y="3855790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344281" y="443405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3910486" y="3215234"/>
            <a:ext cx="9115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/15</a:t>
            </a:r>
            <a:endParaRPr lang="en-US" kern="1200" dirty="0"/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3914061" y="5708396"/>
            <a:ext cx="998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dirty="0" smtClean="0">
                <a:solidFill>
                  <a:srgbClr val="000000"/>
                </a:solidFill>
              </a:rPr>
              <a:t>/10</a:t>
            </a:r>
            <a:endParaRPr lang="en-US" kern="12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06061" y="6196520"/>
            <a:ext cx="1453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20 units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9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370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Vertex capacities: in addition to having edge capacities we can also restrict the amount of flow through each vertex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33921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77581" y="358194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053391" y="5202608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93153" y="4434053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183338" y="4037232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183338" y="4794502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586791" y="4889338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20091" y="4115347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532866" y="4037232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24686" y="38160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950253" y="512633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86591" y="487261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850795" y="38557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344281" y="443405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136221" y="32152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15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122416" y="57083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88824" y="6204551"/>
            <a:ext cx="5323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we solve this problem?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137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43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For each vertex v</a:t>
            </a:r>
          </a:p>
          <a:p>
            <a:pPr>
              <a:buFontTx/>
              <a:buChar char="-"/>
            </a:pPr>
            <a:r>
              <a:rPr lang="en-US" sz="2400" dirty="0" smtClean="0"/>
              <a:t>create a new node v’</a:t>
            </a:r>
          </a:p>
          <a:p>
            <a:pPr>
              <a:buFontTx/>
              <a:buChar char="-"/>
            </a:pPr>
            <a:r>
              <a:rPr lang="en-US" sz="2400" dirty="0" smtClean="0"/>
              <a:t>create an edge with the vertex capacity from v to v’</a:t>
            </a:r>
          </a:p>
          <a:p>
            <a:pPr>
              <a:buFontTx/>
              <a:buChar char="-"/>
            </a:pPr>
            <a:r>
              <a:rPr lang="en-US" sz="2400" dirty="0" smtClean="0"/>
              <a:t>move all outgoing edges from v to v’</a:t>
            </a:r>
          </a:p>
          <a:p>
            <a:pPr>
              <a:buFontTx/>
              <a:buChar char="-"/>
            </a:pPr>
            <a:endParaRPr lang="en-US" sz="24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40824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5182636" y="369630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smtClean="0"/>
                <a:t>A’</a:t>
              </a:r>
              <a:endParaRPr lang="en-US" sz="2400" dirty="0"/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5158446" y="531696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smtClean="0"/>
                <a:t>B’</a:t>
              </a:r>
              <a:endParaRPr lang="en-US" sz="2400" dirty="0"/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6398208" y="454841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</p:cNvCxnSpPr>
          <p:nvPr/>
        </p:nvCxnSpPr>
        <p:spPr>
          <a:xfrm flipV="1">
            <a:off x="3183338" y="4108177"/>
            <a:ext cx="870053" cy="37818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33" idx="2"/>
          </p:cNvCxnSpPr>
          <p:nvPr/>
        </p:nvCxnSpPr>
        <p:spPr>
          <a:xfrm>
            <a:off x="3183338" y="4863532"/>
            <a:ext cx="870053" cy="7422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5691846" y="500369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</p:cNvCxnSpPr>
          <p:nvPr/>
        </p:nvCxnSpPr>
        <p:spPr>
          <a:xfrm flipH="1">
            <a:off x="4578131" y="4229705"/>
            <a:ext cx="871205" cy="110935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5637921" y="415159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24686" y="38850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6055308" y="524069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86591" y="494164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955850" y="397014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5030236" y="462652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645481" y="356608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15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645481" y="561178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kern="1200" dirty="0">
              <a:solidFill>
                <a:srgbClr val="FF0000"/>
              </a:solidFill>
            </a:endParaRPr>
          </a:p>
        </p:txBody>
      </p: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4077581" y="3718403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32" name="Group 7"/>
          <p:cNvGrpSpPr>
            <a:grpSpLocks/>
          </p:cNvGrpSpPr>
          <p:nvPr/>
        </p:nvGrpSpPr>
        <p:grpSpPr bwMode="auto">
          <a:xfrm>
            <a:off x="4053391" y="5339064"/>
            <a:ext cx="533400" cy="533400"/>
            <a:chOff x="1824" y="2736"/>
            <a:chExt cx="336" cy="336"/>
          </a:xfrm>
        </p:grpSpPr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cxnSp>
        <p:nvCxnSpPr>
          <p:cNvPr id="38" name="Straight Arrow Connector 37"/>
          <p:cNvCxnSpPr>
            <a:endCxn id="8" idx="2"/>
          </p:cNvCxnSpPr>
          <p:nvPr/>
        </p:nvCxnSpPr>
        <p:spPr>
          <a:xfrm flipV="1">
            <a:off x="4579283" y="3963005"/>
            <a:ext cx="603353" cy="714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1" idx="2"/>
          </p:cNvCxnSpPr>
          <p:nvPr/>
        </p:nvCxnSpPr>
        <p:spPr>
          <a:xfrm>
            <a:off x="4578131" y="5568260"/>
            <a:ext cx="580315" cy="154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188824" y="6204551"/>
            <a:ext cx="5323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you now prove it’s correct?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092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Proof: show that if a solution exists in the modified graph, then a solution exists in the original graph</a:t>
            </a:r>
          </a:p>
          <a:p>
            <a:pPr lvl="1"/>
            <a:r>
              <a:rPr lang="en-US" dirty="0" smtClean="0"/>
              <a:t>we know that the vertex constraints are satisfied</a:t>
            </a:r>
          </a:p>
          <a:p>
            <a:pPr lvl="2"/>
            <a:r>
              <a:rPr lang="en-US" dirty="0" smtClean="0"/>
              <a:t>no incoming flow can exceed the vertex capacity since we have a single edge with that capacity from v to v’</a:t>
            </a:r>
          </a:p>
          <a:p>
            <a:pPr lvl="1"/>
            <a:r>
              <a:rPr lang="en-US" dirty="0" smtClean="0"/>
              <a:t>we can obtain the solution, by collapsing each v and v’ back to the original v node</a:t>
            </a:r>
          </a:p>
          <a:p>
            <a:pPr lvl="2"/>
            <a:r>
              <a:rPr lang="en-US" dirty="0" smtClean="0"/>
              <a:t>in-flow = out-flow since there is only a single edge from v to v’</a:t>
            </a:r>
          </a:p>
          <a:p>
            <a:pPr lvl="2"/>
            <a:r>
              <a:rPr lang="en-US" dirty="0" smtClean="0"/>
              <a:t>because there is only a single edge from v to v’ and all the in edges go in to v and out to v’, they can be viewed as a single node in the original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183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Two </a:t>
            </a:r>
            <a:r>
              <a:rPr lang="en-US" dirty="0">
                <a:solidFill>
                  <a:schemeClr val="tx1"/>
                </a:solidFill>
              </a:rPr>
              <a:t>paths are </a:t>
            </a:r>
            <a:r>
              <a:rPr lang="en-US" dirty="0" smtClean="0">
                <a:solidFill>
                  <a:schemeClr val="accent1"/>
                </a:solidFill>
              </a:rPr>
              <a:t>independent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if they have no </a:t>
            </a:r>
            <a:r>
              <a:rPr lang="en-US" i="1" dirty="0" smtClean="0">
                <a:solidFill>
                  <a:schemeClr val="tx1"/>
                </a:solidFill>
              </a:rPr>
              <a:t>vertices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common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>
          <a:xfrm>
            <a:off x="612648" y="17337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problems:</a:t>
            </a:r>
            <a:br>
              <a:rPr lang="en-US" dirty="0" smtClean="0"/>
            </a:br>
            <a:r>
              <a:rPr lang="en-US" dirty="0" smtClean="0"/>
              <a:t>maximum independent path</a:t>
            </a:r>
            <a:endParaRPr lang="en-US" dirty="0"/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31927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Two </a:t>
            </a:r>
            <a:r>
              <a:rPr lang="en-US" dirty="0">
                <a:solidFill>
                  <a:schemeClr val="tx1"/>
                </a:solidFill>
              </a:rPr>
              <a:t>paths are </a:t>
            </a:r>
            <a:r>
              <a:rPr lang="en-US" dirty="0" smtClean="0">
                <a:solidFill>
                  <a:schemeClr val="accent1"/>
                </a:solidFill>
              </a:rPr>
              <a:t>independent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if they have no </a:t>
            </a:r>
            <a:r>
              <a:rPr lang="en-US" i="1" dirty="0" smtClean="0">
                <a:solidFill>
                  <a:schemeClr val="tx1"/>
                </a:solidFill>
              </a:rPr>
              <a:t>vertices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common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>
          <a:xfrm>
            <a:off x="612648" y="17337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problems:</a:t>
            </a:r>
            <a:br>
              <a:rPr lang="en-US" dirty="0" smtClean="0"/>
            </a:br>
            <a:r>
              <a:rPr lang="en-US" dirty="0" smtClean="0"/>
              <a:t>maximum independent path</a:t>
            </a:r>
            <a:endParaRPr lang="en-US" dirty="0"/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80943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Find the maximum number of independent paths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>
          <a:xfrm>
            <a:off x="612648" y="17337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problems:</a:t>
            </a:r>
            <a:br>
              <a:rPr lang="en-US" dirty="0" smtClean="0"/>
            </a:br>
            <a:r>
              <a:rPr lang="en-US" dirty="0" smtClean="0"/>
              <a:t>maximum independent path</a:t>
            </a:r>
            <a:endParaRPr lang="en-US" dirty="0"/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914400" y="2457407"/>
            <a:ext cx="966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Ideas?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4307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10781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Max flow formulation:  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assign </a:t>
            </a:r>
            <a:r>
              <a:rPr lang="en-US" sz="2400" dirty="0">
                <a:solidFill>
                  <a:schemeClr val="tx1"/>
                </a:solidFill>
              </a:rPr>
              <a:t>unit capacity to every </a:t>
            </a:r>
            <a:r>
              <a:rPr lang="en-US" sz="2400" dirty="0" smtClean="0">
                <a:solidFill>
                  <a:schemeClr val="tx1"/>
                </a:solidFill>
              </a:rPr>
              <a:t>edge (though any value would work)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2400" dirty="0" smtClean="0"/>
              <a:t>assign unit capacity to every vertex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>
              <a:cs typeface="Lucida Grande" charset="0"/>
            </a:endParaRPr>
          </a:p>
        </p:txBody>
      </p:sp>
      <p:sp>
        <p:nvSpPr>
          <p:cNvPr id="58574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independent path</a:t>
            </a:r>
          </a:p>
        </p:txBody>
      </p:sp>
      <p:grpSp>
        <p:nvGrpSpPr>
          <p:cNvPr id="585777" name="Group 49"/>
          <p:cNvGrpSpPr>
            <a:grpSpLocks/>
          </p:cNvGrpSpPr>
          <p:nvPr/>
        </p:nvGrpSpPr>
        <p:grpSpPr bwMode="auto">
          <a:xfrm>
            <a:off x="1457324" y="3135989"/>
            <a:ext cx="4956175" cy="1897063"/>
            <a:chOff x="576" y="2230"/>
            <a:chExt cx="4274" cy="1636"/>
          </a:xfrm>
        </p:grpSpPr>
        <p:sp>
          <p:nvSpPr>
            <p:cNvPr id="585778" name="Oval 50"/>
            <p:cNvSpPr>
              <a:spLocks noChangeAspect="1" noChangeArrowheads="1"/>
            </p:cNvSpPr>
            <p:nvPr/>
          </p:nvSpPr>
          <p:spPr bwMode="auto">
            <a:xfrm>
              <a:off x="576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s</a:t>
              </a:r>
            </a:p>
          </p:txBody>
        </p:sp>
        <p:sp>
          <p:nvSpPr>
            <p:cNvPr id="585779" name="Oval 51"/>
            <p:cNvSpPr>
              <a:spLocks noChangeAspect="1" noChangeArrowheads="1"/>
            </p:cNvSpPr>
            <p:nvPr/>
          </p:nvSpPr>
          <p:spPr bwMode="auto">
            <a:xfrm>
              <a:off x="192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0" name="Oval 52"/>
            <p:cNvSpPr>
              <a:spLocks noChangeAspect="1" noChangeArrowheads="1"/>
            </p:cNvSpPr>
            <p:nvPr/>
          </p:nvSpPr>
          <p:spPr bwMode="auto">
            <a:xfrm>
              <a:off x="192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1" name="Oval 53"/>
            <p:cNvSpPr>
              <a:spLocks noChangeAspect="1" noChangeArrowheads="1"/>
            </p:cNvSpPr>
            <p:nvPr/>
          </p:nvSpPr>
          <p:spPr bwMode="auto">
            <a:xfrm>
              <a:off x="192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82" name="AutoShape 54"/>
            <p:cNvCxnSpPr>
              <a:cxnSpLocks noChangeShapeType="1"/>
              <a:stCxn id="585778" idx="7"/>
              <a:endCxn id="585779" idx="3"/>
            </p:cNvCxnSpPr>
            <p:nvPr/>
          </p:nvCxnSpPr>
          <p:spPr bwMode="auto">
            <a:xfrm flipV="1">
              <a:off x="721" y="2380"/>
              <a:ext cx="1224" cy="5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3" name="AutoShape 55"/>
            <p:cNvCxnSpPr>
              <a:cxnSpLocks noChangeShapeType="1"/>
              <a:stCxn id="585778" idx="6"/>
              <a:endCxn id="585780" idx="2"/>
            </p:cNvCxnSpPr>
            <p:nvPr/>
          </p:nvCxnSpPr>
          <p:spPr bwMode="auto">
            <a:xfrm>
              <a:off x="751" y="3013"/>
              <a:ext cx="11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4" name="AutoShape 56"/>
            <p:cNvCxnSpPr>
              <a:cxnSpLocks noChangeShapeType="1"/>
              <a:stCxn id="585778" idx="5"/>
              <a:endCxn id="585781" idx="1"/>
            </p:cNvCxnSpPr>
            <p:nvPr/>
          </p:nvCxnSpPr>
          <p:spPr bwMode="auto">
            <a:xfrm>
              <a:off x="721" y="3078"/>
              <a:ext cx="1224" cy="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5" name="AutoShape 57"/>
            <p:cNvCxnSpPr>
              <a:cxnSpLocks noChangeShapeType="1"/>
              <a:stCxn id="585780" idx="4"/>
              <a:endCxn id="585781" idx="0"/>
            </p:cNvCxnSpPr>
            <p:nvPr/>
          </p:nvCxnSpPr>
          <p:spPr bwMode="auto">
            <a:xfrm>
              <a:off x="200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6" name="AutoShape 58"/>
            <p:cNvCxnSpPr>
              <a:cxnSpLocks noChangeShapeType="1"/>
              <a:stCxn id="585780" idx="6"/>
              <a:endCxn id="585791" idx="1"/>
            </p:cNvCxnSpPr>
            <p:nvPr/>
          </p:nvCxnSpPr>
          <p:spPr bwMode="auto">
            <a:xfrm>
              <a:off x="2095" y="3013"/>
              <a:ext cx="1290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7" name="AutoShape 59"/>
            <p:cNvCxnSpPr>
              <a:cxnSpLocks noChangeShapeType="1"/>
              <a:stCxn id="585781" idx="6"/>
              <a:endCxn id="585791" idx="2"/>
            </p:cNvCxnSpPr>
            <p:nvPr/>
          </p:nvCxnSpPr>
          <p:spPr bwMode="auto">
            <a:xfrm>
              <a:off x="2095" y="3781"/>
              <a:ext cx="126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8" name="AutoShape 60"/>
            <p:cNvCxnSpPr>
              <a:cxnSpLocks noChangeShapeType="1"/>
              <a:stCxn id="585779" idx="4"/>
              <a:endCxn id="585780" idx="0"/>
            </p:cNvCxnSpPr>
            <p:nvPr/>
          </p:nvCxnSpPr>
          <p:spPr bwMode="auto">
            <a:xfrm>
              <a:off x="200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89" name="Oval 61"/>
            <p:cNvSpPr>
              <a:spLocks noChangeAspect="1" noChangeArrowheads="1"/>
            </p:cNvSpPr>
            <p:nvPr/>
          </p:nvSpPr>
          <p:spPr bwMode="auto">
            <a:xfrm>
              <a:off x="336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0" name="Oval 62"/>
            <p:cNvSpPr>
              <a:spLocks noChangeAspect="1" noChangeArrowheads="1"/>
            </p:cNvSpPr>
            <p:nvPr/>
          </p:nvSpPr>
          <p:spPr bwMode="auto">
            <a:xfrm>
              <a:off x="336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1" name="Oval 63"/>
            <p:cNvSpPr>
              <a:spLocks noChangeAspect="1" noChangeArrowheads="1"/>
            </p:cNvSpPr>
            <p:nvPr/>
          </p:nvSpPr>
          <p:spPr bwMode="auto">
            <a:xfrm>
              <a:off x="336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92" name="AutoShape 64"/>
            <p:cNvCxnSpPr>
              <a:cxnSpLocks noChangeShapeType="1"/>
              <a:stCxn id="585790" idx="4"/>
              <a:endCxn id="585791" idx="0"/>
            </p:cNvCxnSpPr>
            <p:nvPr/>
          </p:nvCxnSpPr>
          <p:spPr bwMode="auto">
            <a:xfrm>
              <a:off x="344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3" name="AutoShape 65"/>
            <p:cNvCxnSpPr>
              <a:cxnSpLocks noChangeShapeType="1"/>
              <a:stCxn id="585789" idx="4"/>
              <a:endCxn id="585790" idx="0"/>
            </p:cNvCxnSpPr>
            <p:nvPr/>
          </p:nvCxnSpPr>
          <p:spPr bwMode="auto">
            <a:xfrm>
              <a:off x="344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94" name="Oval 66"/>
            <p:cNvSpPr>
              <a:spLocks noChangeAspect="1" noChangeArrowheads="1"/>
            </p:cNvSpPr>
            <p:nvPr/>
          </p:nvSpPr>
          <p:spPr bwMode="auto">
            <a:xfrm>
              <a:off x="468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t</a:t>
              </a:r>
            </a:p>
          </p:txBody>
        </p:sp>
        <p:cxnSp>
          <p:nvCxnSpPr>
            <p:cNvPr id="585795" name="AutoShape 67"/>
            <p:cNvCxnSpPr>
              <a:cxnSpLocks noChangeShapeType="1"/>
              <a:stCxn id="585789" idx="6"/>
              <a:endCxn id="585794" idx="1"/>
            </p:cNvCxnSpPr>
            <p:nvPr/>
          </p:nvCxnSpPr>
          <p:spPr bwMode="auto">
            <a:xfrm>
              <a:off x="3535" y="2315"/>
              <a:ext cx="117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6" name="AutoShape 68"/>
            <p:cNvCxnSpPr>
              <a:cxnSpLocks noChangeShapeType="1"/>
              <a:stCxn id="585790" idx="6"/>
              <a:endCxn id="585794" idx="2"/>
            </p:cNvCxnSpPr>
            <p:nvPr/>
          </p:nvCxnSpPr>
          <p:spPr bwMode="auto">
            <a:xfrm>
              <a:off x="3535" y="3013"/>
              <a:ext cx="11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7" name="AutoShape 69"/>
            <p:cNvCxnSpPr>
              <a:cxnSpLocks noChangeShapeType="1"/>
              <a:stCxn id="585791" idx="7"/>
              <a:endCxn id="585794" idx="4"/>
            </p:cNvCxnSpPr>
            <p:nvPr/>
          </p:nvCxnSpPr>
          <p:spPr bwMode="auto">
            <a:xfrm flipV="1">
              <a:off x="3505" y="3103"/>
              <a:ext cx="1260" cy="6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8" name="AutoShape 70"/>
            <p:cNvCxnSpPr>
              <a:cxnSpLocks noChangeShapeType="1"/>
              <a:stCxn id="585790" idx="2"/>
              <a:endCxn id="585779" idx="6"/>
            </p:cNvCxnSpPr>
            <p:nvPr/>
          </p:nvCxnSpPr>
          <p:spPr bwMode="auto">
            <a:xfrm flipH="1" flipV="1">
              <a:off x="2095" y="2315"/>
              <a:ext cx="1260" cy="6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9" name="AutoShape 71"/>
            <p:cNvCxnSpPr>
              <a:cxnSpLocks noChangeShapeType="1"/>
              <a:stCxn id="585789" idx="2"/>
              <a:endCxn id="585780" idx="7"/>
            </p:cNvCxnSpPr>
            <p:nvPr/>
          </p:nvCxnSpPr>
          <p:spPr bwMode="auto">
            <a:xfrm flipH="1">
              <a:off x="2065" y="2315"/>
              <a:ext cx="129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585800" name="Text Box 72"/>
          <p:cNvSpPr txBox="1">
            <a:spLocks noChangeArrowheads="1"/>
          </p:cNvSpPr>
          <p:nvPr/>
        </p:nvSpPr>
        <p:spPr bwMode="auto">
          <a:xfrm>
            <a:off x="2155824" y="35550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 dirty="0"/>
              <a:t>1</a:t>
            </a:r>
          </a:p>
        </p:txBody>
      </p:sp>
      <p:sp>
        <p:nvSpPr>
          <p:cNvPr id="585801" name="Text Box 73"/>
          <p:cNvSpPr txBox="1">
            <a:spLocks noChangeArrowheads="1"/>
          </p:cNvSpPr>
          <p:nvPr/>
        </p:nvSpPr>
        <p:spPr bwMode="auto">
          <a:xfrm>
            <a:off x="2155824" y="39106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2" name="Text Box 74"/>
          <p:cNvSpPr txBox="1">
            <a:spLocks noChangeArrowheads="1"/>
          </p:cNvSpPr>
          <p:nvPr/>
        </p:nvSpPr>
        <p:spPr bwMode="auto">
          <a:xfrm>
            <a:off x="2143124" y="43297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3" name="Text Box 75"/>
          <p:cNvSpPr txBox="1">
            <a:spLocks noChangeArrowheads="1"/>
          </p:cNvSpPr>
          <p:nvPr/>
        </p:nvSpPr>
        <p:spPr bwMode="auto">
          <a:xfrm>
            <a:off x="3635374" y="4804452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4" name="Text Box 76"/>
          <p:cNvSpPr txBox="1">
            <a:spLocks noChangeArrowheads="1"/>
          </p:cNvSpPr>
          <p:nvPr/>
        </p:nvSpPr>
        <p:spPr bwMode="auto">
          <a:xfrm>
            <a:off x="3621087" y="4248827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5" name="Text Box 77"/>
          <p:cNvSpPr txBox="1">
            <a:spLocks noChangeArrowheads="1"/>
          </p:cNvSpPr>
          <p:nvPr/>
        </p:nvSpPr>
        <p:spPr bwMode="auto">
          <a:xfrm>
            <a:off x="4146549" y="37328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6" name="Text Box 78"/>
          <p:cNvSpPr txBox="1">
            <a:spLocks noChangeArrowheads="1"/>
          </p:cNvSpPr>
          <p:nvPr/>
        </p:nvSpPr>
        <p:spPr bwMode="auto">
          <a:xfrm>
            <a:off x="4157662" y="3318552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7" name="Text Box 79"/>
          <p:cNvSpPr txBox="1">
            <a:spLocks noChangeArrowheads="1"/>
          </p:cNvSpPr>
          <p:nvPr/>
        </p:nvSpPr>
        <p:spPr bwMode="auto">
          <a:xfrm>
            <a:off x="5422899" y="34757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8" name="Text Box 80"/>
          <p:cNvSpPr txBox="1">
            <a:spLocks noChangeArrowheads="1"/>
          </p:cNvSpPr>
          <p:nvPr/>
        </p:nvSpPr>
        <p:spPr bwMode="auto">
          <a:xfrm>
            <a:off x="5410199" y="38948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9" name="Text Box 81"/>
          <p:cNvSpPr txBox="1">
            <a:spLocks noChangeArrowheads="1"/>
          </p:cNvSpPr>
          <p:nvPr/>
        </p:nvSpPr>
        <p:spPr bwMode="auto">
          <a:xfrm>
            <a:off x="5397499" y="44282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0" name="Text Box 82"/>
          <p:cNvSpPr txBox="1">
            <a:spLocks noChangeArrowheads="1"/>
          </p:cNvSpPr>
          <p:nvPr/>
        </p:nvSpPr>
        <p:spPr bwMode="auto">
          <a:xfrm>
            <a:off x="3016249" y="3501114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1" name="Text Box 83"/>
          <p:cNvSpPr txBox="1">
            <a:spLocks noChangeArrowheads="1"/>
          </p:cNvSpPr>
          <p:nvPr/>
        </p:nvSpPr>
        <p:spPr bwMode="auto">
          <a:xfrm>
            <a:off x="3016249" y="4363127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2" name="Text Box 84"/>
          <p:cNvSpPr txBox="1">
            <a:spLocks noChangeArrowheads="1"/>
          </p:cNvSpPr>
          <p:nvPr/>
        </p:nvSpPr>
        <p:spPr bwMode="auto">
          <a:xfrm>
            <a:off x="4675187" y="3563027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3" name="Text Box 85"/>
          <p:cNvSpPr txBox="1">
            <a:spLocks noChangeArrowheads="1"/>
          </p:cNvSpPr>
          <p:nvPr/>
        </p:nvSpPr>
        <p:spPr bwMode="auto">
          <a:xfrm>
            <a:off x="4673599" y="4436152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7324" y="5701770"/>
            <a:ext cx="6024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Same idea as the maximum edge-disjoint paths, but now we also constrain the vertices</a:t>
            </a:r>
          </a:p>
        </p:txBody>
      </p:sp>
      <p:sp>
        <p:nvSpPr>
          <p:cNvPr id="42" name="Text Box 72"/>
          <p:cNvSpPr txBox="1">
            <a:spLocks noChangeArrowheads="1"/>
          </p:cNvSpPr>
          <p:nvPr/>
        </p:nvSpPr>
        <p:spPr bwMode="auto">
          <a:xfrm>
            <a:off x="2798608" y="2939376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3" name="Text Box 72"/>
          <p:cNvSpPr txBox="1">
            <a:spLocks noChangeArrowheads="1"/>
          </p:cNvSpPr>
          <p:nvPr/>
        </p:nvSpPr>
        <p:spPr bwMode="auto">
          <a:xfrm>
            <a:off x="4847778" y="2966523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4" name="Text Box 72"/>
          <p:cNvSpPr txBox="1">
            <a:spLocks noChangeArrowheads="1"/>
          </p:cNvSpPr>
          <p:nvPr/>
        </p:nvSpPr>
        <p:spPr bwMode="auto">
          <a:xfrm>
            <a:off x="2781443" y="418056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5" name="Text Box 72"/>
          <p:cNvSpPr txBox="1">
            <a:spLocks noChangeArrowheads="1"/>
          </p:cNvSpPr>
          <p:nvPr/>
        </p:nvSpPr>
        <p:spPr bwMode="auto">
          <a:xfrm>
            <a:off x="2781443" y="49870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6" name="Text Box 72"/>
          <p:cNvSpPr txBox="1">
            <a:spLocks noChangeArrowheads="1"/>
          </p:cNvSpPr>
          <p:nvPr/>
        </p:nvSpPr>
        <p:spPr bwMode="auto">
          <a:xfrm>
            <a:off x="4853823" y="378600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7" name="Text Box 72"/>
          <p:cNvSpPr txBox="1">
            <a:spLocks noChangeArrowheads="1"/>
          </p:cNvSpPr>
          <p:nvPr/>
        </p:nvSpPr>
        <p:spPr bwMode="auto">
          <a:xfrm>
            <a:off x="4903787" y="494177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29856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problems: wireless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8513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campus has hired you to setup the wireless network</a:t>
            </a:r>
          </a:p>
          <a:p>
            <a:r>
              <a:rPr lang="en-US" dirty="0" smtClean="0"/>
              <a:t>There are currently </a:t>
            </a:r>
            <a:r>
              <a:rPr lang="en-US" i="1" dirty="0" smtClean="0"/>
              <a:t>m</a:t>
            </a:r>
            <a:r>
              <a:rPr lang="en-US" dirty="0" smtClean="0"/>
              <a:t> wireless stations positioned at various (</a:t>
            </a:r>
            <a:r>
              <a:rPr lang="en-US" dirty="0" err="1" smtClean="0"/>
              <a:t>x,y</a:t>
            </a:r>
            <a:r>
              <a:rPr lang="en-US" dirty="0" smtClean="0"/>
              <a:t>) coordinates on campus</a:t>
            </a:r>
          </a:p>
          <a:p>
            <a:r>
              <a:rPr lang="en-US" dirty="0" smtClean="0"/>
              <a:t>The range of each of these stations is </a:t>
            </a:r>
            <a:r>
              <a:rPr lang="en-US" i="1" dirty="0" smtClean="0"/>
              <a:t>r</a:t>
            </a:r>
            <a:r>
              <a:rPr lang="en-US" dirty="0" smtClean="0"/>
              <a:t> (i.e. the signal </a:t>
            </a:r>
            <a:r>
              <a:rPr lang="en-US" dirty="0" smtClean="0"/>
              <a:t>goes </a:t>
            </a:r>
            <a:r>
              <a:rPr lang="en-US" dirty="0" smtClean="0"/>
              <a:t>at most distance 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Any particular wireless station can only host </a:t>
            </a:r>
            <a:r>
              <a:rPr lang="en-US" i="1" dirty="0" smtClean="0"/>
              <a:t>k</a:t>
            </a:r>
            <a:r>
              <a:rPr lang="en-US" dirty="0" smtClean="0"/>
              <a:t> people connected</a:t>
            </a:r>
          </a:p>
          <a:p>
            <a:r>
              <a:rPr lang="en-US" dirty="0" smtClean="0"/>
              <a:t>You’ve calculate the </a:t>
            </a:r>
            <a:r>
              <a:rPr lang="en-US" i="1" dirty="0" smtClean="0"/>
              <a:t>n</a:t>
            </a:r>
            <a:r>
              <a:rPr lang="en-US" dirty="0" smtClean="0"/>
              <a:t> most popular locations on campus and have </a:t>
            </a:r>
            <a:r>
              <a:rPr lang="en-US" dirty="0" smtClean="0"/>
              <a:t>their 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coordinates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Could the current network support </a:t>
            </a:r>
            <a:r>
              <a:rPr lang="en-US" dirty="0" smtClean="0">
                <a:solidFill>
                  <a:srgbClr val="FF0000"/>
                </a:solidFill>
              </a:rPr>
              <a:t>n different</a:t>
            </a:r>
            <a:r>
              <a:rPr lang="en-US" dirty="0" smtClean="0">
                <a:solidFill>
                  <a:srgbClr val="FF0000"/>
                </a:solidFill>
              </a:rPr>
              <a:t> people </a:t>
            </a:r>
            <a:r>
              <a:rPr lang="en-US" dirty="0" smtClean="0">
                <a:solidFill>
                  <a:srgbClr val="FF0000"/>
                </a:solidFill>
              </a:rPr>
              <a:t>trying to connect at each of the 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most popular </a:t>
            </a:r>
            <a:r>
              <a:rPr lang="en-US" dirty="0" smtClean="0">
                <a:solidFill>
                  <a:srgbClr val="FF0000"/>
                </a:solidFill>
              </a:rPr>
              <a:t>locations (i.e. one person per location)?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Prove correctness and state run-time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691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matching problem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89213" y="5134088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98086" y="4222503"/>
            <a:ext cx="657225" cy="533400"/>
            <a:chOff x="1824" y="2736"/>
            <a:chExt cx="414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3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smtClean="0"/>
                <a:t>p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375886" y="4151066"/>
            <a:ext cx="709613" cy="533400"/>
            <a:chOff x="1824" y="2736"/>
            <a:chExt cx="447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39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smtClean="0"/>
                <a:t>w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6563774" y="515080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</p:cNvCxnSpPr>
          <p:nvPr/>
        </p:nvCxnSpPr>
        <p:spPr>
          <a:xfrm flipV="1">
            <a:off x="1444498" y="4572546"/>
            <a:ext cx="1261830" cy="63965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</p:cNvCxnSpPr>
          <p:nvPr/>
        </p:nvCxnSpPr>
        <p:spPr>
          <a:xfrm>
            <a:off x="1444498" y="5589373"/>
            <a:ext cx="1261830" cy="86339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231486" y="4480335"/>
            <a:ext cx="281758" cy="9221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1833462" y="448033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606248" y="435470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k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114294" y="3467368"/>
            <a:ext cx="21672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0000FF"/>
                </a:solidFill>
              </a:rPr>
              <a:t>add edge if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err="1" smtClean="0">
                <a:solidFill>
                  <a:srgbClr val="0000FF"/>
                </a:solidFill>
              </a:rPr>
              <a:t>dist</a:t>
            </a:r>
            <a:r>
              <a:rPr lang="en-US" dirty="0" smtClean="0">
                <a:solidFill>
                  <a:srgbClr val="0000FF"/>
                </a:solidFill>
              </a:rPr>
              <a:t>(p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w</a:t>
            </a:r>
            <a:r>
              <a:rPr lang="en-US" baseline="-25000" dirty="0" err="1" smtClean="0">
                <a:solidFill>
                  <a:srgbClr val="0000FF"/>
                </a:solidFill>
              </a:rPr>
              <a:t>j</a:t>
            </a:r>
            <a:r>
              <a:rPr lang="en-US" dirty="0" smtClean="0">
                <a:solidFill>
                  <a:srgbClr val="0000FF"/>
                </a:solidFill>
              </a:rPr>
              <a:t>) &lt; r</a:t>
            </a:r>
            <a:endParaRPr lang="en-US" kern="1200" dirty="0">
              <a:solidFill>
                <a:srgbClr val="0000FF"/>
              </a:solidFill>
            </a:endParaRPr>
          </a:p>
        </p:txBody>
      </p:sp>
      <p:grpSp>
        <p:nvGrpSpPr>
          <p:cNvPr id="31" name="Group 7"/>
          <p:cNvGrpSpPr>
            <a:grpSpLocks/>
          </p:cNvGrpSpPr>
          <p:nvPr/>
        </p:nvGrpSpPr>
        <p:grpSpPr bwMode="auto">
          <a:xfrm>
            <a:off x="2698086" y="6209802"/>
            <a:ext cx="657225" cy="533400"/>
            <a:chOff x="1824" y="2736"/>
            <a:chExt cx="414" cy="336"/>
          </a:xfrm>
        </p:grpSpPr>
        <p:sp>
          <p:nvSpPr>
            <p:cNvPr id="3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3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err="1" smtClean="0"/>
                <a:t>p</a:t>
              </a:r>
              <a:r>
                <a:rPr lang="en-US" sz="2400" baseline="-25000" dirty="0" err="1"/>
                <a:t>n</a:t>
              </a:r>
              <a:endParaRPr lang="en-US" sz="2400" baseline="-25000" dirty="0"/>
            </a:p>
          </p:txBody>
        </p:sp>
      </p:grpSp>
      <p:sp>
        <p:nvSpPr>
          <p:cNvPr id="34" name="TextBox 33"/>
          <p:cNvSpPr txBox="1"/>
          <p:nvPr/>
        </p:nvSpPr>
        <p:spPr>
          <a:xfrm rot="5400000">
            <a:off x="2754062" y="506360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…</a:t>
            </a:r>
            <a:endParaRPr lang="en-US" sz="4400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243007" y="6376564"/>
            <a:ext cx="281758" cy="762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67167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n</a:t>
            </a:r>
            <a:r>
              <a:rPr lang="en-US" sz="2800" dirty="0" smtClean="0"/>
              <a:t> </a:t>
            </a:r>
            <a:r>
              <a:rPr lang="en-US" sz="2800" dirty="0" smtClean="0"/>
              <a:t>people nodes and n station nodes</a:t>
            </a:r>
          </a:p>
          <a:p>
            <a:r>
              <a:rPr lang="en-US" sz="2800" dirty="0" smtClean="0"/>
              <a:t>if </a:t>
            </a:r>
            <a:r>
              <a:rPr lang="en-US" sz="2800" dirty="0" err="1" smtClean="0"/>
              <a:t>dist</a:t>
            </a:r>
            <a:r>
              <a:rPr lang="en-US" sz="2800" dirty="0" smtClean="0"/>
              <a:t>(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i</a:t>
            </a:r>
            <a:r>
              <a:rPr lang="en-US" sz="2800" dirty="0" err="1" smtClean="0"/>
              <a:t>,w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) &lt; r then add an edge from pi to </a:t>
            </a:r>
            <a:r>
              <a:rPr lang="en-US" sz="2800" dirty="0" err="1" smtClean="0"/>
              <a:t>wj</a:t>
            </a:r>
            <a:r>
              <a:rPr lang="en-US" sz="2800" dirty="0" smtClean="0"/>
              <a:t> with </a:t>
            </a:r>
            <a:r>
              <a:rPr lang="en-US" sz="2800" dirty="0" err="1" smtClean="0"/>
              <a:t>weigth</a:t>
            </a:r>
            <a:r>
              <a:rPr lang="en-US" sz="2800" dirty="0" smtClean="0"/>
              <a:t> 1 (where </a:t>
            </a:r>
            <a:r>
              <a:rPr lang="en-US" sz="2800" dirty="0" err="1" smtClean="0"/>
              <a:t>dist</a:t>
            </a:r>
            <a:r>
              <a:rPr lang="en-US" sz="2800" dirty="0"/>
              <a:t> </a:t>
            </a:r>
            <a:r>
              <a:rPr lang="en-US" sz="2800" dirty="0" smtClean="0"/>
              <a:t>is </a:t>
            </a:r>
            <a:r>
              <a:rPr lang="en-US" sz="2800" dirty="0" err="1" smtClean="0"/>
              <a:t>euclidean</a:t>
            </a:r>
            <a:r>
              <a:rPr lang="en-US" sz="2800" dirty="0" smtClean="0"/>
              <a:t> distance)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add edges s -&gt; p</a:t>
            </a:r>
            <a:r>
              <a:rPr lang="en-US" sz="2800" baseline="-25000" dirty="0" smtClean="0">
                <a:solidFill>
                  <a:srgbClr val="000000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with weight 1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add edges </a:t>
            </a:r>
            <a:r>
              <a:rPr lang="en-US" sz="2800" dirty="0" err="1" smtClean="0">
                <a:solidFill>
                  <a:srgbClr val="000000"/>
                </a:solidFill>
              </a:rPr>
              <a:t>w</a:t>
            </a:r>
            <a:r>
              <a:rPr lang="en-US" sz="28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sz="2800" dirty="0" smtClean="0">
                <a:solidFill>
                  <a:srgbClr val="000000"/>
                </a:solidFill>
              </a:rPr>
              <a:t> -&gt; t with weight </a:t>
            </a:r>
            <a:r>
              <a:rPr lang="en-US" sz="2800" dirty="0" smtClean="0">
                <a:solidFill>
                  <a:srgbClr val="000000"/>
                </a:solidFill>
              </a:rPr>
              <a:t>k</a:t>
            </a:r>
            <a:endParaRPr lang="en-US" sz="2800" dirty="0">
              <a:solidFill>
                <a:srgbClr val="000000"/>
              </a:solidFill>
            </a:endParaRPr>
          </a:p>
        </p:txBody>
      </p:sp>
      <p:grpSp>
        <p:nvGrpSpPr>
          <p:cNvPr id="41" name="Group 7"/>
          <p:cNvGrpSpPr>
            <a:grpSpLocks/>
          </p:cNvGrpSpPr>
          <p:nvPr/>
        </p:nvGrpSpPr>
        <p:grpSpPr bwMode="auto">
          <a:xfrm>
            <a:off x="4452086" y="6104224"/>
            <a:ext cx="709613" cy="533400"/>
            <a:chOff x="1824" y="2736"/>
            <a:chExt cx="447" cy="336"/>
          </a:xfrm>
        </p:grpSpPr>
        <p:sp>
          <p:nvSpPr>
            <p:cNvPr id="4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39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err="1" smtClean="0"/>
                <a:t>w</a:t>
              </a:r>
              <a:r>
                <a:rPr lang="en-US" sz="2400" baseline="-25000" dirty="0" err="1"/>
                <a:t>m</a:t>
              </a:r>
              <a:endParaRPr lang="en-US" sz="2400" baseline="-25000" dirty="0"/>
            </a:p>
          </p:txBody>
        </p:sp>
      </p:grpSp>
      <p:cxnSp>
        <p:nvCxnSpPr>
          <p:cNvPr id="44" name="Straight Arrow Connector 43"/>
          <p:cNvCxnSpPr/>
          <p:nvPr/>
        </p:nvCxnSpPr>
        <p:spPr>
          <a:xfrm flipV="1">
            <a:off x="4071042" y="4451948"/>
            <a:ext cx="281758" cy="12059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170328" y="6316265"/>
            <a:ext cx="28175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 rot="5400000">
            <a:off x="4326317" y="506360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…</a:t>
            </a:r>
            <a:endParaRPr lang="en-US" sz="4400" dirty="0"/>
          </a:p>
        </p:txBody>
      </p:sp>
      <p:cxnSp>
        <p:nvCxnSpPr>
          <p:cNvPr id="49" name="Straight Arrow Connector 48"/>
          <p:cNvCxnSpPr>
            <a:endCxn id="14" idx="1"/>
          </p:cNvCxnSpPr>
          <p:nvPr/>
        </p:nvCxnSpPr>
        <p:spPr>
          <a:xfrm>
            <a:off x="4909286" y="4405844"/>
            <a:ext cx="1732603" cy="82308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4" idx="3"/>
          </p:cNvCxnSpPr>
          <p:nvPr/>
        </p:nvCxnSpPr>
        <p:spPr>
          <a:xfrm flipV="1">
            <a:off x="4985486" y="5606094"/>
            <a:ext cx="1656403" cy="72556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1642962" y="59727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endParaRPr lang="en-US" kern="1200" dirty="0"/>
          </a:p>
        </p:txBody>
      </p:sp>
      <p:sp>
        <p:nvSpPr>
          <p:cNvPr id="54" name="Text Box 31"/>
          <p:cNvSpPr txBox="1">
            <a:spLocks noChangeArrowheads="1"/>
          </p:cNvSpPr>
          <p:nvPr/>
        </p:nvSpPr>
        <p:spPr bwMode="auto">
          <a:xfrm>
            <a:off x="5686106" y="59727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k</a:t>
            </a:r>
            <a:endParaRPr lang="en-US" kern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787876" y="3499237"/>
            <a:ext cx="33009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solve for max-flow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check if flow = m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110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graph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grpSp>
        <p:nvGrpSpPr>
          <p:cNvPr id="85" name="Group 4"/>
          <p:cNvGrpSpPr>
            <a:grpSpLocks/>
          </p:cNvGrpSpPr>
          <p:nvPr/>
        </p:nvGrpSpPr>
        <p:grpSpPr bwMode="auto">
          <a:xfrm>
            <a:off x="697674" y="2895366"/>
            <a:ext cx="533400" cy="533400"/>
            <a:chOff x="1824" y="2736"/>
            <a:chExt cx="336" cy="336"/>
          </a:xfrm>
        </p:grpSpPr>
        <p:sp>
          <p:nvSpPr>
            <p:cNvPr id="8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2322064" y="1714266"/>
            <a:ext cx="533400" cy="533400"/>
            <a:chOff x="1824" y="2736"/>
            <a:chExt cx="336" cy="336"/>
          </a:xfrm>
        </p:grpSpPr>
        <p:sp>
          <p:nvSpPr>
            <p:cNvPr id="8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2322064" y="3293638"/>
            <a:ext cx="533400" cy="533400"/>
            <a:chOff x="1824" y="2736"/>
            <a:chExt cx="336" cy="336"/>
          </a:xfrm>
        </p:grpSpPr>
        <p:sp>
          <p:nvSpPr>
            <p:cNvPr id="9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94" name="Group 7"/>
          <p:cNvGrpSpPr>
            <a:grpSpLocks/>
          </p:cNvGrpSpPr>
          <p:nvPr/>
        </p:nvGrpSpPr>
        <p:grpSpPr bwMode="auto">
          <a:xfrm>
            <a:off x="7025278" y="2711351"/>
            <a:ext cx="533400" cy="533400"/>
            <a:chOff x="1824" y="2736"/>
            <a:chExt cx="336" cy="336"/>
          </a:xfrm>
        </p:grpSpPr>
        <p:sp>
          <p:nvSpPr>
            <p:cNvPr id="9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97" name="Straight Arrow Connector 96"/>
          <p:cNvCxnSpPr>
            <a:stCxn id="86" idx="7"/>
            <a:endCxn id="89" idx="3"/>
          </p:cNvCxnSpPr>
          <p:nvPr/>
        </p:nvCxnSpPr>
        <p:spPr>
          <a:xfrm flipV="1">
            <a:off x="1152959" y="2169551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86" idx="5"/>
            <a:endCxn id="92" idx="2"/>
          </p:cNvCxnSpPr>
          <p:nvPr/>
        </p:nvCxnSpPr>
        <p:spPr>
          <a:xfrm>
            <a:off x="1152959" y="3350651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92" idx="6"/>
            <a:endCxn id="112" idx="2"/>
          </p:cNvCxnSpPr>
          <p:nvPr/>
        </p:nvCxnSpPr>
        <p:spPr>
          <a:xfrm>
            <a:off x="2855464" y="3560338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89" idx="4"/>
            <a:endCxn id="92" idx="0"/>
          </p:cNvCxnSpPr>
          <p:nvPr/>
        </p:nvCxnSpPr>
        <p:spPr>
          <a:xfrm>
            <a:off x="2588764" y="2247666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89" idx="6"/>
            <a:endCxn id="109" idx="2"/>
          </p:cNvCxnSpPr>
          <p:nvPr/>
        </p:nvCxnSpPr>
        <p:spPr>
          <a:xfrm>
            <a:off x="2855464" y="1980966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 Box 31"/>
          <p:cNvSpPr txBox="1">
            <a:spLocks noChangeArrowheads="1"/>
          </p:cNvSpPr>
          <p:nvPr/>
        </p:nvSpPr>
        <p:spPr bwMode="auto">
          <a:xfrm>
            <a:off x="1018553" y="2169551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4" name="Text Box 31"/>
          <p:cNvSpPr txBox="1">
            <a:spLocks noChangeArrowheads="1"/>
          </p:cNvSpPr>
          <p:nvPr/>
        </p:nvSpPr>
        <p:spPr bwMode="auto">
          <a:xfrm>
            <a:off x="3618311" y="355356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105" name="Text Box 31"/>
          <p:cNvSpPr txBox="1">
            <a:spLocks noChangeArrowheads="1"/>
          </p:cNvSpPr>
          <p:nvPr/>
        </p:nvSpPr>
        <p:spPr bwMode="auto">
          <a:xfrm>
            <a:off x="1327709" y="348887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6" name="Text Box 31"/>
          <p:cNvSpPr txBox="1">
            <a:spLocks noChangeArrowheads="1"/>
          </p:cNvSpPr>
          <p:nvPr/>
        </p:nvSpPr>
        <p:spPr bwMode="auto">
          <a:xfrm>
            <a:off x="3452038" y="1600447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107" name="Text Box 31"/>
          <p:cNvSpPr txBox="1">
            <a:spLocks noChangeArrowheads="1"/>
          </p:cNvSpPr>
          <p:nvPr/>
        </p:nvSpPr>
        <p:spPr bwMode="auto">
          <a:xfrm>
            <a:off x="2616374" y="25759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108" name="Group 7"/>
          <p:cNvGrpSpPr>
            <a:grpSpLocks/>
          </p:cNvGrpSpPr>
          <p:nvPr/>
        </p:nvGrpSpPr>
        <p:grpSpPr bwMode="auto">
          <a:xfrm>
            <a:off x="5042169" y="1714266"/>
            <a:ext cx="533400" cy="533400"/>
            <a:chOff x="1824" y="2736"/>
            <a:chExt cx="336" cy="336"/>
          </a:xfrm>
        </p:grpSpPr>
        <p:sp>
          <p:nvSpPr>
            <p:cNvPr id="10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111" name="Group 7"/>
          <p:cNvGrpSpPr>
            <a:grpSpLocks/>
          </p:cNvGrpSpPr>
          <p:nvPr/>
        </p:nvGrpSpPr>
        <p:grpSpPr bwMode="auto">
          <a:xfrm>
            <a:off x="5042169" y="3293638"/>
            <a:ext cx="533400" cy="533400"/>
            <a:chOff x="1824" y="2736"/>
            <a:chExt cx="336" cy="336"/>
          </a:xfrm>
        </p:grpSpPr>
        <p:sp>
          <p:nvSpPr>
            <p:cNvPr id="11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114" name="Straight Arrow Connector 113"/>
          <p:cNvCxnSpPr>
            <a:stCxn id="109" idx="4"/>
            <a:endCxn id="112" idx="0"/>
          </p:cNvCxnSpPr>
          <p:nvPr/>
        </p:nvCxnSpPr>
        <p:spPr>
          <a:xfrm>
            <a:off x="5308869" y="2247666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89" idx="5"/>
            <a:endCxn id="112" idx="1"/>
          </p:cNvCxnSpPr>
          <p:nvPr/>
        </p:nvCxnSpPr>
        <p:spPr>
          <a:xfrm>
            <a:off x="2777349" y="2169551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09" idx="6"/>
            <a:endCxn id="95" idx="1"/>
          </p:cNvCxnSpPr>
          <p:nvPr/>
        </p:nvCxnSpPr>
        <p:spPr>
          <a:xfrm>
            <a:off x="5575569" y="1980966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2" idx="6"/>
            <a:endCxn id="95" idx="2"/>
          </p:cNvCxnSpPr>
          <p:nvPr/>
        </p:nvCxnSpPr>
        <p:spPr>
          <a:xfrm flipV="1">
            <a:off x="5575569" y="2978051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 Box 31"/>
          <p:cNvSpPr txBox="1">
            <a:spLocks noChangeArrowheads="1"/>
          </p:cNvSpPr>
          <p:nvPr/>
        </p:nvSpPr>
        <p:spPr bwMode="auto">
          <a:xfrm>
            <a:off x="5308869" y="24868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163" name="Text Box 31"/>
          <p:cNvSpPr txBox="1">
            <a:spLocks noChangeArrowheads="1"/>
          </p:cNvSpPr>
          <p:nvPr/>
        </p:nvSpPr>
        <p:spPr bwMode="auto">
          <a:xfrm>
            <a:off x="6236261" y="1967160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64" name="Text Box 31"/>
          <p:cNvSpPr txBox="1">
            <a:spLocks noChangeArrowheads="1"/>
          </p:cNvSpPr>
          <p:nvPr/>
        </p:nvSpPr>
        <p:spPr bwMode="auto">
          <a:xfrm>
            <a:off x="6228777" y="3293638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65" name="Text Box 31"/>
          <p:cNvSpPr txBox="1">
            <a:spLocks noChangeArrowheads="1"/>
          </p:cNvSpPr>
          <p:nvPr/>
        </p:nvSpPr>
        <p:spPr bwMode="auto">
          <a:xfrm>
            <a:off x="3618311" y="23035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761984" y="4217728"/>
            <a:ext cx="6861004" cy="2418744"/>
            <a:chOff x="761984" y="4217728"/>
            <a:chExt cx="6861004" cy="2418744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8" name="Straight Arrow Connector 57"/>
            <p:cNvCxnSpPr/>
            <p:nvPr/>
          </p:nvCxnSpPr>
          <p:spPr>
            <a:xfrm>
              <a:off x="1217269" y="6080651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919774" y="6359368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2919774" y="4572906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7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4036011" y="4217728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48" idx="5"/>
              <a:endCxn id="71" idx="1"/>
            </p:cNvCxnSpPr>
            <p:nvPr/>
          </p:nvCxnSpPr>
          <p:spPr>
            <a:xfrm>
              <a:off x="2841659" y="4885745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5667489" y="461432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682621" y="501973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V="1">
              <a:off x="5612814" y="5791422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"/>
            <p:cNvSpPr txBox="1">
              <a:spLocks noChangeArrowheads="1"/>
            </p:cNvSpPr>
            <p:nvPr/>
          </p:nvSpPr>
          <p:spPr bwMode="auto">
            <a:xfrm>
              <a:off x="6050725" y="5572738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V="1">
              <a:off x="1245424" y="4927697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 Box 31"/>
            <p:cNvSpPr txBox="1">
              <a:spLocks noChangeArrowheads="1"/>
            </p:cNvSpPr>
            <p:nvPr/>
          </p:nvSpPr>
          <p:spPr bwMode="auto">
            <a:xfrm>
              <a:off x="1817749" y="534867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59" name="Straight Arrow Connector 158"/>
            <p:cNvCxnSpPr/>
            <p:nvPr/>
          </p:nvCxnSpPr>
          <p:spPr>
            <a:xfrm>
              <a:off x="2919774" y="4792491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 Box 31"/>
            <p:cNvSpPr txBox="1">
              <a:spLocks noChangeArrowheads="1"/>
            </p:cNvSpPr>
            <p:nvPr/>
          </p:nvSpPr>
          <p:spPr bwMode="auto">
            <a:xfrm>
              <a:off x="4052824" y="4743308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>
              <a:off x="5557594" y="483575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 Box 31"/>
            <p:cNvSpPr txBox="1">
              <a:spLocks noChangeArrowheads="1"/>
            </p:cNvSpPr>
            <p:nvPr/>
          </p:nvSpPr>
          <p:spPr bwMode="auto">
            <a:xfrm>
              <a:off x="5928546" y="5089486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cxnSp>
          <p:nvCxnSpPr>
            <p:cNvPr id="166" name="Straight Arrow Connector 165"/>
            <p:cNvCxnSpPr/>
            <p:nvPr/>
          </p:nvCxnSpPr>
          <p:spPr>
            <a:xfrm>
              <a:off x="1258684" y="5846565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 Box 31"/>
            <p:cNvSpPr txBox="1">
              <a:spLocks noChangeArrowheads="1"/>
            </p:cNvSpPr>
            <p:nvPr/>
          </p:nvSpPr>
          <p:spPr bwMode="auto">
            <a:xfrm>
              <a:off x="1857602" y="5716051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cxnSp>
          <p:nvCxnSpPr>
            <p:cNvPr id="168" name="Straight Arrow Connector 167"/>
            <p:cNvCxnSpPr/>
            <p:nvPr/>
          </p:nvCxnSpPr>
          <p:spPr>
            <a:xfrm>
              <a:off x="2934124" y="6139006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 Box 31"/>
            <p:cNvSpPr txBox="1">
              <a:spLocks noChangeArrowheads="1"/>
            </p:cNvSpPr>
            <p:nvPr/>
          </p:nvSpPr>
          <p:spPr bwMode="auto">
            <a:xfrm>
              <a:off x="3624393" y="5778247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10645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1600200"/>
            <a:ext cx="8153400" cy="4888497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rgbClr val="0000FF"/>
                </a:solidFill>
              </a:rPr>
              <a:t>If there is flow from a person node to a wireless node then that person is attached to that wireless node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800" dirty="0" smtClean="0"/>
              <a:t>if </a:t>
            </a:r>
            <a:r>
              <a:rPr lang="en-US" sz="3800" dirty="0" err="1" smtClean="0"/>
              <a:t>dist</a:t>
            </a:r>
            <a:r>
              <a:rPr lang="en-US" sz="3800" dirty="0" smtClean="0"/>
              <a:t>(</a:t>
            </a:r>
            <a:r>
              <a:rPr lang="en-US" sz="3800" dirty="0" err="1" smtClean="0"/>
              <a:t>pi,wj</a:t>
            </a:r>
            <a:r>
              <a:rPr lang="en-US" sz="3800" dirty="0" smtClean="0"/>
              <a:t>) &lt; r then add an edge from pi to </a:t>
            </a:r>
            <a:r>
              <a:rPr lang="en-US" sz="3800" dirty="0" err="1" smtClean="0"/>
              <a:t>wj</a:t>
            </a:r>
            <a:r>
              <a:rPr lang="en-US" sz="3800" dirty="0" smtClean="0"/>
              <a:t> with </a:t>
            </a:r>
            <a:r>
              <a:rPr lang="en-US" sz="3800" dirty="0" err="1" smtClean="0"/>
              <a:t>weigth</a:t>
            </a:r>
            <a:r>
              <a:rPr lang="en-US" sz="3800" dirty="0" smtClean="0"/>
              <a:t> 1 (where </a:t>
            </a:r>
            <a:r>
              <a:rPr lang="en-US" sz="3800" dirty="0" err="1" smtClean="0"/>
              <a:t>dist</a:t>
            </a:r>
            <a:r>
              <a:rPr lang="en-US" sz="3800" dirty="0" smtClean="0"/>
              <a:t> is </a:t>
            </a:r>
            <a:r>
              <a:rPr lang="en-US" sz="3800" dirty="0" err="1" smtClean="0"/>
              <a:t>euclidean</a:t>
            </a:r>
            <a:r>
              <a:rPr lang="en-US" sz="3800" dirty="0" smtClean="0"/>
              <a:t> distance)</a:t>
            </a:r>
          </a:p>
          <a:p>
            <a:pPr lvl="1"/>
            <a:r>
              <a:rPr lang="en-US" sz="2900" dirty="0" smtClean="0"/>
              <a:t>only people able to connect to node could have flow</a:t>
            </a:r>
            <a:endParaRPr lang="en-US" sz="2900" dirty="0"/>
          </a:p>
          <a:p>
            <a:endParaRPr lang="en-US" sz="3800" dirty="0" smtClean="0"/>
          </a:p>
          <a:p>
            <a:r>
              <a:rPr lang="en-US" sz="3800" dirty="0" smtClean="0">
                <a:solidFill>
                  <a:srgbClr val="000000"/>
                </a:solidFill>
              </a:rPr>
              <a:t>add edges s -&gt; pi with weight 1</a:t>
            </a:r>
          </a:p>
          <a:p>
            <a:pPr lvl="1"/>
            <a:r>
              <a:rPr lang="en-US" sz="2900" dirty="0" smtClean="0">
                <a:solidFill>
                  <a:srgbClr val="0000FF"/>
                </a:solidFill>
              </a:rPr>
              <a:t>each person can only connect to one wireless node</a:t>
            </a:r>
          </a:p>
          <a:p>
            <a:pPr lvl="1"/>
            <a:endParaRPr lang="en-US" sz="2900" dirty="0" smtClean="0">
              <a:solidFill>
                <a:srgbClr val="0000FF"/>
              </a:solidFill>
            </a:endParaRPr>
          </a:p>
          <a:p>
            <a:r>
              <a:rPr lang="en-US" sz="3800" dirty="0" smtClean="0">
                <a:solidFill>
                  <a:srgbClr val="000000"/>
                </a:solidFill>
              </a:rPr>
              <a:t>add edges </a:t>
            </a:r>
            <a:r>
              <a:rPr lang="en-US" sz="3800" dirty="0" err="1" smtClean="0">
                <a:solidFill>
                  <a:srgbClr val="000000"/>
                </a:solidFill>
              </a:rPr>
              <a:t>wj</a:t>
            </a:r>
            <a:r>
              <a:rPr lang="en-US" sz="3800" dirty="0" smtClean="0">
                <a:solidFill>
                  <a:srgbClr val="000000"/>
                </a:solidFill>
              </a:rPr>
              <a:t> -&gt; t with weight L</a:t>
            </a:r>
          </a:p>
          <a:p>
            <a:pPr lvl="1"/>
            <a:r>
              <a:rPr lang="en-US" sz="2900" dirty="0" smtClean="0">
                <a:solidFill>
                  <a:srgbClr val="0000FF"/>
                </a:solidFill>
              </a:rPr>
              <a:t>at most L people can connect to a wireless node</a:t>
            </a:r>
          </a:p>
          <a:p>
            <a:pPr lvl="1"/>
            <a:endParaRPr lang="en-US" sz="2900" dirty="0">
              <a:solidFill>
                <a:srgbClr val="0000FF"/>
              </a:solidFill>
            </a:endParaRPr>
          </a:p>
          <a:p>
            <a:r>
              <a:rPr lang="en-US" sz="3200" dirty="0" smtClean="0">
                <a:solidFill>
                  <a:srgbClr val="0000FF"/>
                </a:solidFill>
              </a:rPr>
              <a:t>If flow = m, then every person is connected to a node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43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 = O(</a:t>
            </a:r>
            <a:r>
              <a:rPr lang="en-US" dirty="0" err="1" smtClean="0"/>
              <a:t>mn</a:t>
            </a:r>
            <a:r>
              <a:rPr lang="en-US" dirty="0" smtClean="0"/>
              <a:t>): every person is within range of every node</a:t>
            </a:r>
          </a:p>
          <a:p>
            <a:r>
              <a:rPr lang="en-US" dirty="0" smtClean="0"/>
              <a:t>V = m + n + 2</a:t>
            </a:r>
          </a:p>
          <a:p>
            <a:r>
              <a:rPr lang="en-US" dirty="0" smtClean="0"/>
              <a:t>max-flow = O(m), s has at most m out-flow</a:t>
            </a:r>
          </a:p>
          <a:p>
            <a:endParaRPr lang="en-US" dirty="0"/>
          </a:p>
          <a:p>
            <a:r>
              <a:rPr lang="en-US" dirty="0" smtClean="0"/>
              <a:t>O(max-flow * E) = </a:t>
            </a:r>
            <a:r>
              <a:rPr lang="en-US" dirty="0" smtClean="0">
                <a:solidFill>
                  <a:srgbClr val="0000FF"/>
                </a:solidFill>
              </a:rPr>
              <a:t>O(m</a:t>
            </a:r>
            <a:r>
              <a:rPr lang="en-US" baseline="30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n): Ford-Fulkerson</a:t>
            </a:r>
          </a:p>
          <a:p>
            <a:r>
              <a:rPr lang="en-US" dirty="0" smtClean="0"/>
              <a:t>O(VE</a:t>
            </a:r>
            <a:r>
              <a:rPr lang="en-US" baseline="30000" dirty="0" smtClean="0"/>
              <a:t>2</a:t>
            </a:r>
            <a:r>
              <a:rPr lang="en-US" dirty="0" smtClean="0"/>
              <a:t>) = O((</a:t>
            </a:r>
            <a:r>
              <a:rPr lang="en-US" dirty="0" err="1" smtClean="0"/>
              <a:t>m+n</a:t>
            </a:r>
            <a:r>
              <a:rPr lang="en-US" dirty="0" smtClean="0"/>
              <a:t>)m</a:t>
            </a:r>
            <a:r>
              <a:rPr lang="en-US" baseline="30000" dirty="0" smtClean="0"/>
              <a:t>2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): Edmunds-Karp</a:t>
            </a:r>
            <a:endParaRPr lang="en-US" baseline="30000" dirty="0"/>
          </a:p>
          <a:p>
            <a:r>
              <a:rPr lang="en-US" dirty="0" smtClean="0"/>
              <a:t>O(V</a:t>
            </a:r>
            <a:r>
              <a:rPr lang="en-US" baseline="30000" dirty="0" smtClean="0"/>
              <a:t>3</a:t>
            </a:r>
            <a:r>
              <a:rPr lang="en-US" dirty="0" smtClean="0"/>
              <a:t>) = O((</a:t>
            </a:r>
            <a:r>
              <a:rPr lang="en-US" dirty="0" err="1" smtClean="0"/>
              <a:t>m+n</a:t>
            </a:r>
            <a:r>
              <a:rPr lang="en-US" dirty="0" smtClean="0"/>
              <a:t>)</a:t>
            </a:r>
            <a:r>
              <a:rPr lang="en-US" baseline="30000" dirty="0" smtClean="0"/>
              <a:t>3</a:t>
            </a:r>
            <a:r>
              <a:rPr lang="en-US" dirty="0" smtClean="0"/>
              <a:t>): </a:t>
            </a:r>
            <a:r>
              <a:rPr lang="en-US" dirty="0" err="1" smtClean="0"/>
              <a:t>preflow</a:t>
            </a:r>
            <a:r>
              <a:rPr lang="en-US" dirty="0" smtClean="0"/>
              <a:t>-</a:t>
            </a:r>
            <a:r>
              <a:rPr lang="en-US" smtClean="0"/>
              <a:t>push variant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924019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flow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one of these is are true then all are true (i.e. each implies the the others):</a:t>
            </a:r>
          </a:p>
          <a:p>
            <a:endParaRPr lang="en-US" dirty="0" smtClean="0"/>
          </a:p>
          <a:p>
            <a:r>
              <a:rPr lang="en-US" dirty="0" smtClean="0"/>
              <a:t>f is a maximum flow</a:t>
            </a:r>
          </a:p>
          <a:p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has no paths from s to t</a:t>
            </a:r>
          </a:p>
          <a:p>
            <a:r>
              <a:rPr lang="en-US" dirty="0" smtClean="0"/>
              <a:t>|f| = minimum capacity cut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45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209" y="2028178"/>
            <a:ext cx="8153400" cy="38806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Ford-Fulkerson(G, s, t)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flow = 0 for all edges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residualGraph</a:t>
            </a:r>
            <a:r>
              <a:rPr lang="en-US" dirty="0" smtClean="0"/>
              <a:t>(G)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while a simple path exists from s to t in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endParaRPr lang="en-US" baseline="-25000" dirty="0"/>
          </a:p>
          <a:p>
            <a:pPr marL="0" indent="0">
              <a:buNone/>
            </a:pPr>
            <a:r>
              <a:rPr lang="en-US" dirty="0" smtClean="0"/>
              <a:t>      send as much flow along the path as possible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residualGraph</a:t>
            </a:r>
            <a:r>
              <a:rPr lang="en-US" dirty="0" smtClean="0"/>
              <a:t>(G)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return flow</a:t>
            </a:r>
          </a:p>
        </p:txBody>
      </p:sp>
    </p:spTree>
    <p:extLst>
      <p:ext uri="{BB962C8B-B14F-4D97-AF65-F5344CB8AC3E}">
        <p14:creationId xmlns:p14="http://schemas.microsoft.com/office/powerpoint/2010/main" val="2919080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12648" y="5518220"/>
            <a:ext cx="4288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Overall runtime?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3238" y="5544739"/>
            <a:ext cx="270144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O(max-flow * E)</a:t>
            </a:r>
          </a:p>
          <a:p>
            <a:pPr marL="285750" indent="-285750">
              <a:buFontTx/>
              <a:buChar char="-"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285750" indent="-285750">
              <a:buFontTx/>
              <a:buChar char="-"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7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704</TotalTime>
  <Words>2953</Words>
  <Application>Microsoft Macintosh PowerPoint</Application>
  <PresentationFormat>On-screen Show (4:3)</PresentationFormat>
  <Paragraphs>724</Paragraphs>
  <Slides>61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Median</vt:lpstr>
      <vt:lpstr>Max Flow Applications</vt:lpstr>
      <vt:lpstr>Flow graph/networks</vt:lpstr>
      <vt:lpstr>Flow constraints</vt:lpstr>
      <vt:lpstr>Max flow problem</vt:lpstr>
      <vt:lpstr>The residual graph</vt:lpstr>
      <vt:lpstr>Residual graph</vt:lpstr>
      <vt:lpstr>Network flow properties</vt:lpstr>
      <vt:lpstr>Ford-Fulkerson</vt:lpstr>
      <vt:lpstr>Ford-Fulkerson: runtime?</vt:lpstr>
      <vt:lpstr>O(max-flow * E)</vt:lpstr>
      <vt:lpstr>O(max-flow * E)</vt:lpstr>
      <vt:lpstr>O(max-flow * E)</vt:lpstr>
      <vt:lpstr>O(max-flow * E)</vt:lpstr>
      <vt:lpstr>O(max-flow * E)</vt:lpstr>
      <vt:lpstr>O(max-flow * E)</vt:lpstr>
      <vt:lpstr>O(max-flow * E)</vt:lpstr>
      <vt:lpstr>O(max-flow * E)</vt:lpstr>
      <vt:lpstr>Faster variants</vt:lpstr>
      <vt:lpstr>Other variations…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Survey Design</vt:lpstr>
      <vt:lpstr>Survey Design</vt:lpstr>
      <vt:lpstr>Survey design</vt:lpstr>
      <vt:lpstr>Edge Disjoint Paths</vt:lpstr>
      <vt:lpstr>Edge Disjoint Paths</vt:lpstr>
      <vt:lpstr>Edge Disjoint Paths Problem</vt:lpstr>
      <vt:lpstr>Edge Disjoint Paths Problem</vt:lpstr>
      <vt:lpstr>Edge Disjoint Paths</vt:lpstr>
      <vt:lpstr>Edge Disjoint Paths</vt:lpstr>
      <vt:lpstr>Edge Disjoint Paths</vt:lpstr>
      <vt:lpstr>Max-flow variations</vt:lpstr>
      <vt:lpstr>Max-flow variations</vt:lpstr>
      <vt:lpstr>Max-flow variations</vt:lpstr>
      <vt:lpstr>Max-flow variations</vt:lpstr>
      <vt:lpstr>Max-flow variations</vt:lpstr>
      <vt:lpstr>Max-flow variations</vt:lpstr>
      <vt:lpstr>Max-flow variations</vt:lpstr>
      <vt:lpstr>More problems: maximum independent path</vt:lpstr>
      <vt:lpstr>More problems: maximum independent path</vt:lpstr>
      <vt:lpstr>More problems: maximum independent path</vt:lpstr>
      <vt:lpstr>maximum independent path</vt:lpstr>
      <vt:lpstr>More problems: wireless network</vt:lpstr>
      <vt:lpstr>Another matching problem</vt:lpstr>
      <vt:lpstr>Correctness</vt:lpstr>
      <vt:lpstr>Runtime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Flow</dc:title>
  <dc:creator>David Kauchak</dc:creator>
  <cp:lastModifiedBy>David Kauchak</cp:lastModifiedBy>
  <cp:revision>223</cp:revision>
  <dcterms:created xsi:type="dcterms:W3CDTF">2012-04-20T19:10:08Z</dcterms:created>
  <dcterms:modified xsi:type="dcterms:W3CDTF">2012-04-26T16:39:49Z</dcterms:modified>
</cp:coreProperties>
</file>