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75"/>
  </p:notesMasterIdLst>
  <p:sldIdLst>
    <p:sldId id="256" r:id="rId2"/>
    <p:sldId id="257" r:id="rId3"/>
    <p:sldId id="261" r:id="rId4"/>
    <p:sldId id="258" r:id="rId5"/>
    <p:sldId id="262" r:id="rId6"/>
    <p:sldId id="263" r:id="rId7"/>
    <p:sldId id="260" r:id="rId8"/>
    <p:sldId id="259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399" r:id="rId27"/>
    <p:sldId id="285" r:id="rId28"/>
    <p:sldId id="288" r:id="rId29"/>
    <p:sldId id="287" r:id="rId30"/>
    <p:sldId id="286" r:id="rId31"/>
    <p:sldId id="289" r:id="rId32"/>
    <p:sldId id="290" r:id="rId33"/>
    <p:sldId id="291" r:id="rId34"/>
    <p:sldId id="292" r:id="rId35"/>
    <p:sldId id="293" r:id="rId36"/>
    <p:sldId id="400" r:id="rId37"/>
    <p:sldId id="344" r:id="rId38"/>
    <p:sldId id="295" r:id="rId39"/>
    <p:sldId id="283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4" r:id="rId48"/>
    <p:sldId id="309" r:id="rId49"/>
    <p:sldId id="307" r:id="rId50"/>
    <p:sldId id="315" r:id="rId51"/>
    <p:sldId id="310" r:id="rId52"/>
    <p:sldId id="316" r:id="rId53"/>
    <p:sldId id="317" r:id="rId54"/>
    <p:sldId id="322" r:id="rId55"/>
    <p:sldId id="323" r:id="rId56"/>
    <p:sldId id="324" r:id="rId57"/>
    <p:sldId id="331" r:id="rId58"/>
    <p:sldId id="325" r:id="rId59"/>
    <p:sldId id="332" r:id="rId60"/>
    <p:sldId id="333" r:id="rId61"/>
    <p:sldId id="334" r:id="rId62"/>
    <p:sldId id="335" r:id="rId63"/>
    <p:sldId id="336" r:id="rId64"/>
    <p:sldId id="340" r:id="rId65"/>
    <p:sldId id="337" r:id="rId66"/>
    <p:sldId id="341" r:id="rId67"/>
    <p:sldId id="342" r:id="rId68"/>
    <p:sldId id="343" r:id="rId69"/>
    <p:sldId id="345" r:id="rId70"/>
    <p:sldId id="346" r:id="rId71"/>
    <p:sldId id="347" r:id="rId72"/>
    <p:sldId id="348" r:id="rId73"/>
    <p:sldId id="349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7" autoAdjust="0"/>
  </p:normalViewPr>
  <p:slideViewPr>
    <p:cSldViewPr snapToGrid="0" snapToObjects="1"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printerSettings" Target="printerSettings/printerSettings1.bin"/><Relationship Id="rId77" Type="http://schemas.openxmlformats.org/officeDocument/2006/relationships/presProps" Target="presProps.xml"/><Relationship Id="rId78" Type="http://schemas.openxmlformats.org/officeDocument/2006/relationships/viewProps" Target="viewProps.xml"/><Relationship Id="rId79" Type="http://schemas.openxmlformats.org/officeDocument/2006/relationships/theme" Target="theme/theme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38870-17D2-3941-A5AE-C6B204479D59}" type="datetimeFigureOut">
              <a:rPr lang="en-US" smtClean="0"/>
              <a:t>4/26/12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90F7C-C22C-DB49-94A6-8B79DB65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CS302, Spring 2012                   David Kauchak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90287"/>
            <a:ext cx="50038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8341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flow network:</a:t>
            </a:r>
            <a:r>
              <a:rPr lang="en-US" dirty="0"/>
              <a:t> </a:t>
            </a:r>
            <a:r>
              <a:rPr lang="en-US" i="1" dirty="0">
                <a:solidFill>
                  <a:srgbClr val="008000"/>
                </a:solidFill>
              </a:rPr>
              <a:t>w</a:t>
            </a:r>
            <a:r>
              <a:rPr lang="en-US" i="1" dirty="0" smtClean="0">
                <a:solidFill>
                  <a:srgbClr val="008000"/>
                </a:solidFill>
              </a:rPr>
              <a:t>hat is the maximum flow we can send from s to t that meet the flow constraints?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11644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 flow</a:t>
            </a:r>
          </a:p>
          <a:p>
            <a:pPr lvl="1"/>
            <a:r>
              <a:rPr lang="en-US" dirty="0" smtClean="0"/>
              <a:t>water, electricity, sewage, cellular…</a:t>
            </a:r>
          </a:p>
          <a:p>
            <a:pPr lvl="1"/>
            <a:r>
              <a:rPr lang="en-US" dirty="0" smtClean="0"/>
              <a:t>traffic/transportation capacity</a:t>
            </a:r>
          </a:p>
          <a:p>
            <a:r>
              <a:rPr lang="en-US" dirty="0" smtClean="0"/>
              <a:t>bipartite matching</a:t>
            </a:r>
          </a:p>
          <a:p>
            <a:r>
              <a:rPr lang="en-US" dirty="0" smtClean="0"/>
              <a:t>sports elimination</a:t>
            </a:r>
          </a:p>
          <a:p>
            <a:r>
              <a:rPr lang="en-US" dirty="0" smtClean="0"/>
              <a:t>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2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origins</a:t>
            </a:r>
            <a:endParaRPr lang="en-US" dirty="0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731" y="1600200"/>
            <a:ext cx="8393317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</a:t>
            </a:r>
            <a:r>
              <a:rPr lang="en-US" sz="2400" dirty="0" smtClean="0"/>
              <a:t>ail </a:t>
            </a:r>
            <a:r>
              <a:rPr lang="en-US" sz="2400" dirty="0"/>
              <a:t>networks of the Soviet </a:t>
            </a:r>
            <a:r>
              <a:rPr lang="en-US" sz="2400" dirty="0" smtClean="0"/>
              <a:t>Union in the 1950’s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US wanted to know how quickly the Soviet Union could get supplies through its rail network to its satellite states in Eastern Europe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addition, the US wanted to know which rails it could destroy most easily to cut off the satellite states from the rest of the Soviet </a:t>
            </a:r>
            <a:r>
              <a:rPr lang="en-US" sz="2400" dirty="0" smtClean="0"/>
              <a:t>Union.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two problems </a:t>
            </a:r>
            <a:r>
              <a:rPr lang="en-US" sz="2400" dirty="0" smtClean="0"/>
              <a:t>are </a:t>
            </a:r>
            <a:r>
              <a:rPr lang="en-US" sz="2400" dirty="0"/>
              <a:t>closely related, and that solving the </a:t>
            </a:r>
            <a:r>
              <a:rPr lang="en-US" sz="2400" b="1" dirty="0">
                <a:solidFill>
                  <a:schemeClr val="accent1"/>
                </a:solidFill>
              </a:rPr>
              <a:t>max flow problem</a:t>
            </a:r>
            <a:r>
              <a:rPr lang="en-US" sz="2400" dirty="0"/>
              <a:t> also solves the </a:t>
            </a:r>
            <a:r>
              <a:rPr lang="en-US" sz="2400" b="1" dirty="0">
                <a:solidFill>
                  <a:schemeClr val="accent1"/>
                </a:solidFill>
              </a:rPr>
              <a:t>min cut problem</a:t>
            </a:r>
            <a:r>
              <a:rPr lang="en-US" sz="2400" dirty="0"/>
              <a:t> of figuring out the cheapest way to cut off the Soviet Union from its satellites.</a:t>
            </a:r>
          </a:p>
          <a:p>
            <a:endParaRPr lang="en-US" sz="2400" dirty="0"/>
          </a:p>
        </p:txBody>
      </p:sp>
      <p:sp>
        <p:nvSpPr>
          <p:cNvPr id="1060868" name="Text Box 4"/>
          <p:cNvSpPr txBox="1">
            <a:spLocks noChangeArrowheads="1"/>
          </p:cNvSpPr>
          <p:nvPr/>
        </p:nvSpPr>
        <p:spPr bwMode="auto">
          <a:xfrm>
            <a:off x="882650" y="6312557"/>
            <a:ext cx="381476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Source:  </a:t>
            </a:r>
            <a:r>
              <a:rPr lang="en-US" dirty="0" err="1"/>
              <a:t>lbackstrom</a:t>
            </a:r>
            <a:r>
              <a:rPr lang="en-US" dirty="0"/>
              <a:t>, The Importance of Algorithms, at </a:t>
            </a:r>
            <a:r>
              <a:rPr lang="en-US" dirty="0" err="1"/>
              <a:t>www.topcoder.com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509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 algorithm?</a:t>
            </a:r>
          </a:p>
          <a:p>
            <a:pPr lvl="1"/>
            <a:r>
              <a:rPr lang="en-US" dirty="0" smtClean="0"/>
              <a:t>BFS, DFS, shortest paths…</a:t>
            </a:r>
          </a:p>
          <a:p>
            <a:pPr lvl="1"/>
            <a:r>
              <a:rPr lang="en-US" dirty="0" smtClean="0"/>
              <a:t>MST</a:t>
            </a:r>
          </a:p>
          <a:p>
            <a:r>
              <a:rPr lang="en-US" dirty="0"/>
              <a:t>d</a:t>
            </a:r>
            <a:r>
              <a:rPr lang="en-US" dirty="0" smtClean="0"/>
              <a:t>ivide and conquer?</a:t>
            </a:r>
          </a:p>
          <a:p>
            <a:r>
              <a:rPr lang="en-US" dirty="0" smtClean="0"/>
              <a:t>greedy?</a:t>
            </a:r>
          </a:p>
          <a:p>
            <a:r>
              <a:rPr lang="en-US" dirty="0" smtClean="0"/>
              <a:t>dynamic programming?</a:t>
            </a:r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972168" y="484008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321696" y="408281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6297506" y="5703473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537268" y="4934918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5427453" y="4538097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5427453" y="5295367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6830906" y="5390203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6564206" y="4616212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6776981" y="4538097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5468801" y="43169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7194368" y="56271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5230706" y="53734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7094910" y="43566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6588396" y="493491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70403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440881" y="35047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202786" y="45613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60476" y="41227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65360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202786" y="45613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02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6326" y="5853633"/>
            <a:ext cx="2411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Now what?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5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6326" y="5853633"/>
            <a:ext cx="2411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Total flow?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7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06556" y="5853633"/>
            <a:ext cx="659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30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1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738887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52039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8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9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2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601169" y="5549907"/>
            <a:ext cx="3536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re we done?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08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Cuts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785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cut is a partitioning of the vertices into two sets </a:t>
            </a:r>
            <a:r>
              <a:rPr lang="en-US" sz="2800" dirty="0" smtClean="0"/>
              <a:t>A </a:t>
            </a:r>
            <a:r>
              <a:rPr lang="en-US" sz="2800" dirty="0"/>
              <a:t>and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 = V-A</a:t>
            </a:r>
            <a:endParaRPr lang="en-US" sz="2800" dirty="0"/>
          </a:p>
        </p:txBody>
      </p:sp>
      <p:grpSp>
        <p:nvGrpSpPr>
          <p:cNvPr id="61443" name="Group 4"/>
          <p:cNvGrpSpPr>
            <a:grpSpLocks/>
          </p:cNvGrpSpPr>
          <p:nvPr/>
        </p:nvGrpSpPr>
        <p:grpSpPr bwMode="auto">
          <a:xfrm>
            <a:off x="2362200" y="4114800"/>
            <a:ext cx="533400" cy="533400"/>
            <a:chOff x="1824" y="2736"/>
            <a:chExt cx="336" cy="336"/>
          </a:xfrm>
        </p:grpSpPr>
        <p:sp>
          <p:nvSpPr>
            <p:cNvPr id="13005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5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A</a:t>
              </a:r>
            </a:p>
          </p:txBody>
        </p:sp>
      </p:grpSp>
      <p:grpSp>
        <p:nvGrpSpPr>
          <p:cNvPr id="61444" name="Group 7"/>
          <p:cNvGrpSpPr>
            <a:grpSpLocks/>
          </p:cNvGrpSpPr>
          <p:nvPr/>
        </p:nvGrpSpPr>
        <p:grpSpPr bwMode="auto">
          <a:xfrm>
            <a:off x="2362200" y="5791200"/>
            <a:ext cx="533400" cy="533400"/>
            <a:chOff x="1824" y="2736"/>
            <a:chExt cx="336" cy="336"/>
          </a:xfrm>
        </p:grpSpPr>
        <p:sp>
          <p:nvSpPr>
            <p:cNvPr id="13005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5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61445" name="Group 10"/>
          <p:cNvGrpSpPr>
            <a:grpSpLocks/>
          </p:cNvGrpSpPr>
          <p:nvPr/>
        </p:nvGrpSpPr>
        <p:grpSpPr bwMode="auto">
          <a:xfrm>
            <a:off x="3886200" y="5791200"/>
            <a:ext cx="533400" cy="533400"/>
            <a:chOff x="1824" y="2736"/>
            <a:chExt cx="336" cy="336"/>
          </a:xfrm>
        </p:grpSpPr>
        <p:sp>
          <p:nvSpPr>
            <p:cNvPr id="130059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60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grpSp>
        <p:nvGrpSpPr>
          <p:cNvPr id="61446" name="Group 13"/>
          <p:cNvGrpSpPr>
            <a:grpSpLocks/>
          </p:cNvGrpSpPr>
          <p:nvPr/>
        </p:nvGrpSpPr>
        <p:grpSpPr bwMode="auto">
          <a:xfrm>
            <a:off x="3886200" y="4114800"/>
            <a:ext cx="533400" cy="533400"/>
            <a:chOff x="1824" y="2736"/>
            <a:chExt cx="336" cy="336"/>
          </a:xfrm>
        </p:grpSpPr>
        <p:sp>
          <p:nvSpPr>
            <p:cNvPr id="130062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63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sp>
        <p:nvSpPr>
          <p:cNvPr id="130064" name="Line 16"/>
          <p:cNvSpPr>
            <a:spLocks noChangeShapeType="1"/>
          </p:cNvSpPr>
          <p:nvPr/>
        </p:nvSpPr>
        <p:spPr bwMode="auto">
          <a:xfrm>
            <a:off x="2895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V="1">
            <a:off x="4191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 flipV="1">
            <a:off x="2667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7" name="Line 19"/>
          <p:cNvSpPr>
            <a:spLocks noChangeShapeType="1"/>
          </p:cNvSpPr>
          <p:nvPr/>
        </p:nvSpPr>
        <p:spPr bwMode="auto">
          <a:xfrm>
            <a:off x="2895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8" name="Line 20"/>
          <p:cNvSpPr>
            <a:spLocks noChangeShapeType="1"/>
          </p:cNvSpPr>
          <p:nvPr/>
        </p:nvSpPr>
        <p:spPr bwMode="auto">
          <a:xfrm>
            <a:off x="2819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1</a:t>
            </a:r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4267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2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819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3</a:t>
            </a:r>
          </a:p>
        </p:txBody>
      </p:sp>
      <p:sp>
        <p:nvSpPr>
          <p:cNvPr id="130073" name="Text Box 25"/>
          <p:cNvSpPr txBox="1">
            <a:spLocks noChangeArrowheads="1"/>
          </p:cNvSpPr>
          <p:nvPr/>
        </p:nvSpPr>
        <p:spPr bwMode="auto">
          <a:xfrm>
            <a:off x="3276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grpSp>
        <p:nvGrpSpPr>
          <p:cNvPr id="61457" name="Group 26"/>
          <p:cNvGrpSpPr>
            <a:grpSpLocks/>
          </p:cNvGrpSpPr>
          <p:nvPr/>
        </p:nvGrpSpPr>
        <p:grpSpPr bwMode="auto">
          <a:xfrm>
            <a:off x="5410200" y="5791200"/>
            <a:ext cx="533400" cy="533400"/>
            <a:chOff x="1824" y="2736"/>
            <a:chExt cx="336" cy="336"/>
          </a:xfrm>
        </p:grpSpPr>
        <p:sp>
          <p:nvSpPr>
            <p:cNvPr id="130075" name="Oval 2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76" name="Text Box 2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F</a:t>
              </a:r>
            </a:p>
          </p:txBody>
        </p:sp>
      </p:grpSp>
      <p:grpSp>
        <p:nvGrpSpPr>
          <p:cNvPr id="61458" name="Group 29"/>
          <p:cNvGrpSpPr>
            <a:grpSpLocks/>
          </p:cNvGrpSpPr>
          <p:nvPr/>
        </p:nvGrpSpPr>
        <p:grpSpPr bwMode="auto">
          <a:xfrm>
            <a:off x="5410200" y="4114800"/>
            <a:ext cx="533400" cy="533400"/>
            <a:chOff x="1824" y="2736"/>
            <a:chExt cx="336" cy="336"/>
          </a:xfrm>
        </p:grpSpPr>
        <p:sp>
          <p:nvSpPr>
            <p:cNvPr id="130078" name="Oval 3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79" name="Text Box 3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E</a:t>
              </a:r>
            </a:p>
          </p:txBody>
        </p:sp>
      </p:grpSp>
      <p:sp>
        <p:nvSpPr>
          <p:cNvPr id="130080" name="Line 32"/>
          <p:cNvSpPr>
            <a:spLocks noChangeShapeType="1"/>
          </p:cNvSpPr>
          <p:nvPr/>
        </p:nvSpPr>
        <p:spPr bwMode="auto">
          <a:xfrm>
            <a:off x="4419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1" name="Line 33"/>
          <p:cNvSpPr>
            <a:spLocks noChangeShapeType="1"/>
          </p:cNvSpPr>
          <p:nvPr/>
        </p:nvSpPr>
        <p:spPr bwMode="auto">
          <a:xfrm flipV="1">
            <a:off x="571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2" name="Line 34"/>
          <p:cNvSpPr>
            <a:spLocks noChangeShapeType="1"/>
          </p:cNvSpPr>
          <p:nvPr/>
        </p:nvSpPr>
        <p:spPr bwMode="auto">
          <a:xfrm>
            <a:off x="4343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3" name="Text Box 35"/>
          <p:cNvSpPr txBox="1">
            <a:spLocks noChangeArrowheads="1"/>
          </p:cNvSpPr>
          <p:nvPr/>
        </p:nvSpPr>
        <p:spPr bwMode="auto">
          <a:xfrm>
            <a:off x="5791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5</a:t>
            </a:r>
          </a:p>
        </p:txBody>
      </p:sp>
      <p:sp>
        <p:nvSpPr>
          <p:cNvPr id="130084" name="Text Box 36"/>
          <p:cNvSpPr txBox="1">
            <a:spLocks noChangeArrowheads="1"/>
          </p:cNvSpPr>
          <p:nvPr/>
        </p:nvSpPr>
        <p:spPr bwMode="auto">
          <a:xfrm>
            <a:off x="48768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85" name="Text Box 37"/>
          <p:cNvSpPr txBox="1">
            <a:spLocks noChangeArrowheads="1"/>
          </p:cNvSpPr>
          <p:nvPr/>
        </p:nvSpPr>
        <p:spPr bwMode="auto">
          <a:xfrm>
            <a:off x="4800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6</a:t>
            </a:r>
          </a:p>
        </p:txBody>
      </p:sp>
      <p:sp>
        <p:nvSpPr>
          <p:cNvPr id="130086" name="Line 38"/>
          <p:cNvSpPr>
            <a:spLocks noChangeShapeType="1"/>
          </p:cNvSpPr>
          <p:nvPr/>
        </p:nvSpPr>
        <p:spPr bwMode="auto">
          <a:xfrm flipV="1">
            <a:off x="2819400" y="4648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7" name="Text Box 39"/>
          <p:cNvSpPr txBox="1">
            <a:spLocks noChangeArrowheads="1"/>
          </p:cNvSpPr>
          <p:nvPr/>
        </p:nvSpPr>
        <p:spPr bwMode="auto">
          <a:xfrm>
            <a:off x="36576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88" name="Line 40"/>
          <p:cNvSpPr>
            <a:spLocks noChangeShapeType="1"/>
          </p:cNvSpPr>
          <p:nvPr/>
        </p:nvSpPr>
        <p:spPr bwMode="auto">
          <a:xfrm flipV="1">
            <a:off x="4800600" y="3505200"/>
            <a:ext cx="762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8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In flow graphs, we’re interested in cuts that separate s from t, that is s </a:t>
            </a:r>
            <a:r>
              <a:rPr lang="en-US" altLang="ja-JP" sz="2600" dirty="0" smtClean="0">
                <a:sym typeface="Symbol" charset="0"/>
              </a:rPr>
              <a:t> A and t  B</a:t>
            </a: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3808752" y="3865606"/>
            <a:ext cx="1" cy="280256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13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across cuts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>
                <a:sym typeface="Symbol" charset="0"/>
              </a:rPr>
              <a:t>The flow “across” a cut is the total flow from nodes in A to nodes in </a:t>
            </a:r>
            <a:r>
              <a:rPr lang="en-US" altLang="ja-JP" sz="2800" dirty="0">
                <a:sym typeface="Symbol" charset="0"/>
              </a:rPr>
              <a:t>B </a:t>
            </a:r>
            <a:r>
              <a:rPr lang="en-US" altLang="ja-JP" sz="2800" i="1" dirty="0">
                <a:sym typeface="Symbol" charset="0"/>
              </a:rPr>
              <a:t>minus</a:t>
            </a:r>
            <a:r>
              <a:rPr lang="en-US" altLang="ja-JP" sz="2800" dirty="0">
                <a:sym typeface="Symbol" charset="0"/>
              </a:rPr>
              <a:t> the total from from B to A</a:t>
            </a:r>
          </a:p>
          <a:p>
            <a:pPr marL="0" indent="0">
              <a:buNone/>
            </a:pPr>
            <a:endParaRPr lang="en-US" altLang="ja-JP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>
              <a:sym typeface="Symbol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1458097" y="4417836"/>
            <a:ext cx="6540126" cy="208214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92614" y="2875200"/>
            <a:ext cx="431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flow across this cut?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>
                <a:sym typeface="Symbol" charset="0"/>
              </a:rPr>
              <a:t>The flow “across” a cut is the total flow from nodes in A to nodes in B </a:t>
            </a:r>
            <a:r>
              <a:rPr lang="en-US" altLang="ja-JP" sz="2800" i="1" dirty="0" smtClean="0">
                <a:sym typeface="Symbol" charset="0"/>
              </a:rPr>
              <a:t>minus</a:t>
            </a:r>
            <a:r>
              <a:rPr lang="en-US" altLang="ja-JP" sz="2800" dirty="0" smtClean="0">
                <a:sym typeface="Symbol" charset="0"/>
              </a:rPr>
              <a:t> the total from from B to A</a:t>
            </a:r>
          </a:p>
          <a:p>
            <a:pPr marL="0" indent="0">
              <a:buNone/>
            </a:pPr>
            <a:endParaRPr lang="en-US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>
              <a:sym typeface="Symbo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10+10-6 = 14</a:t>
            </a:r>
            <a:endParaRPr lang="en-US" sz="2800" dirty="0">
              <a:solidFill>
                <a:srgbClr val="0000FF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1458097" y="4417836"/>
            <a:ext cx="6540126" cy="208214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8955" y="287520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 we know about the flow across the any such cut?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6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networking</a:t>
            </a:r>
            <a:endParaRPr lang="en-US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375025" y="1600200"/>
            <a:ext cx="7797457" cy="23482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decide to create your own campus network:</a:t>
            </a:r>
          </a:p>
          <a:p>
            <a:pPr lvl="1"/>
            <a:r>
              <a:rPr lang="en-US" sz="2000" dirty="0" smtClean="0"/>
              <a:t>You get three of your friends and string some network cables</a:t>
            </a:r>
          </a:p>
          <a:p>
            <a:pPr lvl="1"/>
            <a:r>
              <a:rPr lang="en-US" sz="2000" dirty="0" smtClean="0"/>
              <a:t>Because of capacity (due to cable type, distance, computer, </a:t>
            </a:r>
            <a:r>
              <a:rPr lang="en-US" sz="2000" dirty="0" err="1" smtClean="0"/>
              <a:t>etc</a:t>
            </a:r>
            <a:r>
              <a:rPr lang="en-US" sz="2000" dirty="0" smtClean="0"/>
              <a:t>) you can only send a certain amount of data to each person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edges denote capacity, what is the maximum throughput you can you send from S to T?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2538131" y="4964888"/>
            <a:ext cx="533400" cy="533400"/>
            <a:chOff x="1824" y="2736"/>
            <a:chExt cx="336" cy="336"/>
          </a:xfrm>
        </p:grpSpPr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4162521" y="3783788"/>
            <a:ext cx="533400" cy="533400"/>
            <a:chOff x="1824" y="2736"/>
            <a:chExt cx="336" cy="336"/>
          </a:xfrm>
        </p:grpSpPr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47" name="Group 7"/>
          <p:cNvGrpSpPr>
            <a:grpSpLocks/>
          </p:cNvGrpSpPr>
          <p:nvPr/>
        </p:nvGrpSpPr>
        <p:grpSpPr bwMode="auto">
          <a:xfrm>
            <a:off x="4138331" y="6054064"/>
            <a:ext cx="533400" cy="533400"/>
            <a:chOff x="1824" y="2736"/>
            <a:chExt cx="336" cy="336"/>
          </a:xfrm>
        </p:grpSpPr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5911493" y="4888688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53" name="Straight Arrow Connector 52"/>
          <p:cNvCxnSpPr>
            <a:stCxn id="42" idx="7"/>
            <a:endCxn id="45" idx="3"/>
          </p:cNvCxnSpPr>
          <p:nvPr/>
        </p:nvCxnSpPr>
        <p:spPr>
          <a:xfrm flipV="1">
            <a:off x="2993416" y="4239073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5"/>
            <a:endCxn id="48" idx="2"/>
          </p:cNvCxnSpPr>
          <p:nvPr/>
        </p:nvCxnSpPr>
        <p:spPr>
          <a:xfrm>
            <a:off x="2993416" y="5420173"/>
            <a:ext cx="1144915" cy="9005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8" idx="6"/>
            <a:endCxn id="51" idx="3"/>
          </p:cNvCxnSpPr>
          <p:nvPr/>
        </p:nvCxnSpPr>
        <p:spPr>
          <a:xfrm flipV="1">
            <a:off x="4671731" y="5343973"/>
            <a:ext cx="1317877" cy="9767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4"/>
            <a:endCxn id="48" idx="0"/>
          </p:cNvCxnSpPr>
          <p:nvPr/>
        </p:nvCxnSpPr>
        <p:spPr>
          <a:xfrm flipH="1">
            <a:off x="4405031" y="4317188"/>
            <a:ext cx="24190" cy="17368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5" idx="5"/>
            <a:endCxn id="51" idx="1"/>
          </p:cNvCxnSpPr>
          <p:nvPr/>
        </p:nvCxnSpPr>
        <p:spPr>
          <a:xfrm>
            <a:off x="4617806" y="4239073"/>
            <a:ext cx="1371802" cy="7277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3300239" y="4239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5264886" y="571496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3071531" y="5724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5129003" y="4239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4409331" y="488868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75776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4063" y="2705924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flow across ANY such cut is the same and is the current flow in the network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35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322832" y="4293969"/>
            <a:ext cx="1" cy="2268452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4+10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9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12648" y="4417836"/>
            <a:ext cx="6317397" cy="20174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4+6+4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2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966342" y="4827369"/>
            <a:ext cx="7031880" cy="1241213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10+10-6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4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063" y="2705924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flow across ANY such cut is the same and is the current flow in the network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45711" y="3498157"/>
            <a:ext cx="42242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Why? Can you prove it?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2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95488" y="2458157"/>
            <a:ext cx="7135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Inductively?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1329566" y="3463974"/>
            <a:ext cx="7049989" cy="2223989"/>
          </a:xfrm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altLang="ja-JP" sz="2400" dirty="0">
                <a:sym typeface="Symbol" charset="0"/>
              </a:rPr>
              <a:t>every vertex is on a path from </a:t>
            </a:r>
            <a:r>
              <a:rPr lang="en-US" altLang="ja-JP" sz="2400" i="1" dirty="0">
                <a:sym typeface="Symbol" charset="0"/>
              </a:rPr>
              <a:t>s</a:t>
            </a:r>
            <a:r>
              <a:rPr lang="en-US" altLang="ja-JP" sz="2400" dirty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  <a:endParaRPr lang="en-US" sz="2400" dirty="0"/>
          </a:p>
          <a:p>
            <a:r>
              <a:rPr lang="en-US" sz="2400" dirty="0" smtClean="0"/>
              <a:t>in-flow = out-flow for every vertex (except s, t)</a:t>
            </a:r>
          </a:p>
          <a:p>
            <a:r>
              <a:rPr lang="en-US" sz="2400" dirty="0" smtClean="0"/>
              <a:t>flow along an edge cannot exceed the edge capacity</a:t>
            </a:r>
          </a:p>
          <a:p>
            <a:r>
              <a:rPr lang="en-US" sz="2400" dirty="0" smtClean="0"/>
              <a:t>flows are positive</a:t>
            </a:r>
          </a:p>
        </p:txBody>
      </p:sp>
    </p:spTree>
    <p:extLst>
      <p:ext uri="{BB962C8B-B14F-4D97-AF65-F5344CB8AC3E}">
        <p14:creationId xmlns:p14="http://schemas.microsoft.com/office/powerpoint/2010/main" val="411711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95488" y="2458157"/>
            <a:ext cx="7135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Base case: A = 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5488" y="3353889"/>
            <a:ext cx="63006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F</a:t>
            </a:r>
            <a:r>
              <a:rPr lang="en-US" sz="2800" dirty="0" smtClean="0">
                <a:solidFill>
                  <a:srgbClr val="0000FF"/>
                </a:solidFill>
              </a:rPr>
              <a:t>low is total from from s to t: therefore total flow out of s should be the flow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All flow from s gets to t</a:t>
            </a: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every vertex is on a path from s to t</a:t>
            </a: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in-flow = out-flow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26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45464" y="2513381"/>
            <a:ext cx="8020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Inductive case: Consider moving a node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from A to 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21561" y="3394639"/>
            <a:ext cx="74546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 flow across the different partitions the same?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26732" y="4376419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46839" y="4376419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3520876" y="5080896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x</a:t>
              </a:r>
            </a:p>
          </p:txBody>
        </p:sp>
      </p:grpSp>
      <p:cxnSp>
        <p:nvCxnSpPr>
          <p:cNvPr id="38" name="Straight Arrow Connector 37"/>
          <p:cNvCxnSpPr>
            <a:endCxn id="51" idx="1"/>
          </p:cNvCxnSpPr>
          <p:nvPr/>
        </p:nvCxnSpPr>
        <p:spPr>
          <a:xfrm>
            <a:off x="2940437" y="4956260"/>
            <a:ext cx="658554" cy="2027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862322" y="5412786"/>
            <a:ext cx="65855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</p:cNvCxnSpPr>
          <p:nvPr/>
        </p:nvCxnSpPr>
        <p:spPr>
          <a:xfrm flipH="1">
            <a:off x="2938522" y="5536181"/>
            <a:ext cx="660469" cy="13875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054276" y="4956260"/>
            <a:ext cx="660469" cy="2775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1" idx="6"/>
          </p:cNvCxnSpPr>
          <p:nvPr/>
        </p:nvCxnSpPr>
        <p:spPr>
          <a:xfrm flipH="1" flipV="1">
            <a:off x="4054276" y="5347596"/>
            <a:ext cx="660469" cy="252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985629" y="5538568"/>
            <a:ext cx="660469" cy="27512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368387" y="4252167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205424" y="4252167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71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45464" y="2513381"/>
            <a:ext cx="8020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Inductive case: Consider moving a node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from A to B</a:t>
            </a:r>
          </a:p>
        </p:txBody>
      </p:sp>
      <p:sp>
        <p:nvSpPr>
          <p:cNvPr id="8" name="Oval 7"/>
          <p:cNvSpPr/>
          <p:nvPr/>
        </p:nvSpPr>
        <p:spPr>
          <a:xfrm>
            <a:off x="1578153" y="3558321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8260" y="3558321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572297" y="426279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x</a:t>
              </a:r>
            </a:p>
          </p:txBody>
        </p:sp>
      </p:grp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2991858" y="4138162"/>
            <a:ext cx="658554" cy="2027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13743" y="4594688"/>
            <a:ext cx="65855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3"/>
          </p:cNvCxnSpPr>
          <p:nvPr/>
        </p:nvCxnSpPr>
        <p:spPr>
          <a:xfrm flipH="1">
            <a:off x="2989943" y="4718083"/>
            <a:ext cx="660469" cy="13875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05697" y="4138162"/>
            <a:ext cx="660469" cy="2775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6"/>
          </p:cNvCxnSpPr>
          <p:nvPr/>
        </p:nvCxnSpPr>
        <p:spPr>
          <a:xfrm flipH="1" flipV="1">
            <a:off x="4105697" y="4529498"/>
            <a:ext cx="660469" cy="252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37050" y="4720470"/>
            <a:ext cx="660469" cy="27512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19808" y="3434069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56845" y="3434069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812107" y="5672389"/>
            <a:ext cx="2379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in-flow = out-flow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302" y="3071435"/>
            <a:ext cx="3572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= left-inflow(x) – left-outflow(x)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64282" y="3071435"/>
            <a:ext cx="5370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= right-outflow(x) – right-inflow(x)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6654" y="5743441"/>
            <a:ext cx="682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left-inflow(x) + right-inflow(x) = left-outflow(x) + right-outflow(x)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1601" y="6265173"/>
            <a:ext cx="682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left-inflow(x) - left-outflow(x) = right-outflow(x) – right-inflow(x)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1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09608" y="49416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33998" y="37605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33998" y="53399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37212" y="47576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64893" y="42158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64893" y="53969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67398" y="56066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00698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67398" y="40272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871716" y="421585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30245" y="55998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39643" y="55351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63972" y="36467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28308" y="46222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54103" y="37605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54103" y="53399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20803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189283" y="42158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987503" y="40272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987503" y="50243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20803" y="45332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48195" y="40134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40711" y="53399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30245" y="43498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“capacity of a cut” is the maximum flow that we could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09608" y="259275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capacity?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1739643" y="3760569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51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networking</a:t>
            </a:r>
            <a:endParaRPr lang="en-US" dirty="0"/>
          </a:p>
        </p:txBody>
      </p: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2538131" y="4964888"/>
            <a:ext cx="533400" cy="533400"/>
            <a:chOff x="1824" y="2736"/>
            <a:chExt cx="336" cy="336"/>
          </a:xfrm>
        </p:grpSpPr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4162521" y="3783788"/>
            <a:ext cx="533400" cy="533400"/>
            <a:chOff x="1824" y="2736"/>
            <a:chExt cx="336" cy="336"/>
          </a:xfrm>
        </p:grpSpPr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47" name="Group 7"/>
          <p:cNvGrpSpPr>
            <a:grpSpLocks/>
          </p:cNvGrpSpPr>
          <p:nvPr/>
        </p:nvGrpSpPr>
        <p:grpSpPr bwMode="auto">
          <a:xfrm>
            <a:off x="4138331" y="6054064"/>
            <a:ext cx="533400" cy="533400"/>
            <a:chOff x="1824" y="2736"/>
            <a:chExt cx="336" cy="336"/>
          </a:xfrm>
        </p:grpSpPr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5911493" y="4888688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53" name="Straight Arrow Connector 52"/>
          <p:cNvCxnSpPr>
            <a:stCxn id="42" idx="7"/>
            <a:endCxn id="45" idx="3"/>
          </p:cNvCxnSpPr>
          <p:nvPr/>
        </p:nvCxnSpPr>
        <p:spPr>
          <a:xfrm flipV="1">
            <a:off x="2993416" y="4239073"/>
            <a:ext cx="1247220" cy="803930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5"/>
            <a:endCxn id="48" idx="2"/>
          </p:cNvCxnSpPr>
          <p:nvPr/>
        </p:nvCxnSpPr>
        <p:spPr>
          <a:xfrm>
            <a:off x="2993416" y="5420173"/>
            <a:ext cx="1144915" cy="9005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8" idx="6"/>
            <a:endCxn id="51" idx="3"/>
          </p:cNvCxnSpPr>
          <p:nvPr/>
        </p:nvCxnSpPr>
        <p:spPr>
          <a:xfrm flipV="1">
            <a:off x="4671731" y="5343973"/>
            <a:ext cx="1317877" cy="976791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4"/>
            <a:endCxn id="48" idx="0"/>
          </p:cNvCxnSpPr>
          <p:nvPr/>
        </p:nvCxnSpPr>
        <p:spPr>
          <a:xfrm flipH="1">
            <a:off x="4405031" y="4317188"/>
            <a:ext cx="24190" cy="1736876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5" idx="5"/>
            <a:endCxn id="51" idx="1"/>
          </p:cNvCxnSpPr>
          <p:nvPr/>
        </p:nvCxnSpPr>
        <p:spPr>
          <a:xfrm>
            <a:off x="4617806" y="4239073"/>
            <a:ext cx="1371802" cy="72773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2993416" y="4239073"/>
            <a:ext cx="992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5264885" y="5714963"/>
            <a:ext cx="1180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2614331" y="5724073"/>
            <a:ext cx="114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5129003" y="4239073"/>
            <a:ext cx="10141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4409330" y="4888688"/>
            <a:ext cx="85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6916786" y="4820753"/>
            <a:ext cx="167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30 units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sz="quarter" idx="1"/>
          </p:nvPr>
        </p:nvSpPr>
        <p:spPr>
          <a:xfrm>
            <a:off x="375025" y="1600200"/>
            <a:ext cx="7797457" cy="23482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decide to create your own campus network:</a:t>
            </a:r>
          </a:p>
          <a:p>
            <a:pPr lvl="1"/>
            <a:r>
              <a:rPr lang="en-US" sz="2000" dirty="0" smtClean="0"/>
              <a:t>You get three of your friends and string some network cables</a:t>
            </a:r>
          </a:p>
          <a:p>
            <a:pPr lvl="1"/>
            <a:r>
              <a:rPr lang="en-US" sz="2000" dirty="0" smtClean="0"/>
              <a:t>Because of capacity (due to cable type, distance, computer, </a:t>
            </a:r>
            <a:r>
              <a:rPr lang="en-US" sz="2000" dirty="0" err="1" smtClean="0"/>
              <a:t>etc</a:t>
            </a:r>
            <a:r>
              <a:rPr lang="en-US" sz="2000" dirty="0" smtClean="0"/>
              <a:t>) you can only send a certain amount of data to each person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edges denote capacity, what is the maximum throughput you can you send from S to T?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07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09608" y="49416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33998" y="37605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33998" y="53399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37212" y="47576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64893" y="42158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64893" y="53969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67398" y="56066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00698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67398" y="40272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871716" y="421585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30245" y="55998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39643" y="55351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63972" y="36467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28308" y="46222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54103" y="37605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54103" y="53399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20803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189283" y="42158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987503" y="40272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987503" y="50243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20803" y="45332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48195" y="40134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40711" y="53399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30245" y="43498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“capacity of a cut” is the maximum flow that we could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07540" y="252372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Capacity is the sum of the edges from A to B 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1739643" y="3760569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57516" y="2985385"/>
            <a:ext cx="22214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“capacity of a cut” is the maximum flow that we could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07540" y="252372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Capacity is the sum of the edges from A to B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07540" y="3363075"/>
            <a:ext cx="6726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Any more and we would violate the edge capacity constraint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Any less and it would not be maximal, since we could simply increase the flow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49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527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 cut is a partitioning of the vertices into two sets A and </a:t>
            </a:r>
            <a:r>
              <a:rPr lang="en-US" sz="2800" dirty="0" smtClean="0"/>
              <a:t>B </a:t>
            </a:r>
            <a:r>
              <a:rPr lang="en-US" sz="2800" dirty="0"/>
              <a:t>= V-</a:t>
            </a:r>
            <a:r>
              <a:rPr lang="en-US" sz="2800" dirty="0" smtClean="0"/>
              <a:t>A</a:t>
            </a:r>
          </a:p>
          <a:p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any cut where s </a:t>
            </a:r>
            <a:r>
              <a:rPr lang="en-US" altLang="ja-JP" sz="2800" dirty="0">
                <a:sym typeface="Symbol" charset="0"/>
              </a:rPr>
              <a:t> A and t  </a:t>
            </a:r>
            <a:r>
              <a:rPr lang="en-US" altLang="ja-JP" sz="2800" dirty="0" smtClean="0">
                <a:sym typeface="Symbol" charset="0"/>
              </a:rPr>
              <a:t>B, i.e. the cut partitions the source from the sink</a:t>
            </a:r>
            <a:endParaRPr lang="en-US" altLang="ja-JP" sz="2800" dirty="0">
              <a:sym typeface="Symbol" charset="0"/>
            </a:endParaRPr>
          </a:p>
          <a:p>
            <a:pPr lvl="1"/>
            <a:r>
              <a:rPr lang="en-US" sz="2500" dirty="0" smtClean="0"/>
              <a:t>the flow across any such cut is the same</a:t>
            </a:r>
          </a:p>
          <a:p>
            <a:pPr lvl="1"/>
            <a:r>
              <a:rPr lang="en-US" sz="2500" dirty="0" smtClean="0"/>
              <a:t>the maximum capacity (i.e. flow) across the cut is the sum of the capacities for edges from A to B</a:t>
            </a:r>
            <a:endParaRPr lang="en-US" sz="25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322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637823" y="6044696"/>
            <a:ext cx="3536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re we done?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1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22127" cy="17960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</a:t>
            </a:r>
            <a:r>
              <a:rPr lang="en-US" sz="2400" dirty="0"/>
              <a:t>any cut where s </a:t>
            </a:r>
            <a:r>
              <a:rPr lang="en-US" altLang="ja-JP" sz="2400" dirty="0">
                <a:sym typeface="Symbol" charset="0"/>
              </a:rPr>
              <a:t> A and t  </a:t>
            </a:r>
            <a:r>
              <a:rPr lang="en-US" altLang="ja-JP" sz="2400" dirty="0" smtClean="0">
                <a:sym typeface="Symbol" charset="0"/>
              </a:rPr>
              <a:t>B</a:t>
            </a:r>
            <a:endParaRPr lang="en-US" altLang="ja-JP" sz="2400" dirty="0">
              <a:sym typeface="Symbol" charset="0"/>
            </a:endParaRPr>
          </a:p>
          <a:p>
            <a:pPr lvl="1"/>
            <a:r>
              <a:rPr lang="en-US" sz="2400" dirty="0" smtClean="0"/>
              <a:t>the flow across the cut is the same</a:t>
            </a:r>
          </a:p>
          <a:p>
            <a:pPr lvl="1"/>
            <a:r>
              <a:rPr lang="en-US" sz="2400" dirty="0" smtClean="0"/>
              <a:t>the maximum capacity (i.e. flow) across the cut is the sum of the capacities for edges from A to 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971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035248" y="6125314"/>
            <a:ext cx="706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can do no better than the minimum capacity cut!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22127" cy="17960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</a:t>
            </a:r>
            <a:r>
              <a:rPr lang="en-US" sz="2400" dirty="0"/>
              <a:t>any cut where s </a:t>
            </a:r>
            <a:r>
              <a:rPr lang="en-US" altLang="ja-JP" sz="2400" dirty="0">
                <a:sym typeface="Symbol" charset="0"/>
              </a:rPr>
              <a:t> A and t  </a:t>
            </a:r>
            <a:r>
              <a:rPr lang="en-US" altLang="ja-JP" sz="2400" dirty="0" smtClean="0">
                <a:sym typeface="Symbol" charset="0"/>
              </a:rPr>
              <a:t>B</a:t>
            </a:r>
            <a:endParaRPr lang="en-US" altLang="ja-JP" sz="2400" dirty="0">
              <a:sym typeface="Symbol" charset="0"/>
            </a:endParaRPr>
          </a:p>
          <a:p>
            <a:pPr lvl="1"/>
            <a:r>
              <a:rPr lang="en-US" sz="2400" dirty="0" smtClean="0"/>
              <a:t>the flow across the cut is the same</a:t>
            </a:r>
          </a:p>
          <a:p>
            <a:pPr lvl="1"/>
            <a:r>
              <a:rPr lang="en-US" sz="2400" dirty="0" smtClean="0"/>
              <a:t>the maximum capacity (i.e. flow) across the cut is the sum of the capacities for edges from A to 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935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the minimum capacity cut for this graph?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4294454" y="3416606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27866" y="261359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Capacity = 10 + 4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10213" y="6127532"/>
            <a:ext cx="3536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5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minimum capacity cut for this graph?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4294454" y="3416606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27866" y="261359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Capacity = 10 + 4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10179" y="6155144"/>
            <a:ext cx="691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flow = minimum capacity, so we can do no better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7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0866" y="5315209"/>
            <a:ext cx="4364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determine the path to send flow down?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5306" y="5329015"/>
            <a:ext cx="4805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Search for a path with remaining capacity from s to 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7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00866" y="5315209"/>
            <a:ext cx="3187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handle “rerouting” flow?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7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flow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683667" y="257622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886924" y="5011482"/>
            <a:ext cx="34098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much water flow can we continually send from s to 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6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034498" y="5190958"/>
            <a:ext cx="4805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During the search, if an edge has some flow, we consider “reversing” some of that flow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08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2034498" y="5190958"/>
            <a:ext cx="4805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During the search, if an edge has some flow, we consider “reversing” some of that flow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3056454" y="3303872"/>
            <a:ext cx="2106567" cy="1047111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89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residual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residual graph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is constructed from G</a:t>
            </a:r>
          </a:p>
          <a:p>
            <a:r>
              <a:rPr lang="en-US" dirty="0" smtClean="0"/>
              <a:t>For each edge </a:t>
            </a:r>
            <a:r>
              <a:rPr lang="en-US" i="1" dirty="0" smtClean="0"/>
              <a:t>e</a:t>
            </a:r>
            <a:r>
              <a:rPr lang="en-US" dirty="0" smtClean="0"/>
              <a:t> in the original graph (G):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flow(e)</a:t>
            </a:r>
            <a:r>
              <a:rPr lang="en-US" dirty="0" smtClean="0"/>
              <a:t> &lt; capacity(e)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with capacity = </a:t>
            </a:r>
            <a:r>
              <a:rPr lang="en-US" dirty="0" smtClean="0"/>
              <a:t>capacity</a:t>
            </a:r>
            <a:r>
              <a:rPr lang="en-US" dirty="0" smtClean="0"/>
              <a:t>(e</a:t>
            </a:r>
            <a:r>
              <a:rPr lang="en-US" dirty="0" smtClean="0"/>
              <a:t>)</a:t>
            </a:r>
            <a:r>
              <a:rPr lang="en-US" smtClean="0"/>
              <a:t>-flow(e)</a:t>
            </a:r>
            <a:endParaRPr lang="en-US" dirty="0" smtClean="0"/>
          </a:p>
          <a:p>
            <a:pPr lvl="2"/>
            <a:r>
              <a:rPr lang="en-US" dirty="0" smtClean="0"/>
              <a:t>this represents the remaining flow we can still push</a:t>
            </a:r>
          </a:p>
          <a:p>
            <a:pPr lvl="1"/>
            <a:r>
              <a:rPr lang="en-US" dirty="0" smtClean="0"/>
              <a:t>if flow(e) &gt; 0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/>
              <a:t>G</a:t>
            </a:r>
            <a:r>
              <a:rPr lang="en-US" baseline="-25000" dirty="0" err="1"/>
              <a:t>f</a:t>
            </a:r>
            <a:r>
              <a:rPr lang="en-US" dirty="0"/>
              <a:t> </a:t>
            </a:r>
            <a:r>
              <a:rPr lang="en-US" dirty="0" smtClean="0"/>
              <a:t>in the </a:t>
            </a:r>
            <a:r>
              <a:rPr lang="en-US" i="1" dirty="0" smtClean="0">
                <a:solidFill>
                  <a:srgbClr val="FF6600"/>
                </a:solidFill>
              </a:rPr>
              <a:t>opposite direction </a:t>
            </a:r>
            <a:r>
              <a:rPr lang="en-US" dirty="0" smtClean="0"/>
              <a:t>with capacity = flow(e)</a:t>
            </a:r>
          </a:p>
          <a:p>
            <a:pPr lvl="2"/>
            <a:r>
              <a:rPr lang="en-US" dirty="0" smtClean="0"/>
              <a:t>this represents the flow that we can reroute/reverse</a:t>
            </a:r>
          </a:p>
        </p:txBody>
      </p:sp>
    </p:spTree>
    <p:extLst>
      <p:ext uri="{BB962C8B-B14F-4D97-AF65-F5344CB8AC3E}">
        <p14:creationId xmlns:p14="http://schemas.microsoft.com/office/powerpoint/2010/main" val="83064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668281" y="2407294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17809" y="1650024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993619" y="3270685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33381" y="2502130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23566" y="2105309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23566" y="2862579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27019" y="2957415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260319" y="2183424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473094" y="2105309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164914" y="188413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890481" y="31944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26819" y="294069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791023" y="192386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284509" y="25021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1" idx="4"/>
              <a:endCxn id="34" idx="0"/>
            </p:cNvCxnSpPr>
            <p:nvPr/>
          </p:nvCxnSpPr>
          <p:spPr>
            <a:xfrm flipH="1">
              <a:off x="419021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30</a:t>
              </a:r>
              <a:endParaRPr lang="en-US" kern="1200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90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72" name="Group 4"/>
          <p:cNvGrpSpPr>
            <a:grpSpLocks/>
          </p:cNvGrpSpPr>
          <p:nvPr/>
        </p:nvGrpSpPr>
        <p:grpSpPr bwMode="auto">
          <a:xfrm>
            <a:off x="2612165" y="2397114"/>
            <a:ext cx="533400" cy="533400"/>
            <a:chOff x="1824" y="2736"/>
            <a:chExt cx="336" cy="336"/>
          </a:xfrm>
        </p:grpSpPr>
        <p:sp>
          <p:nvSpPr>
            <p:cNvPr id="7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961693" y="1639844"/>
            <a:ext cx="533400" cy="533400"/>
            <a:chOff x="1824" y="2736"/>
            <a:chExt cx="336" cy="336"/>
          </a:xfrm>
        </p:grpSpPr>
        <p:sp>
          <p:nvSpPr>
            <p:cNvPr id="7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3937503" y="3260505"/>
            <a:ext cx="533400" cy="533400"/>
            <a:chOff x="1824" y="2736"/>
            <a:chExt cx="336" cy="336"/>
          </a:xfrm>
        </p:grpSpPr>
        <p:sp>
          <p:nvSpPr>
            <p:cNvPr id="7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81" name="Group 7"/>
          <p:cNvGrpSpPr>
            <a:grpSpLocks/>
          </p:cNvGrpSpPr>
          <p:nvPr/>
        </p:nvGrpSpPr>
        <p:grpSpPr bwMode="auto">
          <a:xfrm>
            <a:off x="5177265" y="2491950"/>
            <a:ext cx="533400" cy="533400"/>
            <a:chOff x="1824" y="2736"/>
            <a:chExt cx="336" cy="336"/>
          </a:xfrm>
        </p:grpSpPr>
        <p:sp>
          <p:nvSpPr>
            <p:cNvPr id="8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84" name="Straight Arrow Connector 83"/>
          <p:cNvCxnSpPr>
            <a:stCxn id="73" idx="7"/>
            <a:endCxn id="76" idx="3"/>
          </p:cNvCxnSpPr>
          <p:nvPr/>
        </p:nvCxnSpPr>
        <p:spPr>
          <a:xfrm flipV="1">
            <a:off x="3067450" y="2095129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5"/>
            <a:endCxn id="79" idx="2"/>
          </p:cNvCxnSpPr>
          <p:nvPr/>
        </p:nvCxnSpPr>
        <p:spPr>
          <a:xfrm>
            <a:off x="3067450" y="2852399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79" idx="6"/>
            <a:endCxn id="82" idx="3"/>
          </p:cNvCxnSpPr>
          <p:nvPr/>
        </p:nvCxnSpPr>
        <p:spPr>
          <a:xfrm flipV="1">
            <a:off x="4470903" y="2947235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6" idx="4"/>
            <a:endCxn id="79" idx="0"/>
          </p:cNvCxnSpPr>
          <p:nvPr/>
        </p:nvCxnSpPr>
        <p:spPr>
          <a:xfrm flipH="1">
            <a:off x="4204203" y="2173244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5"/>
            <a:endCxn id="82" idx="1"/>
          </p:cNvCxnSpPr>
          <p:nvPr/>
        </p:nvCxnSpPr>
        <p:spPr>
          <a:xfrm>
            <a:off x="4416978" y="2095129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2870703" y="1873957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0" name="Text Box 31"/>
          <p:cNvSpPr txBox="1">
            <a:spLocks noChangeArrowheads="1"/>
          </p:cNvSpPr>
          <p:nvPr/>
        </p:nvSpPr>
        <p:spPr bwMode="auto">
          <a:xfrm>
            <a:off x="4834365" y="3184230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1" name="Text Box 31"/>
          <p:cNvSpPr txBox="1">
            <a:spLocks noChangeArrowheads="1"/>
          </p:cNvSpPr>
          <p:nvPr/>
        </p:nvSpPr>
        <p:spPr bwMode="auto">
          <a:xfrm>
            <a:off x="2870703" y="29305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92" name="Text Box 31"/>
          <p:cNvSpPr txBox="1">
            <a:spLocks noChangeArrowheads="1"/>
          </p:cNvSpPr>
          <p:nvPr/>
        </p:nvSpPr>
        <p:spPr bwMode="auto">
          <a:xfrm>
            <a:off x="4734907" y="191368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93" name="Text Box 31"/>
          <p:cNvSpPr txBox="1">
            <a:spLocks noChangeArrowheads="1"/>
          </p:cNvSpPr>
          <p:nvPr/>
        </p:nvSpPr>
        <p:spPr bwMode="auto">
          <a:xfrm>
            <a:off x="4214587" y="2491950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6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</p:grp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2533797" y="2309378"/>
            <a:ext cx="533400" cy="533400"/>
            <a:chOff x="1824" y="2736"/>
            <a:chExt cx="336" cy="33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56" name="Group 7"/>
          <p:cNvGrpSpPr>
            <a:grpSpLocks/>
          </p:cNvGrpSpPr>
          <p:nvPr/>
        </p:nvGrpSpPr>
        <p:grpSpPr bwMode="auto">
          <a:xfrm>
            <a:off x="3883325" y="1552108"/>
            <a:ext cx="533400" cy="533400"/>
            <a:chOff x="1824" y="2736"/>
            <a:chExt cx="336" cy="336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59" name="Group 7"/>
          <p:cNvGrpSpPr>
            <a:grpSpLocks/>
          </p:cNvGrpSpPr>
          <p:nvPr/>
        </p:nvGrpSpPr>
        <p:grpSpPr bwMode="auto">
          <a:xfrm>
            <a:off x="3859135" y="3172769"/>
            <a:ext cx="533400" cy="533400"/>
            <a:chOff x="1824" y="2736"/>
            <a:chExt cx="336" cy="336"/>
          </a:xfrm>
        </p:grpSpPr>
        <p:sp>
          <p:nvSpPr>
            <p:cNvPr id="6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62" name="Group 7"/>
          <p:cNvGrpSpPr>
            <a:grpSpLocks/>
          </p:cNvGrpSpPr>
          <p:nvPr/>
        </p:nvGrpSpPr>
        <p:grpSpPr bwMode="auto">
          <a:xfrm>
            <a:off x="5098897" y="2404214"/>
            <a:ext cx="533400" cy="533400"/>
            <a:chOff x="1824" y="2736"/>
            <a:chExt cx="336" cy="336"/>
          </a:xfrm>
        </p:grpSpPr>
        <p:sp>
          <p:nvSpPr>
            <p:cNvPr id="6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65" name="Straight Arrow Connector 64"/>
          <p:cNvCxnSpPr>
            <a:stCxn id="54" idx="7"/>
            <a:endCxn id="57" idx="3"/>
          </p:cNvCxnSpPr>
          <p:nvPr/>
        </p:nvCxnSpPr>
        <p:spPr>
          <a:xfrm flipV="1">
            <a:off x="2989082" y="2007393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4" idx="5"/>
            <a:endCxn id="60" idx="2"/>
          </p:cNvCxnSpPr>
          <p:nvPr/>
        </p:nvCxnSpPr>
        <p:spPr>
          <a:xfrm>
            <a:off x="2989082" y="2764663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0" idx="6"/>
            <a:endCxn id="63" idx="3"/>
          </p:cNvCxnSpPr>
          <p:nvPr/>
        </p:nvCxnSpPr>
        <p:spPr>
          <a:xfrm flipV="1">
            <a:off x="4392535" y="285949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0" idx="0"/>
          </p:cNvCxnSpPr>
          <p:nvPr/>
        </p:nvCxnSpPr>
        <p:spPr>
          <a:xfrm flipH="1">
            <a:off x="4125835" y="2085508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5"/>
            <a:endCxn id="63" idx="1"/>
          </p:cNvCxnSpPr>
          <p:nvPr/>
        </p:nvCxnSpPr>
        <p:spPr>
          <a:xfrm>
            <a:off x="4338610" y="2007393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792335" y="1786221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755997" y="3096494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4" name="Text Box 31"/>
          <p:cNvSpPr txBox="1">
            <a:spLocks noChangeArrowheads="1"/>
          </p:cNvSpPr>
          <p:nvPr/>
        </p:nvSpPr>
        <p:spPr bwMode="auto">
          <a:xfrm>
            <a:off x="2419549" y="2856584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99" name="Text Box 31"/>
          <p:cNvSpPr txBox="1">
            <a:spLocks noChangeArrowheads="1"/>
          </p:cNvSpPr>
          <p:nvPr/>
        </p:nvSpPr>
        <p:spPr bwMode="auto">
          <a:xfrm>
            <a:off x="4656539" y="1825951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4136219" y="2404214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3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</p:grp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2533797" y="2309378"/>
            <a:ext cx="533400" cy="533400"/>
            <a:chOff x="1824" y="2736"/>
            <a:chExt cx="336" cy="33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56" name="Group 7"/>
          <p:cNvGrpSpPr>
            <a:grpSpLocks/>
          </p:cNvGrpSpPr>
          <p:nvPr/>
        </p:nvGrpSpPr>
        <p:grpSpPr bwMode="auto">
          <a:xfrm>
            <a:off x="3883325" y="1552108"/>
            <a:ext cx="533400" cy="533400"/>
            <a:chOff x="1824" y="2736"/>
            <a:chExt cx="336" cy="336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59" name="Group 7"/>
          <p:cNvGrpSpPr>
            <a:grpSpLocks/>
          </p:cNvGrpSpPr>
          <p:nvPr/>
        </p:nvGrpSpPr>
        <p:grpSpPr bwMode="auto">
          <a:xfrm>
            <a:off x="3859135" y="3172769"/>
            <a:ext cx="533400" cy="533400"/>
            <a:chOff x="1824" y="2736"/>
            <a:chExt cx="336" cy="336"/>
          </a:xfrm>
        </p:grpSpPr>
        <p:sp>
          <p:nvSpPr>
            <p:cNvPr id="6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62" name="Group 7"/>
          <p:cNvGrpSpPr>
            <a:grpSpLocks/>
          </p:cNvGrpSpPr>
          <p:nvPr/>
        </p:nvGrpSpPr>
        <p:grpSpPr bwMode="auto">
          <a:xfrm>
            <a:off x="5098897" y="2404214"/>
            <a:ext cx="533400" cy="533400"/>
            <a:chOff x="1824" y="2736"/>
            <a:chExt cx="336" cy="336"/>
          </a:xfrm>
        </p:grpSpPr>
        <p:sp>
          <p:nvSpPr>
            <p:cNvPr id="6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65" name="Straight Arrow Connector 64"/>
          <p:cNvCxnSpPr>
            <a:stCxn id="54" idx="7"/>
            <a:endCxn id="57" idx="3"/>
          </p:cNvCxnSpPr>
          <p:nvPr/>
        </p:nvCxnSpPr>
        <p:spPr>
          <a:xfrm flipV="1">
            <a:off x="2989082" y="2007393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4" idx="5"/>
            <a:endCxn id="60" idx="2"/>
          </p:cNvCxnSpPr>
          <p:nvPr/>
        </p:nvCxnSpPr>
        <p:spPr>
          <a:xfrm>
            <a:off x="2989082" y="2764663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0" idx="6"/>
            <a:endCxn id="63" idx="3"/>
          </p:cNvCxnSpPr>
          <p:nvPr/>
        </p:nvCxnSpPr>
        <p:spPr>
          <a:xfrm flipV="1">
            <a:off x="4392535" y="285949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0" idx="0"/>
          </p:cNvCxnSpPr>
          <p:nvPr/>
        </p:nvCxnSpPr>
        <p:spPr>
          <a:xfrm flipH="1">
            <a:off x="4125835" y="2085508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5"/>
            <a:endCxn id="63" idx="1"/>
          </p:cNvCxnSpPr>
          <p:nvPr/>
        </p:nvCxnSpPr>
        <p:spPr>
          <a:xfrm>
            <a:off x="4338610" y="2007393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792335" y="1786221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755997" y="3096494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4" name="Text Box 31"/>
          <p:cNvSpPr txBox="1">
            <a:spLocks noChangeArrowheads="1"/>
          </p:cNvSpPr>
          <p:nvPr/>
        </p:nvSpPr>
        <p:spPr bwMode="auto">
          <a:xfrm>
            <a:off x="2419549" y="2856584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99" name="Text Box 31"/>
          <p:cNvSpPr txBox="1">
            <a:spLocks noChangeArrowheads="1"/>
          </p:cNvSpPr>
          <p:nvPr/>
        </p:nvSpPr>
        <p:spPr bwMode="auto">
          <a:xfrm>
            <a:off x="4656539" y="1825951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4136219" y="2404214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170731" y="5282543"/>
            <a:ext cx="284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None exist… done!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6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86279" y="29050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410669" y="17239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410669" y="33033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113883" y="27210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241564" y="21792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241564" y="33603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2944069" y="35700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677369" y="22573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2944069" y="19906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548387" y="21792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706916" y="35632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416314" y="34986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540643" y="16101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704979" y="25856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130774" y="17239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130774" y="33033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397474" y="22573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2865954" y="21792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664174" y="19906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664174" y="29877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397474" y="24966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324866" y="19768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317382" y="33033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706916" y="23132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316641"/>
            <a:ext cx="6861004" cy="2319831"/>
            <a:chOff x="761984" y="4316641"/>
            <a:chExt cx="6861004" cy="2319831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7" name="Straight Arrow Connector 56"/>
            <p:cNvCxnSpPr>
              <a:stCxn id="41" idx="7"/>
              <a:endCxn id="48" idx="3"/>
            </p:cNvCxnSpPr>
            <p:nvPr/>
          </p:nvCxnSpPr>
          <p:spPr>
            <a:xfrm flipV="1">
              <a:off x="1217269" y="4885745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8" idx="6"/>
              <a:endCxn id="68" idx="2"/>
            </p:cNvCxnSpPr>
            <p:nvPr/>
          </p:nvCxnSpPr>
          <p:spPr>
            <a:xfrm>
              <a:off x="2919774" y="4697160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524092" y="488574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3516348" y="4316641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8" idx="6"/>
              <a:endCxn id="55" idx="1"/>
            </p:cNvCxnSpPr>
            <p:nvPr/>
          </p:nvCxnSpPr>
          <p:spPr>
            <a:xfrm>
              <a:off x="5639879" y="4697160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1" idx="6"/>
              <a:endCxn id="55" idx="2"/>
            </p:cNvCxnSpPr>
            <p:nvPr/>
          </p:nvCxnSpPr>
          <p:spPr>
            <a:xfrm flipV="1">
              <a:off x="5639879" y="5694245"/>
              <a:ext cx="1449709" cy="5822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29308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37113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706916" y="35632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83" name="Group 4"/>
          <p:cNvGrpSpPr>
            <a:grpSpLocks/>
          </p:cNvGrpSpPr>
          <p:nvPr/>
        </p:nvGrpSpPr>
        <p:grpSpPr bwMode="auto">
          <a:xfrm>
            <a:off x="782117" y="2892928"/>
            <a:ext cx="533400" cy="533400"/>
            <a:chOff x="1824" y="2736"/>
            <a:chExt cx="336" cy="336"/>
          </a:xfrm>
        </p:grpSpPr>
        <p:sp>
          <p:nvSpPr>
            <p:cNvPr id="8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2406507" y="1711828"/>
            <a:ext cx="533400" cy="533400"/>
            <a:chOff x="1824" y="2736"/>
            <a:chExt cx="336" cy="336"/>
          </a:xfrm>
        </p:grpSpPr>
        <p:sp>
          <p:nvSpPr>
            <p:cNvPr id="8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9" name="Group 7"/>
          <p:cNvGrpSpPr>
            <a:grpSpLocks/>
          </p:cNvGrpSpPr>
          <p:nvPr/>
        </p:nvGrpSpPr>
        <p:grpSpPr bwMode="auto">
          <a:xfrm>
            <a:off x="2406507" y="3291200"/>
            <a:ext cx="533400" cy="533400"/>
            <a:chOff x="1824" y="2736"/>
            <a:chExt cx="336" cy="336"/>
          </a:xfrm>
        </p:grpSpPr>
        <p:sp>
          <p:nvSpPr>
            <p:cNvPr id="9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92" name="Group 7"/>
          <p:cNvGrpSpPr>
            <a:grpSpLocks/>
          </p:cNvGrpSpPr>
          <p:nvPr/>
        </p:nvGrpSpPr>
        <p:grpSpPr bwMode="auto">
          <a:xfrm>
            <a:off x="7109721" y="2708913"/>
            <a:ext cx="533400" cy="533400"/>
            <a:chOff x="1824" y="2736"/>
            <a:chExt cx="336" cy="336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95" name="Straight Arrow Connector 94"/>
          <p:cNvCxnSpPr>
            <a:stCxn id="84" idx="7"/>
            <a:endCxn id="87" idx="3"/>
          </p:cNvCxnSpPr>
          <p:nvPr/>
        </p:nvCxnSpPr>
        <p:spPr>
          <a:xfrm flipV="1">
            <a:off x="1237402" y="2167113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4" idx="5"/>
            <a:endCxn id="90" idx="2"/>
          </p:cNvCxnSpPr>
          <p:nvPr/>
        </p:nvCxnSpPr>
        <p:spPr>
          <a:xfrm>
            <a:off x="1237402" y="3348213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0" idx="6"/>
            <a:endCxn id="109" idx="2"/>
          </p:cNvCxnSpPr>
          <p:nvPr/>
        </p:nvCxnSpPr>
        <p:spPr>
          <a:xfrm>
            <a:off x="2939907" y="355790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7" idx="4"/>
            <a:endCxn id="90" idx="0"/>
          </p:cNvCxnSpPr>
          <p:nvPr/>
        </p:nvCxnSpPr>
        <p:spPr>
          <a:xfrm>
            <a:off x="2673207" y="2245228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87" idx="6"/>
            <a:endCxn id="106" idx="2"/>
          </p:cNvCxnSpPr>
          <p:nvPr/>
        </p:nvCxnSpPr>
        <p:spPr>
          <a:xfrm>
            <a:off x="2939907" y="1978528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1281930" y="216711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2" name="Text Box 31"/>
          <p:cNvSpPr txBox="1">
            <a:spLocks noChangeArrowheads="1"/>
          </p:cNvSpPr>
          <p:nvPr/>
        </p:nvSpPr>
        <p:spPr bwMode="auto">
          <a:xfrm>
            <a:off x="1412152" y="34864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103" name="Text Box 31"/>
          <p:cNvSpPr txBox="1">
            <a:spLocks noChangeArrowheads="1"/>
          </p:cNvSpPr>
          <p:nvPr/>
        </p:nvSpPr>
        <p:spPr bwMode="auto">
          <a:xfrm>
            <a:off x="3536481" y="1598009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104" name="Text Box 31"/>
          <p:cNvSpPr txBox="1">
            <a:spLocks noChangeArrowheads="1"/>
          </p:cNvSpPr>
          <p:nvPr/>
        </p:nvSpPr>
        <p:spPr bwMode="auto">
          <a:xfrm>
            <a:off x="2700817" y="25734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05" name="Group 7"/>
          <p:cNvGrpSpPr>
            <a:grpSpLocks/>
          </p:cNvGrpSpPr>
          <p:nvPr/>
        </p:nvGrpSpPr>
        <p:grpSpPr bwMode="auto">
          <a:xfrm>
            <a:off x="5126612" y="1711828"/>
            <a:ext cx="533400" cy="533400"/>
            <a:chOff x="1824" y="2736"/>
            <a:chExt cx="336" cy="336"/>
          </a:xfrm>
        </p:grpSpPr>
        <p:sp>
          <p:nvSpPr>
            <p:cNvPr id="10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08" name="Group 7"/>
          <p:cNvGrpSpPr>
            <a:grpSpLocks/>
          </p:cNvGrpSpPr>
          <p:nvPr/>
        </p:nvGrpSpPr>
        <p:grpSpPr bwMode="auto">
          <a:xfrm>
            <a:off x="5126612" y="3291200"/>
            <a:ext cx="533400" cy="533400"/>
            <a:chOff x="1824" y="2736"/>
            <a:chExt cx="336" cy="336"/>
          </a:xfrm>
        </p:grpSpPr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11" name="Straight Arrow Connector 110"/>
          <p:cNvCxnSpPr>
            <a:stCxn id="106" idx="4"/>
            <a:endCxn id="109" idx="0"/>
          </p:cNvCxnSpPr>
          <p:nvPr/>
        </p:nvCxnSpPr>
        <p:spPr>
          <a:xfrm>
            <a:off x="5393312" y="2245228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87" idx="5"/>
            <a:endCxn id="109" idx="1"/>
          </p:cNvCxnSpPr>
          <p:nvPr/>
        </p:nvCxnSpPr>
        <p:spPr>
          <a:xfrm>
            <a:off x="2861792" y="2167113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6" idx="6"/>
            <a:endCxn id="93" idx="1"/>
          </p:cNvCxnSpPr>
          <p:nvPr/>
        </p:nvCxnSpPr>
        <p:spPr>
          <a:xfrm>
            <a:off x="5660012" y="1978528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9" idx="6"/>
            <a:endCxn id="93" idx="2"/>
          </p:cNvCxnSpPr>
          <p:nvPr/>
        </p:nvCxnSpPr>
        <p:spPr>
          <a:xfrm flipV="1">
            <a:off x="5660012" y="2975613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 Box 31"/>
          <p:cNvSpPr txBox="1">
            <a:spLocks noChangeArrowheads="1"/>
          </p:cNvSpPr>
          <p:nvPr/>
        </p:nvSpPr>
        <p:spPr bwMode="auto">
          <a:xfrm>
            <a:off x="5393312" y="24844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16" name="Text Box 31"/>
          <p:cNvSpPr txBox="1">
            <a:spLocks noChangeArrowheads="1"/>
          </p:cNvSpPr>
          <p:nvPr/>
        </p:nvSpPr>
        <p:spPr bwMode="auto">
          <a:xfrm>
            <a:off x="6320704" y="196472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117" name="Text Box 31"/>
          <p:cNvSpPr txBox="1">
            <a:spLocks noChangeArrowheads="1"/>
          </p:cNvSpPr>
          <p:nvPr/>
        </p:nvSpPr>
        <p:spPr bwMode="auto">
          <a:xfrm>
            <a:off x="6313220" y="329120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3702754" y="230110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761984" y="4316641"/>
            <a:ext cx="6861004" cy="2319831"/>
            <a:chOff x="761984" y="4316641"/>
            <a:chExt cx="6861004" cy="2319831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 flipV="1">
              <a:off x="1120634" y="4802909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8" idx="6"/>
              <a:endCxn id="68" idx="2"/>
            </p:cNvCxnSpPr>
            <p:nvPr/>
          </p:nvCxnSpPr>
          <p:spPr>
            <a:xfrm>
              <a:off x="2919774" y="4697160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392019" y="481522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3516348" y="4316641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8" idx="6"/>
              <a:endCxn id="55" idx="1"/>
            </p:cNvCxnSpPr>
            <p:nvPr/>
          </p:nvCxnSpPr>
          <p:spPr>
            <a:xfrm>
              <a:off x="5639879" y="4697160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5653684" y="5887530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32069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599009" y="565336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79326" y="547000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300644" y="4982921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2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101" name="Group 4"/>
          <p:cNvGrpSpPr>
            <a:grpSpLocks/>
          </p:cNvGrpSpPr>
          <p:nvPr/>
        </p:nvGrpSpPr>
        <p:grpSpPr bwMode="auto">
          <a:xfrm>
            <a:off x="711479" y="2824235"/>
            <a:ext cx="533400" cy="533400"/>
            <a:chOff x="1824" y="2736"/>
            <a:chExt cx="336" cy="336"/>
          </a:xfrm>
        </p:grpSpPr>
        <p:sp>
          <p:nvSpPr>
            <p:cNvPr id="12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26" name="Group 7"/>
          <p:cNvGrpSpPr>
            <a:grpSpLocks/>
          </p:cNvGrpSpPr>
          <p:nvPr/>
        </p:nvGrpSpPr>
        <p:grpSpPr bwMode="auto">
          <a:xfrm>
            <a:off x="2335869" y="1643135"/>
            <a:ext cx="533400" cy="533400"/>
            <a:chOff x="1824" y="2736"/>
            <a:chExt cx="336" cy="336"/>
          </a:xfrm>
        </p:grpSpPr>
        <p:sp>
          <p:nvSpPr>
            <p:cNvPr id="1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29" name="Group 7"/>
          <p:cNvGrpSpPr>
            <a:grpSpLocks/>
          </p:cNvGrpSpPr>
          <p:nvPr/>
        </p:nvGrpSpPr>
        <p:grpSpPr bwMode="auto">
          <a:xfrm>
            <a:off x="2335869" y="3222507"/>
            <a:ext cx="533400" cy="533400"/>
            <a:chOff x="1824" y="2736"/>
            <a:chExt cx="336" cy="336"/>
          </a:xfrm>
        </p:grpSpPr>
        <p:sp>
          <p:nvSpPr>
            <p:cNvPr id="1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2" name="Group 7"/>
          <p:cNvGrpSpPr>
            <a:grpSpLocks/>
          </p:cNvGrpSpPr>
          <p:nvPr/>
        </p:nvGrpSpPr>
        <p:grpSpPr bwMode="auto">
          <a:xfrm>
            <a:off x="7039083" y="2640220"/>
            <a:ext cx="533400" cy="533400"/>
            <a:chOff x="1824" y="2736"/>
            <a:chExt cx="336" cy="336"/>
          </a:xfrm>
        </p:grpSpPr>
        <p:sp>
          <p:nvSpPr>
            <p:cNvPr id="1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35" name="Straight Arrow Connector 134"/>
          <p:cNvCxnSpPr>
            <a:stCxn id="124" idx="7"/>
            <a:endCxn id="127" idx="3"/>
          </p:cNvCxnSpPr>
          <p:nvPr/>
        </p:nvCxnSpPr>
        <p:spPr>
          <a:xfrm flipV="1">
            <a:off x="1166764" y="2098420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4" idx="5"/>
            <a:endCxn id="130" idx="2"/>
          </p:cNvCxnSpPr>
          <p:nvPr/>
        </p:nvCxnSpPr>
        <p:spPr>
          <a:xfrm>
            <a:off x="1166764" y="3279520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0" idx="6"/>
            <a:endCxn id="149" idx="2"/>
          </p:cNvCxnSpPr>
          <p:nvPr/>
        </p:nvCxnSpPr>
        <p:spPr>
          <a:xfrm>
            <a:off x="2869269" y="348920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27" idx="4"/>
            <a:endCxn id="130" idx="0"/>
          </p:cNvCxnSpPr>
          <p:nvPr/>
        </p:nvCxnSpPr>
        <p:spPr>
          <a:xfrm>
            <a:off x="2602569" y="2176535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27" idx="6"/>
            <a:endCxn id="146" idx="2"/>
          </p:cNvCxnSpPr>
          <p:nvPr/>
        </p:nvCxnSpPr>
        <p:spPr>
          <a:xfrm>
            <a:off x="2869269" y="1909835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xt Box 31"/>
          <p:cNvSpPr txBox="1">
            <a:spLocks noChangeArrowheads="1"/>
          </p:cNvSpPr>
          <p:nvPr/>
        </p:nvSpPr>
        <p:spPr bwMode="auto">
          <a:xfrm>
            <a:off x="1032358" y="2098420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41" name="Text Box 31"/>
          <p:cNvSpPr txBox="1">
            <a:spLocks noChangeArrowheads="1"/>
          </p:cNvSpPr>
          <p:nvPr/>
        </p:nvSpPr>
        <p:spPr bwMode="auto">
          <a:xfrm>
            <a:off x="3632116" y="34824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142" name="Text Box 31"/>
          <p:cNvSpPr txBox="1">
            <a:spLocks noChangeArrowheads="1"/>
          </p:cNvSpPr>
          <p:nvPr/>
        </p:nvSpPr>
        <p:spPr bwMode="auto">
          <a:xfrm>
            <a:off x="1341514" y="34177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143" name="Text Box 31"/>
          <p:cNvSpPr txBox="1">
            <a:spLocks noChangeArrowheads="1"/>
          </p:cNvSpPr>
          <p:nvPr/>
        </p:nvSpPr>
        <p:spPr bwMode="auto">
          <a:xfrm>
            <a:off x="3465843" y="1529316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44" name="Text Box 31"/>
          <p:cNvSpPr txBox="1">
            <a:spLocks noChangeArrowheads="1"/>
          </p:cNvSpPr>
          <p:nvPr/>
        </p:nvSpPr>
        <p:spPr bwMode="auto">
          <a:xfrm>
            <a:off x="2630179" y="25047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45" name="Group 7"/>
          <p:cNvGrpSpPr>
            <a:grpSpLocks/>
          </p:cNvGrpSpPr>
          <p:nvPr/>
        </p:nvGrpSpPr>
        <p:grpSpPr bwMode="auto">
          <a:xfrm>
            <a:off x="5055974" y="1643135"/>
            <a:ext cx="533400" cy="533400"/>
            <a:chOff x="1824" y="2736"/>
            <a:chExt cx="336" cy="336"/>
          </a:xfrm>
        </p:grpSpPr>
        <p:sp>
          <p:nvSpPr>
            <p:cNvPr id="14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48" name="Group 7"/>
          <p:cNvGrpSpPr>
            <a:grpSpLocks/>
          </p:cNvGrpSpPr>
          <p:nvPr/>
        </p:nvGrpSpPr>
        <p:grpSpPr bwMode="auto">
          <a:xfrm>
            <a:off x="5055974" y="3222507"/>
            <a:ext cx="533400" cy="533400"/>
            <a:chOff x="1824" y="2736"/>
            <a:chExt cx="336" cy="336"/>
          </a:xfrm>
        </p:grpSpPr>
        <p:sp>
          <p:nvSpPr>
            <p:cNvPr id="14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51" name="Straight Arrow Connector 150"/>
          <p:cNvCxnSpPr>
            <a:stCxn id="146" idx="4"/>
            <a:endCxn id="149" idx="0"/>
          </p:cNvCxnSpPr>
          <p:nvPr/>
        </p:nvCxnSpPr>
        <p:spPr>
          <a:xfrm>
            <a:off x="5322674" y="2176535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27" idx="5"/>
            <a:endCxn id="149" idx="1"/>
          </p:cNvCxnSpPr>
          <p:nvPr/>
        </p:nvCxnSpPr>
        <p:spPr>
          <a:xfrm>
            <a:off x="2791154" y="2098420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6" idx="6"/>
            <a:endCxn id="133" idx="1"/>
          </p:cNvCxnSpPr>
          <p:nvPr/>
        </p:nvCxnSpPr>
        <p:spPr>
          <a:xfrm>
            <a:off x="5589374" y="1909835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49" idx="6"/>
            <a:endCxn id="133" idx="2"/>
          </p:cNvCxnSpPr>
          <p:nvPr/>
        </p:nvCxnSpPr>
        <p:spPr>
          <a:xfrm flipV="1">
            <a:off x="5589374" y="2906920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 Box 31"/>
          <p:cNvSpPr txBox="1">
            <a:spLocks noChangeArrowheads="1"/>
          </p:cNvSpPr>
          <p:nvPr/>
        </p:nvSpPr>
        <p:spPr bwMode="auto">
          <a:xfrm>
            <a:off x="5322674" y="241576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56" name="Text Box 31"/>
          <p:cNvSpPr txBox="1">
            <a:spLocks noChangeArrowheads="1"/>
          </p:cNvSpPr>
          <p:nvPr/>
        </p:nvSpPr>
        <p:spPr bwMode="auto">
          <a:xfrm>
            <a:off x="6250066" y="189602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57" name="Text Box 31"/>
          <p:cNvSpPr txBox="1">
            <a:spLocks noChangeArrowheads="1"/>
          </p:cNvSpPr>
          <p:nvPr/>
        </p:nvSpPr>
        <p:spPr bwMode="auto">
          <a:xfrm>
            <a:off x="6242582" y="3222507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58" name="Text Box 31"/>
          <p:cNvSpPr txBox="1">
            <a:spLocks noChangeArrowheads="1"/>
          </p:cNvSpPr>
          <p:nvPr/>
        </p:nvSpPr>
        <p:spPr bwMode="auto">
          <a:xfrm>
            <a:off x="3632116" y="223241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217728"/>
            <a:ext cx="6861004" cy="2418744"/>
            <a:chOff x="761984" y="4217728"/>
            <a:chExt cx="6861004" cy="2418744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919774" y="45729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4036011" y="421772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5653684" y="5887530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32069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599009" y="565336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79326" y="547000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792491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4330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887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flow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376844" y="2576224"/>
            <a:ext cx="992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5532754" y="5225917"/>
            <a:ext cx="167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14 units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0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85" name="Group 4"/>
          <p:cNvGrpSpPr>
            <a:grpSpLocks/>
          </p:cNvGrpSpPr>
          <p:nvPr/>
        </p:nvGrpSpPr>
        <p:grpSpPr bwMode="auto">
          <a:xfrm>
            <a:off x="697674" y="2895366"/>
            <a:ext cx="533400" cy="533400"/>
            <a:chOff x="1824" y="2736"/>
            <a:chExt cx="336" cy="336"/>
          </a:xfrm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2322064" y="1714266"/>
            <a:ext cx="533400" cy="533400"/>
            <a:chOff x="1824" y="2736"/>
            <a:chExt cx="336" cy="336"/>
          </a:xfrm>
        </p:grpSpPr>
        <p:sp>
          <p:nvSpPr>
            <p:cNvPr id="8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2322064" y="3293638"/>
            <a:ext cx="533400" cy="533400"/>
            <a:chOff x="1824" y="2736"/>
            <a:chExt cx="336" cy="336"/>
          </a:xfrm>
        </p:grpSpPr>
        <p:sp>
          <p:nvSpPr>
            <p:cNvPr id="9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94" name="Group 7"/>
          <p:cNvGrpSpPr>
            <a:grpSpLocks/>
          </p:cNvGrpSpPr>
          <p:nvPr/>
        </p:nvGrpSpPr>
        <p:grpSpPr bwMode="auto">
          <a:xfrm>
            <a:off x="7025278" y="2711351"/>
            <a:ext cx="533400" cy="533400"/>
            <a:chOff x="1824" y="2736"/>
            <a:chExt cx="336" cy="336"/>
          </a:xfrm>
        </p:grpSpPr>
        <p:sp>
          <p:nvSpPr>
            <p:cNvPr id="9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97" name="Straight Arrow Connector 96"/>
          <p:cNvCxnSpPr>
            <a:stCxn id="86" idx="7"/>
            <a:endCxn id="89" idx="3"/>
          </p:cNvCxnSpPr>
          <p:nvPr/>
        </p:nvCxnSpPr>
        <p:spPr>
          <a:xfrm flipV="1">
            <a:off x="1152959" y="2169551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6" idx="5"/>
            <a:endCxn id="92" idx="2"/>
          </p:cNvCxnSpPr>
          <p:nvPr/>
        </p:nvCxnSpPr>
        <p:spPr>
          <a:xfrm>
            <a:off x="1152959" y="3350651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2" idx="6"/>
            <a:endCxn id="112" idx="2"/>
          </p:cNvCxnSpPr>
          <p:nvPr/>
        </p:nvCxnSpPr>
        <p:spPr>
          <a:xfrm>
            <a:off x="2855464" y="3560338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9" idx="4"/>
            <a:endCxn id="92" idx="0"/>
          </p:cNvCxnSpPr>
          <p:nvPr/>
        </p:nvCxnSpPr>
        <p:spPr>
          <a:xfrm>
            <a:off x="2588764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89" idx="6"/>
            <a:endCxn id="109" idx="2"/>
          </p:cNvCxnSpPr>
          <p:nvPr/>
        </p:nvCxnSpPr>
        <p:spPr>
          <a:xfrm>
            <a:off x="2855464" y="1980966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 Box 31"/>
          <p:cNvSpPr txBox="1">
            <a:spLocks noChangeArrowheads="1"/>
          </p:cNvSpPr>
          <p:nvPr/>
        </p:nvSpPr>
        <p:spPr bwMode="auto">
          <a:xfrm>
            <a:off x="1018553" y="2169551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4" name="Text Box 31"/>
          <p:cNvSpPr txBox="1">
            <a:spLocks noChangeArrowheads="1"/>
          </p:cNvSpPr>
          <p:nvPr/>
        </p:nvSpPr>
        <p:spPr bwMode="auto">
          <a:xfrm>
            <a:off x="3618311" y="355356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05" name="Text Box 31"/>
          <p:cNvSpPr txBox="1">
            <a:spLocks noChangeArrowheads="1"/>
          </p:cNvSpPr>
          <p:nvPr/>
        </p:nvSpPr>
        <p:spPr bwMode="auto">
          <a:xfrm>
            <a:off x="1327709" y="348887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6" name="Text Box 31"/>
          <p:cNvSpPr txBox="1">
            <a:spLocks noChangeArrowheads="1"/>
          </p:cNvSpPr>
          <p:nvPr/>
        </p:nvSpPr>
        <p:spPr bwMode="auto">
          <a:xfrm>
            <a:off x="3452038" y="1600447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07" name="Text Box 31"/>
          <p:cNvSpPr txBox="1">
            <a:spLocks noChangeArrowheads="1"/>
          </p:cNvSpPr>
          <p:nvPr/>
        </p:nvSpPr>
        <p:spPr bwMode="auto">
          <a:xfrm>
            <a:off x="2616374" y="25759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08" name="Group 7"/>
          <p:cNvGrpSpPr>
            <a:grpSpLocks/>
          </p:cNvGrpSpPr>
          <p:nvPr/>
        </p:nvGrpSpPr>
        <p:grpSpPr bwMode="auto">
          <a:xfrm>
            <a:off x="5042169" y="1714266"/>
            <a:ext cx="533400" cy="533400"/>
            <a:chOff x="1824" y="2736"/>
            <a:chExt cx="336" cy="336"/>
          </a:xfrm>
        </p:grpSpPr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11" name="Group 7"/>
          <p:cNvGrpSpPr>
            <a:grpSpLocks/>
          </p:cNvGrpSpPr>
          <p:nvPr/>
        </p:nvGrpSpPr>
        <p:grpSpPr bwMode="auto">
          <a:xfrm>
            <a:off x="5042169" y="3293638"/>
            <a:ext cx="533400" cy="533400"/>
            <a:chOff x="1824" y="2736"/>
            <a:chExt cx="336" cy="336"/>
          </a:xfrm>
        </p:grpSpPr>
        <p:sp>
          <p:nvSpPr>
            <p:cNvPr id="1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14" name="Straight Arrow Connector 113"/>
          <p:cNvCxnSpPr>
            <a:stCxn id="109" idx="4"/>
            <a:endCxn id="112" idx="0"/>
          </p:cNvCxnSpPr>
          <p:nvPr/>
        </p:nvCxnSpPr>
        <p:spPr>
          <a:xfrm>
            <a:off x="5308869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89" idx="5"/>
            <a:endCxn id="112" idx="1"/>
          </p:cNvCxnSpPr>
          <p:nvPr/>
        </p:nvCxnSpPr>
        <p:spPr>
          <a:xfrm>
            <a:off x="2777349" y="2169551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9" idx="6"/>
            <a:endCxn id="95" idx="1"/>
          </p:cNvCxnSpPr>
          <p:nvPr/>
        </p:nvCxnSpPr>
        <p:spPr>
          <a:xfrm>
            <a:off x="5575569" y="1980966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2" idx="6"/>
            <a:endCxn id="95" idx="2"/>
          </p:cNvCxnSpPr>
          <p:nvPr/>
        </p:nvCxnSpPr>
        <p:spPr>
          <a:xfrm flipV="1">
            <a:off x="5575569" y="2978051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5308869" y="2486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63" name="Text Box 31"/>
          <p:cNvSpPr txBox="1">
            <a:spLocks noChangeArrowheads="1"/>
          </p:cNvSpPr>
          <p:nvPr/>
        </p:nvSpPr>
        <p:spPr bwMode="auto">
          <a:xfrm>
            <a:off x="6236261" y="196716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4" name="Text Box 31"/>
          <p:cNvSpPr txBox="1">
            <a:spLocks noChangeArrowheads="1"/>
          </p:cNvSpPr>
          <p:nvPr/>
        </p:nvSpPr>
        <p:spPr bwMode="auto">
          <a:xfrm>
            <a:off x="6228777" y="3293638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5" name="Text Box 31"/>
          <p:cNvSpPr txBox="1">
            <a:spLocks noChangeArrowheads="1"/>
          </p:cNvSpPr>
          <p:nvPr/>
        </p:nvSpPr>
        <p:spPr bwMode="auto">
          <a:xfrm>
            <a:off x="3618311" y="23035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61984" y="4217728"/>
            <a:ext cx="6861004" cy="2418744"/>
            <a:chOff x="761984" y="4217728"/>
            <a:chExt cx="6861004" cy="2418744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919774" y="45729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7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4036011" y="421772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792491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4330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34124" y="61390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925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170" name="Group 4"/>
          <p:cNvGrpSpPr>
            <a:grpSpLocks/>
          </p:cNvGrpSpPr>
          <p:nvPr/>
        </p:nvGrpSpPr>
        <p:grpSpPr bwMode="auto">
          <a:xfrm>
            <a:off x="719517" y="2885317"/>
            <a:ext cx="533400" cy="533400"/>
            <a:chOff x="1824" y="2736"/>
            <a:chExt cx="336" cy="336"/>
          </a:xfrm>
        </p:grpSpPr>
        <p:sp>
          <p:nvSpPr>
            <p:cNvPr id="171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73" name="Group 7"/>
          <p:cNvGrpSpPr>
            <a:grpSpLocks/>
          </p:cNvGrpSpPr>
          <p:nvPr/>
        </p:nvGrpSpPr>
        <p:grpSpPr bwMode="auto">
          <a:xfrm>
            <a:off x="2343907" y="1704217"/>
            <a:ext cx="533400" cy="533400"/>
            <a:chOff x="1824" y="2736"/>
            <a:chExt cx="336" cy="336"/>
          </a:xfrm>
        </p:grpSpPr>
        <p:sp>
          <p:nvSpPr>
            <p:cNvPr id="17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76" name="Group 7"/>
          <p:cNvGrpSpPr>
            <a:grpSpLocks/>
          </p:cNvGrpSpPr>
          <p:nvPr/>
        </p:nvGrpSpPr>
        <p:grpSpPr bwMode="auto">
          <a:xfrm>
            <a:off x="2343907" y="3283589"/>
            <a:ext cx="533400" cy="533400"/>
            <a:chOff x="1824" y="2736"/>
            <a:chExt cx="336" cy="336"/>
          </a:xfrm>
        </p:grpSpPr>
        <p:sp>
          <p:nvSpPr>
            <p:cNvPr id="17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79" name="Group 7"/>
          <p:cNvGrpSpPr>
            <a:grpSpLocks/>
          </p:cNvGrpSpPr>
          <p:nvPr/>
        </p:nvGrpSpPr>
        <p:grpSpPr bwMode="auto">
          <a:xfrm>
            <a:off x="7047121" y="2701302"/>
            <a:ext cx="533400" cy="533400"/>
            <a:chOff x="1824" y="2736"/>
            <a:chExt cx="336" cy="336"/>
          </a:xfrm>
        </p:grpSpPr>
        <p:sp>
          <p:nvSpPr>
            <p:cNvPr id="18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2" name="Straight Arrow Connector 181"/>
          <p:cNvCxnSpPr>
            <a:stCxn id="171" idx="7"/>
            <a:endCxn id="174" idx="3"/>
          </p:cNvCxnSpPr>
          <p:nvPr/>
        </p:nvCxnSpPr>
        <p:spPr>
          <a:xfrm flipV="1">
            <a:off x="1174802" y="215950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5"/>
            <a:endCxn id="177" idx="2"/>
          </p:cNvCxnSpPr>
          <p:nvPr/>
        </p:nvCxnSpPr>
        <p:spPr>
          <a:xfrm>
            <a:off x="1174802" y="334060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7" idx="6"/>
            <a:endCxn id="196" idx="2"/>
          </p:cNvCxnSpPr>
          <p:nvPr/>
        </p:nvCxnSpPr>
        <p:spPr>
          <a:xfrm>
            <a:off x="2877307" y="355028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4" idx="4"/>
            <a:endCxn id="177" idx="0"/>
          </p:cNvCxnSpPr>
          <p:nvPr/>
        </p:nvCxnSpPr>
        <p:spPr>
          <a:xfrm>
            <a:off x="2610607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4" idx="6"/>
            <a:endCxn id="193" idx="2"/>
          </p:cNvCxnSpPr>
          <p:nvPr/>
        </p:nvCxnSpPr>
        <p:spPr>
          <a:xfrm>
            <a:off x="2877307" y="197091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Text Box 31"/>
          <p:cNvSpPr txBox="1">
            <a:spLocks noChangeArrowheads="1"/>
          </p:cNvSpPr>
          <p:nvPr/>
        </p:nvSpPr>
        <p:spPr bwMode="auto">
          <a:xfrm>
            <a:off x="1040396" y="215950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88" name="Text Box 31"/>
          <p:cNvSpPr txBox="1">
            <a:spLocks noChangeArrowheads="1"/>
          </p:cNvSpPr>
          <p:nvPr/>
        </p:nvSpPr>
        <p:spPr bwMode="auto">
          <a:xfrm>
            <a:off x="3640154" y="354351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89" name="Text Box 31"/>
          <p:cNvSpPr txBox="1">
            <a:spLocks noChangeArrowheads="1"/>
          </p:cNvSpPr>
          <p:nvPr/>
        </p:nvSpPr>
        <p:spPr bwMode="auto">
          <a:xfrm>
            <a:off x="1349552" y="34788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90" name="Text Box 31"/>
          <p:cNvSpPr txBox="1">
            <a:spLocks noChangeArrowheads="1"/>
          </p:cNvSpPr>
          <p:nvPr/>
        </p:nvSpPr>
        <p:spPr bwMode="auto">
          <a:xfrm>
            <a:off x="3473881" y="159039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2638217" y="256588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92" name="Group 7"/>
          <p:cNvGrpSpPr>
            <a:grpSpLocks/>
          </p:cNvGrpSpPr>
          <p:nvPr/>
        </p:nvGrpSpPr>
        <p:grpSpPr bwMode="auto">
          <a:xfrm>
            <a:off x="5064012" y="1704217"/>
            <a:ext cx="533400" cy="533400"/>
            <a:chOff x="1824" y="2736"/>
            <a:chExt cx="336" cy="336"/>
          </a:xfrm>
        </p:grpSpPr>
        <p:sp>
          <p:nvSpPr>
            <p:cNvPr id="1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95" name="Group 7"/>
          <p:cNvGrpSpPr>
            <a:grpSpLocks/>
          </p:cNvGrpSpPr>
          <p:nvPr/>
        </p:nvGrpSpPr>
        <p:grpSpPr bwMode="auto">
          <a:xfrm>
            <a:off x="5064012" y="3283589"/>
            <a:ext cx="533400" cy="533400"/>
            <a:chOff x="1824" y="2736"/>
            <a:chExt cx="336" cy="336"/>
          </a:xfrm>
        </p:grpSpPr>
        <p:sp>
          <p:nvSpPr>
            <p:cNvPr id="19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98" name="Straight Arrow Connector 197"/>
          <p:cNvCxnSpPr>
            <a:stCxn id="193" idx="4"/>
            <a:endCxn id="196" idx="0"/>
          </p:cNvCxnSpPr>
          <p:nvPr/>
        </p:nvCxnSpPr>
        <p:spPr>
          <a:xfrm>
            <a:off x="5330712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74" idx="5"/>
            <a:endCxn id="196" idx="1"/>
          </p:cNvCxnSpPr>
          <p:nvPr/>
        </p:nvCxnSpPr>
        <p:spPr>
          <a:xfrm>
            <a:off x="2799192" y="215950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3" idx="6"/>
            <a:endCxn id="180" idx="1"/>
          </p:cNvCxnSpPr>
          <p:nvPr/>
        </p:nvCxnSpPr>
        <p:spPr>
          <a:xfrm>
            <a:off x="5597412" y="197091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6" idx="6"/>
            <a:endCxn id="180" idx="2"/>
          </p:cNvCxnSpPr>
          <p:nvPr/>
        </p:nvCxnSpPr>
        <p:spPr>
          <a:xfrm flipV="1">
            <a:off x="5597412" y="296800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 Box 31"/>
          <p:cNvSpPr txBox="1">
            <a:spLocks noChangeArrowheads="1"/>
          </p:cNvSpPr>
          <p:nvPr/>
        </p:nvSpPr>
        <p:spPr bwMode="auto">
          <a:xfrm>
            <a:off x="5330712" y="247684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203" name="Text Box 31"/>
          <p:cNvSpPr txBox="1">
            <a:spLocks noChangeArrowheads="1"/>
          </p:cNvSpPr>
          <p:nvPr/>
        </p:nvSpPr>
        <p:spPr bwMode="auto">
          <a:xfrm>
            <a:off x="6258104" y="19571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4" name="Text Box 31"/>
          <p:cNvSpPr txBox="1">
            <a:spLocks noChangeArrowheads="1"/>
          </p:cNvSpPr>
          <p:nvPr/>
        </p:nvSpPr>
        <p:spPr bwMode="auto">
          <a:xfrm>
            <a:off x="6250620" y="328358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5" name="Text Box 31"/>
          <p:cNvSpPr txBox="1">
            <a:spLocks noChangeArrowheads="1"/>
          </p:cNvSpPr>
          <p:nvPr/>
        </p:nvSpPr>
        <p:spPr bwMode="auto">
          <a:xfrm>
            <a:off x="3640154" y="229349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430460"/>
            <a:ext cx="6861004" cy="2206012"/>
            <a:chOff x="761984" y="4430460"/>
            <a:chExt cx="6861004" cy="2206012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5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2869269" y="484432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904237" y="5027987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695849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15696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06514" y="6180424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4</a:t>
              </a:r>
              <a:endParaRPr lang="en-US" kern="1200" dirty="0"/>
            </a:p>
          </p:txBody>
        </p:sp>
        <p:sp>
          <p:nvSpPr>
            <p:cNvPr id="206" name="Text Box 31"/>
            <p:cNvSpPr txBox="1">
              <a:spLocks noChangeArrowheads="1"/>
            </p:cNvSpPr>
            <p:nvPr/>
          </p:nvSpPr>
          <p:spPr bwMode="auto">
            <a:xfrm>
              <a:off x="3407899" y="533939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cxnSp>
          <p:nvCxnSpPr>
            <p:cNvPr id="207" name="Straight Arrow Connector 206"/>
            <p:cNvCxnSpPr/>
            <p:nvPr/>
          </p:nvCxnSpPr>
          <p:spPr>
            <a:xfrm>
              <a:off x="2759374" y="492769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454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4012974"/>
            <a:ext cx="2484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DONE!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grpSp>
        <p:nvGrpSpPr>
          <p:cNvPr id="170" name="Group 4"/>
          <p:cNvGrpSpPr>
            <a:grpSpLocks/>
          </p:cNvGrpSpPr>
          <p:nvPr/>
        </p:nvGrpSpPr>
        <p:grpSpPr bwMode="auto">
          <a:xfrm>
            <a:off x="719517" y="2885317"/>
            <a:ext cx="533400" cy="533400"/>
            <a:chOff x="1824" y="2736"/>
            <a:chExt cx="336" cy="336"/>
          </a:xfrm>
        </p:grpSpPr>
        <p:sp>
          <p:nvSpPr>
            <p:cNvPr id="171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73" name="Group 7"/>
          <p:cNvGrpSpPr>
            <a:grpSpLocks/>
          </p:cNvGrpSpPr>
          <p:nvPr/>
        </p:nvGrpSpPr>
        <p:grpSpPr bwMode="auto">
          <a:xfrm>
            <a:off x="2343907" y="1704217"/>
            <a:ext cx="533400" cy="533400"/>
            <a:chOff x="1824" y="2736"/>
            <a:chExt cx="336" cy="336"/>
          </a:xfrm>
        </p:grpSpPr>
        <p:sp>
          <p:nvSpPr>
            <p:cNvPr id="17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76" name="Group 7"/>
          <p:cNvGrpSpPr>
            <a:grpSpLocks/>
          </p:cNvGrpSpPr>
          <p:nvPr/>
        </p:nvGrpSpPr>
        <p:grpSpPr bwMode="auto">
          <a:xfrm>
            <a:off x="2343907" y="3283589"/>
            <a:ext cx="533400" cy="533400"/>
            <a:chOff x="1824" y="2736"/>
            <a:chExt cx="336" cy="336"/>
          </a:xfrm>
        </p:grpSpPr>
        <p:sp>
          <p:nvSpPr>
            <p:cNvPr id="17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79" name="Group 7"/>
          <p:cNvGrpSpPr>
            <a:grpSpLocks/>
          </p:cNvGrpSpPr>
          <p:nvPr/>
        </p:nvGrpSpPr>
        <p:grpSpPr bwMode="auto">
          <a:xfrm>
            <a:off x="7047121" y="2701302"/>
            <a:ext cx="533400" cy="533400"/>
            <a:chOff x="1824" y="2736"/>
            <a:chExt cx="336" cy="336"/>
          </a:xfrm>
        </p:grpSpPr>
        <p:sp>
          <p:nvSpPr>
            <p:cNvPr id="18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2" name="Straight Arrow Connector 181"/>
          <p:cNvCxnSpPr>
            <a:stCxn id="171" idx="7"/>
            <a:endCxn id="174" idx="3"/>
          </p:cNvCxnSpPr>
          <p:nvPr/>
        </p:nvCxnSpPr>
        <p:spPr>
          <a:xfrm flipV="1">
            <a:off x="1174802" y="215950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5"/>
            <a:endCxn id="177" idx="2"/>
          </p:cNvCxnSpPr>
          <p:nvPr/>
        </p:nvCxnSpPr>
        <p:spPr>
          <a:xfrm>
            <a:off x="1174802" y="334060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7" idx="6"/>
            <a:endCxn id="196" idx="2"/>
          </p:cNvCxnSpPr>
          <p:nvPr/>
        </p:nvCxnSpPr>
        <p:spPr>
          <a:xfrm>
            <a:off x="2877307" y="355028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4" idx="4"/>
            <a:endCxn id="177" idx="0"/>
          </p:cNvCxnSpPr>
          <p:nvPr/>
        </p:nvCxnSpPr>
        <p:spPr>
          <a:xfrm>
            <a:off x="2610607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4" idx="6"/>
            <a:endCxn id="193" idx="2"/>
          </p:cNvCxnSpPr>
          <p:nvPr/>
        </p:nvCxnSpPr>
        <p:spPr>
          <a:xfrm>
            <a:off x="2877307" y="197091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Text Box 31"/>
          <p:cNvSpPr txBox="1">
            <a:spLocks noChangeArrowheads="1"/>
          </p:cNvSpPr>
          <p:nvPr/>
        </p:nvSpPr>
        <p:spPr bwMode="auto">
          <a:xfrm>
            <a:off x="1040396" y="215950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88" name="Text Box 31"/>
          <p:cNvSpPr txBox="1">
            <a:spLocks noChangeArrowheads="1"/>
          </p:cNvSpPr>
          <p:nvPr/>
        </p:nvSpPr>
        <p:spPr bwMode="auto">
          <a:xfrm>
            <a:off x="3640154" y="354351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89" name="Text Box 31"/>
          <p:cNvSpPr txBox="1">
            <a:spLocks noChangeArrowheads="1"/>
          </p:cNvSpPr>
          <p:nvPr/>
        </p:nvSpPr>
        <p:spPr bwMode="auto">
          <a:xfrm>
            <a:off x="1349552" y="34788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90" name="Text Box 31"/>
          <p:cNvSpPr txBox="1">
            <a:spLocks noChangeArrowheads="1"/>
          </p:cNvSpPr>
          <p:nvPr/>
        </p:nvSpPr>
        <p:spPr bwMode="auto">
          <a:xfrm>
            <a:off x="3473881" y="159039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2638217" y="256588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92" name="Group 7"/>
          <p:cNvGrpSpPr>
            <a:grpSpLocks/>
          </p:cNvGrpSpPr>
          <p:nvPr/>
        </p:nvGrpSpPr>
        <p:grpSpPr bwMode="auto">
          <a:xfrm>
            <a:off x="5064012" y="1704217"/>
            <a:ext cx="533400" cy="533400"/>
            <a:chOff x="1824" y="2736"/>
            <a:chExt cx="336" cy="336"/>
          </a:xfrm>
        </p:grpSpPr>
        <p:sp>
          <p:nvSpPr>
            <p:cNvPr id="1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95" name="Group 7"/>
          <p:cNvGrpSpPr>
            <a:grpSpLocks/>
          </p:cNvGrpSpPr>
          <p:nvPr/>
        </p:nvGrpSpPr>
        <p:grpSpPr bwMode="auto">
          <a:xfrm>
            <a:off x="5064012" y="3283589"/>
            <a:ext cx="533400" cy="533400"/>
            <a:chOff x="1824" y="2736"/>
            <a:chExt cx="336" cy="336"/>
          </a:xfrm>
        </p:grpSpPr>
        <p:sp>
          <p:nvSpPr>
            <p:cNvPr id="19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98" name="Straight Arrow Connector 197"/>
          <p:cNvCxnSpPr>
            <a:stCxn id="193" idx="4"/>
            <a:endCxn id="196" idx="0"/>
          </p:cNvCxnSpPr>
          <p:nvPr/>
        </p:nvCxnSpPr>
        <p:spPr>
          <a:xfrm>
            <a:off x="5330712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74" idx="5"/>
            <a:endCxn id="196" idx="1"/>
          </p:cNvCxnSpPr>
          <p:nvPr/>
        </p:nvCxnSpPr>
        <p:spPr>
          <a:xfrm>
            <a:off x="2799192" y="215950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3" idx="6"/>
            <a:endCxn id="180" idx="1"/>
          </p:cNvCxnSpPr>
          <p:nvPr/>
        </p:nvCxnSpPr>
        <p:spPr>
          <a:xfrm>
            <a:off x="5597412" y="197091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6" idx="6"/>
            <a:endCxn id="180" idx="2"/>
          </p:cNvCxnSpPr>
          <p:nvPr/>
        </p:nvCxnSpPr>
        <p:spPr>
          <a:xfrm flipV="1">
            <a:off x="5597412" y="296800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 Box 31"/>
          <p:cNvSpPr txBox="1">
            <a:spLocks noChangeArrowheads="1"/>
          </p:cNvSpPr>
          <p:nvPr/>
        </p:nvSpPr>
        <p:spPr bwMode="auto">
          <a:xfrm>
            <a:off x="5330712" y="247684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203" name="Text Box 31"/>
          <p:cNvSpPr txBox="1">
            <a:spLocks noChangeArrowheads="1"/>
          </p:cNvSpPr>
          <p:nvPr/>
        </p:nvSpPr>
        <p:spPr bwMode="auto">
          <a:xfrm>
            <a:off x="6258104" y="19571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4" name="Text Box 31"/>
          <p:cNvSpPr txBox="1">
            <a:spLocks noChangeArrowheads="1"/>
          </p:cNvSpPr>
          <p:nvPr/>
        </p:nvSpPr>
        <p:spPr bwMode="auto">
          <a:xfrm>
            <a:off x="6250620" y="328358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5" name="Text Box 31"/>
          <p:cNvSpPr txBox="1">
            <a:spLocks noChangeArrowheads="1"/>
          </p:cNvSpPr>
          <p:nvPr/>
        </p:nvSpPr>
        <p:spPr bwMode="auto">
          <a:xfrm>
            <a:off x="3640154" y="229349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430460"/>
            <a:ext cx="6861004" cy="2206012"/>
            <a:chOff x="761984" y="4430460"/>
            <a:chExt cx="6861004" cy="2206012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5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2869269" y="484432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904237" y="5027987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695849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15696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06514" y="6180424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4</a:t>
              </a:r>
              <a:endParaRPr lang="en-US" kern="1200" dirty="0"/>
            </a:p>
          </p:txBody>
        </p:sp>
        <p:sp>
          <p:nvSpPr>
            <p:cNvPr id="206" name="Text Box 31"/>
            <p:cNvSpPr txBox="1">
              <a:spLocks noChangeArrowheads="1"/>
            </p:cNvSpPr>
            <p:nvPr/>
          </p:nvSpPr>
          <p:spPr bwMode="auto">
            <a:xfrm>
              <a:off x="3407899" y="533939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cxnSp>
          <p:nvCxnSpPr>
            <p:cNvPr id="207" name="Straight Arrow Connector 206"/>
            <p:cNvCxnSpPr/>
            <p:nvPr/>
          </p:nvCxnSpPr>
          <p:spPr>
            <a:xfrm>
              <a:off x="2759374" y="492769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208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209" y="2028178"/>
            <a:ext cx="8153400" cy="38806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Ford-Fulkerson(G, s, 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flow = 0 for all edges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while a simple path exists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     send as much flow along the path as possible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flow</a:t>
            </a:r>
          </a:p>
        </p:txBody>
      </p:sp>
      <p:sp>
        <p:nvSpPr>
          <p:cNvPr id="4" name="Oval 3"/>
          <p:cNvSpPr/>
          <p:nvPr/>
        </p:nvSpPr>
        <p:spPr>
          <a:xfrm>
            <a:off x="1946487" y="3672326"/>
            <a:ext cx="1891267" cy="538424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45509" y="2673244"/>
            <a:ext cx="346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 simple path contains no repeated vertices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8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913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the function terminate?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Every iteration increases the flow from s to t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Every path must start with 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path has positive flow (or it wouldn’t exist)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path is a simple path (so it cannot revisit s)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conservation of flow</a:t>
            </a:r>
          </a:p>
        </p:txBody>
      </p:sp>
    </p:spTree>
    <p:extLst>
      <p:ext uri="{BB962C8B-B14F-4D97-AF65-F5344CB8AC3E}">
        <p14:creationId xmlns:p14="http://schemas.microsoft.com/office/powerpoint/2010/main" val="550753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91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the function terminate?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Every iteration increases the flow from s to 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flow is bounded by the min-cut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29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7286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it terminates is it the maximum flow?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821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884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it terminates is it the maximum flow?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Assume it didn’t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We know then that the flow &lt; min-cut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therefore, the flow &lt; capacity across EVERY cut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therefore, across each cut there must be a forward edge in </a:t>
            </a:r>
            <a:r>
              <a:rPr lang="en-US" dirty="0" err="1" smtClean="0">
                <a:solidFill>
                  <a:srgbClr val="000000"/>
                </a:solidFill>
              </a:rPr>
              <a:t>G</a:t>
            </a:r>
            <a:r>
              <a:rPr lang="en-US" baseline="-25000" dirty="0" err="1" smtClean="0">
                <a:solidFill>
                  <a:srgbClr val="000000"/>
                </a:solidFill>
              </a:rPr>
              <a:t>f</a:t>
            </a:r>
            <a:endParaRPr lang="en-US" baseline="-250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thus, there must exist a path from s to t in </a:t>
            </a:r>
            <a:r>
              <a:rPr lang="en-US" dirty="0" err="1" smtClean="0">
                <a:solidFill>
                  <a:srgbClr val="000000"/>
                </a:solidFill>
              </a:rPr>
              <a:t>G</a:t>
            </a:r>
            <a:r>
              <a:rPr lang="en-US" baseline="-25000" dirty="0" err="1" smtClean="0">
                <a:solidFill>
                  <a:srgbClr val="000000"/>
                </a:solidFill>
              </a:rPr>
              <a:t>f</a:t>
            </a:r>
            <a:endParaRPr lang="en-US" baseline="-25000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start at s (and A = s)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repeat until t is found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pick one node across the cut with a forward edge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add this to the path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add the node to A (for argument sake)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However, the algorithm would not have terminated… a contradiction</a:t>
            </a:r>
          </a:p>
        </p:txBody>
      </p:sp>
    </p:spTree>
    <p:extLst>
      <p:ext uri="{BB962C8B-B14F-4D97-AF65-F5344CB8AC3E}">
        <p14:creationId xmlns:p14="http://schemas.microsoft.com/office/powerpoint/2010/main" val="299556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482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72731" y="3244349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4349345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01752" y="3051072"/>
            <a:ext cx="266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traverse the graph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at most add 2 edges for original edge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419" y="4604879"/>
            <a:ext cx="429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simplify this expression?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61225" y="4038714"/>
            <a:ext cx="1007210" cy="3106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0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graph/networks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9449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3722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5788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5371268" y="5489334"/>
            <a:ext cx="533400" cy="533400"/>
            <a:chOff x="1824" y="2736"/>
            <a:chExt cx="336" cy="336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" name="Straight Arrow Connector 17"/>
          <p:cNvCxnSpPr>
            <a:stCxn id="5" idx="7"/>
            <a:endCxn id="8" idx="3"/>
          </p:cNvCxnSpPr>
          <p:nvPr/>
        </p:nvCxnSpPr>
        <p:spPr>
          <a:xfrm flipV="1">
            <a:off x="3261453" y="509251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5"/>
            <a:endCxn id="11" idx="2"/>
          </p:cNvCxnSpPr>
          <p:nvPr/>
        </p:nvCxnSpPr>
        <p:spPr>
          <a:xfrm>
            <a:off x="3261453" y="584978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6"/>
            <a:endCxn id="15" idx="3"/>
          </p:cNvCxnSpPr>
          <p:nvPr/>
        </p:nvCxnSpPr>
        <p:spPr>
          <a:xfrm flipV="1">
            <a:off x="4664906" y="594461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4"/>
            <a:endCxn id="11" idx="0"/>
          </p:cNvCxnSpPr>
          <p:nvPr/>
        </p:nvCxnSpPr>
        <p:spPr>
          <a:xfrm flipH="1">
            <a:off x="4398206" y="5170628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5"/>
            <a:endCxn id="15" idx="1"/>
          </p:cNvCxnSpPr>
          <p:nvPr/>
        </p:nvCxnSpPr>
        <p:spPr>
          <a:xfrm>
            <a:off x="4610981" y="509251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302801" y="48713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028368" y="61816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3064706" y="5927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928910" y="4911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22396" y="54893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405573" y="1614006"/>
            <a:ext cx="8641792" cy="2444881"/>
          </a:xfrm>
        </p:spPr>
        <p:txBody>
          <a:bodyPr>
            <a:noAutofit/>
          </a:bodyPr>
          <a:lstStyle/>
          <a:p>
            <a:r>
              <a:rPr lang="en-US" sz="2400" dirty="0" smtClean="0"/>
              <a:t>Flow network</a:t>
            </a:r>
          </a:p>
          <a:p>
            <a:pPr lvl="1"/>
            <a:r>
              <a:rPr lang="en-US" sz="2400" dirty="0" smtClean="0"/>
              <a:t>directed, weighted graph (V, E)</a:t>
            </a:r>
          </a:p>
          <a:p>
            <a:pPr lvl="1"/>
            <a:r>
              <a:rPr lang="en-US" altLang="ja-JP" sz="2400" dirty="0">
                <a:sym typeface="Symbol" charset="0"/>
              </a:rPr>
              <a:t>positive edge </a:t>
            </a:r>
            <a:r>
              <a:rPr lang="en-US" altLang="ja-JP" sz="2400" dirty="0" smtClean="0">
                <a:sym typeface="Symbol" charset="0"/>
              </a:rPr>
              <a:t>weights indicating the “capacity” (</a:t>
            </a:r>
            <a:r>
              <a:rPr lang="en-US" altLang="ja-JP" sz="2400" dirty="0">
                <a:sym typeface="Symbol" charset="0"/>
              </a:rPr>
              <a:t>generally, assume integers</a:t>
            </a:r>
            <a:r>
              <a:rPr lang="en-US" altLang="ja-JP" sz="2400" dirty="0" smtClean="0">
                <a:sym typeface="Symbol" charset="0"/>
              </a:rPr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contains a single source </a:t>
            </a:r>
            <a:r>
              <a:rPr lang="en-US" sz="2400" i="1" dirty="0" smtClean="0"/>
              <a:t>s</a:t>
            </a:r>
            <a:r>
              <a:rPr lang="en-US" sz="2400" dirty="0"/>
              <a:t> </a:t>
            </a:r>
            <a:r>
              <a:rPr lang="en-US" altLang="ja-JP" sz="2400" dirty="0" smtClean="0">
                <a:sym typeface="Symbol" charset="0"/>
              </a:rPr>
              <a:t> V with no incoming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contains a single sink/target </a:t>
            </a:r>
            <a:r>
              <a:rPr lang="en-US" altLang="ja-JP" sz="2400" i="1" dirty="0" smtClean="0">
                <a:sym typeface="Symbol" charset="0"/>
              </a:rPr>
              <a:t>t </a:t>
            </a:r>
            <a:r>
              <a:rPr lang="en-US" altLang="ja-JP" sz="2400" dirty="0">
                <a:sym typeface="Symbol" charset="0"/>
              </a:rPr>
              <a:t> </a:t>
            </a:r>
            <a:r>
              <a:rPr lang="en-US" altLang="ja-JP" sz="2400" dirty="0" smtClean="0">
                <a:sym typeface="Symbol" charset="0"/>
              </a:rPr>
              <a:t>V with no outgoing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every vertex is on a path from </a:t>
            </a:r>
            <a:r>
              <a:rPr lang="en-US" altLang="ja-JP" sz="2400" i="1" dirty="0" smtClean="0">
                <a:sym typeface="Symbol" charset="0"/>
              </a:rPr>
              <a:t>s</a:t>
            </a:r>
            <a:r>
              <a:rPr lang="en-US" altLang="ja-JP" sz="2400" dirty="0" smtClean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8247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72731" y="3244349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4349345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01751" y="3051072"/>
            <a:ext cx="28714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traverse the graph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at most add 2 edges for original edge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 = O(E)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(all nodes exists on paths exist from s to t)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4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159608" y="3596931"/>
            <a:ext cx="4458974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43167" y="3368604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BFS or DFS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 = O(E)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1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55559" y="3604370"/>
            <a:ext cx="71785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87946" y="3368604"/>
            <a:ext cx="3000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max-flow!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increases ever iteration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integer capacities, so integer increases</a:t>
            </a:r>
          </a:p>
          <a:p>
            <a:pPr marL="285750" indent="-285750">
              <a:buFontTx/>
              <a:buChar char="-"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5518220"/>
            <a:ext cx="4288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bound the number of times the loop will execute?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2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55559" y="3604370"/>
            <a:ext cx="71785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87946" y="3368604"/>
            <a:ext cx="3000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max-flow!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increases ever iteration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integer capacities, so integer increases</a:t>
            </a:r>
          </a:p>
          <a:p>
            <a:pPr marL="285750" indent="-285750">
              <a:buFontTx/>
              <a:buChar char="-"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5518220"/>
            <a:ext cx="4288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Overall runtime?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3238" y="5544739"/>
            <a:ext cx="270144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O(max-flow * E)</a:t>
            </a:r>
          </a:p>
          <a:p>
            <a:pPr marL="285750" indent="-285750">
              <a:buFontTx/>
              <a:buChar char="-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7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the constraints on flow in a network?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15631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23989"/>
          </a:xfrm>
        </p:spPr>
        <p:txBody>
          <a:bodyPr/>
          <a:lstStyle/>
          <a:p>
            <a:r>
              <a:rPr lang="en-US" dirty="0" smtClean="0"/>
              <a:t>in-flow = out-flow for every vertex (except s, t)</a:t>
            </a:r>
          </a:p>
          <a:p>
            <a:r>
              <a:rPr lang="en-US" dirty="0" smtClean="0"/>
              <a:t>flow along an edge cannot exceed the edge capacity</a:t>
            </a:r>
          </a:p>
          <a:p>
            <a:r>
              <a:rPr lang="en-US" dirty="0" smtClean="0"/>
              <a:t>flows are positive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5722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517</TotalTime>
  <Words>4029</Words>
  <Application>Microsoft Macintosh PowerPoint</Application>
  <PresentationFormat>On-screen Show (4:3)</PresentationFormat>
  <Paragraphs>1173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Median</vt:lpstr>
      <vt:lpstr>Max Flow</vt:lpstr>
      <vt:lpstr>Admin</vt:lpstr>
      <vt:lpstr>Student networking</vt:lpstr>
      <vt:lpstr>Student networking</vt:lpstr>
      <vt:lpstr>Another flow problem</vt:lpstr>
      <vt:lpstr>Another flow problem</vt:lpstr>
      <vt:lpstr>Flow graph/networks</vt:lpstr>
      <vt:lpstr>Flow</vt:lpstr>
      <vt:lpstr>Flow</vt:lpstr>
      <vt:lpstr>Max flow problem</vt:lpstr>
      <vt:lpstr>Applications?</vt:lpstr>
      <vt:lpstr>Max flow origins</vt:lpstr>
      <vt:lpstr>Algorithm ideas?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Capacity of a cut</vt:lpstr>
      <vt:lpstr>Capacity of a cut</vt:lpstr>
      <vt:lpstr>Capacity of a cut</vt:lpstr>
      <vt:lpstr>Quick recap</vt:lpstr>
      <vt:lpstr>Maximum flow</vt:lpstr>
      <vt:lpstr>Maximum flow</vt:lpstr>
      <vt:lpstr>Maximum flow</vt:lpstr>
      <vt:lpstr>Maximum flow</vt:lpstr>
      <vt:lpstr>Algorithm idea</vt:lpstr>
      <vt:lpstr>Algorithm idea</vt:lpstr>
      <vt:lpstr>Algorithm idea</vt:lpstr>
      <vt:lpstr>Algorithm idea</vt:lpstr>
      <vt:lpstr>Algorithm idea</vt:lpstr>
      <vt:lpstr>The residual graph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Ford-Fulkerson</vt:lpstr>
      <vt:lpstr>Ford-Fulkerson: is it correct?</vt:lpstr>
      <vt:lpstr>Ford-Fulkerson: is it correct?</vt:lpstr>
      <vt:lpstr>Ford-Fulkerson: is it correct?</vt:lpstr>
      <vt:lpstr>Ford-Fulkerson: is it correct?</vt:lpstr>
      <vt:lpstr>Ford-Fulkerson: runtime?</vt:lpstr>
      <vt:lpstr>Ford-Fulkerson: runtime?</vt:lpstr>
      <vt:lpstr>Ford-Fulkerson: runtime?</vt:lpstr>
      <vt:lpstr>Ford-Fulkerson: runtime?</vt:lpstr>
      <vt:lpstr>Ford-Fulkerson: runtime?</vt:lpstr>
      <vt:lpstr>Ford-Fulkerson: runtime?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Flow</dc:title>
  <dc:creator>David Kauchak</dc:creator>
  <cp:lastModifiedBy>David Kauchak</cp:lastModifiedBy>
  <cp:revision>181</cp:revision>
  <dcterms:created xsi:type="dcterms:W3CDTF">2012-04-20T19:10:08Z</dcterms:created>
  <dcterms:modified xsi:type="dcterms:W3CDTF">2012-04-26T19:11:41Z</dcterms:modified>
</cp:coreProperties>
</file>