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Microsoft_Equation1.bin" ContentType="application/vnd.openxmlformats-officedocument.oleObject"/>
  <Override PartName="/ppt/embeddings/Microsoft_Equation2.bin" ContentType="application/vnd.openxmlformats-officedocument.oleObject"/>
  <Override PartName="/ppt/embeddings/Microsoft_Equation3.bin" ContentType="application/vnd.openxmlformats-officedocument.oleObject"/>
  <Override PartName="/ppt/embeddings/oleObject1.bin" ContentType="application/vnd.openxmlformats-officedocument.oleObject"/>
  <Override PartName="/ppt/embeddings/Microsoft_Equation4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Microsoft_Equation5.bin" ContentType="application/vnd.openxmlformats-officedocument.oleObject"/>
  <Override PartName="/ppt/embeddings/Microsoft_Equation6.bin" ContentType="application/vnd.openxmlformats-officedocument.oleObject"/>
  <Override PartName="/ppt/embeddings/oleObject5.bin" ContentType="application/vnd.openxmlformats-officedocument.oleObject"/>
  <Override PartName="/ppt/embeddings/Microsoft_Equation7.bin" ContentType="application/vnd.openxmlformats-officedocument.oleObject"/>
  <Override PartName="/ppt/embeddings/Microsoft_Equation8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Microsoft_Equation9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Microsoft_Equation10.bin" ContentType="application/vnd.openxmlformats-officedocument.oleObject"/>
  <Override PartName="/ppt/embeddings/Microsoft_Equation11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Microsoft_Equation12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Microsoft_Equation13.bin" ContentType="application/vnd.openxmlformats-officedocument.oleObject"/>
  <Override PartName="/ppt/embeddings/Microsoft_Equation14.bin" ContentType="application/vnd.openxmlformats-officedocument.oleObject"/>
  <Override PartName="/ppt/embeddings/Microsoft_Equation15.bin" ContentType="application/vnd.openxmlformats-officedocument.oleObject"/>
  <Override PartName="/ppt/embeddings/Microsoft_Equation16.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4"/>
  </p:notesMasterIdLst>
  <p:handoutMasterIdLst>
    <p:handoutMasterId r:id="rId65"/>
  </p:handout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5" r:id="rId9"/>
    <p:sldId id="262" r:id="rId10"/>
    <p:sldId id="263" r:id="rId11"/>
    <p:sldId id="267" r:id="rId12"/>
    <p:sldId id="268" r:id="rId13"/>
    <p:sldId id="270" r:id="rId14"/>
    <p:sldId id="271" r:id="rId15"/>
    <p:sldId id="272" r:id="rId16"/>
    <p:sldId id="283" r:id="rId17"/>
    <p:sldId id="284" r:id="rId18"/>
    <p:sldId id="281" r:id="rId19"/>
    <p:sldId id="282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  <p:sldId id="294" r:id="rId30"/>
    <p:sldId id="295" r:id="rId31"/>
    <p:sldId id="296" r:id="rId32"/>
    <p:sldId id="297" r:id="rId33"/>
    <p:sldId id="298" r:id="rId34"/>
    <p:sldId id="299" r:id="rId35"/>
    <p:sldId id="300" r:id="rId36"/>
    <p:sldId id="301" r:id="rId37"/>
    <p:sldId id="302" r:id="rId38"/>
    <p:sldId id="303" r:id="rId39"/>
    <p:sldId id="304" r:id="rId40"/>
    <p:sldId id="306" r:id="rId41"/>
    <p:sldId id="308" r:id="rId42"/>
    <p:sldId id="311" r:id="rId43"/>
    <p:sldId id="313" r:id="rId44"/>
    <p:sldId id="314" r:id="rId45"/>
    <p:sldId id="315" r:id="rId46"/>
    <p:sldId id="316" r:id="rId47"/>
    <p:sldId id="317" r:id="rId48"/>
    <p:sldId id="318" r:id="rId49"/>
    <p:sldId id="319" r:id="rId50"/>
    <p:sldId id="320" r:id="rId51"/>
    <p:sldId id="321" r:id="rId52"/>
    <p:sldId id="322" r:id="rId53"/>
    <p:sldId id="323" r:id="rId54"/>
    <p:sldId id="324" r:id="rId55"/>
    <p:sldId id="325" r:id="rId56"/>
    <p:sldId id="326" r:id="rId57"/>
    <p:sldId id="327" r:id="rId58"/>
    <p:sldId id="328" r:id="rId59"/>
    <p:sldId id="330" r:id="rId60"/>
    <p:sldId id="331" r:id="rId61"/>
    <p:sldId id="332" r:id="rId62"/>
    <p:sldId id="340" r:id="rId6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13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notesMaster" Target="notesMasters/notesMaster1.xml"/><Relationship Id="rId65" Type="http://schemas.openxmlformats.org/officeDocument/2006/relationships/handoutMaster" Target="handoutMasters/handoutMaster1.xml"/><Relationship Id="rId66" Type="http://schemas.openxmlformats.org/officeDocument/2006/relationships/printerSettings" Target="printerSettings/printerSettings1.bin"/><Relationship Id="rId67" Type="http://schemas.openxmlformats.org/officeDocument/2006/relationships/presProps" Target="presProps.xml"/><Relationship Id="rId68" Type="http://schemas.openxmlformats.org/officeDocument/2006/relationships/viewProps" Target="viewProps.xml"/><Relationship Id="rId69" Type="http://schemas.openxmlformats.org/officeDocument/2006/relationships/theme" Target="theme/theme1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4" Type="http://schemas.openxmlformats.org/officeDocument/2006/relationships/image" Target="../media/image30.wmf"/><Relationship Id="rId5" Type="http://schemas.openxmlformats.org/officeDocument/2006/relationships/image" Target="../media/image31.wmf"/><Relationship Id="rId6" Type="http://schemas.openxmlformats.org/officeDocument/2006/relationships/image" Target="../media/image32.wmf"/><Relationship Id="rId7" Type="http://schemas.openxmlformats.org/officeDocument/2006/relationships/image" Target="../media/image33.wmf"/><Relationship Id="rId8" Type="http://schemas.openxmlformats.org/officeDocument/2006/relationships/image" Target="../media/image34.wmf"/><Relationship Id="rId1" Type="http://schemas.openxmlformats.org/officeDocument/2006/relationships/image" Target="../media/image27.wmf"/><Relationship Id="rId2" Type="http://schemas.openxmlformats.org/officeDocument/2006/relationships/image" Target="../media/image2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Relationship Id="rId2" Type="http://schemas.openxmlformats.org/officeDocument/2006/relationships/image" Target="../media/image36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4" Type="http://schemas.openxmlformats.org/officeDocument/2006/relationships/image" Target="../media/image7.emf"/><Relationship Id="rId5" Type="http://schemas.openxmlformats.org/officeDocument/2006/relationships/image" Target="../media/image8.emf"/><Relationship Id="rId6" Type="http://schemas.openxmlformats.org/officeDocument/2006/relationships/image" Target="../media/image9.wmf"/><Relationship Id="rId7" Type="http://schemas.openxmlformats.org/officeDocument/2006/relationships/image" Target="../media/image4.wmf"/><Relationship Id="rId1" Type="http://schemas.openxmlformats.org/officeDocument/2006/relationships/image" Target="../media/image2.wmf"/><Relationship Id="rId2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4" Type="http://schemas.openxmlformats.org/officeDocument/2006/relationships/image" Target="../media/image13.wmf"/><Relationship Id="rId5" Type="http://schemas.openxmlformats.org/officeDocument/2006/relationships/image" Target="../media/image14.wmf"/><Relationship Id="rId6" Type="http://schemas.openxmlformats.org/officeDocument/2006/relationships/image" Target="../media/image15.wmf"/><Relationship Id="rId7" Type="http://schemas.openxmlformats.org/officeDocument/2006/relationships/image" Target="../media/image16.wmf"/><Relationship Id="rId8" Type="http://schemas.openxmlformats.org/officeDocument/2006/relationships/image" Target="../media/image17.wmf"/><Relationship Id="rId9" Type="http://schemas.openxmlformats.org/officeDocument/2006/relationships/image" Target="../media/image18.wmf"/><Relationship Id="rId10" Type="http://schemas.openxmlformats.org/officeDocument/2006/relationships/image" Target="../media/image19.wmf"/><Relationship Id="rId1" Type="http://schemas.openxmlformats.org/officeDocument/2006/relationships/image" Target="../media/image10.wmf"/><Relationship Id="rId2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Relationship Id="rId2" Type="http://schemas.openxmlformats.org/officeDocument/2006/relationships/image" Target="../media/image21.wmf"/><Relationship Id="rId3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4" Type="http://schemas.openxmlformats.org/officeDocument/2006/relationships/image" Target="../media/image26.wmf"/><Relationship Id="rId1" Type="http://schemas.openxmlformats.org/officeDocument/2006/relationships/image" Target="../media/image23.emf"/><Relationship Id="rId2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B5FB62-350A-7746-8799-63EC87196529}" type="datetimeFigureOut">
              <a:rPr lang="en-US" smtClean="0"/>
              <a:t>3/20/12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BEABF-A397-DC4F-9AF6-45E83E0C3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283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53D3D4-73AC-6140-A23B-F44853A8E677}" type="datetimeFigureOut">
              <a:rPr lang="en-US" smtClean="0"/>
              <a:t>3/20/12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0158F-8F24-274C-A256-A77003560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330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/>
              <a:t>not binary tree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/>
              <a:t>B</a:t>
            </a:r>
            <a:r>
              <a:rPr lang="en-US" baseline="-25000"/>
              <a:t>k </a:t>
            </a:r>
            <a:r>
              <a:rPr lang="en-US"/>
              <a:t>has height  k and 2</a:t>
            </a:r>
            <a:r>
              <a:rPr lang="en-US" baseline="30000"/>
              <a:t>k</a:t>
            </a:r>
            <a:r>
              <a:rPr lang="en-US"/>
              <a:t> nodes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/>
              <a:t>sequence -&gt; ordered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/>
              <a:t>amusing to consider "multiplying" binomial heaps or other arithmetic ops. Any uses???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/>
              <a:t>amusing to consider "multiplying" binomial heaps or other arithmetic ops. Any uses???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6BA603EA-0939-C14F-A4F6-24B2D26283AF}" type="datetimeFigureOut">
              <a:rPr lang="en-US" smtClean="0"/>
              <a:t>3/20/12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03EA-0939-C14F-A4F6-24B2D26283AF}" type="datetimeFigureOut">
              <a:rPr lang="en-US" smtClean="0"/>
              <a:t>3/20/12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4E4DA-E210-564E-A3F9-4441A0E47A6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03EA-0939-C14F-A4F6-24B2D26283AF}" type="datetimeFigureOut">
              <a:rPr lang="en-US" smtClean="0"/>
              <a:t>3/20/12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4E4DA-E210-564E-A3F9-4441A0E47A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03EA-0939-C14F-A4F6-24B2D26283AF}" type="datetimeFigureOut">
              <a:rPr lang="en-US" smtClean="0"/>
              <a:t>3/20/12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4E4DA-E210-564E-A3F9-4441A0E47A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6BA603EA-0939-C14F-A4F6-24B2D26283AF}" type="datetimeFigureOut">
              <a:rPr lang="en-US" smtClean="0"/>
              <a:t>3/20/12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6BA603EA-0939-C14F-A4F6-24B2D26283AF}" type="datetimeFigureOut">
              <a:rPr lang="en-US" smtClean="0"/>
              <a:t>3/20/12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4E4DA-E210-564E-A3F9-4441A0E47A6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03EA-0939-C14F-A4F6-24B2D26283AF}" type="datetimeFigureOut">
              <a:rPr lang="en-US" smtClean="0"/>
              <a:t>3/20/12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4E4DA-E210-564E-A3F9-4441A0E47A6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BA603EA-0939-C14F-A4F6-24B2D26283AF}" type="datetimeFigureOut">
              <a:rPr lang="en-US" smtClean="0"/>
              <a:t>3/20/12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4E4DA-E210-564E-A3F9-4441A0E47A6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BA603EA-0939-C14F-A4F6-24B2D26283AF}" type="datetimeFigureOut">
              <a:rPr lang="en-US" smtClean="0"/>
              <a:t>3/20/12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4E4DA-E210-564E-A3F9-4441A0E47A6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6BA603EA-0939-C14F-A4F6-24B2D26283AF}" type="datetimeFigureOut">
              <a:rPr lang="en-US" smtClean="0"/>
              <a:t>3/20/12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4E4DA-E210-564E-A3F9-4441A0E47A6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03EA-0939-C14F-A4F6-24B2D26283AF}" type="datetimeFigureOut">
              <a:rPr lang="en-US" smtClean="0"/>
              <a:t>3/20/12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4E4DA-E210-564E-A3F9-4441A0E47A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03EA-0939-C14F-A4F6-24B2D26283AF}" type="datetimeFigureOut">
              <a:rPr lang="en-US" smtClean="0"/>
              <a:t>3/20/12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4E4DA-E210-564E-A3F9-4441A0E47A6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03EA-0939-C14F-A4F6-24B2D26283AF}" type="datetimeFigureOut">
              <a:rPr lang="en-US" smtClean="0"/>
              <a:t>3/20/12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4E4DA-E210-564E-A3F9-4441A0E47A6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03EA-0939-C14F-A4F6-24B2D26283AF}" type="datetimeFigureOut">
              <a:rPr lang="en-US" smtClean="0"/>
              <a:t>3/20/12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4E4DA-E210-564E-A3F9-4441A0E47A6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6BA603EA-0939-C14F-A4F6-24B2D26283AF}" type="datetimeFigureOut">
              <a:rPr lang="en-US" smtClean="0"/>
              <a:t>3/20/12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6BA603EA-0939-C14F-A4F6-24B2D26283AF}" type="datetimeFigureOut">
              <a:rPr lang="en-US" smtClean="0"/>
              <a:t>3/20/12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6504E4DA-E210-564E-A3F9-4441A0E47A6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03EA-0939-C14F-A4F6-24B2D26283AF}" type="datetimeFigureOut">
              <a:rPr lang="en-US" smtClean="0"/>
              <a:t>3/20/12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4E4DA-E210-564E-A3F9-4441A0E47A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03EA-0939-C14F-A4F6-24B2D26283AF}" type="datetimeFigureOut">
              <a:rPr lang="en-US" smtClean="0"/>
              <a:t>3/20/12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4E4DA-E210-564E-A3F9-4441A0E47A6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03EA-0939-C14F-A4F6-24B2D26283AF}" type="datetimeFigureOut">
              <a:rPr lang="en-US" smtClean="0"/>
              <a:t>3/20/12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6504E4DA-E210-564E-A3F9-4441A0E47A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03EA-0939-C14F-A4F6-24B2D26283AF}" type="datetimeFigureOut">
              <a:rPr lang="en-US" smtClean="0"/>
              <a:t>3/20/12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4E4DA-E210-564E-A3F9-4441A0E47A6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BA603EA-0939-C14F-A4F6-24B2D26283AF}" type="datetimeFigureOut">
              <a:rPr lang="en-US" smtClean="0"/>
              <a:t>3/20/12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6504E4DA-E210-564E-A3F9-4441A0E47A6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2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3.bin"/><Relationship Id="rId4" Type="http://schemas.openxmlformats.org/officeDocument/2006/relationships/image" Target="../media/image3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wmf"/><Relationship Id="rId5" Type="http://schemas.openxmlformats.org/officeDocument/2006/relationships/oleObject" Target="../embeddings/Microsoft_Equation4.bin"/><Relationship Id="rId6" Type="http://schemas.openxmlformats.org/officeDocument/2006/relationships/image" Target="../media/image4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Microsoft_Equation6.bin"/><Relationship Id="rId12" Type="http://schemas.openxmlformats.org/officeDocument/2006/relationships/image" Target="../media/image8.emf"/><Relationship Id="rId13" Type="http://schemas.openxmlformats.org/officeDocument/2006/relationships/oleObject" Target="../embeddings/oleObject5.bin"/><Relationship Id="rId14" Type="http://schemas.openxmlformats.org/officeDocument/2006/relationships/image" Target="../media/image9.wmf"/><Relationship Id="rId15" Type="http://schemas.openxmlformats.org/officeDocument/2006/relationships/oleObject" Target="../embeddings/Microsoft_Equation7.bin"/><Relationship Id="rId16" Type="http://schemas.openxmlformats.org/officeDocument/2006/relationships/image" Target="../media/image4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5.wmf"/><Relationship Id="rId7" Type="http://schemas.openxmlformats.org/officeDocument/2006/relationships/oleObject" Target="../embeddings/oleObject4.bin"/><Relationship Id="rId8" Type="http://schemas.openxmlformats.org/officeDocument/2006/relationships/image" Target="../media/image6.wmf"/><Relationship Id="rId9" Type="http://schemas.openxmlformats.org/officeDocument/2006/relationships/oleObject" Target="../embeddings/Microsoft_Equation5.bin"/><Relationship Id="rId10" Type="http://schemas.openxmlformats.org/officeDocument/2006/relationships/image" Target="../media/image7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8.bin"/><Relationship Id="rId4" Type="http://schemas.openxmlformats.org/officeDocument/2006/relationships/image" Target="../media/image10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9.bin"/><Relationship Id="rId20" Type="http://schemas.openxmlformats.org/officeDocument/2006/relationships/image" Target="../media/image18.wmf"/><Relationship Id="rId21" Type="http://schemas.openxmlformats.org/officeDocument/2006/relationships/oleObject" Target="../embeddings/Microsoft_Equation9.bin"/><Relationship Id="rId22" Type="http://schemas.openxmlformats.org/officeDocument/2006/relationships/image" Target="../media/image19.wmf"/><Relationship Id="rId10" Type="http://schemas.openxmlformats.org/officeDocument/2006/relationships/image" Target="../media/image13.wmf"/><Relationship Id="rId11" Type="http://schemas.openxmlformats.org/officeDocument/2006/relationships/oleObject" Target="../embeddings/oleObject10.bin"/><Relationship Id="rId12" Type="http://schemas.openxmlformats.org/officeDocument/2006/relationships/image" Target="../media/image14.wmf"/><Relationship Id="rId13" Type="http://schemas.openxmlformats.org/officeDocument/2006/relationships/oleObject" Target="../embeddings/oleObject11.bin"/><Relationship Id="rId14" Type="http://schemas.openxmlformats.org/officeDocument/2006/relationships/image" Target="../media/image15.wmf"/><Relationship Id="rId15" Type="http://schemas.openxmlformats.org/officeDocument/2006/relationships/oleObject" Target="../embeddings/oleObject12.bin"/><Relationship Id="rId16" Type="http://schemas.openxmlformats.org/officeDocument/2006/relationships/image" Target="../media/image16.wmf"/><Relationship Id="rId17" Type="http://schemas.openxmlformats.org/officeDocument/2006/relationships/oleObject" Target="../embeddings/oleObject13.bin"/><Relationship Id="rId18" Type="http://schemas.openxmlformats.org/officeDocument/2006/relationships/image" Target="../media/image17.wmf"/><Relationship Id="rId19" Type="http://schemas.openxmlformats.org/officeDocument/2006/relationships/oleObject" Target="../embeddings/oleObject14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6.bin"/><Relationship Id="rId4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6" Type="http://schemas.openxmlformats.org/officeDocument/2006/relationships/image" Target="../media/image11.wmf"/><Relationship Id="rId7" Type="http://schemas.openxmlformats.org/officeDocument/2006/relationships/oleObject" Target="../embeddings/oleObject8.bin"/><Relationship Id="rId8" Type="http://schemas.openxmlformats.org/officeDocument/2006/relationships/image" Target="../media/image12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4" Type="http://schemas.openxmlformats.org/officeDocument/2006/relationships/image" Target="../media/image20.wmf"/><Relationship Id="rId5" Type="http://schemas.openxmlformats.org/officeDocument/2006/relationships/oleObject" Target="../embeddings/oleObject16.bin"/><Relationship Id="rId6" Type="http://schemas.openxmlformats.org/officeDocument/2006/relationships/image" Target="../media/image21.wmf"/><Relationship Id="rId7" Type="http://schemas.openxmlformats.org/officeDocument/2006/relationships/oleObject" Target="../embeddings/Microsoft_Equation10.bin"/><Relationship Id="rId8" Type="http://schemas.openxmlformats.org/officeDocument/2006/relationships/image" Target="../media/image22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1.bin"/><Relationship Id="rId4" Type="http://schemas.openxmlformats.org/officeDocument/2006/relationships/image" Target="../media/image23.emf"/><Relationship Id="rId5" Type="http://schemas.openxmlformats.org/officeDocument/2006/relationships/oleObject" Target="../embeddings/oleObject17.bin"/><Relationship Id="rId6" Type="http://schemas.openxmlformats.org/officeDocument/2006/relationships/image" Target="../media/image24.wmf"/><Relationship Id="rId7" Type="http://schemas.openxmlformats.org/officeDocument/2006/relationships/oleObject" Target="../embeddings/oleObject18.bin"/><Relationship Id="rId8" Type="http://schemas.openxmlformats.org/officeDocument/2006/relationships/image" Target="../media/image25.wmf"/><Relationship Id="rId9" Type="http://schemas.openxmlformats.org/officeDocument/2006/relationships/oleObject" Target="../embeddings/Microsoft_Equation12.bin"/><Relationship Id="rId10" Type="http://schemas.openxmlformats.org/officeDocument/2006/relationships/image" Target="../media/image26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3.bin"/><Relationship Id="rId12" Type="http://schemas.openxmlformats.org/officeDocument/2006/relationships/image" Target="../media/image31.wmf"/><Relationship Id="rId13" Type="http://schemas.openxmlformats.org/officeDocument/2006/relationships/oleObject" Target="../embeddings/oleObject24.bin"/><Relationship Id="rId14" Type="http://schemas.openxmlformats.org/officeDocument/2006/relationships/image" Target="../media/image32.wmf"/><Relationship Id="rId15" Type="http://schemas.openxmlformats.org/officeDocument/2006/relationships/oleObject" Target="../embeddings/oleObject25.bin"/><Relationship Id="rId16" Type="http://schemas.openxmlformats.org/officeDocument/2006/relationships/image" Target="../media/image33.wmf"/><Relationship Id="rId17" Type="http://schemas.openxmlformats.org/officeDocument/2006/relationships/oleObject" Target="../embeddings/Microsoft_Equation13.bin"/><Relationship Id="rId18" Type="http://schemas.openxmlformats.org/officeDocument/2006/relationships/image" Target="../media/image34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9.bin"/><Relationship Id="rId4" Type="http://schemas.openxmlformats.org/officeDocument/2006/relationships/image" Target="../media/image27.wmf"/><Relationship Id="rId5" Type="http://schemas.openxmlformats.org/officeDocument/2006/relationships/oleObject" Target="../embeddings/oleObject20.bin"/><Relationship Id="rId6" Type="http://schemas.openxmlformats.org/officeDocument/2006/relationships/image" Target="../media/image28.wmf"/><Relationship Id="rId7" Type="http://schemas.openxmlformats.org/officeDocument/2006/relationships/oleObject" Target="../embeddings/oleObject21.bin"/><Relationship Id="rId8" Type="http://schemas.openxmlformats.org/officeDocument/2006/relationships/image" Target="../media/image29.wmf"/><Relationship Id="rId9" Type="http://schemas.openxmlformats.org/officeDocument/2006/relationships/oleObject" Target="../embeddings/oleObject22.bin"/><Relationship Id="rId10" Type="http://schemas.openxmlformats.org/officeDocument/2006/relationships/image" Target="../media/image30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4.bin"/><Relationship Id="rId4" Type="http://schemas.openxmlformats.org/officeDocument/2006/relationships/image" Target="../media/image35.emf"/><Relationship Id="rId5" Type="http://schemas.openxmlformats.org/officeDocument/2006/relationships/oleObject" Target="../embeddings/Microsoft_Equation15.bin"/><Relationship Id="rId6" Type="http://schemas.openxmlformats.org/officeDocument/2006/relationships/image" Target="../media/image36.e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7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7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6.bin"/><Relationship Id="rId4" Type="http://schemas.openxmlformats.org/officeDocument/2006/relationships/image" Target="../media/image38.wmf"/><Relationship Id="rId5" Type="http://schemas.openxmlformats.org/officeDocument/2006/relationships/image" Target="../media/image37.png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7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9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9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0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0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David Kauchak</a:t>
            </a:r>
            <a:br>
              <a:rPr lang="en-US" dirty="0" smtClean="0"/>
            </a:br>
            <a:r>
              <a:rPr lang="en-US" dirty="0" smtClean="0"/>
              <a:t>cs312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019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Data structures so far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400" dirty="0">
                <a:latin typeface="Arial" charset="0"/>
              </a:rPr>
              <a:t>When would we use:</a:t>
            </a:r>
          </a:p>
          <a:p>
            <a:pPr lvl="1" eaLnBrk="1" hangingPunct="1"/>
            <a:r>
              <a:rPr lang="en-US" sz="2000" dirty="0" smtClean="0">
                <a:latin typeface="Arial" charset="0"/>
                <a:ea typeface="ＭＳ Ｐゴシック" charset="0"/>
              </a:rPr>
              <a:t>binary heap</a:t>
            </a:r>
            <a:endParaRPr lang="en-US" sz="2000" dirty="0">
              <a:latin typeface="Arial" charset="0"/>
              <a:ea typeface="ＭＳ Ｐゴシック" charset="0"/>
            </a:endParaRPr>
          </a:p>
          <a:p>
            <a:pPr lvl="2" eaLnBrk="1" hangingPunct="1"/>
            <a:r>
              <a:rPr lang="en-US" sz="2000" dirty="0">
                <a:latin typeface="Arial" charset="0"/>
                <a:ea typeface="ＭＳ Ｐゴシック" charset="0"/>
              </a:rPr>
              <a:t>max/min in log </a:t>
            </a:r>
            <a:r>
              <a:rPr lang="en-US" sz="2000" dirty="0" smtClean="0">
                <a:latin typeface="Arial" charset="0"/>
                <a:ea typeface="ＭＳ Ｐゴシック" charset="0"/>
              </a:rPr>
              <a:t>time</a:t>
            </a:r>
          </a:p>
          <a:p>
            <a:pPr lvl="1"/>
            <a:r>
              <a:rPr lang="en-US" sz="2000" dirty="0" smtClean="0">
                <a:latin typeface="Arial" charset="0"/>
                <a:ea typeface="ＭＳ Ｐゴシック" charset="0"/>
              </a:rPr>
              <a:t>binomial heap</a:t>
            </a:r>
          </a:p>
          <a:p>
            <a:pPr lvl="2"/>
            <a:r>
              <a:rPr lang="en-US" sz="2000" dirty="0" smtClean="0">
                <a:latin typeface="Arial" charset="0"/>
                <a:ea typeface="ＭＳ Ｐゴシック" charset="0"/>
              </a:rPr>
              <a:t>max/min in log time</a:t>
            </a:r>
          </a:p>
          <a:p>
            <a:pPr lvl="2"/>
            <a:r>
              <a:rPr lang="en-US" sz="2000" dirty="0" smtClean="0">
                <a:latin typeface="Arial" charset="0"/>
                <a:ea typeface="ＭＳ Ｐゴシック" charset="0"/>
              </a:rPr>
              <a:t>supports the union operation</a:t>
            </a:r>
            <a:endParaRPr lang="en-US" sz="2000" dirty="0">
              <a:latin typeface="Arial" charset="0"/>
              <a:ea typeface="ＭＳ Ｐゴシック" charset="0"/>
            </a:endParaRPr>
          </a:p>
          <a:p>
            <a:pPr lvl="1" eaLnBrk="1" hangingPunct="1"/>
            <a:r>
              <a:rPr lang="en-US" sz="2000" dirty="0">
                <a:latin typeface="Arial" charset="0"/>
                <a:ea typeface="ＭＳ Ｐゴシック" charset="0"/>
              </a:rPr>
              <a:t>BST</a:t>
            </a:r>
          </a:p>
          <a:p>
            <a:pPr lvl="2" eaLnBrk="1" hangingPunct="1"/>
            <a:r>
              <a:rPr lang="en-US" sz="2000" dirty="0">
                <a:latin typeface="Arial" charset="0"/>
                <a:ea typeface="ＭＳ Ｐゴシック" charset="0"/>
              </a:rPr>
              <a:t>search in log time</a:t>
            </a:r>
          </a:p>
          <a:p>
            <a:pPr lvl="1" eaLnBrk="1" hangingPunct="1"/>
            <a:r>
              <a:rPr lang="en-US" sz="2000" dirty="0">
                <a:latin typeface="Arial" charset="0"/>
                <a:ea typeface="ＭＳ Ｐゴシック" charset="0"/>
              </a:rPr>
              <a:t>B-Tree</a:t>
            </a:r>
          </a:p>
          <a:p>
            <a:pPr lvl="2" eaLnBrk="1" hangingPunct="1"/>
            <a:r>
              <a:rPr lang="en-US" sz="2000" dirty="0">
                <a:latin typeface="Arial" charset="0"/>
                <a:ea typeface="ＭＳ Ｐゴシック" charset="0"/>
              </a:rPr>
              <a:t>search on disk in log disk accesses</a:t>
            </a:r>
          </a:p>
          <a:p>
            <a:pPr lvl="1" eaLnBrk="1" hangingPunct="1"/>
            <a:endParaRPr lang="en-US" sz="2000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386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12129" y="484094"/>
            <a:ext cx="7556313" cy="111610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Recurrences: three </a:t>
            </a:r>
            <a:r>
              <a:rPr lang="en-US" dirty="0"/>
              <a:t>approaches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07193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en-US" sz="2800" b="1" dirty="0"/>
              <a:t>Substitution method</a:t>
            </a:r>
            <a:r>
              <a:rPr lang="en-US" sz="2800" dirty="0"/>
              <a:t>: when </a:t>
            </a:r>
            <a:r>
              <a:rPr lang="en-US" sz="2800" dirty="0" smtClean="0"/>
              <a:t>you </a:t>
            </a:r>
            <a:r>
              <a:rPr lang="en-US" sz="2800" dirty="0"/>
              <a:t>have a good guess of the solution, </a:t>
            </a:r>
            <a:r>
              <a:rPr lang="en-US" sz="2800" dirty="0" smtClean="0"/>
              <a:t>prove </a:t>
            </a:r>
            <a:r>
              <a:rPr lang="en-US" sz="2800" dirty="0"/>
              <a:t>that </a:t>
            </a:r>
            <a:r>
              <a:rPr lang="en-US" sz="2800" dirty="0" smtClean="0"/>
              <a:t>it</a:t>
            </a:r>
            <a:r>
              <a:rPr lang="en-US" sz="2800" dirty="0" smtClean="0">
                <a:latin typeface="Arial"/>
              </a:rPr>
              <a:t>’</a:t>
            </a:r>
            <a:r>
              <a:rPr lang="en-US" sz="2800" dirty="0" smtClean="0"/>
              <a:t>s correct</a:t>
            </a:r>
          </a:p>
          <a:p>
            <a:pPr>
              <a:lnSpc>
                <a:spcPct val="90000"/>
              </a:lnSpc>
              <a:defRPr/>
            </a:pPr>
            <a:endParaRPr lang="en-US" sz="2800" dirty="0"/>
          </a:p>
          <a:p>
            <a:pPr>
              <a:lnSpc>
                <a:spcPct val="90000"/>
              </a:lnSpc>
              <a:defRPr/>
            </a:pPr>
            <a:r>
              <a:rPr lang="en-US" sz="2800" b="1" dirty="0"/>
              <a:t>Recursion-tree method</a:t>
            </a:r>
            <a:r>
              <a:rPr lang="en-US" sz="2800" dirty="0"/>
              <a:t>: </a:t>
            </a:r>
            <a:r>
              <a:rPr lang="en-US" sz="2800" dirty="0" smtClean="0"/>
              <a:t>If you don</a:t>
            </a:r>
            <a:r>
              <a:rPr lang="en-US" sz="2800" dirty="0" smtClean="0">
                <a:latin typeface="Arial"/>
              </a:rPr>
              <a:t>’</a:t>
            </a:r>
            <a:r>
              <a:rPr lang="en-US" sz="2800" dirty="0" smtClean="0"/>
              <a:t>t </a:t>
            </a:r>
            <a:r>
              <a:rPr lang="en-US" sz="2800" dirty="0"/>
              <a:t>have a good </a:t>
            </a:r>
            <a:r>
              <a:rPr lang="en-US" sz="2800" dirty="0" smtClean="0"/>
              <a:t>guess, </a:t>
            </a:r>
            <a:r>
              <a:rPr lang="en-US" sz="2800" dirty="0"/>
              <a:t>the recursion tree can help.  Then solve with substitution method.</a:t>
            </a:r>
          </a:p>
          <a:p>
            <a:pPr>
              <a:lnSpc>
                <a:spcPct val="90000"/>
              </a:lnSpc>
              <a:defRPr/>
            </a:pPr>
            <a:endParaRPr lang="en-US" sz="2800" b="1" dirty="0" smtClean="0"/>
          </a:p>
          <a:p>
            <a:pPr>
              <a:lnSpc>
                <a:spcPct val="90000"/>
              </a:lnSpc>
              <a:defRPr/>
            </a:pPr>
            <a:r>
              <a:rPr lang="en-US" sz="2800" b="1" dirty="0" smtClean="0"/>
              <a:t>Master </a:t>
            </a:r>
            <a:r>
              <a:rPr lang="en-US" sz="2800" b="1" dirty="0"/>
              <a:t>method</a:t>
            </a:r>
            <a:r>
              <a:rPr lang="en-US" sz="2800" dirty="0"/>
              <a:t>: Provides solutions for recurrences of the form:</a:t>
            </a:r>
          </a:p>
        </p:txBody>
      </p:sp>
      <p:graphicFrame>
        <p:nvGraphicFramePr>
          <p:cNvPr id="32771" name="Object 4"/>
          <p:cNvGraphicFramePr>
            <a:graphicFrameLocks noChangeAspect="1"/>
          </p:cNvGraphicFramePr>
          <p:nvPr/>
        </p:nvGraphicFramePr>
        <p:xfrm>
          <a:off x="1143000" y="5743575"/>
          <a:ext cx="464820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Equation" r:id="rId3" imgW="1435100" imgH="203200" progId="Equation.3">
                  <p:embed/>
                </p:oleObj>
              </mc:Choice>
              <mc:Fallback>
                <p:oleObj name="Equation" r:id="rId3" imgW="14351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743575"/>
                        <a:ext cx="4648200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3930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Substitution method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534400" cy="4529137"/>
          </a:xfrm>
        </p:spPr>
        <p:txBody>
          <a:bodyPr/>
          <a:lstStyle/>
          <a:p>
            <a:pPr>
              <a:defRPr/>
            </a:pPr>
            <a:r>
              <a:rPr lang="en-US" dirty="0"/>
              <a:t>Guess the form of the solution</a:t>
            </a:r>
          </a:p>
          <a:p>
            <a:pPr>
              <a:defRPr/>
            </a:pPr>
            <a:r>
              <a:rPr lang="en-US" dirty="0"/>
              <a:t>Then prove </a:t>
            </a:r>
            <a:r>
              <a:rPr lang="en-US" dirty="0" smtClean="0"/>
              <a:t>it’s </a:t>
            </a:r>
            <a:r>
              <a:rPr lang="en-US" dirty="0"/>
              <a:t>correct by induction</a:t>
            </a:r>
          </a:p>
          <a:p>
            <a:pPr>
              <a:buFont typeface="Wingdings" charset="0"/>
              <a:buNone/>
              <a:defRPr/>
            </a:pPr>
            <a:endParaRPr lang="en-US" i="1" dirty="0"/>
          </a:p>
          <a:p>
            <a:pPr>
              <a:buFont typeface="Wingdings" charset="0"/>
              <a:buNone/>
              <a:defRPr/>
            </a:pPr>
            <a:endParaRPr lang="en-US" i="1" dirty="0"/>
          </a:p>
          <a:p>
            <a:pPr>
              <a:buFont typeface="Wingdings" charset="0"/>
              <a:buNone/>
              <a:defRPr/>
            </a:pPr>
            <a:endParaRPr lang="en-US" i="1" dirty="0"/>
          </a:p>
          <a:p>
            <a:pPr>
              <a:defRPr/>
            </a:pPr>
            <a:r>
              <a:rPr lang="en-US" dirty="0"/>
              <a:t>Halves the input </a:t>
            </a:r>
            <a:r>
              <a:rPr lang="en-US" dirty="0" smtClean="0"/>
              <a:t>then constant amount of work</a:t>
            </a:r>
            <a:endParaRPr lang="en-US" dirty="0"/>
          </a:p>
          <a:p>
            <a:pPr>
              <a:defRPr/>
            </a:pPr>
            <a:r>
              <a:rPr lang="en-US" dirty="0">
                <a:solidFill>
                  <a:srgbClr val="2102DA"/>
                </a:solidFill>
              </a:rPr>
              <a:t>Similar to binary search:</a:t>
            </a:r>
          </a:p>
        </p:txBody>
      </p:sp>
      <p:graphicFrame>
        <p:nvGraphicFramePr>
          <p:cNvPr id="34819" name="Object 4"/>
          <p:cNvGraphicFramePr>
            <a:graphicFrameLocks noChangeAspect="1"/>
          </p:cNvGraphicFramePr>
          <p:nvPr/>
        </p:nvGraphicFramePr>
        <p:xfrm>
          <a:off x="2286000" y="3429000"/>
          <a:ext cx="3810000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Equation" r:id="rId3" imgW="1155700" imgH="203200" progId="Equation.3">
                  <p:embed/>
                </p:oleObj>
              </mc:Choice>
              <mc:Fallback>
                <p:oleObj name="Equation" r:id="rId3" imgW="11557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429000"/>
                        <a:ext cx="3810000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2438400" y="5791200"/>
            <a:ext cx="1535323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dirty="0">
                <a:solidFill>
                  <a:srgbClr val="2102DA"/>
                </a:solidFill>
              </a:rPr>
              <a:t>Guess</a:t>
            </a:r>
            <a:r>
              <a:rPr lang="en-US" sz="3200" dirty="0" smtClean="0">
                <a:solidFill>
                  <a:srgbClr val="2102DA"/>
                </a:solidFill>
              </a:rPr>
              <a:t>:</a:t>
            </a:r>
            <a:endParaRPr lang="en-US" sz="3200" dirty="0">
              <a:solidFill>
                <a:srgbClr val="2102DA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37169" y="5791200"/>
            <a:ext cx="2038381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dirty="0" smtClean="0">
                <a:solidFill>
                  <a:srgbClr val="2102DA"/>
                </a:solidFill>
              </a:rPr>
              <a:t>O(log</a:t>
            </a:r>
            <a:r>
              <a:rPr lang="en-US" sz="3200" baseline="-25000" dirty="0" smtClean="0">
                <a:solidFill>
                  <a:srgbClr val="2102DA"/>
                </a:solidFill>
              </a:rPr>
              <a:t>2</a:t>
            </a:r>
            <a:r>
              <a:rPr lang="en-US" sz="3200" dirty="0" smtClean="0">
                <a:solidFill>
                  <a:srgbClr val="2102DA"/>
                </a:solidFill>
              </a:rPr>
              <a:t> n)</a:t>
            </a:r>
            <a:endParaRPr lang="en-US" sz="3200" dirty="0">
              <a:solidFill>
                <a:srgbClr val="2102D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43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Proof?</a:t>
            </a:r>
            <a:endParaRPr lang="en-US" dirty="0"/>
          </a:p>
        </p:txBody>
      </p:sp>
      <p:graphicFrame>
        <p:nvGraphicFramePr>
          <p:cNvPr id="36866" name="Object 4"/>
          <p:cNvGraphicFramePr>
            <a:graphicFrameLocks noChangeAspect="1"/>
          </p:cNvGraphicFramePr>
          <p:nvPr/>
        </p:nvGraphicFramePr>
        <p:xfrm>
          <a:off x="1295400" y="2514600"/>
          <a:ext cx="6323013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Equation" r:id="rId3" imgW="1917700" imgH="203200" progId="Equation.3">
                  <p:embed/>
                </p:oleObj>
              </mc:Choice>
              <mc:Fallback>
                <p:oleObj name="Equation" r:id="rId3" imgW="19177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514600"/>
                        <a:ext cx="6323013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676399" y="3657600"/>
            <a:ext cx="713133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0000FF"/>
                </a:solidFill>
              </a:rPr>
              <a:t>Proof by induction!</a:t>
            </a:r>
          </a:p>
          <a:p>
            <a:pPr marL="457200" indent="-457200">
              <a:buFontTx/>
              <a:buChar char="-"/>
              <a:defRPr/>
            </a:pPr>
            <a:r>
              <a:rPr lang="en-US" sz="2800" dirty="0">
                <a:solidFill>
                  <a:srgbClr val="0000FF"/>
                </a:solidFill>
              </a:rPr>
              <a:t>Assume it’s true for smaller T(k)</a:t>
            </a:r>
          </a:p>
          <a:p>
            <a:pPr marL="457200" indent="-457200">
              <a:buFontTx/>
              <a:buChar char="-"/>
              <a:defRPr/>
            </a:pPr>
            <a:r>
              <a:rPr lang="en-US" sz="2800" dirty="0">
                <a:solidFill>
                  <a:srgbClr val="0000FF"/>
                </a:solidFill>
              </a:rPr>
              <a:t>prove that it’s then true for current T(n)</a:t>
            </a:r>
          </a:p>
        </p:txBody>
      </p:sp>
    </p:spTree>
    <p:extLst>
      <p:ext uri="{BB962C8B-B14F-4D97-AF65-F5344CB8AC3E}">
        <p14:creationId xmlns:p14="http://schemas.microsoft.com/office/powerpoint/2010/main" val="3935491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5932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sz="2600" dirty="0"/>
              <a:t>Assume </a:t>
            </a:r>
            <a:r>
              <a:rPr lang="en-US" sz="2600" i="1" dirty="0"/>
              <a:t>T(k) = O(log</a:t>
            </a:r>
            <a:r>
              <a:rPr lang="en-US" sz="2600" i="1" baseline="-25000" dirty="0"/>
              <a:t>2</a:t>
            </a:r>
            <a:r>
              <a:rPr lang="en-US" sz="2600" i="1" dirty="0"/>
              <a:t> k) </a:t>
            </a:r>
            <a:r>
              <a:rPr lang="en-US" sz="2600" dirty="0"/>
              <a:t> for all </a:t>
            </a:r>
            <a:r>
              <a:rPr lang="en-US" sz="2600" i="1" dirty="0"/>
              <a:t>k &lt; n</a:t>
            </a:r>
          </a:p>
          <a:p>
            <a:pPr>
              <a:defRPr/>
            </a:pPr>
            <a:r>
              <a:rPr lang="en-US" sz="2600" dirty="0"/>
              <a:t>Show that </a:t>
            </a:r>
            <a:r>
              <a:rPr lang="en-US" sz="2600" i="1" dirty="0"/>
              <a:t>T(n) = O(log</a:t>
            </a:r>
            <a:r>
              <a:rPr lang="en-US" sz="2600" i="1" baseline="-25000" dirty="0"/>
              <a:t>2</a:t>
            </a:r>
            <a:r>
              <a:rPr lang="en-US" sz="2600" i="1" dirty="0"/>
              <a:t> n)</a:t>
            </a:r>
          </a:p>
          <a:p>
            <a:pPr>
              <a:defRPr/>
            </a:pPr>
            <a:endParaRPr lang="en-US" sz="2600" i="1" dirty="0"/>
          </a:p>
          <a:p>
            <a:pPr>
              <a:defRPr/>
            </a:pPr>
            <a:r>
              <a:rPr lang="en-US" sz="2600" dirty="0" smtClean="0"/>
              <a:t>From our assumption, </a:t>
            </a:r>
            <a:r>
              <a:rPr lang="en-US" sz="2600" i="1" dirty="0" smtClean="0"/>
              <a:t>T</a:t>
            </a:r>
            <a:r>
              <a:rPr lang="en-US" sz="2600" i="1" dirty="0"/>
              <a:t>(n/2) = O(log</a:t>
            </a:r>
            <a:r>
              <a:rPr lang="en-US" sz="2600" i="1" baseline="-25000" dirty="0"/>
              <a:t>2</a:t>
            </a:r>
            <a:r>
              <a:rPr lang="en-US" sz="2600" i="1" dirty="0"/>
              <a:t> n</a:t>
            </a:r>
            <a:r>
              <a:rPr lang="en-US" sz="2600" i="1" dirty="0" smtClean="0"/>
              <a:t>):</a:t>
            </a:r>
            <a:endParaRPr lang="en-US" sz="2600" i="1" dirty="0"/>
          </a:p>
          <a:p>
            <a:pPr>
              <a:defRPr/>
            </a:pPr>
            <a:endParaRPr lang="en-US" sz="2600" i="1" dirty="0"/>
          </a:p>
          <a:p>
            <a:pPr>
              <a:defRPr/>
            </a:pPr>
            <a:endParaRPr lang="en-US" sz="2600" i="1" dirty="0"/>
          </a:p>
          <a:p>
            <a:pPr>
              <a:defRPr/>
            </a:pPr>
            <a:endParaRPr lang="en-US" sz="2600" dirty="0"/>
          </a:p>
          <a:p>
            <a:pPr>
              <a:defRPr/>
            </a:pPr>
            <a:r>
              <a:rPr lang="en-US" sz="2600" dirty="0" smtClean="0"/>
              <a:t>From the definition of </a:t>
            </a:r>
            <a:r>
              <a:rPr lang="en-US" sz="2600" i="1" dirty="0" smtClean="0"/>
              <a:t>O</a:t>
            </a:r>
            <a:r>
              <a:rPr lang="en-US" sz="2600" dirty="0" smtClean="0"/>
              <a:t>: </a:t>
            </a:r>
            <a:r>
              <a:rPr lang="en-US" sz="2600" i="1" dirty="0" smtClean="0"/>
              <a:t>T</a:t>
            </a:r>
            <a:r>
              <a:rPr lang="en-US" sz="2600" i="1" dirty="0"/>
              <a:t>(n/2) </a:t>
            </a:r>
            <a:r>
              <a:rPr lang="en-US" sz="2600" i="1" dirty="0">
                <a:cs typeface="Arial" charset="0"/>
              </a:rPr>
              <a:t>≤</a:t>
            </a:r>
            <a:r>
              <a:rPr lang="en-US" sz="2600" i="1" dirty="0"/>
              <a:t> c log</a:t>
            </a:r>
            <a:r>
              <a:rPr lang="en-US" sz="2600" i="1" baseline="-25000" dirty="0"/>
              <a:t>2</a:t>
            </a:r>
            <a:r>
              <a:rPr lang="en-US" sz="2600" i="1" dirty="0"/>
              <a:t>(n/2)</a:t>
            </a:r>
            <a:endParaRPr lang="en-US" sz="2600" dirty="0"/>
          </a:p>
        </p:txBody>
      </p:sp>
      <p:graphicFrame>
        <p:nvGraphicFramePr>
          <p:cNvPr id="37890" name="Object 4"/>
          <p:cNvGraphicFramePr>
            <a:graphicFrameLocks noChangeAspect="1"/>
          </p:cNvGraphicFramePr>
          <p:nvPr/>
        </p:nvGraphicFramePr>
        <p:xfrm>
          <a:off x="2133600" y="457200"/>
          <a:ext cx="3810000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7" name="Equation" r:id="rId3" imgW="1155700" imgH="203200" progId="Equation.3">
                  <p:embed/>
                </p:oleObj>
              </mc:Choice>
              <mc:Fallback>
                <p:oleObj name="Equation" r:id="rId3" imgW="11557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57200"/>
                        <a:ext cx="3810000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0253653"/>
              </p:ext>
            </p:extLst>
          </p:nvPr>
        </p:nvGraphicFramePr>
        <p:xfrm>
          <a:off x="990600" y="3990045"/>
          <a:ext cx="7559675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8" name="Equation" r:id="rId5" imgW="4165600" imgH="482600" progId="Equation.3">
                  <p:embed/>
                </p:oleObj>
              </mc:Choice>
              <mc:Fallback>
                <p:oleObj name="Equation" r:id="rId5" imgW="41656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990045"/>
                        <a:ext cx="7559675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6051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6858000" cy="990600"/>
          </a:xfrm>
        </p:spPr>
        <p:txBody>
          <a:bodyPr/>
          <a:lstStyle/>
          <a:p>
            <a:pPr>
              <a:defRPr/>
            </a:pPr>
            <a:r>
              <a:rPr lang="en-US" sz="2200"/>
              <a:t>To prove</a:t>
            </a:r>
            <a:r>
              <a:rPr lang="en-US" sz="2000"/>
              <a:t> that </a:t>
            </a:r>
            <a:r>
              <a:rPr lang="en-US" sz="2000" i="1"/>
              <a:t>T(n) = O(log</a:t>
            </a:r>
            <a:r>
              <a:rPr lang="en-US" sz="2000" i="1" baseline="-25000"/>
              <a:t>2</a:t>
            </a:r>
            <a:r>
              <a:rPr lang="en-US" sz="2000" i="1"/>
              <a:t> n)</a:t>
            </a:r>
            <a:r>
              <a:rPr lang="en-US" sz="2000"/>
              <a:t> we need to identify the appropriate constants:</a:t>
            </a:r>
            <a:endParaRPr lang="en-US" sz="2200"/>
          </a:p>
        </p:txBody>
      </p:sp>
      <p:graphicFrame>
        <p:nvGraphicFramePr>
          <p:cNvPr id="38914" name="Object 4"/>
          <p:cNvGraphicFramePr>
            <a:graphicFrameLocks noChangeAspect="1"/>
          </p:cNvGraphicFramePr>
          <p:nvPr/>
        </p:nvGraphicFramePr>
        <p:xfrm>
          <a:off x="2133600" y="152400"/>
          <a:ext cx="3200400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6" name="Equation" r:id="rId3" imgW="1155700" imgH="203200" progId="Equation.3">
                  <p:embed/>
                </p:oleObj>
              </mc:Choice>
              <mc:Fallback>
                <p:oleObj name="Equation" r:id="rId3" imgW="11557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52400"/>
                        <a:ext cx="3200400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2743200" y="3200400"/>
          <a:ext cx="2362200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7" name="Equation" r:id="rId5" imgW="1155700" imgH="203200" progId="Equation.3">
                  <p:embed/>
                </p:oleObj>
              </mc:Choice>
              <mc:Fallback>
                <p:oleObj name="Equation" r:id="rId5" imgW="11557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200400"/>
                        <a:ext cx="2362200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3352800" y="3657600"/>
          <a:ext cx="2232025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8" name="Equation" r:id="rId7" imgW="1091726" imgH="215806" progId="Equation.3">
                  <p:embed/>
                </p:oleObj>
              </mc:Choice>
              <mc:Fallback>
                <p:oleObj name="Equation" r:id="rId7" imgW="1091726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657600"/>
                        <a:ext cx="2232025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3390900" y="4219575"/>
          <a:ext cx="282892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9" name="Equation" r:id="rId9" imgW="1384300" imgH="203200" progId="Equation.3">
                  <p:embed/>
                </p:oleObj>
              </mc:Choice>
              <mc:Fallback>
                <p:oleObj name="Equation" r:id="rId9" imgW="13843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0900" y="4219575"/>
                        <a:ext cx="2828925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0" name="Object 8"/>
          <p:cNvGraphicFramePr>
            <a:graphicFrameLocks noChangeAspect="1"/>
          </p:cNvGraphicFramePr>
          <p:nvPr/>
        </p:nvGraphicFramePr>
        <p:xfrm>
          <a:off x="3382963" y="4813300"/>
          <a:ext cx="207803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0" name="Equation" r:id="rId11" imgW="1016000" imgH="203200" progId="Equation.3">
                  <p:embed/>
                </p:oleObj>
              </mc:Choice>
              <mc:Fallback>
                <p:oleObj name="Equation" r:id="rId11" imgW="10160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2963" y="4813300"/>
                        <a:ext cx="2078037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1" name="Object 9"/>
          <p:cNvGraphicFramePr>
            <a:graphicFrameLocks noChangeAspect="1"/>
          </p:cNvGraphicFramePr>
          <p:nvPr/>
        </p:nvGraphicFramePr>
        <p:xfrm>
          <a:off x="3352800" y="5349875"/>
          <a:ext cx="1246188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1" name="Equation" r:id="rId13" imgW="609336" imgH="215806" progId="Equation.3">
                  <p:embed/>
                </p:oleObj>
              </mc:Choice>
              <mc:Fallback>
                <p:oleObj name="Equation" r:id="rId13" imgW="609336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5349875"/>
                        <a:ext cx="1246188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3581400" y="6096000"/>
            <a:ext cx="1447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/>
              <a:t>if </a:t>
            </a:r>
            <a:r>
              <a:rPr lang="en-US" sz="2800" i="1"/>
              <a:t>c </a:t>
            </a:r>
            <a:r>
              <a:rPr lang="en-US" sz="2800" i="1">
                <a:cs typeface="Arial" charset="0"/>
              </a:rPr>
              <a:t>≥ d</a:t>
            </a:r>
            <a:endParaRPr lang="en-US" sz="2800">
              <a:cs typeface="Arial" charset="0"/>
            </a:endParaRPr>
          </a:p>
        </p:txBody>
      </p:sp>
      <p:sp>
        <p:nvSpPr>
          <p:cNvPr id="18443" name="AutoShape 11"/>
          <p:cNvSpPr>
            <a:spLocks noChangeArrowheads="1"/>
          </p:cNvSpPr>
          <p:nvPr/>
        </p:nvSpPr>
        <p:spPr bwMode="auto">
          <a:xfrm>
            <a:off x="5334000" y="5943600"/>
            <a:ext cx="762000" cy="6858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graphicFrame>
        <p:nvGraphicFramePr>
          <p:cNvPr id="38922" name="Object 12"/>
          <p:cNvGraphicFramePr>
            <a:graphicFrameLocks noChangeAspect="1"/>
          </p:cNvGraphicFramePr>
          <p:nvPr/>
        </p:nvGraphicFramePr>
        <p:xfrm>
          <a:off x="990600" y="1524000"/>
          <a:ext cx="6873875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2" name="Equation" r:id="rId15" imgW="4165600" imgH="482600" progId="Equation.3">
                  <p:embed/>
                </p:oleObj>
              </mc:Choice>
              <mc:Fallback>
                <p:oleObj name="Equation" r:id="rId15" imgW="41656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524000"/>
                        <a:ext cx="6873875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990600" y="2438400"/>
            <a:ext cx="6324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/>
              <a:t>i.e. some constant </a:t>
            </a:r>
            <a:r>
              <a:rPr lang="en-US" sz="2000" i="1"/>
              <a:t>c</a:t>
            </a:r>
            <a:r>
              <a:rPr lang="en-US" sz="2000"/>
              <a:t> such that </a:t>
            </a:r>
            <a:r>
              <a:rPr lang="en-US" sz="2000" i="1"/>
              <a:t>T(n) </a:t>
            </a:r>
            <a:r>
              <a:rPr lang="en-US" sz="2000" i="1">
                <a:cs typeface="Arial" charset="0"/>
              </a:rPr>
              <a:t>≤ c log</a:t>
            </a:r>
            <a:r>
              <a:rPr lang="en-US" sz="2000" i="1" baseline="-25000">
                <a:cs typeface="Arial" charset="0"/>
              </a:rPr>
              <a:t>2</a:t>
            </a:r>
            <a:r>
              <a:rPr lang="en-US" sz="2000" i="1">
                <a:cs typeface="Arial" charset="0"/>
              </a:rPr>
              <a:t> n</a:t>
            </a:r>
          </a:p>
        </p:txBody>
      </p:sp>
      <p:sp>
        <p:nvSpPr>
          <p:cNvPr id="18446" name="Oval 14"/>
          <p:cNvSpPr>
            <a:spLocks noChangeArrowheads="1"/>
          </p:cNvSpPr>
          <p:nvPr/>
        </p:nvSpPr>
        <p:spPr bwMode="auto">
          <a:xfrm>
            <a:off x="4572000" y="4724400"/>
            <a:ext cx="1066800" cy="6096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5715000" y="48006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solidFill>
                  <a:srgbClr val="FF0000"/>
                </a:solidFill>
              </a:rPr>
              <a:t>residual</a:t>
            </a:r>
          </a:p>
        </p:txBody>
      </p:sp>
    </p:spTree>
    <p:extLst>
      <p:ext uri="{BB962C8B-B14F-4D97-AF65-F5344CB8AC3E}">
        <p14:creationId xmlns:p14="http://schemas.microsoft.com/office/powerpoint/2010/main" val="1960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2" grpId="0"/>
      <p:bldP spid="18446" grpId="0" animBg="1"/>
      <p:bldP spid="1844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11725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FF0000"/>
                </a:solidFill>
              </a:rPr>
              <a:t>Guess the solution?</a:t>
            </a:r>
          </a:p>
          <a:p>
            <a:pPr lvl="1">
              <a:defRPr/>
            </a:pPr>
            <a:r>
              <a:rPr lang="en-US" dirty="0"/>
              <a:t>At each iteration, does a linear amount of work (i.e. iterate over the data) and reduces the size by one at each step</a:t>
            </a:r>
          </a:p>
          <a:p>
            <a:pPr lvl="1">
              <a:defRPr/>
            </a:pPr>
            <a:r>
              <a:rPr lang="en-US" i="1" dirty="0"/>
              <a:t>O(n</a:t>
            </a:r>
            <a:r>
              <a:rPr lang="en-US" i="1" baseline="30000" dirty="0"/>
              <a:t>2</a:t>
            </a:r>
            <a:r>
              <a:rPr lang="en-US" i="1" dirty="0"/>
              <a:t>)</a:t>
            </a:r>
          </a:p>
          <a:p>
            <a:pPr>
              <a:defRPr/>
            </a:pPr>
            <a:endParaRPr lang="en-US" sz="2600" dirty="0"/>
          </a:p>
          <a:p>
            <a:pPr>
              <a:defRPr/>
            </a:pPr>
            <a:r>
              <a:rPr lang="en-US" sz="2600" dirty="0"/>
              <a:t>Assume </a:t>
            </a:r>
            <a:r>
              <a:rPr lang="en-US" sz="2600" i="1" dirty="0"/>
              <a:t>T(k) = O(k</a:t>
            </a:r>
            <a:r>
              <a:rPr lang="en-US" sz="2600" i="1" baseline="30000" dirty="0"/>
              <a:t>2</a:t>
            </a:r>
            <a:r>
              <a:rPr lang="en-US" sz="2600" i="1" dirty="0"/>
              <a:t>) </a:t>
            </a:r>
            <a:r>
              <a:rPr lang="en-US" sz="2600" dirty="0"/>
              <a:t> for all </a:t>
            </a:r>
            <a:r>
              <a:rPr lang="en-US" sz="2600" i="1" dirty="0"/>
              <a:t>k &lt; n</a:t>
            </a:r>
          </a:p>
          <a:p>
            <a:pPr lvl="1">
              <a:defRPr/>
            </a:pPr>
            <a:r>
              <a:rPr lang="en-US" sz="2200" dirty="0"/>
              <a:t>again, this implies that </a:t>
            </a:r>
            <a:r>
              <a:rPr lang="en-US" sz="2200" i="1" dirty="0"/>
              <a:t>T(n-1) </a:t>
            </a:r>
            <a:r>
              <a:rPr lang="en-US" sz="2400" i="1" dirty="0">
                <a:cs typeface="Arial" charset="0"/>
              </a:rPr>
              <a:t>≤</a:t>
            </a:r>
            <a:r>
              <a:rPr lang="en-US" sz="2200" i="1" dirty="0" smtClean="0"/>
              <a:t> </a:t>
            </a:r>
            <a:r>
              <a:rPr lang="en-US" sz="2200" i="1" dirty="0"/>
              <a:t>c(n-1)</a:t>
            </a:r>
            <a:r>
              <a:rPr lang="en-US" sz="2200" i="1" baseline="30000" dirty="0"/>
              <a:t>2</a:t>
            </a:r>
          </a:p>
          <a:p>
            <a:pPr>
              <a:defRPr/>
            </a:pPr>
            <a:r>
              <a:rPr lang="en-US" sz="2600" dirty="0"/>
              <a:t>Show that </a:t>
            </a:r>
            <a:r>
              <a:rPr lang="en-US" sz="2600" i="1" dirty="0"/>
              <a:t>T(n) = O(n</a:t>
            </a:r>
            <a:r>
              <a:rPr lang="en-US" sz="2600" i="1" baseline="30000" dirty="0"/>
              <a:t>2</a:t>
            </a:r>
            <a:r>
              <a:rPr lang="en-US" sz="2600" i="1" dirty="0"/>
              <a:t>)</a:t>
            </a:r>
            <a:r>
              <a:rPr lang="en-US" sz="2600" dirty="0"/>
              <a:t>, i.e. </a:t>
            </a:r>
            <a:r>
              <a:rPr lang="en-US" sz="2600" i="1" dirty="0"/>
              <a:t>T(n) </a:t>
            </a:r>
            <a:r>
              <a:rPr lang="en-US" sz="2600" i="1" dirty="0">
                <a:cs typeface="Arial" charset="0"/>
              </a:rPr>
              <a:t>≤ cn</a:t>
            </a:r>
            <a:r>
              <a:rPr lang="en-US" sz="2600" i="1" baseline="30000" dirty="0">
                <a:cs typeface="Arial" charset="0"/>
              </a:rPr>
              <a:t>2</a:t>
            </a:r>
            <a:endParaRPr lang="en-US" sz="2600" i="1" dirty="0">
              <a:cs typeface="Arial" charset="0"/>
            </a:endParaRPr>
          </a:p>
          <a:p>
            <a:pPr>
              <a:defRPr/>
            </a:pPr>
            <a:endParaRPr lang="en-US" dirty="0"/>
          </a:p>
        </p:txBody>
      </p:sp>
      <p:graphicFrame>
        <p:nvGraphicFramePr>
          <p:cNvPr id="40962" name="Object 4"/>
          <p:cNvGraphicFramePr>
            <a:graphicFrameLocks noChangeAspect="1"/>
          </p:cNvGraphicFramePr>
          <p:nvPr/>
        </p:nvGraphicFramePr>
        <p:xfrm>
          <a:off x="2286000" y="457200"/>
          <a:ext cx="3124200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5" name="Equation" r:id="rId3" imgW="1155700" imgH="203200" progId="Equation.3">
                  <p:embed/>
                </p:oleObj>
              </mc:Choice>
              <mc:Fallback>
                <p:oleObj name="Equation" r:id="rId3" imgW="11557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57200"/>
                        <a:ext cx="3124200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2304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85" name="Object 4"/>
          <p:cNvGraphicFramePr>
            <a:graphicFrameLocks noChangeAspect="1"/>
          </p:cNvGraphicFramePr>
          <p:nvPr/>
        </p:nvGraphicFramePr>
        <p:xfrm>
          <a:off x="1447800" y="381000"/>
          <a:ext cx="2895600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1" name="Equation" r:id="rId3" imgW="1155700" imgH="203200" progId="Equation.3">
                  <p:embed/>
                </p:oleObj>
              </mc:Choice>
              <mc:Fallback>
                <p:oleObj name="Equation" r:id="rId3" imgW="11557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81000"/>
                        <a:ext cx="2895600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2147888" y="882650"/>
          <a:ext cx="2195512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2" name="Equation" r:id="rId5" imgW="876300" imgH="228600" progId="Equation.3">
                  <p:embed/>
                </p:oleObj>
              </mc:Choice>
              <mc:Fallback>
                <p:oleObj name="Equation" r:id="rId5" imgW="8763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7888" y="882650"/>
                        <a:ext cx="2195512" cy="573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2146300" y="1484313"/>
          <a:ext cx="2959100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3" name="Equation" r:id="rId7" imgW="1181100" imgH="228600" progId="Equation.3">
                  <p:embed/>
                </p:oleObj>
              </mc:Choice>
              <mc:Fallback>
                <p:oleObj name="Equation" r:id="rId7" imgW="11811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6300" y="1484313"/>
                        <a:ext cx="2959100" cy="573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2178050" y="2089150"/>
          <a:ext cx="2894013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4" name="Equation" r:id="rId9" imgW="1155700" imgH="203200" progId="Equation.3">
                  <p:embed/>
                </p:oleObj>
              </mc:Choice>
              <mc:Fallback>
                <p:oleObj name="Equation" r:id="rId9" imgW="11557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8050" y="2089150"/>
                        <a:ext cx="2894013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6" name="Object 8"/>
          <p:cNvGraphicFramePr>
            <a:graphicFrameLocks noChangeAspect="1"/>
          </p:cNvGraphicFramePr>
          <p:nvPr/>
        </p:nvGraphicFramePr>
        <p:xfrm>
          <a:off x="2157413" y="2590800"/>
          <a:ext cx="890587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5" name="Equation" r:id="rId11" imgW="355292" imgH="203024" progId="Equation.3">
                  <p:embed/>
                </p:oleObj>
              </mc:Choice>
              <mc:Fallback>
                <p:oleObj name="Equation" r:id="rId11" imgW="355292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7413" y="2590800"/>
                        <a:ext cx="890587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2743200" y="3290888"/>
            <a:ext cx="1371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/>
              <a:t>if</a:t>
            </a:r>
          </a:p>
        </p:txBody>
      </p:sp>
      <p:sp>
        <p:nvSpPr>
          <p:cNvPr id="22538" name="Oval 10"/>
          <p:cNvSpPr>
            <a:spLocks noChangeArrowheads="1"/>
          </p:cNvSpPr>
          <p:nvPr/>
        </p:nvSpPr>
        <p:spPr bwMode="auto">
          <a:xfrm>
            <a:off x="3048000" y="2133600"/>
            <a:ext cx="2209800" cy="5334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5486400" y="21336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solidFill>
                  <a:srgbClr val="FF0000"/>
                </a:solidFill>
              </a:rPr>
              <a:t>residual</a:t>
            </a:r>
          </a:p>
        </p:txBody>
      </p:sp>
      <p:graphicFrame>
        <p:nvGraphicFramePr>
          <p:cNvPr id="22540" name="Object 12"/>
          <p:cNvGraphicFramePr>
            <a:graphicFrameLocks noChangeAspect="1"/>
          </p:cNvGraphicFramePr>
          <p:nvPr/>
        </p:nvGraphicFramePr>
        <p:xfrm>
          <a:off x="3328988" y="3352800"/>
          <a:ext cx="2543175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6" name="Equation" r:id="rId13" imgW="1015559" imgH="177723" progId="Equation.3">
                  <p:embed/>
                </p:oleObj>
              </mc:Choice>
              <mc:Fallback>
                <p:oleObj name="Equation" r:id="rId13" imgW="1015559" imgH="17772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8988" y="3352800"/>
                        <a:ext cx="2543175" cy="44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1" name="Object 13"/>
          <p:cNvGraphicFramePr>
            <a:graphicFrameLocks noChangeAspect="1"/>
          </p:cNvGraphicFramePr>
          <p:nvPr/>
        </p:nvGraphicFramePr>
        <p:xfrm>
          <a:off x="3862388" y="3886200"/>
          <a:ext cx="2257425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7" name="Equation" r:id="rId15" imgW="901309" imgH="177723" progId="Equation.3">
                  <p:embed/>
                </p:oleObj>
              </mc:Choice>
              <mc:Fallback>
                <p:oleObj name="Equation" r:id="rId15" imgW="901309" imgH="17772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2388" y="3886200"/>
                        <a:ext cx="2257425" cy="44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2" name="Object 14"/>
          <p:cNvGraphicFramePr>
            <a:graphicFrameLocks noChangeAspect="1"/>
          </p:cNvGraphicFramePr>
          <p:nvPr/>
        </p:nvGraphicFramePr>
        <p:xfrm>
          <a:off x="3709988" y="4419600"/>
          <a:ext cx="2417762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8" name="Equation" r:id="rId17" imgW="965200" imgH="203200" progId="Equation.3">
                  <p:embed/>
                </p:oleObj>
              </mc:Choice>
              <mc:Fallback>
                <p:oleObj name="Equation" r:id="rId17" imgW="9652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9988" y="4419600"/>
                        <a:ext cx="2417762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3" name="Object 15"/>
          <p:cNvGraphicFramePr>
            <a:graphicFrameLocks noChangeAspect="1"/>
          </p:cNvGraphicFramePr>
          <p:nvPr/>
        </p:nvGraphicFramePr>
        <p:xfrm>
          <a:off x="5081588" y="4724400"/>
          <a:ext cx="1589087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89" name="Equation" r:id="rId19" imgW="634725" imgH="393529" progId="Equation.3">
                  <p:embed/>
                </p:oleObj>
              </mc:Choice>
              <mc:Fallback>
                <p:oleObj name="Equation" r:id="rId19" imgW="634725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1588" y="4724400"/>
                        <a:ext cx="1589087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4" name="Object 16"/>
          <p:cNvGraphicFramePr>
            <a:graphicFrameLocks noChangeAspect="1"/>
          </p:cNvGraphicFramePr>
          <p:nvPr/>
        </p:nvGraphicFramePr>
        <p:xfrm>
          <a:off x="5046663" y="5641975"/>
          <a:ext cx="1811337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0" name="Equation" r:id="rId21" imgW="723586" imgH="393529" progId="Equation.3">
                  <p:embed/>
                </p:oleObj>
              </mc:Choice>
              <mc:Fallback>
                <p:oleObj name="Equation" r:id="rId21" imgW="723586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6663" y="5641975"/>
                        <a:ext cx="1811337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1524000" y="5791200"/>
            <a:ext cx="2819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solidFill>
                  <a:srgbClr val="2102DA"/>
                </a:solidFill>
              </a:rPr>
              <a:t>which holds for any c </a:t>
            </a:r>
            <a:r>
              <a:rPr lang="en-US" sz="2400">
                <a:solidFill>
                  <a:srgbClr val="2102DA"/>
                </a:solidFill>
                <a:cs typeface="Arial" charset="0"/>
              </a:rPr>
              <a:t>≥1 for n ≥1</a:t>
            </a:r>
          </a:p>
        </p:txBody>
      </p:sp>
    </p:spTree>
    <p:extLst>
      <p:ext uri="{BB962C8B-B14F-4D97-AF65-F5344CB8AC3E}">
        <p14:creationId xmlns:p14="http://schemas.microsoft.com/office/powerpoint/2010/main" val="1115245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7" grpId="0"/>
      <p:bldP spid="22538" grpId="0" animBg="1"/>
      <p:bldP spid="22539" grpId="0"/>
      <p:bldP spid="2254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552785" y="136546"/>
            <a:ext cx="7543800" cy="854054"/>
          </a:xfrm>
        </p:spPr>
        <p:txBody>
          <a:bodyPr/>
          <a:lstStyle/>
          <a:p>
            <a:pPr>
              <a:defRPr/>
            </a:pPr>
            <a:r>
              <a:rPr lang="en-US" dirty="0"/>
              <a:t>Changing variables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2928937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>
                <a:solidFill>
                  <a:srgbClr val="FF0000"/>
                </a:solidFill>
              </a:rPr>
              <a:t>Guesses?</a:t>
            </a:r>
          </a:p>
          <a:p>
            <a:pPr>
              <a:lnSpc>
                <a:spcPct val="90000"/>
              </a:lnSpc>
              <a:defRPr/>
            </a:pPr>
            <a:r>
              <a:rPr lang="en-US" dirty="0"/>
              <a:t>We can do a variable change:  let </a:t>
            </a:r>
            <a:r>
              <a:rPr lang="en-US" i="1" dirty="0"/>
              <a:t>m = </a:t>
            </a:r>
            <a:r>
              <a:rPr lang="en-US" dirty="0" smtClean="0"/>
              <a:t>log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i="1" dirty="0"/>
              <a:t>n </a:t>
            </a:r>
            <a:br>
              <a:rPr lang="en-US" i="1" dirty="0"/>
            </a:br>
            <a:r>
              <a:rPr lang="en-US" dirty="0"/>
              <a:t>(or </a:t>
            </a:r>
            <a:r>
              <a:rPr lang="en-US" i="1" dirty="0"/>
              <a:t>n = 2</a:t>
            </a:r>
            <a:r>
              <a:rPr lang="en-US" i="1" baseline="30000" dirty="0"/>
              <a:t>m</a:t>
            </a:r>
            <a:r>
              <a:rPr lang="en-US" dirty="0"/>
              <a:t>)</a:t>
            </a:r>
          </a:p>
          <a:p>
            <a:pPr>
              <a:lnSpc>
                <a:spcPct val="90000"/>
              </a:lnSpc>
              <a:defRPr/>
            </a:pPr>
            <a:endParaRPr lang="en-US" dirty="0"/>
          </a:p>
          <a:p>
            <a:pPr>
              <a:lnSpc>
                <a:spcPct val="90000"/>
              </a:lnSpc>
              <a:defRPr/>
            </a:pPr>
            <a:endParaRPr lang="en-US" dirty="0"/>
          </a:p>
          <a:p>
            <a:pPr>
              <a:lnSpc>
                <a:spcPct val="90000"/>
              </a:lnSpc>
              <a:defRPr/>
            </a:pPr>
            <a:r>
              <a:rPr lang="en-US" dirty="0"/>
              <a:t>Now, let </a:t>
            </a:r>
            <a:r>
              <a:rPr lang="en-US" i="1" dirty="0"/>
              <a:t>S</a:t>
            </a:r>
            <a:r>
              <a:rPr lang="en-US" dirty="0"/>
              <a:t>(m)=T(2</a:t>
            </a:r>
            <a:r>
              <a:rPr lang="en-US" baseline="30000" dirty="0"/>
              <a:t>m</a:t>
            </a:r>
            <a:r>
              <a:rPr lang="en-US" dirty="0"/>
              <a:t>)</a:t>
            </a:r>
          </a:p>
        </p:txBody>
      </p:sp>
      <p:graphicFrame>
        <p:nvGraphicFramePr>
          <p:cNvPr id="48131" name="Object 5"/>
          <p:cNvGraphicFramePr>
            <a:graphicFrameLocks noChangeAspect="1"/>
          </p:cNvGraphicFramePr>
          <p:nvPr/>
        </p:nvGraphicFramePr>
        <p:xfrm>
          <a:off x="2286000" y="990600"/>
          <a:ext cx="32004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6" name="Equation" r:id="rId3" imgW="1384300" imgH="241300" progId="Equation.3">
                  <p:embed/>
                </p:oleObj>
              </mc:Choice>
              <mc:Fallback>
                <p:oleObj name="Equation" r:id="rId3" imgW="13843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990600"/>
                        <a:ext cx="32004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4" name="Object 6"/>
          <p:cNvGraphicFramePr>
            <a:graphicFrameLocks noChangeAspect="1"/>
          </p:cNvGraphicFramePr>
          <p:nvPr/>
        </p:nvGraphicFramePr>
        <p:xfrm>
          <a:off x="2209800" y="3352800"/>
          <a:ext cx="3200400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7" name="Equation" r:id="rId5" imgW="1358900" imgH="228600" progId="Equation.3">
                  <p:embed/>
                </p:oleObj>
              </mc:Choice>
              <mc:Fallback>
                <p:oleObj name="Equation" r:id="rId5" imgW="13589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352800"/>
                        <a:ext cx="3200400" cy="53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5" name="Object 7"/>
          <p:cNvGraphicFramePr>
            <a:graphicFrameLocks noChangeAspect="1"/>
          </p:cNvGraphicFramePr>
          <p:nvPr/>
        </p:nvGraphicFramePr>
        <p:xfrm>
          <a:off x="2286000" y="5105400"/>
          <a:ext cx="3111500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8" name="Equation" r:id="rId7" imgW="1320227" imgH="203112" progId="Equation.3">
                  <p:embed/>
                </p:oleObj>
              </mc:Choice>
              <mc:Fallback>
                <p:oleObj name="Equation" r:id="rId7" imgW="1320227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5105400"/>
                        <a:ext cx="3111500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66109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642937"/>
          </a:xfrm>
        </p:spPr>
        <p:txBody>
          <a:bodyPr/>
          <a:lstStyle/>
          <a:p>
            <a:pPr>
              <a:defRPr/>
            </a:pPr>
            <a:r>
              <a:rPr lang="en-US"/>
              <a:t>Guess?</a:t>
            </a:r>
          </a:p>
        </p:txBody>
      </p:sp>
      <p:graphicFrame>
        <p:nvGraphicFramePr>
          <p:cNvPr id="4915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406135"/>
              </p:ext>
            </p:extLst>
          </p:nvPr>
        </p:nvGraphicFramePr>
        <p:xfrm>
          <a:off x="2238375" y="1046163"/>
          <a:ext cx="3052763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9" name="Equation" r:id="rId3" imgW="1295400" imgH="203200" progId="Equation.3">
                  <p:embed/>
                </p:oleObj>
              </mc:Choice>
              <mc:Fallback>
                <p:oleObj name="Equation" r:id="rId3" imgW="12954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8375" y="1046163"/>
                        <a:ext cx="3052763" cy="477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57" name="Object 5"/>
          <p:cNvGraphicFramePr>
            <a:graphicFrameLocks noChangeAspect="1"/>
          </p:cNvGraphicFramePr>
          <p:nvPr/>
        </p:nvGraphicFramePr>
        <p:xfrm>
          <a:off x="2514600" y="1828800"/>
          <a:ext cx="2190750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0" name="Equation" r:id="rId5" imgW="1180588" imgH="203112" progId="Equation.3">
                  <p:embed/>
                </p:oleObj>
              </mc:Choice>
              <mc:Fallback>
                <p:oleObj name="Equation" r:id="rId5" imgW="1180588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828800"/>
                        <a:ext cx="2190750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58" name="Object 6"/>
          <p:cNvGraphicFramePr>
            <a:graphicFrameLocks noChangeAspect="1"/>
          </p:cNvGraphicFramePr>
          <p:nvPr/>
        </p:nvGraphicFramePr>
        <p:xfrm>
          <a:off x="1600200" y="2438400"/>
          <a:ext cx="4876800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1" name="Equation" r:id="rId7" imgW="2133600" imgH="228600" progId="Equation.3">
                  <p:embed/>
                </p:oleObj>
              </mc:Choice>
              <mc:Fallback>
                <p:oleObj name="Equation" r:id="rId7" imgW="2133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438400"/>
                        <a:ext cx="4876800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59" name="Object 7"/>
          <p:cNvGraphicFramePr>
            <a:graphicFrameLocks noChangeAspect="1"/>
          </p:cNvGraphicFramePr>
          <p:nvPr/>
        </p:nvGraphicFramePr>
        <p:xfrm>
          <a:off x="1676400" y="3908425"/>
          <a:ext cx="38100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2" name="Equation" r:id="rId9" imgW="1511300" imgH="203200" progId="Equation.3">
                  <p:embed/>
                </p:oleObj>
              </mc:Choice>
              <mc:Fallback>
                <p:oleObj name="Equation" r:id="rId9" imgW="15113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908425"/>
                        <a:ext cx="38100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760" name="Text Box 8"/>
          <p:cNvSpPr txBox="1">
            <a:spLocks noChangeArrowheads="1"/>
          </p:cNvSpPr>
          <p:nvPr/>
        </p:nvSpPr>
        <p:spPr bwMode="auto">
          <a:xfrm>
            <a:off x="1981200" y="3184525"/>
            <a:ext cx="2743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/>
              <a:t>substituting m=log n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552785" y="136546"/>
            <a:ext cx="7543800" cy="85405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mtClean="0"/>
              <a:t>Changing variables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294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6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Will be posted online this afternoon</a:t>
            </a:r>
          </a:p>
          <a:p>
            <a:r>
              <a:rPr lang="en-US" dirty="0" smtClean="0"/>
              <a:t>You will have 2 hours to take it</a:t>
            </a:r>
          </a:p>
          <a:p>
            <a:pPr lvl="1"/>
            <a:r>
              <a:rPr lang="en-US" dirty="0" smtClean="0"/>
              <a:t>watch your time!</a:t>
            </a:r>
          </a:p>
          <a:p>
            <a:pPr lvl="1"/>
            <a:r>
              <a:rPr lang="en-US" dirty="0" smtClean="0"/>
              <a:t>if you get stuck on a problem, move on and come back</a:t>
            </a:r>
          </a:p>
          <a:p>
            <a:r>
              <a:rPr lang="en-US" dirty="0" smtClean="0"/>
              <a:t>Must take it by Friday at 6pm</a:t>
            </a:r>
          </a:p>
          <a:p>
            <a:r>
              <a:rPr lang="en-US" dirty="0" smtClean="0"/>
              <a:t>You may use:</a:t>
            </a:r>
          </a:p>
          <a:p>
            <a:pPr lvl="1"/>
            <a:r>
              <a:rPr lang="en-US" dirty="0" smtClean="0"/>
              <a:t>your book</a:t>
            </a:r>
          </a:p>
          <a:p>
            <a:pPr lvl="1"/>
            <a:r>
              <a:rPr lang="en-US" dirty="0" smtClean="0"/>
              <a:t>your notes</a:t>
            </a:r>
          </a:p>
          <a:p>
            <a:pPr lvl="1"/>
            <a:r>
              <a:rPr lang="en-US" dirty="0" smtClean="0"/>
              <a:t>the class notes</a:t>
            </a:r>
          </a:p>
          <a:p>
            <a:pPr lvl="1"/>
            <a:r>
              <a:rPr lang="en-US" dirty="0" smtClean="0"/>
              <a:t>ONLY these things</a:t>
            </a:r>
          </a:p>
          <a:p>
            <a:r>
              <a:rPr lang="en-US" dirty="0" smtClean="0"/>
              <a:t>Do NOT discuss it with anyone until after Friday at 6pm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794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Recurrences</a:t>
            </a:r>
          </a:p>
        </p:txBody>
      </p:sp>
      <p:graphicFrame>
        <p:nvGraphicFramePr>
          <p:cNvPr id="78850" name="Object 4"/>
          <p:cNvGraphicFramePr>
            <a:graphicFrameLocks noChangeAspect="1"/>
          </p:cNvGraphicFramePr>
          <p:nvPr/>
        </p:nvGraphicFramePr>
        <p:xfrm>
          <a:off x="914400" y="1752600"/>
          <a:ext cx="3581400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1" name="Equation" r:id="rId3" imgW="1231366" imgH="203112" progId="Equation.3">
                  <p:embed/>
                </p:oleObj>
              </mc:Choice>
              <mc:Fallback>
                <p:oleObj name="Equation" r:id="rId3" imgW="1231366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752600"/>
                        <a:ext cx="3581400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1" name="Object 5"/>
          <p:cNvGraphicFramePr>
            <a:graphicFrameLocks noChangeAspect="1"/>
          </p:cNvGraphicFramePr>
          <p:nvPr/>
        </p:nvGraphicFramePr>
        <p:xfrm>
          <a:off x="857250" y="4953000"/>
          <a:ext cx="3790950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2" name="Equation" r:id="rId5" imgW="1371600" imgH="203200" progId="Equation.3">
                  <p:embed/>
                </p:oleObj>
              </mc:Choice>
              <mc:Fallback>
                <p:oleObj name="Equation" r:id="rId5" imgW="13716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0" y="4953000"/>
                        <a:ext cx="3790950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9940524"/>
              </p:ext>
            </p:extLst>
          </p:nvPr>
        </p:nvGraphicFramePr>
        <p:xfrm>
          <a:off x="5268578" y="1807220"/>
          <a:ext cx="3398837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3" name="Equation" r:id="rId7" imgW="1218671" imgH="203112" progId="Equation.3">
                  <p:embed/>
                </p:oleObj>
              </mc:Choice>
              <mc:Fallback>
                <p:oleObj name="Equation" r:id="rId7" imgW="1218671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8578" y="1807220"/>
                        <a:ext cx="3398837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3" name="Object 8"/>
          <p:cNvGraphicFramePr>
            <a:graphicFrameLocks noChangeAspect="1"/>
          </p:cNvGraphicFramePr>
          <p:nvPr/>
        </p:nvGraphicFramePr>
        <p:xfrm>
          <a:off x="5754688" y="4929188"/>
          <a:ext cx="3160712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4" name="Equation" r:id="rId9" imgW="1257300" imgH="228600" progId="Equation.3">
                  <p:embed/>
                </p:oleObj>
              </mc:Choice>
              <mc:Fallback>
                <p:oleObj name="Equation" r:id="rId9" imgW="12573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4688" y="4929188"/>
                        <a:ext cx="3160712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4" name="Object 9"/>
          <p:cNvGraphicFramePr>
            <a:graphicFrameLocks noChangeAspect="1"/>
          </p:cNvGraphicFramePr>
          <p:nvPr/>
        </p:nvGraphicFramePr>
        <p:xfrm>
          <a:off x="2133600" y="2708275"/>
          <a:ext cx="502920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5" name="Equation" r:id="rId11" imgW="3149600" imgH="228600" progId="Equation.3">
                  <p:embed/>
                </p:oleObj>
              </mc:Choice>
              <mc:Fallback>
                <p:oleObj name="Equation" r:id="rId11" imgW="3149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708275"/>
                        <a:ext cx="5029200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5" name="Object 10"/>
          <p:cNvGraphicFramePr>
            <a:graphicFrameLocks noChangeAspect="1"/>
          </p:cNvGraphicFramePr>
          <p:nvPr/>
        </p:nvGraphicFramePr>
        <p:xfrm>
          <a:off x="2133600" y="3124200"/>
          <a:ext cx="44196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6" name="Equation" r:id="rId13" imgW="2819400" imgH="228600" progId="Equation.3">
                  <p:embed/>
                </p:oleObj>
              </mc:Choice>
              <mc:Fallback>
                <p:oleObj name="Equation" r:id="rId13" imgW="2819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124200"/>
                        <a:ext cx="4419600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6" name="Object 11"/>
          <p:cNvGraphicFramePr>
            <a:graphicFrameLocks noChangeAspect="1"/>
          </p:cNvGraphicFramePr>
          <p:nvPr/>
        </p:nvGraphicFramePr>
        <p:xfrm>
          <a:off x="2438400" y="3886200"/>
          <a:ext cx="1981200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7" name="Equation" r:id="rId15" imgW="1295400" imgH="203200" progId="Equation.3">
                  <p:embed/>
                </p:oleObj>
              </mc:Choice>
              <mc:Fallback>
                <p:oleObj name="Equation" r:id="rId15" imgW="12954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3886200"/>
                        <a:ext cx="1981200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7" name="Object 12"/>
          <p:cNvGraphicFramePr>
            <a:graphicFrameLocks noChangeAspect="1"/>
          </p:cNvGraphicFramePr>
          <p:nvPr/>
        </p:nvGraphicFramePr>
        <p:xfrm>
          <a:off x="2133600" y="3505200"/>
          <a:ext cx="533400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8" name="Equation" r:id="rId17" imgW="3594100" imgH="228600" progId="Equation.3">
                  <p:embed/>
                </p:oleObj>
              </mc:Choice>
              <mc:Fallback>
                <p:oleObj name="Equation" r:id="rId17" imgW="35941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505200"/>
                        <a:ext cx="5334000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70016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Binary Search Trees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605337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en-US" sz="2600" dirty="0" smtClean="0">
                <a:cs typeface="+mn-cs"/>
              </a:rPr>
              <a:t>BST – A binary tree where a parent</a:t>
            </a:r>
            <a:r>
              <a:rPr lang="en-US" sz="2600" dirty="0" smtClean="0">
                <a:latin typeface="Arial"/>
                <a:cs typeface="+mn-cs"/>
              </a:rPr>
              <a:t>’</a:t>
            </a:r>
            <a:r>
              <a:rPr lang="en-US" sz="2600" dirty="0" smtClean="0">
                <a:cs typeface="+mn-cs"/>
              </a:rPr>
              <a:t>s value is greater than all values in the left </a:t>
            </a:r>
            <a:r>
              <a:rPr lang="en-US" sz="2600" dirty="0" err="1" smtClean="0">
                <a:cs typeface="+mn-cs"/>
              </a:rPr>
              <a:t>subtree</a:t>
            </a:r>
            <a:r>
              <a:rPr lang="en-US" sz="2600" dirty="0" smtClean="0">
                <a:cs typeface="+mn-cs"/>
              </a:rPr>
              <a:t> and less than or equal to all the values in the right </a:t>
            </a:r>
            <a:r>
              <a:rPr lang="en-US" sz="2600" dirty="0" err="1" smtClean="0">
                <a:cs typeface="+mn-cs"/>
              </a:rPr>
              <a:t>subtree</a:t>
            </a:r>
            <a:endParaRPr lang="en-US" sz="2600" dirty="0" smtClean="0">
              <a:cs typeface="+mn-cs"/>
            </a:endParaRPr>
          </a:p>
          <a:p>
            <a:pPr eaLnBrk="1" hangingPunct="1">
              <a:defRPr/>
            </a:pPr>
            <a:endParaRPr lang="en-US" sz="2600" dirty="0" smtClean="0">
              <a:cs typeface="+mn-cs"/>
            </a:endParaRPr>
          </a:p>
          <a:p>
            <a:pPr eaLnBrk="1" hangingPunct="1">
              <a:defRPr/>
            </a:pPr>
            <a:endParaRPr lang="en-US" sz="2600" dirty="0" smtClean="0">
              <a:cs typeface="+mn-cs"/>
            </a:endParaRPr>
          </a:p>
          <a:p>
            <a:pPr eaLnBrk="1" hangingPunct="1">
              <a:defRPr/>
            </a:pPr>
            <a:r>
              <a:rPr lang="en-US" sz="2600" dirty="0" smtClean="0">
                <a:cs typeface="+mn-cs"/>
              </a:rPr>
              <a:t>the left and right children are also binary trees</a:t>
            </a:r>
          </a:p>
          <a:p>
            <a:pPr eaLnBrk="1" hangingPunct="1">
              <a:defRPr/>
            </a:pPr>
            <a:r>
              <a:rPr lang="en-US" sz="2600" dirty="0" smtClean="0">
                <a:solidFill>
                  <a:srgbClr val="FF0000"/>
                </a:solidFill>
                <a:cs typeface="+mn-cs"/>
              </a:rPr>
              <a:t>Why not?</a:t>
            </a:r>
          </a:p>
          <a:p>
            <a:pPr eaLnBrk="1" hangingPunct="1">
              <a:defRPr/>
            </a:pPr>
            <a:endParaRPr lang="en-US" sz="2600" dirty="0" smtClean="0">
              <a:cs typeface="+mn-cs"/>
            </a:endParaRPr>
          </a:p>
          <a:p>
            <a:pPr eaLnBrk="1" hangingPunct="1">
              <a:defRPr/>
            </a:pPr>
            <a:endParaRPr lang="en-US" sz="2600" dirty="0" smtClean="0">
              <a:cs typeface="+mn-cs"/>
            </a:endParaRPr>
          </a:p>
          <a:p>
            <a:pPr eaLnBrk="1" hangingPunct="1">
              <a:defRPr/>
            </a:pPr>
            <a:r>
              <a:rPr lang="en-US" sz="2600" dirty="0" smtClean="0">
                <a:cs typeface="+mn-cs"/>
              </a:rPr>
              <a:t>Can be implemented with with pointers or an array</a:t>
            </a:r>
          </a:p>
        </p:txBody>
      </p:sp>
      <p:graphicFrame>
        <p:nvGraphicFramePr>
          <p:cNvPr id="614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6702172"/>
              </p:ext>
            </p:extLst>
          </p:nvPr>
        </p:nvGraphicFramePr>
        <p:xfrm>
          <a:off x="1865313" y="2941205"/>
          <a:ext cx="4868862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1" name="Equation" r:id="rId3" imgW="1701800" imgH="203200" progId="Equation.3">
                  <p:embed/>
                </p:oleObj>
              </mc:Choice>
              <mc:Fallback>
                <p:oleObj name="Equation" r:id="rId3" imgW="17018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5313" y="2941205"/>
                        <a:ext cx="4868862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5"/>
          <p:cNvGraphicFramePr>
            <a:graphicFrameLocks noChangeAspect="1"/>
          </p:cNvGraphicFramePr>
          <p:nvPr/>
        </p:nvGraphicFramePr>
        <p:xfrm>
          <a:off x="1905000" y="5105400"/>
          <a:ext cx="4870450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2" name="Equation" r:id="rId5" imgW="1701800" imgH="203200" progId="Equation.3">
                  <p:embed/>
                </p:oleObj>
              </mc:Choice>
              <mc:Fallback>
                <p:oleObj name="Equation" r:id="rId5" imgW="17018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5105400"/>
                        <a:ext cx="4870450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02700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Example</a:t>
            </a:r>
          </a:p>
        </p:txBody>
      </p:sp>
      <p:sp>
        <p:nvSpPr>
          <p:cNvPr id="20505" name="Text Box 25"/>
          <p:cNvSpPr txBox="1">
            <a:spLocks noChangeArrowheads="1"/>
          </p:cNvSpPr>
          <p:nvPr/>
        </p:nvSpPr>
        <p:spPr bwMode="auto">
          <a:xfrm>
            <a:off x="2667000" y="25908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12</a:t>
            </a:r>
          </a:p>
        </p:txBody>
      </p:sp>
      <p:sp>
        <p:nvSpPr>
          <p:cNvPr id="20506" name="Oval 26"/>
          <p:cNvSpPr>
            <a:spLocks noChangeArrowheads="1"/>
          </p:cNvSpPr>
          <p:nvPr/>
        </p:nvSpPr>
        <p:spPr bwMode="auto">
          <a:xfrm>
            <a:off x="2590800" y="25146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507" name="Text Box 27"/>
          <p:cNvSpPr txBox="1">
            <a:spLocks noChangeArrowheads="1"/>
          </p:cNvSpPr>
          <p:nvPr/>
        </p:nvSpPr>
        <p:spPr bwMode="auto">
          <a:xfrm>
            <a:off x="1600200" y="35052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8</a:t>
            </a:r>
          </a:p>
        </p:txBody>
      </p:sp>
      <p:sp>
        <p:nvSpPr>
          <p:cNvPr id="20508" name="Oval 28"/>
          <p:cNvSpPr>
            <a:spLocks noChangeArrowheads="1"/>
          </p:cNvSpPr>
          <p:nvPr/>
        </p:nvSpPr>
        <p:spPr bwMode="auto">
          <a:xfrm>
            <a:off x="1371600" y="34290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509" name="Text Box 29"/>
          <p:cNvSpPr txBox="1">
            <a:spLocks noChangeArrowheads="1"/>
          </p:cNvSpPr>
          <p:nvPr/>
        </p:nvSpPr>
        <p:spPr bwMode="auto">
          <a:xfrm>
            <a:off x="228600" y="49530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 5</a:t>
            </a:r>
          </a:p>
        </p:txBody>
      </p:sp>
      <p:sp>
        <p:nvSpPr>
          <p:cNvPr id="20510" name="Oval 30"/>
          <p:cNvSpPr>
            <a:spLocks noChangeArrowheads="1"/>
          </p:cNvSpPr>
          <p:nvPr/>
        </p:nvSpPr>
        <p:spPr bwMode="auto">
          <a:xfrm>
            <a:off x="152400" y="48768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511" name="Line 31"/>
          <p:cNvSpPr>
            <a:spLocks noChangeShapeType="1"/>
          </p:cNvSpPr>
          <p:nvPr/>
        </p:nvSpPr>
        <p:spPr bwMode="auto">
          <a:xfrm flipV="1">
            <a:off x="609600" y="3886200"/>
            <a:ext cx="838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512" name="Line 32"/>
          <p:cNvSpPr>
            <a:spLocks noChangeShapeType="1"/>
          </p:cNvSpPr>
          <p:nvPr/>
        </p:nvSpPr>
        <p:spPr bwMode="auto">
          <a:xfrm flipV="1">
            <a:off x="1828800" y="297180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513" name="Text Box 33"/>
          <p:cNvSpPr txBox="1">
            <a:spLocks noChangeArrowheads="1"/>
          </p:cNvSpPr>
          <p:nvPr/>
        </p:nvSpPr>
        <p:spPr bwMode="auto">
          <a:xfrm>
            <a:off x="2133600" y="48768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9</a:t>
            </a:r>
          </a:p>
        </p:txBody>
      </p:sp>
      <p:sp>
        <p:nvSpPr>
          <p:cNvPr id="20514" name="Oval 34"/>
          <p:cNvSpPr>
            <a:spLocks noChangeArrowheads="1"/>
          </p:cNvSpPr>
          <p:nvPr/>
        </p:nvSpPr>
        <p:spPr bwMode="auto">
          <a:xfrm>
            <a:off x="1905000" y="48006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515" name="Text Box 35"/>
          <p:cNvSpPr txBox="1">
            <a:spLocks noChangeArrowheads="1"/>
          </p:cNvSpPr>
          <p:nvPr/>
        </p:nvSpPr>
        <p:spPr bwMode="auto">
          <a:xfrm>
            <a:off x="3733800" y="35052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cs typeface="+mn-cs"/>
            </a:endParaRPr>
          </a:p>
        </p:txBody>
      </p:sp>
      <p:sp>
        <p:nvSpPr>
          <p:cNvPr id="20516" name="Oval 36"/>
          <p:cNvSpPr>
            <a:spLocks noChangeArrowheads="1"/>
          </p:cNvSpPr>
          <p:nvPr/>
        </p:nvSpPr>
        <p:spPr bwMode="auto">
          <a:xfrm>
            <a:off x="3657600" y="34290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517" name="Text Box 37"/>
          <p:cNvSpPr txBox="1">
            <a:spLocks noChangeArrowheads="1"/>
          </p:cNvSpPr>
          <p:nvPr/>
        </p:nvSpPr>
        <p:spPr bwMode="auto">
          <a:xfrm>
            <a:off x="4724400" y="4891088"/>
            <a:ext cx="60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20</a:t>
            </a:r>
          </a:p>
        </p:txBody>
      </p:sp>
      <p:sp>
        <p:nvSpPr>
          <p:cNvPr id="20518" name="Oval 38"/>
          <p:cNvSpPr>
            <a:spLocks noChangeArrowheads="1"/>
          </p:cNvSpPr>
          <p:nvPr/>
        </p:nvSpPr>
        <p:spPr bwMode="auto">
          <a:xfrm>
            <a:off x="4572000" y="48006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519" name="Line 39"/>
          <p:cNvSpPr>
            <a:spLocks noChangeShapeType="1"/>
          </p:cNvSpPr>
          <p:nvPr/>
        </p:nvSpPr>
        <p:spPr bwMode="auto">
          <a:xfrm>
            <a:off x="1828800" y="3962400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520" name="Line 40"/>
          <p:cNvSpPr>
            <a:spLocks noChangeShapeType="1"/>
          </p:cNvSpPr>
          <p:nvPr/>
        </p:nvSpPr>
        <p:spPr bwMode="auto">
          <a:xfrm>
            <a:off x="3200400" y="29718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521" name="Line 41"/>
          <p:cNvSpPr>
            <a:spLocks noChangeShapeType="1"/>
          </p:cNvSpPr>
          <p:nvPr/>
        </p:nvSpPr>
        <p:spPr bwMode="auto">
          <a:xfrm>
            <a:off x="4267200" y="3886200"/>
            <a:ext cx="533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522" name="Text Box 42"/>
          <p:cNvSpPr txBox="1">
            <a:spLocks noChangeArrowheads="1"/>
          </p:cNvSpPr>
          <p:nvPr/>
        </p:nvSpPr>
        <p:spPr bwMode="auto">
          <a:xfrm>
            <a:off x="3810000" y="3519488"/>
            <a:ext cx="60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874468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68362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Visiting all nodes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6831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n-cs"/>
              </a:rPr>
              <a:t>In sorted order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4038600" y="24384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12</a:t>
            </a:r>
          </a:p>
        </p:txBody>
      </p:sp>
      <p:sp>
        <p:nvSpPr>
          <p:cNvPr id="37893" name="Oval 5"/>
          <p:cNvSpPr>
            <a:spLocks noChangeArrowheads="1"/>
          </p:cNvSpPr>
          <p:nvPr/>
        </p:nvSpPr>
        <p:spPr bwMode="auto">
          <a:xfrm>
            <a:off x="3962400" y="23622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2971800" y="33528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8</a:t>
            </a:r>
          </a:p>
        </p:txBody>
      </p:sp>
      <p:sp>
        <p:nvSpPr>
          <p:cNvPr id="37895" name="Oval 7"/>
          <p:cNvSpPr>
            <a:spLocks noChangeArrowheads="1"/>
          </p:cNvSpPr>
          <p:nvPr/>
        </p:nvSpPr>
        <p:spPr bwMode="auto">
          <a:xfrm>
            <a:off x="2743200" y="32766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1600200" y="48006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 5</a:t>
            </a:r>
          </a:p>
        </p:txBody>
      </p:sp>
      <p:sp>
        <p:nvSpPr>
          <p:cNvPr id="37897" name="Oval 9"/>
          <p:cNvSpPr>
            <a:spLocks noChangeArrowheads="1"/>
          </p:cNvSpPr>
          <p:nvPr/>
        </p:nvSpPr>
        <p:spPr bwMode="auto">
          <a:xfrm>
            <a:off x="1524000" y="47244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 flipV="1">
            <a:off x="1981200" y="3733800"/>
            <a:ext cx="838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 flipV="1">
            <a:off x="3200400" y="281940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7900" name="Text Box 12"/>
          <p:cNvSpPr txBox="1">
            <a:spLocks noChangeArrowheads="1"/>
          </p:cNvSpPr>
          <p:nvPr/>
        </p:nvSpPr>
        <p:spPr bwMode="auto">
          <a:xfrm>
            <a:off x="3505200" y="47244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9</a:t>
            </a:r>
          </a:p>
        </p:txBody>
      </p:sp>
      <p:sp>
        <p:nvSpPr>
          <p:cNvPr id="37901" name="Oval 13"/>
          <p:cNvSpPr>
            <a:spLocks noChangeArrowheads="1"/>
          </p:cNvSpPr>
          <p:nvPr/>
        </p:nvSpPr>
        <p:spPr bwMode="auto">
          <a:xfrm>
            <a:off x="3276600" y="46482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7902" name="Text Box 14"/>
          <p:cNvSpPr txBox="1">
            <a:spLocks noChangeArrowheads="1"/>
          </p:cNvSpPr>
          <p:nvPr/>
        </p:nvSpPr>
        <p:spPr bwMode="auto">
          <a:xfrm>
            <a:off x="5105400" y="33528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cs typeface="+mn-cs"/>
            </a:endParaRPr>
          </a:p>
        </p:txBody>
      </p:sp>
      <p:sp>
        <p:nvSpPr>
          <p:cNvPr id="37903" name="Oval 15"/>
          <p:cNvSpPr>
            <a:spLocks noChangeArrowheads="1"/>
          </p:cNvSpPr>
          <p:nvPr/>
        </p:nvSpPr>
        <p:spPr bwMode="auto">
          <a:xfrm>
            <a:off x="5029200" y="32766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7904" name="Text Box 16"/>
          <p:cNvSpPr txBox="1">
            <a:spLocks noChangeArrowheads="1"/>
          </p:cNvSpPr>
          <p:nvPr/>
        </p:nvSpPr>
        <p:spPr bwMode="auto">
          <a:xfrm>
            <a:off x="6096000" y="4738688"/>
            <a:ext cx="60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20</a:t>
            </a:r>
          </a:p>
        </p:txBody>
      </p:sp>
      <p:sp>
        <p:nvSpPr>
          <p:cNvPr id="37905" name="Oval 17"/>
          <p:cNvSpPr>
            <a:spLocks noChangeArrowheads="1"/>
          </p:cNvSpPr>
          <p:nvPr/>
        </p:nvSpPr>
        <p:spPr bwMode="auto">
          <a:xfrm>
            <a:off x="5943600" y="46482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7906" name="Line 18"/>
          <p:cNvSpPr>
            <a:spLocks noChangeShapeType="1"/>
          </p:cNvSpPr>
          <p:nvPr/>
        </p:nvSpPr>
        <p:spPr bwMode="auto">
          <a:xfrm>
            <a:off x="3200400" y="3810000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7907" name="Line 19"/>
          <p:cNvSpPr>
            <a:spLocks noChangeShapeType="1"/>
          </p:cNvSpPr>
          <p:nvPr/>
        </p:nvSpPr>
        <p:spPr bwMode="auto">
          <a:xfrm>
            <a:off x="4572000" y="28194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7908" name="Line 20"/>
          <p:cNvSpPr>
            <a:spLocks noChangeShapeType="1"/>
          </p:cNvSpPr>
          <p:nvPr/>
        </p:nvSpPr>
        <p:spPr bwMode="auto">
          <a:xfrm>
            <a:off x="5638800" y="3733800"/>
            <a:ext cx="533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7909" name="Text Box 21"/>
          <p:cNvSpPr txBox="1">
            <a:spLocks noChangeArrowheads="1"/>
          </p:cNvSpPr>
          <p:nvPr/>
        </p:nvSpPr>
        <p:spPr bwMode="auto">
          <a:xfrm>
            <a:off x="5181600" y="3367088"/>
            <a:ext cx="60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3973944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68362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Visiting all nodes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6831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n-cs"/>
              </a:rPr>
              <a:t>In sorted order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4038600" y="24384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12</a:t>
            </a:r>
          </a:p>
        </p:txBody>
      </p:sp>
      <p:sp>
        <p:nvSpPr>
          <p:cNvPr id="38917" name="Oval 5"/>
          <p:cNvSpPr>
            <a:spLocks noChangeArrowheads="1"/>
          </p:cNvSpPr>
          <p:nvPr/>
        </p:nvSpPr>
        <p:spPr bwMode="auto">
          <a:xfrm>
            <a:off x="3962400" y="23622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2971800" y="33528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8</a:t>
            </a:r>
          </a:p>
        </p:txBody>
      </p:sp>
      <p:sp>
        <p:nvSpPr>
          <p:cNvPr id="38919" name="Oval 7"/>
          <p:cNvSpPr>
            <a:spLocks noChangeArrowheads="1"/>
          </p:cNvSpPr>
          <p:nvPr/>
        </p:nvSpPr>
        <p:spPr bwMode="auto">
          <a:xfrm>
            <a:off x="2743200" y="32766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1600200" y="48006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 5</a:t>
            </a:r>
          </a:p>
        </p:txBody>
      </p:sp>
      <p:sp>
        <p:nvSpPr>
          <p:cNvPr id="38921" name="Oval 9"/>
          <p:cNvSpPr>
            <a:spLocks noChangeArrowheads="1"/>
          </p:cNvSpPr>
          <p:nvPr/>
        </p:nvSpPr>
        <p:spPr bwMode="auto">
          <a:xfrm>
            <a:off x="1524000" y="4724400"/>
            <a:ext cx="685800" cy="533400"/>
          </a:xfrm>
          <a:prstGeom prst="ellips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8922" name="Line 10"/>
          <p:cNvSpPr>
            <a:spLocks noChangeShapeType="1"/>
          </p:cNvSpPr>
          <p:nvPr/>
        </p:nvSpPr>
        <p:spPr bwMode="auto">
          <a:xfrm flipV="1">
            <a:off x="1981200" y="3733800"/>
            <a:ext cx="838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8923" name="Line 11"/>
          <p:cNvSpPr>
            <a:spLocks noChangeShapeType="1"/>
          </p:cNvSpPr>
          <p:nvPr/>
        </p:nvSpPr>
        <p:spPr bwMode="auto">
          <a:xfrm flipV="1">
            <a:off x="3200400" y="281940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8924" name="Text Box 12"/>
          <p:cNvSpPr txBox="1">
            <a:spLocks noChangeArrowheads="1"/>
          </p:cNvSpPr>
          <p:nvPr/>
        </p:nvSpPr>
        <p:spPr bwMode="auto">
          <a:xfrm>
            <a:off x="3505200" y="47244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9</a:t>
            </a:r>
          </a:p>
        </p:txBody>
      </p:sp>
      <p:sp>
        <p:nvSpPr>
          <p:cNvPr id="38925" name="Oval 13"/>
          <p:cNvSpPr>
            <a:spLocks noChangeArrowheads="1"/>
          </p:cNvSpPr>
          <p:nvPr/>
        </p:nvSpPr>
        <p:spPr bwMode="auto">
          <a:xfrm>
            <a:off x="3276600" y="46482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8926" name="Text Box 14"/>
          <p:cNvSpPr txBox="1">
            <a:spLocks noChangeArrowheads="1"/>
          </p:cNvSpPr>
          <p:nvPr/>
        </p:nvSpPr>
        <p:spPr bwMode="auto">
          <a:xfrm>
            <a:off x="5105400" y="33528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cs typeface="+mn-cs"/>
            </a:endParaRPr>
          </a:p>
        </p:txBody>
      </p:sp>
      <p:sp>
        <p:nvSpPr>
          <p:cNvPr id="38927" name="Oval 15"/>
          <p:cNvSpPr>
            <a:spLocks noChangeArrowheads="1"/>
          </p:cNvSpPr>
          <p:nvPr/>
        </p:nvSpPr>
        <p:spPr bwMode="auto">
          <a:xfrm>
            <a:off x="5029200" y="32766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8928" name="Text Box 16"/>
          <p:cNvSpPr txBox="1">
            <a:spLocks noChangeArrowheads="1"/>
          </p:cNvSpPr>
          <p:nvPr/>
        </p:nvSpPr>
        <p:spPr bwMode="auto">
          <a:xfrm>
            <a:off x="6096000" y="4738688"/>
            <a:ext cx="60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20</a:t>
            </a:r>
          </a:p>
        </p:txBody>
      </p:sp>
      <p:sp>
        <p:nvSpPr>
          <p:cNvPr id="38929" name="Oval 17"/>
          <p:cNvSpPr>
            <a:spLocks noChangeArrowheads="1"/>
          </p:cNvSpPr>
          <p:nvPr/>
        </p:nvSpPr>
        <p:spPr bwMode="auto">
          <a:xfrm>
            <a:off x="5943600" y="46482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8930" name="Line 18"/>
          <p:cNvSpPr>
            <a:spLocks noChangeShapeType="1"/>
          </p:cNvSpPr>
          <p:nvPr/>
        </p:nvSpPr>
        <p:spPr bwMode="auto">
          <a:xfrm>
            <a:off x="3200400" y="3810000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8931" name="Line 19"/>
          <p:cNvSpPr>
            <a:spLocks noChangeShapeType="1"/>
          </p:cNvSpPr>
          <p:nvPr/>
        </p:nvSpPr>
        <p:spPr bwMode="auto">
          <a:xfrm>
            <a:off x="4572000" y="28194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8932" name="Line 20"/>
          <p:cNvSpPr>
            <a:spLocks noChangeShapeType="1"/>
          </p:cNvSpPr>
          <p:nvPr/>
        </p:nvSpPr>
        <p:spPr bwMode="auto">
          <a:xfrm>
            <a:off x="5638800" y="3733800"/>
            <a:ext cx="533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8933" name="Text Box 21"/>
          <p:cNvSpPr txBox="1">
            <a:spLocks noChangeArrowheads="1"/>
          </p:cNvSpPr>
          <p:nvPr/>
        </p:nvSpPr>
        <p:spPr bwMode="auto">
          <a:xfrm>
            <a:off x="5181600" y="3367088"/>
            <a:ext cx="60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14</a:t>
            </a:r>
          </a:p>
        </p:txBody>
      </p:sp>
      <p:sp>
        <p:nvSpPr>
          <p:cNvPr id="38934" name="Text Box 22"/>
          <p:cNvSpPr txBox="1">
            <a:spLocks noChangeArrowheads="1"/>
          </p:cNvSpPr>
          <p:nvPr/>
        </p:nvSpPr>
        <p:spPr bwMode="auto">
          <a:xfrm>
            <a:off x="4191000" y="1676400"/>
            <a:ext cx="403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solidFill>
                  <a:srgbClr val="0033CC"/>
                </a:solidFill>
                <a:cs typeface="+mn-cs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0180818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68362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Visiting all nodes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6831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n-cs"/>
              </a:rPr>
              <a:t>In sorted order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4038600" y="24384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12</a:t>
            </a:r>
          </a:p>
        </p:txBody>
      </p:sp>
      <p:sp>
        <p:nvSpPr>
          <p:cNvPr id="39941" name="Oval 5"/>
          <p:cNvSpPr>
            <a:spLocks noChangeArrowheads="1"/>
          </p:cNvSpPr>
          <p:nvPr/>
        </p:nvSpPr>
        <p:spPr bwMode="auto">
          <a:xfrm>
            <a:off x="3962400" y="23622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2971800" y="33528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8</a:t>
            </a:r>
          </a:p>
        </p:txBody>
      </p:sp>
      <p:sp>
        <p:nvSpPr>
          <p:cNvPr id="39943" name="Oval 7"/>
          <p:cNvSpPr>
            <a:spLocks noChangeArrowheads="1"/>
          </p:cNvSpPr>
          <p:nvPr/>
        </p:nvSpPr>
        <p:spPr bwMode="auto">
          <a:xfrm>
            <a:off x="2743200" y="3276600"/>
            <a:ext cx="685800" cy="533400"/>
          </a:xfrm>
          <a:prstGeom prst="ellips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1600200" y="48006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 5</a:t>
            </a:r>
          </a:p>
        </p:txBody>
      </p:sp>
      <p:sp>
        <p:nvSpPr>
          <p:cNvPr id="39945" name="Oval 9"/>
          <p:cNvSpPr>
            <a:spLocks noChangeArrowheads="1"/>
          </p:cNvSpPr>
          <p:nvPr/>
        </p:nvSpPr>
        <p:spPr bwMode="auto">
          <a:xfrm>
            <a:off x="1524000" y="47244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9946" name="Line 10"/>
          <p:cNvSpPr>
            <a:spLocks noChangeShapeType="1"/>
          </p:cNvSpPr>
          <p:nvPr/>
        </p:nvSpPr>
        <p:spPr bwMode="auto">
          <a:xfrm flipV="1">
            <a:off x="1981200" y="3733800"/>
            <a:ext cx="838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9947" name="Line 11"/>
          <p:cNvSpPr>
            <a:spLocks noChangeShapeType="1"/>
          </p:cNvSpPr>
          <p:nvPr/>
        </p:nvSpPr>
        <p:spPr bwMode="auto">
          <a:xfrm flipV="1">
            <a:off x="3200400" y="281940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3505200" y="47244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9</a:t>
            </a:r>
          </a:p>
        </p:txBody>
      </p:sp>
      <p:sp>
        <p:nvSpPr>
          <p:cNvPr id="39949" name="Oval 13"/>
          <p:cNvSpPr>
            <a:spLocks noChangeArrowheads="1"/>
          </p:cNvSpPr>
          <p:nvPr/>
        </p:nvSpPr>
        <p:spPr bwMode="auto">
          <a:xfrm>
            <a:off x="3276600" y="46482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9950" name="Text Box 14"/>
          <p:cNvSpPr txBox="1">
            <a:spLocks noChangeArrowheads="1"/>
          </p:cNvSpPr>
          <p:nvPr/>
        </p:nvSpPr>
        <p:spPr bwMode="auto">
          <a:xfrm>
            <a:off x="5105400" y="33528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cs typeface="+mn-cs"/>
            </a:endParaRPr>
          </a:p>
        </p:txBody>
      </p:sp>
      <p:sp>
        <p:nvSpPr>
          <p:cNvPr id="39951" name="Oval 15"/>
          <p:cNvSpPr>
            <a:spLocks noChangeArrowheads="1"/>
          </p:cNvSpPr>
          <p:nvPr/>
        </p:nvSpPr>
        <p:spPr bwMode="auto">
          <a:xfrm>
            <a:off x="5029200" y="32766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9952" name="Text Box 16"/>
          <p:cNvSpPr txBox="1">
            <a:spLocks noChangeArrowheads="1"/>
          </p:cNvSpPr>
          <p:nvPr/>
        </p:nvSpPr>
        <p:spPr bwMode="auto">
          <a:xfrm>
            <a:off x="6096000" y="4738688"/>
            <a:ext cx="60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20</a:t>
            </a:r>
          </a:p>
        </p:txBody>
      </p:sp>
      <p:sp>
        <p:nvSpPr>
          <p:cNvPr id="39953" name="Oval 17"/>
          <p:cNvSpPr>
            <a:spLocks noChangeArrowheads="1"/>
          </p:cNvSpPr>
          <p:nvPr/>
        </p:nvSpPr>
        <p:spPr bwMode="auto">
          <a:xfrm>
            <a:off x="5943600" y="46482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9954" name="Line 18"/>
          <p:cNvSpPr>
            <a:spLocks noChangeShapeType="1"/>
          </p:cNvSpPr>
          <p:nvPr/>
        </p:nvSpPr>
        <p:spPr bwMode="auto">
          <a:xfrm>
            <a:off x="3200400" y="3810000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9955" name="Line 19"/>
          <p:cNvSpPr>
            <a:spLocks noChangeShapeType="1"/>
          </p:cNvSpPr>
          <p:nvPr/>
        </p:nvSpPr>
        <p:spPr bwMode="auto">
          <a:xfrm>
            <a:off x="4572000" y="28194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9956" name="Line 20"/>
          <p:cNvSpPr>
            <a:spLocks noChangeShapeType="1"/>
          </p:cNvSpPr>
          <p:nvPr/>
        </p:nvSpPr>
        <p:spPr bwMode="auto">
          <a:xfrm>
            <a:off x="5638800" y="3733800"/>
            <a:ext cx="533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9957" name="Text Box 21"/>
          <p:cNvSpPr txBox="1">
            <a:spLocks noChangeArrowheads="1"/>
          </p:cNvSpPr>
          <p:nvPr/>
        </p:nvSpPr>
        <p:spPr bwMode="auto">
          <a:xfrm>
            <a:off x="5181600" y="3367088"/>
            <a:ext cx="60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14</a:t>
            </a:r>
          </a:p>
        </p:txBody>
      </p:sp>
      <p:sp>
        <p:nvSpPr>
          <p:cNvPr id="39958" name="Text Box 22"/>
          <p:cNvSpPr txBox="1">
            <a:spLocks noChangeArrowheads="1"/>
          </p:cNvSpPr>
          <p:nvPr/>
        </p:nvSpPr>
        <p:spPr bwMode="auto">
          <a:xfrm>
            <a:off x="4191000" y="1676400"/>
            <a:ext cx="403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cs typeface="+mn-cs"/>
              </a:rPr>
              <a:t>5, </a:t>
            </a:r>
            <a:r>
              <a:rPr lang="en-US" sz="2400">
                <a:solidFill>
                  <a:srgbClr val="0033CC"/>
                </a:solidFill>
                <a:cs typeface="+mn-cs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26711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68362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Visiting all nodes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6831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n-cs"/>
              </a:rPr>
              <a:t>In sorted order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4038600" y="24384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12</a:t>
            </a:r>
          </a:p>
        </p:txBody>
      </p:sp>
      <p:sp>
        <p:nvSpPr>
          <p:cNvPr id="40965" name="Oval 5"/>
          <p:cNvSpPr>
            <a:spLocks noChangeArrowheads="1"/>
          </p:cNvSpPr>
          <p:nvPr/>
        </p:nvSpPr>
        <p:spPr bwMode="auto">
          <a:xfrm>
            <a:off x="3962400" y="23622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2971800" y="33528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8</a:t>
            </a:r>
          </a:p>
        </p:txBody>
      </p:sp>
      <p:sp>
        <p:nvSpPr>
          <p:cNvPr id="40967" name="Oval 7"/>
          <p:cNvSpPr>
            <a:spLocks noChangeArrowheads="1"/>
          </p:cNvSpPr>
          <p:nvPr/>
        </p:nvSpPr>
        <p:spPr bwMode="auto">
          <a:xfrm>
            <a:off x="2743200" y="32766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1600200" y="48006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 5</a:t>
            </a:r>
          </a:p>
        </p:txBody>
      </p:sp>
      <p:sp>
        <p:nvSpPr>
          <p:cNvPr id="40969" name="Oval 9"/>
          <p:cNvSpPr>
            <a:spLocks noChangeArrowheads="1"/>
          </p:cNvSpPr>
          <p:nvPr/>
        </p:nvSpPr>
        <p:spPr bwMode="auto">
          <a:xfrm>
            <a:off x="1524000" y="47244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V="1">
            <a:off x="1981200" y="3733800"/>
            <a:ext cx="838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 flipV="1">
            <a:off x="3200400" y="281940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0972" name="Text Box 12"/>
          <p:cNvSpPr txBox="1">
            <a:spLocks noChangeArrowheads="1"/>
          </p:cNvSpPr>
          <p:nvPr/>
        </p:nvSpPr>
        <p:spPr bwMode="auto">
          <a:xfrm>
            <a:off x="3505200" y="47244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9</a:t>
            </a:r>
          </a:p>
        </p:txBody>
      </p:sp>
      <p:sp>
        <p:nvSpPr>
          <p:cNvPr id="40973" name="Oval 13"/>
          <p:cNvSpPr>
            <a:spLocks noChangeArrowheads="1"/>
          </p:cNvSpPr>
          <p:nvPr/>
        </p:nvSpPr>
        <p:spPr bwMode="auto">
          <a:xfrm>
            <a:off x="3276600" y="4648200"/>
            <a:ext cx="685800" cy="533400"/>
          </a:xfrm>
          <a:prstGeom prst="ellips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0974" name="Text Box 14"/>
          <p:cNvSpPr txBox="1">
            <a:spLocks noChangeArrowheads="1"/>
          </p:cNvSpPr>
          <p:nvPr/>
        </p:nvSpPr>
        <p:spPr bwMode="auto">
          <a:xfrm>
            <a:off x="5105400" y="33528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cs typeface="+mn-cs"/>
            </a:endParaRPr>
          </a:p>
        </p:txBody>
      </p:sp>
      <p:sp>
        <p:nvSpPr>
          <p:cNvPr id="40975" name="Oval 15"/>
          <p:cNvSpPr>
            <a:spLocks noChangeArrowheads="1"/>
          </p:cNvSpPr>
          <p:nvPr/>
        </p:nvSpPr>
        <p:spPr bwMode="auto">
          <a:xfrm>
            <a:off x="5029200" y="32766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0976" name="Text Box 16"/>
          <p:cNvSpPr txBox="1">
            <a:spLocks noChangeArrowheads="1"/>
          </p:cNvSpPr>
          <p:nvPr/>
        </p:nvSpPr>
        <p:spPr bwMode="auto">
          <a:xfrm>
            <a:off x="6096000" y="4738688"/>
            <a:ext cx="60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20</a:t>
            </a:r>
          </a:p>
        </p:txBody>
      </p:sp>
      <p:sp>
        <p:nvSpPr>
          <p:cNvPr id="40977" name="Oval 17"/>
          <p:cNvSpPr>
            <a:spLocks noChangeArrowheads="1"/>
          </p:cNvSpPr>
          <p:nvPr/>
        </p:nvSpPr>
        <p:spPr bwMode="auto">
          <a:xfrm>
            <a:off x="5943600" y="46482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>
            <a:off x="3200400" y="3810000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0979" name="Line 19"/>
          <p:cNvSpPr>
            <a:spLocks noChangeShapeType="1"/>
          </p:cNvSpPr>
          <p:nvPr/>
        </p:nvSpPr>
        <p:spPr bwMode="auto">
          <a:xfrm>
            <a:off x="4572000" y="28194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0980" name="Line 20"/>
          <p:cNvSpPr>
            <a:spLocks noChangeShapeType="1"/>
          </p:cNvSpPr>
          <p:nvPr/>
        </p:nvSpPr>
        <p:spPr bwMode="auto">
          <a:xfrm>
            <a:off x="5638800" y="3733800"/>
            <a:ext cx="533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0981" name="Text Box 21"/>
          <p:cNvSpPr txBox="1">
            <a:spLocks noChangeArrowheads="1"/>
          </p:cNvSpPr>
          <p:nvPr/>
        </p:nvSpPr>
        <p:spPr bwMode="auto">
          <a:xfrm>
            <a:off x="5181600" y="3367088"/>
            <a:ext cx="60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14</a:t>
            </a:r>
          </a:p>
        </p:txBody>
      </p:sp>
      <p:sp>
        <p:nvSpPr>
          <p:cNvPr id="40982" name="Text Box 22"/>
          <p:cNvSpPr txBox="1">
            <a:spLocks noChangeArrowheads="1"/>
          </p:cNvSpPr>
          <p:nvPr/>
        </p:nvSpPr>
        <p:spPr bwMode="auto">
          <a:xfrm>
            <a:off x="4191000" y="1676400"/>
            <a:ext cx="403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cs typeface="+mn-cs"/>
              </a:rPr>
              <a:t>5, 8, </a:t>
            </a:r>
            <a:r>
              <a:rPr lang="en-US" sz="2400">
                <a:solidFill>
                  <a:srgbClr val="0033CC"/>
                </a:solidFill>
                <a:cs typeface="+mn-cs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431465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68362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Visiting all nodes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6831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n-cs"/>
              </a:rPr>
              <a:t>In sorted order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4038600" y="24384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12</a:t>
            </a:r>
          </a:p>
        </p:txBody>
      </p:sp>
      <p:sp>
        <p:nvSpPr>
          <p:cNvPr id="41989" name="Oval 5"/>
          <p:cNvSpPr>
            <a:spLocks noChangeArrowheads="1"/>
          </p:cNvSpPr>
          <p:nvPr/>
        </p:nvSpPr>
        <p:spPr bwMode="auto">
          <a:xfrm>
            <a:off x="3962400" y="2362200"/>
            <a:ext cx="685800" cy="533400"/>
          </a:xfrm>
          <a:prstGeom prst="ellips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2971800" y="33528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8</a:t>
            </a:r>
          </a:p>
        </p:txBody>
      </p:sp>
      <p:sp>
        <p:nvSpPr>
          <p:cNvPr id="41991" name="Oval 7"/>
          <p:cNvSpPr>
            <a:spLocks noChangeArrowheads="1"/>
          </p:cNvSpPr>
          <p:nvPr/>
        </p:nvSpPr>
        <p:spPr bwMode="auto">
          <a:xfrm>
            <a:off x="2743200" y="32766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1600200" y="48006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 5</a:t>
            </a:r>
          </a:p>
        </p:txBody>
      </p:sp>
      <p:sp>
        <p:nvSpPr>
          <p:cNvPr id="41993" name="Oval 9"/>
          <p:cNvSpPr>
            <a:spLocks noChangeArrowheads="1"/>
          </p:cNvSpPr>
          <p:nvPr/>
        </p:nvSpPr>
        <p:spPr bwMode="auto">
          <a:xfrm>
            <a:off x="1524000" y="47244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1994" name="Line 10"/>
          <p:cNvSpPr>
            <a:spLocks noChangeShapeType="1"/>
          </p:cNvSpPr>
          <p:nvPr/>
        </p:nvSpPr>
        <p:spPr bwMode="auto">
          <a:xfrm flipV="1">
            <a:off x="1981200" y="3733800"/>
            <a:ext cx="838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1995" name="Line 11"/>
          <p:cNvSpPr>
            <a:spLocks noChangeShapeType="1"/>
          </p:cNvSpPr>
          <p:nvPr/>
        </p:nvSpPr>
        <p:spPr bwMode="auto">
          <a:xfrm flipV="1">
            <a:off x="3200400" y="281940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1996" name="Text Box 12"/>
          <p:cNvSpPr txBox="1">
            <a:spLocks noChangeArrowheads="1"/>
          </p:cNvSpPr>
          <p:nvPr/>
        </p:nvSpPr>
        <p:spPr bwMode="auto">
          <a:xfrm>
            <a:off x="3505200" y="47244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9</a:t>
            </a:r>
          </a:p>
        </p:txBody>
      </p:sp>
      <p:sp>
        <p:nvSpPr>
          <p:cNvPr id="41997" name="Oval 13"/>
          <p:cNvSpPr>
            <a:spLocks noChangeArrowheads="1"/>
          </p:cNvSpPr>
          <p:nvPr/>
        </p:nvSpPr>
        <p:spPr bwMode="auto">
          <a:xfrm>
            <a:off x="3276600" y="46482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5105400" y="33528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cs typeface="+mn-cs"/>
            </a:endParaRPr>
          </a:p>
        </p:txBody>
      </p:sp>
      <p:sp>
        <p:nvSpPr>
          <p:cNvPr id="41999" name="Oval 15"/>
          <p:cNvSpPr>
            <a:spLocks noChangeArrowheads="1"/>
          </p:cNvSpPr>
          <p:nvPr/>
        </p:nvSpPr>
        <p:spPr bwMode="auto">
          <a:xfrm>
            <a:off x="5029200" y="32766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2000" name="Text Box 16"/>
          <p:cNvSpPr txBox="1">
            <a:spLocks noChangeArrowheads="1"/>
          </p:cNvSpPr>
          <p:nvPr/>
        </p:nvSpPr>
        <p:spPr bwMode="auto">
          <a:xfrm>
            <a:off x="6096000" y="4738688"/>
            <a:ext cx="60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20</a:t>
            </a:r>
          </a:p>
        </p:txBody>
      </p:sp>
      <p:sp>
        <p:nvSpPr>
          <p:cNvPr id="42001" name="Oval 17"/>
          <p:cNvSpPr>
            <a:spLocks noChangeArrowheads="1"/>
          </p:cNvSpPr>
          <p:nvPr/>
        </p:nvSpPr>
        <p:spPr bwMode="auto">
          <a:xfrm>
            <a:off x="5943600" y="46482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2002" name="Line 18"/>
          <p:cNvSpPr>
            <a:spLocks noChangeShapeType="1"/>
          </p:cNvSpPr>
          <p:nvPr/>
        </p:nvSpPr>
        <p:spPr bwMode="auto">
          <a:xfrm>
            <a:off x="3200400" y="3810000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2003" name="Line 19"/>
          <p:cNvSpPr>
            <a:spLocks noChangeShapeType="1"/>
          </p:cNvSpPr>
          <p:nvPr/>
        </p:nvSpPr>
        <p:spPr bwMode="auto">
          <a:xfrm>
            <a:off x="4572000" y="28194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2004" name="Line 20"/>
          <p:cNvSpPr>
            <a:spLocks noChangeShapeType="1"/>
          </p:cNvSpPr>
          <p:nvPr/>
        </p:nvSpPr>
        <p:spPr bwMode="auto">
          <a:xfrm>
            <a:off x="5638800" y="3733800"/>
            <a:ext cx="533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2005" name="Text Box 21"/>
          <p:cNvSpPr txBox="1">
            <a:spLocks noChangeArrowheads="1"/>
          </p:cNvSpPr>
          <p:nvPr/>
        </p:nvSpPr>
        <p:spPr bwMode="auto">
          <a:xfrm>
            <a:off x="5181600" y="3367088"/>
            <a:ext cx="60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14</a:t>
            </a:r>
          </a:p>
        </p:txBody>
      </p:sp>
      <p:sp>
        <p:nvSpPr>
          <p:cNvPr id="42006" name="Text Box 22"/>
          <p:cNvSpPr txBox="1">
            <a:spLocks noChangeArrowheads="1"/>
          </p:cNvSpPr>
          <p:nvPr/>
        </p:nvSpPr>
        <p:spPr bwMode="auto">
          <a:xfrm>
            <a:off x="4191000" y="1676400"/>
            <a:ext cx="403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cs typeface="+mn-cs"/>
              </a:rPr>
              <a:t>5, 8, 9, </a:t>
            </a:r>
            <a:r>
              <a:rPr lang="en-US" sz="2400">
                <a:solidFill>
                  <a:srgbClr val="0033CC"/>
                </a:solidFill>
                <a:cs typeface="+mn-cs"/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2008835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68362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Visiting all nodes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6831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0000"/>
                </a:solidFill>
                <a:cs typeface="+mn-cs"/>
              </a:rPr>
              <a:t>What</a:t>
            </a:r>
            <a:r>
              <a:rPr lang="en-US" dirty="0" smtClean="0">
                <a:solidFill>
                  <a:srgbClr val="FF0000"/>
                </a:solidFill>
                <a:latin typeface="Arial"/>
              </a:rPr>
              <a:t>’</a:t>
            </a:r>
            <a:r>
              <a:rPr lang="en-US" dirty="0" smtClean="0">
                <a:solidFill>
                  <a:srgbClr val="FF0000"/>
                </a:solidFill>
                <a:cs typeface="+mn-cs"/>
              </a:rPr>
              <a:t>s </a:t>
            </a:r>
            <a:r>
              <a:rPr lang="en-US" dirty="0" smtClean="0">
                <a:solidFill>
                  <a:srgbClr val="FF0000"/>
                </a:solidFill>
                <a:cs typeface="+mn-cs"/>
              </a:rPr>
              <a:t>happening?</a:t>
            </a: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4038600" y="24384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12</a:t>
            </a:r>
          </a:p>
        </p:txBody>
      </p:sp>
      <p:sp>
        <p:nvSpPr>
          <p:cNvPr id="43013" name="Oval 5"/>
          <p:cNvSpPr>
            <a:spLocks noChangeArrowheads="1"/>
          </p:cNvSpPr>
          <p:nvPr/>
        </p:nvSpPr>
        <p:spPr bwMode="auto">
          <a:xfrm>
            <a:off x="3962400" y="23622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2971800" y="33528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8</a:t>
            </a:r>
          </a:p>
        </p:txBody>
      </p:sp>
      <p:sp>
        <p:nvSpPr>
          <p:cNvPr id="43015" name="Oval 7"/>
          <p:cNvSpPr>
            <a:spLocks noChangeArrowheads="1"/>
          </p:cNvSpPr>
          <p:nvPr/>
        </p:nvSpPr>
        <p:spPr bwMode="auto">
          <a:xfrm>
            <a:off x="2743200" y="32766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1600200" y="48006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 5</a:t>
            </a:r>
          </a:p>
        </p:txBody>
      </p:sp>
      <p:sp>
        <p:nvSpPr>
          <p:cNvPr id="43017" name="Oval 9"/>
          <p:cNvSpPr>
            <a:spLocks noChangeArrowheads="1"/>
          </p:cNvSpPr>
          <p:nvPr/>
        </p:nvSpPr>
        <p:spPr bwMode="auto">
          <a:xfrm>
            <a:off x="1524000" y="47244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 flipV="1">
            <a:off x="1981200" y="3733800"/>
            <a:ext cx="838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3019" name="Line 11"/>
          <p:cNvSpPr>
            <a:spLocks noChangeShapeType="1"/>
          </p:cNvSpPr>
          <p:nvPr/>
        </p:nvSpPr>
        <p:spPr bwMode="auto">
          <a:xfrm flipV="1">
            <a:off x="3200400" y="281940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3505200" y="47244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9</a:t>
            </a:r>
          </a:p>
        </p:txBody>
      </p:sp>
      <p:sp>
        <p:nvSpPr>
          <p:cNvPr id="43021" name="Oval 13"/>
          <p:cNvSpPr>
            <a:spLocks noChangeArrowheads="1"/>
          </p:cNvSpPr>
          <p:nvPr/>
        </p:nvSpPr>
        <p:spPr bwMode="auto">
          <a:xfrm>
            <a:off x="3276600" y="46482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3022" name="Text Box 14"/>
          <p:cNvSpPr txBox="1">
            <a:spLocks noChangeArrowheads="1"/>
          </p:cNvSpPr>
          <p:nvPr/>
        </p:nvSpPr>
        <p:spPr bwMode="auto">
          <a:xfrm>
            <a:off x="5105400" y="33528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cs typeface="+mn-cs"/>
            </a:endParaRPr>
          </a:p>
        </p:txBody>
      </p:sp>
      <p:sp>
        <p:nvSpPr>
          <p:cNvPr id="43023" name="Oval 15"/>
          <p:cNvSpPr>
            <a:spLocks noChangeArrowheads="1"/>
          </p:cNvSpPr>
          <p:nvPr/>
        </p:nvSpPr>
        <p:spPr bwMode="auto">
          <a:xfrm>
            <a:off x="5029200" y="32766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3024" name="Text Box 16"/>
          <p:cNvSpPr txBox="1">
            <a:spLocks noChangeArrowheads="1"/>
          </p:cNvSpPr>
          <p:nvPr/>
        </p:nvSpPr>
        <p:spPr bwMode="auto">
          <a:xfrm>
            <a:off x="6096000" y="4738688"/>
            <a:ext cx="60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20</a:t>
            </a:r>
          </a:p>
        </p:txBody>
      </p:sp>
      <p:sp>
        <p:nvSpPr>
          <p:cNvPr id="43025" name="Oval 17"/>
          <p:cNvSpPr>
            <a:spLocks noChangeArrowheads="1"/>
          </p:cNvSpPr>
          <p:nvPr/>
        </p:nvSpPr>
        <p:spPr bwMode="auto">
          <a:xfrm>
            <a:off x="5943600" y="46482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3026" name="Line 18"/>
          <p:cNvSpPr>
            <a:spLocks noChangeShapeType="1"/>
          </p:cNvSpPr>
          <p:nvPr/>
        </p:nvSpPr>
        <p:spPr bwMode="auto">
          <a:xfrm>
            <a:off x="3200400" y="3810000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3027" name="Line 19"/>
          <p:cNvSpPr>
            <a:spLocks noChangeShapeType="1"/>
          </p:cNvSpPr>
          <p:nvPr/>
        </p:nvSpPr>
        <p:spPr bwMode="auto">
          <a:xfrm>
            <a:off x="4572000" y="28194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3028" name="Line 20"/>
          <p:cNvSpPr>
            <a:spLocks noChangeShapeType="1"/>
          </p:cNvSpPr>
          <p:nvPr/>
        </p:nvSpPr>
        <p:spPr bwMode="auto">
          <a:xfrm>
            <a:off x="5638800" y="3733800"/>
            <a:ext cx="533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3029" name="Text Box 21"/>
          <p:cNvSpPr txBox="1">
            <a:spLocks noChangeArrowheads="1"/>
          </p:cNvSpPr>
          <p:nvPr/>
        </p:nvSpPr>
        <p:spPr bwMode="auto">
          <a:xfrm>
            <a:off x="5181600" y="3367088"/>
            <a:ext cx="60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14</a:t>
            </a:r>
          </a:p>
        </p:txBody>
      </p:sp>
      <p:sp>
        <p:nvSpPr>
          <p:cNvPr id="43030" name="Text Box 22"/>
          <p:cNvSpPr txBox="1">
            <a:spLocks noChangeArrowheads="1"/>
          </p:cNvSpPr>
          <p:nvPr/>
        </p:nvSpPr>
        <p:spPr bwMode="auto">
          <a:xfrm>
            <a:off x="4191000" y="1676400"/>
            <a:ext cx="403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cs typeface="+mn-cs"/>
              </a:rPr>
              <a:t>5, 8, 9, </a:t>
            </a:r>
            <a:r>
              <a:rPr lang="en-US" sz="2400">
                <a:solidFill>
                  <a:srgbClr val="0033CC"/>
                </a:solidFill>
                <a:cs typeface="+mn-cs"/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1976869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68362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Visiting all nodes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6831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n-cs"/>
              </a:rPr>
              <a:t>In sorted order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4038600" y="24384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12</a:t>
            </a:r>
          </a:p>
        </p:txBody>
      </p:sp>
      <p:sp>
        <p:nvSpPr>
          <p:cNvPr id="44037" name="Oval 5"/>
          <p:cNvSpPr>
            <a:spLocks noChangeArrowheads="1"/>
          </p:cNvSpPr>
          <p:nvPr/>
        </p:nvSpPr>
        <p:spPr bwMode="auto">
          <a:xfrm>
            <a:off x="3962400" y="23622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2971800" y="33528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8</a:t>
            </a:r>
          </a:p>
        </p:txBody>
      </p:sp>
      <p:sp>
        <p:nvSpPr>
          <p:cNvPr id="44039" name="Oval 7"/>
          <p:cNvSpPr>
            <a:spLocks noChangeArrowheads="1"/>
          </p:cNvSpPr>
          <p:nvPr/>
        </p:nvSpPr>
        <p:spPr bwMode="auto">
          <a:xfrm>
            <a:off x="2743200" y="32766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1600200" y="48006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 5</a:t>
            </a:r>
          </a:p>
        </p:txBody>
      </p:sp>
      <p:sp>
        <p:nvSpPr>
          <p:cNvPr id="44041" name="Oval 9"/>
          <p:cNvSpPr>
            <a:spLocks noChangeArrowheads="1"/>
          </p:cNvSpPr>
          <p:nvPr/>
        </p:nvSpPr>
        <p:spPr bwMode="auto">
          <a:xfrm>
            <a:off x="1524000" y="47244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 flipV="1">
            <a:off x="1981200" y="3733800"/>
            <a:ext cx="838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43" name="Line 11"/>
          <p:cNvSpPr>
            <a:spLocks noChangeShapeType="1"/>
          </p:cNvSpPr>
          <p:nvPr/>
        </p:nvSpPr>
        <p:spPr bwMode="auto">
          <a:xfrm flipV="1">
            <a:off x="3200400" y="281940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3505200" y="47244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9</a:t>
            </a:r>
          </a:p>
        </p:txBody>
      </p:sp>
      <p:sp>
        <p:nvSpPr>
          <p:cNvPr id="44045" name="Oval 13"/>
          <p:cNvSpPr>
            <a:spLocks noChangeArrowheads="1"/>
          </p:cNvSpPr>
          <p:nvPr/>
        </p:nvSpPr>
        <p:spPr bwMode="auto">
          <a:xfrm>
            <a:off x="3276600" y="46482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46" name="Text Box 14"/>
          <p:cNvSpPr txBox="1">
            <a:spLocks noChangeArrowheads="1"/>
          </p:cNvSpPr>
          <p:nvPr/>
        </p:nvSpPr>
        <p:spPr bwMode="auto">
          <a:xfrm>
            <a:off x="5105400" y="33528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cs typeface="+mn-cs"/>
            </a:endParaRPr>
          </a:p>
        </p:txBody>
      </p:sp>
      <p:sp>
        <p:nvSpPr>
          <p:cNvPr id="44047" name="Oval 15"/>
          <p:cNvSpPr>
            <a:spLocks noChangeArrowheads="1"/>
          </p:cNvSpPr>
          <p:nvPr/>
        </p:nvSpPr>
        <p:spPr bwMode="auto">
          <a:xfrm>
            <a:off x="5029200" y="3276600"/>
            <a:ext cx="685800" cy="533400"/>
          </a:xfrm>
          <a:prstGeom prst="ellips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48" name="Text Box 16"/>
          <p:cNvSpPr txBox="1">
            <a:spLocks noChangeArrowheads="1"/>
          </p:cNvSpPr>
          <p:nvPr/>
        </p:nvSpPr>
        <p:spPr bwMode="auto">
          <a:xfrm>
            <a:off x="6096000" y="4738688"/>
            <a:ext cx="60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20</a:t>
            </a:r>
          </a:p>
        </p:txBody>
      </p:sp>
      <p:sp>
        <p:nvSpPr>
          <p:cNvPr id="44049" name="Oval 17"/>
          <p:cNvSpPr>
            <a:spLocks noChangeArrowheads="1"/>
          </p:cNvSpPr>
          <p:nvPr/>
        </p:nvSpPr>
        <p:spPr bwMode="auto">
          <a:xfrm>
            <a:off x="5943600" y="46482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50" name="Line 18"/>
          <p:cNvSpPr>
            <a:spLocks noChangeShapeType="1"/>
          </p:cNvSpPr>
          <p:nvPr/>
        </p:nvSpPr>
        <p:spPr bwMode="auto">
          <a:xfrm>
            <a:off x="3200400" y="3810000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51" name="Line 19"/>
          <p:cNvSpPr>
            <a:spLocks noChangeShapeType="1"/>
          </p:cNvSpPr>
          <p:nvPr/>
        </p:nvSpPr>
        <p:spPr bwMode="auto">
          <a:xfrm>
            <a:off x="4572000" y="28194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52" name="Line 20"/>
          <p:cNvSpPr>
            <a:spLocks noChangeShapeType="1"/>
          </p:cNvSpPr>
          <p:nvPr/>
        </p:nvSpPr>
        <p:spPr bwMode="auto">
          <a:xfrm>
            <a:off x="5638800" y="3733800"/>
            <a:ext cx="533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053" name="Text Box 21"/>
          <p:cNvSpPr txBox="1">
            <a:spLocks noChangeArrowheads="1"/>
          </p:cNvSpPr>
          <p:nvPr/>
        </p:nvSpPr>
        <p:spPr bwMode="auto">
          <a:xfrm>
            <a:off x="5181600" y="3367088"/>
            <a:ext cx="60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14</a:t>
            </a:r>
          </a:p>
        </p:txBody>
      </p:sp>
      <p:sp>
        <p:nvSpPr>
          <p:cNvPr id="44054" name="Text Box 22"/>
          <p:cNvSpPr txBox="1">
            <a:spLocks noChangeArrowheads="1"/>
          </p:cNvSpPr>
          <p:nvPr/>
        </p:nvSpPr>
        <p:spPr bwMode="auto">
          <a:xfrm>
            <a:off x="4191000" y="1676400"/>
            <a:ext cx="403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cs typeface="+mn-cs"/>
              </a:rPr>
              <a:t>5, 8, 9, 12, </a:t>
            </a:r>
            <a:r>
              <a:rPr lang="en-US" sz="2400">
                <a:solidFill>
                  <a:srgbClr val="0033CC"/>
                </a:solidFill>
                <a:cs typeface="+mn-cs"/>
              </a:rPr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4071509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Midterm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dirty="0">
                <a:latin typeface="Arial" charset="0"/>
              </a:rPr>
              <a:t>General</a:t>
            </a:r>
          </a:p>
          <a:p>
            <a:pPr lvl="1" eaLnBrk="1" hangingPunct="1"/>
            <a:r>
              <a:rPr lang="en-US" sz="2400" dirty="0">
                <a:latin typeface="Arial" charset="0"/>
                <a:ea typeface="ＭＳ Ｐゴシック" charset="0"/>
              </a:rPr>
              <a:t>what is an algorithm</a:t>
            </a:r>
          </a:p>
          <a:p>
            <a:pPr lvl="1" eaLnBrk="1" hangingPunct="1"/>
            <a:r>
              <a:rPr lang="en-US" sz="2400" dirty="0">
                <a:latin typeface="Arial" charset="0"/>
                <a:ea typeface="ＭＳ Ｐゴシック" charset="0"/>
              </a:rPr>
              <a:t>algorithm properties</a:t>
            </a:r>
          </a:p>
          <a:p>
            <a:pPr lvl="1" eaLnBrk="1" hangingPunct="1"/>
            <a:r>
              <a:rPr lang="en-US" sz="2400" dirty="0" err="1">
                <a:latin typeface="Arial" charset="0"/>
                <a:ea typeface="ＭＳ Ｐゴシック" charset="0"/>
              </a:rPr>
              <a:t>pseudocode</a:t>
            </a:r>
            <a:endParaRPr lang="en-US" sz="2400" dirty="0">
              <a:latin typeface="Arial" charset="0"/>
              <a:ea typeface="ＭＳ Ｐゴシック" charset="0"/>
            </a:endParaRPr>
          </a:p>
          <a:p>
            <a:pPr lvl="1" eaLnBrk="1" hangingPunct="1"/>
            <a:r>
              <a:rPr lang="en-US" sz="2400" dirty="0" smtClean="0">
                <a:latin typeface="Arial" charset="0"/>
                <a:ea typeface="ＭＳ Ｐゴシック" charset="0"/>
              </a:rPr>
              <a:t>proving correctness</a:t>
            </a:r>
            <a:endParaRPr lang="en-US" sz="2400" dirty="0">
              <a:latin typeface="Arial" charset="0"/>
              <a:ea typeface="ＭＳ Ｐゴシック" charset="0"/>
            </a:endParaRPr>
          </a:p>
          <a:p>
            <a:pPr lvl="1" eaLnBrk="1" hangingPunct="1"/>
            <a:r>
              <a:rPr lang="en-US" sz="2400" dirty="0">
                <a:latin typeface="Arial" charset="0"/>
                <a:ea typeface="ＭＳ Ｐゴシック" charset="0"/>
              </a:rPr>
              <a:t>run time analysis</a:t>
            </a:r>
          </a:p>
          <a:p>
            <a:pPr lvl="1" eaLnBrk="1" hangingPunct="1"/>
            <a:r>
              <a:rPr lang="en-US" sz="2400" dirty="0">
                <a:latin typeface="Arial" charset="0"/>
                <a:ea typeface="ＭＳ Ｐゴシック" charset="0"/>
              </a:rPr>
              <a:t>memory analysis</a:t>
            </a:r>
          </a:p>
        </p:txBody>
      </p:sp>
    </p:spTree>
    <p:extLst>
      <p:ext uri="{BB962C8B-B14F-4D97-AF65-F5344CB8AC3E}">
        <p14:creationId xmlns:p14="http://schemas.microsoft.com/office/powerpoint/2010/main" val="2931054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68362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Visiting all nodes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6831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n-cs"/>
              </a:rPr>
              <a:t>In sorted order</a:t>
            </a: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4038600" y="24384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12</a:t>
            </a:r>
          </a:p>
        </p:txBody>
      </p:sp>
      <p:sp>
        <p:nvSpPr>
          <p:cNvPr id="45061" name="Oval 5"/>
          <p:cNvSpPr>
            <a:spLocks noChangeArrowheads="1"/>
          </p:cNvSpPr>
          <p:nvPr/>
        </p:nvSpPr>
        <p:spPr bwMode="auto">
          <a:xfrm>
            <a:off x="3962400" y="23622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2971800" y="33528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8</a:t>
            </a:r>
          </a:p>
        </p:txBody>
      </p:sp>
      <p:sp>
        <p:nvSpPr>
          <p:cNvPr id="45063" name="Oval 7"/>
          <p:cNvSpPr>
            <a:spLocks noChangeArrowheads="1"/>
          </p:cNvSpPr>
          <p:nvPr/>
        </p:nvSpPr>
        <p:spPr bwMode="auto">
          <a:xfrm>
            <a:off x="2743200" y="32766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1600200" y="48006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 5</a:t>
            </a:r>
          </a:p>
        </p:txBody>
      </p:sp>
      <p:sp>
        <p:nvSpPr>
          <p:cNvPr id="45065" name="Oval 9"/>
          <p:cNvSpPr>
            <a:spLocks noChangeArrowheads="1"/>
          </p:cNvSpPr>
          <p:nvPr/>
        </p:nvSpPr>
        <p:spPr bwMode="auto">
          <a:xfrm>
            <a:off x="1524000" y="47244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 flipV="1">
            <a:off x="1981200" y="3733800"/>
            <a:ext cx="838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 flipV="1">
            <a:off x="3200400" y="281940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5068" name="Text Box 12"/>
          <p:cNvSpPr txBox="1">
            <a:spLocks noChangeArrowheads="1"/>
          </p:cNvSpPr>
          <p:nvPr/>
        </p:nvSpPr>
        <p:spPr bwMode="auto">
          <a:xfrm>
            <a:off x="3505200" y="47244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9</a:t>
            </a:r>
          </a:p>
        </p:txBody>
      </p:sp>
      <p:sp>
        <p:nvSpPr>
          <p:cNvPr id="45069" name="Oval 13"/>
          <p:cNvSpPr>
            <a:spLocks noChangeArrowheads="1"/>
          </p:cNvSpPr>
          <p:nvPr/>
        </p:nvSpPr>
        <p:spPr bwMode="auto">
          <a:xfrm>
            <a:off x="3276600" y="46482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5105400" y="33528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cs typeface="+mn-cs"/>
            </a:endParaRPr>
          </a:p>
        </p:txBody>
      </p:sp>
      <p:sp>
        <p:nvSpPr>
          <p:cNvPr id="45071" name="Oval 15"/>
          <p:cNvSpPr>
            <a:spLocks noChangeArrowheads="1"/>
          </p:cNvSpPr>
          <p:nvPr/>
        </p:nvSpPr>
        <p:spPr bwMode="auto">
          <a:xfrm>
            <a:off x="5029200" y="32766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6096000" y="4738688"/>
            <a:ext cx="60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20</a:t>
            </a:r>
          </a:p>
        </p:txBody>
      </p:sp>
      <p:sp>
        <p:nvSpPr>
          <p:cNvPr id="45073" name="Oval 17"/>
          <p:cNvSpPr>
            <a:spLocks noChangeArrowheads="1"/>
          </p:cNvSpPr>
          <p:nvPr/>
        </p:nvSpPr>
        <p:spPr bwMode="auto">
          <a:xfrm>
            <a:off x="5943600" y="4648200"/>
            <a:ext cx="685800" cy="533400"/>
          </a:xfrm>
          <a:prstGeom prst="ellips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>
            <a:off x="3200400" y="3810000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5075" name="Line 19"/>
          <p:cNvSpPr>
            <a:spLocks noChangeShapeType="1"/>
          </p:cNvSpPr>
          <p:nvPr/>
        </p:nvSpPr>
        <p:spPr bwMode="auto">
          <a:xfrm>
            <a:off x="4572000" y="28194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5076" name="Line 20"/>
          <p:cNvSpPr>
            <a:spLocks noChangeShapeType="1"/>
          </p:cNvSpPr>
          <p:nvPr/>
        </p:nvSpPr>
        <p:spPr bwMode="auto">
          <a:xfrm>
            <a:off x="5638800" y="3733800"/>
            <a:ext cx="533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5077" name="Text Box 21"/>
          <p:cNvSpPr txBox="1">
            <a:spLocks noChangeArrowheads="1"/>
          </p:cNvSpPr>
          <p:nvPr/>
        </p:nvSpPr>
        <p:spPr bwMode="auto">
          <a:xfrm>
            <a:off x="5181600" y="3367088"/>
            <a:ext cx="60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14</a:t>
            </a:r>
          </a:p>
        </p:txBody>
      </p:sp>
      <p:sp>
        <p:nvSpPr>
          <p:cNvPr id="45078" name="Text Box 22"/>
          <p:cNvSpPr txBox="1">
            <a:spLocks noChangeArrowheads="1"/>
          </p:cNvSpPr>
          <p:nvPr/>
        </p:nvSpPr>
        <p:spPr bwMode="auto">
          <a:xfrm>
            <a:off x="4191000" y="1676400"/>
            <a:ext cx="4038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cs typeface="+mn-cs"/>
              </a:rPr>
              <a:t>5, 8, 9, 12, 14, </a:t>
            </a:r>
            <a:r>
              <a:rPr lang="en-US" sz="2400">
                <a:solidFill>
                  <a:srgbClr val="0033CC"/>
                </a:solidFill>
                <a:cs typeface="+mn-cs"/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2626236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Visiting all nodes in order</a:t>
            </a:r>
          </a:p>
        </p:txBody>
      </p:sp>
      <p:pic>
        <p:nvPicPr>
          <p:cNvPr id="4915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400" y="2400300"/>
            <a:ext cx="6032500" cy="204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736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7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0" y="2362200"/>
            <a:ext cx="6032500" cy="204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Visiting all nodes in order</a:t>
            </a:r>
          </a:p>
        </p:txBody>
      </p:sp>
      <p:sp>
        <p:nvSpPr>
          <p:cNvPr id="180229" name="Rectangle 5"/>
          <p:cNvSpPr>
            <a:spLocks noChangeArrowheads="1"/>
          </p:cNvSpPr>
          <p:nvPr/>
        </p:nvSpPr>
        <p:spPr bwMode="auto">
          <a:xfrm>
            <a:off x="1600200" y="3581400"/>
            <a:ext cx="5791200" cy="381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80230" name="Text Box 6"/>
          <p:cNvSpPr txBox="1">
            <a:spLocks noChangeArrowheads="1"/>
          </p:cNvSpPr>
          <p:nvPr/>
        </p:nvSpPr>
        <p:spPr bwMode="auto">
          <a:xfrm>
            <a:off x="3124200" y="5486400"/>
            <a:ext cx="2514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0000"/>
                </a:solidFill>
                <a:cs typeface="+mn-cs"/>
              </a:rPr>
              <a:t>any operation</a:t>
            </a:r>
          </a:p>
        </p:txBody>
      </p:sp>
    </p:spTree>
    <p:extLst>
      <p:ext uri="{BB962C8B-B14F-4D97-AF65-F5344CB8AC3E}">
        <p14:creationId xmlns:p14="http://schemas.microsoft.com/office/powerpoint/2010/main" val="3604592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Is it correct?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200400"/>
            <a:ext cx="8229600" cy="29305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cs typeface="+mn-cs"/>
              </a:rPr>
              <a:t>Does it print out all of the nodes in sorted order?</a:t>
            </a:r>
          </a:p>
        </p:txBody>
      </p:sp>
      <p:graphicFrame>
        <p:nvGraphicFramePr>
          <p:cNvPr id="54277" name="Object 5"/>
          <p:cNvGraphicFramePr>
            <a:graphicFrameLocks noChangeAspect="1"/>
          </p:cNvGraphicFramePr>
          <p:nvPr/>
        </p:nvGraphicFramePr>
        <p:xfrm>
          <a:off x="2133600" y="4267200"/>
          <a:ext cx="3416300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3" name="Equation" r:id="rId3" imgW="1193800" imgH="203200" progId="Equation.3">
                  <p:embed/>
                </p:oleObj>
              </mc:Choice>
              <mc:Fallback>
                <p:oleObj name="Equation" r:id="rId3" imgW="11938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267200"/>
                        <a:ext cx="3416300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204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990600"/>
            <a:ext cx="6032500" cy="204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3952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3657600" cy="944562"/>
          </a:xfrm>
        </p:spPr>
        <p:txBody>
          <a:bodyPr/>
          <a:lstStyle/>
          <a:p>
            <a:pPr eaLnBrk="1" hangingPunct="1">
              <a:defRPr/>
            </a:pPr>
            <a:r>
              <a:rPr lang="en-US" sz="3500" smtClean="0">
                <a:cs typeface="+mj-cs"/>
              </a:rPr>
              <a:t>Running time?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910137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endParaRPr lang="en-US" dirty="0" smtClean="0">
              <a:cs typeface="+mn-cs"/>
            </a:endParaRPr>
          </a:p>
          <a:p>
            <a:pPr>
              <a:defRPr/>
            </a:pPr>
            <a:r>
              <a:rPr lang="en-US" dirty="0" smtClean="0"/>
              <a:t>How much work is done for each call?</a:t>
            </a:r>
          </a:p>
          <a:p>
            <a:pPr>
              <a:defRPr/>
            </a:pPr>
            <a:r>
              <a:rPr lang="en-US" dirty="0" smtClean="0"/>
              <a:t>How many calls?</a:t>
            </a:r>
          </a:p>
          <a:p>
            <a:pPr>
              <a:defRPr/>
            </a:pPr>
            <a:r>
              <a:rPr lang="el-GR" dirty="0" smtClean="0">
                <a:solidFill>
                  <a:srgbClr val="0033CC"/>
                </a:solidFill>
                <a:cs typeface="Arial" charset="0"/>
              </a:rPr>
              <a:t>Θ</a:t>
            </a:r>
            <a:r>
              <a:rPr lang="en-US" dirty="0" smtClean="0">
                <a:solidFill>
                  <a:srgbClr val="0033CC"/>
                </a:solidFill>
                <a:cs typeface="Arial" charset="0"/>
              </a:rPr>
              <a:t>(n)</a:t>
            </a:r>
            <a:endParaRPr lang="el-GR" dirty="0" smtClean="0">
              <a:solidFill>
                <a:srgbClr val="0033CC"/>
              </a:solidFill>
              <a:cs typeface="Arial" charset="0"/>
            </a:endParaRPr>
          </a:p>
        </p:txBody>
      </p:sp>
      <p:pic>
        <p:nvPicPr>
          <p:cNvPr id="5222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28600"/>
            <a:ext cx="4114800" cy="139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4701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What about?</a:t>
            </a:r>
          </a:p>
        </p:txBody>
      </p:sp>
      <p:pic>
        <p:nvPicPr>
          <p:cNvPr id="53250" name="Picture 4" descr="preorderTreeWal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362200"/>
            <a:ext cx="5562600" cy="186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0440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639762"/>
          </a:xfrm>
        </p:spPr>
        <p:txBody>
          <a:bodyPr/>
          <a:lstStyle/>
          <a:p>
            <a:pPr eaLnBrk="1" hangingPunct="1">
              <a:defRPr/>
            </a:pPr>
            <a:r>
              <a:rPr lang="en-US" sz="3500" smtClean="0">
                <a:cs typeface="+mj-cs"/>
              </a:rPr>
              <a:t>Preorder traversal</a:t>
            </a:r>
          </a:p>
        </p:txBody>
      </p:sp>
      <p:pic>
        <p:nvPicPr>
          <p:cNvPr id="54274" name="Picture 3" descr="preorderTreeWal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728"/>
          <a:stretch>
            <a:fillRect/>
          </a:stretch>
        </p:blipFill>
        <p:spPr bwMode="auto">
          <a:xfrm>
            <a:off x="4800600" y="304800"/>
            <a:ext cx="2971800" cy="12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2819400" y="36576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12</a:t>
            </a:r>
          </a:p>
        </p:txBody>
      </p:sp>
      <p:sp>
        <p:nvSpPr>
          <p:cNvPr id="49157" name="Oval 5"/>
          <p:cNvSpPr>
            <a:spLocks noChangeArrowheads="1"/>
          </p:cNvSpPr>
          <p:nvPr/>
        </p:nvSpPr>
        <p:spPr bwMode="auto">
          <a:xfrm>
            <a:off x="2743200" y="35814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1752600" y="45720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8</a:t>
            </a:r>
          </a:p>
        </p:txBody>
      </p:sp>
      <p:sp>
        <p:nvSpPr>
          <p:cNvPr id="49159" name="Oval 7"/>
          <p:cNvSpPr>
            <a:spLocks noChangeArrowheads="1"/>
          </p:cNvSpPr>
          <p:nvPr/>
        </p:nvSpPr>
        <p:spPr bwMode="auto">
          <a:xfrm>
            <a:off x="1524000" y="44958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381000" y="60198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 5</a:t>
            </a:r>
          </a:p>
        </p:txBody>
      </p:sp>
      <p:sp>
        <p:nvSpPr>
          <p:cNvPr id="49161" name="Oval 9"/>
          <p:cNvSpPr>
            <a:spLocks noChangeArrowheads="1"/>
          </p:cNvSpPr>
          <p:nvPr/>
        </p:nvSpPr>
        <p:spPr bwMode="auto">
          <a:xfrm>
            <a:off x="304800" y="59436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 flipV="1">
            <a:off x="762000" y="4953000"/>
            <a:ext cx="838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 flipV="1">
            <a:off x="1981200" y="403860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2286000" y="59436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9</a:t>
            </a:r>
          </a:p>
        </p:txBody>
      </p:sp>
      <p:sp>
        <p:nvSpPr>
          <p:cNvPr id="49165" name="Oval 13"/>
          <p:cNvSpPr>
            <a:spLocks noChangeArrowheads="1"/>
          </p:cNvSpPr>
          <p:nvPr/>
        </p:nvSpPr>
        <p:spPr bwMode="auto">
          <a:xfrm>
            <a:off x="2057400" y="58674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9166" name="Text Box 14"/>
          <p:cNvSpPr txBox="1">
            <a:spLocks noChangeArrowheads="1"/>
          </p:cNvSpPr>
          <p:nvPr/>
        </p:nvSpPr>
        <p:spPr bwMode="auto">
          <a:xfrm>
            <a:off x="3886200" y="45720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cs typeface="+mn-cs"/>
            </a:endParaRPr>
          </a:p>
        </p:txBody>
      </p:sp>
      <p:sp>
        <p:nvSpPr>
          <p:cNvPr id="49167" name="Oval 15"/>
          <p:cNvSpPr>
            <a:spLocks noChangeArrowheads="1"/>
          </p:cNvSpPr>
          <p:nvPr/>
        </p:nvSpPr>
        <p:spPr bwMode="auto">
          <a:xfrm>
            <a:off x="3810000" y="44958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9168" name="Text Box 16"/>
          <p:cNvSpPr txBox="1">
            <a:spLocks noChangeArrowheads="1"/>
          </p:cNvSpPr>
          <p:nvPr/>
        </p:nvSpPr>
        <p:spPr bwMode="auto">
          <a:xfrm>
            <a:off x="4876800" y="5957888"/>
            <a:ext cx="60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20</a:t>
            </a:r>
          </a:p>
        </p:txBody>
      </p:sp>
      <p:sp>
        <p:nvSpPr>
          <p:cNvPr id="49169" name="Oval 17"/>
          <p:cNvSpPr>
            <a:spLocks noChangeArrowheads="1"/>
          </p:cNvSpPr>
          <p:nvPr/>
        </p:nvSpPr>
        <p:spPr bwMode="auto">
          <a:xfrm>
            <a:off x="4724400" y="58674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>
            <a:off x="1981200" y="5029200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9171" name="Line 19"/>
          <p:cNvSpPr>
            <a:spLocks noChangeShapeType="1"/>
          </p:cNvSpPr>
          <p:nvPr/>
        </p:nvSpPr>
        <p:spPr bwMode="auto">
          <a:xfrm>
            <a:off x="3352800" y="40386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9172" name="Line 20"/>
          <p:cNvSpPr>
            <a:spLocks noChangeShapeType="1"/>
          </p:cNvSpPr>
          <p:nvPr/>
        </p:nvSpPr>
        <p:spPr bwMode="auto">
          <a:xfrm>
            <a:off x="4419600" y="4953000"/>
            <a:ext cx="533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9173" name="Text Box 21"/>
          <p:cNvSpPr txBox="1">
            <a:spLocks noChangeArrowheads="1"/>
          </p:cNvSpPr>
          <p:nvPr/>
        </p:nvSpPr>
        <p:spPr bwMode="auto">
          <a:xfrm>
            <a:off x="3962400" y="4586288"/>
            <a:ext cx="60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14</a:t>
            </a:r>
          </a:p>
        </p:txBody>
      </p:sp>
      <p:sp>
        <p:nvSpPr>
          <p:cNvPr id="49175" name="Text Box 23"/>
          <p:cNvSpPr txBox="1">
            <a:spLocks noChangeArrowheads="1"/>
          </p:cNvSpPr>
          <p:nvPr/>
        </p:nvSpPr>
        <p:spPr bwMode="auto">
          <a:xfrm>
            <a:off x="381000" y="1828800"/>
            <a:ext cx="388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cs typeface="+mn-cs"/>
              </a:rPr>
              <a:t>12, 8, 5, 9, 14, 20</a:t>
            </a:r>
          </a:p>
        </p:txBody>
      </p:sp>
    </p:spTree>
    <p:extLst>
      <p:ext uri="{BB962C8B-B14F-4D97-AF65-F5344CB8AC3E}">
        <p14:creationId xmlns:p14="http://schemas.microsoft.com/office/powerpoint/2010/main" val="652955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7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j-cs"/>
              </a:rPr>
              <a:t>What about?</a:t>
            </a:r>
          </a:p>
        </p:txBody>
      </p:sp>
      <p:pic>
        <p:nvPicPr>
          <p:cNvPr id="55298" name="Picture 4" descr="postorderTreeWal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438400"/>
            <a:ext cx="5715000" cy="191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98831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639762"/>
          </a:xfrm>
        </p:spPr>
        <p:txBody>
          <a:bodyPr/>
          <a:lstStyle/>
          <a:p>
            <a:pPr eaLnBrk="1" hangingPunct="1">
              <a:defRPr/>
            </a:pPr>
            <a:r>
              <a:rPr lang="en-US" sz="3500" smtClean="0">
                <a:cs typeface="+mj-cs"/>
              </a:rPr>
              <a:t>Postorder traversal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2819400" y="36576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12</a:t>
            </a:r>
          </a:p>
        </p:txBody>
      </p:sp>
      <p:sp>
        <p:nvSpPr>
          <p:cNvPr id="52229" name="Oval 5"/>
          <p:cNvSpPr>
            <a:spLocks noChangeArrowheads="1"/>
          </p:cNvSpPr>
          <p:nvPr/>
        </p:nvSpPr>
        <p:spPr bwMode="auto">
          <a:xfrm>
            <a:off x="2743200" y="35814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1752600" y="45720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8</a:t>
            </a:r>
          </a:p>
        </p:txBody>
      </p:sp>
      <p:sp>
        <p:nvSpPr>
          <p:cNvPr id="52231" name="Oval 7"/>
          <p:cNvSpPr>
            <a:spLocks noChangeArrowheads="1"/>
          </p:cNvSpPr>
          <p:nvPr/>
        </p:nvSpPr>
        <p:spPr bwMode="auto">
          <a:xfrm>
            <a:off x="1524000" y="44958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381000" y="60198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 5</a:t>
            </a:r>
          </a:p>
        </p:txBody>
      </p:sp>
      <p:sp>
        <p:nvSpPr>
          <p:cNvPr id="52233" name="Oval 9"/>
          <p:cNvSpPr>
            <a:spLocks noChangeArrowheads="1"/>
          </p:cNvSpPr>
          <p:nvPr/>
        </p:nvSpPr>
        <p:spPr bwMode="auto">
          <a:xfrm>
            <a:off x="304800" y="59436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 flipV="1">
            <a:off x="762000" y="4953000"/>
            <a:ext cx="838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 flipV="1">
            <a:off x="1981200" y="403860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2286000" y="59436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9</a:t>
            </a:r>
          </a:p>
        </p:txBody>
      </p:sp>
      <p:sp>
        <p:nvSpPr>
          <p:cNvPr id="52237" name="Oval 13"/>
          <p:cNvSpPr>
            <a:spLocks noChangeArrowheads="1"/>
          </p:cNvSpPr>
          <p:nvPr/>
        </p:nvSpPr>
        <p:spPr bwMode="auto">
          <a:xfrm>
            <a:off x="2057400" y="58674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2238" name="Text Box 14"/>
          <p:cNvSpPr txBox="1">
            <a:spLocks noChangeArrowheads="1"/>
          </p:cNvSpPr>
          <p:nvPr/>
        </p:nvSpPr>
        <p:spPr bwMode="auto">
          <a:xfrm>
            <a:off x="3886200" y="45720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cs typeface="+mn-cs"/>
            </a:endParaRPr>
          </a:p>
        </p:txBody>
      </p:sp>
      <p:sp>
        <p:nvSpPr>
          <p:cNvPr id="52239" name="Oval 15"/>
          <p:cNvSpPr>
            <a:spLocks noChangeArrowheads="1"/>
          </p:cNvSpPr>
          <p:nvPr/>
        </p:nvSpPr>
        <p:spPr bwMode="auto">
          <a:xfrm>
            <a:off x="3810000" y="44958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2240" name="Text Box 16"/>
          <p:cNvSpPr txBox="1">
            <a:spLocks noChangeArrowheads="1"/>
          </p:cNvSpPr>
          <p:nvPr/>
        </p:nvSpPr>
        <p:spPr bwMode="auto">
          <a:xfrm>
            <a:off x="4876800" y="5957888"/>
            <a:ext cx="60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20</a:t>
            </a:r>
          </a:p>
        </p:txBody>
      </p:sp>
      <p:sp>
        <p:nvSpPr>
          <p:cNvPr id="52241" name="Oval 17"/>
          <p:cNvSpPr>
            <a:spLocks noChangeArrowheads="1"/>
          </p:cNvSpPr>
          <p:nvPr/>
        </p:nvSpPr>
        <p:spPr bwMode="auto">
          <a:xfrm>
            <a:off x="4724400" y="5867400"/>
            <a:ext cx="6858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2242" name="Line 18"/>
          <p:cNvSpPr>
            <a:spLocks noChangeShapeType="1"/>
          </p:cNvSpPr>
          <p:nvPr/>
        </p:nvSpPr>
        <p:spPr bwMode="auto">
          <a:xfrm>
            <a:off x="1981200" y="5029200"/>
            <a:ext cx="381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2243" name="Line 19"/>
          <p:cNvSpPr>
            <a:spLocks noChangeShapeType="1"/>
          </p:cNvSpPr>
          <p:nvPr/>
        </p:nvSpPr>
        <p:spPr bwMode="auto">
          <a:xfrm>
            <a:off x="3352800" y="40386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2244" name="Line 20"/>
          <p:cNvSpPr>
            <a:spLocks noChangeShapeType="1"/>
          </p:cNvSpPr>
          <p:nvPr/>
        </p:nvSpPr>
        <p:spPr bwMode="auto">
          <a:xfrm>
            <a:off x="4419600" y="4953000"/>
            <a:ext cx="533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2245" name="Text Box 21"/>
          <p:cNvSpPr txBox="1">
            <a:spLocks noChangeArrowheads="1"/>
          </p:cNvSpPr>
          <p:nvPr/>
        </p:nvSpPr>
        <p:spPr bwMode="auto">
          <a:xfrm>
            <a:off x="3962400" y="4586288"/>
            <a:ext cx="609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cs typeface="+mn-cs"/>
              </a:rPr>
              <a:t>14</a:t>
            </a:r>
          </a:p>
        </p:txBody>
      </p:sp>
      <p:sp>
        <p:nvSpPr>
          <p:cNvPr id="52246" name="Text Box 22"/>
          <p:cNvSpPr txBox="1">
            <a:spLocks noChangeArrowheads="1"/>
          </p:cNvSpPr>
          <p:nvPr/>
        </p:nvSpPr>
        <p:spPr bwMode="auto">
          <a:xfrm>
            <a:off x="381000" y="1828800"/>
            <a:ext cx="274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cs typeface="+mn-cs"/>
              </a:rPr>
              <a:t>5, 9, 8, 20, 14, 12</a:t>
            </a:r>
          </a:p>
        </p:txBody>
      </p:sp>
      <p:pic>
        <p:nvPicPr>
          <p:cNvPr id="56343" name="Picture 25" descr="postorderTreeWal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529"/>
          <a:stretch>
            <a:fillRect/>
          </a:stretch>
        </p:blipFill>
        <p:spPr bwMode="auto">
          <a:xfrm>
            <a:off x="4800600" y="246063"/>
            <a:ext cx="3048000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0953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4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Binomial Tree</a:t>
            </a:r>
          </a:p>
        </p:txBody>
      </p:sp>
      <p:grpSp>
        <p:nvGrpSpPr>
          <p:cNvPr id="316527" name="Group 111"/>
          <p:cNvGrpSpPr>
            <a:grpSpLocks/>
          </p:cNvGrpSpPr>
          <p:nvPr/>
        </p:nvGrpSpPr>
        <p:grpSpPr bwMode="auto">
          <a:xfrm>
            <a:off x="3810000" y="1066800"/>
            <a:ext cx="3429000" cy="2286000"/>
            <a:chOff x="384" y="1200"/>
            <a:chExt cx="2160" cy="1440"/>
          </a:xfrm>
          <a:solidFill>
            <a:schemeClr val="bg1">
              <a:lumMod val="75000"/>
            </a:schemeClr>
          </a:solidFill>
        </p:grpSpPr>
        <p:sp>
          <p:nvSpPr>
            <p:cNvPr id="316430" name="Rectangle 14"/>
            <p:cNvSpPr>
              <a:spLocks noChangeArrowheads="1"/>
            </p:cNvSpPr>
            <p:nvPr/>
          </p:nvSpPr>
          <p:spPr bwMode="auto">
            <a:xfrm>
              <a:off x="384" y="1200"/>
              <a:ext cx="2160" cy="1440"/>
            </a:xfrm>
            <a:prstGeom prst="rect">
              <a:avLst/>
            </a:prstGeom>
            <a:grp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6421" name="AutoShape 5"/>
            <p:cNvSpPr>
              <a:spLocks noChangeArrowheads="1"/>
            </p:cNvSpPr>
            <p:nvPr/>
          </p:nvSpPr>
          <p:spPr bwMode="auto">
            <a:xfrm>
              <a:off x="1004" y="2079"/>
              <a:ext cx="559" cy="452"/>
            </a:xfrm>
            <a:prstGeom prst="triangle">
              <a:avLst>
                <a:gd name="adj" fmla="val 50000"/>
              </a:avLst>
            </a:prstGeom>
            <a:grp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b="1">
                  <a:solidFill>
                    <a:schemeClr val="bg1"/>
                  </a:solidFill>
                  <a:cs typeface="+mn-cs"/>
                </a:rPr>
                <a:t>B</a:t>
              </a:r>
              <a:r>
                <a:rPr lang="en-US" b="1" baseline="-25000">
                  <a:solidFill>
                    <a:schemeClr val="bg1"/>
                  </a:solidFill>
                  <a:cs typeface="+mn-cs"/>
                </a:rPr>
                <a:t>k-1</a:t>
              </a:r>
              <a:endParaRPr lang="en-US" b="1" baseline="-25000">
                <a:cs typeface="+mn-cs"/>
              </a:endParaRPr>
            </a:p>
          </p:txBody>
        </p:sp>
        <p:sp>
          <p:nvSpPr>
            <p:cNvPr id="316422" name="AutoShape 6"/>
            <p:cNvSpPr>
              <a:spLocks noChangeArrowheads="1"/>
            </p:cNvSpPr>
            <p:nvPr/>
          </p:nvSpPr>
          <p:spPr bwMode="auto">
            <a:xfrm>
              <a:off x="1720" y="1736"/>
              <a:ext cx="560" cy="452"/>
            </a:xfrm>
            <a:prstGeom prst="triangle">
              <a:avLst>
                <a:gd name="adj" fmla="val 50000"/>
              </a:avLst>
            </a:prstGeom>
            <a:grp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b="1">
                  <a:solidFill>
                    <a:schemeClr val="bg1"/>
                  </a:solidFill>
                  <a:cs typeface="+mn-cs"/>
                </a:rPr>
                <a:t>B</a:t>
              </a:r>
              <a:r>
                <a:rPr lang="en-US" b="1" baseline="-25000">
                  <a:solidFill>
                    <a:schemeClr val="bg1"/>
                  </a:solidFill>
                  <a:cs typeface="+mn-cs"/>
                </a:rPr>
                <a:t>k-1</a:t>
              </a:r>
              <a:endParaRPr lang="en-US" b="1" baseline="-25000">
                <a:cs typeface="+mn-cs"/>
              </a:endParaRPr>
            </a:p>
          </p:txBody>
        </p:sp>
        <p:cxnSp>
          <p:nvCxnSpPr>
            <p:cNvPr id="316423" name="AutoShape 7"/>
            <p:cNvCxnSpPr>
              <a:cxnSpLocks noChangeShapeType="1"/>
              <a:stCxn id="316425" idx="3"/>
              <a:endCxn id="316421" idx="0"/>
            </p:cNvCxnSpPr>
            <p:nvPr/>
          </p:nvCxnSpPr>
          <p:spPr bwMode="auto">
            <a:xfrm flipV="1">
              <a:off x="1245" y="2076"/>
              <a:ext cx="38" cy="9"/>
            </a:xfrm>
            <a:prstGeom prst="straightConnector1">
              <a:avLst/>
            </a:prstGeom>
            <a:grp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316424" name="AutoShape 8"/>
            <p:cNvCxnSpPr>
              <a:cxnSpLocks noChangeShapeType="1"/>
              <a:stCxn id="316425" idx="6"/>
              <a:endCxn id="316426" idx="2"/>
            </p:cNvCxnSpPr>
            <p:nvPr/>
          </p:nvCxnSpPr>
          <p:spPr bwMode="auto">
            <a:xfrm flipV="1">
              <a:off x="1346" y="1681"/>
              <a:ext cx="593" cy="362"/>
            </a:xfrm>
            <a:prstGeom prst="straightConnector1">
              <a:avLst/>
            </a:prstGeom>
            <a:grp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16425" name="Oval 9"/>
            <p:cNvSpPr>
              <a:spLocks noChangeArrowheads="1"/>
            </p:cNvSpPr>
            <p:nvPr/>
          </p:nvSpPr>
          <p:spPr bwMode="auto">
            <a:xfrm>
              <a:off x="1227" y="1986"/>
              <a:ext cx="114" cy="113"/>
            </a:xfrm>
            <a:prstGeom prst="ellipse">
              <a:avLst/>
            </a:prstGeom>
            <a:grp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6426" name="Oval 10"/>
            <p:cNvSpPr>
              <a:spLocks noChangeArrowheads="1"/>
            </p:cNvSpPr>
            <p:nvPr/>
          </p:nvSpPr>
          <p:spPr bwMode="auto">
            <a:xfrm>
              <a:off x="1944" y="1624"/>
              <a:ext cx="114" cy="114"/>
            </a:xfrm>
            <a:prstGeom prst="ellipse">
              <a:avLst/>
            </a:prstGeom>
            <a:grp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6427" name="Oval 11"/>
            <p:cNvSpPr>
              <a:spLocks noChangeArrowheads="1"/>
            </p:cNvSpPr>
            <p:nvPr/>
          </p:nvSpPr>
          <p:spPr bwMode="auto">
            <a:xfrm>
              <a:off x="608" y="1584"/>
              <a:ext cx="96" cy="98"/>
            </a:xfrm>
            <a:prstGeom prst="ellipse">
              <a:avLst/>
            </a:prstGeom>
            <a:grp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6428" name="Text Box 12"/>
            <p:cNvSpPr txBox="1">
              <a:spLocks noChangeArrowheads="1"/>
            </p:cNvSpPr>
            <p:nvPr/>
          </p:nvSpPr>
          <p:spPr bwMode="auto">
            <a:xfrm>
              <a:off x="464" y="1305"/>
              <a:ext cx="400" cy="231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b="1">
                  <a:cs typeface="+mn-cs"/>
                </a:rPr>
                <a:t>B</a:t>
              </a:r>
              <a:r>
                <a:rPr lang="en-US" b="1" baseline="-25000">
                  <a:cs typeface="+mn-cs"/>
                </a:rPr>
                <a:t>0</a:t>
              </a:r>
            </a:p>
          </p:txBody>
        </p:sp>
        <p:sp>
          <p:nvSpPr>
            <p:cNvPr id="316429" name="Text Box 13"/>
            <p:cNvSpPr txBox="1">
              <a:spLocks noChangeArrowheads="1"/>
            </p:cNvSpPr>
            <p:nvPr/>
          </p:nvSpPr>
          <p:spPr bwMode="auto">
            <a:xfrm>
              <a:off x="1392" y="1296"/>
              <a:ext cx="400" cy="231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b="1">
                  <a:cs typeface="+mn-cs"/>
                </a:rPr>
                <a:t>B</a:t>
              </a:r>
              <a:r>
                <a:rPr lang="en-US" b="1" baseline="-25000">
                  <a:cs typeface="+mn-cs"/>
                </a:rPr>
                <a:t>k</a:t>
              </a:r>
            </a:p>
          </p:txBody>
        </p:sp>
      </p:grpSp>
      <p:sp>
        <p:nvSpPr>
          <p:cNvPr id="316431" name="Oval 15"/>
          <p:cNvSpPr>
            <a:spLocks noChangeArrowheads="1"/>
          </p:cNvSpPr>
          <p:nvPr/>
        </p:nvSpPr>
        <p:spPr bwMode="auto">
          <a:xfrm>
            <a:off x="533400" y="59404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6432" name="Text Box 16"/>
          <p:cNvSpPr txBox="1">
            <a:spLocks noChangeArrowheads="1"/>
          </p:cNvSpPr>
          <p:nvPr/>
        </p:nvSpPr>
        <p:spPr bwMode="auto">
          <a:xfrm>
            <a:off x="304800" y="62484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cs typeface="+mn-cs"/>
              </a:rPr>
              <a:t>B</a:t>
            </a:r>
            <a:r>
              <a:rPr lang="en-US" b="1" baseline="-25000" dirty="0">
                <a:cs typeface="+mn-cs"/>
              </a:rPr>
              <a:t>0</a:t>
            </a:r>
          </a:p>
        </p:txBody>
      </p:sp>
      <p:sp>
        <p:nvSpPr>
          <p:cNvPr id="316433" name="Oval 17"/>
          <p:cNvSpPr>
            <a:spLocks noChangeArrowheads="1"/>
          </p:cNvSpPr>
          <p:nvPr/>
        </p:nvSpPr>
        <p:spPr bwMode="auto">
          <a:xfrm>
            <a:off x="1295400" y="59436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6434" name="Oval 18"/>
          <p:cNvSpPr>
            <a:spLocks noChangeArrowheads="1"/>
          </p:cNvSpPr>
          <p:nvPr/>
        </p:nvSpPr>
        <p:spPr bwMode="auto">
          <a:xfrm>
            <a:off x="1295400" y="55594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316435" name="AutoShape 19"/>
          <p:cNvCxnSpPr>
            <a:cxnSpLocks noChangeShapeType="1"/>
            <a:stCxn id="316433" idx="0"/>
            <a:endCxn id="316434" idx="4"/>
          </p:cNvCxnSpPr>
          <p:nvPr/>
        </p:nvCxnSpPr>
        <p:spPr bwMode="auto">
          <a:xfrm flipV="1">
            <a:off x="1371600" y="5722938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6436" name="Oval 20"/>
          <p:cNvSpPr>
            <a:spLocks noChangeArrowheads="1"/>
          </p:cNvSpPr>
          <p:nvPr/>
        </p:nvSpPr>
        <p:spPr bwMode="auto">
          <a:xfrm>
            <a:off x="2133600" y="59404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6437" name="Oval 21"/>
          <p:cNvSpPr>
            <a:spLocks noChangeArrowheads="1"/>
          </p:cNvSpPr>
          <p:nvPr/>
        </p:nvSpPr>
        <p:spPr bwMode="auto">
          <a:xfrm>
            <a:off x="2133600" y="55562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316438" name="AutoShape 22"/>
          <p:cNvCxnSpPr>
            <a:cxnSpLocks noChangeShapeType="1"/>
            <a:stCxn id="316436" idx="0"/>
            <a:endCxn id="316437" idx="4"/>
          </p:cNvCxnSpPr>
          <p:nvPr/>
        </p:nvCxnSpPr>
        <p:spPr bwMode="auto">
          <a:xfrm flipV="1">
            <a:off x="2209800" y="57197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6439" name="Oval 23"/>
          <p:cNvSpPr>
            <a:spLocks noChangeArrowheads="1"/>
          </p:cNvSpPr>
          <p:nvPr/>
        </p:nvSpPr>
        <p:spPr bwMode="auto">
          <a:xfrm>
            <a:off x="2590800" y="55530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6440" name="Oval 24"/>
          <p:cNvSpPr>
            <a:spLocks noChangeArrowheads="1"/>
          </p:cNvSpPr>
          <p:nvPr/>
        </p:nvSpPr>
        <p:spPr bwMode="auto">
          <a:xfrm>
            <a:off x="2590800" y="51689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316441" name="AutoShape 25"/>
          <p:cNvCxnSpPr>
            <a:cxnSpLocks noChangeShapeType="1"/>
            <a:stCxn id="316439" idx="0"/>
            <a:endCxn id="316440" idx="4"/>
          </p:cNvCxnSpPr>
          <p:nvPr/>
        </p:nvCxnSpPr>
        <p:spPr bwMode="auto">
          <a:xfrm flipV="1">
            <a:off x="2667000" y="53324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42" name="AutoShape 26"/>
          <p:cNvCxnSpPr>
            <a:cxnSpLocks noChangeShapeType="1"/>
            <a:stCxn id="316437" idx="7"/>
            <a:endCxn id="316440" idx="3"/>
          </p:cNvCxnSpPr>
          <p:nvPr/>
        </p:nvCxnSpPr>
        <p:spPr bwMode="auto">
          <a:xfrm flipV="1">
            <a:off x="2263775" y="53101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6443" name="Text Box 27"/>
          <p:cNvSpPr txBox="1">
            <a:spLocks noChangeArrowheads="1"/>
          </p:cNvSpPr>
          <p:nvPr/>
        </p:nvSpPr>
        <p:spPr bwMode="auto">
          <a:xfrm>
            <a:off x="1117600" y="62484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cs typeface="+mn-cs"/>
              </a:rPr>
              <a:t>B</a:t>
            </a:r>
            <a:r>
              <a:rPr lang="en-US" b="1" baseline="-25000">
                <a:cs typeface="+mn-cs"/>
              </a:rPr>
              <a:t>1</a:t>
            </a:r>
          </a:p>
        </p:txBody>
      </p:sp>
      <p:sp>
        <p:nvSpPr>
          <p:cNvPr id="316444" name="Oval 28"/>
          <p:cNvSpPr>
            <a:spLocks noChangeArrowheads="1"/>
          </p:cNvSpPr>
          <p:nvPr/>
        </p:nvSpPr>
        <p:spPr bwMode="auto">
          <a:xfrm>
            <a:off x="3276600" y="59404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6445" name="Oval 29"/>
          <p:cNvSpPr>
            <a:spLocks noChangeArrowheads="1"/>
          </p:cNvSpPr>
          <p:nvPr/>
        </p:nvSpPr>
        <p:spPr bwMode="auto">
          <a:xfrm>
            <a:off x="3276600" y="55562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316446" name="AutoShape 30"/>
          <p:cNvCxnSpPr>
            <a:cxnSpLocks noChangeShapeType="1"/>
            <a:stCxn id="316444" idx="0"/>
            <a:endCxn id="316445" idx="4"/>
          </p:cNvCxnSpPr>
          <p:nvPr/>
        </p:nvCxnSpPr>
        <p:spPr bwMode="auto">
          <a:xfrm flipV="1">
            <a:off x="3352800" y="57197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6447" name="Oval 31"/>
          <p:cNvSpPr>
            <a:spLocks noChangeArrowheads="1"/>
          </p:cNvSpPr>
          <p:nvPr/>
        </p:nvSpPr>
        <p:spPr bwMode="auto">
          <a:xfrm>
            <a:off x="3733800" y="55530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6448" name="Oval 32"/>
          <p:cNvSpPr>
            <a:spLocks noChangeArrowheads="1"/>
          </p:cNvSpPr>
          <p:nvPr/>
        </p:nvSpPr>
        <p:spPr bwMode="auto">
          <a:xfrm>
            <a:off x="3733800" y="51689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316449" name="AutoShape 33"/>
          <p:cNvCxnSpPr>
            <a:cxnSpLocks noChangeShapeType="1"/>
            <a:stCxn id="316447" idx="0"/>
            <a:endCxn id="316448" idx="4"/>
          </p:cNvCxnSpPr>
          <p:nvPr/>
        </p:nvCxnSpPr>
        <p:spPr bwMode="auto">
          <a:xfrm flipV="1">
            <a:off x="3810000" y="53324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50" name="AutoShape 34"/>
          <p:cNvCxnSpPr>
            <a:cxnSpLocks noChangeShapeType="1"/>
            <a:stCxn id="316445" idx="7"/>
            <a:endCxn id="316448" idx="3"/>
          </p:cNvCxnSpPr>
          <p:nvPr/>
        </p:nvCxnSpPr>
        <p:spPr bwMode="auto">
          <a:xfrm flipV="1">
            <a:off x="3406775" y="53101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6451" name="Oval 35"/>
          <p:cNvSpPr>
            <a:spLocks noChangeArrowheads="1"/>
          </p:cNvSpPr>
          <p:nvPr/>
        </p:nvSpPr>
        <p:spPr bwMode="auto">
          <a:xfrm>
            <a:off x="4191000" y="55467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6452" name="Oval 36"/>
          <p:cNvSpPr>
            <a:spLocks noChangeArrowheads="1"/>
          </p:cNvSpPr>
          <p:nvPr/>
        </p:nvSpPr>
        <p:spPr bwMode="auto">
          <a:xfrm>
            <a:off x="4191000" y="51625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316453" name="AutoShape 37"/>
          <p:cNvCxnSpPr>
            <a:cxnSpLocks noChangeShapeType="1"/>
            <a:stCxn id="316451" idx="0"/>
            <a:endCxn id="316452" idx="4"/>
          </p:cNvCxnSpPr>
          <p:nvPr/>
        </p:nvCxnSpPr>
        <p:spPr bwMode="auto">
          <a:xfrm flipV="1">
            <a:off x="4267200" y="53260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6454" name="Oval 38"/>
          <p:cNvSpPr>
            <a:spLocks noChangeArrowheads="1"/>
          </p:cNvSpPr>
          <p:nvPr/>
        </p:nvSpPr>
        <p:spPr bwMode="auto">
          <a:xfrm>
            <a:off x="4648200" y="51593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6455" name="Oval 39"/>
          <p:cNvSpPr>
            <a:spLocks noChangeArrowheads="1"/>
          </p:cNvSpPr>
          <p:nvPr/>
        </p:nvSpPr>
        <p:spPr bwMode="auto">
          <a:xfrm>
            <a:off x="4648200" y="47752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316456" name="AutoShape 40"/>
          <p:cNvCxnSpPr>
            <a:cxnSpLocks noChangeShapeType="1"/>
            <a:stCxn id="316454" idx="0"/>
            <a:endCxn id="316455" idx="4"/>
          </p:cNvCxnSpPr>
          <p:nvPr/>
        </p:nvCxnSpPr>
        <p:spPr bwMode="auto">
          <a:xfrm flipV="1">
            <a:off x="4724400" y="49387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57" name="AutoShape 41"/>
          <p:cNvCxnSpPr>
            <a:cxnSpLocks noChangeShapeType="1"/>
            <a:stCxn id="316452" idx="7"/>
            <a:endCxn id="316455" idx="3"/>
          </p:cNvCxnSpPr>
          <p:nvPr/>
        </p:nvCxnSpPr>
        <p:spPr bwMode="auto">
          <a:xfrm flipV="1">
            <a:off x="4321175" y="49164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58" name="AutoShape 42"/>
          <p:cNvCxnSpPr>
            <a:cxnSpLocks noChangeShapeType="1"/>
            <a:stCxn id="316448" idx="7"/>
            <a:endCxn id="316455" idx="2"/>
          </p:cNvCxnSpPr>
          <p:nvPr/>
        </p:nvCxnSpPr>
        <p:spPr bwMode="auto">
          <a:xfrm flipV="1">
            <a:off x="3863975" y="4852988"/>
            <a:ext cx="776288" cy="3302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6459" name="Text Box 43"/>
          <p:cNvSpPr txBox="1">
            <a:spLocks noChangeArrowheads="1"/>
          </p:cNvSpPr>
          <p:nvPr/>
        </p:nvSpPr>
        <p:spPr bwMode="auto">
          <a:xfrm>
            <a:off x="2057400" y="6249988"/>
            <a:ext cx="635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cs typeface="+mn-cs"/>
              </a:rPr>
              <a:t>B</a:t>
            </a:r>
            <a:r>
              <a:rPr lang="en-US" b="1" baseline="-25000">
                <a:cs typeface="+mn-cs"/>
              </a:rPr>
              <a:t>2</a:t>
            </a:r>
          </a:p>
        </p:txBody>
      </p:sp>
      <p:sp>
        <p:nvSpPr>
          <p:cNvPr id="316460" name="Text Box 44"/>
          <p:cNvSpPr txBox="1">
            <a:spLocks noChangeArrowheads="1"/>
          </p:cNvSpPr>
          <p:nvPr/>
        </p:nvSpPr>
        <p:spPr bwMode="auto">
          <a:xfrm>
            <a:off x="3784600" y="6249988"/>
            <a:ext cx="635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cs typeface="+mn-cs"/>
              </a:rPr>
              <a:t>B</a:t>
            </a:r>
            <a:r>
              <a:rPr lang="en-US" b="1" baseline="-25000">
                <a:cs typeface="+mn-cs"/>
              </a:rPr>
              <a:t>3</a:t>
            </a:r>
          </a:p>
        </p:txBody>
      </p:sp>
      <p:sp>
        <p:nvSpPr>
          <p:cNvPr id="316461" name="Oval 45"/>
          <p:cNvSpPr>
            <a:spLocks noChangeArrowheads="1"/>
          </p:cNvSpPr>
          <p:nvPr/>
        </p:nvSpPr>
        <p:spPr bwMode="auto">
          <a:xfrm>
            <a:off x="5257800" y="59531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6462" name="Oval 46"/>
          <p:cNvSpPr>
            <a:spLocks noChangeArrowheads="1"/>
          </p:cNvSpPr>
          <p:nvPr/>
        </p:nvSpPr>
        <p:spPr bwMode="auto">
          <a:xfrm>
            <a:off x="5257800" y="55689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316463" name="AutoShape 47"/>
          <p:cNvCxnSpPr>
            <a:cxnSpLocks noChangeShapeType="1"/>
            <a:stCxn id="316461" idx="0"/>
            <a:endCxn id="316462" idx="4"/>
          </p:cNvCxnSpPr>
          <p:nvPr/>
        </p:nvCxnSpPr>
        <p:spPr bwMode="auto">
          <a:xfrm flipV="1">
            <a:off x="5334000" y="57324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6464" name="Oval 48"/>
          <p:cNvSpPr>
            <a:spLocks noChangeArrowheads="1"/>
          </p:cNvSpPr>
          <p:nvPr/>
        </p:nvSpPr>
        <p:spPr bwMode="auto">
          <a:xfrm>
            <a:off x="5715000" y="55657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6465" name="Oval 49"/>
          <p:cNvSpPr>
            <a:spLocks noChangeArrowheads="1"/>
          </p:cNvSpPr>
          <p:nvPr/>
        </p:nvSpPr>
        <p:spPr bwMode="auto">
          <a:xfrm>
            <a:off x="5715000" y="51816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316466" name="AutoShape 50"/>
          <p:cNvCxnSpPr>
            <a:cxnSpLocks noChangeShapeType="1"/>
            <a:stCxn id="316464" idx="0"/>
            <a:endCxn id="316465" idx="4"/>
          </p:cNvCxnSpPr>
          <p:nvPr/>
        </p:nvCxnSpPr>
        <p:spPr bwMode="auto">
          <a:xfrm flipV="1">
            <a:off x="5791200" y="53451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67" name="AutoShape 51"/>
          <p:cNvCxnSpPr>
            <a:cxnSpLocks noChangeShapeType="1"/>
            <a:stCxn id="316462" idx="7"/>
            <a:endCxn id="316465" idx="3"/>
          </p:cNvCxnSpPr>
          <p:nvPr/>
        </p:nvCxnSpPr>
        <p:spPr bwMode="auto">
          <a:xfrm flipV="1">
            <a:off x="5387975" y="53228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6468" name="Oval 52"/>
          <p:cNvSpPr>
            <a:spLocks noChangeArrowheads="1"/>
          </p:cNvSpPr>
          <p:nvPr/>
        </p:nvSpPr>
        <p:spPr bwMode="auto">
          <a:xfrm>
            <a:off x="6172200" y="55594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6469" name="Oval 53"/>
          <p:cNvSpPr>
            <a:spLocks noChangeArrowheads="1"/>
          </p:cNvSpPr>
          <p:nvPr/>
        </p:nvSpPr>
        <p:spPr bwMode="auto">
          <a:xfrm>
            <a:off x="6172200" y="51752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316470" name="AutoShape 54"/>
          <p:cNvCxnSpPr>
            <a:cxnSpLocks noChangeShapeType="1"/>
            <a:stCxn id="316468" idx="0"/>
            <a:endCxn id="316469" idx="4"/>
          </p:cNvCxnSpPr>
          <p:nvPr/>
        </p:nvCxnSpPr>
        <p:spPr bwMode="auto">
          <a:xfrm flipV="1">
            <a:off x="6248400" y="53387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6471" name="Oval 55"/>
          <p:cNvSpPr>
            <a:spLocks noChangeArrowheads="1"/>
          </p:cNvSpPr>
          <p:nvPr/>
        </p:nvSpPr>
        <p:spPr bwMode="auto">
          <a:xfrm>
            <a:off x="6629400" y="51720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6472" name="Oval 56"/>
          <p:cNvSpPr>
            <a:spLocks noChangeArrowheads="1"/>
          </p:cNvSpPr>
          <p:nvPr/>
        </p:nvSpPr>
        <p:spPr bwMode="auto">
          <a:xfrm>
            <a:off x="6629400" y="47879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316473" name="AutoShape 57"/>
          <p:cNvCxnSpPr>
            <a:cxnSpLocks noChangeShapeType="1"/>
            <a:stCxn id="316471" idx="0"/>
            <a:endCxn id="316472" idx="4"/>
          </p:cNvCxnSpPr>
          <p:nvPr/>
        </p:nvCxnSpPr>
        <p:spPr bwMode="auto">
          <a:xfrm flipV="1">
            <a:off x="6705600" y="49514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74" name="AutoShape 58"/>
          <p:cNvCxnSpPr>
            <a:cxnSpLocks noChangeShapeType="1"/>
            <a:stCxn id="316469" idx="7"/>
            <a:endCxn id="316472" idx="3"/>
          </p:cNvCxnSpPr>
          <p:nvPr/>
        </p:nvCxnSpPr>
        <p:spPr bwMode="auto">
          <a:xfrm flipV="1">
            <a:off x="6302375" y="49291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75" name="AutoShape 59"/>
          <p:cNvCxnSpPr>
            <a:cxnSpLocks noChangeShapeType="1"/>
            <a:stCxn id="316465" idx="7"/>
            <a:endCxn id="316472" idx="2"/>
          </p:cNvCxnSpPr>
          <p:nvPr/>
        </p:nvCxnSpPr>
        <p:spPr bwMode="auto">
          <a:xfrm flipV="1">
            <a:off x="5845175" y="4865688"/>
            <a:ext cx="776288" cy="3302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6476" name="Text Box 60"/>
          <p:cNvSpPr txBox="1">
            <a:spLocks noChangeArrowheads="1"/>
          </p:cNvSpPr>
          <p:nvPr/>
        </p:nvSpPr>
        <p:spPr bwMode="auto">
          <a:xfrm>
            <a:off x="6934200" y="6262688"/>
            <a:ext cx="635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cs typeface="+mn-cs"/>
              </a:rPr>
              <a:t>B</a:t>
            </a:r>
            <a:r>
              <a:rPr lang="en-US" b="1" baseline="-25000">
                <a:cs typeface="+mn-cs"/>
              </a:rPr>
              <a:t>4</a:t>
            </a:r>
          </a:p>
        </p:txBody>
      </p:sp>
      <p:sp>
        <p:nvSpPr>
          <p:cNvPr id="316477" name="Oval 61"/>
          <p:cNvSpPr>
            <a:spLocks noChangeArrowheads="1"/>
          </p:cNvSpPr>
          <p:nvPr/>
        </p:nvSpPr>
        <p:spPr bwMode="auto">
          <a:xfrm>
            <a:off x="7086600" y="55721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6478" name="Oval 62"/>
          <p:cNvSpPr>
            <a:spLocks noChangeArrowheads="1"/>
          </p:cNvSpPr>
          <p:nvPr/>
        </p:nvSpPr>
        <p:spPr bwMode="auto">
          <a:xfrm>
            <a:off x="7086600" y="51879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316479" name="AutoShape 63"/>
          <p:cNvCxnSpPr>
            <a:cxnSpLocks noChangeShapeType="1"/>
            <a:stCxn id="316477" idx="0"/>
            <a:endCxn id="316478" idx="4"/>
          </p:cNvCxnSpPr>
          <p:nvPr/>
        </p:nvCxnSpPr>
        <p:spPr bwMode="auto">
          <a:xfrm flipV="1">
            <a:off x="7162800" y="53514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6480" name="Oval 64"/>
          <p:cNvSpPr>
            <a:spLocks noChangeArrowheads="1"/>
          </p:cNvSpPr>
          <p:nvPr/>
        </p:nvSpPr>
        <p:spPr bwMode="auto">
          <a:xfrm>
            <a:off x="7543800" y="51847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6481" name="Oval 65"/>
          <p:cNvSpPr>
            <a:spLocks noChangeArrowheads="1"/>
          </p:cNvSpPr>
          <p:nvPr/>
        </p:nvSpPr>
        <p:spPr bwMode="auto">
          <a:xfrm>
            <a:off x="7543800" y="48006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316482" name="AutoShape 66"/>
          <p:cNvCxnSpPr>
            <a:cxnSpLocks noChangeShapeType="1"/>
            <a:stCxn id="316480" idx="0"/>
            <a:endCxn id="316481" idx="4"/>
          </p:cNvCxnSpPr>
          <p:nvPr/>
        </p:nvCxnSpPr>
        <p:spPr bwMode="auto">
          <a:xfrm flipV="1">
            <a:off x="7620000" y="49641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83" name="AutoShape 67"/>
          <p:cNvCxnSpPr>
            <a:cxnSpLocks noChangeShapeType="1"/>
            <a:stCxn id="316478" idx="7"/>
            <a:endCxn id="316481" idx="3"/>
          </p:cNvCxnSpPr>
          <p:nvPr/>
        </p:nvCxnSpPr>
        <p:spPr bwMode="auto">
          <a:xfrm flipV="1">
            <a:off x="7216775" y="49418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6484" name="Oval 68"/>
          <p:cNvSpPr>
            <a:spLocks noChangeArrowheads="1"/>
          </p:cNvSpPr>
          <p:nvPr/>
        </p:nvSpPr>
        <p:spPr bwMode="auto">
          <a:xfrm>
            <a:off x="8001000" y="51784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6485" name="Oval 69"/>
          <p:cNvSpPr>
            <a:spLocks noChangeArrowheads="1"/>
          </p:cNvSpPr>
          <p:nvPr/>
        </p:nvSpPr>
        <p:spPr bwMode="auto">
          <a:xfrm>
            <a:off x="8001000" y="47942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316486" name="AutoShape 70"/>
          <p:cNvCxnSpPr>
            <a:cxnSpLocks noChangeShapeType="1"/>
            <a:stCxn id="316484" idx="0"/>
            <a:endCxn id="316485" idx="4"/>
          </p:cNvCxnSpPr>
          <p:nvPr/>
        </p:nvCxnSpPr>
        <p:spPr bwMode="auto">
          <a:xfrm flipV="1">
            <a:off x="8077200" y="49577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6487" name="Oval 71"/>
          <p:cNvSpPr>
            <a:spLocks noChangeArrowheads="1"/>
          </p:cNvSpPr>
          <p:nvPr/>
        </p:nvSpPr>
        <p:spPr bwMode="auto">
          <a:xfrm>
            <a:off x="8458200" y="47910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6488" name="Oval 72"/>
          <p:cNvSpPr>
            <a:spLocks noChangeArrowheads="1"/>
          </p:cNvSpPr>
          <p:nvPr/>
        </p:nvSpPr>
        <p:spPr bwMode="auto">
          <a:xfrm>
            <a:off x="8458200" y="44069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316489" name="AutoShape 73"/>
          <p:cNvCxnSpPr>
            <a:cxnSpLocks noChangeShapeType="1"/>
            <a:stCxn id="316487" idx="0"/>
            <a:endCxn id="316488" idx="4"/>
          </p:cNvCxnSpPr>
          <p:nvPr/>
        </p:nvCxnSpPr>
        <p:spPr bwMode="auto">
          <a:xfrm flipV="1">
            <a:off x="8534400" y="45704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90" name="AutoShape 74"/>
          <p:cNvCxnSpPr>
            <a:cxnSpLocks noChangeShapeType="1"/>
            <a:stCxn id="316485" idx="7"/>
            <a:endCxn id="316488" idx="3"/>
          </p:cNvCxnSpPr>
          <p:nvPr/>
        </p:nvCxnSpPr>
        <p:spPr bwMode="auto">
          <a:xfrm flipV="1">
            <a:off x="8131175" y="45481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91" name="AutoShape 75"/>
          <p:cNvCxnSpPr>
            <a:cxnSpLocks noChangeShapeType="1"/>
            <a:stCxn id="316481" idx="7"/>
            <a:endCxn id="316488" idx="2"/>
          </p:cNvCxnSpPr>
          <p:nvPr/>
        </p:nvCxnSpPr>
        <p:spPr bwMode="auto">
          <a:xfrm flipV="1">
            <a:off x="7673975" y="4484688"/>
            <a:ext cx="776288" cy="3302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92" name="AutoShape 76"/>
          <p:cNvCxnSpPr>
            <a:cxnSpLocks noChangeShapeType="1"/>
            <a:stCxn id="316472" idx="7"/>
            <a:endCxn id="316488" idx="1"/>
          </p:cNvCxnSpPr>
          <p:nvPr/>
        </p:nvCxnSpPr>
        <p:spPr bwMode="auto">
          <a:xfrm flipV="1">
            <a:off x="6759575" y="4421188"/>
            <a:ext cx="1720850" cy="3810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5426" name="TextBox 76"/>
          <p:cNvSpPr txBox="1">
            <a:spLocks noChangeArrowheads="1"/>
          </p:cNvSpPr>
          <p:nvPr/>
        </p:nvSpPr>
        <p:spPr bwMode="auto">
          <a:xfrm>
            <a:off x="152400" y="1955800"/>
            <a:ext cx="3810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/>
              <a:t>B</a:t>
            </a:r>
            <a:r>
              <a:rPr lang="en-US" sz="2000" baseline="-25000"/>
              <a:t>k</a:t>
            </a:r>
            <a:r>
              <a:rPr lang="en-US" sz="2000"/>
              <a:t> is a binomial tree B</a:t>
            </a:r>
            <a:r>
              <a:rPr lang="en-US" sz="2000" baseline="-25000"/>
              <a:t>k-1</a:t>
            </a:r>
            <a:r>
              <a:rPr lang="en-US" sz="2000"/>
              <a:t> with the addition of a left child with another binomial tree B</a:t>
            </a:r>
            <a:r>
              <a:rPr lang="en-US" sz="2000" baseline="-25000"/>
              <a:t>k-1</a:t>
            </a:r>
          </a:p>
        </p:txBody>
      </p:sp>
    </p:spTree>
    <p:extLst>
      <p:ext uri="{BB962C8B-B14F-4D97-AF65-F5344CB8AC3E}">
        <p14:creationId xmlns:p14="http://schemas.microsoft.com/office/powerpoint/2010/main" val="451225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Midterm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2800" dirty="0">
                <a:latin typeface="Arial" charset="0"/>
              </a:rPr>
              <a:t>Big O</a:t>
            </a:r>
          </a:p>
          <a:p>
            <a:pPr lvl="1" eaLnBrk="1" hangingPunct="1"/>
            <a:r>
              <a:rPr lang="en-US" sz="2400" dirty="0">
                <a:latin typeface="Arial" charset="0"/>
                <a:ea typeface="ＭＳ Ｐゴシック" charset="0"/>
              </a:rPr>
              <a:t>proving bounds</a:t>
            </a:r>
          </a:p>
          <a:p>
            <a:pPr lvl="1" eaLnBrk="1" hangingPunct="1"/>
            <a:r>
              <a:rPr lang="en-US" sz="2400" dirty="0">
                <a:latin typeface="Arial" charset="0"/>
                <a:ea typeface="ＭＳ Ｐゴシック" charset="0"/>
              </a:rPr>
              <a:t>ranking/ordering of </a:t>
            </a:r>
            <a:r>
              <a:rPr lang="en-US" sz="2400" dirty="0" smtClean="0">
                <a:latin typeface="Arial" charset="0"/>
                <a:ea typeface="ＭＳ Ｐゴシック" charset="0"/>
              </a:rPr>
              <a:t>functions</a:t>
            </a:r>
          </a:p>
          <a:p>
            <a:r>
              <a:rPr lang="en-US" sz="2600" dirty="0" smtClean="0">
                <a:latin typeface="Arial" charset="0"/>
                <a:ea typeface="ＭＳ Ｐゴシック" charset="0"/>
              </a:rPr>
              <a:t>Amortized analysis</a:t>
            </a:r>
            <a:endParaRPr lang="en-US" sz="2600" dirty="0">
              <a:latin typeface="Arial" charset="0"/>
              <a:ea typeface="ＭＳ Ｐゴシック" charset="0"/>
            </a:endParaRPr>
          </a:p>
          <a:p>
            <a:pPr eaLnBrk="1" hangingPunct="1"/>
            <a:r>
              <a:rPr lang="en-US" sz="2800" dirty="0">
                <a:latin typeface="Arial" charset="0"/>
              </a:rPr>
              <a:t>Recurrences</a:t>
            </a:r>
          </a:p>
          <a:p>
            <a:pPr lvl="1" eaLnBrk="1" hangingPunct="1"/>
            <a:r>
              <a:rPr lang="en-US" sz="2400" dirty="0">
                <a:latin typeface="Arial" charset="0"/>
                <a:ea typeface="ＭＳ Ｐゴシック" charset="0"/>
              </a:rPr>
              <a:t>solving recurrences</a:t>
            </a:r>
          </a:p>
          <a:p>
            <a:pPr lvl="2" eaLnBrk="1" hangingPunct="1"/>
            <a:r>
              <a:rPr lang="en-US" sz="2400" dirty="0">
                <a:latin typeface="Arial" charset="0"/>
                <a:ea typeface="ＭＳ Ｐゴシック" charset="0"/>
              </a:rPr>
              <a:t>substitution method</a:t>
            </a:r>
          </a:p>
          <a:p>
            <a:pPr lvl="2" eaLnBrk="1" hangingPunct="1"/>
            <a:r>
              <a:rPr lang="en-US" sz="2400" dirty="0">
                <a:latin typeface="Arial" charset="0"/>
                <a:ea typeface="ＭＳ Ｐゴシック" charset="0"/>
              </a:rPr>
              <a:t>recursion-tree</a:t>
            </a:r>
          </a:p>
          <a:p>
            <a:pPr lvl="2" eaLnBrk="1" hangingPunct="1"/>
            <a:r>
              <a:rPr lang="en-US" sz="2400" dirty="0">
                <a:latin typeface="Arial" charset="0"/>
                <a:ea typeface="ＭＳ Ｐゴシック" charset="0"/>
              </a:rPr>
              <a:t>master method</a:t>
            </a:r>
          </a:p>
        </p:txBody>
      </p:sp>
    </p:spTree>
    <p:extLst>
      <p:ext uri="{BB962C8B-B14F-4D97-AF65-F5344CB8AC3E}">
        <p14:creationId xmlns:p14="http://schemas.microsoft.com/office/powerpoint/2010/main" val="11149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7391400" y="0"/>
            <a:ext cx="1752600" cy="1676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cs typeface="+mj-cs"/>
              </a:rPr>
              <a:t>Binomial Tree</a:t>
            </a:r>
          </a:p>
        </p:txBody>
      </p:sp>
      <p:sp>
        <p:nvSpPr>
          <p:cNvPr id="319502" name="Oval 14"/>
          <p:cNvSpPr>
            <a:spLocks noChangeArrowheads="1"/>
          </p:cNvSpPr>
          <p:nvPr/>
        </p:nvSpPr>
        <p:spPr bwMode="auto">
          <a:xfrm>
            <a:off x="533400" y="59404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9503" name="Text Box 15"/>
          <p:cNvSpPr txBox="1">
            <a:spLocks noChangeArrowheads="1"/>
          </p:cNvSpPr>
          <p:nvPr/>
        </p:nvSpPr>
        <p:spPr bwMode="auto">
          <a:xfrm>
            <a:off x="304800" y="62484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cs typeface="+mn-cs"/>
              </a:rPr>
              <a:t>B</a:t>
            </a:r>
            <a:r>
              <a:rPr lang="en-US" b="1" baseline="-25000">
                <a:cs typeface="+mn-cs"/>
              </a:rPr>
              <a:t>0</a:t>
            </a:r>
          </a:p>
        </p:txBody>
      </p:sp>
      <p:sp>
        <p:nvSpPr>
          <p:cNvPr id="319504" name="Oval 16"/>
          <p:cNvSpPr>
            <a:spLocks noChangeArrowheads="1"/>
          </p:cNvSpPr>
          <p:nvPr/>
        </p:nvSpPr>
        <p:spPr bwMode="auto">
          <a:xfrm>
            <a:off x="1295400" y="59436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9505" name="Oval 17"/>
          <p:cNvSpPr>
            <a:spLocks noChangeArrowheads="1"/>
          </p:cNvSpPr>
          <p:nvPr/>
        </p:nvSpPr>
        <p:spPr bwMode="auto">
          <a:xfrm>
            <a:off x="1295400" y="55594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319506" name="AutoShape 18"/>
          <p:cNvCxnSpPr>
            <a:cxnSpLocks noChangeShapeType="1"/>
            <a:stCxn id="319504" idx="0"/>
            <a:endCxn id="319505" idx="4"/>
          </p:cNvCxnSpPr>
          <p:nvPr/>
        </p:nvCxnSpPr>
        <p:spPr bwMode="auto">
          <a:xfrm flipV="1">
            <a:off x="1371600" y="5722938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07" name="Oval 19"/>
          <p:cNvSpPr>
            <a:spLocks noChangeArrowheads="1"/>
          </p:cNvSpPr>
          <p:nvPr/>
        </p:nvSpPr>
        <p:spPr bwMode="auto">
          <a:xfrm>
            <a:off x="2133600" y="59404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9508" name="Oval 20"/>
          <p:cNvSpPr>
            <a:spLocks noChangeArrowheads="1"/>
          </p:cNvSpPr>
          <p:nvPr/>
        </p:nvSpPr>
        <p:spPr bwMode="auto">
          <a:xfrm>
            <a:off x="2133600" y="55562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319509" name="AutoShape 21"/>
          <p:cNvCxnSpPr>
            <a:cxnSpLocks noChangeShapeType="1"/>
            <a:stCxn id="319507" idx="0"/>
            <a:endCxn id="319508" idx="4"/>
          </p:cNvCxnSpPr>
          <p:nvPr/>
        </p:nvCxnSpPr>
        <p:spPr bwMode="auto">
          <a:xfrm flipV="1">
            <a:off x="2209800" y="57197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10" name="Oval 22"/>
          <p:cNvSpPr>
            <a:spLocks noChangeArrowheads="1"/>
          </p:cNvSpPr>
          <p:nvPr/>
        </p:nvSpPr>
        <p:spPr bwMode="auto">
          <a:xfrm>
            <a:off x="2590800" y="55530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9511" name="Oval 23"/>
          <p:cNvSpPr>
            <a:spLocks noChangeArrowheads="1"/>
          </p:cNvSpPr>
          <p:nvPr/>
        </p:nvSpPr>
        <p:spPr bwMode="auto">
          <a:xfrm>
            <a:off x="2590800" y="51689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319512" name="AutoShape 24"/>
          <p:cNvCxnSpPr>
            <a:cxnSpLocks noChangeShapeType="1"/>
            <a:stCxn id="319510" idx="0"/>
            <a:endCxn id="319511" idx="4"/>
          </p:cNvCxnSpPr>
          <p:nvPr/>
        </p:nvCxnSpPr>
        <p:spPr bwMode="auto">
          <a:xfrm flipV="1">
            <a:off x="2667000" y="53324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13" name="AutoShape 25"/>
          <p:cNvCxnSpPr>
            <a:cxnSpLocks noChangeShapeType="1"/>
            <a:stCxn id="319508" idx="7"/>
            <a:endCxn id="319511" idx="3"/>
          </p:cNvCxnSpPr>
          <p:nvPr/>
        </p:nvCxnSpPr>
        <p:spPr bwMode="auto">
          <a:xfrm flipV="1">
            <a:off x="2263775" y="53101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14" name="Text Box 26"/>
          <p:cNvSpPr txBox="1">
            <a:spLocks noChangeArrowheads="1"/>
          </p:cNvSpPr>
          <p:nvPr/>
        </p:nvSpPr>
        <p:spPr bwMode="auto">
          <a:xfrm>
            <a:off x="1117600" y="62484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cs typeface="+mn-cs"/>
              </a:rPr>
              <a:t>B</a:t>
            </a:r>
            <a:r>
              <a:rPr lang="en-US" b="1" baseline="-25000">
                <a:cs typeface="+mn-cs"/>
              </a:rPr>
              <a:t>1</a:t>
            </a:r>
          </a:p>
        </p:txBody>
      </p:sp>
      <p:sp>
        <p:nvSpPr>
          <p:cNvPr id="319515" name="Oval 27"/>
          <p:cNvSpPr>
            <a:spLocks noChangeArrowheads="1"/>
          </p:cNvSpPr>
          <p:nvPr/>
        </p:nvSpPr>
        <p:spPr bwMode="auto">
          <a:xfrm>
            <a:off x="3276600" y="59404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9516" name="Oval 28"/>
          <p:cNvSpPr>
            <a:spLocks noChangeArrowheads="1"/>
          </p:cNvSpPr>
          <p:nvPr/>
        </p:nvSpPr>
        <p:spPr bwMode="auto">
          <a:xfrm>
            <a:off x="3276600" y="55562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319517" name="AutoShape 29"/>
          <p:cNvCxnSpPr>
            <a:cxnSpLocks noChangeShapeType="1"/>
            <a:stCxn id="319515" idx="0"/>
            <a:endCxn id="319516" idx="4"/>
          </p:cNvCxnSpPr>
          <p:nvPr/>
        </p:nvCxnSpPr>
        <p:spPr bwMode="auto">
          <a:xfrm flipV="1">
            <a:off x="3352800" y="57197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18" name="Oval 30"/>
          <p:cNvSpPr>
            <a:spLocks noChangeArrowheads="1"/>
          </p:cNvSpPr>
          <p:nvPr/>
        </p:nvSpPr>
        <p:spPr bwMode="auto">
          <a:xfrm>
            <a:off x="3733800" y="55530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9519" name="Oval 31"/>
          <p:cNvSpPr>
            <a:spLocks noChangeArrowheads="1"/>
          </p:cNvSpPr>
          <p:nvPr/>
        </p:nvSpPr>
        <p:spPr bwMode="auto">
          <a:xfrm>
            <a:off x="3733800" y="51689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319520" name="AutoShape 32"/>
          <p:cNvCxnSpPr>
            <a:cxnSpLocks noChangeShapeType="1"/>
            <a:stCxn id="319518" idx="0"/>
            <a:endCxn id="319519" idx="4"/>
          </p:cNvCxnSpPr>
          <p:nvPr/>
        </p:nvCxnSpPr>
        <p:spPr bwMode="auto">
          <a:xfrm flipV="1">
            <a:off x="3810000" y="53324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21" name="AutoShape 33"/>
          <p:cNvCxnSpPr>
            <a:cxnSpLocks noChangeShapeType="1"/>
            <a:stCxn id="319516" idx="7"/>
            <a:endCxn id="319519" idx="3"/>
          </p:cNvCxnSpPr>
          <p:nvPr/>
        </p:nvCxnSpPr>
        <p:spPr bwMode="auto">
          <a:xfrm flipV="1">
            <a:off x="3406775" y="53101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22" name="Oval 34"/>
          <p:cNvSpPr>
            <a:spLocks noChangeArrowheads="1"/>
          </p:cNvSpPr>
          <p:nvPr/>
        </p:nvSpPr>
        <p:spPr bwMode="auto">
          <a:xfrm>
            <a:off x="4191000" y="55467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9523" name="Oval 35"/>
          <p:cNvSpPr>
            <a:spLocks noChangeArrowheads="1"/>
          </p:cNvSpPr>
          <p:nvPr/>
        </p:nvSpPr>
        <p:spPr bwMode="auto">
          <a:xfrm>
            <a:off x="4191000" y="51625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319524" name="AutoShape 36"/>
          <p:cNvCxnSpPr>
            <a:cxnSpLocks noChangeShapeType="1"/>
            <a:stCxn id="319522" idx="0"/>
            <a:endCxn id="319523" idx="4"/>
          </p:cNvCxnSpPr>
          <p:nvPr/>
        </p:nvCxnSpPr>
        <p:spPr bwMode="auto">
          <a:xfrm flipV="1">
            <a:off x="4267200" y="53260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25" name="Oval 37"/>
          <p:cNvSpPr>
            <a:spLocks noChangeArrowheads="1"/>
          </p:cNvSpPr>
          <p:nvPr/>
        </p:nvSpPr>
        <p:spPr bwMode="auto">
          <a:xfrm>
            <a:off x="4648200" y="51593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9526" name="Oval 38"/>
          <p:cNvSpPr>
            <a:spLocks noChangeArrowheads="1"/>
          </p:cNvSpPr>
          <p:nvPr/>
        </p:nvSpPr>
        <p:spPr bwMode="auto">
          <a:xfrm>
            <a:off x="4648200" y="47752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319527" name="AutoShape 39"/>
          <p:cNvCxnSpPr>
            <a:cxnSpLocks noChangeShapeType="1"/>
            <a:stCxn id="319525" idx="0"/>
            <a:endCxn id="319526" idx="4"/>
          </p:cNvCxnSpPr>
          <p:nvPr/>
        </p:nvCxnSpPr>
        <p:spPr bwMode="auto">
          <a:xfrm flipV="1">
            <a:off x="4724400" y="49387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28" name="AutoShape 40"/>
          <p:cNvCxnSpPr>
            <a:cxnSpLocks noChangeShapeType="1"/>
            <a:stCxn id="319523" idx="7"/>
            <a:endCxn id="319526" idx="3"/>
          </p:cNvCxnSpPr>
          <p:nvPr/>
        </p:nvCxnSpPr>
        <p:spPr bwMode="auto">
          <a:xfrm flipV="1">
            <a:off x="4321175" y="49164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29" name="AutoShape 41"/>
          <p:cNvCxnSpPr>
            <a:cxnSpLocks noChangeShapeType="1"/>
            <a:stCxn id="319519" idx="7"/>
            <a:endCxn id="319526" idx="2"/>
          </p:cNvCxnSpPr>
          <p:nvPr/>
        </p:nvCxnSpPr>
        <p:spPr bwMode="auto">
          <a:xfrm flipV="1">
            <a:off x="3863975" y="4852988"/>
            <a:ext cx="776288" cy="3302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30" name="Text Box 42"/>
          <p:cNvSpPr txBox="1">
            <a:spLocks noChangeArrowheads="1"/>
          </p:cNvSpPr>
          <p:nvPr/>
        </p:nvSpPr>
        <p:spPr bwMode="auto">
          <a:xfrm>
            <a:off x="2057400" y="6249988"/>
            <a:ext cx="635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cs typeface="+mn-cs"/>
              </a:rPr>
              <a:t>B</a:t>
            </a:r>
            <a:r>
              <a:rPr lang="en-US" b="1" baseline="-25000">
                <a:cs typeface="+mn-cs"/>
              </a:rPr>
              <a:t>2</a:t>
            </a:r>
          </a:p>
        </p:txBody>
      </p:sp>
      <p:sp>
        <p:nvSpPr>
          <p:cNvPr id="319531" name="Text Box 43"/>
          <p:cNvSpPr txBox="1">
            <a:spLocks noChangeArrowheads="1"/>
          </p:cNvSpPr>
          <p:nvPr/>
        </p:nvSpPr>
        <p:spPr bwMode="auto">
          <a:xfrm>
            <a:off x="3784600" y="6249988"/>
            <a:ext cx="635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cs typeface="+mn-cs"/>
              </a:rPr>
              <a:t>B</a:t>
            </a:r>
            <a:r>
              <a:rPr lang="en-US" b="1" baseline="-25000">
                <a:cs typeface="+mn-cs"/>
              </a:rPr>
              <a:t>3</a:t>
            </a:r>
          </a:p>
        </p:txBody>
      </p:sp>
      <p:sp>
        <p:nvSpPr>
          <p:cNvPr id="319532" name="Oval 44"/>
          <p:cNvSpPr>
            <a:spLocks noChangeArrowheads="1"/>
          </p:cNvSpPr>
          <p:nvPr/>
        </p:nvSpPr>
        <p:spPr bwMode="auto">
          <a:xfrm>
            <a:off x="5257800" y="59531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9533" name="Oval 45"/>
          <p:cNvSpPr>
            <a:spLocks noChangeArrowheads="1"/>
          </p:cNvSpPr>
          <p:nvPr/>
        </p:nvSpPr>
        <p:spPr bwMode="auto">
          <a:xfrm>
            <a:off x="5257800" y="55689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319534" name="AutoShape 46"/>
          <p:cNvCxnSpPr>
            <a:cxnSpLocks noChangeShapeType="1"/>
            <a:stCxn id="319532" idx="0"/>
            <a:endCxn id="319533" idx="4"/>
          </p:cNvCxnSpPr>
          <p:nvPr/>
        </p:nvCxnSpPr>
        <p:spPr bwMode="auto">
          <a:xfrm flipV="1">
            <a:off x="5334000" y="57324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35" name="Oval 47"/>
          <p:cNvSpPr>
            <a:spLocks noChangeArrowheads="1"/>
          </p:cNvSpPr>
          <p:nvPr/>
        </p:nvSpPr>
        <p:spPr bwMode="auto">
          <a:xfrm>
            <a:off x="5715000" y="55657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9536" name="Oval 48"/>
          <p:cNvSpPr>
            <a:spLocks noChangeArrowheads="1"/>
          </p:cNvSpPr>
          <p:nvPr/>
        </p:nvSpPr>
        <p:spPr bwMode="auto">
          <a:xfrm>
            <a:off x="5715000" y="51816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319537" name="AutoShape 49"/>
          <p:cNvCxnSpPr>
            <a:cxnSpLocks noChangeShapeType="1"/>
            <a:stCxn id="319535" idx="0"/>
            <a:endCxn id="319536" idx="4"/>
          </p:cNvCxnSpPr>
          <p:nvPr/>
        </p:nvCxnSpPr>
        <p:spPr bwMode="auto">
          <a:xfrm flipV="1">
            <a:off x="5791200" y="53451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38" name="AutoShape 50"/>
          <p:cNvCxnSpPr>
            <a:cxnSpLocks noChangeShapeType="1"/>
            <a:stCxn id="319533" idx="7"/>
            <a:endCxn id="319536" idx="3"/>
          </p:cNvCxnSpPr>
          <p:nvPr/>
        </p:nvCxnSpPr>
        <p:spPr bwMode="auto">
          <a:xfrm flipV="1">
            <a:off x="5387975" y="53228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39" name="Oval 51"/>
          <p:cNvSpPr>
            <a:spLocks noChangeArrowheads="1"/>
          </p:cNvSpPr>
          <p:nvPr/>
        </p:nvSpPr>
        <p:spPr bwMode="auto">
          <a:xfrm>
            <a:off x="6172200" y="55594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9540" name="Oval 52"/>
          <p:cNvSpPr>
            <a:spLocks noChangeArrowheads="1"/>
          </p:cNvSpPr>
          <p:nvPr/>
        </p:nvSpPr>
        <p:spPr bwMode="auto">
          <a:xfrm>
            <a:off x="6172200" y="51752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319541" name="AutoShape 53"/>
          <p:cNvCxnSpPr>
            <a:cxnSpLocks noChangeShapeType="1"/>
            <a:stCxn id="319539" idx="0"/>
            <a:endCxn id="319540" idx="4"/>
          </p:cNvCxnSpPr>
          <p:nvPr/>
        </p:nvCxnSpPr>
        <p:spPr bwMode="auto">
          <a:xfrm flipV="1">
            <a:off x="6248400" y="53387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42" name="Oval 54"/>
          <p:cNvSpPr>
            <a:spLocks noChangeArrowheads="1"/>
          </p:cNvSpPr>
          <p:nvPr/>
        </p:nvSpPr>
        <p:spPr bwMode="auto">
          <a:xfrm>
            <a:off x="6629400" y="51720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9543" name="Oval 55"/>
          <p:cNvSpPr>
            <a:spLocks noChangeArrowheads="1"/>
          </p:cNvSpPr>
          <p:nvPr/>
        </p:nvSpPr>
        <p:spPr bwMode="auto">
          <a:xfrm>
            <a:off x="6629400" y="47879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319544" name="AutoShape 56"/>
          <p:cNvCxnSpPr>
            <a:cxnSpLocks noChangeShapeType="1"/>
            <a:stCxn id="319542" idx="0"/>
            <a:endCxn id="319543" idx="4"/>
          </p:cNvCxnSpPr>
          <p:nvPr/>
        </p:nvCxnSpPr>
        <p:spPr bwMode="auto">
          <a:xfrm flipV="1">
            <a:off x="6705600" y="49514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45" name="AutoShape 57"/>
          <p:cNvCxnSpPr>
            <a:cxnSpLocks noChangeShapeType="1"/>
            <a:stCxn id="319540" idx="7"/>
            <a:endCxn id="319543" idx="3"/>
          </p:cNvCxnSpPr>
          <p:nvPr/>
        </p:nvCxnSpPr>
        <p:spPr bwMode="auto">
          <a:xfrm flipV="1">
            <a:off x="6302375" y="49291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46" name="AutoShape 58"/>
          <p:cNvCxnSpPr>
            <a:cxnSpLocks noChangeShapeType="1"/>
            <a:stCxn id="319536" idx="7"/>
            <a:endCxn id="319543" idx="2"/>
          </p:cNvCxnSpPr>
          <p:nvPr/>
        </p:nvCxnSpPr>
        <p:spPr bwMode="auto">
          <a:xfrm flipV="1">
            <a:off x="5845175" y="4865688"/>
            <a:ext cx="776288" cy="3302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47" name="Text Box 59"/>
          <p:cNvSpPr txBox="1">
            <a:spLocks noChangeArrowheads="1"/>
          </p:cNvSpPr>
          <p:nvPr/>
        </p:nvSpPr>
        <p:spPr bwMode="auto">
          <a:xfrm>
            <a:off x="6934200" y="6262688"/>
            <a:ext cx="635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cs typeface="+mn-cs"/>
              </a:rPr>
              <a:t>B</a:t>
            </a:r>
            <a:r>
              <a:rPr lang="en-US" b="1" baseline="-25000">
                <a:cs typeface="+mn-cs"/>
              </a:rPr>
              <a:t>4</a:t>
            </a:r>
          </a:p>
        </p:txBody>
      </p:sp>
      <p:sp>
        <p:nvSpPr>
          <p:cNvPr id="319548" name="Oval 60"/>
          <p:cNvSpPr>
            <a:spLocks noChangeArrowheads="1"/>
          </p:cNvSpPr>
          <p:nvPr/>
        </p:nvSpPr>
        <p:spPr bwMode="auto">
          <a:xfrm>
            <a:off x="7086600" y="55721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9549" name="Oval 61"/>
          <p:cNvSpPr>
            <a:spLocks noChangeArrowheads="1"/>
          </p:cNvSpPr>
          <p:nvPr/>
        </p:nvSpPr>
        <p:spPr bwMode="auto">
          <a:xfrm>
            <a:off x="7086600" y="51879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319550" name="AutoShape 62"/>
          <p:cNvCxnSpPr>
            <a:cxnSpLocks noChangeShapeType="1"/>
            <a:stCxn id="319548" idx="0"/>
            <a:endCxn id="319549" idx="4"/>
          </p:cNvCxnSpPr>
          <p:nvPr/>
        </p:nvCxnSpPr>
        <p:spPr bwMode="auto">
          <a:xfrm flipV="1">
            <a:off x="7162800" y="53514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51" name="Oval 63"/>
          <p:cNvSpPr>
            <a:spLocks noChangeArrowheads="1"/>
          </p:cNvSpPr>
          <p:nvPr/>
        </p:nvSpPr>
        <p:spPr bwMode="auto">
          <a:xfrm>
            <a:off x="7543800" y="51847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9552" name="Oval 64"/>
          <p:cNvSpPr>
            <a:spLocks noChangeArrowheads="1"/>
          </p:cNvSpPr>
          <p:nvPr/>
        </p:nvSpPr>
        <p:spPr bwMode="auto">
          <a:xfrm>
            <a:off x="7543800" y="48006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319553" name="AutoShape 65"/>
          <p:cNvCxnSpPr>
            <a:cxnSpLocks noChangeShapeType="1"/>
            <a:stCxn id="319551" idx="0"/>
            <a:endCxn id="319552" idx="4"/>
          </p:cNvCxnSpPr>
          <p:nvPr/>
        </p:nvCxnSpPr>
        <p:spPr bwMode="auto">
          <a:xfrm flipV="1">
            <a:off x="7620000" y="49641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54" name="AutoShape 66"/>
          <p:cNvCxnSpPr>
            <a:cxnSpLocks noChangeShapeType="1"/>
            <a:stCxn id="319549" idx="7"/>
            <a:endCxn id="319552" idx="3"/>
          </p:cNvCxnSpPr>
          <p:nvPr/>
        </p:nvCxnSpPr>
        <p:spPr bwMode="auto">
          <a:xfrm flipV="1">
            <a:off x="7216775" y="49418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55" name="Oval 67"/>
          <p:cNvSpPr>
            <a:spLocks noChangeArrowheads="1"/>
          </p:cNvSpPr>
          <p:nvPr/>
        </p:nvSpPr>
        <p:spPr bwMode="auto">
          <a:xfrm>
            <a:off x="8001000" y="51784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9556" name="Oval 68"/>
          <p:cNvSpPr>
            <a:spLocks noChangeArrowheads="1"/>
          </p:cNvSpPr>
          <p:nvPr/>
        </p:nvSpPr>
        <p:spPr bwMode="auto">
          <a:xfrm>
            <a:off x="8001000" y="47942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319557" name="AutoShape 69"/>
          <p:cNvCxnSpPr>
            <a:cxnSpLocks noChangeShapeType="1"/>
            <a:stCxn id="319555" idx="0"/>
            <a:endCxn id="319556" idx="4"/>
          </p:cNvCxnSpPr>
          <p:nvPr/>
        </p:nvCxnSpPr>
        <p:spPr bwMode="auto">
          <a:xfrm flipV="1">
            <a:off x="8077200" y="49577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58" name="Oval 70"/>
          <p:cNvSpPr>
            <a:spLocks noChangeArrowheads="1"/>
          </p:cNvSpPr>
          <p:nvPr/>
        </p:nvSpPr>
        <p:spPr bwMode="auto">
          <a:xfrm>
            <a:off x="8458200" y="47910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9559" name="Oval 71"/>
          <p:cNvSpPr>
            <a:spLocks noChangeArrowheads="1"/>
          </p:cNvSpPr>
          <p:nvPr/>
        </p:nvSpPr>
        <p:spPr bwMode="auto">
          <a:xfrm>
            <a:off x="8458200" y="44069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319560" name="AutoShape 72"/>
          <p:cNvCxnSpPr>
            <a:cxnSpLocks noChangeShapeType="1"/>
            <a:stCxn id="319558" idx="0"/>
            <a:endCxn id="319559" idx="4"/>
          </p:cNvCxnSpPr>
          <p:nvPr/>
        </p:nvCxnSpPr>
        <p:spPr bwMode="auto">
          <a:xfrm flipV="1">
            <a:off x="8534400" y="45704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61" name="AutoShape 73"/>
          <p:cNvCxnSpPr>
            <a:cxnSpLocks noChangeShapeType="1"/>
            <a:stCxn id="319556" idx="7"/>
            <a:endCxn id="319559" idx="3"/>
          </p:cNvCxnSpPr>
          <p:nvPr/>
        </p:nvCxnSpPr>
        <p:spPr bwMode="auto">
          <a:xfrm flipV="1">
            <a:off x="8131175" y="45481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62" name="AutoShape 74"/>
          <p:cNvCxnSpPr>
            <a:cxnSpLocks noChangeShapeType="1"/>
            <a:stCxn id="319552" idx="7"/>
            <a:endCxn id="319559" idx="2"/>
          </p:cNvCxnSpPr>
          <p:nvPr/>
        </p:nvCxnSpPr>
        <p:spPr bwMode="auto">
          <a:xfrm flipV="1">
            <a:off x="7673975" y="4484688"/>
            <a:ext cx="776288" cy="3302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63" name="AutoShape 75"/>
          <p:cNvCxnSpPr>
            <a:cxnSpLocks noChangeShapeType="1"/>
            <a:stCxn id="319543" idx="7"/>
            <a:endCxn id="319559" idx="1"/>
          </p:cNvCxnSpPr>
          <p:nvPr/>
        </p:nvCxnSpPr>
        <p:spPr bwMode="auto">
          <a:xfrm flipV="1">
            <a:off x="6759575" y="4421188"/>
            <a:ext cx="1720850" cy="3810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8497" name="TextBox 2"/>
          <p:cNvSpPr txBox="1">
            <a:spLocks noChangeArrowheads="1"/>
          </p:cNvSpPr>
          <p:nvPr/>
        </p:nvSpPr>
        <p:spPr bwMode="auto">
          <a:xfrm>
            <a:off x="609600" y="1905000"/>
            <a:ext cx="4572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>
                <a:solidFill>
                  <a:srgbClr val="FF0000"/>
                </a:solidFill>
              </a:rPr>
              <a:t>Height?</a:t>
            </a:r>
          </a:p>
        </p:txBody>
      </p:sp>
      <p:sp>
        <p:nvSpPr>
          <p:cNvPr id="87" name="TextBox 86"/>
          <p:cNvSpPr txBox="1">
            <a:spLocks noChangeArrowheads="1"/>
          </p:cNvSpPr>
          <p:nvPr/>
        </p:nvSpPr>
        <p:spPr bwMode="auto">
          <a:xfrm>
            <a:off x="533400" y="3124200"/>
            <a:ext cx="3733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>
                <a:solidFill>
                  <a:srgbClr val="0000FF"/>
                </a:solidFill>
              </a:rPr>
              <a:t>H(B</a:t>
            </a:r>
            <a:r>
              <a:rPr lang="en-US" sz="2800" baseline="-25000">
                <a:solidFill>
                  <a:srgbClr val="0000FF"/>
                </a:solidFill>
              </a:rPr>
              <a:t>o</a:t>
            </a:r>
            <a:r>
              <a:rPr lang="en-US" sz="2800">
                <a:solidFill>
                  <a:srgbClr val="0000FF"/>
                </a:solidFill>
              </a:rPr>
              <a:t>) = 1</a:t>
            </a:r>
          </a:p>
          <a:p>
            <a:r>
              <a:rPr lang="en-US" sz="2800">
                <a:solidFill>
                  <a:srgbClr val="0000FF"/>
                </a:solidFill>
              </a:rPr>
              <a:t>H(B</a:t>
            </a:r>
            <a:r>
              <a:rPr lang="en-US" sz="2800" baseline="-25000">
                <a:solidFill>
                  <a:srgbClr val="0000FF"/>
                </a:solidFill>
              </a:rPr>
              <a:t>k</a:t>
            </a:r>
            <a:r>
              <a:rPr lang="en-US" sz="2800">
                <a:solidFill>
                  <a:srgbClr val="0000FF"/>
                </a:solidFill>
              </a:rPr>
              <a:t>) = 1 + H(B</a:t>
            </a:r>
            <a:r>
              <a:rPr lang="en-US" sz="2800" baseline="-25000">
                <a:solidFill>
                  <a:srgbClr val="0000FF"/>
                </a:solidFill>
              </a:rPr>
              <a:t>k-1</a:t>
            </a:r>
            <a:r>
              <a:rPr lang="en-US" sz="2800">
                <a:solidFill>
                  <a:srgbClr val="0000FF"/>
                </a:solidFill>
              </a:rPr>
              <a:t>) = k</a:t>
            </a:r>
            <a:endParaRPr lang="en-US" sz="2800" baseline="-25000">
              <a:solidFill>
                <a:srgbClr val="0000FF"/>
              </a:solidFill>
            </a:endParaRPr>
          </a:p>
        </p:txBody>
      </p:sp>
      <p:grpSp>
        <p:nvGrpSpPr>
          <p:cNvPr id="85" name="Group 113"/>
          <p:cNvGrpSpPr>
            <a:grpSpLocks/>
          </p:cNvGrpSpPr>
          <p:nvPr/>
        </p:nvGrpSpPr>
        <p:grpSpPr bwMode="auto">
          <a:xfrm>
            <a:off x="4876800" y="1143000"/>
            <a:ext cx="4114800" cy="2200275"/>
            <a:chOff x="3024" y="1014"/>
            <a:chExt cx="2592" cy="1386"/>
          </a:xfrm>
          <a:solidFill>
            <a:schemeClr val="bg1">
              <a:lumMod val="75000"/>
            </a:schemeClr>
          </a:solidFill>
        </p:grpSpPr>
        <p:sp>
          <p:nvSpPr>
            <p:cNvPr id="86" name="Rectangle 95"/>
            <p:cNvSpPr>
              <a:spLocks noChangeArrowheads="1"/>
            </p:cNvSpPr>
            <p:nvPr/>
          </p:nvSpPr>
          <p:spPr bwMode="auto">
            <a:xfrm>
              <a:off x="3024" y="1014"/>
              <a:ext cx="2592" cy="1386"/>
            </a:xfrm>
            <a:prstGeom prst="rect">
              <a:avLst/>
            </a:prstGeom>
            <a:grp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8" name="AutoShape 96"/>
            <p:cNvSpPr>
              <a:spLocks noChangeArrowheads="1"/>
            </p:cNvSpPr>
            <p:nvPr/>
          </p:nvSpPr>
          <p:spPr bwMode="auto">
            <a:xfrm>
              <a:off x="4734" y="1654"/>
              <a:ext cx="370" cy="355"/>
            </a:xfrm>
            <a:prstGeom prst="triangle">
              <a:avLst>
                <a:gd name="adj" fmla="val 50000"/>
              </a:avLst>
            </a:prstGeom>
            <a:grp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b="1">
                  <a:solidFill>
                    <a:schemeClr val="bg1"/>
                  </a:solidFill>
                  <a:cs typeface="+mn-cs"/>
                </a:rPr>
                <a:t>B</a:t>
              </a:r>
              <a:r>
                <a:rPr lang="en-US" b="1" baseline="-25000">
                  <a:solidFill>
                    <a:schemeClr val="bg1"/>
                  </a:solidFill>
                  <a:cs typeface="+mn-cs"/>
                </a:rPr>
                <a:t>1</a:t>
              </a:r>
              <a:endParaRPr lang="en-US" b="1" baseline="-25000">
                <a:cs typeface="+mn-cs"/>
              </a:endParaRPr>
            </a:p>
          </p:txBody>
        </p:sp>
        <p:sp>
          <p:nvSpPr>
            <p:cNvPr id="89" name="AutoShape 97"/>
            <p:cNvSpPr>
              <a:spLocks noChangeArrowheads="1"/>
            </p:cNvSpPr>
            <p:nvPr/>
          </p:nvSpPr>
          <p:spPr bwMode="auto">
            <a:xfrm>
              <a:off x="3163" y="1836"/>
              <a:ext cx="647" cy="522"/>
            </a:xfrm>
            <a:prstGeom prst="triangle">
              <a:avLst>
                <a:gd name="adj" fmla="val 50000"/>
              </a:avLst>
            </a:prstGeom>
            <a:grp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b="1" dirty="0">
                  <a:solidFill>
                    <a:schemeClr val="bg1"/>
                  </a:solidFill>
                  <a:cs typeface="+mn-cs"/>
                </a:rPr>
                <a:t>B</a:t>
              </a:r>
              <a:r>
                <a:rPr lang="en-US" b="1" baseline="-25000" dirty="0">
                  <a:solidFill>
                    <a:schemeClr val="bg1"/>
                  </a:solidFill>
                  <a:cs typeface="+mn-cs"/>
                </a:rPr>
                <a:t>k-1</a:t>
              </a:r>
              <a:endParaRPr lang="en-US" b="1" baseline="-25000" dirty="0">
                <a:cs typeface="+mn-cs"/>
              </a:endParaRPr>
            </a:p>
          </p:txBody>
        </p:sp>
        <p:cxnSp>
          <p:nvCxnSpPr>
            <p:cNvPr id="90" name="AutoShape 98"/>
            <p:cNvCxnSpPr>
              <a:cxnSpLocks noChangeShapeType="1"/>
              <a:stCxn id="99" idx="4"/>
              <a:endCxn id="88" idx="0"/>
            </p:cNvCxnSpPr>
            <p:nvPr/>
          </p:nvCxnSpPr>
          <p:spPr bwMode="auto">
            <a:xfrm flipH="1">
              <a:off x="4919" y="1300"/>
              <a:ext cx="464" cy="349"/>
            </a:xfrm>
            <a:prstGeom prst="straightConnector1">
              <a:avLst/>
            </a:prstGeom>
            <a:grp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91" name="Text Box 99"/>
            <p:cNvSpPr txBox="1">
              <a:spLocks noChangeArrowheads="1"/>
            </p:cNvSpPr>
            <p:nvPr/>
          </p:nvSpPr>
          <p:spPr bwMode="auto">
            <a:xfrm>
              <a:off x="4364" y="1097"/>
              <a:ext cx="386" cy="231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b="1" dirty="0" err="1">
                  <a:cs typeface="+mn-cs"/>
                </a:rPr>
                <a:t>B</a:t>
              </a:r>
              <a:r>
                <a:rPr lang="en-US" b="1" baseline="-25000" dirty="0" err="1">
                  <a:cs typeface="+mn-cs"/>
                </a:rPr>
                <a:t>k</a:t>
              </a:r>
              <a:endParaRPr lang="en-US" b="1" baseline="-25000" dirty="0">
                <a:cs typeface="+mn-cs"/>
              </a:endParaRPr>
            </a:p>
          </p:txBody>
        </p:sp>
        <p:sp>
          <p:nvSpPr>
            <p:cNvPr id="92" name="AutoShape 100"/>
            <p:cNvSpPr>
              <a:spLocks noChangeArrowheads="1"/>
            </p:cNvSpPr>
            <p:nvPr/>
          </p:nvSpPr>
          <p:spPr bwMode="auto">
            <a:xfrm>
              <a:off x="4226" y="1758"/>
              <a:ext cx="446" cy="402"/>
            </a:xfrm>
            <a:prstGeom prst="triangle">
              <a:avLst>
                <a:gd name="adj" fmla="val 50000"/>
              </a:avLst>
            </a:prstGeom>
            <a:grp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b="1">
                  <a:solidFill>
                    <a:schemeClr val="bg1"/>
                  </a:solidFill>
                  <a:cs typeface="+mn-cs"/>
                </a:rPr>
                <a:t>B</a:t>
              </a:r>
              <a:r>
                <a:rPr lang="en-US" b="1" baseline="-25000">
                  <a:solidFill>
                    <a:schemeClr val="bg1"/>
                  </a:solidFill>
                  <a:cs typeface="+mn-cs"/>
                </a:rPr>
                <a:t>2</a:t>
              </a:r>
              <a:endParaRPr lang="en-US" b="1" baseline="-25000">
                <a:cs typeface="+mn-cs"/>
              </a:endParaRPr>
            </a:p>
          </p:txBody>
        </p:sp>
        <p:cxnSp>
          <p:nvCxnSpPr>
            <p:cNvPr id="93" name="AutoShape 101"/>
            <p:cNvCxnSpPr>
              <a:cxnSpLocks noChangeShapeType="1"/>
              <a:stCxn id="99" idx="3"/>
              <a:endCxn id="92" idx="0"/>
            </p:cNvCxnSpPr>
            <p:nvPr/>
          </p:nvCxnSpPr>
          <p:spPr bwMode="auto">
            <a:xfrm flipH="1">
              <a:off x="4449" y="1286"/>
              <a:ext cx="901" cy="467"/>
            </a:xfrm>
            <a:prstGeom prst="straightConnector1">
              <a:avLst/>
            </a:prstGeom>
            <a:grp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94" name="AutoShape 102"/>
            <p:cNvCxnSpPr>
              <a:cxnSpLocks noChangeShapeType="1"/>
              <a:stCxn id="99" idx="2"/>
              <a:endCxn id="89" idx="0"/>
            </p:cNvCxnSpPr>
            <p:nvPr/>
          </p:nvCxnSpPr>
          <p:spPr bwMode="auto">
            <a:xfrm flipH="1">
              <a:off x="3487" y="1248"/>
              <a:ext cx="1845" cy="583"/>
            </a:xfrm>
            <a:prstGeom prst="straightConnector1">
              <a:avLst/>
            </a:prstGeom>
            <a:grp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grpSp>
          <p:nvGrpSpPr>
            <p:cNvPr id="95" name="Group 103"/>
            <p:cNvGrpSpPr>
              <a:grpSpLocks/>
            </p:cNvGrpSpPr>
            <p:nvPr/>
          </p:nvGrpSpPr>
          <p:grpSpPr bwMode="auto">
            <a:xfrm>
              <a:off x="3921" y="1929"/>
              <a:ext cx="212" cy="29"/>
              <a:chOff x="4099" y="2016"/>
              <a:chExt cx="221" cy="30"/>
            </a:xfrm>
            <a:grpFill/>
          </p:grpSpPr>
          <p:sp>
            <p:nvSpPr>
              <p:cNvPr id="100" name="Oval 104"/>
              <p:cNvSpPr>
                <a:spLocks noChangeAspect="1" noChangeArrowheads="1"/>
              </p:cNvSpPr>
              <p:nvPr/>
            </p:nvSpPr>
            <p:spPr bwMode="auto">
              <a:xfrm>
                <a:off x="4099" y="2016"/>
                <a:ext cx="29" cy="30"/>
              </a:xfrm>
              <a:prstGeom prst="ellipse">
                <a:avLst/>
              </a:prstGeom>
              <a:grp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1" name="Oval 105"/>
              <p:cNvSpPr>
                <a:spLocks noChangeAspect="1" noChangeArrowheads="1"/>
              </p:cNvSpPr>
              <p:nvPr/>
            </p:nvSpPr>
            <p:spPr bwMode="auto">
              <a:xfrm>
                <a:off x="4195" y="2016"/>
                <a:ext cx="29" cy="30"/>
              </a:xfrm>
              <a:prstGeom prst="ellipse">
                <a:avLst/>
              </a:prstGeom>
              <a:grp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2" name="Oval 106"/>
              <p:cNvSpPr>
                <a:spLocks noChangeAspect="1" noChangeArrowheads="1"/>
              </p:cNvSpPr>
              <p:nvPr/>
            </p:nvSpPr>
            <p:spPr bwMode="auto">
              <a:xfrm>
                <a:off x="4291" y="2016"/>
                <a:ext cx="29" cy="30"/>
              </a:xfrm>
              <a:prstGeom prst="ellipse">
                <a:avLst/>
              </a:prstGeom>
              <a:grp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6" name="Oval 107"/>
            <p:cNvSpPr>
              <a:spLocks noChangeArrowheads="1"/>
            </p:cNvSpPr>
            <p:nvPr/>
          </p:nvSpPr>
          <p:spPr bwMode="auto">
            <a:xfrm>
              <a:off x="5337" y="1652"/>
              <a:ext cx="92" cy="94"/>
            </a:xfrm>
            <a:prstGeom prst="ellipse">
              <a:avLst/>
            </a:prstGeom>
            <a:grp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7" name="Text Box 108"/>
            <p:cNvSpPr txBox="1">
              <a:spLocks noChangeArrowheads="1"/>
            </p:cNvSpPr>
            <p:nvPr/>
          </p:nvSpPr>
          <p:spPr bwMode="auto">
            <a:xfrm>
              <a:off x="5232" y="1824"/>
              <a:ext cx="337" cy="231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b="1">
                  <a:cs typeface="+mn-cs"/>
                </a:rPr>
                <a:t>B</a:t>
              </a:r>
              <a:r>
                <a:rPr lang="en-US" b="1" baseline="-25000">
                  <a:cs typeface="+mn-cs"/>
                </a:rPr>
                <a:t>0</a:t>
              </a:r>
            </a:p>
          </p:txBody>
        </p:sp>
        <p:cxnSp>
          <p:nvCxnSpPr>
            <p:cNvPr id="98" name="AutoShape 109"/>
            <p:cNvCxnSpPr>
              <a:cxnSpLocks noChangeShapeType="1"/>
              <a:stCxn id="99" idx="4"/>
              <a:endCxn id="96" idx="0"/>
            </p:cNvCxnSpPr>
            <p:nvPr/>
          </p:nvCxnSpPr>
          <p:spPr bwMode="auto">
            <a:xfrm>
              <a:off x="5383" y="1300"/>
              <a:ext cx="0" cy="347"/>
            </a:xfrm>
            <a:prstGeom prst="straightConnector1">
              <a:avLst/>
            </a:prstGeom>
            <a:grp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99" name="Oval 110"/>
            <p:cNvSpPr>
              <a:spLocks noChangeArrowheads="1"/>
            </p:cNvSpPr>
            <p:nvPr/>
          </p:nvSpPr>
          <p:spPr bwMode="auto">
            <a:xfrm>
              <a:off x="5337" y="1200"/>
              <a:ext cx="92" cy="95"/>
            </a:xfrm>
            <a:prstGeom prst="ellipse">
              <a:avLst/>
            </a:prstGeom>
            <a:grp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5310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7391400" y="0"/>
            <a:ext cx="1752600" cy="1676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cs typeface="+mj-cs"/>
              </a:rPr>
              <a:t>Binomial Tree</a:t>
            </a:r>
          </a:p>
        </p:txBody>
      </p:sp>
      <p:sp>
        <p:nvSpPr>
          <p:cNvPr id="319502" name="Oval 14"/>
          <p:cNvSpPr>
            <a:spLocks noChangeArrowheads="1"/>
          </p:cNvSpPr>
          <p:nvPr/>
        </p:nvSpPr>
        <p:spPr bwMode="auto">
          <a:xfrm>
            <a:off x="533400" y="59404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9503" name="Text Box 15"/>
          <p:cNvSpPr txBox="1">
            <a:spLocks noChangeArrowheads="1"/>
          </p:cNvSpPr>
          <p:nvPr/>
        </p:nvSpPr>
        <p:spPr bwMode="auto">
          <a:xfrm>
            <a:off x="304800" y="62484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cs typeface="+mn-cs"/>
              </a:rPr>
              <a:t>B</a:t>
            </a:r>
            <a:r>
              <a:rPr lang="en-US" b="1" baseline="-25000">
                <a:cs typeface="+mn-cs"/>
              </a:rPr>
              <a:t>0</a:t>
            </a:r>
          </a:p>
        </p:txBody>
      </p:sp>
      <p:sp>
        <p:nvSpPr>
          <p:cNvPr id="319504" name="Oval 16"/>
          <p:cNvSpPr>
            <a:spLocks noChangeArrowheads="1"/>
          </p:cNvSpPr>
          <p:nvPr/>
        </p:nvSpPr>
        <p:spPr bwMode="auto">
          <a:xfrm>
            <a:off x="1295400" y="59436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9505" name="Oval 17"/>
          <p:cNvSpPr>
            <a:spLocks noChangeArrowheads="1"/>
          </p:cNvSpPr>
          <p:nvPr/>
        </p:nvSpPr>
        <p:spPr bwMode="auto">
          <a:xfrm>
            <a:off x="1295400" y="55594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319506" name="AutoShape 18"/>
          <p:cNvCxnSpPr>
            <a:cxnSpLocks noChangeShapeType="1"/>
            <a:stCxn id="319504" idx="0"/>
            <a:endCxn id="319505" idx="4"/>
          </p:cNvCxnSpPr>
          <p:nvPr/>
        </p:nvCxnSpPr>
        <p:spPr bwMode="auto">
          <a:xfrm flipV="1">
            <a:off x="1371600" y="5722938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07" name="Oval 19"/>
          <p:cNvSpPr>
            <a:spLocks noChangeArrowheads="1"/>
          </p:cNvSpPr>
          <p:nvPr/>
        </p:nvSpPr>
        <p:spPr bwMode="auto">
          <a:xfrm>
            <a:off x="2133600" y="59404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9508" name="Oval 20"/>
          <p:cNvSpPr>
            <a:spLocks noChangeArrowheads="1"/>
          </p:cNvSpPr>
          <p:nvPr/>
        </p:nvSpPr>
        <p:spPr bwMode="auto">
          <a:xfrm>
            <a:off x="2133600" y="55562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319509" name="AutoShape 21"/>
          <p:cNvCxnSpPr>
            <a:cxnSpLocks noChangeShapeType="1"/>
            <a:stCxn id="319507" idx="0"/>
            <a:endCxn id="319508" idx="4"/>
          </p:cNvCxnSpPr>
          <p:nvPr/>
        </p:nvCxnSpPr>
        <p:spPr bwMode="auto">
          <a:xfrm flipV="1">
            <a:off x="2209800" y="57197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10" name="Oval 22"/>
          <p:cNvSpPr>
            <a:spLocks noChangeArrowheads="1"/>
          </p:cNvSpPr>
          <p:nvPr/>
        </p:nvSpPr>
        <p:spPr bwMode="auto">
          <a:xfrm>
            <a:off x="2590800" y="55530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9511" name="Oval 23"/>
          <p:cNvSpPr>
            <a:spLocks noChangeArrowheads="1"/>
          </p:cNvSpPr>
          <p:nvPr/>
        </p:nvSpPr>
        <p:spPr bwMode="auto">
          <a:xfrm>
            <a:off x="2590800" y="51689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319512" name="AutoShape 24"/>
          <p:cNvCxnSpPr>
            <a:cxnSpLocks noChangeShapeType="1"/>
            <a:stCxn id="319510" idx="0"/>
            <a:endCxn id="319511" idx="4"/>
          </p:cNvCxnSpPr>
          <p:nvPr/>
        </p:nvCxnSpPr>
        <p:spPr bwMode="auto">
          <a:xfrm flipV="1">
            <a:off x="2667000" y="53324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13" name="AutoShape 25"/>
          <p:cNvCxnSpPr>
            <a:cxnSpLocks noChangeShapeType="1"/>
            <a:stCxn id="319508" idx="7"/>
            <a:endCxn id="319511" idx="3"/>
          </p:cNvCxnSpPr>
          <p:nvPr/>
        </p:nvCxnSpPr>
        <p:spPr bwMode="auto">
          <a:xfrm flipV="1">
            <a:off x="2263775" y="53101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14" name="Text Box 26"/>
          <p:cNvSpPr txBox="1">
            <a:spLocks noChangeArrowheads="1"/>
          </p:cNvSpPr>
          <p:nvPr/>
        </p:nvSpPr>
        <p:spPr bwMode="auto">
          <a:xfrm>
            <a:off x="1117600" y="62484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cs typeface="+mn-cs"/>
              </a:rPr>
              <a:t>B</a:t>
            </a:r>
            <a:r>
              <a:rPr lang="en-US" b="1" baseline="-25000">
                <a:cs typeface="+mn-cs"/>
              </a:rPr>
              <a:t>1</a:t>
            </a:r>
          </a:p>
        </p:txBody>
      </p:sp>
      <p:sp>
        <p:nvSpPr>
          <p:cNvPr id="319515" name="Oval 27"/>
          <p:cNvSpPr>
            <a:spLocks noChangeArrowheads="1"/>
          </p:cNvSpPr>
          <p:nvPr/>
        </p:nvSpPr>
        <p:spPr bwMode="auto">
          <a:xfrm>
            <a:off x="3276600" y="59404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9516" name="Oval 28"/>
          <p:cNvSpPr>
            <a:spLocks noChangeArrowheads="1"/>
          </p:cNvSpPr>
          <p:nvPr/>
        </p:nvSpPr>
        <p:spPr bwMode="auto">
          <a:xfrm>
            <a:off x="3276600" y="55562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319517" name="AutoShape 29"/>
          <p:cNvCxnSpPr>
            <a:cxnSpLocks noChangeShapeType="1"/>
            <a:stCxn id="319515" idx="0"/>
            <a:endCxn id="319516" idx="4"/>
          </p:cNvCxnSpPr>
          <p:nvPr/>
        </p:nvCxnSpPr>
        <p:spPr bwMode="auto">
          <a:xfrm flipV="1">
            <a:off x="3352800" y="57197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18" name="Oval 30"/>
          <p:cNvSpPr>
            <a:spLocks noChangeArrowheads="1"/>
          </p:cNvSpPr>
          <p:nvPr/>
        </p:nvSpPr>
        <p:spPr bwMode="auto">
          <a:xfrm>
            <a:off x="3733800" y="55530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9519" name="Oval 31"/>
          <p:cNvSpPr>
            <a:spLocks noChangeArrowheads="1"/>
          </p:cNvSpPr>
          <p:nvPr/>
        </p:nvSpPr>
        <p:spPr bwMode="auto">
          <a:xfrm>
            <a:off x="3733800" y="51689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319520" name="AutoShape 32"/>
          <p:cNvCxnSpPr>
            <a:cxnSpLocks noChangeShapeType="1"/>
            <a:stCxn id="319518" idx="0"/>
            <a:endCxn id="319519" idx="4"/>
          </p:cNvCxnSpPr>
          <p:nvPr/>
        </p:nvCxnSpPr>
        <p:spPr bwMode="auto">
          <a:xfrm flipV="1">
            <a:off x="3810000" y="53324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21" name="AutoShape 33"/>
          <p:cNvCxnSpPr>
            <a:cxnSpLocks noChangeShapeType="1"/>
            <a:stCxn id="319516" idx="7"/>
            <a:endCxn id="319519" idx="3"/>
          </p:cNvCxnSpPr>
          <p:nvPr/>
        </p:nvCxnSpPr>
        <p:spPr bwMode="auto">
          <a:xfrm flipV="1">
            <a:off x="3406775" y="53101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22" name="Oval 34"/>
          <p:cNvSpPr>
            <a:spLocks noChangeArrowheads="1"/>
          </p:cNvSpPr>
          <p:nvPr/>
        </p:nvSpPr>
        <p:spPr bwMode="auto">
          <a:xfrm>
            <a:off x="4191000" y="55467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9523" name="Oval 35"/>
          <p:cNvSpPr>
            <a:spLocks noChangeArrowheads="1"/>
          </p:cNvSpPr>
          <p:nvPr/>
        </p:nvSpPr>
        <p:spPr bwMode="auto">
          <a:xfrm>
            <a:off x="4191000" y="51625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319524" name="AutoShape 36"/>
          <p:cNvCxnSpPr>
            <a:cxnSpLocks noChangeShapeType="1"/>
            <a:stCxn id="319522" idx="0"/>
            <a:endCxn id="319523" idx="4"/>
          </p:cNvCxnSpPr>
          <p:nvPr/>
        </p:nvCxnSpPr>
        <p:spPr bwMode="auto">
          <a:xfrm flipV="1">
            <a:off x="4267200" y="53260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25" name="Oval 37"/>
          <p:cNvSpPr>
            <a:spLocks noChangeArrowheads="1"/>
          </p:cNvSpPr>
          <p:nvPr/>
        </p:nvSpPr>
        <p:spPr bwMode="auto">
          <a:xfrm>
            <a:off x="4648200" y="51593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9526" name="Oval 38"/>
          <p:cNvSpPr>
            <a:spLocks noChangeArrowheads="1"/>
          </p:cNvSpPr>
          <p:nvPr/>
        </p:nvSpPr>
        <p:spPr bwMode="auto">
          <a:xfrm>
            <a:off x="4648200" y="47752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319527" name="AutoShape 39"/>
          <p:cNvCxnSpPr>
            <a:cxnSpLocks noChangeShapeType="1"/>
            <a:stCxn id="319525" idx="0"/>
            <a:endCxn id="319526" idx="4"/>
          </p:cNvCxnSpPr>
          <p:nvPr/>
        </p:nvCxnSpPr>
        <p:spPr bwMode="auto">
          <a:xfrm flipV="1">
            <a:off x="4724400" y="49387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28" name="AutoShape 40"/>
          <p:cNvCxnSpPr>
            <a:cxnSpLocks noChangeShapeType="1"/>
            <a:stCxn id="319523" idx="7"/>
            <a:endCxn id="319526" idx="3"/>
          </p:cNvCxnSpPr>
          <p:nvPr/>
        </p:nvCxnSpPr>
        <p:spPr bwMode="auto">
          <a:xfrm flipV="1">
            <a:off x="4321175" y="49164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29" name="AutoShape 41"/>
          <p:cNvCxnSpPr>
            <a:cxnSpLocks noChangeShapeType="1"/>
            <a:stCxn id="319519" idx="7"/>
            <a:endCxn id="319526" idx="2"/>
          </p:cNvCxnSpPr>
          <p:nvPr/>
        </p:nvCxnSpPr>
        <p:spPr bwMode="auto">
          <a:xfrm flipV="1">
            <a:off x="3863975" y="4852988"/>
            <a:ext cx="776288" cy="3302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30" name="Text Box 42"/>
          <p:cNvSpPr txBox="1">
            <a:spLocks noChangeArrowheads="1"/>
          </p:cNvSpPr>
          <p:nvPr/>
        </p:nvSpPr>
        <p:spPr bwMode="auto">
          <a:xfrm>
            <a:off x="2057400" y="6249988"/>
            <a:ext cx="635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cs typeface="+mn-cs"/>
              </a:rPr>
              <a:t>B</a:t>
            </a:r>
            <a:r>
              <a:rPr lang="en-US" b="1" baseline="-25000">
                <a:cs typeface="+mn-cs"/>
              </a:rPr>
              <a:t>2</a:t>
            </a:r>
          </a:p>
        </p:txBody>
      </p:sp>
      <p:sp>
        <p:nvSpPr>
          <p:cNvPr id="319531" name="Text Box 43"/>
          <p:cNvSpPr txBox="1">
            <a:spLocks noChangeArrowheads="1"/>
          </p:cNvSpPr>
          <p:nvPr/>
        </p:nvSpPr>
        <p:spPr bwMode="auto">
          <a:xfrm>
            <a:off x="3784600" y="6249988"/>
            <a:ext cx="635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cs typeface="+mn-cs"/>
              </a:rPr>
              <a:t>B</a:t>
            </a:r>
            <a:r>
              <a:rPr lang="en-US" b="1" baseline="-25000">
                <a:cs typeface="+mn-cs"/>
              </a:rPr>
              <a:t>3</a:t>
            </a:r>
          </a:p>
        </p:txBody>
      </p:sp>
      <p:sp>
        <p:nvSpPr>
          <p:cNvPr id="319532" name="Oval 44"/>
          <p:cNvSpPr>
            <a:spLocks noChangeArrowheads="1"/>
          </p:cNvSpPr>
          <p:nvPr/>
        </p:nvSpPr>
        <p:spPr bwMode="auto">
          <a:xfrm>
            <a:off x="5257800" y="59531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9533" name="Oval 45"/>
          <p:cNvSpPr>
            <a:spLocks noChangeArrowheads="1"/>
          </p:cNvSpPr>
          <p:nvPr/>
        </p:nvSpPr>
        <p:spPr bwMode="auto">
          <a:xfrm>
            <a:off x="5257800" y="55689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319534" name="AutoShape 46"/>
          <p:cNvCxnSpPr>
            <a:cxnSpLocks noChangeShapeType="1"/>
            <a:stCxn id="319532" idx="0"/>
            <a:endCxn id="319533" idx="4"/>
          </p:cNvCxnSpPr>
          <p:nvPr/>
        </p:nvCxnSpPr>
        <p:spPr bwMode="auto">
          <a:xfrm flipV="1">
            <a:off x="5334000" y="57324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35" name="Oval 47"/>
          <p:cNvSpPr>
            <a:spLocks noChangeArrowheads="1"/>
          </p:cNvSpPr>
          <p:nvPr/>
        </p:nvSpPr>
        <p:spPr bwMode="auto">
          <a:xfrm>
            <a:off x="5715000" y="55657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9536" name="Oval 48"/>
          <p:cNvSpPr>
            <a:spLocks noChangeArrowheads="1"/>
          </p:cNvSpPr>
          <p:nvPr/>
        </p:nvSpPr>
        <p:spPr bwMode="auto">
          <a:xfrm>
            <a:off x="5715000" y="51816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319537" name="AutoShape 49"/>
          <p:cNvCxnSpPr>
            <a:cxnSpLocks noChangeShapeType="1"/>
            <a:stCxn id="319535" idx="0"/>
            <a:endCxn id="319536" idx="4"/>
          </p:cNvCxnSpPr>
          <p:nvPr/>
        </p:nvCxnSpPr>
        <p:spPr bwMode="auto">
          <a:xfrm flipV="1">
            <a:off x="5791200" y="53451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38" name="AutoShape 50"/>
          <p:cNvCxnSpPr>
            <a:cxnSpLocks noChangeShapeType="1"/>
            <a:stCxn id="319533" idx="7"/>
            <a:endCxn id="319536" idx="3"/>
          </p:cNvCxnSpPr>
          <p:nvPr/>
        </p:nvCxnSpPr>
        <p:spPr bwMode="auto">
          <a:xfrm flipV="1">
            <a:off x="5387975" y="53228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39" name="Oval 51"/>
          <p:cNvSpPr>
            <a:spLocks noChangeArrowheads="1"/>
          </p:cNvSpPr>
          <p:nvPr/>
        </p:nvSpPr>
        <p:spPr bwMode="auto">
          <a:xfrm>
            <a:off x="6172200" y="55594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9540" name="Oval 52"/>
          <p:cNvSpPr>
            <a:spLocks noChangeArrowheads="1"/>
          </p:cNvSpPr>
          <p:nvPr/>
        </p:nvSpPr>
        <p:spPr bwMode="auto">
          <a:xfrm>
            <a:off x="6172200" y="51752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319541" name="AutoShape 53"/>
          <p:cNvCxnSpPr>
            <a:cxnSpLocks noChangeShapeType="1"/>
            <a:stCxn id="319539" idx="0"/>
            <a:endCxn id="319540" idx="4"/>
          </p:cNvCxnSpPr>
          <p:nvPr/>
        </p:nvCxnSpPr>
        <p:spPr bwMode="auto">
          <a:xfrm flipV="1">
            <a:off x="6248400" y="53387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42" name="Oval 54"/>
          <p:cNvSpPr>
            <a:spLocks noChangeArrowheads="1"/>
          </p:cNvSpPr>
          <p:nvPr/>
        </p:nvSpPr>
        <p:spPr bwMode="auto">
          <a:xfrm>
            <a:off x="6629400" y="51720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9543" name="Oval 55"/>
          <p:cNvSpPr>
            <a:spLocks noChangeArrowheads="1"/>
          </p:cNvSpPr>
          <p:nvPr/>
        </p:nvSpPr>
        <p:spPr bwMode="auto">
          <a:xfrm>
            <a:off x="6629400" y="47879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319544" name="AutoShape 56"/>
          <p:cNvCxnSpPr>
            <a:cxnSpLocks noChangeShapeType="1"/>
            <a:stCxn id="319542" idx="0"/>
            <a:endCxn id="319543" idx="4"/>
          </p:cNvCxnSpPr>
          <p:nvPr/>
        </p:nvCxnSpPr>
        <p:spPr bwMode="auto">
          <a:xfrm flipV="1">
            <a:off x="6705600" y="49514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45" name="AutoShape 57"/>
          <p:cNvCxnSpPr>
            <a:cxnSpLocks noChangeShapeType="1"/>
            <a:stCxn id="319540" idx="7"/>
            <a:endCxn id="319543" idx="3"/>
          </p:cNvCxnSpPr>
          <p:nvPr/>
        </p:nvCxnSpPr>
        <p:spPr bwMode="auto">
          <a:xfrm flipV="1">
            <a:off x="6302375" y="49291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46" name="AutoShape 58"/>
          <p:cNvCxnSpPr>
            <a:cxnSpLocks noChangeShapeType="1"/>
            <a:stCxn id="319536" idx="7"/>
            <a:endCxn id="319543" idx="2"/>
          </p:cNvCxnSpPr>
          <p:nvPr/>
        </p:nvCxnSpPr>
        <p:spPr bwMode="auto">
          <a:xfrm flipV="1">
            <a:off x="5845175" y="4865688"/>
            <a:ext cx="776288" cy="3302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47" name="Text Box 59"/>
          <p:cNvSpPr txBox="1">
            <a:spLocks noChangeArrowheads="1"/>
          </p:cNvSpPr>
          <p:nvPr/>
        </p:nvSpPr>
        <p:spPr bwMode="auto">
          <a:xfrm>
            <a:off x="6934200" y="6262688"/>
            <a:ext cx="635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cs typeface="+mn-cs"/>
              </a:rPr>
              <a:t>B</a:t>
            </a:r>
            <a:r>
              <a:rPr lang="en-US" b="1" baseline="-25000">
                <a:cs typeface="+mn-cs"/>
              </a:rPr>
              <a:t>4</a:t>
            </a:r>
          </a:p>
        </p:txBody>
      </p:sp>
      <p:sp>
        <p:nvSpPr>
          <p:cNvPr id="319548" name="Oval 60"/>
          <p:cNvSpPr>
            <a:spLocks noChangeArrowheads="1"/>
          </p:cNvSpPr>
          <p:nvPr/>
        </p:nvSpPr>
        <p:spPr bwMode="auto">
          <a:xfrm>
            <a:off x="7086600" y="55721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9549" name="Oval 61"/>
          <p:cNvSpPr>
            <a:spLocks noChangeArrowheads="1"/>
          </p:cNvSpPr>
          <p:nvPr/>
        </p:nvSpPr>
        <p:spPr bwMode="auto">
          <a:xfrm>
            <a:off x="7086600" y="51879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319550" name="AutoShape 62"/>
          <p:cNvCxnSpPr>
            <a:cxnSpLocks noChangeShapeType="1"/>
            <a:stCxn id="319548" idx="0"/>
            <a:endCxn id="319549" idx="4"/>
          </p:cNvCxnSpPr>
          <p:nvPr/>
        </p:nvCxnSpPr>
        <p:spPr bwMode="auto">
          <a:xfrm flipV="1">
            <a:off x="7162800" y="53514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51" name="Oval 63"/>
          <p:cNvSpPr>
            <a:spLocks noChangeArrowheads="1"/>
          </p:cNvSpPr>
          <p:nvPr/>
        </p:nvSpPr>
        <p:spPr bwMode="auto">
          <a:xfrm>
            <a:off x="7543800" y="51847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9552" name="Oval 64"/>
          <p:cNvSpPr>
            <a:spLocks noChangeArrowheads="1"/>
          </p:cNvSpPr>
          <p:nvPr/>
        </p:nvSpPr>
        <p:spPr bwMode="auto">
          <a:xfrm>
            <a:off x="7543800" y="48006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319553" name="AutoShape 65"/>
          <p:cNvCxnSpPr>
            <a:cxnSpLocks noChangeShapeType="1"/>
            <a:stCxn id="319551" idx="0"/>
            <a:endCxn id="319552" idx="4"/>
          </p:cNvCxnSpPr>
          <p:nvPr/>
        </p:nvCxnSpPr>
        <p:spPr bwMode="auto">
          <a:xfrm flipV="1">
            <a:off x="7620000" y="49641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54" name="AutoShape 66"/>
          <p:cNvCxnSpPr>
            <a:cxnSpLocks noChangeShapeType="1"/>
            <a:stCxn id="319549" idx="7"/>
            <a:endCxn id="319552" idx="3"/>
          </p:cNvCxnSpPr>
          <p:nvPr/>
        </p:nvCxnSpPr>
        <p:spPr bwMode="auto">
          <a:xfrm flipV="1">
            <a:off x="7216775" y="49418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55" name="Oval 67"/>
          <p:cNvSpPr>
            <a:spLocks noChangeArrowheads="1"/>
          </p:cNvSpPr>
          <p:nvPr/>
        </p:nvSpPr>
        <p:spPr bwMode="auto">
          <a:xfrm>
            <a:off x="8001000" y="51784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9556" name="Oval 68"/>
          <p:cNvSpPr>
            <a:spLocks noChangeArrowheads="1"/>
          </p:cNvSpPr>
          <p:nvPr/>
        </p:nvSpPr>
        <p:spPr bwMode="auto">
          <a:xfrm>
            <a:off x="8001000" y="47942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319557" name="AutoShape 69"/>
          <p:cNvCxnSpPr>
            <a:cxnSpLocks noChangeShapeType="1"/>
            <a:stCxn id="319555" idx="0"/>
            <a:endCxn id="319556" idx="4"/>
          </p:cNvCxnSpPr>
          <p:nvPr/>
        </p:nvCxnSpPr>
        <p:spPr bwMode="auto">
          <a:xfrm flipV="1">
            <a:off x="8077200" y="49577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58" name="Oval 70"/>
          <p:cNvSpPr>
            <a:spLocks noChangeArrowheads="1"/>
          </p:cNvSpPr>
          <p:nvPr/>
        </p:nvSpPr>
        <p:spPr bwMode="auto">
          <a:xfrm>
            <a:off x="8458200" y="47910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9559" name="Oval 71"/>
          <p:cNvSpPr>
            <a:spLocks noChangeArrowheads="1"/>
          </p:cNvSpPr>
          <p:nvPr/>
        </p:nvSpPr>
        <p:spPr bwMode="auto">
          <a:xfrm>
            <a:off x="8458200" y="44069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319560" name="AutoShape 72"/>
          <p:cNvCxnSpPr>
            <a:cxnSpLocks noChangeShapeType="1"/>
            <a:stCxn id="319558" idx="0"/>
            <a:endCxn id="319559" idx="4"/>
          </p:cNvCxnSpPr>
          <p:nvPr/>
        </p:nvCxnSpPr>
        <p:spPr bwMode="auto">
          <a:xfrm flipV="1">
            <a:off x="8534400" y="45704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61" name="AutoShape 73"/>
          <p:cNvCxnSpPr>
            <a:cxnSpLocks noChangeShapeType="1"/>
            <a:stCxn id="319556" idx="7"/>
            <a:endCxn id="319559" idx="3"/>
          </p:cNvCxnSpPr>
          <p:nvPr/>
        </p:nvCxnSpPr>
        <p:spPr bwMode="auto">
          <a:xfrm flipV="1">
            <a:off x="8131175" y="45481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62" name="AutoShape 74"/>
          <p:cNvCxnSpPr>
            <a:cxnSpLocks noChangeShapeType="1"/>
            <a:stCxn id="319552" idx="7"/>
            <a:endCxn id="319559" idx="2"/>
          </p:cNvCxnSpPr>
          <p:nvPr/>
        </p:nvCxnSpPr>
        <p:spPr bwMode="auto">
          <a:xfrm flipV="1">
            <a:off x="7673975" y="4484688"/>
            <a:ext cx="776288" cy="3302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63" name="AutoShape 75"/>
          <p:cNvCxnSpPr>
            <a:cxnSpLocks noChangeShapeType="1"/>
            <a:stCxn id="319543" idx="7"/>
            <a:endCxn id="319559" idx="1"/>
          </p:cNvCxnSpPr>
          <p:nvPr/>
        </p:nvCxnSpPr>
        <p:spPr bwMode="auto">
          <a:xfrm flipV="1">
            <a:off x="6759575" y="4421188"/>
            <a:ext cx="1720850" cy="3810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20545" name="TextBox 2"/>
          <p:cNvSpPr txBox="1">
            <a:spLocks noChangeArrowheads="1"/>
          </p:cNvSpPr>
          <p:nvPr/>
        </p:nvSpPr>
        <p:spPr bwMode="auto">
          <a:xfrm>
            <a:off x="609600" y="1905000"/>
            <a:ext cx="39624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>
                <a:solidFill>
                  <a:srgbClr val="FF0000"/>
                </a:solidFill>
              </a:rPr>
              <a:t>What are the children of the root?</a:t>
            </a:r>
          </a:p>
        </p:txBody>
      </p:sp>
      <p:sp>
        <p:nvSpPr>
          <p:cNvPr id="87" name="TextBox 86"/>
          <p:cNvSpPr txBox="1">
            <a:spLocks noChangeArrowheads="1"/>
          </p:cNvSpPr>
          <p:nvPr/>
        </p:nvSpPr>
        <p:spPr bwMode="auto">
          <a:xfrm>
            <a:off x="533400" y="3124200"/>
            <a:ext cx="3733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dirty="0" smtClean="0">
                <a:solidFill>
                  <a:srgbClr val="0000FF"/>
                </a:solidFill>
              </a:rPr>
              <a:t>k </a:t>
            </a:r>
            <a:r>
              <a:rPr lang="en-US" sz="2800" dirty="0">
                <a:solidFill>
                  <a:srgbClr val="0000FF"/>
                </a:solidFill>
              </a:rPr>
              <a:t>binomial trees:</a:t>
            </a:r>
          </a:p>
          <a:p>
            <a:r>
              <a:rPr lang="en-US" sz="2800" dirty="0">
                <a:solidFill>
                  <a:srgbClr val="0000FF"/>
                </a:solidFill>
              </a:rPr>
              <a:t>B</a:t>
            </a:r>
            <a:r>
              <a:rPr lang="en-US" sz="2800" baseline="-25000" dirty="0">
                <a:solidFill>
                  <a:srgbClr val="0000FF"/>
                </a:solidFill>
              </a:rPr>
              <a:t>k-1</a:t>
            </a:r>
            <a:r>
              <a:rPr lang="en-US" sz="2800" dirty="0">
                <a:solidFill>
                  <a:srgbClr val="0000FF"/>
                </a:solidFill>
              </a:rPr>
              <a:t>, B</a:t>
            </a:r>
            <a:r>
              <a:rPr lang="en-US" sz="2800" baseline="-25000" dirty="0">
                <a:solidFill>
                  <a:srgbClr val="0000FF"/>
                </a:solidFill>
              </a:rPr>
              <a:t>k-2</a:t>
            </a:r>
            <a:r>
              <a:rPr lang="en-US" sz="2800" dirty="0">
                <a:solidFill>
                  <a:srgbClr val="0000FF"/>
                </a:solidFill>
              </a:rPr>
              <a:t>, …, B</a:t>
            </a:r>
            <a:r>
              <a:rPr lang="en-US" sz="2800" baseline="-25000" dirty="0">
                <a:solidFill>
                  <a:srgbClr val="0000FF"/>
                </a:solidFill>
              </a:rPr>
              <a:t>0</a:t>
            </a:r>
          </a:p>
        </p:txBody>
      </p:sp>
      <p:grpSp>
        <p:nvGrpSpPr>
          <p:cNvPr id="85" name="Group 113"/>
          <p:cNvGrpSpPr>
            <a:grpSpLocks/>
          </p:cNvGrpSpPr>
          <p:nvPr/>
        </p:nvGrpSpPr>
        <p:grpSpPr bwMode="auto">
          <a:xfrm>
            <a:off x="4876800" y="1143000"/>
            <a:ext cx="4114800" cy="2200275"/>
            <a:chOff x="3024" y="1014"/>
            <a:chExt cx="2592" cy="1386"/>
          </a:xfrm>
          <a:solidFill>
            <a:schemeClr val="bg1">
              <a:lumMod val="75000"/>
            </a:schemeClr>
          </a:solidFill>
        </p:grpSpPr>
        <p:sp>
          <p:nvSpPr>
            <p:cNvPr id="86" name="Rectangle 95"/>
            <p:cNvSpPr>
              <a:spLocks noChangeArrowheads="1"/>
            </p:cNvSpPr>
            <p:nvPr/>
          </p:nvSpPr>
          <p:spPr bwMode="auto">
            <a:xfrm>
              <a:off x="3024" y="1014"/>
              <a:ext cx="2592" cy="1386"/>
            </a:xfrm>
            <a:prstGeom prst="rect">
              <a:avLst/>
            </a:prstGeom>
            <a:grp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8" name="AutoShape 96"/>
            <p:cNvSpPr>
              <a:spLocks noChangeArrowheads="1"/>
            </p:cNvSpPr>
            <p:nvPr/>
          </p:nvSpPr>
          <p:spPr bwMode="auto">
            <a:xfrm>
              <a:off x="4734" y="1654"/>
              <a:ext cx="370" cy="355"/>
            </a:xfrm>
            <a:prstGeom prst="triangle">
              <a:avLst>
                <a:gd name="adj" fmla="val 50000"/>
              </a:avLst>
            </a:prstGeom>
            <a:grp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b="1">
                  <a:solidFill>
                    <a:schemeClr val="bg1"/>
                  </a:solidFill>
                  <a:cs typeface="+mn-cs"/>
                </a:rPr>
                <a:t>B</a:t>
              </a:r>
              <a:r>
                <a:rPr lang="en-US" b="1" baseline="-25000">
                  <a:solidFill>
                    <a:schemeClr val="bg1"/>
                  </a:solidFill>
                  <a:cs typeface="+mn-cs"/>
                </a:rPr>
                <a:t>1</a:t>
              </a:r>
              <a:endParaRPr lang="en-US" b="1" baseline="-25000">
                <a:cs typeface="+mn-cs"/>
              </a:endParaRPr>
            </a:p>
          </p:txBody>
        </p:sp>
        <p:sp>
          <p:nvSpPr>
            <p:cNvPr id="89" name="AutoShape 97"/>
            <p:cNvSpPr>
              <a:spLocks noChangeArrowheads="1"/>
            </p:cNvSpPr>
            <p:nvPr/>
          </p:nvSpPr>
          <p:spPr bwMode="auto">
            <a:xfrm>
              <a:off x="3163" y="1836"/>
              <a:ext cx="647" cy="522"/>
            </a:xfrm>
            <a:prstGeom prst="triangle">
              <a:avLst>
                <a:gd name="adj" fmla="val 50000"/>
              </a:avLst>
            </a:prstGeom>
            <a:grp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b="1" dirty="0">
                  <a:solidFill>
                    <a:schemeClr val="bg1"/>
                  </a:solidFill>
                  <a:cs typeface="+mn-cs"/>
                </a:rPr>
                <a:t>B</a:t>
              </a:r>
              <a:r>
                <a:rPr lang="en-US" b="1" baseline="-25000" dirty="0">
                  <a:solidFill>
                    <a:schemeClr val="bg1"/>
                  </a:solidFill>
                  <a:cs typeface="+mn-cs"/>
                </a:rPr>
                <a:t>k-1</a:t>
              </a:r>
              <a:endParaRPr lang="en-US" b="1" baseline="-25000" dirty="0">
                <a:cs typeface="+mn-cs"/>
              </a:endParaRPr>
            </a:p>
          </p:txBody>
        </p:sp>
        <p:cxnSp>
          <p:nvCxnSpPr>
            <p:cNvPr id="90" name="AutoShape 98"/>
            <p:cNvCxnSpPr>
              <a:cxnSpLocks noChangeShapeType="1"/>
              <a:stCxn id="99" idx="4"/>
              <a:endCxn id="88" idx="0"/>
            </p:cNvCxnSpPr>
            <p:nvPr/>
          </p:nvCxnSpPr>
          <p:spPr bwMode="auto">
            <a:xfrm flipH="1">
              <a:off x="4919" y="1300"/>
              <a:ext cx="464" cy="349"/>
            </a:xfrm>
            <a:prstGeom prst="straightConnector1">
              <a:avLst/>
            </a:prstGeom>
            <a:grp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91" name="Text Box 99"/>
            <p:cNvSpPr txBox="1">
              <a:spLocks noChangeArrowheads="1"/>
            </p:cNvSpPr>
            <p:nvPr/>
          </p:nvSpPr>
          <p:spPr bwMode="auto">
            <a:xfrm>
              <a:off x="4364" y="1097"/>
              <a:ext cx="386" cy="231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b="1" dirty="0" err="1">
                  <a:cs typeface="+mn-cs"/>
                </a:rPr>
                <a:t>B</a:t>
              </a:r>
              <a:r>
                <a:rPr lang="en-US" b="1" baseline="-25000" dirty="0" err="1">
                  <a:cs typeface="+mn-cs"/>
                </a:rPr>
                <a:t>k</a:t>
              </a:r>
              <a:endParaRPr lang="en-US" b="1" baseline="-25000" dirty="0">
                <a:cs typeface="+mn-cs"/>
              </a:endParaRPr>
            </a:p>
          </p:txBody>
        </p:sp>
        <p:sp>
          <p:nvSpPr>
            <p:cNvPr id="92" name="AutoShape 100"/>
            <p:cNvSpPr>
              <a:spLocks noChangeArrowheads="1"/>
            </p:cNvSpPr>
            <p:nvPr/>
          </p:nvSpPr>
          <p:spPr bwMode="auto">
            <a:xfrm>
              <a:off x="4226" y="1758"/>
              <a:ext cx="446" cy="402"/>
            </a:xfrm>
            <a:prstGeom prst="triangle">
              <a:avLst>
                <a:gd name="adj" fmla="val 50000"/>
              </a:avLst>
            </a:prstGeom>
            <a:grp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b="1">
                  <a:solidFill>
                    <a:schemeClr val="bg1"/>
                  </a:solidFill>
                  <a:cs typeface="+mn-cs"/>
                </a:rPr>
                <a:t>B</a:t>
              </a:r>
              <a:r>
                <a:rPr lang="en-US" b="1" baseline="-25000">
                  <a:solidFill>
                    <a:schemeClr val="bg1"/>
                  </a:solidFill>
                  <a:cs typeface="+mn-cs"/>
                </a:rPr>
                <a:t>2</a:t>
              </a:r>
              <a:endParaRPr lang="en-US" b="1" baseline="-25000">
                <a:cs typeface="+mn-cs"/>
              </a:endParaRPr>
            </a:p>
          </p:txBody>
        </p:sp>
        <p:cxnSp>
          <p:nvCxnSpPr>
            <p:cNvPr id="93" name="AutoShape 101"/>
            <p:cNvCxnSpPr>
              <a:cxnSpLocks noChangeShapeType="1"/>
              <a:stCxn id="99" idx="3"/>
              <a:endCxn id="92" idx="0"/>
            </p:cNvCxnSpPr>
            <p:nvPr/>
          </p:nvCxnSpPr>
          <p:spPr bwMode="auto">
            <a:xfrm flipH="1">
              <a:off x="4449" y="1286"/>
              <a:ext cx="901" cy="467"/>
            </a:xfrm>
            <a:prstGeom prst="straightConnector1">
              <a:avLst/>
            </a:prstGeom>
            <a:grp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94" name="AutoShape 102"/>
            <p:cNvCxnSpPr>
              <a:cxnSpLocks noChangeShapeType="1"/>
              <a:stCxn id="99" idx="2"/>
              <a:endCxn id="89" idx="0"/>
            </p:cNvCxnSpPr>
            <p:nvPr/>
          </p:nvCxnSpPr>
          <p:spPr bwMode="auto">
            <a:xfrm flipH="1">
              <a:off x="3487" y="1248"/>
              <a:ext cx="1845" cy="583"/>
            </a:xfrm>
            <a:prstGeom prst="straightConnector1">
              <a:avLst/>
            </a:prstGeom>
            <a:grp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grpSp>
          <p:nvGrpSpPr>
            <p:cNvPr id="95" name="Group 103"/>
            <p:cNvGrpSpPr>
              <a:grpSpLocks/>
            </p:cNvGrpSpPr>
            <p:nvPr/>
          </p:nvGrpSpPr>
          <p:grpSpPr bwMode="auto">
            <a:xfrm>
              <a:off x="3921" y="1929"/>
              <a:ext cx="212" cy="29"/>
              <a:chOff x="4099" y="2016"/>
              <a:chExt cx="221" cy="30"/>
            </a:xfrm>
            <a:grpFill/>
          </p:grpSpPr>
          <p:sp>
            <p:nvSpPr>
              <p:cNvPr id="100" name="Oval 104"/>
              <p:cNvSpPr>
                <a:spLocks noChangeAspect="1" noChangeArrowheads="1"/>
              </p:cNvSpPr>
              <p:nvPr/>
            </p:nvSpPr>
            <p:spPr bwMode="auto">
              <a:xfrm>
                <a:off x="4099" y="2016"/>
                <a:ext cx="29" cy="30"/>
              </a:xfrm>
              <a:prstGeom prst="ellipse">
                <a:avLst/>
              </a:prstGeom>
              <a:grp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1" name="Oval 105"/>
              <p:cNvSpPr>
                <a:spLocks noChangeAspect="1" noChangeArrowheads="1"/>
              </p:cNvSpPr>
              <p:nvPr/>
            </p:nvSpPr>
            <p:spPr bwMode="auto">
              <a:xfrm>
                <a:off x="4195" y="2016"/>
                <a:ext cx="29" cy="30"/>
              </a:xfrm>
              <a:prstGeom prst="ellipse">
                <a:avLst/>
              </a:prstGeom>
              <a:grp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2" name="Oval 106"/>
              <p:cNvSpPr>
                <a:spLocks noChangeAspect="1" noChangeArrowheads="1"/>
              </p:cNvSpPr>
              <p:nvPr/>
            </p:nvSpPr>
            <p:spPr bwMode="auto">
              <a:xfrm>
                <a:off x="4291" y="2016"/>
                <a:ext cx="29" cy="30"/>
              </a:xfrm>
              <a:prstGeom prst="ellipse">
                <a:avLst/>
              </a:prstGeom>
              <a:grp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6" name="Oval 107"/>
            <p:cNvSpPr>
              <a:spLocks noChangeArrowheads="1"/>
            </p:cNvSpPr>
            <p:nvPr/>
          </p:nvSpPr>
          <p:spPr bwMode="auto">
            <a:xfrm>
              <a:off x="5337" y="1652"/>
              <a:ext cx="92" cy="94"/>
            </a:xfrm>
            <a:prstGeom prst="ellipse">
              <a:avLst/>
            </a:prstGeom>
            <a:grp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7" name="Text Box 108"/>
            <p:cNvSpPr txBox="1">
              <a:spLocks noChangeArrowheads="1"/>
            </p:cNvSpPr>
            <p:nvPr/>
          </p:nvSpPr>
          <p:spPr bwMode="auto">
            <a:xfrm>
              <a:off x="5232" y="1824"/>
              <a:ext cx="337" cy="231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b="1">
                  <a:cs typeface="+mn-cs"/>
                </a:rPr>
                <a:t>B</a:t>
              </a:r>
              <a:r>
                <a:rPr lang="en-US" b="1" baseline="-25000">
                  <a:cs typeface="+mn-cs"/>
                </a:rPr>
                <a:t>0</a:t>
              </a:r>
            </a:p>
          </p:txBody>
        </p:sp>
        <p:cxnSp>
          <p:nvCxnSpPr>
            <p:cNvPr id="98" name="AutoShape 109"/>
            <p:cNvCxnSpPr>
              <a:cxnSpLocks noChangeShapeType="1"/>
              <a:stCxn id="99" idx="4"/>
              <a:endCxn id="96" idx="0"/>
            </p:cNvCxnSpPr>
            <p:nvPr/>
          </p:nvCxnSpPr>
          <p:spPr bwMode="auto">
            <a:xfrm>
              <a:off x="5383" y="1300"/>
              <a:ext cx="0" cy="347"/>
            </a:xfrm>
            <a:prstGeom prst="straightConnector1">
              <a:avLst/>
            </a:prstGeom>
            <a:grp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99" name="Oval 110"/>
            <p:cNvSpPr>
              <a:spLocks noChangeArrowheads="1"/>
            </p:cNvSpPr>
            <p:nvPr/>
          </p:nvSpPr>
          <p:spPr bwMode="auto">
            <a:xfrm>
              <a:off x="5337" y="1200"/>
              <a:ext cx="92" cy="95"/>
            </a:xfrm>
            <a:prstGeom prst="ellipse">
              <a:avLst/>
            </a:prstGeom>
            <a:grp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73258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cs typeface="+mj-cs"/>
              </a:rPr>
              <a:t>Binomial Heap</a:t>
            </a:r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7" y="1214438"/>
            <a:ext cx="7848600" cy="2286000"/>
          </a:xfrm>
        </p:spPr>
        <p:txBody>
          <a:bodyPr/>
          <a:lstStyle/>
          <a:p>
            <a:pPr marL="0" indent="0">
              <a:defRPr/>
            </a:pPr>
            <a:r>
              <a:rPr lang="en-US" sz="2000" dirty="0" smtClean="0">
                <a:cs typeface="+mn-cs"/>
              </a:rPr>
              <a:t>Binomial heap  </a:t>
            </a:r>
            <a:r>
              <a:rPr lang="en-US" sz="2000" dirty="0" err="1" smtClean="0">
                <a:solidFill>
                  <a:schemeClr val="hlink"/>
                </a:solidFill>
                <a:cs typeface="+mn-cs"/>
              </a:rPr>
              <a:t>Vuillemin</a:t>
            </a:r>
            <a:r>
              <a:rPr lang="en-US" sz="2000" dirty="0" smtClean="0">
                <a:solidFill>
                  <a:schemeClr val="hlink"/>
                </a:solidFill>
                <a:cs typeface="+mn-cs"/>
              </a:rPr>
              <a:t>, 1978.</a:t>
            </a:r>
          </a:p>
          <a:p>
            <a:pPr marL="114300" lvl="1" indent="0">
              <a:buFont typeface="Monotype Sorts" charset="0"/>
              <a:buNone/>
              <a:defRPr/>
            </a:pPr>
            <a:r>
              <a:rPr lang="en-US" sz="2000" dirty="0" smtClean="0"/>
              <a:t>Sequence of binomial trees that satisfy binomial heap property:</a:t>
            </a:r>
          </a:p>
          <a:p>
            <a:pPr lvl="2">
              <a:defRPr/>
            </a:pPr>
            <a:r>
              <a:rPr lang="en-US" sz="2000" dirty="0" smtClean="0"/>
              <a:t>each tree is min-heap ordered</a:t>
            </a:r>
          </a:p>
          <a:p>
            <a:pPr lvl="2">
              <a:defRPr/>
            </a:pPr>
            <a:r>
              <a:rPr lang="en-US" sz="2000" dirty="0" smtClean="0"/>
              <a:t>top level: full or empty binomial tree of order k</a:t>
            </a:r>
          </a:p>
          <a:p>
            <a:pPr lvl="2">
              <a:defRPr/>
            </a:pPr>
            <a:r>
              <a:rPr lang="en-US" sz="2000" dirty="0" smtClean="0"/>
              <a:t>which are empty or full is based on the number of elements</a:t>
            </a:r>
          </a:p>
        </p:txBody>
      </p:sp>
      <p:cxnSp>
        <p:nvCxnSpPr>
          <p:cNvPr id="320672" name="AutoShape 160"/>
          <p:cNvCxnSpPr>
            <a:cxnSpLocks noChangeShapeType="1"/>
            <a:stCxn id="320707" idx="6"/>
            <a:endCxn id="320709" idx="2"/>
          </p:cNvCxnSpPr>
          <p:nvPr/>
        </p:nvCxnSpPr>
        <p:spPr bwMode="auto">
          <a:xfrm>
            <a:off x="5570538" y="3459163"/>
            <a:ext cx="898525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0673" name="Text Box 161"/>
          <p:cNvSpPr txBox="1">
            <a:spLocks noChangeArrowheads="1"/>
          </p:cNvSpPr>
          <p:nvPr/>
        </p:nvSpPr>
        <p:spPr bwMode="auto">
          <a:xfrm>
            <a:off x="3657600" y="63246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cs typeface="+mn-cs"/>
              </a:rPr>
              <a:t>B</a:t>
            </a:r>
            <a:r>
              <a:rPr lang="en-US" b="1" baseline="-25000">
                <a:solidFill>
                  <a:srgbClr val="006600"/>
                </a:solidFill>
                <a:cs typeface="+mn-cs"/>
              </a:rPr>
              <a:t>4</a:t>
            </a:r>
          </a:p>
        </p:txBody>
      </p:sp>
      <p:sp>
        <p:nvSpPr>
          <p:cNvPr id="320674" name="Text Box 162"/>
          <p:cNvSpPr txBox="1">
            <a:spLocks noChangeArrowheads="1"/>
          </p:cNvSpPr>
          <p:nvPr/>
        </p:nvSpPr>
        <p:spPr bwMode="auto">
          <a:xfrm>
            <a:off x="8153400" y="63246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cs typeface="+mn-cs"/>
              </a:rPr>
              <a:t>B</a:t>
            </a:r>
            <a:r>
              <a:rPr lang="en-US" b="1" baseline="-25000">
                <a:solidFill>
                  <a:srgbClr val="006600"/>
                </a:solidFill>
                <a:cs typeface="+mn-cs"/>
              </a:rPr>
              <a:t>0</a:t>
            </a:r>
          </a:p>
        </p:txBody>
      </p:sp>
      <p:sp>
        <p:nvSpPr>
          <p:cNvPr id="320675" name="Text Box 163"/>
          <p:cNvSpPr txBox="1">
            <a:spLocks noChangeArrowheads="1"/>
          </p:cNvSpPr>
          <p:nvPr/>
        </p:nvSpPr>
        <p:spPr bwMode="auto">
          <a:xfrm>
            <a:off x="6477000" y="63246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cs typeface="+mn-cs"/>
              </a:rPr>
              <a:t>B</a:t>
            </a:r>
            <a:r>
              <a:rPr lang="en-US" b="1" baseline="-25000">
                <a:solidFill>
                  <a:srgbClr val="006600"/>
                </a:solidFill>
                <a:cs typeface="+mn-cs"/>
              </a:rPr>
              <a:t>1</a:t>
            </a:r>
          </a:p>
        </p:txBody>
      </p:sp>
      <p:grpSp>
        <p:nvGrpSpPr>
          <p:cNvPr id="23559" name="Group 164"/>
          <p:cNvGrpSpPr>
            <a:grpSpLocks/>
          </p:cNvGrpSpPr>
          <p:nvPr/>
        </p:nvGrpSpPr>
        <p:grpSpPr bwMode="auto">
          <a:xfrm>
            <a:off x="1166813" y="3276600"/>
            <a:ext cx="4395787" cy="3200400"/>
            <a:chOff x="735" y="2064"/>
            <a:chExt cx="2769" cy="2016"/>
          </a:xfrm>
        </p:grpSpPr>
        <p:sp>
          <p:nvSpPr>
            <p:cNvPr id="320677" name="Oval 165"/>
            <p:cNvSpPr>
              <a:spLocks noChangeAspect="1" noChangeArrowheads="1"/>
            </p:cNvSpPr>
            <p:nvPr/>
          </p:nvSpPr>
          <p:spPr bwMode="auto">
            <a:xfrm>
              <a:off x="735" y="3850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55</a:t>
              </a:r>
            </a:p>
          </p:txBody>
        </p:sp>
        <p:sp>
          <p:nvSpPr>
            <p:cNvPr id="320678" name="Oval 166"/>
            <p:cNvSpPr>
              <a:spLocks noChangeAspect="1" noChangeArrowheads="1"/>
            </p:cNvSpPr>
            <p:nvPr/>
          </p:nvSpPr>
          <p:spPr bwMode="auto">
            <a:xfrm>
              <a:off x="735" y="3456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45</a:t>
              </a:r>
            </a:p>
          </p:txBody>
        </p:sp>
        <p:cxnSp>
          <p:nvCxnSpPr>
            <p:cNvPr id="320679" name="AutoShape 167"/>
            <p:cNvCxnSpPr>
              <a:cxnSpLocks noChangeShapeType="1"/>
              <a:stCxn id="320677" idx="0"/>
              <a:endCxn id="320678" idx="4"/>
            </p:cNvCxnSpPr>
            <p:nvPr/>
          </p:nvCxnSpPr>
          <p:spPr bwMode="auto">
            <a:xfrm flipV="1">
              <a:off x="848" y="3691"/>
              <a:ext cx="0" cy="154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0680" name="Oval 168"/>
            <p:cNvSpPr>
              <a:spLocks noChangeAspect="1" noChangeArrowheads="1"/>
            </p:cNvSpPr>
            <p:nvPr/>
          </p:nvSpPr>
          <p:spPr bwMode="auto">
            <a:xfrm>
              <a:off x="1104" y="3458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32</a:t>
              </a:r>
            </a:p>
          </p:txBody>
        </p:sp>
        <p:sp>
          <p:nvSpPr>
            <p:cNvPr id="320681" name="Oval 169"/>
            <p:cNvSpPr>
              <a:spLocks noChangeAspect="1" noChangeArrowheads="1"/>
            </p:cNvSpPr>
            <p:nvPr/>
          </p:nvSpPr>
          <p:spPr bwMode="auto">
            <a:xfrm>
              <a:off x="1104" y="3034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30</a:t>
              </a:r>
            </a:p>
          </p:txBody>
        </p:sp>
        <p:cxnSp>
          <p:nvCxnSpPr>
            <p:cNvPr id="320682" name="AutoShape 170"/>
            <p:cNvCxnSpPr>
              <a:cxnSpLocks noChangeShapeType="1"/>
              <a:stCxn id="320680" idx="0"/>
              <a:endCxn id="320681" idx="4"/>
            </p:cNvCxnSpPr>
            <p:nvPr/>
          </p:nvCxnSpPr>
          <p:spPr bwMode="auto">
            <a:xfrm flipV="1">
              <a:off x="1217" y="3269"/>
              <a:ext cx="0" cy="184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320683" name="AutoShape 171"/>
            <p:cNvCxnSpPr>
              <a:cxnSpLocks noChangeShapeType="1"/>
              <a:stCxn id="320678" idx="7"/>
              <a:endCxn id="320681" idx="3"/>
            </p:cNvCxnSpPr>
            <p:nvPr/>
          </p:nvCxnSpPr>
          <p:spPr bwMode="auto">
            <a:xfrm flipV="1">
              <a:off x="927" y="3235"/>
              <a:ext cx="210" cy="250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0684" name="Oval 172"/>
            <p:cNvSpPr>
              <a:spLocks noChangeAspect="1" noChangeArrowheads="1"/>
            </p:cNvSpPr>
            <p:nvPr/>
          </p:nvSpPr>
          <p:spPr bwMode="auto">
            <a:xfrm>
              <a:off x="1455" y="3466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24</a:t>
              </a:r>
            </a:p>
          </p:txBody>
        </p:sp>
        <p:sp>
          <p:nvSpPr>
            <p:cNvPr id="320685" name="Oval 173"/>
            <p:cNvSpPr>
              <a:spLocks noChangeAspect="1" noChangeArrowheads="1"/>
            </p:cNvSpPr>
            <p:nvPr/>
          </p:nvSpPr>
          <p:spPr bwMode="auto">
            <a:xfrm>
              <a:off x="1455" y="3034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23</a:t>
              </a:r>
            </a:p>
          </p:txBody>
        </p:sp>
        <p:cxnSp>
          <p:nvCxnSpPr>
            <p:cNvPr id="320686" name="AutoShape 174"/>
            <p:cNvCxnSpPr>
              <a:cxnSpLocks noChangeShapeType="1"/>
              <a:stCxn id="320684" idx="0"/>
              <a:endCxn id="320685" idx="4"/>
            </p:cNvCxnSpPr>
            <p:nvPr/>
          </p:nvCxnSpPr>
          <p:spPr bwMode="auto">
            <a:xfrm flipV="1">
              <a:off x="1568" y="3269"/>
              <a:ext cx="0" cy="192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0687" name="Oval 175"/>
            <p:cNvSpPr>
              <a:spLocks noChangeAspect="1" noChangeArrowheads="1"/>
            </p:cNvSpPr>
            <p:nvPr/>
          </p:nvSpPr>
          <p:spPr bwMode="auto">
            <a:xfrm>
              <a:off x="1824" y="3034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22</a:t>
              </a:r>
            </a:p>
          </p:txBody>
        </p:sp>
        <p:cxnSp>
          <p:nvCxnSpPr>
            <p:cNvPr id="320688" name="AutoShape 176"/>
            <p:cNvCxnSpPr>
              <a:cxnSpLocks noChangeShapeType="1"/>
              <a:stCxn id="320687" idx="0"/>
              <a:endCxn id="320704" idx="4"/>
            </p:cNvCxnSpPr>
            <p:nvPr/>
          </p:nvCxnSpPr>
          <p:spPr bwMode="auto">
            <a:xfrm flipV="1">
              <a:off x="1937" y="2827"/>
              <a:ext cx="0" cy="202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320689" name="AutoShape 177"/>
            <p:cNvCxnSpPr>
              <a:cxnSpLocks noChangeShapeType="1"/>
              <a:stCxn id="320685" idx="7"/>
              <a:endCxn id="320704" idx="3"/>
            </p:cNvCxnSpPr>
            <p:nvPr/>
          </p:nvCxnSpPr>
          <p:spPr bwMode="auto">
            <a:xfrm flipV="1">
              <a:off x="1647" y="2793"/>
              <a:ext cx="210" cy="270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320690" name="AutoShape 178"/>
            <p:cNvCxnSpPr>
              <a:cxnSpLocks noChangeShapeType="1"/>
              <a:stCxn id="320681" idx="7"/>
              <a:endCxn id="320704" idx="2"/>
            </p:cNvCxnSpPr>
            <p:nvPr/>
          </p:nvCxnSpPr>
          <p:spPr bwMode="auto">
            <a:xfrm flipV="1">
              <a:off x="1296" y="2707"/>
              <a:ext cx="523" cy="356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0691" name="Oval 179"/>
            <p:cNvSpPr>
              <a:spLocks noChangeAspect="1" noChangeArrowheads="1"/>
            </p:cNvSpPr>
            <p:nvPr/>
          </p:nvSpPr>
          <p:spPr bwMode="auto">
            <a:xfrm>
              <a:off x="2160" y="3466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50</a:t>
              </a:r>
            </a:p>
          </p:txBody>
        </p:sp>
        <p:sp>
          <p:nvSpPr>
            <p:cNvPr id="320692" name="Oval 180"/>
            <p:cNvSpPr>
              <a:spLocks noChangeAspect="1" noChangeArrowheads="1"/>
            </p:cNvSpPr>
            <p:nvPr/>
          </p:nvSpPr>
          <p:spPr bwMode="auto">
            <a:xfrm>
              <a:off x="2160" y="3034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48</a:t>
              </a:r>
            </a:p>
          </p:txBody>
        </p:sp>
        <p:cxnSp>
          <p:nvCxnSpPr>
            <p:cNvPr id="320693" name="AutoShape 181"/>
            <p:cNvCxnSpPr>
              <a:cxnSpLocks noChangeShapeType="1"/>
              <a:stCxn id="320691" idx="0"/>
              <a:endCxn id="320692" idx="4"/>
            </p:cNvCxnSpPr>
            <p:nvPr/>
          </p:nvCxnSpPr>
          <p:spPr bwMode="auto">
            <a:xfrm flipV="1">
              <a:off x="2273" y="3269"/>
              <a:ext cx="0" cy="192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0694" name="Oval 182"/>
            <p:cNvSpPr>
              <a:spLocks noChangeAspect="1" noChangeArrowheads="1"/>
            </p:cNvSpPr>
            <p:nvPr/>
          </p:nvSpPr>
          <p:spPr bwMode="auto">
            <a:xfrm>
              <a:off x="2496" y="3034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31</a:t>
              </a:r>
            </a:p>
          </p:txBody>
        </p:sp>
        <p:cxnSp>
          <p:nvCxnSpPr>
            <p:cNvPr id="320695" name="AutoShape 183"/>
            <p:cNvCxnSpPr>
              <a:cxnSpLocks noChangeShapeType="1"/>
              <a:stCxn id="320694" idx="0"/>
              <a:endCxn id="320705" idx="4"/>
            </p:cNvCxnSpPr>
            <p:nvPr/>
          </p:nvCxnSpPr>
          <p:spPr bwMode="auto">
            <a:xfrm flipV="1">
              <a:off x="2609" y="2827"/>
              <a:ext cx="0" cy="202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320696" name="AutoShape 184"/>
            <p:cNvCxnSpPr>
              <a:cxnSpLocks noChangeShapeType="1"/>
              <a:stCxn id="320692" idx="7"/>
              <a:endCxn id="320705" idx="3"/>
            </p:cNvCxnSpPr>
            <p:nvPr/>
          </p:nvCxnSpPr>
          <p:spPr bwMode="auto">
            <a:xfrm flipV="1">
              <a:off x="2352" y="2793"/>
              <a:ext cx="177" cy="270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0697" name="Oval 185"/>
            <p:cNvSpPr>
              <a:spLocks noChangeAspect="1" noChangeArrowheads="1"/>
            </p:cNvSpPr>
            <p:nvPr/>
          </p:nvSpPr>
          <p:spPr bwMode="auto">
            <a:xfrm>
              <a:off x="2880" y="3034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17</a:t>
              </a:r>
            </a:p>
          </p:txBody>
        </p:sp>
        <p:cxnSp>
          <p:nvCxnSpPr>
            <p:cNvPr id="320698" name="AutoShape 186"/>
            <p:cNvCxnSpPr>
              <a:cxnSpLocks noChangeShapeType="1"/>
              <a:stCxn id="320697" idx="0"/>
              <a:endCxn id="320706" idx="4"/>
            </p:cNvCxnSpPr>
            <p:nvPr/>
          </p:nvCxnSpPr>
          <p:spPr bwMode="auto">
            <a:xfrm flipV="1">
              <a:off x="2993" y="2827"/>
              <a:ext cx="0" cy="202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0699" name="Oval 187"/>
            <p:cNvSpPr>
              <a:spLocks noChangeAspect="1" noChangeArrowheads="1"/>
            </p:cNvSpPr>
            <p:nvPr/>
          </p:nvSpPr>
          <p:spPr bwMode="auto">
            <a:xfrm>
              <a:off x="3279" y="2594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44</a:t>
              </a:r>
            </a:p>
          </p:txBody>
        </p:sp>
        <p:cxnSp>
          <p:nvCxnSpPr>
            <p:cNvPr id="320700" name="AutoShape 188"/>
            <p:cNvCxnSpPr>
              <a:cxnSpLocks noChangeShapeType="1"/>
              <a:stCxn id="320699" idx="0"/>
              <a:endCxn id="320707" idx="4"/>
            </p:cNvCxnSpPr>
            <p:nvPr/>
          </p:nvCxnSpPr>
          <p:spPr bwMode="auto">
            <a:xfrm flipV="1">
              <a:off x="3392" y="2299"/>
              <a:ext cx="0" cy="290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0701" name="Line 189"/>
            <p:cNvSpPr>
              <a:spLocks noChangeShapeType="1"/>
            </p:cNvSpPr>
            <p:nvPr/>
          </p:nvSpPr>
          <p:spPr bwMode="auto">
            <a:xfrm flipV="1">
              <a:off x="2688" y="2247"/>
              <a:ext cx="701" cy="39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20702" name="Line 190"/>
            <p:cNvSpPr>
              <a:spLocks noChangeShapeType="1"/>
            </p:cNvSpPr>
            <p:nvPr/>
          </p:nvSpPr>
          <p:spPr bwMode="auto">
            <a:xfrm flipV="1">
              <a:off x="3044" y="2262"/>
              <a:ext cx="352" cy="36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20703" name="Line 191"/>
            <p:cNvSpPr>
              <a:spLocks noChangeShapeType="1"/>
            </p:cNvSpPr>
            <p:nvPr/>
          </p:nvSpPr>
          <p:spPr bwMode="auto">
            <a:xfrm flipV="1">
              <a:off x="1989" y="2205"/>
              <a:ext cx="1391" cy="45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20704" name="Oval 192"/>
            <p:cNvSpPr>
              <a:spLocks noChangeAspect="1" noChangeArrowheads="1"/>
            </p:cNvSpPr>
            <p:nvPr/>
          </p:nvSpPr>
          <p:spPr bwMode="auto">
            <a:xfrm>
              <a:off x="1824" y="2592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8</a:t>
              </a:r>
              <a:endParaRPr lang="en-US">
                <a:latin typeface="Times New Roman" charset="0"/>
                <a:cs typeface="+mn-cs"/>
              </a:endParaRPr>
            </a:p>
          </p:txBody>
        </p:sp>
        <p:sp>
          <p:nvSpPr>
            <p:cNvPr id="320705" name="Oval 193"/>
            <p:cNvSpPr>
              <a:spLocks noChangeAspect="1" noChangeArrowheads="1"/>
            </p:cNvSpPr>
            <p:nvPr/>
          </p:nvSpPr>
          <p:spPr bwMode="auto">
            <a:xfrm>
              <a:off x="2496" y="2592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29</a:t>
              </a:r>
            </a:p>
          </p:txBody>
        </p:sp>
        <p:sp>
          <p:nvSpPr>
            <p:cNvPr id="320706" name="Oval 194"/>
            <p:cNvSpPr>
              <a:spLocks noChangeAspect="1" noChangeArrowheads="1"/>
            </p:cNvSpPr>
            <p:nvPr/>
          </p:nvSpPr>
          <p:spPr bwMode="auto">
            <a:xfrm>
              <a:off x="2880" y="2592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10</a:t>
              </a:r>
            </a:p>
          </p:txBody>
        </p:sp>
        <p:sp>
          <p:nvSpPr>
            <p:cNvPr id="320707" name="Oval 195"/>
            <p:cNvSpPr>
              <a:spLocks noChangeAspect="1" noChangeArrowheads="1"/>
            </p:cNvSpPr>
            <p:nvPr/>
          </p:nvSpPr>
          <p:spPr bwMode="auto">
            <a:xfrm>
              <a:off x="3279" y="2064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6</a:t>
              </a:r>
            </a:p>
          </p:txBody>
        </p:sp>
      </p:grpSp>
      <p:sp>
        <p:nvSpPr>
          <p:cNvPr id="320708" name="Oval 196"/>
          <p:cNvSpPr>
            <a:spLocks noChangeAspect="1" noChangeArrowheads="1"/>
          </p:cNvSpPr>
          <p:nvPr/>
        </p:nvSpPr>
        <p:spPr bwMode="auto">
          <a:xfrm>
            <a:off x="6477000" y="4105275"/>
            <a:ext cx="357188" cy="36512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cs typeface="+mn-cs"/>
              </a:rPr>
              <a:t>37</a:t>
            </a:r>
          </a:p>
        </p:txBody>
      </p:sp>
      <p:sp>
        <p:nvSpPr>
          <p:cNvPr id="320709" name="Oval 197"/>
          <p:cNvSpPr>
            <a:spLocks noChangeAspect="1" noChangeArrowheads="1"/>
          </p:cNvSpPr>
          <p:nvPr/>
        </p:nvSpPr>
        <p:spPr bwMode="auto">
          <a:xfrm>
            <a:off x="6477000" y="3276600"/>
            <a:ext cx="357188" cy="36512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cs typeface="+mn-cs"/>
              </a:rPr>
              <a:t>3</a:t>
            </a:r>
            <a:endParaRPr lang="en-US">
              <a:latin typeface="Times New Roman" charset="0"/>
              <a:cs typeface="+mn-cs"/>
            </a:endParaRPr>
          </a:p>
        </p:txBody>
      </p:sp>
      <p:cxnSp>
        <p:nvCxnSpPr>
          <p:cNvPr id="320710" name="AutoShape 198"/>
          <p:cNvCxnSpPr>
            <a:cxnSpLocks noChangeShapeType="1"/>
            <a:stCxn id="320708" idx="0"/>
            <a:endCxn id="320709" idx="4"/>
          </p:cNvCxnSpPr>
          <p:nvPr/>
        </p:nvCxnSpPr>
        <p:spPr bwMode="auto">
          <a:xfrm flipV="1">
            <a:off x="6656388" y="3649663"/>
            <a:ext cx="0" cy="4476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0711" name="Oval 199"/>
          <p:cNvSpPr>
            <a:spLocks noChangeAspect="1" noChangeArrowheads="1"/>
          </p:cNvSpPr>
          <p:nvPr/>
        </p:nvSpPr>
        <p:spPr bwMode="auto">
          <a:xfrm>
            <a:off x="8077200" y="3276600"/>
            <a:ext cx="357188" cy="36512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cs typeface="+mn-cs"/>
              </a:rPr>
              <a:t>18</a:t>
            </a:r>
            <a:endParaRPr lang="en-US">
              <a:latin typeface="Times New Roman" charset="0"/>
              <a:cs typeface="+mn-cs"/>
            </a:endParaRPr>
          </a:p>
        </p:txBody>
      </p:sp>
      <p:cxnSp>
        <p:nvCxnSpPr>
          <p:cNvPr id="320712" name="AutoShape 200"/>
          <p:cNvCxnSpPr>
            <a:cxnSpLocks noChangeShapeType="1"/>
            <a:stCxn id="320709" idx="6"/>
            <a:endCxn id="320711" idx="2"/>
          </p:cNvCxnSpPr>
          <p:nvPr/>
        </p:nvCxnSpPr>
        <p:spPr bwMode="auto">
          <a:xfrm>
            <a:off x="6842125" y="3459163"/>
            <a:ext cx="1227138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552065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cs typeface="+mj-cs"/>
              </a:rPr>
              <a:t>Binomial Heap:  Properties</a:t>
            </a:r>
          </a:p>
        </p:txBody>
      </p:sp>
      <p:cxnSp>
        <p:nvCxnSpPr>
          <p:cNvPr id="321574" name="AutoShape 38"/>
          <p:cNvCxnSpPr>
            <a:cxnSpLocks noChangeShapeType="1"/>
            <a:stCxn id="321566" idx="6"/>
            <a:endCxn id="321585" idx="2"/>
          </p:cNvCxnSpPr>
          <p:nvPr/>
        </p:nvCxnSpPr>
        <p:spPr bwMode="auto">
          <a:xfrm>
            <a:off x="5570538" y="3459163"/>
            <a:ext cx="898525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1578" name="Text Box 42"/>
          <p:cNvSpPr txBox="1">
            <a:spLocks noChangeArrowheads="1"/>
          </p:cNvSpPr>
          <p:nvPr/>
        </p:nvSpPr>
        <p:spPr bwMode="auto">
          <a:xfrm>
            <a:off x="3657600" y="63246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cs typeface="+mn-cs"/>
              </a:rPr>
              <a:t>B</a:t>
            </a:r>
            <a:r>
              <a:rPr lang="en-US" b="1" baseline="-25000">
                <a:solidFill>
                  <a:srgbClr val="006600"/>
                </a:solidFill>
                <a:cs typeface="+mn-cs"/>
              </a:rPr>
              <a:t>4</a:t>
            </a:r>
          </a:p>
        </p:txBody>
      </p:sp>
      <p:sp>
        <p:nvSpPr>
          <p:cNvPr id="321579" name="Text Box 43"/>
          <p:cNvSpPr txBox="1">
            <a:spLocks noChangeArrowheads="1"/>
          </p:cNvSpPr>
          <p:nvPr/>
        </p:nvSpPr>
        <p:spPr bwMode="auto">
          <a:xfrm>
            <a:off x="8153400" y="63246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cs typeface="+mn-cs"/>
              </a:rPr>
              <a:t>B</a:t>
            </a:r>
            <a:r>
              <a:rPr lang="en-US" b="1" baseline="-25000">
                <a:solidFill>
                  <a:srgbClr val="006600"/>
                </a:solidFill>
                <a:cs typeface="+mn-cs"/>
              </a:rPr>
              <a:t>0</a:t>
            </a:r>
          </a:p>
        </p:txBody>
      </p:sp>
      <p:sp>
        <p:nvSpPr>
          <p:cNvPr id="321580" name="Text Box 44"/>
          <p:cNvSpPr txBox="1">
            <a:spLocks noChangeArrowheads="1"/>
          </p:cNvSpPr>
          <p:nvPr/>
        </p:nvSpPr>
        <p:spPr bwMode="auto">
          <a:xfrm>
            <a:off x="6477000" y="63246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cs typeface="+mn-cs"/>
              </a:rPr>
              <a:t>B</a:t>
            </a:r>
            <a:r>
              <a:rPr lang="en-US" b="1" baseline="-25000">
                <a:solidFill>
                  <a:srgbClr val="006600"/>
                </a:solidFill>
                <a:cs typeface="+mn-cs"/>
              </a:rPr>
              <a:t>1</a:t>
            </a:r>
          </a:p>
        </p:txBody>
      </p:sp>
      <p:grpSp>
        <p:nvGrpSpPr>
          <p:cNvPr id="27654" name="Group 53"/>
          <p:cNvGrpSpPr>
            <a:grpSpLocks/>
          </p:cNvGrpSpPr>
          <p:nvPr/>
        </p:nvGrpSpPr>
        <p:grpSpPr bwMode="auto">
          <a:xfrm>
            <a:off x="1166813" y="3276600"/>
            <a:ext cx="4395787" cy="3200400"/>
            <a:chOff x="735" y="2064"/>
            <a:chExt cx="2769" cy="2016"/>
          </a:xfrm>
        </p:grpSpPr>
        <p:sp>
          <p:nvSpPr>
            <p:cNvPr id="321540" name="Oval 4"/>
            <p:cNvSpPr>
              <a:spLocks noChangeAspect="1" noChangeArrowheads="1"/>
            </p:cNvSpPr>
            <p:nvPr/>
          </p:nvSpPr>
          <p:spPr bwMode="auto">
            <a:xfrm>
              <a:off x="735" y="3850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55</a:t>
              </a:r>
            </a:p>
          </p:txBody>
        </p:sp>
        <p:sp>
          <p:nvSpPr>
            <p:cNvPr id="321541" name="Oval 5"/>
            <p:cNvSpPr>
              <a:spLocks noChangeAspect="1" noChangeArrowheads="1"/>
            </p:cNvSpPr>
            <p:nvPr/>
          </p:nvSpPr>
          <p:spPr bwMode="auto">
            <a:xfrm>
              <a:off x="735" y="3456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45</a:t>
              </a:r>
            </a:p>
          </p:txBody>
        </p:sp>
        <p:cxnSp>
          <p:nvCxnSpPr>
            <p:cNvPr id="321542" name="AutoShape 6"/>
            <p:cNvCxnSpPr>
              <a:cxnSpLocks noChangeShapeType="1"/>
              <a:stCxn id="321540" idx="0"/>
              <a:endCxn id="321541" idx="4"/>
            </p:cNvCxnSpPr>
            <p:nvPr/>
          </p:nvCxnSpPr>
          <p:spPr bwMode="auto">
            <a:xfrm flipV="1">
              <a:off x="848" y="3691"/>
              <a:ext cx="0" cy="154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1543" name="Oval 7"/>
            <p:cNvSpPr>
              <a:spLocks noChangeAspect="1" noChangeArrowheads="1"/>
            </p:cNvSpPr>
            <p:nvPr/>
          </p:nvSpPr>
          <p:spPr bwMode="auto">
            <a:xfrm>
              <a:off x="1104" y="3458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32</a:t>
              </a:r>
            </a:p>
          </p:txBody>
        </p:sp>
        <p:sp>
          <p:nvSpPr>
            <p:cNvPr id="321544" name="Oval 8"/>
            <p:cNvSpPr>
              <a:spLocks noChangeAspect="1" noChangeArrowheads="1"/>
            </p:cNvSpPr>
            <p:nvPr/>
          </p:nvSpPr>
          <p:spPr bwMode="auto">
            <a:xfrm>
              <a:off x="1104" y="3034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30</a:t>
              </a:r>
            </a:p>
          </p:txBody>
        </p:sp>
        <p:cxnSp>
          <p:nvCxnSpPr>
            <p:cNvPr id="321545" name="AutoShape 9"/>
            <p:cNvCxnSpPr>
              <a:cxnSpLocks noChangeShapeType="1"/>
              <a:stCxn id="321543" idx="0"/>
              <a:endCxn id="321544" idx="4"/>
            </p:cNvCxnSpPr>
            <p:nvPr/>
          </p:nvCxnSpPr>
          <p:spPr bwMode="auto">
            <a:xfrm flipV="1">
              <a:off x="1217" y="3269"/>
              <a:ext cx="0" cy="184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321546" name="AutoShape 10"/>
            <p:cNvCxnSpPr>
              <a:cxnSpLocks noChangeShapeType="1"/>
              <a:stCxn id="321541" idx="7"/>
              <a:endCxn id="321544" idx="3"/>
            </p:cNvCxnSpPr>
            <p:nvPr/>
          </p:nvCxnSpPr>
          <p:spPr bwMode="auto">
            <a:xfrm flipV="1">
              <a:off x="927" y="3235"/>
              <a:ext cx="210" cy="250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1547" name="Oval 11"/>
            <p:cNvSpPr>
              <a:spLocks noChangeAspect="1" noChangeArrowheads="1"/>
            </p:cNvSpPr>
            <p:nvPr/>
          </p:nvSpPr>
          <p:spPr bwMode="auto">
            <a:xfrm>
              <a:off x="1455" y="3466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24</a:t>
              </a:r>
            </a:p>
          </p:txBody>
        </p:sp>
        <p:sp>
          <p:nvSpPr>
            <p:cNvPr id="321548" name="Oval 12"/>
            <p:cNvSpPr>
              <a:spLocks noChangeAspect="1" noChangeArrowheads="1"/>
            </p:cNvSpPr>
            <p:nvPr/>
          </p:nvSpPr>
          <p:spPr bwMode="auto">
            <a:xfrm>
              <a:off x="1455" y="3034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23</a:t>
              </a:r>
            </a:p>
          </p:txBody>
        </p:sp>
        <p:cxnSp>
          <p:nvCxnSpPr>
            <p:cNvPr id="321549" name="AutoShape 13"/>
            <p:cNvCxnSpPr>
              <a:cxnSpLocks noChangeShapeType="1"/>
              <a:stCxn id="321547" idx="0"/>
              <a:endCxn id="321548" idx="4"/>
            </p:cNvCxnSpPr>
            <p:nvPr/>
          </p:nvCxnSpPr>
          <p:spPr bwMode="auto">
            <a:xfrm flipV="1">
              <a:off x="1568" y="3269"/>
              <a:ext cx="0" cy="192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1550" name="Oval 14"/>
            <p:cNvSpPr>
              <a:spLocks noChangeAspect="1" noChangeArrowheads="1"/>
            </p:cNvSpPr>
            <p:nvPr/>
          </p:nvSpPr>
          <p:spPr bwMode="auto">
            <a:xfrm>
              <a:off x="1824" y="3034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22</a:t>
              </a:r>
            </a:p>
          </p:txBody>
        </p:sp>
        <p:cxnSp>
          <p:nvCxnSpPr>
            <p:cNvPr id="321552" name="AutoShape 16"/>
            <p:cNvCxnSpPr>
              <a:cxnSpLocks noChangeShapeType="1"/>
              <a:stCxn id="321550" idx="0"/>
              <a:endCxn id="321551" idx="4"/>
            </p:cNvCxnSpPr>
            <p:nvPr/>
          </p:nvCxnSpPr>
          <p:spPr bwMode="auto">
            <a:xfrm flipV="1">
              <a:off x="1937" y="2827"/>
              <a:ext cx="0" cy="202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321553" name="AutoShape 17"/>
            <p:cNvCxnSpPr>
              <a:cxnSpLocks noChangeShapeType="1"/>
              <a:stCxn id="321548" idx="7"/>
              <a:endCxn id="321551" idx="3"/>
            </p:cNvCxnSpPr>
            <p:nvPr/>
          </p:nvCxnSpPr>
          <p:spPr bwMode="auto">
            <a:xfrm flipV="1">
              <a:off x="1647" y="2793"/>
              <a:ext cx="210" cy="270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321554" name="AutoShape 18"/>
            <p:cNvCxnSpPr>
              <a:cxnSpLocks noChangeShapeType="1"/>
              <a:stCxn id="321544" idx="7"/>
              <a:endCxn id="321551" idx="2"/>
            </p:cNvCxnSpPr>
            <p:nvPr/>
          </p:nvCxnSpPr>
          <p:spPr bwMode="auto">
            <a:xfrm flipV="1">
              <a:off x="1296" y="2707"/>
              <a:ext cx="523" cy="356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1555" name="Oval 19"/>
            <p:cNvSpPr>
              <a:spLocks noChangeAspect="1" noChangeArrowheads="1"/>
            </p:cNvSpPr>
            <p:nvPr/>
          </p:nvSpPr>
          <p:spPr bwMode="auto">
            <a:xfrm>
              <a:off x="2160" y="3466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50</a:t>
              </a:r>
            </a:p>
          </p:txBody>
        </p:sp>
        <p:sp>
          <p:nvSpPr>
            <p:cNvPr id="321556" name="Oval 20"/>
            <p:cNvSpPr>
              <a:spLocks noChangeAspect="1" noChangeArrowheads="1"/>
            </p:cNvSpPr>
            <p:nvPr/>
          </p:nvSpPr>
          <p:spPr bwMode="auto">
            <a:xfrm>
              <a:off x="2160" y="3034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48</a:t>
              </a:r>
            </a:p>
          </p:txBody>
        </p:sp>
        <p:cxnSp>
          <p:nvCxnSpPr>
            <p:cNvPr id="321557" name="AutoShape 21"/>
            <p:cNvCxnSpPr>
              <a:cxnSpLocks noChangeShapeType="1"/>
              <a:stCxn id="321555" idx="0"/>
              <a:endCxn id="321556" idx="4"/>
            </p:cNvCxnSpPr>
            <p:nvPr/>
          </p:nvCxnSpPr>
          <p:spPr bwMode="auto">
            <a:xfrm flipV="1">
              <a:off x="2273" y="3269"/>
              <a:ext cx="0" cy="192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1558" name="Oval 22"/>
            <p:cNvSpPr>
              <a:spLocks noChangeAspect="1" noChangeArrowheads="1"/>
            </p:cNvSpPr>
            <p:nvPr/>
          </p:nvSpPr>
          <p:spPr bwMode="auto">
            <a:xfrm>
              <a:off x="2496" y="3034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31</a:t>
              </a:r>
            </a:p>
          </p:txBody>
        </p:sp>
        <p:cxnSp>
          <p:nvCxnSpPr>
            <p:cNvPr id="321560" name="AutoShape 24"/>
            <p:cNvCxnSpPr>
              <a:cxnSpLocks noChangeShapeType="1"/>
              <a:stCxn id="321558" idx="0"/>
              <a:endCxn id="321559" idx="4"/>
            </p:cNvCxnSpPr>
            <p:nvPr/>
          </p:nvCxnSpPr>
          <p:spPr bwMode="auto">
            <a:xfrm flipV="1">
              <a:off x="2609" y="2827"/>
              <a:ext cx="0" cy="202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321561" name="AutoShape 25"/>
            <p:cNvCxnSpPr>
              <a:cxnSpLocks noChangeShapeType="1"/>
              <a:stCxn id="321556" idx="7"/>
              <a:endCxn id="321559" idx="3"/>
            </p:cNvCxnSpPr>
            <p:nvPr/>
          </p:nvCxnSpPr>
          <p:spPr bwMode="auto">
            <a:xfrm flipV="1">
              <a:off x="2352" y="2793"/>
              <a:ext cx="177" cy="270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1562" name="Oval 26"/>
            <p:cNvSpPr>
              <a:spLocks noChangeAspect="1" noChangeArrowheads="1"/>
            </p:cNvSpPr>
            <p:nvPr/>
          </p:nvSpPr>
          <p:spPr bwMode="auto">
            <a:xfrm>
              <a:off x="2880" y="3034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17</a:t>
              </a:r>
            </a:p>
          </p:txBody>
        </p:sp>
        <p:cxnSp>
          <p:nvCxnSpPr>
            <p:cNvPr id="321564" name="AutoShape 28"/>
            <p:cNvCxnSpPr>
              <a:cxnSpLocks noChangeShapeType="1"/>
              <a:stCxn id="321562" idx="0"/>
              <a:endCxn id="321563" idx="4"/>
            </p:cNvCxnSpPr>
            <p:nvPr/>
          </p:nvCxnSpPr>
          <p:spPr bwMode="auto">
            <a:xfrm flipV="1">
              <a:off x="2993" y="2827"/>
              <a:ext cx="0" cy="202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1565" name="Oval 29"/>
            <p:cNvSpPr>
              <a:spLocks noChangeAspect="1" noChangeArrowheads="1"/>
            </p:cNvSpPr>
            <p:nvPr/>
          </p:nvSpPr>
          <p:spPr bwMode="auto">
            <a:xfrm>
              <a:off x="3279" y="2594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44</a:t>
              </a:r>
            </a:p>
          </p:txBody>
        </p:sp>
        <p:cxnSp>
          <p:nvCxnSpPr>
            <p:cNvPr id="321567" name="AutoShape 31"/>
            <p:cNvCxnSpPr>
              <a:cxnSpLocks noChangeShapeType="1"/>
              <a:stCxn id="321565" idx="0"/>
              <a:endCxn id="321566" idx="4"/>
            </p:cNvCxnSpPr>
            <p:nvPr/>
          </p:nvCxnSpPr>
          <p:spPr bwMode="auto">
            <a:xfrm flipV="1">
              <a:off x="3392" y="2299"/>
              <a:ext cx="0" cy="290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1581" name="Line 45"/>
            <p:cNvSpPr>
              <a:spLocks noChangeShapeType="1"/>
            </p:cNvSpPr>
            <p:nvPr/>
          </p:nvSpPr>
          <p:spPr bwMode="auto">
            <a:xfrm flipV="1">
              <a:off x="2688" y="2247"/>
              <a:ext cx="701" cy="39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21582" name="Line 46"/>
            <p:cNvSpPr>
              <a:spLocks noChangeShapeType="1"/>
            </p:cNvSpPr>
            <p:nvPr/>
          </p:nvSpPr>
          <p:spPr bwMode="auto">
            <a:xfrm flipV="1">
              <a:off x="3044" y="2262"/>
              <a:ext cx="352" cy="36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21583" name="Line 47"/>
            <p:cNvSpPr>
              <a:spLocks noChangeShapeType="1"/>
            </p:cNvSpPr>
            <p:nvPr/>
          </p:nvSpPr>
          <p:spPr bwMode="auto">
            <a:xfrm flipV="1">
              <a:off x="1989" y="2205"/>
              <a:ext cx="1391" cy="45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21551" name="Oval 15"/>
            <p:cNvSpPr>
              <a:spLocks noChangeAspect="1" noChangeArrowheads="1"/>
            </p:cNvSpPr>
            <p:nvPr/>
          </p:nvSpPr>
          <p:spPr bwMode="auto">
            <a:xfrm>
              <a:off x="1824" y="2592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8</a:t>
              </a:r>
              <a:endParaRPr lang="en-US">
                <a:latin typeface="Times New Roman" charset="0"/>
                <a:cs typeface="+mn-cs"/>
              </a:endParaRPr>
            </a:p>
          </p:txBody>
        </p:sp>
        <p:sp>
          <p:nvSpPr>
            <p:cNvPr id="321559" name="Oval 23"/>
            <p:cNvSpPr>
              <a:spLocks noChangeAspect="1" noChangeArrowheads="1"/>
            </p:cNvSpPr>
            <p:nvPr/>
          </p:nvSpPr>
          <p:spPr bwMode="auto">
            <a:xfrm>
              <a:off x="2496" y="2592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29</a:t>
              </a:r>
            </a:p>
          </p:txBody>
        </p:sp>
        <p:sp>
          <p:nvSpPr>
            <p:cNvPr id="321563" name="Oval 27"/>
            <p:cNvSpPr>
              <a:spLocks noChangeAspect="1" noChangeArrowheads="1"/>
            </p:cNvSpPr>
            <p:nvPr/>
          </p:nvSpPr>
          <p:spPr bwMode="auto">
            <a:xfrm>
              <a:off x="2880" y="2592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10</a:t>
              </a:r>
            </a:p>
          </p:txBody>
        </p:sp>
        <p:sp>
          <p:nvSpPr>
            <p:cNvPr id="321566" name="Oval 30"/>
            <p:cNvSpPr>
              <a:spLocks noChangeAspect="1" noChangeArrowheads="1"/>
            </p:cNvSpPr>
            <p:nvPr/>
          </p:nvSpPr>
          <p:spPr bwMode="auto">
            <a:xfrm>
              <a:off x="3279" y="2064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6</a:t>
              </a:r>
            </a:p>
          </p:txBody>
        </p:sp>
      </p:grpSp>
      <p:sp>
        <p:nvSpPr>
          <p:cNvPr id="321584" name="Oval 48"/>
          <p:cNvSpPr>
            <a:spLocks noChangeAspect="1" noChangeArrowheads="1"/>
          </p:cNvSpPr>
          <p:nvPr/>
        </p:nvSpPr>
        <p:spPr bwMode="auto">
          <a:xfrm>
            <a:off x="6477000" y="4105275"/>
            <a:ext cx="357188" cy="36512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cs typeface="+mn-cs"/>
              </a:rPr>
              <a:t>37</a:t>
            </a:r>
          </a:p>
        </p:txBody>
      </p:sp>
      <p:sp>
        <p:nvSpPr>
          <p:cNvPr id="321585" name="Oval 49"/>
          <p:cNvSpPr>
            <a:spLocks noChangeAspect="1" noChangeArrowheads="1"/>
          </p:cNvSpPr>
          <p:nvPr/>
        </p:nvSpPr>
        <p:spPr bwMode="auto">
          <a:xfrm>
            <a:off x="6477000" y="3276600"/>
            <a:ext cx="357188" cy="36512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cs typeface="+mn-cs"/>
              </a:rPr>
              <a:t>3</a:t>
            </a:r>
            <a:endParaRPr lang="en-US">
              <a:latin typeface="Times New Roman" charset="0"/>
              <a:cs typeface="+mn-cs"/>
            </a:endParaRPr>
          </a:p>
        </p:txBody>
      </p:sp>
      <p:cxnSp>
        <p:nvCxnSpPr>
          <p:cNvPr id="321586" name="AutoShape 50"/>
          <p:cNvCxnSpPr>
            <a:cxnSpLocks noChangeShapeType="1"/>
            <a:stCxn id="321584" idx="0"/>
            <a:endCxn id="321585" idx="4"/>
          </p:cNvCxnSpPr>
          <p:nvPr/>
        </p:nvCxnSpPr>
        <p:spPr bwMode="auto">
          <a:xfrm flipV="1">
            <a:off x="6656388" y="3649663"/>
            <a:ext cx="0" cy="4476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1587" name="Oval 51"/>
          <p:cNvSpPr>
            <a:spLocks noChangeAspect="1" noChangeArrowheads="1"/>
          </p:cNvSpPr>
          <p:nvPr/>
        </p:nvSpPr>
        <p:spPr bwMode="auto">
          <a:xfrm>
            <a:off x="8077200" y="3276600"/>
            <a:ext cx="357188" cy="36512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cs typeface="+mn-cs"/>
              </a:rPr>
              <a:t>18</a:t>
            </a:r>
            <a:endParaRPr lang="en-US">
              <a:latin typeface="Times New Roman" charset="0"/>
              <a:cs typeface="+mn-cs"/>
            </a:endParaRPr>
          </a:p>
        </p:txBody>
      </p:sp>
      <p:cxnSp>
        <p:nvCxnSpPr>
          <p:cNvPr id="321588" name="AutoShape 52"/>
          <p:cNvCxnSpPr>
            <a:cxnSpLocks noChangeShapeType="1"/>
            <a:stCxn id="321585" idx="6"/>
            <a:endCxn id="321587" idx="2"/>
          </p:cNvCxnSpPr>
          <p:nvPr/>
        </p:nvCxnSpPr>
        <p:spPr bwMode="auto">
          <a:xfrm>
            <a:off x="6842125" y="3459163"/>
            <a:ext cx="1227138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1591" name="Rectangle 55"/>
          <p:cNvSpPr>
            <a:spLocks noChangeArrowheads="1"/>
          </p:cNvSpPr>
          <p:nvPr/>
        </p:nvSpPr>
        <p:spPr bwMode="auto">
          <a:xfrm>
            <a:off x="6400800" y="4724400"/>
            <a:ext cx="1970088" cy="1306513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cs typeface="+mn-cs"/>
              </a:rPr>
              <a:t>N = 19</a:t>
            </a:r>
            <a:br>
              <a:rPr lang="en-US" b="1" dirty="0">
                <a:cs typeface="+mn-cs"/>
              </a:rPr>
            </a:br>
            <a:r>
              <a:rPr lang="en-US" b="1" dirty="0">
                <a:cs typeface="+mn-cs"/>
              </a:rPr>
              <a:t># trees = 3</a:t>
            </a:r>
            <a:br>
              <a:rPr lang="en-US" b="1" dirty="0">
                <a:cs typeface="+mn-cs"/>
              </a:rPr>
            </a:br>
            <a:r>
              <a:rPr lang="en-US" b="1" dirty="0">
                <a:cs typeface="+mn-cs"/>
              </a:rPr>
              <a:t>height = 4</a:t>
            </a:r>
            <a:br>
              <a:rPr lang="en-US" b="1" dirty="0">
                <a:cs typeface="+mn-cs"/>
              </a:rPr>
            </a:br>
            <a:r>
              <a:rPr lang="en-US" b="1" dirty="0">
                <a:cs typeface="+mn-cs"/>
              </a:rPr>
              <a:t>binary = 10011</a:t>
            </a:r>
            <a:endParaRPr lang="en-US" dirty="0">
              <a:latin typeface="Times New Roman" charset="0"/>
              <a:cs typeface="+mn-cs"/>
            </a:endParaRPr>
          </a:p>
        </p:txBody>
      </p:sp>
      <p:sp>
        <p:nvSpPr>
          <p:cNvPr id="27661" name="TextBox 46"/>
          <p:cNvSpPr txBox="1">
            <a:spLocks noChangeArrowheads="1"/>
          </p:cNvSpPr>
          <p:nvPr/>
        </p:nvSpPr>
        <p:spPr bwMode="auto">
          <a:xfrm>
            <a:off x="544190" y="1252537"/>
            <a:ext cx="5715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dirty="0">
                <a:solidFill>
                  <a:srgbClr val="FF0000"/>
                </a:solidFill>
              </a:rPr>
              <a:t>How many heaps?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838200" y="1905000"/>
            <a:ext cx="6705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>
                <a:solidFill>
                  <a:srgbClr val="0000FF"/>
                </a:solidFill>
              </a:rPr>
              <a:t>O(log n) – binary number representation</a:t>
            </a:r>
          </a:p>
        </p:txBody>
      </p:sp>
    </p:spTree>
    <p:extLst>
      <p:ext uri="{BB962C8B-B14F-4D97-AF65-F5344CB8AC3E}">
        <p14:creationId xmlns:p14="http://schemas.microsoft.com/office/powerpoint/2010/main" val="3760068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cs typeface="+mj-cs"/>
              </a:rPr>
              <a:t>Binomial Heap:  Properties</a:t>
            </a:r>
          </a:p>
        </p:txBody>
      </p:sp>
      <p:cxnSp>
        <p:nvCxnSpPr>
          <p:cNvPr id="321574" name="AutoShape 38"/>
          <p:cNvCxnSpPr>
            <a:cxnSpLocks noChangeShapeType="1"/>
            <a:stCxn id="321566" idx="6"/>
            <a:endCxn id="321585" idx="2"/>
          </p:cNvCxnSpPr>
          <p:nvPr/>
        </p:nvCxnSpPr>
        <p:spPr bwMode="auto">
          <a:xfrm>
            <a:off x="5570538" y="3459163"/>
            <a:ext cx="898525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1578" name="Text Box 42"/>
          <p:cNvSpPr txBox="1">
            <a:spLocks noChangeArrowheads="1"/>
          </p:cNvSpPr>
          <p:nvPr/>
        </p:nvSpPr>
        <p:spPr bwMode="auto">
          <a:xfrm>
            <a:off x="3657600" y="63246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cs typeface="+mn-cs"/>
              </a:rPr>
              <a:t>B</a:t>
            </a:r>
            <a:r>
              <a:rPr lang="en-US" b="1" baseline="-25000">
                <a:solidFill>
                  <a:srgbClr val="006600"/>
                </a:solidFill>
                <a:cs typeface="+mn-cs"/>
              </a:rPr>
              <a:t>4</a:t>
            </a:r>
          </a:p>
        </p:txBody>
      </p:sp>
      <p:sp>
        <p:nvSpPr>
          <p:cNvPr id="321579" name="Text Box 43"/>
          <p:cNvSpPr txBox="1">
            <a:spLocks noChangeArrowheads="1"/>
          </p:cNvSpPr>
          <p:nvPr/>
        </p:nvSpPr>
        <p:spPr bwMode="auto">
          <a:xfrm>
            <a:off x="8153400" y="63246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cs typeface="+mn-cs"/>
              </a:rPr>
              <a:t>B</a:t>
            </a:r>
            <a:r>
              <a:rPr lang="en-US" b="1" baseline="-25000">
                <a:solidFill>
                  <a:srgbClr val="006600"/>
                </a:solidFill>
                <a:cs typeface="+mn-cs"/>
              </a:rPr>
              <a:t>0</a:t>
            </a:r>
          </a:p>
        </p:txBody>
      </p:sp>
      <p:sp>
        <p:nvSpPr>
          <p:cNvPr id="321580" name="Text Box 44"/>
          <p:cNvSpPr txBox="1">
            <a:spLocks noChangeArrowheads="1"/>
          </p:cNvSpPr>
          <p:nvPr/>
        </p:nvSpPr>
        <p:spPr bwMode="auto">
          <a:xfrm>
            <a:off x="6477000" y="63246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cs typeface="+mn-cs"/>
              </a:rPr>
              <a:t>B</a:t>
            </a:r>
            <a:r>
              <a:rPr lang="en-US" b="1" baseline="-25000">
                <a:solidFill>
                  <a:srgbClr val="006600"/>
                </a:solidFill>
                <a:cs typeface="+mn-cs"/>
              </a:rPr>
              <a:t>1</a:t>
            </a:r>
          </a:p>
        </p:txBody>
      </p:sp>
      <p:grpSp>
        <p:nvGrpSpPr>
          <p:cNvPr id="28678" name="Group 53"/>
          <p:cNvGrpSpPr>
            <a:grpSpLocks/>
          </p:cNvGrpSpPr>
          <p:nvPr/>
        </p:nvGrpSpPr>
        <p:grpSpPr bwMode="auto">
          <a:xfrm>
            <a:off x="1166813" y="3276600"/>
            <a:ext cx="4395787" cy="3200400"/>
            <a:chOff x="735" y="2064"/>
            <a:chExt cx="2769" cy="2016"/>
          </a:xfrm>
        </p:grpSpPr>
        <p:sp>
          <p:nvSpPr>
            <p:cNvPr id="321540" name="Oval 4"/>
            <p:cNvSpPr>
              <a:spLocks noChangeAspect="1" noChangeArrowheads="1"/>
            </p:cNvSpPr>
            <p:nvPr/>
          </p:nvSpPr>
          <p:spPr bwMode="auto">
            <a:xfrm>
              <a:off x="735" y="3850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55</a:t>
              </a:r>
            </a:p>
          </p:txBody>
        </p:sp>
        <p:sp>
          <p:nvSpPr>
            <p:cNvPr id="321541" name="Oval 5"/>
            <p:cNvSpPr>
              <a:spLocks noChangeAspect="1" noChangeArrowheads="1"/>
            </p:cNvSpPr>
            <p:nvPr/>
          </p:nvSpPr>
          <p:spPr bwMode="auto">
            <a:xfrm>
              <a:off x="735" y="3456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45</a:t>
              </a:r>
            </a:p>
          </p:txBody>
        </p:sp>
        <p:cxnSp>
          <p:nvCxnSpPr>
            <p:cNvPr id="321542" name="AutoShape 6"/>
            <p:cNvCxnSpPr>
              <a:cxnSpLocks noChangeShapeType="1"/>
              <a:stCxn id="321540" idx="0"/>
              <a:endCxn id="321541" idx="4"/>
            </p:cNvCxnSpPr>
            <p:nvPr/>
          </p:nvCxnSpPr>
          <p:spPr bwMode="auto">
            <a:xfrm flipV="1">
              <a:off x="848" y="3691"/>
              <a:ext cx="0" cy="154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1543" name="Oval 7"/>
            <p:cNvSpPr>
              <a:spLocks noChangeAspect="1" noChangeArrowheads="1"/>
            </p:cNvSpPr>
            <p:nvPr/>
          </p:nvSpPr>
          <p:spPr bwMode="auto">
            <a:xfrm>
              <a:off x="1104" y="3458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32</a:t>
              </a:r>
            </a:p>
          </p:txBody>
        </p:sp>
        <p:sp>
          <p:nvSpPr>
            <p:cNvPr id="321544" name="Oval 8"/>
            <p:cNvSpPr>
              <a:spLocks noChangeAspect="1" noChangeArrowheads="1"/>
            </p:cNvSpPr>
            <p:nvPr/>
          </p:nvSpPr>
          <p:spPr bwMode="auto">
            <a:xfrm>
              <a:off x="1104" y="3034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30</a:t>
              </a:r>
            </a:p>
          </p:txBody>
        </p:sp>
        <p:cxnSp>
          <p:nvCxnSpPr>
            <p:cNvPr id="321545" name="AutoShape 9"/>
            <p:cNvCxnSpPr>
              <a:cxnSpLocks noChangeShapeType="1"/>
              <a:stCxn id="321543" idx="0"/>
              <a:endCxn id="321544" idx="4"/>
            </p:cNvCxnSpPr>
            <p:nvPr/>
          </p:nvCxnSpPr>
          <p:spPr bwMode="auto">
            <a:xfrm flipV="1">
              <a:off x="1217" y="3269"/>
              <a:ext cx="0" cy="184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321546" name="AutoShape 10"/>
            <p:cNvCxnSpPr>
              <a:cxnSpLocks noChangeShapeType="1"/>
              <a:stCxn id="321541" idx="7"/>
              <a:endCxn id="321544" idx="3"/>
            </p:cNvCxnSpPr>
            <p:nvPr/>
          </p:nvCxnSpPr>
          <p:spPr bwMode="auto">
            <a:xfrm flipV="1">
              <a:off x="927" y="3235"/>
              <a:ext cx="210" cy="250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1547" name="Oval 11"/>
            <p:cNvSpPr>
              <a:spLocks noChangeAspect="1" noChangeArrowheads="1"/>
            </p:cNvSpPr>
            <p:nvPr/>
          </p:nvSpPr>
          <p:spPr bwMode="auto">
            <a:xfrm>
              <a:off x="1455" y="3466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24</a:t>
              </a:r>
            </a:p>
          </p:txBody>
        </p:sp>
        <p:sp>
          <p:nvSpPr>
            <p:cNvPr id="321548" name="Oval 12"/>
            <p:cNvSpPr>
              <a:spLocks noChangeAspect="1" noChangeArrowheads="1"/>
            </p:cNvSpPr>
            <p:nvPr/>
          </p:nvSpPr>
          <p:spPr bwMode="auto">
            <a:xfrm>
              <a:off x="1455" y="3034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23</a:t>
              </a:r>
            </a:p>
          </p:txBody>
        </p:sp>
        <p:cxnSp>
          <p:nvCxnSpPr>
            <p:cNvPr id="321549" name="AutoShape 13"/>
            <p:cNvCxnSpPr>
              <a:cxnSpLocks noChangeShapeType="1"/>
              <a:stCxn id="321547" idx="0"/>
              <a:endCxn id="321548" idx="4"/>
            </p:cNvCxnSpPr>
            <p:nvPr/>
          </p:nvCxnSpPr>
          <p:spPr bwMode="auto">
            <a:xfrm flipV="1">
              <a:off x="1568" y="3269"/>
              <a:ext cx="0" cy="192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1550" name="Oval 14"/>
            <p:cNvSpPr>
              <a:spLocks noChangeAspect="1" noChangeArrowheads="1"/>
            </p:cNvSpPr>
            <p:nvPr/>
          </p:nvSpPr>
          <p:spPr bwMode="auto">
            <a:xfrm>
              <a:off x="1824" y="3034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22</a:t>
              </a:r>
            </a:p>
          </p:txBody>
        </p:sp>
        <p:cxnSp>
          <p:nvCxnSpPr>
            <p:cNvPr id="321552" name="AutoShape 16"/>
            <p:cNvCxnSpPr>
              <a:cxnSpLocks noChangeShapeType="1"/>
              <a:stCxn id="321550" idx="0"/>
              <a:endCxn id="321551" idx="4"/>
            </p:cNvCxnSpPr>
            <p:nvPr/>
          </p:nvCxnSpPr>
          <p:spPr bwMode="auto">
            <a:xfrm flipV="1">
              <a:off x="1937" y="2827"/>
              <a:ext cx="0" cy="202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321553" name="AutoShape 17"/>
            <p:cNvCxnSpPr>
              <a:cxnSpLocks noChangeShapeType="1"/>
              <a:stCxn id="321548" idx="7"/>
              <a:endCxn id="321551" idx="3"/>
            </p:cNvCxnSpPr>
            <p:nvPr/>
          </p:nvCxnSpPr>
          <p:spPr bwMode="auto">
            <a:xfrm flipV="1">
              <a:off x="1647" y="2793"/>
              <a:ext cx="210" cy="270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321554" name="AutoShape 18"/>
            <p:cNvCxnSpPr>
              <a:cxnSpLocks noChangeShapeType="1"/>
              <a:stCxn id="321544" idx="7"/>
              <a:endCxn id="321551" idx="2"/>
            </p:cNvCxnSpPr>
            <p:nvPr/>
          </p:nvCxnSpPr>
          <p:spPr bwMode="auto">
            <a:xfrm flipV="1">
              <a:off x="1296" y="2707"/>
              <a:ext cx="523" cy="356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1555" name="Oval 19"/>
            <p:cNvSpPr>
              <a:spLocks noChangeAspect="1" noChangeArrowheads="1"/>
            </p:cNvSpPr>
            <p:nvPr/>
          </p:nvSpPr>
          <p:spPr bwMode="auto">
            <a:xfrm>
              <a:off x="2160" y="3466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50</a:t>
              </a:r>
            </a:p>
          </p:txBody>
        </p:sp>
        <p:sp>
          <p:nvSpPr>
            <p:cNvPr id="321556" name="Oval 20"/>
            <p:cNvSpPr>
              <a:spLocks noChangeAspect="1" noChangeArrowheads="1"/>
            </p:cNvSpPr>
            <p:nvPr/>
          </p:nvSpPr>
          <p:spPr bwMode="auto">
            <a:xfrm>
              <a:off x="2160" y="3034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48</a:t>
              </a:r>
            </a:p>
          </p:txBody>
        </p:sp>
        <p:cxnSp>
          <p:nvCxnSpPr>
            <p:cNvPr id="321557" name="AutoShape 21"/>
            <p:cNvCxnSpPr>
              <a:cxnSpLocks noChangeShapeType="1"/>
              <a:stCxn id="321555" idx="0"/>
              <a:endCxn id="321556" idx="4"/>
            </p:cNvCxnSpPr>
            <p:nvPr/>
          </p:nvCxnSpPr>
          <p:spPr bwMode="auto">
            <a:xfrm flipV="1">
              <a:off x="2273" y="3269"/>
              <a:ext cx="0" cy="192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1558" name="Oval 22"/>
            <p:cNvSpPr>
              <a:spLocks noChangeAspect="1" noChangeArrowheads="1"/>
            </p:cNvSpPr>
            <p:nvPr/>
          </p:nvSpPr>
          <p:spPr bwMode="auto">
            <a:xfrm>
              <a:off x="2496" y="3034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31</a:t>
              </a:r>
            </a:p>
          </p:txBody>
        </p:sp>
        <p:cxnSp>
          <p:nvCxnSpPr>
            <p:cNvPr id="321560" name="AutoShape 24"/>
            <p:cNvCxnSpPr>
              <a:cxnSpLocks noChangeShapeType="1"/>
              <a:stCxn id="321558" idx="0"/>
              <a:endCxn id="321559" idx="4"/>
            </p:cNvCxnSpPr>
            <p:nvPr/>
          </p:nvCxnSpPr>
          <p:spPr bwMode="auto">
            <a:xfrm flipV="1">
              <a:off x="2609" y="2827"/>
              <a:ext cx="0" cy="202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321561" name="AutoShape 25"/>
            <p:cNvCxnSpPr>
              <a:cxnSpLocks noChangeShapeType="1"/>
              <a:stCxn id="321556" idx="7"/>
              <a:endCxn id="321559" idx="3"/>
            </p:cNvCxnSpPr>
            <p:nvPr/>
          </p:nvCxnSpPr>
          <p:spPr bwMode="auto">
            <a:xfrm flipV="1">
              <a:off x="2352" y="2793"/>
              <a:ext cx="177" cy="270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1562" name="Oval 26"/>
            <p:cNvSpPr>
              <a:spLocks noChangeAspect="1" noChangeArrowheads="1"/>
            </p:cNvSpPr>
            <p:nvPr/>
          </p:nvSpPr>
          <p:spPr bwMode="auto">
            <a:xfrm>
              <a:off x="2880" y="3034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17</a:t>
              </a:r>
            </a:p>
          </p:txBody>
        </p:sp>
        <p:cxnSp>
          <p:nvCxnSpPr>
            <p:cNvPr id="321564" name="AutoShape 28"/>
            <p:cNvCxnSpPr>
              <a:cxnSpLocks noChangeShapeType="1"/>
              <a:stCxn id="321562" idx="0"/>
              <a:endCxn id="321563" idx="4"/>
            </p:cNvCxnSpPr>
            <p:nvPr/>
          </p:nvCxnSpPr>
          <p:spPr bwMode="auto">
            <a:xfrm flipV="1">
              <a:off x="2993" y="2827"/>
              <a:ext cx="0" cy="202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1565" name="Oval 29"/>
            <p:cNvSpPr>
              <a:spLocks noChangeAspect="1" noChangeArrowheads="1"/>
            </p:cNvSpPr>
            <p:nvPr/>
          </p:nvSpPr>
          <p:spPr bwMode="auto">
            <a:xfrm>
              <a:off x="3279" y="2594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44</a:t>
              </a:r>
            </a:p>
          </p:txBody>
        </p:sp>
        <p:cxnSp>
          <p:nvCxnSpPr>
            <p:cNvPr id="321567" name="AutoShape 31"/>
            <p:cNvCxnSpPr>
              <a:cxnSpLocks noChangeShapeType="1"/>
              <a:stCxn id="321565" idx="0"/>
              <a:endCxn id="321566" idx="4"/>
            </p:cNvCxnSpPr>
            <p:nvPr/>
          </p:nvCxnSpPr>
          <p:spPr bwMode="auto">
            <a:xfrm flipV="1">
              <a:off x="3392" y="2299"/>
              <a:ext cx="0" cy="290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1581" name="Line 45"/>
            <p:cNvSpPr>
              <a:spLocks noChangeShapeType="1"/>
            </p:cNvSpPr>
            <p:nvPr/>
          </p:nvSpPr>
          <p:spPr bwMode="auto">
            <a:xfrm flipV="1">
              <a:off x="2688" y="2247"/>
              <a:ext cx="701" cy="39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21582" name="Line 46"/>
            <p:cNvSpPr>
              <a:spLocks noChangeShapeType="1"/>
            </p:cNvSpPr>
            <p:nvPr/>
          </p:nvSpPr>
          <p:spPr bwMode="auto">
            <a:xfrm flipV="1">
              <a:off x="3044" y="2262"/>
              <a:ext cx="352" cy="36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21583" name="Line 47"/>
            <p:cNvSpPr>
              <a:spLocks noChangeShapeType="1"/>
            </p:cNvSpPr>
            <p:nvPr/>
          </p:nvSpPr>
          <p:spPr bwMode="auto">
            <a:xfrm flipV="1">
              <a:off x="1989" y="2205"/>
              <a:ext cx="1391" cy="45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21551" name="Oval 15"/>
            <p:cNvSpPr>
              <a:spLocks noChangeAspect="1" noChangeArrowheads="1"/>
            </p:cNvSpPr>
            <p:nvPr/>
          </p:nvSpPr>
          <p:spPr bwMode="auto">
            <a:xfrm>
              <a:off x="1824" y="2592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8</a:t>
              </a:r>
              <a:endParaRPr lang="en-US">
                <a:latin typeface="Times New Roman" charset="0"/>
                <a:cs typeface="+mn-cs"/>
              </a:endParaRPr>
            </a:p>
          </p:txBody>
        </p:sp>
        <p:sp>
          <p:nvSpPr>
            <p:cNvPr id="321559" name="Oval 23"/>
            <p:cNvSpPr>
              <a:spLocks noChangeAspect="1" noChangeArrowheads="1"/>
            </p:cNvSpPr>
            <p:nvPr/>
          </p:nvSpPr>
          <p:spPr bwMode="auto">
            <a:xfrm>
              <a:off x="2496" y="2592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29</a:t>
              </a:r>
            </a:p>
          </p:txBody>
        </p:sp>
        <p:sp>
          <p:nvSpPr>
            <p:cNvPr id="321563" name="Oval 27"/>
            <p:cNvSpPr>
              <a:spLocks noChangeAspect="1" noChangeArrowheads="1"/>
            </p:cNvSpPr>
            <p:nvPr/>
          </p:nvSpPr>
          <p:spPr bwMode="auto">
            <a:xfrm>
              <a:off x="2880" y="2592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10</a:t>
              </a:r>
            </a:p>
          </p:txBody>
        </p:sp>
        <p:sp>
          <p:nvSpPr>
            <p:cNvPr id="321566" name="Oval 30"/>
            <p:cNvSpPr>
              <a:spLocks noChangeAspect="1" noChangeArrowheads="1"/>
            </p:cNvSpPr>
            <p:nvPr/>
          </p:nvSpPr>
          <p:spPr bwMode="auto">
            <a:xfrm>
              <a:off x="3279" y="2064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6</a:t>
              </a:r>
            </a:p>
          </p:txBody>
        </p:sp>
      </p:grpSp>
      <p:sp>
        <p:nvSpPr>
          <p:cNvPr id="321584" name="Oval 48"/>
          <p:cNvSpPr>
            <a:spLocks noChangeAspect="1" noChangeArrowheads="1"/>
          </p:cNvSpPr>
          <p:nvPr/>
        </p:nvSpPr>
        <p:spPr bwMode="auto">
          <a:xfrm>
            <a:off x="6477000" y="4105275"/>
            <a:ext cx="357188" cy="36512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cs typeface="+mn-cs"/>
              </a:rPr>
              <a:t>37</a:t>
            </a:r>
          </a:p>
        </p:txBody>
      </p:sp>
      <p:sp>
        <p:nvSpPr>
          <p:cNvPr id="321585" name="Oval 49"/>
          <p:cNvSpPr>
            <a:spLocks noChangeAspect="1" noChangeArrowheads="1"/>
          </p:cNvSpPr>
          <p:nvPr/>
        </p:nvSpPr>
        <p:spPr bwMode="auto">
          <a:xfrm>
            <a:off x="6477000" y="3276600"/>
            <a:ext cx="357188" cy="36512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cs typeface="+mn-cs"/>
              </a:rPr>
              <a:t>3</a:t>
            </a:r>
            <a:endParaRPr lang="en-US">
              <a:latin typeface="Times New Roman" charset="0"/>
              <a:cs typeface="+mn-cs"/>
            </a:endParaRPr>
          </a:p>
        </p:txBody>
      </p:sp>
      <p:cxnSp>
        <p:nvCxnSpPr>
          <p:cNvPr id="321586" name="AutoShape 50"/>
          <p:cNvCxnSpPr>
            <a:cxnSpLocks noChangeShapeType="1"/>
            <a:stCxn id="321584" idx="0"/>
            <a:endCxn id="321585" idx="4"/>
          </p:cNvCxnSpPr>
          <p:nvPr/>
        </p:nvCxnSpPr>
        <p:spPr bwMode="auto">
          <a:xfrm flipV="1">
            <a:off x="6656388" y="3649663"/>
            <a:ext cx="0" cy="4476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1587" name="Oval 51"/>
          <p:cNvSpPr>
            <a:spLocks noChangeAspect="1" noChangeArrowheads="1"/>
          </p:cNvSpPr>
          <p:nvPr/>
        </p:nvSpPr>
        <p:spPr bwMode="auto">
          <a:xfrm>
            <a:off x="8077200" y="3276600"/>
            <a:ext cx="357188" cy="36512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cs typeface="+mn-cs"/>
              </a:rPr>
              <a:t>18</a:t>
            </a:r>
            <a:endParaRPr lang="en-US">
              <a:latin typeface="Times New Roman" charset="0"/>
              <a:cs typeface="+mn-cs"/>
            </a:endParaRPr>
          </a:p>
        </p:txBody>
      </p:sp>
      <p:cxnSp>
        <p:nvCxnSpPr>
          <p:cNvPr id="321588" name="AutoShape 52"/>
          <p:cNvCxnSpPr>
            <a:cxnSpLocks noChangeShapeType="1"/>
            <a:stCxn id="321585" idx="6"/>
            <a:endCxn id="321587" idx="2"/>
          </p:cNvCxnSpPr>
          <p:nvPr/>
        </p:nvCxnSpPr>
        <p:spPr bwMode="auto">
          <a:xfrm>
            <a:off x="6842125" y="3459163"/>
            <a:ext cx="1227138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1591" name="Rectangle 55"/>
          <p:cNvSpPr>
            <a:spLocks noChangeArrowheads="1"/>
          </p:cNvSpPr>
          <p:nvPr/>
        </p:nvSpPr>
        <p:spPr bwMode="auto">
          <a:xfrm>
            <a:off x="6400800" y="4724400"/>
            <a:ext cx="1970088" cy="1306513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cs typeface="+mn-cs"/>
              </a:rPr>
              <a:t>N = 19</a:t>
            </a:r>
            <a:br>
              <a:rPr lang="en-US" b="1" dirty="0">
                <a:cs typeface="+mn-cs"/>
              </a:rPr>
            </a:br>
            <a:r>
              <a:rPr lang="en-US" b="1" dirty="0">
                <a:cs typeface="+mn-cs"/>
              </a:rPr>
              <a:t># trees = 3</a:t>
            </a:r>
            <a:br>
              <a:rPr lang="en-US" b="1" dirty="0">
                <a:cs typeface="+mn-cs"/>
              </a:rPr>
            </a:br>
            <a:r>
              <a:rPr lang="en-US" b="1" dirty="0">
                <a:cs typeface="+mn-cs"/>
              </a:rPr>
              <a:t>height = 4</a:t>
            </a:r>
            <a:br>
              <a:rPr lang="en-US" b="1" dirty="0">
                <a:cs typeface="+mn-cs"/>
              </a:rPr>
            </a:br>
            <a:r>
              <a:rPr lang="en-US" b="1" dirty="0">
                <a:cs typeface="+mn-cs"/>
              </a:rPr>
              <a:t>binary = 10011</a:t>
            </a:r>
            <a:endParaRPr lang="en-US" dirty="0">
              <a:latin typeface="Times New Roman" charset="0"/>
              <a:cs typeface="+mn-cs"/>
            </a:endParaRPr>
          </a:p>
        </p:txBody>
      </p:sp>
      <p:sp>
        <p:nvSpPr>
          <p:cNvPr id="28685" name="TextBox 46"/>
          <p:cNvSpPr txBox="1">
            <a:spLocks noChangeArrowheads="1"/>
          </p:cNvSpPr>
          <p:nvPr/>
        </p:nvSpPr>
        <p:spPr bwMode="auto">
          <a:xfrm>
            <a:off x="517653" y="1252537"/>
            <a:ext cx="3962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dirty="0">
                <a:solidFill>
                  <a:srgbClr val="FF0000"/>
                </a:solidFill>
              </a:rPr>
              <a:t>Where is the max/min?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609600" y="1905000"/>
            <a:ext cx="39624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>
                <a:solidFill>
                  <a:srgbClr val="0000FF"/>
                </a:solidFill>
              </a:rPr>
              <a:t>Must be one of the roots of the heaps</a:t>
            </a:r>
          </a:p>
        </p:txBody>
      </p:sp>
    </p:spTree>
    <p:extLst>
      <p:ext uri="{BB962C8B-B14F-4D97-AF65-F5344CB8AC3E}">
        <p14:creationId xmlns:p14="http://schemas.microsoft.com/office/powerpoint/2010/main" val="3796182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cs typeface="+mj-cs"/>
              </a:rPr>
              <a:t>Binomial Heap:  Properties</a:t>
            </a:r>
          </a:p>
        </p:txBody>
      </p:sp>
      <p:cxnSp>
        <p:nvCxnSpPr>
          <p:cNvPr id="321574" name="AutoShape 38"/>
          <p:cNvCxnSpPr>
            <a:cxnSpLocks noChangeShapeType="1"/>
            <a:stCxn id="321566" idx="6"/>
            <a:endCxn id="321585" idx="2"/>
          </p:cNvCxnSpPr>
          <p:nvPr/>
        </p:nvCxnSpPr>
        <p:spPr bwMode="auto">
          <a:xfrm>
            <a:off x="5570538" y="3459163"/>
            <a:ext cx="898525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1578" name="Text Box 42"/>
          <p:cNvSpPr txBox="1">
            <a:spLocks noChangeArrowheads="1"/>
          </p:cNvSpPr>
          <p:nvPr/>
        </p:nvSpPr>
        <p:spPr bwMode="auto">
          <a:xfrm>
            <a:off x="3657600" y="63246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cs typeface="+mn-cs"/>
              </a:rPr>
              <a:t>B</a:t>
            </a:r>
            <a:r>
              <a:rPr lang="en-US" b="1" baseline="-25000">
                <a:solidFill>
                  <a:srgbClr val="006600"/>
                </a:solidFill>
                <a:cs typeface="+mn-cs"/>
              </a:rPr>
              <a:t>4</a:t>
            </a:r>
          </a:p>
        </p:txBody>
      </p:sp>
      <p:sp>
        <p:nvSpPr>
          <p:cNvPr id="321579" name="Text Box 43"/>
          <p:cNvSpPr txBox="1">
            <a:spLocks noChangeArrowheads="1"/>
          </p:cNvSpPr>
          <p:nvPr/>
        </p:nvSpPr>
        <p:spPr bwMode="auto">
          <a:xfrm>
            <a:off x="8153400" y="63246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cs typeface="+mn-cs"/>
              </a:rPr>
              <a:t>B</a:t>
            </a:r>
            <a:r>
              <a:rPr lang="en-US" b="1" baseline="-25000">
                <a:solidFill>
                  <a:srgbClr val="006600"/>
                </a:solidFill>
                <a:cs typeface="+mn-cs"/>
              </a:rPr>
              <a:t>0</a:t>
            </a:r>
          </a:p>
        </p:txBody>
      </p:sp>
      <p:sp>
        <p:nvSpPr>
          <p:cNvPr id="321580" name="Text Box 44"/>
          <p:cNvSpPr txBox="1">
            <a:spLocks noChangeArrowheads="1"/>
          </p:cNvSpPr>
          <p:nvPr/>
        </p:nvSpPr>
        <p:spPr bwMode="auto">
          <a:xfrm>
            <a:off x="6477000" y="63246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cs typeface="+mn-cs"/>
              </a:rPr>
              <a:t>B</a:t>
            </a:r>
            <a:r>
              <a:rPr lang="en-US" b="1" baseline="-25000">
                <a:solidFill>
                  <a:srgbClr val="006600"/>
                </a:solidFill>
                <a:cs typeface="+mn-cs"/>
              </a:rPr>
              <a:t>1</a:t>
            </a:r>
          </a:p>
        </p:txBody>
      </p:sp>
      <p:grpSp>
        <p:nvGrpSpPr>
          <p:cNvPr id="29702" name="Group 53"/>
          <p:cNvGrpSpPr>
            <a:grpSpLocks/>
          </p:cNvGrpSpPr>
          <p:nvPr/>
        </p:nvGrpSpPr>
        <p:grpSpPr bwMode="auto">
          <a:xfrm>
            <a:off x="1166813" y="3276600"/>
            <a:ext cx="4395787" cy="3200400"/>
            <a:chOff x="735" y="2064"/>
            <a:chExt cx="2769" cy="2016"/>
          </a:xfrm>
        </p:grpSpPr>
        <p:sp>
          <p:nvSpPr>
            <p:cNvPr id="321540" name="Oval 4"/>
            <p:cNvSpPr>
              <a:spLocks noChangeAspect="1" noChangeArrowheads="1"/>
            </p:cNvSpPr>
            <p:nvPr/>
          </p:nvSpPr>
          <p:spPr bwMode="auto">
            <a:xfrm>
              <a:off x="735" y="3850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55</a:t>
              </a:r>
            </a:p>
          </p:txBody>
        </p:sp>
        <p:sp>
          <p:nvSpPr>
            <p:cNvPr id="321541" name="Oval 5"/>
            <p:cNvSpPr>
              <a:spLocks noChangeAspect="1" noChangeArrowheads="1"/>
            </p:cNvSpPr>
            <p:nvPr/>
          </p:nvSpPr>
          <p:spPr bwMode="auto">
            <a:xfrm>
              <a:off x="735" y="3456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45</a:t>
              </a:r>
            </a:p>
          </p:txBody>
        </p:sp>
        <p:cxnSp>
          <p:nvCxnSpPr>
            <p:cNvPr id="321542" name="AutoShape 6"/>
            <p:cNvCxnSpPr>
              <a:cxnSpLocks noChangeShapeType="1"/>
              <a:stCxn id="321540" idx="0"/>
              <a:endCxn id="321541" idx="4"/>
            </p:cNvCxnSpPr>
            <p:nvPr/>
          </p:nvCxnSpPr>
          <p:spPr bwMode="auto">
            <a:xfrm flipV="1">
              <a:off x="848" y="3691"/>
              <a:ext cx="0" cy="154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1543" name="Oval 7"/>
            <p:cNvSpPr>
              <a:spLocks noChangeAspect="1" noChangeArrowheads="1"/>
            </p:cNvSpPr>
            <p:nvPr/>
          </p:nvSpPr>
          <p:spPr bwMode="auto">
            <a:xfrm>
              <a:off x="1104" y="3458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32</a:t>
              </a:r>
            </a:p>
          </p:txBody>
        </p:sp>
        <p:sp>
          <p:nvSpPr>
            <p:cNvPr id="321544" name="Oval 8"/>
            <p:cNvSpPr>
              <a:spLocks noChangeAspect="1" noChangeArrowheads="1"/>
            </p:cNvSpPr>
            <p:nvPr/>
          </p:nvSpPr>
          <p:spPr bwMode="auto">
            <a:xfrm>
              <a:off x="1104" y="3034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30</a:t>
              </a:r>
            </a:p>
          </p:txBody>
        </p:sp>
        <p:cxnSp>
          <p:nvCxnSpPr>
            <p:cNvPr id="321545" name="AutoShape 9"/>
            <p:cNvCxnSpPr>
              <a:cxnSpLocks noChangeShapeType="1"/>
              <a:stCxn id="321543" idx="0"/>
              <a:endCxn id="321544" idx="4"/>
            </p:cNvCxnSpPr>
            <p:nvPr/>
          </p:nvCxnSpPr>
          <p:spPr bwMode="auto">
            <a:xfrm flipV="1">
              <a:off x="1217" y="3269"/>
              <a:ext cx="0" cy="184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321546" name="AutoShape 10"/>
            <p:cNvCxnSpPr>
              <a:cxnSpLocks noChangeShapeType="1"/>
              <a:stCxn id="321541" idx="7"/>
              <a:endCxn id="321544" idx="3"/>
            </p:cNvCxnSpPr>
            <p:nvPr/>
          </p:nvCxnSpPr>
          <p:spPr bwMode="auto">
            <a:xfrm flipV="1">
              <a:off x="927" y="3235"/>
              <a:ext cx="210" cy="250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1547" name="Oval 11"/>
            <p:cNvSpPr>
              <a:spLocks noChangeAspect="1" noChangeArrowheads="1"/>
            </p:cNvSpPr>
            <p:nvPr/>
          </p:nvSpPr>
          <p:spPr bwMode="auto">
            <a:xfrm>
              <a:off x="1455" y="3466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24</a:t>
              </a:r>
            </a:p>
          </p:txBody>
        </p:sp>
        <p:sp>
          <p:nvSpPr>
            <p:cNvPr id="321548" name="Oval 12"/>
            <p:cNvSpPr>
              <a:spLocks noChangeAspect="1" noChangeArrowheads="1"/>
            </p:cNvSpPr>
            <p:nvPr/>
          </p:nvSpPr>
          <p:spPr bwMode="auto">
            <a:xfrm>
              <a:off x="1455" y="3034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23</a:t>
              </a:r>
            </a:p>
          </p:txBody>
        </p:sp>
        <p:cxnSp>
          <p:nvCxnSpPr>
            <p:cNvPr id="321549" name="AutoShape 13"/>
            <p:cNvCxnSpPr>
              <a:cxnSpLocks noChangeShapeType="1"/>
              <a:stCxn id="321547" idx="0"/>
              <a:endCxn id="321548" idx="4"/>
            </p:cNvCxnSpPr>
            <p:nvPr/>
          </p:nvCxnSpPr>
          <p:spPr bwMode="auto">
            <a:xfrm flipV="1">
              <a:off x="1568" y="3269"/>
              <a:ext cx="0" cy="192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1550" name="Oval 14"/>
            <p:cNvSpPr>
              <a:spLocks noChangeAspect="1" noChangeArrowheads="1"/>
            </p:cNvSpPr>
            <p:nvPr/>
          </p:nvSpPr>
          <p:spPr bwMode="auto">
            <a:xfrm>
              <a:off x="1824" y="3034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22</a:t>
              </a:r>
            </a:p>
          </p:txBody>
        </p:sp>
        <p:cxnSp>
          <p:nvCxnSpPr>
            <p:cNvPr id="321552" name="AutoShape 16"/>
            <p:cNvCxnSpPr>
              <a:cxnSpLocks noChangeShapeType="1"/>
              <a:stCxn id="321550" idx="0"/>
              <a:endCxn id="321551" idx="4"/>
            </p:cNvCxnSpPr>
            <p:nvPr/>
          </p:nvCxnSpPr>
          <p:spPr bwMode="auto">
            <a:xfrm flipV="1">
              <a:off x="1937" y="2827"/>
              <a:ext cx="0" cy="202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321553" name="AutoShape 17"/>
            <p:cNvCxnSpPr>
              <a:cxnSpLocks noChangeShapeType="1"/>
              <a:stCxn id="321548" idx="7"/>
              <a:endCxn id="321551" idx="3"/>
            </p:cNvCxnSpPr>
            <p:nvPr/>
          </p:nvCxnSpPr>
          <p:spPr bwMode="auto">
            <a:xfrm flipV="1">
              <a:off x="1647" y="2793"/>
              <a:ext cx="210" cy="270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321554" name="AutoShape 18"/>
            <p:cNvCxnSpPr>
              <a:cxnSpLocks noChangeShapeType="1"/>
              <a:stCxn id="321544" idx="7"/>
              <a:endCxn id="321551" idx="2"/>
            </p:cNvCxnSpPr>
            <p:nvPr/>
          </p:nvCxnSpPr>
          <p:spPr bwMode="auto">
            <a:xfrm flipV="1">
              <a:off x="1296" y="2707"/>
              <a:ext cx="523" cy="356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1555" name="Oval 19"/>
            <p:cNvSpPr>
              <a:spLocks noChangeAspect="1" noChangeArrowheads="1"/>
            </p:cNvSpPr>
            <p:nvPr/>
          </p:nvSpPr>
          <p:spPr bwMode="auto">
            <a:xfrm>
              <a:off x="2160" y="3466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50</a:t>
              </a:r>
            </a:p>
          </p:txBody>
        </p:sp>
        <p:sp>
          <p:nvSpPr>
            <p:cNvPr id="321556" name="Oval 20"/>
            <p:cNvSpPr>
              <a:spLocks noChangeAspect="1" noChangeArrowheads="1"/>
            </p:cNvSpPr>
            <p:nvPr/>
          </p:nvSpPr>
          <p:spPr bwMode="auto">
            <a:xfrm>
              <a:off x="2160" y="3034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48</a:t>
              </a:r>
            </a:p>
          </p:txBody>
        </p:sp>
        <p:cxnSp>
          <p:nvCxnSpPr>
            <p:cNvPr id="321557" name="AutoShape 21"/>
            <p:cNvCxnSpPr>
              <a:cxnSpLocks noChangeShapeType="1"/>
              <a:stCxn id="321555" idx="0"/>
              <a:endCxn id="321556" idx="4"/>
            </p:cNvCxnSpPr>
            <p:nvPr/>
          </p:nvCxnSpPr>
          <p:spPr bwMode="auto">
            <a:xfrm flipV="1">
              <a:off x="2273" y="3269"/>
              <a:ext cx="0" cy="192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1558" name="Oval 22"/>
            <p:cNvSpPr>
              <a:spLocks noChangeAspect="1" noChangeArrowheads="1"/>
            </p:cNvSpPr>
            <p:nvPr/>
          </p:nvSpPr>
          <p:spPr bwMode="auto">
            <a:xfrm>
              <a:off x="2496" y="3034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31</a:t>
              </a:r>
            </a:p>
          </p:txBody>
        </p:sp>
        <p:cxnSp>
          <p:nvCxnSpPr>
            <p:cNvPr id="321560" name="AutoShape 24"/>
            <p:cNvCxnSpPr>
              <a:cxnSpLocks noChangeShapeType="1"/>
              <a:stCxn id="321558" idx="0"/>
              <a:endCxn id="321559" idx="4"/>
            </p:cNvCxnSpPr>
            <p:nvPr/>
          </p:nvCxnSpPr>
          <p:spPr bwMode="auto">
            <a:xfrm flipV="1">
              <a:off x="2609" y="2827"/>
              <a:ext cx="0" cy="202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321561" name="AutoShape 25"/>
            <p:cNvCxnSpPr>
              <a:cxnSpLocks noChangeShapeType="1"/>
              <a:stCxn id="321556" idx="7"/>
              <a:endCxn id="321559" idx="3"/>
            </p:cNvCxnSpPr>
            <p:nvPr/>
          </p:nvCxnSpPr>
          <p:spPr bwMode="auto">
            <a:xfrm flipV="1">
              <a:off x="2352" y="2793"/>
              <a:ext cx="177" cy="270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1562" name="Oval 26"/>
            <p:cNvSpPr>
              <a:spLocks noChangeAspect="1" noChangeArrowheads="1"/>
            </p:cNvSpPr>
            <p:nvPr/>
          </p:nvSpPr>
          <p:spPr bwMode="auto">
            <a:xfrm>
              <a:off x="2880" y="3034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17</a:t>
              </a:r>
            </a:p>
          </p:txBody>
        </p:sp>
        <p:cxnSp>
          <p:nvCxnSpPr>
            <p:cNvPr id="321564" name="AutoShape 28"/>
            <p:cNvCxnSpPr>
              <a:cxnSpLocks noChangeShapeType="1"/>
              <a:stCxn id="321562" idx="0"/>
              <a:endCxn id="321563" idx="4"/>
            </p:cNvCxnSpPr>
            <p:nvPr/>
          </p:nvCxnSpPr>
          <p:spPr bwMode="auto">
            <a:xfrm flipV="1">
              <a:off x="2993" y="2827"/>
              <a:ext cx="0" cy="202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1565" name="Oval 29"/>
            <p:cNvSpPr>
              <a:spLocks noChangeAspect="1" noChangeArrowheads="1"/>
            </p:cNvSpPr>
            <p:nvPr/>
          </p:nvSpPr>
          <p:spPr bwMode="auto">
            <a:xfrm>
              <a:off x="3279" y="2594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44</a:t>
              </a:r>
            </a:p>
          </p:txBody>
        </p:sp>
        <p:cxnSp>
          <p:nvCxnSpPr>
            <p:cNvPr id="321567" name="AutoShape 31"/>
            <p:cNvCxnSpPr>
              <a:cxnSpLocks noChangeShapeType="1"/>
              <a:stCxn id="321565" idx="0"/>
              <a:endCxn id="321566" idx="4"/>
            </p:cNvCxnSpPr>
            <p:nvPr/>
          </p:nvCxnSpPr>
          <p:spPr bwMode="auto">
            <a:xfrm flipV="1">
              <a:off x="3392" y="2299"/>
              <a:ext cx="0" cy="290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1581" name="Line 45"/>
            <p:cNvSpPr>
              <a:spLocks noChangeShapeType="1"/>
            </p:cNvSpPr>
            <p:nvPr/>
          </p:nvSpPr>
          <p:spPr bwMode="auto">
            <a:xfrm flipV="1">
              <a:off x="2688" y="2247"/>
              <a:ext cx="701" cy="39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21582" name="Line 46"/>
            <p:cNvSpPr>
              <a:spLocks noChangeShapeType="1"/>
            </p:cNvSpPr>
            <p:nvPr/>
          </p:nvSpPr>
          <p:spPr bwMode="auto">
            <a:xfrm flipV="1">
              <a:off x="3044" y="2262"/>
              <a:ext cx="352" cy="36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21583" name="Line 47"/>
            <p:cNvSpPr>
              <a:spLocks noChangeShapeType="1"/>
            </p:cNvSpPr>
            <p:nvPr/>
          </p:nvSpPr>
          <p:spPr bwMode="auto">
            <a:xfrm flipV="1">
              <a:off x="1989" y="2205"/>
              <a:ext cx="1391" cy="45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21551" name="Oval 15"/>
            <p:cNvSpPr>
              <a:spLocks noChangeAspect="1" noChangeArrowheads="1"/>
            </p:cNvSpPr>
            <p:nvPr/>
          </p:nvSpPr>
          <p:spPr bwMode="auto">
            <a:xfrm>
              <a:off x="1824" y="2592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8</a:t>
              </a:r>
              <a:endParaRPr lang="en-US">
                <a:latin typeface="Times New Roman" charset="0"/>
                <a:cs typeface="+mn-cs"/>
              </a:endParaRPr>
            </a:p>
          </p:txBody>
        </p:sp>
        <p:sp>
          <p:nvSpPr>
            <p:cNvPr id="321559" name="Oval 23"/>
            <p:cNvSpPr>
              <a:spLocks noChangeAspect="1" noChangeArrowheads="1"/>
            </p:cNvSpPr>
            <p:nvPr/>
          </p:nvSpPr>
          <p:spPr bwMode="auto">
            <a:xfrm>
              <a:off x="2496" y="2592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29</a:t>
              </a:r>
            </a:p>
          </p:txBody>
        </p:sp>
        <p:sp>
          <p:nvSpPr>
            <p:cNvPr id="321563" name="Oval 27"/>
            <p:cNvSpPr>
              <a:spLocks noChangeAspect="1" noChangeArrowheads="1"/>
            </p:cNvSpPr>
            <p:nvPr/>
          </p:nvSpPr>
          <p:spPr bwMode="auto">
            <a:xfrm>
              <a:off x="2880" y="2592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10</a:t>
              </a:r>
            </a:p>
          </p:txBody>
        </p:sp>
        <p:sp>
          <p:nvSpPr>
            <p:cNvPr id="321566" name="Oval 30"/>
            <p:cNvSpPr>
              <a:spLocks noChangeAspect="1" noChangeArrowheads="1"/>
            </p:cNvSpPr>
            <p:nvPr/>
          </p:nvSpPr>
          <p:spPr bwMode="auto">
            <a:xfrm>
              <a:off x="3279" y="2064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6</a:t>
              </a:r>
            </a:p>
          </p:txBody>
        </p:sp>
      </p:grpSp>
      <p:sp>
        <p:nvSpPr>
          <p:cNvPr id="321584" name="Oval 48"/>
          <p:cNvSpPr>
            <a:spLocks noChangeAspect="1" noChangeArrowheads="1"/>
          </p:cNvSpPr>
          <p:nvPr/>
        </p:nvSpPr>
        <p:spPr bwMode="auto">
          <a:xfrm>
            <a:off x="6477000" y="4105275"/>
            <a:ext cx="357188" cy="36512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cs typeface="+mn-cs"/>
              </a:rPr>
              <a:t>37</a:t>
            </a:r>
          </a:p>
        </p:txBody>
      </p:sp>
      <p:sp>
        <p:nvSpPr>
          <p:cNvPr id="321585" name="Oval 49"/>
          <p:cNvSpPr>
            <a:spLocks noChangeAspect="1" noChangeArrowheads="1"/>
          </p:cNvSpPr>
          <p:nvPr/>
        </p:nvSpPr>
        <p:spPr bwMode="auto">
          <a:xfrm>
            <a:off x="6477000" y="3276600"/>
            <a:ext cx="357188" cy="36512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cs typeface="+mn-cs"/>
              </a:rPr>
              <a:t>3</a:t>
            </a:r>
            <a:endParaRPr lang="en-US">
              <a:latin typeface="Times New Roman" charset="0"/>
              <a:cs typeface="+mn-cs"/>
            </a:endParaRPr>
          </a:p>
        </p:txBody>
      </p:sp>
      <p:cxnSp>
        <p:nvCxnSpPr>
          <p:cNvPr id="321586" name="AutoShape 50"/>
          <p:cNvCxnSpPr>
            <a:cxnSpLocks noChangeShapeType="1"/>
            <a:stCxn id="321584" idx="0"/>
            <a:endCxn id="321585" idx="4"/>
          </p:cNvCxnSpPr>
          <p:nvPr/>
        </p:nvCxnSpPr>
        <p:spPr bwMode="auto">
          <a:xfrm flipV="1">
            <a:off x="6656388" y="3649663"/>
            <a:ext cx="0" cy="4476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1587" name="Oval 51"/>
          <p:cNvSpPr>
            <a:spLocks noChangeAspect="1" noChangeArrowheads="1"/>
          </p:cNvSpPr>
          <p:nvPr/>
        </p:nvSpPr>
        <p:spPr bwMode="auto">
          <a:xfrm>
            <a:off x="8077200" y="3276600"/>
            <a:ext cx="357188" cy="36512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cs typeface="+mn-cs"/>
              </a:rPr>
              <a:t>18</a:t>
            </a:r>
            <a:endParaRPr lang="en-US">
              <a:latin typeface="Times New Roman" charset="0"/>
              <a:cs typeface="+mn-cs"/>
            </a:endParaRPr>
          </a:p>
        </p:txBody>
      </p:sp>
      <p:cxnSp>
        <p:nvCxnSpPr>
          <p:cNvPr id="321588" name="AutoShape 52"/>
          <p:cNvCxnSpPr>
            <a:cxnSpLocks noChangeShapeType="1"/>
            <a:stCxn id="321585" idx="6"/>
            <a:endCxn id="321587" idx="2"/>
          </p:cNvCxnSpPr>
          <p:nvPr/>
        </p:nvCxnSpPr>
        <p:spPr bwMode="auto">
          <a:xfrm>
            <a:off x="6842125" y="3459163"/>
            <a:ext cx="1227138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1591" name="Rectangle 55"/>
          <p:cNvSpPr>
            <a:spLocks noChangeArrowheads="1"/>
          </p:cNvSpPr>
          <p:nvPr/>
        </p:nvSpPr>
        <p:spPr bwMode="auto">
          <a:xfrm>
            <a:off x="6400800" y="4724400"/>
            <a:ext cx="1970088" cy="1306513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cs typeface="+mn-cs"/>
              </a:rPr>
              <a:t>N = 19</a:t>
            </a:r>
            <a:br>
              <a:rPr lang="en-US" b="1" dirty="0">
                <a:cs typeface="+mn-cs"/>
              </a:rPr>
            </a:br>
            <a:r>
              <a:rPr lang="en-US" b="1" dirty="0">
                <a:cs typeface="+mn-cs"/>
              </a:rPr>
              <a:t># trees = 3</a:t>
            </a:r>
            <a:br>
              <a:rPr lang="en-US" b="1" dirty="0">
                <a:cs typeface="+mn-cs"/>
              </a:rPr>
            </a:br>
            <a:r>
              <a:rPr lang="en-US" b="1" dirty="0">
                <a:cs typeface="+mn-cs"/>
              </a:rPr>
              <a:t>height = 4</a:t>
            </a:r>
            <a:br>
              <a:rPr lang="en-US" b="1" dirty="0">
                <a:cs typeface="+mn-cs"/>
              </a:rPr>
            </a:br>
            <a:r>
              <a:rPr lang="en-US" b="1" dirty="0">
                <a:cs typeface="+mn-cs"/>
              </a:rPr>
              <a:t>binary = 10011</a:t>
            </a:r>
            <a:endParaRPr lang="en-US" dirty="0">
              <a:latin typeface="Times New Roman" charset="0"/>
              <a:cs typeface="+mn-cs"/>
            </a:endParaRPr>
          </a:p>
        </p:txBody>
      </p:sp>
      <p:sp>
        <p:nvSpPr>
          <p:cNvPr id="29709" name="TextBox 46"/>
          <p:cNvSpPr txBox="1">
            <a:spLocks noChangeArrowheads="1"/>
          </p:cNvSpPr>
          <p:nvPr/>
        </p:nvSpPr>
        <p:spPr bwMode="auto">
          <a:xfrm>
            <a:off x="539439" y="1206692"/>
            <a:ext cx="5715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dirty="0">
                <a:solidFill>
                  <a:srgbClr val="FF0000"/>
                </a:solidFill>
              </a:rPr>
              <a:t>Runtime of max/min?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838200" y="1905000"/>
            <a:ext cx="6705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>
                <a:solidFill>
                  <a:srgbClr val="0000FF"/>
                </a:solidFill>
              </a:rPr>
              <a:t>O(log n)</a:t>
            </a:r>
          </a:p>
        </p:txBody>
      </p:sp>
    </p:spTree>
    <p:extLst>
      <p:ext uri="{BB962C8B-B14F-4D97-AF65-F5344CB8AC3E}">
        <p14:creationId xmlns:p14="http://schemas.microsoft.com/office/powerpoint/2010/main" val="210784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cs typeface="+mj-cs"/>
              </a:rPr>
              <a:t>Binomial Heap:  Properties</a:t>
            </a:r>
          </a:p>
        </p:txBody>
      </p:sp>
      <p:cxnSp>
        <p:nvCxnSpPr>
          <p:cNvPr id="321574" name="AutoShape 38"/>
          <p:cNvCxnSpPr>
            <a:cxnSpLocks noChangeShapeType="1"/>
            <a:stCxn id="321566" idx="6"/>
            <a:endCxn id="321585" idx="2"/>
          </p:cNvCxnSpPr>
          <p:nvPr/>
        </p:nvCxnSpPr>
        <p:spPr bwMode="auto">
          <a:xfrm>
            <a:off x="5570538" y="3459163"/>
            <a:ext cx="898525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1578" name="Text Box 42"/>
          <p:cNvSpPr txBox="1">
            <a:spLocks noChangeArrowheads="1"/>
          </p:cNvSpPr>
          <p:nvPr/>
        </p:nvSpPr>
        <p:spPr bwMode="auto">
          <a:xfrm>
            <a:off x="3657600" y="63246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cs typeface="+mn-cs"/>
              </a:rPr>
              <a:t>B</a:t>
            </a:r>
            <a:r>
              <a:rPr lang="en-US" b="1" baseline="-25000">
                <a:solidFill>
                  <a:srgbClr val="006600"/>
                </a:solidFill>
                <a:cs typeface="+mn-cs"/>
              </a:rPr>
              <a:t>4</a:t>
            </a:r>
          </a:p>
        </p:txBody>
      </p:sp>
      <p:sp>
        <p:nvSpPr>
          <p:cNvPr id="321579" name="Text Box 43"/>
          <p:cNvSpPr txBox="1">
            <a:spLocks noChangeArrowheads="1"/>
          </p:cNvSpPr>
          <p:nvPr/>
        </p:nvSpPr>
        <p:spPr bwMode="auto">
          <a:xfrm>
            <a:off x="8153400" y="63246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cs typeface="+mn-cs"/>
              </a:rPr>
              <a:t>B</a:t>
            </a:r>
            <a:r>
              <a:rPr lang="en-US" b="1" baseline="-25000">
                <a:solidFill>
                  <a:srgbClr val="006600"/>
                </a:solidFill>
                <a:cs typeface="+mn-cs"/>
              </a:rPr>
              <a:t>0</a:t>
            </a:r>
          </a:p>
        </p:txBody>
      </p:sp>
      <p:sp>
        <p:nvSpPr>
          <p:cNvPr id="321580" name="Text Box 44"/>
          <p:cNvSpPr txBox="1">
            <a:spLocks noChangeArrowheads="1"/>
          </p:cNvSpPr>
          <p:nvPr/>
        </p:nvSpPr>
        <p:spPr bwMode="auto">
          <a:xfrm>
            <a:off x="6477000" y="63246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cs typeface="+mn-cs"/>
              </a:rPr>
              <a:t>B</a:t>
            </a:r>
            <a:r>
              <a:rPr lang="en-US" b="1" baseline="-25000">
                <a:solidFill>
                  <a:srgbClr val="006600"/>
                </a:solidFill>
                <a:cs typeface="+mn-cs"/>
              </a:rPr>
              <a:t>1</a:t>
            </a:r>
          </a:p>
        </p:txBody>
      </p:sp>
      <p:grpSp>
        <p:nvGrpSpPr>
          <p:cNvPr id="30726" name="Group 53"/>
          <p:cNvGrpSpPr>
            <a:grpSpLocks/>
          </p:cNvGrpSpPr>
          <p:nvPr/>
        </p:nvGrpSpPr>
        <p:grpSpPr bwMode="auto">
          <a:xfrm>
            <a:off x="1166813" y="3276600"/>
            <a:ext cx="4395787" cy="3200400"/>
            <a:chOff x="735" y="2064"/>
            <a:chExt cx="2769" cy="2016"/>
          </a:xfrm>
        </p:grpSpPr>
        <p:sp>
          <p:nvSpPr>
            <p:cNvPr id="321540" name="Oval 4"/>
            <p:cNvSpPr>
              <a:spLocks noChangeAspect="1" noChangeArrowheads="1"/>
            </p:cNvSpPr>
            <p:nvPr/>
          </p:nvSpPr>
          <p:spPr bwMode="auto">
            <a:xfrm>
              <a:off x="735" y="3850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55</a:t>
              </a:r>
            </a:p>
          </p:txBody>
        </p:sp>
        <p:sp>
          <p:nvSpPr>
            <p:cNvPr id="321541" name="Oval 5"/>
            <p:cNvSpPr>
              <a:spLocks noChangeAspect="1" noChangeArrowheads="1"/>
            </p:cNvSpPr>
            <p:nvPr/>
          </p:nvSpPr>
          <p:spPr bwMode="auto">
            <a:xfrm>
              <a:off x="735" y="3456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45</a:t>
              </a:r>
            </a:p>
          </p:txBody>
        </p:sp>
        <p:cxnSp>
          <p:nvCxnSpPr>
            <p:cNvPr id="321542" name="AutoShape 6"/>
            <p:cNvCxnSpPr>
              <a:cxnSpLocks noChangeShapeType="1"/>
              <a:stCxn id="321540" idx="0"/>
              <a:endCxn id="321541" idx="4"/>
            </p:cNvCxnSpPr>
            <p:nvPr/>
          </p:nvCxnSpPr>
          <p:spPr bwMode="auto">
            <a:xfrm flipV="1">
              <a:off x="848" y="3691"/>
              <a:ext cx="0" cy="154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1543" name="Oval 7"/>
            <p:cNvSpPr>
              <a:spLocks noChangeAspect="1" noChangeArrowheads="1"/>
            </p:cNvSpPr>
            <p:nvPr/>
          </p:nvSpPr>
          <p:spPr bwMode="auto">
            <a:xfrm>
              <a:off x="1104" y="3458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32</a:t>
              </a:r>
            </a:p>
          </p:txBody>
        </p:sp>
        <p:sp>
          <p:nvSpPr>
            <p:cNvPr id="321544" name="Oval 8"/>
            <p:cNvSpPr>
              <a:spLocks noChangeAspect="1" noChangeArrowheads="1"/>
            </p:cNvSpPr>
            <p:nvPr/>
          </p:nvSpPr>
          <p:spPr bwMode="auto">
            <a:xfrm>
              <a:off x="1104" y="3034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30</a:t>
              </a:r>
            </a:p>
          </p:txBody>
        </p:sp>
        <p:cxnSp>
          <p:nvCxnSpPr>
            <p:cNvPr id="321545" name="AutoShape 9"/>
            <p:cNvCxnSpPr>
              <a:cxnSpLocks noChangeShapeType="1"/>
              <a:stCxn id="321543" idx="0"/>
              <a:endCxn id="321544" idx="4"/>
            </p:cNvCxnSpPr>
            <p:nvPr/>
          </p:nvCxnSpPr>
          <p:spPr bwMode="auto">
            <a:xfrm flipV="1">
              <a:off x="1217" y="3269"/>
              <a:ext cx="0" cy="184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321546" name="AutoShape 10"/>
            <p:cNvCxnSpPr>
              <a:cxnSpLocks noChangeShapeType="1"/>
              <a:stCxn id="321541" idx="7"/>
              <a:endCxn id="321544" idx="3"/>
            </p:cNvCxnSpPr>
            <p:nvPr/>
          </p:nvCxnSpPr>
          <p:spPr bwMode="auto">
            <a:xfrm flipV="1">
              <a:off x="927" y="3235"/>
              <a:ext cx="210" cy="250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1547" name="Oval 11"/>
            <p:cNvSpPr>
              <a:spLocks noChangeAspect="1" noChangeArrowheads="1"/>
            </p:cNvSpPr>
            <p:nvPr/>
          </p:nvSpPr>
          <p:spPr bwMode="auto">
            <a:xfrm>
              <a:off x="1455" y="3466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24</a:t>
              </a:r>
            </a:p>
          </p:txBody>
        </p:sp>
        <p:sp>
          <p:nvSpPr>
            <p:cNvPr id="321548" name="Oval 12"/>
            <p:cNvSpPr>
              <a:spLocks noChangeAspect="1" noChangeArrowheads="1"/>
            </p:cNvSpPr>
            <p:nvPr/>
          </p:nvSpPr>
          <p:spPr bwMode="auto">
            <a:xfrm>
              <a:off x="1455" y="3034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23</a:t>
              </a:r>
            </a:p>
          </p:txBody>
        </p:sp>
        <p:cxnSp>
          <p:nvCxnSpPr>
            <p:cNvPr id="321549" name="AutoShape 13"/>
            <p:cNvCxnSpPr>
              <a:cxnSpLocks noChangeShapeType="1"/>
              <a:stCxn id="321547" idx="0"/>
              <a:endCxn id="321548" idx="4"/>
            </p:cNvCxnSpPr>
            <p:nvPr/>
          </p:nvCxnSpPr>
          <p:spPr bwMode="auto">
            <a:xfrm flipV="1">
              <a:off x="1568" y="3269"/>
              <a:ext cx="0" cy="192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1550" name="Oval 14"/>
            <p:cNvSpPr>
              <a:spLocks noChangeAspect="1" noChangeArrowheads="1"/>
            </p:cNvSpPr>
            <p:nvPr/>
          </p:nvSpPr>
          <p:spPr bwMode="auto">
            <a:xfrm>
              <a:off x="1824" y="3034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22</a:t>
              </a:r>
            </a:p>
          </p:txBody>
        </p:sp>
        <p:cxnSp>
          <p:nvCxnSpPr>
            <p:cNvPr id="321552" name="AutoShape 16"/>
            <p:cNvCxnSpPr>
              <a:cxnSpLocks noChangeShapeType="1"/>
              <a:stCxn id="321550" idx="0"/>
              <a:endCxn id="321551" idx="4"/>
            </p:cNvCxnSpPr>
            <p:nvPr/>
          </p:nvCxnSpPr>
          <p:spPr bwMode="auto">
            <a:xfrm flipV="1">
              <a:off x="1937" y="2827"/>
              <a:ext cx="0" cy="202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321553" name="AutoShape 17"/>
            <p:cNvCxnSpPr>
              <a:cxnSpLocks noChangeShapeType="1"/>
              <a:stCxn id="321548" idx="7"/>
              <a:endCxn id="321551" idx="3"/>
            </p:cNvCxnSpPr>
            <p:nvPr/>
          </p:nvCxnSpPr>
          <p:spPr bwMode="auto">
            <a:xfrm flipV="1">
              <a:off x="1647" y="2793"/>
              <a:ext cx="210" cy="270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321554" name="AutoShape 18"/>
            <p:cNvCxnSpPr>
              <a:cxnSpLocks noChangeShapeType="1"/>
              <a:stCxn id="321544" idx="7"/>
              <a:endCxn id="321551" idx="2"/>
            </p:cNvCxnSpPr>
            <p:nvPr/>
          </p:nvCxnSpPr>
          <p:spPr bwMode="auto">
            <a:xfrm flipV="1">
              <a:off x="1296" y="2707"/>
              <a:ext cx="523" cy="356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1555" name="Oval 19"/>
            <p:cNvSpPr>
              <a:spLocks noChangeAspect="1" noChangeArrowheads="1"/>
            </p:cNvSpPr>
            <p:nvPr/>
          </p:nvSpPr>
          <p:spPr bwMode="auto">
            <a:xfrm>
              <a:off x="2160" y="3466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50</a:t>
              </a:r>
            </a:p>
          </p:txBody>
        </p:sp>
        <p:sp>
          <p:nvSpPr>
            <p:cNvPr id="321556" name="Oval 20"/>
            <p:cNvSpPr>
              <a:spLocks noChangeAspect="1" noChangeArrowheads="1"/>
            </p:cNvSpPr>
            <p:nvPr/>
          </p:nvSpPr>
          <p:spPr bwMode="auto">
            <a:xfrm>
              <a:off x="2160" y="3034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48</a:t>
              </a:r>
            </a:p>
          </p:txBody>
        </p:sp>
        <p:cxnSp>
          <p:nvCxnSpPr>
            <p:cNvPr id="321557" name="AutoShape 21"/>
            <p:cNvCxnSpPr>
              <a:cxnSpLocks noChangeShapeType="1"/>
              <a:stCxn id="321555" idx="0"/>
              <a:endCxn id="321556" idx="4"/>
            </p:cNvCxnSpPr>
            <p:nvPr/>
          </p:nvCxnSpPr>
          <p:spPr bwMode="auto">
            <a:xfrm flipV="1">
              <a:off x="2273" y="3269"/>
              <a:ext cx="0" cy="192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1558" name="Oval 22"/>
            <p:cNvSpPr>
              <a:spLocks noChangeAspect="1" noChangeArrowheads="1"/>
            </p:cNvSpPr>
            <p:nvPr/>
          </p:nvSpPr>
          <p:spPr bwMode="auto">
            <a:xfrm>
              <a:off x="2496" y="3034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31</a:t>
              </a:r>
            </a:p>
          </p:txBody>
        </p:sp>
        <p:cxnSp>
          <p:nvCxnSpPr>
            <p:cNvPr id="321560" name="AutoShape 24"/>
            <p:cNvCxnSpPr>
              <a:cxnSpLocks noChangeShapeType="1"/>
              <a:stCxn id="321558" idx="0"/>
              <a:endCxn id="321559" idx="4"/>
            </p:cNvCxnSpPr>
            <p:nvPr/>
          </p:nvCxnSpPr>
          <p:spPr bwMode="auto">
            <a:xfrm flipV="1">
              <a:off x="2609" y="2827"/>
              <a:ext cx="0" cy="202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321561" name="AutoShape 25"/>
            <p:cNvCxnSpPr>
              <a:cxnSpLocks noChangeShapeType="1"/>
              <a:stCxn id="321556" idx="7"/>
              <a:endCxn id="321559" idx="3"/>
            </p:cNvCxnSpPr>
            <p:nvPr/>
          </p:nvCxnSpPr>
          <p:spPr bwMode="auto">
            <a:xfrm flipV="1">
              <a:off x="2352" y="2793"/>
              <a:ext cx="177" cy="270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1562" name="Oval 26"/>
            <p:cNvSpPr>
              <a:spLocks noChangeAspect="1" noChangeArrowheads="1"/>
            </p:cNvSpPr>
            <p:nvPr/>
          </p:nvSpPr>
          <p:spPr bwMode="auto">
            <a:xfrm>
              <a:off x="2880" y="3034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17</a:t>
              </a:r>
            </a:p>
          </p:txBody>
        </p:sp>
        <p:cxnSp>
          <p:nvCxnSpPr>
            <p:cNvPr id="321564" name="AutoShape 28"/>
            <p:cNvCxnSpPr>
              <a:cxnSpLocks noChangeShapeType="1"/>
              <a:stCxn id="321562" idx="0"/>
              <a:endCxn id="321563" idx="4"/>
            </p:cNvCxnSpPr>
            <p:nvPr/>
          </p:nvCxnSpPr>
          <p:spPr bwMode="auto">
            <a:xfrm flipV="1">
              <a:off x="2993" y="2827"/>
              <a:ext cx="0" cy="202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1565" name="Oval 29"/>
            <p:cNvSpPr>
              <a:spLocks noChangeAspect="1" noChangeArrowheads="1"/>
            </p:cNvSpPr>
            <p:nvPr/>
          </p:nvSpPr>
          <p:spPr bwMode="auto">
            <a:xfrm>
              <a:off x="3279" y="2594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44</a:t>
              </a:r>
            </a:p>
          </p:txBody>
        </p:sp>
        <p:cxnSp>
          <p:nvCxnSpPr>
            <p:cNvPr id="321567" name="AutoShape 31"/>
            <p:cNvCxnSpPr>
              <a:cxnSpLocks noChangeShapeType="1"/>
              <a:stCxn id="321565" idx="0"/>
              <a:endCxn id="321566" idx="4"/>
            </p:cNvCxnSpPr>
            <p:nvPr/>
          </p:nvCxnSpPr>
          <p:spPr bwMode="auto">
            <a:xfrm flipV="1">
              <a:off x="3392" y="2299"/>
              <a:ext cx="0" cy="290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1581" name="Line 45"/>
            <p:cNvSpPr>
              <a:spLocks noChangeShapeType="1"/>
            </p:cNvSpPr>
            <p:nvPr/>
          </p:nvSpPr>
          <p:spPr bwMode="auto">
            <a:xfrm flipV="1">
              <a:off x="2688" y="2247"/>
              <a:ext cx="701" cy="393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21582" name="Line 46"/>
            <p:cNvSpPr>
              <a:spLocks noChangeShapeType="1"/>
            </p:cNvSpPr>
            <p:nvPr/>
          </p:nvSpPr>
          <p:spPr bwMode="auto">
            <a:xfrm flipV="1">
              <a:off x="3044" y="2262"/>
              <a:ext cx="352" cy="36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21583" name="Line 47"/>
            <p:cNvSpPr>
              <a:spLocks noChangeShapeType="1"/>
            </p:cNvSpPr>
            <p:nvPr/>
          </p:nvSpPr>
          <p:spPr bwMode="auto">
            <a:xfrm flipV="1">
              <a:off x="1989" y="2205"/>
              <a:ext cx="1391" cy="45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21551" name="Oval 15"/>
            <p:cNvSpPr>
              <a:spLocks noChangeAspect="1" noChangeArrowheads="1"/>
            </p:cNvSpPr>
            <p:nvPr/>
          </p:nvSpPr>
          <p:spPr bwMode="auto">
            <a:xfrm>
              <a:off x="1824" y="2592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8</a:t>
              </a:r>
              <a:endParaRPr lang="en-US">
                <a:latin typeface="Times New Roman" charset="0"/>
                <a:cs typeface="+mn-cs"/>
              </a:endParaRPr>
            </a:p>
          </p:txBody>
        </p:sp>
        <p:sp>
          <p:nvSpPr>
            <p:cNvPr id="321559" name="Oval 23"/>
            <p:cNvSpPr>
              <a:spLocks noChangeAspect="1" noChangeArrowheads="1"/>
            </p:cNvSpPr>
            <p:nvPr/>
          </p:nvSpPr>
          <p:spPr bwMode="auto">
            <a:xfrm>
              <a:off x="2496" y="2592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29</a:t>
              </a:r>
            </a:p>
          </p:txBody>
        </p:sp>
        <p:sp>
          <p:nvSpPr>
            <p:cNvPr id="321563" name="Oval 27"/>
            <p:cNvSpPr>
              <a:spLocks noChangeAspect="1" noChangeArrowheads="1"/>
            </p:cNvSpPr>
            <p:nvPr/>
          </p:nvSpPr>
          <p:spPr bwMode="auto">
            <a:xfrm>
              <a:off x="2880" y="2592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10</a:t>
              </a:r>
            </a:p>
          </p:txBody>
        </p:sp>
        <p:sp>
          <p:nvSpPr>
            <p:cNvPr id="321566" name="Oval 30"/>
            <p:cNvSpPr>
              <a:spLocks noChangeAspect="1" noChangeArrowheads="1"/>
            </p:cNvSpPr>
            <p:nvPr/>
          </p:nvSpPr>
          <p:spPr bwMode="auto">
            <a:xfrm>
              <a:off x="3279" y="2064"/>
              <a:ext cx="225" cy="230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600" b="1">
                  <a:cs typeface="+mn-cs"/>
                </a:rPr>
                <a:t>6</a:t>
              </a:r>
            </a:p>
          </p:txBody>
        </p:sp>
      </p:grpSp>
      <p:sp>
        <p:nvSpPr>
          <p:cNvPr id="321584" name="Oval 48"/>
          <p:cNvSpPr>
            <a:spLocks noChangeAspect="1" noChangeArrowheads="1"/>
          </p:cNvSpPr>
          <p:nvPr/>
        </p:nvSpPr>
        <p:spPr bwMode="auto">
          <a:xfrm>
            <a:off x="6477000" y="4105275"/>
            <a:ext cx="357188" cy="36512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cs typeface="+mn-cs"/>
              </a:rPr>
              <a:t>37</a:t>
            </a:r>
          </a:p>
        </p:txBody>
      </p:sp>
      <p:sp>
        <p:nvSpPr>
          <p:cNvPr id="321585" name="Oval 49"/>
          <p:cNvSpPr>
            <a:spLocks noChangeAspect="1" noChangeArrowheads="1"/>
          </p:cNvSpPr>
          <p:nvPr/>
        </p:nvSpPr>
        <p:spPr bwMode="auto">
          <a:xfrm>
            <a:off x="6477000" y="3276600"/>
            <a:ext cx="357188" cy="36512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cs typeface="+mn-cs"/>
              </a:rPr>
              <a:t>3</a:t>
            </a:r>
            <a:endParaRPr lang="en-US">
              <a:latin typeface="Times New Roman" charset="0"/>
              <a:cs typeface="+mn-cs"/>
            </a:endParaRPr>
          </a:p>
        </p:txBody>
      </p:sp>
      <p:cxnSp>
        <p:nvCxnSpPr>
          <p:cNvPr id="321586" name="AutoShape 50"/>
          <p:cNvCxnSpPr>
            <a:cxnSpLocks noChangeShapeType="1"/>
            <a:stCxn id="321584" idx="0"/>
            <a:endCxn id="321585" idx="4"/>
          </p:cNvCxnSpPr>
          <p:nvPr/>
        </p:nvCxnSpPr>
        <p:spPr bwMode="auto">
          <a:xfrm flipV="1">
            <a:off x="6656388" y="3649663"/>
            <a:ext cx="0" cy="4476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1587" name="Oval 51"/>
          <p:cNvSpPr>
            <a:spLocks noChangeAspect="1" noChangeArrowheads="1"/>
          </p:cNvSpPr>
          <p:nvPr/>
        </p:nvSpPr>
        <p:spPr bwMode="auto">
          <a:xfrm>
            <a:off x="8077200" y="3276600"/>
            <a:ext cx="357188" cy="36512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cs typeface="+mn-cs"/>
              </a:rPr>
              <a:t>18</a:t>
            </a:r>
            <a:endParaRPr lang="en-US">
              <a:latin typeface="Times New Roman" charset="0"/>
              <a:cs typeface="+mn-cs"/>
            </a:endParaRPr>
          </a:p>
        </p:txBody>
      </p:sp>
      <p:cxnSp>
        <p:nvCxnSpPr>
          <p:cNvPr id="321588" name="AutoShape 52"/>
          <p:cNvCxnSpPr>
            <a:cxnSpLocks noChangeShapeType="1"/>
            <a:stCxn id="321585" idx="6"/>
            <a:endCxn id="321587" idx="2"/>
          </p:cNvCxnSpPr>
          <p:nvPr/>
        </p:nvCxnSpPr>
        <p:spPr bwMode="auto">
          <a:xfrm>
            <a:off x="6842125" y="3459163"/>
            <a:ext cx="1227138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1591" name="Rectangle 55"/>
          <p:cNvSpPr>
            <a:spLocks noChangeArrowheads="1"/>
          </p:cNvSpPr>
          <p:nvPr/>
        </p:nvSpPr>
        <p:spPr bwMode="auto">
          <a:xfrm>
            <a:off x="6400800" y="4724400"/>
            <a:ext cx="1970088" cy="1306513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cs typeface="+mn-cs"/>
              </a:rPr>
              <a:t>N = 19</a:t>
            </a:r>
            <a:br>
              <a:rPr lang="en-US" b="1" dirty="0">
                <a:cs typeface="+mn-cs"/>
              </a:rPr>
            </a:br>
            <a:r>
              <a:rPr lang="en-US" b="1" dirty="0">
                <a:cs typeface="+mn-cs"/>
              </a:rPr>
              <a:t># trees = 3</a:t>
            </a:r>
            <a:br>
              <a:rPr lang="en-US" b="1" dirty="0">
                <a:cs typeface="+mn-cs"/>
              </a:rPr>
            </a:br>
            <a:r>
              <a:rPr lang="en-US" b="1" dirty="0">
                <a:cs typeface="+mn-cs"/>
              </a:rPr>
              <a:t>height = 4</a:t>
            </a:r>
            <a:br>
              <a:rPr lang="en-US" b="1" dirty="0">
                <a:cs typeface="+mn-cs"/>
              </a:rPr>
            </a:br>
            <a:r>
              <a:rPr lang="en-US" b="1" dirty="0">
                <a:cs typeface="+mn-cs"/>
              </a:rPr>
              <a:t>binary = 10011</a:t>
            </a:r>
            <a:endParaRPr lang="en-US" dirty="0">
              <a:latin typeface="Times New Roman" charset="0"/>
              <a:cs typeface="+mn-cs"/>
            </a:endParaRPr>
          </a:p>
        </p:txBody>
      </p:sp>
      <p:sp>
        <p:nvSpPr>
          <p:cNvPr id="30733" name="TextBox 46"/>
          <p:cNvSpPr txBox="1">
            <a:spLocks noChangeArrowheads="1"/>
          </p:cNvSpPr>
          <p:nvPr/>
        </p:nvSpPr>
        <p:spPr bwMode="auto">
          <a:xfrm>
            <a:off x="477739" y="1208888"/>
            <a:ext cx="5715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dirty="0">
                <a:solidFill>
                  <a:srgbClr val="FF0000"/>
                </a:solidFill>
              </a:rPr>
              <a:t>Height?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838200" y="1752600"/>
            <a:ext cx="67056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>
                <a:solidFill>
                  <a:srgbClr val="0000FF"/>
                </a:solidFill>
              </a:rPr>
              <a:t>floor(log</a:t>
            </a:r>
            <a:r>
              <a:rPr lang="en-US" sz="2800" baseline="-25000">
                <a:solidFill>
                  <a:srgbClr val="0000FF"/>
                </a:solidFill>
              </a:rPr>
              <a:t>2</a:t>
            </a:r>
            <a:r>
              <a:rPr lang="en-US" sz="2800">
                <a:solidFill>
                  <a:srgbClr val="0000FF"/>
                </a:solidFill>
              </a:rPr>
              <a:t> n)</a:t>
            </a:r>
          </a:p>
          <a:p>
            <a:r>
              <a:rPr lang="en-US" sz="2800">
                <a:solidFill>
                  <a:srgbClr val="0000FF"/>
                </a:solidFill>
              </a:rPr>
              <a:t>	- largest tree = B</a:t>
            </a:r>
            <a:r>
              <a:rPr lang="en-US" sz="2800" baseline="-25000">
                <a:solidFill>
                  <a:srgbClr val="0000FF"/>
                </a:solidFill>
              </a:rPr>
              <a:t>log n</a:t>
            </a:r>
          </a:p>
          <a:p>
            <a:r>
              <a:rPr lang="en-US" sz="2800" baseline="-25000">
                <a:solidFill>
                  <a:srgbClr val="0000FF"/>
                </a:solidFill>
              </a:rPr>
              <a:t>	</a:t>
            </a:r>
            <a:r>
              <a:rPr lang="en-US" sz="2800">
                <a:solidFill>
                  <a:srgbClr val="0000FF"/>
                </a:solidFill>
              </a:rPr>
              <a:t>- height of that tree is log n</a:t>
            </a:r>
            <a:endParaRPr lang="en-US" sz="2800" baseline="-2500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600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cs typeface="+mj-cs"/>
              </a:rPr>
              <a:t>Binomial Heap:  Union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255764"/>
            <a:ext cx="7848600" cy="1447800"/>
          </a:xfrm>
        </p:spPr>
        <p:txBody>
          <a:bodyPr/>
          <a:lstStyle/>
          <a:p>
            <a:pPr marL="0" indent="0">
              <a:defRPr/>
            </a:pPr>
            <a:r>
              <a:rPr lang="en-US" dirty="0" smtClean="0">
                <a:solidFill>
                  <a:srgbClr val="FF0000"/>
                </a:solidFill>
                <a:cs typeface="+mn-cs"/>
              </a:rPr>
              <a:t>How can we merge two binomial tree heaps of the same size (2</a:t>
            </a:r>
            <a:r>
              <a:rPr lang="en-US" baseline="30000" dirty="0" smtClean="0">
                <a:solidFill>
                  <a:srgbClr val="FF0000"/>
                </a:solidFill>
                <a:cs typeface="+mn-cs"/>
              </a:rPr>
              <a:t>k</a:t>
            </a:r>
            <a:r>
              <a:rPr lang="en-US" dirty="0" smtClean="0">
                <a:solidFill>
                  <a:srgbClr val="FF0000"/>
                </a:solidFill>
                <a:cs typeface="+mn-cs"/>
              </a:rPr>
              <a:t>)?</a:t>
            </a:r>
          </a:p>
          <a:p>
            <a:pPr lvl="2">
              <a:defRPr/>
            </a:pPr>
            <a:r>
              <a:rPr lang="en-US" dirty="0" smtClean="0">
                <a:sym typeface="Symbol" charset="0"/>
              </a:rPr>
              <a:t>connect roots of H' and H''</a:t>
            </a:r>
          </a:p>
          <a:p>
            <a:pPr lvl="2">
              <a:defRPr/>
            </a:pPr>
            <a:r>
              <a:rPr lang="en-US" dirty="0" smtClean="0">
                <a:sym typeface="Symbol" charset="0"/>
              </a:rPr>
              <a:t>choose smaller key to be root of H </a:t>
            </a:r>
          </a:p>
        </p:txBody>
      </p:sp>
      <p:sp>
        <p:nvSpPr>
          <p:cNvPr id="332805" name="Text Box 5"/>
          <p:cNvSpPr txBox="1">
            <a:spLocks noChangeArrowheads="1"/>
          </p:cNvSpPr>
          <p:nvPr/>
        </p:nvSpPr>
        <p:spPr bwMode="auto">
          <a:xfrm>
            <a:off x="5462588" y="63246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cs typeface="+mn-cs"/>
              </a:rPr>
              <a:t>H''</a:t>
            </a:r>
            <a:endParaRPr lang="en-US" b="1" baseline="-25000">
              <a:solidFill>
                <a:srgbClr val="006600"/>
              </a:solidFill>
              <a:cs typeface="+mn-cs"/>
            </a:endParaRPr>
          </a:p>
        </p:txBody>
      </p:sp>
      <p:sp>
        <p:nvSpPr>
          <p:cNvPr id="332809" name="Oval 9"/>
          <p:cNvSpPr>
            <a:spLocks noChangeAspect="1" noChangeArrowheads="1"/>
          </p:cNvSpPr>
          <p:nvPr/>
        </p:nvSpPr>
        <p:spPr bwMode="auto">
          <a:xfrm>
            <a:off x="1166813" y="6111875"/>
            <a:ext cx="357187" cy="36512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cs typeface="+mn-cs"/>
              </a:rPr>
              <a:t>55</a:t>
            </a:r>
          </a:p>
        </p:txBody>
      </p:sp>
      <p:sp>
        <p:nvSpPr>
          <p:cNvPr id="332810" name="Oval 10"/>
          <p:cNvSpPr>
            <a:spLocks noChangeAspect="1" noChangeArrowheads="1"/>
          </p:cNvSpPr>
          <p:nvPr/>
        </p:nvSpPr>
        <p:spPr bwMode="auto">
          <a:xfrm>
            <a:off x="1166813" y="5486400"/>
            <a:ext cx="357187" cy="36512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cs typeface="+mn-cs"/>
              </a:rPr>
              <a:t>45</a:t>
            </a:r>
          </a:p>
        </p:txBody>
      </p:sp>
      <p:cxnSp>
        <p:nvCxnSpPr>
          <p:cNvPr id="332811" name="AutoShape 11"/>
          <p:cNvCxnSpPr>
            <a:cxnSpLocks noChangeShapeType="1"/>
            <a:stCxn id="332809" idx="0"/>
            <a:endCxn id="332810" idx="4"/>
          </p:cNvCxnSpPr>
          <p:nvPr/>
        </p:nvCxnSpPr>
        <p:spPr bwMode="auto">
          <a:xfrm flipV="1">
            <a:off x="1346200" y="5859463"/>
            <a:ext cx="0" cy="2444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2812" name="Oval 12"/>
          <p:cNvSpPr>
            <a:spLocks noChangeAspect="1" noChangeArrowheads="1"/>
          </p:cNvSpPr>
          <p:nvPr/>
        </p:nvSpPr>
        <p:spPr bwMode="auto">
          <a:xfrm>
            <a:off x="1752600" y="5489575"/>
            <a:ext cx="357188" cy="36512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cs typeface="+mn-cs"/>
              </a:rPr>
              <a:t>32</a:t>
            </a:r>
          </a:p>
        </p:txBody>
      </p:sp>
      <p:sp>
        <p:nvSpPr>
          <p:cNvPr id="332813" name="Oval 13"/>
          <p:cNvSpPr>
            <a:spLocks noChangeAspect="1" noChangeArrowheads="1"/>
          </p:cNvSpPr>
          <p:nvPr/>
        </p:nvSpPr>
        <p:spPr bwMode="auto">
          <a:xfrm>
            <a:off x="1752600" y="4816475"/>
            <a:ext cx="357188" cy="36512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cs typeface="+mn-cs"/>
              </a:rPr>
              <a:t>30</a:t>
            </a:r>
          </a:p>
        </p:txBody>
      </p:sp>
      <p:cxnSp>
        <p:nvCxnSpPr>
          <p:cNvPr id="332814" name="AutoShape 14"/>
          <p:cNvCxnSpPr>
            <a:cxnSpLocks noChangeShapeType="1"/>
            <a:stCxn id="332812" idx="0"/>
            <a:endCxn id="332813" idx="4"/>
          </p:cNvCxnSpPr>
          <p:nvPr/>
        </p:nvCxnSpPr>
        <p:spPr bwMode="auto">
          <a:xfrm flipV="1">
            <a:off x="1931988" y="5189538"/>
            <a:ext cx="0" cy="2921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2815" name="AutoShape 15"/>
          <p:cNvCxnSpPr>
            <a:cxnSpLocks noChangeShapeType="1"/>
            <a:stCxn id="332810" idx="7"/>
            <a:endCxn id="332813" idx="3"/>
          </p:cNvCxnSpPr>
          <p:nvPr/>
        </p:nvCxnSpPr>
        <p:spPr bwMode="auto">
          <a:xfrm flipV="1">
            <a:off x="1471613" y="5135563"/>
            <a:ext cx="333375" cy="3968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2816" name="Oval 16"/>
          <p:cNvSpPr>
            <a:spLocks noChangeAspect="1" noChangeArrowheads="1"/>
          </p:cNvSpPr>
          <p:nvPr/>
        </p:nvSpPr>
        <p:spPr bwMode="auto">
          <a:xfrm>
            <a:off x="2309813" y="5502275"/>
            <a:ext cx="357187" cy="36512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cs typeface="+mn-cs"/>
              </a:rPr>
              <a:t>24</a:t>
            </a:r>
          </a:p>
        </p:txBody>
      </p:sp>
      <p:sp>
        <p:nvSpPr>
          <p:cNvPr id="332817" name="Oval 17"/>
          <p:cNvSpPr>
            <a:spLocks noChangeAspect="1" noChangeArrowheads="1"/>
          </p:cNvSpPr>
          <p:nvPr/>
        </p:nvSpPr>
        <p:spPr bwMode="auto">
          <a:xfrm>
            <a:off x="2309813" y="4816475"/>
            <a:ext cx="357187" cy="36512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cs typeface="+mn-cs"/>
              </a:rPr>
              <a:t>23</a:t>
            </a:r>
          </a:p>
        </p:txBody>
      </p:sp>
      <p:cxnSp>
        <p:nvCxnSpPr>
          <p:cNvPr id="332818" name="AutoShape 18"/>
          <p:cNvCxnSpPr>
            <a:cxnSpLocks noChangeShapeType="1"/>
            <a:stCxn id="332816" idx="0"/>
            <a:endCxn id="332817" idx="4"/>
          </p:cNvCxnSpPr>
          <p:nvPr/>
        </p:nvCxnSpPr>
        <p:spPr bwMode="auto">
          <a:xfrm flipV="1">
            <a:off x="2489200" y="5189538"/>
            <a:ext cx="0" cy="3048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2819" name="Oval 19"/>
          <p:cNvSpPr>
            <a:spLocks noChangeAspect="1" noChangeArrowheads="1"/>
          </p:cNvSpPr>
          <p:nvPr/>
        </p:nvSpPr>
        <p:spPr bwMode="auto">
          <a:xfrm>
            <a:off x="2895600" y="4816475"/>
            <a:ext cx="357188" cy="36512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cs typeface="+mn-cs"/>
              </a:rPr>
              <a:t>22</a:t>
            </a:r>
          </a:p>
        </p:txBody>
      </p:sp>
      <p:cxnSp>
        <p:nvCxnSpPr>
          <p:cNvPr id="332820" name="AutoShape 20"/>
          <p:cNvCxnSpPr>
            <a:cxnSpLocks noChangeShapeType="1"/>
            <a:stCxn id="332819" idx="0"/>
            <a:endCxn id="332836" idx="4"/>
          </p:cNvCxnSpPr>
          <p:nvPr/>
        </p:nvCxnSpPr>
        <p:spPr bwMode="auto">
          <a:xfrm flipV="1">
            <a:off x="3074988" y="4487863"/>
            <a:ext cx="0" cy="3206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2821" name="AutoShape 21"/>
          <p:cNvCxnSpPr>
            <a:cxnSpLocks noChangeShapeType="1"/>
            <a:stCxn id="332817" idx="7"/>
            <a:endCxn id="332836" idx="3"/>
          </p:cNvCxnSpPr>
          <p:nvPr/>
        </p:nvCxnSpPr>
        <p:spPr bwMode="auto">
          <a:xfrm flipV="1">
            <a:off x="2614613" y="4433888"/>
            <a:ext cx="333375" cy="4286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2822" name="AutoShape 22"/>
          <p:cNvCxnSpPr>
            <a:cxnSpLocks noChangeShapeType="1"/>
            <a:stCxn id="332813" idx="7"/>
            <a:endCxn id="332836" idx="2"/>
          </p:cNvCxnSpPr>
          <p:nvPr/>
        </p:nvCxnSpPr>
        <p:spPr bwMode="auto">
          <a:xfrm flipV="1">
            <a:off x="2057400" y="4297363"/>
            <a:ext cx="830263" cy="5651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2823" name="Oval 23"/>
          <p:cNvSpPr>
            <a:spLocks noChangeAspect="1" noChangeArrowheads="1"/>
          </p:cNvSpPr>
          <p:nvPr/>
        </p:nvSpPr>
        <p:spPr bwMode="auto">
          <a:xfrm>
            <a:off x="5233988" y="5502275"/>
            <a:ext cx="357187" cy="36512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cs typeface="+mn-cs"/>
              </a:rPr>
              <a:t>50</a:t>
            </a:r>
          </a:p>
        </p:txBody>
      </p:sp>
      <p:sp>
        <p:nvSpPr>
          <p:cNvPr id="332824" name="Oval 24"/>
          <p:cNvSpPr>
            <a:spLocks noChangeAspect="1" noChangeArrowheads="1"/>
          </p:cNvSpPr>
          <p:nvPr/>
        </p:nvSpPr>
        <p:spPr bwMode="auto">
          <a:xfrm>
            <a:off x="5233988" y="4816475"/>
            <a:ext cx="357187" cy="36512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cs typeface="+mn-cs"/>
              </a:rPr>
              <a:t>48</a:t>
            </a:r>
          </a:p>
        </p:txBody>
      </p:sp>
      <p:cxnSp>
        <p:nvCxnSpPr>
          <p:cNvPr id="332825" name="AutoShape 25"/>
          <p:cNvCxnSpPr>
            <a:cxnSpLocks noChangeShapeType="1"/>
            <a:stCxn id="332823" idx="0"/>
            <a:endCxn id="332824" idx="4"/>
          </p:cNvCxnSpPr>
          <p:nvPr/>
        </p:nvCxnSpPr>
        <p:spPr bwMode="auto">
          <a:xfrm flipV="1">
            <a:off x="5413375" y="5189538"/>
            <a:ext cx="0" cy="3048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2826" name="Oval 26"/>
          <p:cNvSpPr>
            <a:spLocks noChangeAspect="1" noChangeArrowheads="1"/>
          </p:cNvSpPr>
          <p:nvPr/>
        </p:nvSpPr>
        <p:spPr bwMode="auto">
          <a:xfrm>
            <a:off x="5767388" y="4816475"/>
            <a:ext cx="357187" cy="36512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cs typeface="+mn-cs"/>
              </a:rPr>
              <a:t>31</a:t>
            </a:r>
          </a:p>
        </p:txBody>
      </p:sp>
      <p:cxnSp>
        <p:nvCxnSpPr>
          <p:cNvPr id="332827" name="AutoShape 27"/>
          <p:cNvCxnSpPr>
            <a:cxnSpLocks noChangeShapeType="1"/>
            <a:stCxn id="332826" idx="0"/>
            <a:endCxn id="332837" idx="4"/>
          </p:cNvCxnSpPr>
          <p:nvPr/>
        </p:nvCxnSpPr>
        <p:spPr bwMode="auto">
          <a:xfrm flipV="1">
            <a:off x="5946775" y="4487863"/>
            <a:ext cx="0" cy="3206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2828" name="AutoShape 28"/>
          <p:cNvCxnSpPr>
            <a:cxnSpLocks noChangeShapeType="1"/>
            <a:stCxn id="332824" idx="7"/>
            <a:endCxn id="332837" idx="3"/>
          </p:cNvCxnSpPr>
          <p:nvPr/>
        </p:nvCxnSpPr>
        <p:spPr bwMode="auto">
          <a:xfrm flipV="1">
            <a:off x="5538788" y="4433888"/>
            <a:ext cx="280987" cy="4286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2829" name="Oval 29"/>
          <p:cNvSpPr>
            <a:spLocks noChangeAspect="1" noChangeArrowheads="1"/>
          </p:cNvSpPr>
          <p:nvPr/>
        </p:nvSpPr>
        <p:spPr bwMode="auto">
          <a:xfrm>
            <a:off x="6376988" y="4816475"/>
            <a:ext cx="357187" cy="36512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cs typeface="+mn-cs"/>
              </a:rPr>
              <a:t>17</a:t>
            </a:r>
          </a:p>
        </p:txBody>
      </p:sp>
      <p:cxnSp>
        <p:nvCxnSpPr>
          <p:cNvPr id="332830" name="AutoShape 30"/>
          <p:cNvCxnSpPr>
            <a:cxnSpLocks noChangeShapeType="1"/>
            <a:stCxn id="332829" idx="0"/>
            <a:endCxn id="332838" idx="4"/>
          </p:cNvCxnSpPr>
          <p:nvPr/>
        </p:nvCxnSpPr>
        <p:spPr bwMode="auto">
          <a:xfrm flipV="1">
            <a:off x="6556375" y="4487863"/>
            <a:ext cx="0" cy="3206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2831" name="Oval 31"/>
          <p:cNvSpPr>
            <a:spLocks noChangeAspect="1" noChangeArrowheads="1"/>
          </p:cNvSpPr>
          <p:nvPr/>
        </p:nvSpPr>
        <p:spPr bwMode="auto">
          <a:xfrm>
            <a:off x="7010400" y="4117975"/>
            <a:ext cx="357188" cy="36512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cs typeface="+mn-cs"/>
              </a:rPr>
              <a:t>44</a:t>
            </a:r>
          </a:p>
        </p:txBody>
      </p:sp>
      <p:cxnSp>
        <p:nvCxnSpPr>
          <p:cNvPr id="332832" name="AutoShape 32"/>
          <p:cNvCxnSpPr>
            <a:cxnSpLocks noChangeShapeType="1"/>
            <a:stCxn id="332831" idx="0"/>
            <a:endCxn id="332839" idx="4"/>
          </p:cNvCxnSpPr>
          <p:nvPr/>
        </p:nvCxnSpPr>
        <p:spPr bwMode="auto">
          <a:xfrm flipV="1">
            <a:off x="7189788" y="3649663"/>
            <a:ext cx="0" cy="4603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2833" name="Line 33"/>
          <p:cNvSpPr>
            <a:spLocks noChangeShapeType="1"/>
          </p:cNvSpPr>
          <p:nvPr/>
        </p:nvSpPr>
        <p:spPr bwMode="auto">
          <a:xfrm flipV="1">
            <a:off x="6072188" y="3567113"/>
            <a:ext cx="1112837" cy="62388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32834" name="Line 34"/>
          <p:cNvSpPr>
            <a:spLocks noChangeShapeType="1"/>
          </p:cNvSpPr>
          <p:nvPr/>
        </p:nvSpPr>
        <p:spPr bwMode="auto">
          <a:xfrm flipV="1">
            <a:off x="6637338" y="3590925"/>
            <a:ext cx="558800" cy="585788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32836" name="Oval 36"/>
          <p:cNvSpPr>
            <a:spLocks noChangeAspect="1" noChangeArrowheads="1"/>
          </p:cNvSpPr>
          <p:nvPr/>
        </p:nvSpPr>
        <p:spPr bwMode="auto">
          <a:xfrm>
            <a:off x="2895600" y="4114800"/>
            <a:ext cx="357188" cy="36512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cs typeface="+mn-cs"/>
              </a:rPr>
              <a:t>8</a:t>
            </a:r>
            <a:endParaRPr lang="en-US">
              <a:latin typeface="Times New Roman" charset="0"/>
              <a:cs typeface="+mn-cs"/>
            </a:endParaRPr>
          </a:p>
        </p:txBody>
      </p:sp>
      <p:sp>
        <p:nvSpPr>
          <p:cNvPr id="332837" name="Oval 37"/>
          <p:cNvSpPr>
            <a:spLocks noChangeAspect="1" noChangeArrowheads="1"/>
          </p:cNvSpPr>
          <p:nvPr/>
        </p:nvSpPr>
        <p:spPr bwMode="auto">
          <a:xfrm>
            <a:off x="5767388" y="4114800"/>
            <a:ext cx="357187" cy="36512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cs typeface="+mn-cs"/>
              </a:rPr>
              <a:t>29</a:t>
            </a:r>
          </a:p>
        </p:txBody>
      </p:sp>
      <p:sp>
        <p:nvSpPr>
          <p:cNvPr id="332838" name="Oval 38"/>
          <p:cNvSpPr>
            <a:spLocks noChangeAspect="1" noChangeArrowheads="1"/>
          </p:cNvSpPr>
          <p:nvPr/>
        </p:nvSpPr>
        <p:spPr bwMode="auto">
          <a:xfrm>
            <a:off x="6376988" y="4114800"/>
            <a:ext cx="357187" cy="36512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cs typeface="+mn-cs"/>
              </a:rPr>
              <a:t>10</a:t>
            </a:r>
          </a:p>
        </p:txBody>
      </p:sp>
      <p:sp>
        <p:nvSpPr>
          <p:cNvPr id="332839" name="Oval 39"/>
          <p:cNvSpPr>
            <a:spLocks noChangeAspect="1" noChangeArrowheads="1"/>
          </p:cNvSpPr>
          <p:nvPr/>
        </p:nvSpPr>
        <p:spPr bwMode="auto">
          <a:xfrm>
            <a:off x="7010400" y="3276600"/>
            <a:ext cx="357188" cy="36512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cs typeface="+mn-cs"/>
              </a:rPr>
              <a:t>6</a:t>
            </a:r>
          </a:p>
        </p:txBody>
      </p:sp>
      <p:sp>
        <p:nvSpPr>
          <p:cNvPr id="332846" name="Text Box 46"/>
          <p:cNvSpPr txBox="1">
            <a:spLocks noChangeArrowheads="1"/>
          </p:cNvSpPr>
          <p:nvPr/>
        </p:nvSpPr>
        <p:spPr bwMode="auto">
          <a:xfrm>
            <a:off x="2438400" y="63246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cs typeface="+mn-cs"/>
              </a:rPr>
              <a:t>H'</a:t>
            </a:r>
            <a:endParaRPr lang="en-US" b="1" baseline="-25000">
              <a:solidFill>
                <a:srgbClr val="006600"/>
              </a:solidFill>
              <a:cs typeface="+mn-cs"/>
            </a:endParaRPr>
          </a:p>
        </p:txBody>
      </p:sp>
      <p:cxnSp>
        <p:nvCxnSpPr>
          <p:cNvPr id="332847" name="AutoShape 47"/>
          <p:cNvCxnSpPr>
            <a:cxnSpLocks noChangeShapeType="1"/>
            <a:stCxn id="332839" idx="2"/>
            <a:endCxn id="332836" idx="7"/>
          </p:cNvCxnSpPr>
          <p:nvPr/>
        </p:nvCxnSpPr>
        <p:spPr bwMode="auto">
          <a:xfrm flipH="1">
            <a:off x="3200400" y="3459163"/>
            <a:ext cx="3802063" cy="701675"/>
          </a:xfrm>
          <a:prstGeom prst="straightConnector1">
            <a:avLst/>
          </a:prstGeom>
          <a:noFill/>
          <a:ln w="508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038150" y="2711500"/>
            <a:ext cx="1295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rgbClr val="FF0000"/>
                </a:solidFill>
              </a:rPr>
              <a:t>Runtime?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2562150" y="2692450"/>
            <a:ext cx="1295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rgbClr val="0000FF"/>
                </a:solidFill>
              </a:rPr>
              <a:t>O(1)</a:t>
            </a:r>
          </a:p>
        </p:txBody>
      </p:sp>
    </p:spTree>
    <p:extLst>
      <p:ext uri="{BB962C8B-B14F-4D97-AF65-F5344CB8AC3E}">
        <p14:creationId xmlns:p14="http://schemas.microsoft.com/office/powerpoint/2010/main" val="2085768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2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9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cs typeface="+mj-cs"/>
              </a:rPr>
              <a:t>Binomial Heap:  Union</a:t>
            </a:r>
          </a:p>
        </p:txBody>
      </p:sp>
      <p:cxnSp>
        <p:nvCxnSpPr>
          <p:cNvPr id="331859" name="AutoShape 83"/>
          <p:cNvCxnSpPr>
            <a:cxnSpLocks noChangeShapeType="1"/>
            <a:stCxn id="331890" idx="6"/>
            <a:endCxn id="331892" idx="2"/>
          </p:cNvCxnSpPr>
          <p:nvPr/>
        </p:nvCxnSpPr>
        <p:spPr bwMode="auto">
          <a:xfrm flipV="1">
            <a:off x="6967538" y="2063750"/>
            <a:ext cx="877887" cy="20638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860" name="Oval 84"/>
          <p:cNvSpPr>
            <a:spLocks noChangeAspect="1" noChangeArrowheads="1"/>
          </p:cNvSpPr>
          <p:nvPr/>
        </p:nvSpPr>
        <p:spPr bwMode="auto">
          <a:xfrm>
            <a:off x="4121150" y="3802063"/>
            <a:ext cx="231775" cy="2365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55</a:t>
            </a:r>
          </a:p>
        </p:txBody>
      </p:sp>
      <p:sp>
        <p:nvSpPr>
          <p:cNvPr id="331861" name="Oval 85"/>
          <p:cNvSpPr>
            <a:spLocks noChangeAspect="1" noChangeArrowheads="1"/>
          </p:cNvSpPr>
          <p:nvPr/>
        </p:nvSpPr>
        <p:spPr bwMode="auto">
          <a:xfrm>
            <a:off x="4121150" y="3397250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45</a:t>
            </a:r>
          </a:p>
        </p:txBody>
      </p:sp>
      <p:cxnSp>
        <p:nvCxnSpPr>
          <p:cNvPr id="331862" name="AutoShape 86"/>
          <p:cNvCxnSpPr>
            <a:cxnSpLocks noChangeShapeType="1"/>
            <a:stCxn id="331860" idx="0"/>
            <a:endCxn id="331861" idx="4"/>
          </p:cNvCxnSpPr>
          <p:nvPr/>
        </p:nvCxnSpPr>
        <p:spPr bwMode="auto">
          <a:xfrm flipV="1">
            <a:off x="4237038" y="3638550"/>
            <a:ext cx="0" cy="1587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863" name="Oval 87"/>
          <p:cNvSpPr>
            <a:spLocks noChangeAspect="1" noChangeArrowheads="1"/>
          </p:cNvSpPr>
          <p:nvPr/>
        </p:nvSpPr>
        <p:spPr bwMode="auto">
          <a:xfrm>
            <a:off x="4500563" y="3398838"/>
            <a:ext cx="231775" cy="23812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32</a:t>
            </a:r>
          </a:p>
        </p:txBody>
      </p:sp>
      <p:sp>
        <p:nvSpPr>
          <p:cNvPr id="331864" name="Oval 88"/>
          <p:cNvSpPr>
            <a:spLocks noChangeAspect="1" noChangeArrowheads="1"/>
          </p:cNvSpPr>
          <p:nvPr/>
        </p:nvSpPr>
        <p:spPr bwMode="auto">
          <a:xfrm>
            <a:off x="4500563" y="2963863"/>
            <a:ext cx="231775" cy="2365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30</a:t>
            </a:r>
          </a:p>
        </p:txBody>
      </p:sp>
      <p:cxnSp>
        <p:nvCxnSpPr>
          <p:cNvPr id="331865" name="AutoShape 89"/>
          <p:cNvCxnSpPr>
            <a:cxnSpLocks noChangeShapeType="1"/>
            <a:stCxn id="331863" idx="0"/>
            <a:endCxn id="331864" idx="4"/>
          </p:cNvCxnSpPr>
          <p:nvPr/>
        </p:nvCxnSpPr>
        <p:spPr bwMode="auto">
          <a:xfrm flipV="1">
            <a:off x="4616450" y="3205163"/>
            <a:ext cx="0" cy="188912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1866" name="AutoShape 90"/>
          <p:cNvCxnSpPr>
            <a:cxnSpLocks noChangeShapeType="1"/>
            <a:stCxn id="331861" idx="7"/>
            <a:endCxn id="331864" idx="3"/>
          </p:cNvCxnSpPr>
          <p:nvPr/>
        </p:nvCxnSpPr>
        <p:spPr bwMode="auto">
          <a:xfrm flipV="1">
            <a:off x="4318000" y="3170238"/>
            <a:ext cx="215900" cy="2571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867" name="Oval 91"/>
          <p:cNvSpPr>
            <a:spLocks noChangeAspect="1" noChangeArrowheads="1"/>
          </p:cNvSpPr>
          <p:nvPr/>
        </p:nvSpPr>
        <p:spPr bwMode="auto">
          <a:xfrm>
            <a:off x="4860925" y="3408363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24</a:t>
            </a:r>
          </a:p>
        </p:txBody>
      </p:sp>
      <p:sp>
        <p:nvSpPr>
          <p:cNvPr id="331868" name="Oval 92"/>
          <p:cNvSpPr>
            <a:spLocks noChangeAspect="1" noChangeArrowheads="1"/>
          </p:cNvSpPr>
          <p:nvPr/>
        </p:nvSpPr>
        <p:spPr bwMode="auto">
          <a:xfrm>
            <a:off x="4860925" y="2963863"/>
            <a:ext cx="231775" cy="2365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23</a:t>
            </a:r>
          </a:p>
        </p:txBody>
      </p:sp>
      <p:cxnSp>
        <p:nvCxnSpPr>
          <p:cNvPr id="331869" name="AutoShape 93"/>
          <p:cNvCxnSpPr>
            <a:cxnSpLocks noChangeShapeType="1"/>
            <a:stCxn id="331867" idx="0"/>
            <a:endCxn id="331868" idx="4"/>
          </p:cNvCxnSpPr>
          <p:nvPr/>
        </p:nvCxnSpPr>
        <p:spPr bwMode="auto">
          <a:xfrm flipV="1">
            <a:off x="4976813" y="3205163"/>
            <a:ext cx="0" cy="1968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870" name="Oval 94"/>
          <p:cNvSpPr>
            <a:spLocks noChangeAspect="1" noChangeArrowheads="1"/>
          </p:cNvSpPr>
          <p:nvPr/>
        </p:nvSpPr>
        <p:spPr bwMode="auto">
          <a:xfrm>
            <a:off x="5240338" y="2963863"/>
            <a:ext cx="231775" cy="2365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22</a:t>
            </a:r>
          </a:p>
        </p:txBody>
      </p:sp>
      <p:cxnSp>
        <p:nvCxnSpPr>
          <p:cNvPr id="331871" name="AutoShape 95"/>
          <p:cNvCxnSpPr>
            <a:cxnSpLocks noChangeShapeType="1"/>
            <a:stCxn id="331870" idx="0"/>
            <a:endCxn id="331887" idx="4"/>
          </p:cNvCxnSpPr>
          <p:nvPr/>
        </p:nvCxnSpPr>
        <p:spPr bwMode="auto">
          <a:xfrm flipV="1">
            <a:off x="5356225" y="2751138"/>
            <a:ext cx="0" cy="207962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1872" name="AutoShape 96"/>
          <p:cNvCxnSpPr>
            <a:cxnSpLocks noChangeShapeType="1"/>
            <a:stCxn id="331868" idx="7"/>
            <a:endCxn id="331887" idx="3"/>
          </p:cNvCxnSpPr>
          <p:nvPr/>
        </p:nvCxnSpPr>
        <p:spPr bwMode="auto">
          <a:xfrm flipV="1">
            <a:off x="5059363" y="2716213"/>
            <a:ext cx="215900" cy="277812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1873" name="AutoShape 97"/>
          <p:cNvCxnSpPr>
            <a:cxnSpLocks noChangeShapeType="1"/>
            <a:stCxn id="331864" idx="7"/>
            <a:endCxn id="331887" idx="2"/>
          </p:cNvCxnSpPr>
          <p:nvPr/>
        </p:nvCxnSpPr>
        <p:spPr bwMode="auto">
          <a:xfrm flipV="1">
            <a:off x="4697413" y="2627313"/>
            <a:ext cx="538162" cy="366712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874" name="Oval 98"/>
          <p:cNvSpPr>
            <a:spLocks noChangeAspect="1" noChangeArrowheads="1"/>
          </p:cNvSpPr>
          <p:nvPr/>
        </p:nvSpPr>
        <p:spPr bwMode="auto">
          <a:xfrm>
            <a:off x="5586413" y="3408363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50</a:t>
            </a:r>
          </a:p>
        </p:txBody>
      </p:sp>
      <p:sp>
        <p:nvSpPr>
          <p:cNvPr id="331875" name="Oval 99"/>
          <p:cNvSpPr>
            <a:spLocks noChangeAspect="1" noChangeArrowheads="1"/>
          </p:cNvSpPr>
          <p:nvPr/>
        </p:nvSpPr>
        <p:spPr bwMode="auto">
          <a:xfrm>
            <a:off x="5586413" y="2963863"/>
            <a:ext cx="231775" cy="2365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48</a:t>
            </a:r>
          </a:p>
        </p:txBody>
      </p:sp>
      <p:cxnSp>
        <p:nvCxnSpPr>
          <p:cNvPr id="331876" name="AutoShape 100"/>
          <p:cNvCxnSpPr>
            <a:cxnSpLocks noChangeShapeType="1"/>
            <a:stCxn id="331874" idx="0"/>
            <a:endCxn id="331875" idx="4"/>
          </p:cNvCxnSpPr>
          <p:nvPr/>
        </p:nvCxnSpPr>
        <p:spPr bwMode="auto">
          <a:xfrm flipV="1">
            <a:off x="5702300" y="3205163"/>
            <a:ext cx="0" cy="1968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877" name="Oval 101"/>
          <p:cNvSpPr>
            <a:spLocks noChangeAspect="1" noChangeArrowheads="1"/>
          </p:cNvSpPr>
          <p:nvPr/>
        </p:nvSpPr>
        <p:spPr bwMode="auto">
          <a:xfrm>
            <a:off x="5932488" y="2963863"/>
            <a:ext cx="230187" cy="2365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31</a:t>
            </a:r>
          </a:p>
        </p:txBody>
      </p:sp>
      <p:cxnSp>
        <p:nvCxnSpPr>
          <p:cNvPr id="331878" name="AutoShape 102"/>
          <p:cNvCxnSpPr>
            <a:cxnSpLocks noChangeShapeType="1"/>
            <a:stCxn id="331877" idx="0"/>
            <a:endCxn id="331888" idx="4"/>
          </p:cNvCxnSpPr>
          <p:nvPr/>
        </p:nvCxnSpPr>
        <p:spPr bwMode="auto">
          <a:xfrm flipV="1">
            <a:off x="6048375" y="2751138"/>
            <a:ext cx="0" cy="207962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1879" name="AutoShape 103"/>
          <p:cNvCxnSpPr>
            <a:cxnSpLocks noChangeShapeType="1"/>
            <a:stCxn id="331875" idx="7"/>
            <a:endCxn id="331888" idx="3"/>
          </p:cNvCxnSpPr>
          <p:nvPr/>
        </p:nvCxnSpPr>
        <p:spPr bwMode="auto">
          <a:xfrm flipV="1">
            <a:off x="5783263" y="2716213"/>
            <a:ext cx="182562" cy="277812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880" name="Oval 104"/>
          <p:cNvSpPr>
            <a:spLocks noChangeAspect="1" noChangeArrowheads="1"/>
          </p:cNvSpPr>
          <p:nvPr/>
        </p:nvSpPr>
        <p:spPr bwMode="auto">
          <a:xfrm>
            <a:off x="6326188" y="2963863"/>
            <a:ext cx="230187" cy="2365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17</a:t>
            </a:r>
          </a:p>
        </p:txBody>
      </p:sp>
      <p:cxnSp>
        <p:nvCxnSpPr>
          <p:cNvPr id="331881" name="AutoShape 105"/>
          <p:cNvCxnSpPr>
            <a:cxnSpLocks noChangeShapeType="1"/>
            <a:stCxn id="331880" idx="0"/>
            <a:endCxn id="331889" idx="4"/>
          </p:cNvCxnSpPr>
          <p:nvPr/>
        </p:nvCxnSpPr>
        <p:spPr bwMode="auto">
          <a:xfrm flipV="1">
            <a:off x="6442075" y="2751138"/>
            <a:ext cx="0" cy="207962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882" name="Oval 106"/>
          <p:cNvSpPr>
            <a:spLocks noChangeAspect="1" noChangeArrowheads="1"/>
          </p:cNvSpPr>
          <p:nvPr/>
        </p:nvSpPr>
        <p:spPr bwMode="auto">
          <a:xfrm>
            <a:off x="6737350" y="2511425"/>
            <a:ext cx="230188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44</a:t>
            </a:r>
          </a:p>
        </p:txBody>
      </p:sp>
      <p:cxnSp>
        <p:nvCxnSpPr>
          <p:cNvPr id="331883" name="AutoShape 107"/>
          <p:cNvCxnSpPr>
            <a:cxnSpLocks noChangeShapeType="1"/>
            <a:stCxn id="331882" idx="0"/>
            <a:endCxn id="331890" idx="4"/>
          </p:cNvCxnSpPr>
          <p:nvPr/>
        </p:nvCxnSpPr>
        <p:spPr bwMode="auto">
          <a:xfrm flipV="1">
            <a:off x="6851650" y="2209800"/>
            <a:ext cx="0" cy="2952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884" name="Line 108"/>
          <p:cNvSpPr>
            <a:spLocks noChangeShapeType="1"/>
          </p:cNvSpPr>
          <p:nvPr/>
        </p:nvSpPr>
        <p:spPr bwMode="auto">
          <a:xfrm flipV="1">
            <a:off x="6127750" y="2155825"/>
            <a:ext cx="722313" cy="401638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31885" name="Line 109"/>
          <p:cNvSpPr>
            <a:spLocks noChangeShapeType="1"/>
          </p:cNvSpPr>
          <p:nvPr/>
        </p:nvSpPr>
        <p:spPr bwMode="auto">
          <a:xfrm flipV="1">
            <a:off x="6494463" y="2170113"/>
            <a:ext cx="361950" cy="37941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31886" name="Line 110"/>
          <p:cNvSpPr>
            <a:spLocks noChangeShapeType="1"/>
          </p:cNvSpPr>
          <p:nvPr/>
        </p:nvSpPr>
        <p:spPr bwMode="auto">
          <a:xfrm flipV="1">
            <a:off x="5410200" y="2111375"/>
            <a:ext cx="1430338" cy="46196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31887" name="Oval 111"/>
          <p:cNvSpPr>
            <a:spLocks noChangeAspect="1" noChangeArrowheads="1"/>
          </p:cNvSpPr>
          <p:nvPr/>
        </p:nvSpPr>
        <p:spPr bwMode="auto">
          <a:xfrm>
            <a:off x="5240338" y="2509838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8</a:t>
            </a:r>
            <a:endParaRPr lang="en-US" sz="1000">
              <a:latin typeface="Times New Roman" charset="0"/>
              <a:cs typeface="+mn-cs"/>
            </a:endParaRPr>
          </a:p>
        </p:txBody>
      </p:sp>
      <p:sp>
        <p:nvSpPr>
          <p:cNvPr id="331888" name="Oval 112"/>
          <p:cNvSpPr>
            <a:spLocks noChangeAspect="1" noChangeArrowheads="1"/>
          </p:cNvSpPr>
          <p:nvPr/>
        </p:nvSpPr>
        <p:spPr bwMode="auto">
          <a:xfrm>
            <a:off x="5932488" y="2509838"/>
            <a:ext cx="230187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29</a:t>
            </a:r>
          </a:p>
        </p:txBody>
      </p:sp>
      <p:sp>
        <p:nvSpPr>
          <p:cNvPr id="331889" name="Oval 113"/>
          <p:cNvSpPr>
            <a:spLocks noChangeAspect="1" noChangeArrowheads="1"/>
          </p:cNvSpPr>
          <p:nvPr/>
        </p:nvSpPr>
        <p:spPr bwMode="auto">
          <a:xfrm>
            <a:off x="6326188" y="2509838"/>
            <a:ext cx="230187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10</a:t>
            </a:r>
          </a:p>
        </p:txBody>
      </p:sp>
      <p:sp>
        <p:nvSpPr>
          <p:cNvPr id="331890" name="Oval 114"/>
          <p:cNvSpPr>
            <a:spLocks noChangeAspect="1" noChangeArrowheads="1"/>
          </p:cNvSpPr>
          <p:nvPr/>
        </p:nvSpPr>
        <p:spPr bwMode="auto">
          <a:xfrm>
            <a:off x="6737350" y="1966913"/>
            <a:ext cx="230188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6</a:t>
            </a:r>
          </a:p>
        </p:txBody>
      </p:sp>
      <p:sp>
        <p:nvSpPr>
          <p:cNvPr id="331891" name="Oval 115"/>
          <p:cNvSpPr>
            <a:spLocks noChangeAspect="1" noChangeArrowheads="1"/>
          </p:cNvSpPr>
          <p:nvPr/>
        </p:nvSpPr>
        <p:spPr bwMode="auto">
          <a:xfrm>
            <a:off x="7845425" y="2484438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37</a:t>
            </a:r>
          </a:p>
        </p:txBody>
      </p:sp>
      <p:sp>
        <p:nvSpPr>
          <p:cNvPr id="331892" name="Oval 116"/>
          <p:cNvSpPr>
            <a:spLocks noChangeAspect="1" noChangeArrowheads="1"/>
          </p:cNvSpPr>
          <p:nvPr/>
        </p:nvSpPr>
        <p:spPr bwMode="auto">
          <a:xfrm>
            <a:off x="7845425" y="1946275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</a:t>
            </a:r>
            <a:endParaRPr lang="en-US" sz="1000">
              <a:latin typeface="Times New Roman" charset="0"/>
              <a:cs typeface="+mn-cs"/>
            </a:endParaRPr>
          </a:p>
        </p:txBody>
      </p:sp>
      <p:cxnSp>
        <p:nvCxnSpPr>
          <p:cNvPr id="331893" name="AutoShape 117"/>
          <p:cNvCxnSpPr>
            <a:cxnSpLocks noChangeShapeType="1"/>
            <a:stCxn id="331891" idx="0"/>
            <a:endCxn id="331892" idx="4"/>
          </p:cNvCxnSpPr>
          <p:nvPr/>
        </p:nvCxnSpPr>
        <p:spPr bwMode="auto">
          <a:xfrm flipV="1">
            <a:off x="7961313" y="2189163"/>
            <a:ext cx="0" cy="287337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894" name="Oval 118"/>
          <p:cNvSpPr>
            <a:spLocks noChangeAspect="1" noChangeArrowheads="1"/>
          </p:cNvSpPr>
          <p:nvPr/>
        </p:nvSpPr>
        <p:spPr bwMode="auto">
          <a:xfrm>
            <a:off x="8531225" y="1946275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18</a:t>
            </a:r>
            <a:endParaRPr lang="en-US" sz="1000">
              <a:latin typeface="Times New Roman" charset="0"/>
              <a:cs typeface="+mn-cs"/>
            </a:endParaRPr>
          </a:p>
        </p:txBody>
      </p:sp>
      <p:cxnSp>
        <p:nvCxnSpPr>
          <p:cNvPr id="331895" name="AutoShape 119"/>
          <p:cNvCxnSpPr>
            <a:cxnSpLocks noChangeShapeType="1"/>
            <a:stCxn id="331892" idx="6"/>
            <a:endCxn id="331894" idx="2"/>
          </p:cNvCxnSpPr>
          <p:nvPr/>
        </p:nvCxnSpPr>
        <p:spPr bwMode="auto">
          <a:xfrm>
            <a:off x="8085138" y="2063750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1896" name="AutoShape 120"/>
          <p:cNvCxnSpPr>
            <a:cxnSpLocks noChangeShapeType="1"/>
            <a:stCxn id="331903" idx="6"/>
            <a:endCxn id="331905" idx="2"/>
          </p:cNvCxnSpPr>
          <p:nvPr/>
        </p:nvCxnSpPr>
        <p:spPr bwMode="auto">
          <a:xfrm>
            <a:off x="7250113" y="3243263"/>
            <a:ext cx="587375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1898" name="AutoShape 122"/>
          <p:cNvCxnSpPr>
            <a:cxnSpLocks noChangeShapeType="1"/>
            <a:endCxn id="331902" idx="4"/>
          </p:cNvCxnSpPr>
          <p:nvPr/>
        </p:nvCxnSpPr>
        <p:spPr bwMode="auto">
          <a:xfrm flipV="1">
            <a:off x="6719888" y="3908425"/>
            <a:ext cx="0" cy="2063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899" name="Oval 123"/>
          <p:cNvSpPr>
            <a:spLocks noChangeAspect="1" noChangeArrowheads="1"/>
          </p:cNvSpPr>
          <p:nvPr/>
        </p:nvSpPr>
        <p:spPr bwMode="auto">
          <a:xfrm>
            <a:off x="7011988" y="3670300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33</a:t>
            </a:r>
          </a:p>
        </p:txBody>
      </p:sp>
      <p:cxnSp>
        <p:nvCxnSpPr>
          <p:cNvPr id="331900" name="AutoShape 124"/>
          <p:cNvCxnSpPr>
            <a:cxnSpLocks noChangeShapeType="1"/>
            <a:stCxn id="331899" idx="0"/>
            <a:endCxn id="331903" idx="4"/>
          </p:cNvCxnSpPr>
          <p:nvPr/>
        </p:nvCxnSpPr>
        <p:spPr bwMode="auto">
          <a:xfrm flipH="1" flipV="1">
            <a:off x="7126288" y="3368675"/>
            <a:ext cx="1587" cy="2936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901" name="Line 125"/>
          <p:cNvSpPr>
            <a:spLocks noChangeShapeType="1"/>
          </p:cNvSpPr>
          <p:nvPr/>
        </p:nvSpPr>
        <p:spPr bwMode="auto">
          <a:xfrm flipV="1">
            <a:off x="6770688" y="3328988"/>
            <a:ext cx="361950" cy="3778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31902" name="Oval 126"/>
          <p:cNvSpPr>
            <a:spLocks noChangeAspect="1" noChangeArrowheads="1"/>
          </p:cNvSpPr>
          <p:nvPr/>
        </p:nvSpPr>
        <p:spPr bwMode="auto">
          <a:xfrm>
            <a:off x="6602413" y="3667125"/>
            <a:ext cx="231775" cy="23812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28</a:t>
            </a:r>
          </a:p>
        </p:txBody>
      </p:sp>
      <p:sp>
        <p:nvSpPr>
          <p:cNvPr id="331903" name="Oval 127"/>
          <p:cNvSpPr>
            <a:spLocks noChangeAspect="1" noChangeArrowheads="1"/>
          </p:cNvSpPr>
          <p:nvPr/>
        </p:nvSpPr>
        <p:spPr bwMode="auto">
          <a:xfrm>
            <a:off x="7010400" y="3124200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15</a:t>
            </a:r>
          </a:p>
        </p:txBody>
      </p:sp>
      <p:sp>
        <p:nvSpPr>
          <p:cNvPr id="331904" name="Oval 128"/>
          <p:cNvSpPr>
            <a:spLocks noChangeAspect="1" noChangeArrowheads="1"/>
          </p:cNvSpPr>
          <p:nvPr/>
        </p:nvSpPr>
        <p:spPr bwMode="auto">
          <a:xfrm>
            <a:off x="7845425" y="3660775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25</a:t>
            </a:r>
          </a:p>
        </p:txBody>
      </p:sp>
      <p:sp>
        <p:nvSpPr>
          <p:cNvPr id="331905" name="Oval 129"/>
          <p:cNvSpPr>
            <a:spLocks noChangeAspect="1" noChangeArrowheads="1"/>
          </p:cNvSpPr>
          <p:nvPr/>
        </p:nvSpPr>
        <p:spPr bwMode="auto">
          <a:xfrm>
            <a:off x="7845425" y="3124200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7</a:t>
            </a:r>
            <a:endParaRPr lang="en-US" sz="1000">
              <a:latin typeface="Times New Roman" charset="0"/>
              <a:cs typeface="+mn-cs"/>
            </a:endParaRPr>
          </a:p>
        </p:txBody>
      </p:sp>
      <p:cxnSp>
        <p:nvCxnSpPr>
          <p:cNvPr id="331906" name="AutoShape 130"/>
          <p:cNvCxnSpPr>
            <a:cxnSpLocks noChangeShapeType="1"/>
            <a:stCxn id="331904" idx="0"/>
            <a:endCxn id="331905" idx="4"/>
          </p:cNvCxnSpPr>
          <p:nvPr/>
        </p:nvCxnSpPr>
        <p:spPr bwMode="auto">
          <a:xfrm flipV="1">
            <a:off x="7961313" y="3368675"/>
            <a:ext cx="0" cy="2841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907" name="Oval 131"/>
          <p:cNvSpPr>
            <a:spLocks noChangeAspect="1" noChangeArrowheads="1"/>
          </p:cNvSpPr>
          <p:nvPr/>
        </p:nvSpPr>
        <p:spPr bwMode="auto">
          <a:xfrm>
            <a:off x="8531225" y="3124200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12</a:t>
            </a:r>
            <a:endParaRPr lang="en-US" sz="1000">
              <a:latin typeface="Times New Roman" charset="0"/>
              <a:cs typeface="+mn-cs"/>
            </a:endParaRPr>
          </a:p>
        </p:txBody>
      </p:sp>
      <p:cxnSp>
        <p:nvCxnSpPr>
          <p:cNvPr id="331908" name="AutoShape 132"/>
          <p:cNvCxnSpPr>
            <a:cxnSpLocks noChangeShapeType="1"/>
            <a:stCxn id="331905" idx="6"/>
            <a:endCxn id="331907" idx="2"/>
          </p:cNvCxnSpPr>
          <p:nvPr/>
        </p:nvCxnSpPr>
        <p:spPr bwMode="auto">
          <a:xfrm>
            <a:off x="8085138" y="3243263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819" name="TextBox 2"/>
          <p:cNvSpPr txBox="1">
            <a:spLocks noChangeArrowheads="1"/>
          </p:cNvSpPr>
          <p:nvPr/>
        </p:nvSpPr>
        <p:spPr bwMode="auto">
          <a:xfrm>
            <a:off x="1600200" y="4953000"/>
            <a:ext cx="61722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>
                <a:solidFill>
                  <a:srgbClr val="FF0000"/>
                </a:solidFill>
              </a:rPr>
              <a:t>What if they’re not they’re not the simple heaps of size 2</a:t>
            </a:r>
            <a:r>
              <a:rPr lang="en-US" sz="3200" baseline="30000">
                <a:solidFill>
                  <a:srgbClr val="FF0000"/>
                </a:solidFill>
              </a:rPr>
              <a:t>k</a:t>
            </a:r>
            <a:r>
              <a:rPr lang="en-US" sz="280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11938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cs typeface="+mj-cs"/>
              </a:rPr>
              <a:t>Binomial Heap:  Union</a:t>
            </a:r>
          </a:p>
        </p:txBody>
      </p:sp>
      <p:sp>
        <p:nvSpPr>
          <p:cNvPr id="331831" name="Rectangle 55"/>
          <p:cNvSpPr>
            <a:spLocks noChangeArrowheads="1"/>
          </p:cNvSpPr>
          <p:nvPr/>
        </p:nvSpPr>
        <p:spPr bwMode="auto">
          <a:xfrm>
            <a:off x="5334000" y="6096000"/>
            <a:ext cx="457200" cy="381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en-US" b="1" baseline="-25000">
              <a:solidFill>
                <a:schemeClr val="accent1"/>
              </a:solidFill>
              <a:latin typeface="Courier New" charset="0"/>
              <a:cs typeface="+mn-cs"/>
            </a:endParaRPr>
          </a:p>
        </p:txBody>
      </p:sp>
      <p:sp>
        <p:nvSpPr>
          <p:cNvPr id="331832" name="Rectangle 56"/>
          <p:cNvSpPr>
            <a:spLocks noChangeArrowheads="1"/>
          </p:cNvSpPr>
          <p:nvPr/>
        </p:nvSpPr>
        <p:spPr bwMode="auto">
          <a:xfrm>
            <a:off x="6705600" y="5334000"/>
            <a:ext cx="457200" cy="381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cs typeface="+mn-cs"/>
              </a:rPr>
              <a:t>0</a:t>
            </a:r>
            <a:endParaRPr lang="en-US" b="1" baseline="-25000">
              <a:cs typeface="+mn-cs"/>
            </a:endParaRPr>
          </a:p>
        </p:txBody>
      </p:sp>
      <p:sp>
        <p:nvSpPr>
          <p:cNvPr id="331833" name="Rectangle 57"/>
          <p:cNvSpPr>
            <a:spLocks noChangeArrowheads="1"/>
          </p:cNvSpPr>
          <p:nvPr/>
        </p:nvSpPr>
        <p:spPr bwMode="auto">
          <a:xfrm>
            <a:off x="6248400" y="5334000"/>
            <a:ext cx="457200" cy="381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cs typeface="+mn-cs"/>
              </a:rPr>
              <a:t>0</a:t>
            </a:r>
            <a:endParaRPr lang="en-US" b="1" baseline="-25000">
              <a:cs typeface="+mn-cs"/>
            </a:endParaRPr>
          </a:p>
        </p:txBody>
      </p:sp>
      <p:sp>
        <p:nvSpPr>
          <p:cNvPr id="331834" name="Rectangle 58"/>
          <p:cNvSpPr>
            <a:spLocks noChangeArrowheads="1"/>
          </p:cNvSpPr>
          <p:nvPr/>
        </p:nvSpPr>
        <p:spPr bwMode="auto">
          <a:xfrm>
            <a:off x="5791200" y="5334000"/>
            <a:ext cx="457200" cy="381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cs typeface="+mn-cs"/>
              </a:rPr>
              <a:t>1</a:t>
            </a:r>
            <a:endParaRPr lang="en-US" b="1" baseline="-25000">
              <a:latin typeface="Courier New" charset="0"/>
              <a:cs typeface="+mn-cs"/>
            </a:endParaRPr>
          </a:p>
        </p:txBody>
      </p:sp>
      <p:sp>
        <p:nvSpPr>
          <p:cNvPr id="331835" name="Rectangle 59"/>
          <p:cNvSpPr>
            <a:spLocks noChangeArrowheads="1"/>
          </p:cNvSpPr>
          <p:nvPr/>
        </p:nvSpPr>
        <p:spPr bwMode="auto">
          <a:xfrm>
            <a:off x="7162800" y="5334000"/>
            <a:ext cx="457200" cy="381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cs typeface="+mn-cs"/>
              </a:rPr>
              <a:t>1</a:t>
            </a:r>
            <a:endParaRPr lang="en-US" b="1" baseline="-25000">
              <a:cs typeface="+mn-cs"/>
            </a:endParaRPr>
          </a:p>
        </p:txBody>
      </p:sp>
      <p:sp>
        <p:nvSpPr>
          <p:cNvPr id="331836" name="Rectangle 60"/>
          <p:cNvSpPr>
            <a:spLocks noChangeArrowheads="1"/>
          </p:cNvSpPr>
          <p:nvPr/>
        </p:nvSpPr>
        <p:spPr bwMode="auto">
          <a:xfrm>
            <a:off x="6705600" y="5715000"/>
            <a:ext cx="457200" cy="381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cs typeface="+mn-cs"/>
              </a:rPr>
              <a:t>1</a:t>
            </a:r>
            <a:endParaRPr lang="en-US" b="1" baseline="-25000">
              <a:cs typeface="+mn-cs"/>
            </a:endParaRPr>
          </a:p>
        </p:txBody>
      </p:sp>
      <p:sp>
        <p:nvSpPr>
          <p:cNvPr id="331837" name="Rectangle 61"/>
          <p:cNvSpPr>
            <a:spLocks noChangeArrowheads="1"/>
          </p:cNvSpPr>
          <p:nvPr/>
        </p:nvSpPr>
        <p:spPr bwMode="auto">
          <a:xfrm>
            <a:off x="6248400" y="5715000"/>
            <a:ext cx="457200" cy="381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cs typeface="+mn-cs"/>
              </a:rPr>
              <a:t>0</a:t>
            </a:r>
            <a:endParaRPr lang="en-US" b="1" baseline="-25000">
              <a:cs typeface="+mn-cs"/>
            </a:endParaRPr>
          </a:p>
        </p:txBody>
      </p:sp>
      <p:sp>
        <p:nvSpPr>
          <p:cNvPr id="331838" name="Rectangle 62"/>
          <p:cNvSpPr>
            <a:spLocks noChangeArrowheads="1"/>
          </p:cNvSpPr>
          <p:nvPr/>
        </p:nvSpPr>
        <p:spPr bwMode="auto">
          <a:xfrm>
            <a:off x="5791200" y="5715000"/>
            <a:ext cx="457200" cy="381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cs typeface="+mn-cs"/>
              </a:rPr>
              <a:t>0</a:t>
            </a:r>
            <a:endParaRPr lang="en-US" b="1" baseline="-25000">
              <a:latin typeface="Courier New" charset="0"/>
              <a:cs typeface="+mn-cs"/>
            </a:endParaRPr>
          </a:p>
        </p:txBody>
      </p:sp>
      <p:sp>
        <p:nvSpPr>
          <p:cNvPr id="331839" name="Rectangle 63"/>
          <p:cNvSpPr>
            <a:spLocks noChangeArrowheads="1"/>
          </p:cNvSpPr>
          <p:nvPr/>
        </p:nvSpPr>
        <p:spPr bwMode="auto">
          <a:xfrm>
            <a:off x="7162800" y="5715000"/>
            <a:ext cx="457200" cy="381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cs typeface="+mn-cs"/>
              </a:rPr>
              <a:t>1</a:t>
            </a:r>
            <a:endParaRPr lang="en-US" b="1" baseline="-25000">
              <a:cs typeface="+mn-cs"/>
            </a:endParaRPr>
          </a:p>
        </p:txBody>
      </p:sp>
      <p:sp>
        <p:nvSpPr>
          <p:cNvPr id="331840" name="Rectangle 64"/>
          <p:cNvSpPr>
            <a:spLocks noChangeArrowheads="1"/>
          </p:cNvSpPr>
          <p:nvPr/>
        </p:nvSpPr>
        <p:spPr bwMode="auto">
          <a:xfrm>
            <a:off x="5334000" y="5715000"/>
            <a:ext cx="457200" cy="381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cs typeface="+mn-cs"/>
              </a:rPr>
              <a:t>+</a:t>
            </a:r>
            <a:endParaRPr lang="en-US" b="1" baseline="-25000">
              <a:latin typeface="Courier New" charset="0"/>
              <a:cs typeface="+mn-cs"/>
            </a:endParaRPr>
          </a:p>
        </p:txBody>
      </p:sp>
      <p:sp>
        <p:nvSpPr>
          <p:cNvPr id="331841" name="Rectangle 65"/>
          <p:cNvSpPr>
            <a:spLocks noChangeArrowheads="1"/>
          </p:cNvSpPr>
          <p:nvPr/>
        </p:nvSpPr>
        <p:spPr bwMode="auto">
          <a:xfrm>
            <a:off x="6705600" y="6096000"/>
            <a:ext cx="457200" cy="381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solidFill>
                  <a:schemeClr val="accent1"/>
                </a:solidFill>
                <a:cs typeface="+mn-cs"/>
              </a:rPr>
              <a:t>0</a:t>
            </a:r>
            <a:endParaRPr lang="en-US" b="1" baseline="-25000">
              <a:solidFill>
                <a:schemeClr val="accent1"/>
              </a:solidFill>
              <a:cs typeface="+mn-cs"/>
            </a:endParaRPr>
          </a:p>
        </p:txBody>
      </p:sp>
      <p:sp>
        <p:nvSpPr>
          <p:cNvPr id="331842" name="Rectangle 66"/>
          <p:cNvSpPr>
            <a:spLocks noChangeArrowheads="1"/>
          </p:cNvSpPr>
          <p:nvPr/>
        </p:nvSpPr>
        <p:spPr bwMode="auto">
          <a:xfrm>
            <a:off x="6248400" y="6096000"/>
            <a:ext cx="457200" cy="381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solidFill>
                  <a:schemeClr val="accent1"/>
                </a:solidFill>
                <a:cs typeface="+mn-cs"/>
              </a:rPr>
              <a:t>1</a:t>
            </a:r>
            <a:endParaRPr lang="en-US" b="1" baseline="-25000">
              <a:solidFill>
                <a:schemeClr val="accent1"/>
              </a:solidFill>
              <a:cs typeface="+mn-cs"/>
            </a:endParaRPr>
          </a:p>
        </p:txBody>
      </p:sp>
      <p:sp>
        <p:nvSpPr>
          <p:cNvPr id="331843" name="Rectangle 67"/>
          <p:cNvSpPr>
            <a:spLocks noChangeArrowheads="1"/>
          </p:cNvSpPr>
          <p:nvPr/>
        </p:nvSpPr>
        <p:spPr bwMode="auto">
          <a:xfrm>
            <a:off x="5791200" y="6096000"/>
            <a:ext cx="457200" cy="381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solidFill>
                  <a:schemeClr val="accent1"/>
                </a:solidFill>
                <a:cs typeface="+mn-cs"/>
              </a:rPr>
              <a:t>1</a:t>
            </a:r>
            <a:endParaRPr lang="en-US" b="1" baseline="-25000">
              <a:solidFill>
                <a:schemeClr val="accent1"/>
              </a:solidFill>
              <a:latin typeface="Courier New" charset="0"/>
              <a:cs typeface="+mn-cs"/>
            </a:endParaRPr>
          </a:p>
        </p:txBody>
      </p:sp>
      <p:sp>
        <p:nvSpPr>
          <p:cNvPr id="331844" name="Rectangle 68"/>
          <p:cNvSpPr>
            <a:spLocks noChangeArrowheads="1"/>
          </p:cNvSpPr>
          <p:nvPr/>
        </p:nvSpPr>
        <p:spPr bwMode="auto">
          <a:xfrm>
            <a:off x="7162800" y="6096000"/>
            <a:ext cx="457200" cy="381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solidFill>
                  <a:schemeClr val="accent1"/>
                </a:solidFill>
                <a:cs typeface="+mn-cs"/>
              </a:rPr>
              <a:t>1</a:t>
            </a:r>
            <a:endParaRPr lang="en-US" b="1" baseline="-25000">
              <a:solidFill>
                <a:schemeClr val="accent1"/>
              </a:solidFill>
              <a:cs typeface="+mn-cs"/>
            </a:endParaRPr>
          </a:p>
        </p:txBody>
      </p:sp>
      <p:sp>
        <p:nvSpPr>
          <p:cNvPr id="331845" name="Line 69"/>
          <p:cNvSpPr>
            <a:spLocks noChangeShapeType="1"/>
          </p:cNvSpPr>
          <p:nvPr/>
        </p:nvSpPr>
        <p:spPr bwMode="auto">
          <a:xfrm flipH="1" flipV="1">
            <a:off x="5867400" y="6096000"/>
            <a:ext cx="17526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31846" name="Rectangle 70"/>
          <p:cNvSpPr>
            <a:spLocks noChangeArrowheads="1"/>
          </p:cNvSpPr>
          <p:nvPr/>
        </p:nvSpPr>
        <p:spPr bwMode="auto">
          <a:xfrm>
            <a:off x="5334000" y="5334000"/>
            <a:ext cx="457200" cy="381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en-US" b="1" baseline="-25000">
              <a:latin typeface="Courier New" charset="0"/>
              <a:cs typeface="+mn-cs"/>
            </a:endParaRPr>
          </a:p>
        </p:txBody>
      </p:sp>
      <p:sp>
        <p:nvSpPr>
          <p:cNvPr id="331847" name="Rectangle 71"/>
          <p:cNvSpPr>
            <a:spLocks noChangeArrowheads="1"/>
          </p:cNvSpPr>
          <p:nvPr/>
        </p:nvSpPr>
        <p:spPr bwMode="auto">
          <a:xfrm>
            <a:off x="6705600" y="4953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solidFill>
                  <a:srgbClr val="003399"/>
                </a:solidFill>
                <a:cs typeface="+mn-cs"/>
              </a:rPr>
              <a:t>1</a:t>
            </a:r>
            <a:endParaRPr lang="en-US" b="1" baseline="-25000">
              <a:solidFill>
                <a:srgbClr val="003399"/>
              </a:solidFill>
              <a:cs typeface="+mn-cs"/>
            </a:endParaRPr>
          </a:p>
        </p:txBody>
      </p:sp>
      <p:sp>
        <p:nvSpPr>
          <p:cNvPr id="331848" name="Rectangle 72"/>
          <p:cNvSpPr>
            <a:spLocks noChangeArrowheads="1"/>
          </p:cNvSpPr>
          <p:nvPr/>
        </p:nvSpPr>
        <p:spPr bwMode="auto">
          <a:xfrm>
            <a:off x="6248400" y="4953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solidFill>
                  <a:srgbClr val="003399"/>
                </a:solidFill>
                <a:cs typeface="+mn-cs"/>
              </a:rPr>
              <a:t>1</a:t>
            </a:r>
            <a:endParaRPr lang="en-US" b="1" baseline="-25000">
              <a:solidFill>
                <a:srgbClr val="003399"/>
              </a:solidFill>
              <a:cs typeface="+mn-cs"/>
            </a:endParaRPr>
          </a:p>
        </p:txBody>
      </p:sp>
      <p:sp>
        <p:nvSpPr>
          <p:cNvPr id="331849" name="Rectangle 73"/>
          <p:cNvSpPr>
            <a:spLocks noChangeArrowheads="1"/>
          </p:cNvSpPr>
          <p:nvPr/>
        </p:nvSpPr>
        <p:spPr bwMode="auto">
          <a:xfrm>
            <a:off x="5791200" y="4953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en-US" b="1" baseline="-25000">
              <a:solidFill>
                <a:schemeClr val="accent1"/>
              </a:solidFill>
              <a:latin typeface="Courier New" charset="0"/>
              <a:cs typeface="+mn-cs"/>
            </a:endParaRPr>
          </a:p>
        </p:txBody>
      </p:sp>
      <p:sp>
        <p:nvSpPr>
          <p:cNvPr id="331850" name="Rectangle 74"/>
          <p:cNvSpPr>
            <a:spLocks noChangeArrowheads="1"/>
          </p:cNvSpPr>
          <p:nvPr/>
        </p:nvSpPr>
        <p:spPr bwMode="auto">
          <a:xfrm>
            <a:off x="7162800" y="4953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en-US" b="1" baseline="-25000">
              <a:solidFill>
                <a:schemeClr val="accent1"/>
              </a:solidFill>
              <a:cs typeface="+mn-cs"/>
            </a:endParaRPr>
          </a:p>
        </p:txBody>
      </p:sp>
      <p:sp>
        <p:nvSpPr>
          <p:cNvPr id="331851" name="Rectangle 75"/>
          <p:cNvSpPr>
            <a:spLocks noChangeArrowheads="1"/>
          </p:cNvSpPr>
          <p:nvPr/>
        </p:nvSpPr>
        <p:spPr bwMode="auto">
          <a:xfrm>
            <a:off x="5334000" y="4953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en-US" b="1" baseline="-25000">
              <a:solidFill>
                <a:schemeClr val="accent1"/>
              </a:solidFill>
              <a:latin typeface="Courier New" charset="0"/>
              <a:cs typeface="+mn-cs"/>
            </a:endParaRPr>
          </a:p>
        </p:txBody>
      </p:sp>
      <p:sp>
        <p:nvSpPr>
          <p:cNvPr id="331852" name="Rectangle 76"/>
          <p:cNvSpPr>
            <a:spLocks noChangeArrowheads="1"/>
          </p:cNvSpPr>
          <p:nvPr/>
        </p:nvSpPr>
        <p:spPr bwMode="auto">
          <a:xfrm>
            <a:off x="7620000" y="5334000"/>
            <a:ext cx="457200" cy="381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cs typeface="+mn-cs"/>
              </a:rPr>
              <a:t>1</a:t>
            </a:r>
            <a:endParaRPr lang="en-US" b="1" baseline="-25000">
              <a:latin typeface="Courier New" charset="0"/>
              <a:cs typeface="+mn-cs"/>
            </a:endParaRPr>
          </a:p>
        </p:txBody>
      </p:sp>
      <p:sp>
        <p:nvSpPr>
          <p:cNvPr id="331853" name="Rectangle 77"/>
          <p:cNvSpPr>
            <a:spLocks noChangeArrowheads="1"/>
          </p:cNvSpPr>
          <p:nvPr/>
        </p:nvSpPr>
        <p:spPr bwMode="auto">
          <a:xfrm>
            <a:off x="7620000" y="5715000"/>
            <a:ext cx="457200" cy="381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cs typeface="+mn-cs"/>
              </a:rPr>
              <a:t>1</a:t>
            </a:r>
            <a:endParaRPr lang="en-US" b="1" baseline="-25000">
              <a:latin typeface="Courier New" charset="0"/>
              <a:cs typeface="+mn-cs"/>
            </a:endParaRPr>
          </a:p>
        </p:txBody>
      </p:sp>
      <p:sp>
        <p:nvSpPr>
          <p:cNvPr id="331854" name="Rectangle 78"/>
          <p:cNvSpPr>
            <a:spLocks noChangeArrowheads="1"/>
          </p:cNvSpPr>
          <p:nvPr/>
        </p:nvSpPr>
        <p:spPr bwMode="auto">
          <a:xfrm>
            <a:off x="7620000" y="6096000"/>
            <a:ext cx="457200" cy="381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solidFill>
                  <a:schemeClr val="accent1"/>
                </a:solidFill>
                <a:cs typeface="+mn-cs"/>
              </a:rPr>
              <a:t>0</a:t>
            </a:r>
            <a:endParaRPr lang="en-US" b="1" baseline="-25000">
              <a:solidFill>
                <a:schemeClr val="accent1"/>
              </a:solidFill>
              <a:latin typeface="Courier New" charset="0"/>
              <a:cs typeface="+mn-cs"/>
            </a:endParaRPr>
          </a:p>
        </p:txBody>
      </p:sp>
      <p:sp>
        <p:nvSpPr>
          <p:cNvPr id="331855" name="Line 79"/>
          <p:cNvSpPr>
            <a:spLocks noChangeShapeType="1"/>
          </p:cNvSpPr>
          <p:nvPr/>
        </p:nvSpPr>
        <p:spPr bwMode="auto">
          <a:xfrm flipH="1" flipV="1">
            <a:off x="7620000" y="6096000"/>
            <a:ext cx="457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31856" name="Rectangle 80"/>
          <p:cNvSpPr>
            <a:spLocks noChangeArrowheads="1"/>
          </p:cNvSpPr>
          <p:nvPr/>
        </p:nvSpPr>
        <p:spPr bwMode="auto">
          <a:xfrm>
            <a:off x="7162800" y="4953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solidFill>
                  <a:srgbClr val="003399"/>
                </a:solidFill>
                <a:cs typeface="+mn-cs"/>
              </a:rPr>
              <a:t>1</a:t>
            </a:r>
            <a:endParaRPr lang="en-US" b="1" baseline="-25000">
              <a:solidFill>
                <a:srgbClr val="003399"/>
              </a:solidFill>
              <a:cs typeface="+mn-cs"/>
            </a:endParaRPr>
          </a:p>
        </p:txBody>
      </p:sp>
      <p:sp>
        <p:nvSpPr>
          <p:cNvPr id="331857" name="Rectangle 81"/>
          <p:cNvSpPr>
            <a:spLocks noChangeArrowheads="1"/>
          </p:cNvSpPr>
          <p:nvPr/>
        </p:nvSpPr>
        <p:spPr bwMode="auto">
          <a:xfrm>
            <a:off x="5334000" y="4953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en-US" b="1" baseline="-25000">
              <a:solidFill>
                <a:schemeClr val="accent1"/>
              </a:solidFill>
              <a:latin typeface="Courier New" charset="0"/>
              <a:cs typeface="+mn-cs"/>
            </a:endParaRPr>
          </a:p>
        </p:txBody>
      </p:sp>
      <p:sp>
        <p:nvSpPr>
          <p:cNvPr id="331858" name="Text Box 82"/>
          <p:cNvSpPr txBox="1">
            <a:spLocks noChangeArrowheads="1"/>
          </p:cNvSpPr>
          <p:nvPr/>
        </p:nvSpPr>
        <p:spPr bwMode="auto">
          <a:xfrm>
            <a:off x="2743200" y="5791200"/>
            <a:ext cx="2057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cs typeface="+mn-cs"/>
              </a:rPr>
              <a:t>19 + 7 = 26</a:t>
            </a:r>
            <a:endParaRPr lang="en-US" b="1" baseline="-25000">
              <a:solidFill>
                <a:srgbClr val="006600"/>
              </a:solidFill>
              <a:cs typeface="+mn-cs"/>
            </a:endParaRPr>
          </a:p>
        </p:txBody>
      </p:sp>
      <p:cxnSp>
        <p:nvCxnSpPr>
          <p:cNvPr id="331859" name="AutoShape 83"/>
          <p:cNvCxnSpPr>
            <a:cxnSpLocks noChangeShapeType="1"/>
            <a:stCxn id="331890" idx="6"/>
            <a:endCxn id="331892" idx="2"/>
          </p:cNvCxnSpPr>
          <p:nvPr/>
        </p:nvCxnSpPr>
        <p:spPr bwMode="auto">
          <a:xfrm>
            <a:off x="4046538" y="2063750"/>
            <a:ext cx="37909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860" name="Oval 84"/>
          <p:cNvSpPr>
            <a:spLocks noChangeAspect="1" noChangeArrowheads="1"/>
          </p:cNvSpPr>
          <p:nvPr/>
        </p:nvSpPr>
        <p:spPr bwMode="auto">
          <a:xfrm>
            <a:off x="1192213" y="3781425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55</a:t>
            </a:r>
          </a:p>
        </p:txBody>
      </p:sp>
      <p:sp>
        <p:nvSpPr>
          <p:cNvPr id="331861" name="Oval 85"/>
          <p:cNvSpPr>
            <a:spLocks noChangeAspect="1" noChangeArrowheads="1"/>
          </p:cNvSpPr>
          <p:nvPr/>
        </p:nvSpPr>
        <p:spPr bwMode="auto">
          <a:xfrm>
            <a:off x="1192213" y="3376613"/>
            <a:ext cx="231775" cy="2365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45</a:t>
            </a:r>
          </a:p>
        </p:txBody>
      </p:sp>
      <p:cxnSp>
        <p:nvCxnSpPr>
          <p:cNvPr id="331862" name="AutoShape 86"/>
          <p:cNvCxnSpPr>
            <a:cxnSpLocks noChangeShapeType="1"/>
            <a:stCxn id="331860" idx="0"/>
            <a:endCxn id="331861" idx="4"/>
          </p:cNvCxnSpPr>
          <p:nvPr/>
        </p:nvCxnSpPr>
        <p:spPr bwMode="auto">
          <a:xfrm flipV="1">
            <a:off x="1308100" y="3617913"/>
            <a:ext cx="0" cy="1587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863" name="Oval 87"/>
          <p:cNvSpPr>
            <a:spLocks noChangeAspect="1" noChangeArrowheads="1"/>
          </p:cNvSpPr>
          <p:nvPr/>
        </p:nvSpPr>
        <p:spPr bwMode="auto">
          <a:xfrm>
            <a:off x="1571625" y="3378200"/>
            <a:ext cx="231775" cy="23812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32</a:t>
            </a:r>
          </a:p>
        </p:txBody>
      </p:sp>
      <p:sp>
        <p:nvSpPr>
          <p:cNvPr id="331864" name="Oval 88"/>
          <p:cNvSpPr>
            <a:spLocks noChangeAspect="1" noChangeArrowheads="1"/>
          </p:cNvSpPr>
          <p:nvPr/>
        </p:nvSpPr>
        <p:spPr bwMode="auto">
          <a:xfrm>
            <a:off x="1571625" y="2943225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30</a:t>
            </a:r>
          </a:p>
        </p:txBody>
      </p:sp>
      <p:cxnSp>
        <p:nvCxnSpPr>
          <p:cNvPr id="331865" name="AutoShape 89"/>
          <p:cNvCxnSpPr>
            <a:cxnSpLocks noChangeShapeType="1"/>
            <a:stCxn id="331863" idx="0"/>
            <a:endCxn id="331864" idx="4"/>
          </p:cNvCxnSpPr>
          <p:nvPr/>
        </p:nvCxnSpPr>
        <p:spPr bwMode="auto">
          <a:xfrm flipV="1">
            <a:off x="1687513" y="3184525"/>
            <a:ext cx="0" cy="1889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1866" name="AutoShape 90"/>
          <p:cNvCxnSpPr>
            <a:cxnSpLocks noChangeShapeType="1"/>
            <a:stCxn id="331861" idx="7"/>
            <a:endCxn id="331864" idx="3"/>
          </p:cNvCxnSpPr>
          <p:nvPr/>
        </p:nvCxnSpPr>
        <p:spPr bwMode="auto">
          <a:xfrm flipV="1">
            <a:off x="1389063" y="3149600"/>
            <a:ext cx="215900" cy="2571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867" name="Oval 91"/>
          <p:cNvSpPr>
            <a:spLocks noChangeAspect="1" noChangeArrowheads="1"/>
          </p:cNvSpPr>
          <p:nvPr/>
        </p:nvSpPr>
        <p:spPr bwMode="auto">
          <a:xfrm>
            <a:off x="1931988" y="3387725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24</a:t>
            </a:r>
          </a:p>
        </p:txBody>
      </p:sp>
      <p:sp>
        <p:nvSpPr>
          <p:cNvPr id="331868" name="Oval 92"/>
          <p:cNvSpPr>
            <a:spLocks noChangeAspect="1" noChangeArrowheads="1"/>
          </p:cNvSpPr>
          <p:nvPr/>
        </p:nvSpPr>
        <p:spPr bwMode="auto">
          <a:xfrm>
            <a:off x="1931988" y="2943225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23</a:t>
            </a:r>
          </a:p>
        </p:txBody>
      </p:sp>
      <p:cxnSp>
        <p:nvCxnSpPr>
          <p:cNvPr id="331869" name="AutoShape 93"/>
          <p:cNvCxnSpPr>
            <a:cxnSpLocks noChangeShapeType="1"/>
            <a:stCxn id="331867" idx="0"/>
            <a:endCxn id="331868" idx="4"/>
          </p:cNvCxnSpPr>
          <p:nvPr/>
        </p:nvCxnSpPr>
        <p:spPr bwMode="auto">
          <a:xfrm flipV="1">
            <a:off x="2047875" y="3184525"/>
            <a:ext cx="0" cy="1968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870" name="Oval 94"/>
          <p:cNvSpPr>
            <a:spLocks noChangeAspect="1" noChangeArrowheads="1"/>
          </p:cNvSpPr>
          <p:nvPr/>
        </p:nvSpPr>
        <p:spPr bwMode="auto">
          <a:xfrm>
            <a:off x="2311400" y="2943225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22</a:t>
            </a:r>
          </a:p>
        </p:txBody>
      </p:sp>
      <p:cxnSp>
        <p:nvCxnSpPr>
          <p:cNvPr id="331871" name="AutoShape 95"/>
          <p:cNvCxnSpPr>
            <a:cxnSpLocks noChangeShapeType="1"/>
            <a:stCxn id="331870" idx="0"/>
            <a:endCxn id="331887" idx="4"/>
          </p:cNvCxnSpPr>
          <p:nvPr/>
        </p:nvCxnSpPr>
        <p:spPr bwMode="auto">
          <a:xfrm flipV="1">
            <a:off x="2427288" y="2730500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1872" name="AutoShape 96"/>
          <p:cNvCxnSpPr>
            <a:cxnSpLocks noChangeShapeType="1"/>
            <a:stCxn id="331868" idx="7"/>
            <a:endCxn id="331887" idx="3"/>
          </p:cNvCxnSpPr>
          <p:nvPr/>
        </p:nvCxnSpPr>
        <p:spPr bwMode="auto">
          <a:xfrm flipV="1">
            <a:off x="2130425" y="2695575"/>
            <a:ext cx="215900" cy="2778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1873" name="AutoShape 97"/>
          <p:cNvCxnSpPr>
            <a:cxnSpLocks noChangeShapeType="1"/>
            <a:stCxn id="331864" idx="7"/>
            <a:endCxn id="331887" idx="2"/>
          </p:cNvCxnSpPr>
          <p:nvPr/>
        </p:nvCxnSpPr>
        <p:spPr bwMode="auto">
          <a:xfrm flipV="1">
            <a:off x="1768475" y="2606675"/>
            <a:ext cx="538163" cy="3667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874" name="Oval 98"/>
          <p:cNvSpPr>
            <a:spLocks noChangeAspect="1" noChangeArrowheads="1"/>
          </p:cNvSpPr>
          <p:nvPr/>
        </p:nvSpPr>
        <p:spPr bwMode="auto">
          <a:xfrm>
            <a:off x="2657475" y="3387725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50</a:t>
            </a:r>
          </a:p>
        </p:txBody>
      </p:sp>
      <p:sp>
        <p:nvSpPr>
          <p:cNvPr id="331875" name="Oval 99"/>
          <p:cNvSpPr>
            <a:spLocks noChangeAspect="1" noChangeArrowheads="1"/>
          </p:cNvSpPr>
          <p:nvPr/>
        </p:nvSpPr>
        <p:spPr bwMode="auto">
          <a:xfrm>
            <a:off x="2657475" y="2943225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48</a:t>
            </a:r>
          </a:p>
        </p:txBody>
      </p:sp>
      <p:cxnSp>
        <p:nvCxnSpPr>
          <p:cNvPr id="331876" name="AutoShape 100"/>
          <p:cNvCxnSpPr>
            <a:cxnSpLocks noChangeShapeType="1"/>
            <a:stCxn id="331874" idx="0"/>
            <a:endCxn id="331875" idx="4"/>
          </p:cNvCxnSpPr>
          <p:nvPr/>
        </p:nvCxnSpPr>
        <p:spPr bwMode="auto">
          <a:xfrm flipV="1">
            <a:off x="2773363" y="3184525"/>
            <a:ext cx="0" cy="1968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877" name="Oval 101"/>
          <p:cNvSpPr>
            <a:spLocks noChangeAspect="1" noChangeArrowheads="1"/>
          </p:cNvSpPr>
          <p:nvPr/>
        </p:nvSpPr>
        <p:spPr bwMode="auto">
          <a:xfrm>
            <a:off x="3003550" y="2943225"/>
            <a:ext cx="230188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31</a:t>
            </a:r>
          </a:p>
        </p:txBody>
      </p:sp>
      <p:cxnSp>
        <p:nvCxnSpPr>
          <p:cNvPr id="331878" name="AutoShape 102"/>
          <p:cNvCxnSpPr>
            <a:cxnSpLocks noChangeShapeType="1"/>
            <a:stCxn id="331877" idx="0"/>
            <a:endCxn id="331888" idx="4"/>
          </p:cNvCxnSpPr>
          <p:nvPr/>
        </p:nvCxnSpPr>
        <p:spPr bwMode="auto">
          <a:xfrm flipV="1">
            <a:off x="3119438" y="2730500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1879" name="AutoShape 103"/>
          <p:cNvCxnSpPr>
            <a:cxnSpLocks noChangeShapeType="1"/>
            <a:stCxn id="331875" idx="7"/>
            <a:endCxn id="331888" idx="3"/>
          </p:cNvCxnSpPr>
          <p:nvPr/>
        </p:nvCxnSpPr>
        <p:spPr bwMode="auto">
          <a:xfrm flipV="1">
            <a:off x="2854325" y="2695575"/>
            <a:ext cx="182563" cy="2778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880" name="Oval 104"/>
          <p:cNvSpPr>
            <a:spLocks noChangeAspect="1" noChangeArrowheads="1"/>
          </p:cNvSpPr>
          <p:nvPr/>
        </p:nvSpPr>
        <p:spPr bwMode="auto">
          <a:xfrm>
            <a:off x="3397250" y="2943225"/>
            <a:ext cx="230188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17</a:t>
            </a:r>
          </a:p>
        </p:txBody>
      </p:sp>
      <p:cxnSp>
        <p:nvCxnSpPr>
          <p:cNvPr id="331881" name="AutoShape 105"/>
          <p:cNvCxnSpPr>
            <a:cxnSpLocks noChangeShapeType="1"/>
            <a:stCxn id="331880" idx="0"/>
            <a:endCxn id="331889" idx="4"/>
          </p:cNvCxnSpPr>
          <p:nvPr/>
        </p:nvCxnSpPr>
        <p:spPr bwMode="auto">
          <a:xfrm flipV="1">
            <a:off x="3513138" y="2730500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882" name="Oval 106"/>
          <p:cNvSpPr>
            <a:spLocks noChangeAspect="1" noChangeArrowheads="1"/>
          </p:cNvSpPr>
          <p:nvPr/>
        </p:nvSpPr>
        <p:spPr bwMode="auto">
          <a:xfrm>
            <a:off x="3808413" y="2490788"/>
            <a:ext cx="230187" cy="2365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44</a:t>
            </a:r>
          </a:p>
        </p:txBody>
      </p:sp>
      <p:cxnSp>
        <p:nvCxnSpPr>
          <p:cNvPr id="331883" name="AutoShape 107"/>
          <p:cNvCxnSpPr>
            <a:cxnSpLocks noChangeShapeType="1"/>
            <a:stCxn id="331882" idx="0"/>
            <a:endCxn id="331890" idx="4"/>
          </p:cNvCxnSpPr>
          <p:nvPr/>
        </p:nvCxnSpPr>
        <p:spPr bwMode="auto">
          <a:xfrm flipV="1">
            <a:off x="3922713" y="2189163"/>
            <a:ext cx="0" cy="2952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884" name="Line 108"/>
          <p:cNvSpPr>
            <a:spLocks noChangeShapeType="1"/>
          </p:cNvSpPr>
          <p:nvPr/>
        </p:nvSpPr>
        <p:spPr bwMode="auto">
          <a:xfrm flipV="1">
            <a:off x="3198813" y="2135188"/>
            <a:ext cx="722312" cy="40163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31885" name="Line 109"/>
          <p:cNvSpPr>
            <a:spLocks noChangeShapeType="1"/>
          </p:cNvSpPr>
          <p:nvPr/>
        </p:nvSpPr>
        <p:spPr bwMode="auto">
          <a:xfrm flipV="1">
            <a:off x="3565525" y="2149475"/>
            <a:ext cx="361950" cy="3794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31886" name="Line 110"/>
          <p:cNvSpPr>
            <a:spLocks noChangeShapeType="1"/>
          </p:cNvSpPr>
          <p:nvPr/>
        </p:nvSpPr>
        <p:spPr bwMode="auto">
          <a:xfrm flipV="1">
            <a:off x="2481263" y="2090738"/>
            <a:ext cx="1430337" cy="46196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31887" name="Oval 111"/>
          <p:cNvSpPr>
            <a:spLocks noChangeAspect="1" noChangeArrowheads="1"/>
          </p:cNvSpPr>
          <p:nvPr/>
        </p:nvSpPr>
        <p:spPr bwMode="auto">
          <a:xfrm>
            <a:off x="2311400" y="2489200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8</a:t>
            </a:r>
            <a:endParaRPr lang="en-US" sz="1000">
              <a:latin typeface="Times New Roman" charset="0"/>
              <a:cs typeface="+mn-cs"/>
            </a:endParaRPr>
          </a:p>
        </p:txBody>
      </p:sp>
      <p:sp>
        <p:nvSpPr>
          <p:cNvPr id="331888" name="Oval 112"/>
          <p:cNvSpPr>
            <a:spLocks noChangeAspect="1" noChangeArrowheads="1"/>
          </p:cNvSpPr>
          <p:nvPr/>
        </p:nvSpPr>
        <p:spPr bwMode="auto">
          <a:xfrm>
            <a:off x="3003550" y="2489200"/>
            <a:ext cx="230188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29</a:t>
            </a:r>
          </a:p>
        </p:txBody>
      </p:sp>
      <p:sp>
        <p:nvSpPr>
          <p:cNvPr id="331889" name="Oval 113"/>
          <p:cNvSpPr>
            <a:spLocks noChangeAspect="1" noChangeArrowheads="1"/>
          </p:cNvSpPr>
          <p:nvPr/>
        </p:nvSpPr>
        <p:spPr bwMode="auto">
          <a:xfrm>
            <a:off x="3397250" y="2489200"/>
            <a:ext cx="230188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10</a:t>
            </a:r>
          </a:p>
        </p:txBody>
      </p:sp>
      <p:sp>
        <p:nvSpPr>
          <p:cNvPr id="331890" name="Oval 114"/>
          <p:cNvSpPr>
            <a:spLocks noChangeAspect="1" noChangeArrowheads="1"/>
          </p:cNvSpPr>
          <p:nvPr/>
        </p:nvSpPr>
        <p:spPr bwMode="auto">
          <a:xfrm>
            <a:off x="3808413" y="1946275"/>
            <a:ext cx="230187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6</a:t>
            </a:r>
          </a:p>
        </p:txBody>
      </p:sp>
      <p:sp>
        <p:nvSpPr>
          <p:cNvPr id="331891" name="Oval 115"/>
          <p:cNvSpPr>
            <a:spLocks noChangeAspect="1" noChangeArrowheads="1"/>
          </p:cNvSpPr>
          <p:nvPr/>
        </p:nvSpPr>
        <p:spPr bwMode="auto">
          <a:xfrm>
            <a:off x="7845425" y="2484438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37</a:t>
            </a:r>
          </a:p>
        </p:txBody>
      </p:sp>
      <p:sp>
        <p:nvSpPr>
          <p:cNvPr id="331892" name="Oval 116"/>
          <p:cNvSpPr>
            <a:spLocks noChangeAspect="1" noChangeArrowheads="1"/>
          </p:cNvSpPr>
          <p:nvPr/>
        </p:nvSpPr>
        <p:spPr bwMode="auto">
          <a:xfrm>
            <a:off x="7845425" y="1946275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</a:t>
            </a:r>
            <a:endParaRPr lang="en-US" sz="1000">
              <a:latin typeface="Times New Roman" charset="0"/>
              <a:cs typeface="+mn-cs"/>
            </a:endParaRPr>
          </a:p>
        </p:txBody>
      </p:sp>
      <p:cxnSp>
        <p:nvCxnSpPr>
          <p:cNvPr id="331893" name="AutoShape 117"/>
          <p:cNvCxnSpPr>
            <a:cxnSpLocks noChangeShapeType="1"/>
            <a:stCxn id="331891" idx="0"/>
            <a:endCxn id="331892" idx="4"/>
          </p:cNvCxnSpPr>
          <p:nvPr/>
        </p:nvCxnSpPr>
        <p:spPr bwMode="auto">
          <a:xfrm flipV="1">
            <a:off x="7961313" y="2189163"/>
            <a:ext cx="0" cy="287337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894" name="Oval 118"/>
          <p:cNvSpPr>
            <a:spLocks noChangeAspect="1" noChangeArrowheads="1"/>
          </p:cNvSpPr>
          <p:nvPr/>
        </p:nvSpPr>
        <p:spPr bwMode="auto">
          <a:xfrm>
            <a:off x="8531225" y="1946275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18</a:t>
            </a:r>
            <a:endParaRPr lang="en-US" sz="1000">
              <a:latin typeface="Times New Roman" charset="0"/>
              <a:cs typeface="+mn-cs"/>
            </a:endParaRPr>
          </a:p>
        </p:txBody>
      </p:sp>
      <p:cxnSp>
        <p:nvCxnSpPr>
          <p:cNvPr id="331895" name="AutoShape 119"/>
          <p:cNvCxnSpPr>
            <a:cxnSpLocks noChangeShapeType="1"/>
            <a:stCxn id="331892" idx="6"/>
            <a:endCxn id="331894" idx="2"/>
          </p:cNvCxnSpPr>
          <p:nvPr/>
        </p:nvCxnSpPr>
        <p:spPr bwMode="auto">
          <a:xfrm>
            <a:off x="8085138" y="2063750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1896" name="AutoShape 120"/>
          <p:cNvCxnSpPr>
            <a:cxnSpLocks noChangeShapeType="1"/>
            <a:stCxn id="331903" idx="6"/>
            <a:endCxn id="331905" idx="2"/>
          </p:cNvCxnSpPr>
          <p:nvPr/>
        </p:nvCxnSpPr>
        <p:spPr bwMode="auto">
          <a:xfrm>
            <a:off x="7250113" y="3243263"/>
            <a:ext cx="587375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897" name="Oval 121"/>
          <p:cNvSpPr>
            <a:spLocks noChangeAspect="1" noChangeArrowheads="1"/>
          </p:cNvSpPr>
          <p:nvPr/>
        </p:nvSpPr>
        <p:spPr bwMode="auto">
          <a:xfrm>
            <a:off x="6602413" y="4122738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41</a:t>
            </a:r>
          </a:p>
        </p:txBody>
      </p:sp>
      <p:cxnSp>
        <p:nvCxnSpPr>
          <p:cNvPr id="331898" name="AutoShape 122"/>
          <p:cNvCxnSpPr>
            <a:cxnSpLocks noChangeShapeType="1"/>
            <a:stCxn id="331897" idx="0"/>
            <a:endCxn id="331902" idx="4"/>
          </p:cNvCxnSpPr>
          <p:nvPr/>
        </p:nvCxnSpPr>
        <p:spPr bwMode="auto">
          <a:xfrm flipV="1">
            <a:off x="6719888" y="3908425"/>
            <a:ext cx="0" cy="2063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899" name="Oval 123"/>
          <p:cNvSpPr>
            <a:spLocks noChangeAspect="1" noChangeArrowheads="1"/>
          </p:cNvSpPr>
          <p:nvPr/>
        </p:nvSpPr>
        <p:spPr bwMode="auto">
          <a:xfrm>
            <a:off x="7011988" y="3670300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33</a:t>
            </a:r>
          </a:p>
        </p:txBody>
      </p:sp>
      <p:cxnSp>
        <p:nvCxnSpPr>
          <p:cNvPr id="331900" name="AutoShape 124"/>
          <p:cNvCxnSpPr>
            <a:cxnSpLocks noChangeShapeType="1"/>
            <a:stCxn id="331899" idx="0"/>
            <a:endCxn id="331903" idx="4"/>
          </p:cNvCxnSpPr>
          <p:nvPr/>
        </p:nvCxnSpPr>
        <p:spPr bwMode="auto">
          <a:xfrm flipH="1" flipV="1">
            <a:off x="7126288" y="3368675"/>
            <a:ext cx="1587" cy="2936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901" name="Line 125"/>
          <p:cNvSpPr>
            <a:spLocks noChangeShapeType="1"/>
          </p:cNvSpPr>
          <p:nvPr/>
        </p:nvSpPr>
        <p:spPr bwMode="auto">
          <a:xfrm flipV="1">
            <a:off x="6770688" y="3328988"/>
            <a:ext cx="361950" cy="3778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31902" name="Oval 126"/>
          <p:cNvSpPr>
            <a:spLocks noChangeAspect="1" noChangeArrowheads="1"/>
          </p:cNvSpPr>
          <p:nvPr/>
        </p:nvSpPr>
        <p:spPr bwMode="auto">
          <a:xfrm>
            <a:off x="6602413" y="3667125"/>
            <a:ext cx="231775" cy="23812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28</a:t>
            </a:r>
          </a:p>
        </p:txBody>
      </p:sp>
      <p:sp>
        <p:nvSpPr>
          <p:cNvPr id="331903" name="Oval 127"/>
          <p:cNvSpPr>
            <a:spLocks noChangeAspect="1" noChangeArrowheads="1"/>
          </p:cNvSpPr>
          <p:nvPr/>
        </p:nvSpPr>
        <p:spPr bwMode="auto">
          <a:xfrm>
            <a:off x="7010400" y="3124200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15</a:t>
            </a:r>
          </a:p>
        </p:txBody>
      </p:sp>
      <p:sp>
        <p:nvSpPr>
          <p:cNvPr id="331904" name="Oval 128"/>
          <p:cNvSpPr>
            <a:spLocks noChangeAspect="1" noChangeArrowheads="1"/>
          </p:cNvSpPr>
          <p:nvPr/>
        </p:nvSpPr>
        <p:spPr bwMode="auto">
          <a:xfrm>
            <a:off x="7845425" y="3660775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25</a:t>
            </a:r>
          </a:p>
        </p:txBody>
      </p:sp>
      <p:sp>
        <p:nvSpPr>
          <p:cNvPr id="331905" name="Oval 129"/>
          <p:cNvSpPr>
            <a:spLocks noChangeAspect="1" noChangeArrowheads="1"/>
          </p:cNvSpPr>
          <p:nvPr/>
        </p:nvSpPr>
        <p:spPr bwMode="auto">
          <a:xfrm>
            <a:off x="7845425" y="3124200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7</a:t>
            </a:r>
            <a:endParaRPr lang="en-US" sz="1000">
              <a:latin typeface="Times New Roman" charset="0"/>
              <a:cs typeface="+mn-cs"/>
            </a:endParaRPr>
          </a:p>
        </p:txBody>
      </p:sp>
      <p:cxnSp>
        <p:nvCxnSpPr>
          <p:cNvPr id="331906" name="AutoShape 130"/>
          <p:cNvCxnSpPr>
            <a:cxnSpLocks noChangeShapeType="1"/>
            <a:stCxn id="331904" idx="0"/>
            <a:endCxn id="331905" idx="4"/>
          </p:cNvCxnSpPr>
          <p:nvPr/>
        </p:nvCxnSpPr>
        <p:spPr bwMode="auto">
          <a:xfrm flipV="1">
            <a:off x="7961313" y="3368675"/>
            <a:ext cx="0" cy="2841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907" name="Oval 131"/>
          <p:cNvSpPr>
            <a:spLocks noChangeAspect="1" noChangeArrowheads="1"/>
          </p:cNvSpPr>
          <p:nvPr/>
        </p:nvSpPr>
        <p:spPr bwMode="auto">
          <a:xfrm>
            <a:off x="8531225" y="3124200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12</a:t>
            </a:r>
            <a:endParaRPr lang="en-US" sz="1000">
              <a:latin typeface="Times New Roman" charset="0"/>
              <a:cs typeface="+mn-cs"/>
            </a:endParaRPr>
          </a:p>
        </p:txBody>
      </p:sp>
      <p:cxnSp>
        <p:nvCxnSpPr>
          <p:cNvPr id="331908" name="AutoShape 132"/>
          <p:cNvCxnSpPr>
            <a:cxnSpLocks noChangeShapeType="1"/>
            <a:stCxn id="331905" idx="6"/>
            <a:endCxn id="331907" idx="2"/>
          </p:cNvCxnSpPr>
          <p:nvPr/>
        </p:nvCxnSpPr>
        <p:spPr bwMode="auto">
          <a:xfrm>
            <a:off x="8085138" y="3243263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909" name="Text Box 133"/>
          <p:cNvSpPr txBox="1">
            <a:spLocks noChangeArrowheads="1"/>
          </p:cNvSpPr>
          <p:nvPr/>
        </p:nvSpPr>
        <p:spPr bwMode="auto">
          <a:xfrm>
            <a:off x="152400" y="3733800"/>
            <a:ext cx="4921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b="1">
                <a:cs typeface="+mn-cs"/>
              </a:rPr>
              <a:t>+</a:t>
            </a:r>
            <a:endParaRPr lang="en-US" sz="4000" b="1" baseline="-25000">
              <a:solidFill>
                <a:srgbClr val="006600"/>
              </a:solidFill>
              <a:cs typeface="+mn-cs"/>
            </a:endParaRPr>
          </a:p>
        </p:txBody>
      </p:sp>
      <p:sp>
        <p:nvSpPr>
          <p:cNvPr id="331910" name="Line 134"/>
          <p:cNvSpPr>
            <a:spLocks noChangeShapeType="1"/>
          </p:cNvSpPr>
          <p:nvPr/>
        </p:nvSpPr>
        <p:spPr bwMode="auto">
          <a:xfrm flipH="1">
            <a:off x="228600" y="4648200"/>
            <a:ext cx="86106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4898" name="TextBox 1"/>
          <p:cNvSpPr txBox="1">
            <a:spLocks noChangeArrowheads="1"/>
          </p:cNvSpPr>
          <p:nvPr/>
        </p:nvSpPr>
        <p:spPr bwMode="auto">
          <a:xfrm>
            <a:off x="277957" y="1259198"/>
            <a:ext cx="8458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srgbClr val="0000FF"/>
                </a:solidFill>
              </a:rPr>
              <a:t>Go through each tree size starting at 0 and merge as we go</a:t>
            </a:r>
          </a:p>
        </p:txBody>
      </p:sp>
    </p:spTree>
    <p:extLst>
      <p:ext uri="{BB962C8B-B14F-4D97-AF65-F5344CB8AC3E}">
        <p14:creationId xmlns:p14="http://schemas.microsoft.com/office/powerpoint/2010/main" val="20295802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Midterm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dirty="0">
                <a:latin typeface="Arial" charset="0"/>
              </a:rPr>
              <a:t>Sorting</a:t>
            </a:r>
          </a:p>
          <a:p>
            <a:pPr lvl="1" eaLnBrk="1" hangingPunct="1"/>
            <a:r>
              <a:rPr lang="en-US" sz="2400" dirty="0">
                <a:latin typeface="Arial" charset="0"/>
                <a:ea typeface="ＭＳ Ｐゴシック" charset="0"/>
              </a:rPr>
              <a:t>insertion sort</a:t>
            </a:r>
          </a:p>
          <a:p>
            <a:pPr lvl="1" eaLnBrk="1" hangingPunct="1"/>
            <a:r>
              <a:rPr lang="en-US" sz="2400" dirty="0">
                <a:latin typeface="Arial" charset="0"/>
                <a:ea typeface="ＭＳ Ｐゴシック" charset="0"/>
              </a:rPr>
              <a:t>merge sort</a:t>
            </a:r>
          </a:p>
          <a:p>
            <a:pPr lvl="1" eaLnBrk="1" hangingPunct="1"/>
            <a:r>
              <a:rPr lang="en-US" sz="2400" dirty="0">
                <a:latin typeface="Arial" charset="0"/>
                <a:ea typeface="ＭＳ Ｐゴシック" charset="0"/>
              </a:rPr>
              <a:t>quick sort</a:t>
            </a:r>
          </a:p>
          <a:p>
            <a:pPr lvl="2" eaLnBrk="1" hangingPunct="1"/>
            <a:r>
              <a:rPr lang="en-US" sz="2400" dirty="0">
                <a:latin typeface="Arial" charset="0"/>
                <a:ea typeface="ＭＳ Ｐゴシック" charset="0"/>
              </a:rPr>
              <a:t>partition function</a:t>
            </a:r>
          </a:p>
          <a:p>
            <a:pPr lvl="1" eaLnBrk="1" hangingPunct="1"/>
            <a:r>
              <a:rPr lang="en-US" sz="2400" dirty="0">
                <a:latin typeface="Arial" charset="0"/>
                <a:ea typeface="ＭＳ Ｐゴシック" charset="0"/>
              </a:rPr>
              <a:t>bubble sort</a:t>
            </a:r>
          </a:p>
          <a:p>
            <a:pPr lvl="1" eaLnBrk="1" hangingPunct="1"/>
            <a:r>
              <a:rPr lang="en-US" sz="2400" dirty="0">
                <a:latin typeface="Arial" charset="0"/>
                <a:ea typeface="ＭＳ Ｐゴシック" charset="0"/>
              </a:rPr>
              <a:t>heap sort</a:t>
            </a:r>
          </a:p>
        </p:txBody>
      </p:sp>
    </p:spTree>
    <p:extLst>
      <p:ext uri="{BB962C8B-B14F-4D97-AF65-F5344CB8AC3E}">
        <p14:creationId xmlns:p14="http://schemas.microsoft.com/office/powerpoint/2010/main" val="2242124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cs typeface="+mj-cs"/>
              </a:rPr>
              <a:t>Binomial Heap:  Union</a:t>
            </a:r>
          </a:p>
        </p:txBody>
      </p:sp>
      <p:cxnSp>
        <p:nvCxnSpPr>
          <p:cNvPr id="439299" name="AutoShape 3"/>
          <p:cNvCxnSpPr>
            <a:cxnSpLocks noChangeShapeType="1"/>
            <a:stCxn id="439330" idx="6"/>
            <a:endCxn id="439332" idx="2"/>
          </p:cNvCxnSpPr>
          <p:nvPr/>
        </p:nvCxnSpPr>
        <p:spPr bwMode="auto">
          <a:xfrm>
            <a:off x="4046538" y="2063750"/>
            <a:ext cx="37909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39300" name="Oval 4"/>
          <p:cNvSpPr>
            <a:spLocks noChangeAspect="1" noChangeArrowheads="1"/>
          </p:cNvSpPr>
          <p:nvPr/>
        </p:nvSpPr>
        <p:spPr bwMode="auto">
          <a:xfrm>
            <a:off x="1192213" y="3781425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55</a:t>
            </a:r>
          </a:p>
        </p:txBody>
      </p:sp>
      <p:sp>
        <p:nvSpPr>
          <p:cNvPr id="439301" name="Oval 5"/>
          <p:cNvSpPr>
            <a:spLocks noChangeAspect="1" noChangeArrowheads="1"/>
          </p:cNvSpPr>
          <p:nvPr/>
        </p:nvSpPr>
        <p:spPr bwMode="auto">
          <a:xfrm>
            <a:off x="1192213" y="3376613"/>
            <a:ext cx="231775" cy="2365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45</a:t>
            </a:r>
          </a:p>
        </p:txBody>
      </p:sp>
      <p:cxnSp>
        <p:nvCxnSpPr>
          <p:cNvPr id="439302" name="AutoShape 6"/>
          <p:cNvCxnSpPr>
            <a:cxnSpLocks noChangeShapeType="1"/>
            <a:stCxn id="439300" idx="0"/>
            <a:endCxn id="439301" idx="4"/>
          </p:cNvCxnSpPr>
          <p:nvPr/>
        </p:nvCxnSpPr>
        <p:spPr bwMode="auto">
          <a:xfrm flipV="1">
            <a:off x="1308100" y="3617913"/>
            <a:ext cx="0" cy="1587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39303" name="Oval 7"/>
          <p:cNvSpPr>
            <a:spLocks noChangeAspect="1" noChangeArrowheads="1"/>
          </p:cNvSpPr>
          <p:nvPr/>
        </p:nvSpPr>
        <p:spPr bwMode="auto">
          <a:xfrm>
            <a:off x="1571625" y="3378200"/>
            <a:ext cx="231775" cy="23812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32</a:t>
            </a:r>
          </a:p>
        </p:txBody>
      </p:sp>
      <p:sp>
        <p:nvSpPr>
          <p:cNvPr id="439304" name="Oval 8"/>
          <p:cNvSpPr>
            <a:spLocks noChangeAspect="1" noChangeArrowheads="1"/>
          </p:cNvSpPr>
          <p:nvPr/>
        </p:nvSpPr>
        <p:spPr bwMode="auto">
          <a:xfrm>
            <a:off x="1571625" y="2943225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30</a:t>
            </a:r>
          </a:p>
        </p:txBody>
      </p:sp>
      <p:cxnSp>
        <p:nvCxnSpPr>
          <p:cNvPr id="439305" name="AutoShape 9"/>
          <p:cNvCxnSpPr>
            <a:cxnSpLocks noChangeShapeType="1"/>
            <a:stCxn id="439303" idx="0"/>
            <a:endCxn id="439304" idx="4"/>
          </p:cNvCxnSpPr>
          <p:nvPr/>
        </p:nvCxnSpPr>
        <p:spPr bwMode="auto">
          <a:xfrm flipV="1">
            <a:off x="1687513" y="3184525"/>
            <a:ext cx="0" cy="1889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39306" name="AutoShape 10"/>
          <p:cNvCxnSpPr>
            <a:cxnSpLocks noChangeShapeType="1"/>
            <a:stCxn id="439301" idx="7"/>
            <a:endCxn id="439304" idx="3"/>
          </p:cNvCxnSpPr>
          <p:nvPr/>
        </p:nvCxnSpPr>
        <p:spPr bwMode="auto">
          <a:xfrm flipV="1">
            <a:off x="1389063" y="3149600"/>
            <a:ext cx="215900" cy="2571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39307" name="Oval 11"/>
          <p:cNvSpPr>
            <a:spLocks noChangeAspect="1" noChangeArrowheads="1"/>
          </p:cNvSpPr>
          <p:nvPr/>
        </p:nvSpPr>
        <p:spPr bwMode="auto">
          <a:xfrm>
            <a:off x="1931988" y="3387725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24</a:t>
            </a:r>
          </a:p>
        </p:txBody>
      </p:sp>
      <p:sp>
        <p:nvSpPr>
          <p:cNvPr id="439308" name="Oval 12"/>
          <p:cNvSpPr>
            <a:spLocks noChangeAspect="1" noChangeArrowheads="1"/>
          </p:cNvSpPr>
          <p:nvPr/>
        </p:nvSpPr>
        <p:spPr bwMode="auto">
          <a:xfrm>
            <a:off x="1931988" y="2943225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23</a:t>
            </a:r>
          </a:p>
        </p:txBody>
      </p:sp>
      <p:cxnSp>
        <p:nvCxnSpPr>
          <p:cNvPr id="439309" name="AutoShape 13"/>
          <p:cNvCxnSpPr>
            <a:cxnSpLocks noChangeShapeType="1"/>
            <a:stCxn id="439307" idx="0"/>
            <a:endCxn id="439308" idx="4"/>
          </p:cNvCxnSpPr>
          <p:nvPr/>
        </p:nvCxnSpPr>
        <p:spPr bwMode="auto">
          <a:xfrm flipV="1">
            <a:off x="2047875" y="3184525"/>
            <a:ext cx="0" cy="1968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39310" name="Oval 14"/>
          <p:cNvSpPr>
            <a:spLocks noChangeAspect="1" noChangeArrowheads="1"/>
          </p:cNvSpPr>
          <p:nvPr/>
        </p:nvSpPr>
        <p:spPr bwMode="auto">
          <a:xfrm>
            <a:off x="2311400" y="2943225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22</a:t>
            </a:r>
          </a:p>
        </p:txBody>
      </p:sp>
      <p:cxnSp>
        <p:nvCxnSpPr>
          <p:cNvPr id="439311" name="AutoShape 15"/>
          <p:cNvCxnSpPr>
            <a:cxnSpLocks noChangeShapeType="1"/>
            <a:stCxn id="439310" idx="0"/>
            <a:endCxn id="439327" idx="4"/>
          </p:cNvCxnSpPr>
          <p:nvPr/>
        </p:nvCxnSpPr>
        <p:spPr bwMode="auto">
          <a:xfrm flipV="1">
            <a:off x="2427288" y="2730500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39312" name="AutoShape 16"/>
          <p:cNvCxnSpPr>
            <a:cxnSpLocks noChangeShapeType="1"/>
            <a:stCxn id="439308" idx="7"/>
            <a:endCxn id="439327" idx="3"/>
          </p:cNvCxnSpPr>
          <p:nvPr/>
        </p:nvCxnSpPr>
        <p:spPr bwMode="auto">
          <a:xfrm flipV="1">
            <a:off x="2130425" y="2695575"/>
            <a:ext cx="215900" cy="2778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39313" name="AutoShape 17"/>
          <p:cNvCxnSpPr>
            <a:cxnSpLocks noChangeShapeType="1"/>
            <a:stCxn id="439304" idx="7"/>
            <a:endCxn id="439327" idx="2"/>
          </p:cNvCxnSpPr>
          <p:nvPr/>
        </p:nvCxnSpPr>
        <p:spPr bwMode="auto">
          <a:xfrm flipV="1">
            <a:off x="1768475" y="2606675"/>
            <a:ext cx="538163" cy="3667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39314" name="Oval 18"/>
          <p:cNvSpPr>
            <a:spLocks noChangeAspect="1" noChangeArrowheads="1"/>
          </p:cNvSpPr>
          <p:nvPr/>
        </p:nvSpPr>
        <p:spPr bwMode="auto">
          <a:xfrm>
            <a:off x="2657475" y="3387725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50</a:t>
            </a:r>
          </a:p>
        </p:txBody>
      </p:sp>
      <p:sp>
        <p:nvSpPr>
          <p:cNvPr id="439315" name="Oval 19"/>
          <p:cNvSpPr>
            <a:spLocks noChangeAspect="1" noChangeArrowheads="1"/>
          </p:cNvSpPr>
          <p:nvPr/>
        </p:nvSpPr>
        <p:spPr bwMode="auto">
          <a:xfrm>
            <a:off x="2657475" y="2943225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48</a:t>
            </a:r>
          </a:p>
        </p:txBody>
      </p:sp>
      <p:cxnSp>
        <p:nvCxnSpPr>
          <p:cNvPr id="439316" name="AutoShape 20"/>
          <p:cNvCxnSpPr>
            <a:cxnSpLocks noChangeShapeType="1"/>
            <a:stCxn id="439314" idx="0"/>
            <a:endCxn id="439315" idx="4"/>
          </p:cNvCxnSpPr>
          <p:nvPr/>
        </p:nvCxnSpPr>
        <p:spPr bwMode="auto">
          <a:xfrm flipV="1">
            <a:off x="2773363" y="3184525"/>
            <a:ext cx="0" cy="1968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39317" name="Oval 21"/>
          <p:cNvSpPr>
            <a:spLocks noChangeAspect="1" noChangeArrowheads="1"/>
          </p:cNvSpPr>
          <p:nvPr/>
        </p:nvSpPr>
        <p:spPr bwMode="auto">
          <a:xfrm>
            <a:off x="3003550" y="2943225"/>
            <a:ext cx="230188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31</a:t>
            </a:r>
          </a:p>
        </p:txBody>
      </p:sp>
      <p:cxnSp>
        <p:nvCxnSpPr>
          <p:cNvPr id="439318" name="AutoShape 22"/>
          <p:cNvCxnSpPr>
            <a:cxnSpLocks noChangeShapeType="1"/>
            <a:stCxn id="439317" idx="0"/>
            <a:endCxn id="439328" idx="4"/>
          </p:cNvCxnSpPr>
          <p:nvPr/>
        </p:nvCxnSpPr>
        <p:spPr bwMode="auto">
          <a:xfrm flipV="1">
            <a:off x="3119438" y="2730500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39319" name="AutoShape 23"/>
          <p:cNvCxnSpPr>
            <a:cxnSpLocks noChangeShapeType="1"/>
            <a:stCxn id="439315" idx="7"/>
            <a:endCxn id="439328" idx="3"/>
          </p:cNvCxnSpPr>
          <p:nvPr/>
        </p:nvCxnSpPr>
        <p:spPr bwMode="auto">
          <a:xfrm flipV="1">
            <a:off x="2854325" y="2695575"/>
            <a:ext cx="182563" cy="2778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39320" name="Oval 24"/>
          <p:cNvSpPr>
            <a:spLocks noChangeAspect="1" noChangeArrowheads="1"/>
          </p:cNvSpPr>
          <p:nvPr/>
        </p:nvSpPr>
        <p:spPr bwMode="auto">
          <a:xfrm>
            <a:off x="3397250" y="2943225"/>
            <a:ext cx="230188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17</a:t>
            </a:r>
          </a:p>
        </p:txBody>
      </p:sp>
      <p:cxnSp>
        <p:nvCxnSpPr>
          <p:cNvPr id="439321" name="AutoShape 25"/>
          <p:cNvCxnSpPr>
            <a:cxnSpLocks noChangeShapeType="1"/>
            <a:stCxn id="439320" idx="0"/>
            <a:endCxn id="439329" idx="4"/>
          </p:cNvCxnSpPr>
          <p:nvPr/>
        </p:nvCxnSpPr>
        <p:spPr bwMode="auto">
          <a:xfrm flipV="1">
            <a:off x="3513138" y="2730500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39322" name="Oval 26"/>
          <p:cNvSpPr>
            <a:spLocks noChangeAspect="1" noChangeArrowheads="1"/>
          </p:cNvSpPr>
          <p:nvPr/>
        </p:nvSpPr>
        <p:spPr bwMode="auto">
          <a:xfrm>
            <a:off x="3808413" y="2490788"/>
            <a:ext cx="230187" cy="2365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44</a:t>
            </a:r>
          </a:p>
        </p:txBody>
      </p:sp>
      <p:cxnSp>
        <p:nvCxnSpPr>
          <p:cNvPr id="439323" name="AutoShape 27"/>
          <p:cNvCxnSpPr>
            <a:cxnSpLocks noChangeShapeType="1"/>
            <a:stCxn id="439322" idx="0"/>
            <a:endCxn id="439330" idx="4"/>
          </p:cNvCxnSpPr>
          <p:nvPr/>
        </p:nvCxnSpPr>
        <p:spPr bwMode="auto">
          <a:xfrm flipV="1">
            <a:off x="3922713" y="2189163"/>
            <a:ext cx="0" cy="2952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39324" name="Line 28"/>
          <p:cNvSpPr>
            <a:spLocks noChangeShapeType="1"/>
          </p:cNvSpPr>
          <p:nvPr/>
        </p:nvSpPr>
        <p:spPr bwMode="auto">
          <a:xfrm flipV="1">
            <a:off x="3198813" y="2135188"/>
            <a:ext cx="722312" cy="40163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39325" name="Line 29"/>
          <p:cNvSpPr>
            <a:spLocks noChangeShapeType="1"/>
          </p:cNvSpPr>
          <p:nvPr/>
        </p:nvSpPr>
        <p:spPr bwMode="auto">
          <a:xfrm flipV="1">
            <a:off x="3565525" y="2149475"/>
            <a:ext cx="361950" cy="3794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39326" name="Line 30"/>
          <p:cNvSpPr>
            <a:spLocks noChangeShapeType="1"/>
          </p:cNvSpPr>
          <p:nvPr/>
        </p:nvSpPr>
        <p:spPr bwMode="auto">
          <a:xfrm flipV="1">
            <a:off x="2481263" y="2090738"/>
            <a:ext cx="1430337" cy="46196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39327" name="Oval 31"/>
          <p:cNvSpPr>
            <a:spLocks noChangeAspect="1" noChangeArrowheads="1"/>
          </p:cNvSpPr>
          <p:nvPr/>
        </p:nvSpPr>
        <p:spPr bwMode="auto">
          <a:xfrm>
            <a:off x="2311400" y="2489200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8</a:t>
            </a:r>
            <a:endParaRPr lang="en-US" sz="1000">
              <a:latin typeface="Times New Roman" charset="0"/>
              <a:cs typeface="+mn-cs"/>
            </a:endParaRPr>
          </a:p>
        </p:txBody>
      </p:sp>
      <p:sp>
        <p:nvSpPr>
          <p:cNvPr id="439328" name="Oval 32"/>
          <p:cNvSpPr>
            <a:spLocks noChangeAspect="1" noChangeArrowheads="1"/>
          </p:cNvSpPr>
          <p:nvPr/>
        </p:nvSpPr>
        <p:spPr bwMode="auto">
          <a:xfrm>
            <a:off x="3003550" y="2489200"/>
            <a:ext cx="230188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29</a:t>
            </a:r>
          </a:p>
        </p:txBody>
      </p:sp>
      <p:sp>
        <p:nvSpPr>
          <p:cNvPr id="439329" name="Oval 33"/>
          <p:cNvSpPr>
            <a:spLocks noChangeAspect="1" noChangeArrowheads="1"/>
          </p:cNvSpPr>
          <p:nvPr/>
        </p:nvSpPr>
        <p:spPr bwMode="auto">
          <a:xfrm>
            <a:off x="3397250" y="2489200"/>
            <a:ext cx="230188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10</a:t>
            </a:r>
          </a:p>
        </p:txBody>
      </p:sp>
      <p:sp>
        <p:nvSpPr>
          <p:cNvPr id="439330" name="Oval 34"/>
          <p:cNvSpPr>
            <a:spLocks noChangeAspect="1" noChangeArrowheads="1"/>
          </p:cNvSpPr>
          <p:nvPr/>
        </p:nvSpPr>
        <p:spPr bwMode="auto">
          <a:xfrm>
            <a:off x="3808413" y="1946275"/>
            <a:ext cx="230187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6</a:t>
            </a:r>
          </a:p>
        </p:txBody>
      </p:sp>
      <p:sp>
        <p:nvSpPr>
          <p:cNvPr id="439331" name="Oval 35"/>
          <p:cNvSpPr>
            <a:spLocks noChangeAspect="1" noChangeArrowheads="1"/>
          </p:cNvSpPr>
          <p:nvPr/>
        </p:nvSpPr>
        <p:spPr bwMode="auto">
          <a:xfrm>
            <a:off x="7845425" y="2484438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37</a:t>
            </a:r>
          </a:p>
        </p:txBody>
      </p:sp>
      <p:sp>
        <p:nvSpPr>
          <p:cNvPr id="439332" name="Oval 36"/>
          <p:cNvSpPr>
            <a:spLocks noChangeAspect="1" noChangeArrowheads="1"/>
          </p:cNvSpPr>
          <p:nvPr/>
        </p:nvSpPr>
        <p:spPr bwMode="auto">
          <a:xfrm>
            <a:off x="7845425" y="1946275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</a:t>
            </a:r>
            <a:endParaRPr lang="en-US" sz="1000">
              <a:latin typeface="Times New Roman" charset="0"/>
              <a:cs typeface="+mn-cs"/>
            </a:endParaRPr>
          </a:p>
        </p:txBody>
      </p:sp>
      <p:cxnSp>
        <p:nvCxnSpPr>
          <p:cNvPr id="439333" name="AutoShape 37"/>
          <p:cNvCxnSpPr>
            <a:cxnSpLocks noChangeShapeType="1"/>
            <a:stCxn id="439331" idx="0"/>
            <a:endCxn id="439332" idx="4"/>
          </p:cNvCxnSpPr>
          <p:nvPr/>
        </p:nvCxnSpPr>
        <p:spPr bwMode="auto">
          <a:xfrm flipV="1">
            <a:off x="7961313" y="2189163"/>
            <a:ext cx="0" cy="287337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39334" name="Oval 38"/>
          <p:cNvSpPr>
            <a:spLocks noChangeAspect="1" noChangeArrowheads="1"/>
          </p:cNvSpPr>
          <p:nvPr/>
        </p:nvSpPr>
        <p:spPr bwMode="auto">
          <a:xfrm>
            <a:off x="8531225" y="1946275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18</a:t>
            </a:r>
            <a:endParaRPr lang="en-US" sz="1000">
              <a:latin typeface="Times New Roman" charset="0"/>
              <a:cs typeface="+mn-cs"/>
            </a:endParaRPr>
          </a:p>
        </p:txBody>
      </p:sp>
      <p:cxnSp>
        <p:nvCxnSpPr>
          <p:cNvPr id="439335" name="AutoShape 39"/>
          <p:cNvCxnSpPr>
            <a:cxnSpLocks noChangeShapeType="1"/>
            <a:stCxn id="439332" idx="6"/>
            <a:endCxn id="439334" idx="2"/>
          </p:cNvCxnSpPr>
          <p:nvPr/>
        </p:nvCxnSpPr>
        <p:spPr bwMode="auto">
          <a:xfrm>
            <a:off x="8085138" y="2063750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39336" name="AutoShape 40"/>
          <p:cNvCxnSpPr>
            <a:cxnSpLocks noChangeShapeType="1"/>
            <a:stCxn id="439343" idx="6"/>
            <a:endCxn id="439345" idx="2"/>
          </p:cNvCxnSpPr>
          <p:nvPr/>
        </p:nvCxnSpPr>
        <p:spPr bwMode="auto">
          <a:xfrm>
            <a:off x="7250113" y="3243263"/>
            <a:ext cx="587375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39337" name="Oval 41"/>
          <p:cNvSpPr>
            <a:spLocks noChangeAspect="1" noChangeArrowheads="1"/>
          </p:cNvSpPr>
          <p:nvPr/>
        </p:nvSpPr>
        <p:spPr bwMode="auto">
          <a:xfrm>
            <a:off x="6602413" y="4122738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41</a:t>
            </a:r>
          </a:p>
        </p:txBody>
      </p:sp>
      <p:cxnSp>
        <p:nvCxnSpPr>
          <p:cNvPr id="439338" name="AutoShape 42"/>
          <p:cNvCxnSpPr>
            <a:cxnSpLocks noChangeShapeType="1"/>
            <a:stCxn id="439337" idx="0"/>
            <a:endCxn id="439342" idx="4"/>
          </p:cNvCxnSpPr>
          <p:nvPr/>
        </p:nvCxnSpPr>
        <p:spPr bwMode="auto">
          <a:xfrm flipV="1">
            <a:off x="6719888" y="3908425"/>
            <a:ext cx="0" cy="2063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39339" name="Oval 43"/>
          <p:cNvSpPr>
            <a:spLocks noChangeAspect="1" noChangeArrowheads="1"/>
          </p:cNvSpPr>
          <p:nvPr/>
        </p:nvSpPr>
        <p:spPr bwMode="auto">
          <a:xfrm>
            <a:off x="7011988" y="3670300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33</a:t>
            </a:r>
          </a:p>
        </p:txBody>
      </p:sp>
      <p:cxnSp>
        <p:nvCxnSpPr>
          <p:cNvPr id="439340" name="AutoShape 44"/>
          <p:cNvCxnSpPr>
            <a:cxnSpLocks noChangeShapeType="1"/>
            <a:stCxn id="439339" idx="0"/>
            <a:endCxn id="439343" idx="4"/>
          </p:cNvCxnSpPr>
          <p:nvPr/>
        </p:nvCxnSpPr>
        <p:spPr bwMode="auto">
          <a:xfrm flipH="1" flipV="1">
            <a:off x="7126288" y="3368675"/>
            <a:ext cx="1587" cy="2936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39341" name="Line 45"/>
          <p:cNvSpPr>
            <a:spLocks noChangeShapeType="1"/>
          </p:cNvSpPr>
          <p:nvPr/>
        </p:nvSpPr>
        <p:spPr bwMode="auto">
          <a:xfrm flipV="1">
            <a:off x="6770688" y="3328988"/>
            <a:ext cx="361950" cy="3778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39342" name="Oval 46"/>
          <p:cNvSpPr>
            <a:spLocks noChangeAspect="1" noChangeArrowheads="1"/>
          </p:cNvSpPr>
          <p:nvPr/>
        </p:nvSpPr>
        <p:spPr bwMode="auto">
          <a:xfrm>
            <a:off x="6602413" y="3667125"/>
            <a:ext cx="231775" cy="23812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28</a:t>
            </a:r>
          </a:p>
        </p:txBody>
      </p:sp>
      <p:sp>
        <p:nvSpPr>
          <p:cNvPr id="439343" name="Oval 47"/>
          <p:cNvSpPr>
            <a:spLocks noChangeAspect="1" noChangeArrowheads="1"/>
          </p:cNvSpPr>
          <p:nvPr/>
        </p:nvSpPr>
        <p:spPr bwMode="auto">
          <a:xfrm>
            <a:off x="7010400" y="3124200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15</a:t>
            </a:r>
          </a:p>
        </p:txBody>
      </p:sp>
      <p:sp>
        <p:nvSpPr>
          <p:cNvPr id="439344" name="Oval 48"/>
          <p:cNvSpPr>
            <a:spLocks noChangeAspect="1" noChangeArrowheads="1"/>
          </p:cNvSpPr>
          <p:nvPr/>
        </p:nvSpPr>
        <p:spPr bwMode="auto">
          <a:xfrm>
            <a:off x="7845425" y="3660775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25</a:t>
            </a:r>
          </a:p>
        </p:txBody>
      </p:sp>
      <p:sp>
        <p:nvSpPr>
          <p:cNvPr id="439345" name="Oval 49"/>
          <p:cNvSpPr>
            <a:spLocks noChangeAspect="1" noChangeArrowheads="1"/>
          </p:cNvSpPr>
          <p:nvPr/>
        </p:nvSpPr>
        <p:spPr bwMode="auto">
          <a:xfrm>
            <a:off x="7845425" y="3124200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7</a:t>
            </a:r>
            <a:endParaRPr lang="en-US" sz="1000">
              <a:latin typeface="Times New Roman" charset="0"/>
              <a:cs typeface="+mn-cs"/>
            </a:endParaRPr>
          </a:p>
        </p:txBody>
      </p:sp>
      <p:cxnSp>
        <p:nvCxnSpPr>
          <p:cNvPr id="439346" name="AutoShape 50"/>
          <p:cNvCxnSpPr>
            <a:cxnSpLocks noChangeShapeType="1"/>
            <a:stCxn id="439344" idx="0"/>
            <a:endCxn id="439345" idx="4"/>
          </p:cNvCxnSpPr>
          <p:nvPr/>
        </p:nvCxnSpPr>
        <p:spPr bwMode="auto">
          <a:xfrm flipV="1">
            <a:off x="7961313" y="3368675"/>
            <a:ext cx="0" cy="2841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39347" name="Oval 51"/>
          <p:cNvSpPr>
            <a:spLocks noChangeAspect="1" noChangeArrowheads="1"/>
          </p:cNvSpPr>
          <p:nvPr/>
        </p:nvSpPr>
        <p:spPr bwMode="auto">
          <a:xfrm>
            <a:off x="8531225" y="3124200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12</a:t>
            </a:r>
            <a:endParaRPr lang="en-US" sz="1000">
              <a:latin typeface="Times New Roman" charset="0"/>
              <a:cs typeface="+mn-cs"/>
            </a:endParaRPr>
          </a:p>
        </p:txBody>
      </p:sp>
      <p:cxnSp>
        <p:nvCxnSpPr>
          <p:cNvPr id="439348" name="AutoShape 52"/>
          <p:cNvCxnSpPr>
            <a:cxnSpLocks noChangeShapeType="1"/>
            <a:stCxn id="439345" idx="6"/>
            <a:endCxn id="439347" idx="2"/>
          </p:cNvCxnSpPr>
          <p:nvPr/>
        </p:nvCxnSpPr>
        <p:spPr bwMode="auto">
          <a:xfrm>
            <a:off x="8085138" y="3243263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39349" name="Text Box 53"/>
          <p:cNvSpPr txBox="1">
            <a:spLocks noChangeArrowheads="1"/>
          </p:cNvSpPr>
          <p:nvPr/>
        </p:nvSpPr>
        <p:spPr bwMode="auto">
          <a:xfrm>
            <a:off x="152400" y="3733800"/>
            <a:ext cx="4921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b="1">
                <a:cs typeface="+mn-cs"/>
              </a:rPr>
              <a:t>+</a:t>
            </a:r>
            <a:endParaRPr lang="en-US" sz="4000" b="1" baseline="-25000">
              <a:solidFill>
                <a:srgbClr val="006600"/>
              </a:solidFill>
              <a:cs typeface="+mn-cs"/>
            </a:endParaRPr>
          </a:p>
        </p:txBody>
      </p:sp>
      <p:sp>
        <p:nvSpPr>
          <p:cNvPr id="439380" name="Line 84"/>
          <p:cNvSpPr>
            <a:spLocks noChangeShapeType="1"/>
          </p:cNvSpPr>
          <p:nvPr/>
        </p:nvSpPr>
        <p:spPr bwMode="auto">
          <a:xfrm flipH="1">
            <a:off x="228600" y="4648200"/>
            <a:ext cx="86106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6918" name="Rectangle 1"/>
          <p:cNvSpPr>
            <a:spLocks noChangeArrowheads="1"/>
          </p:cNvSpPr>
          <p:nvPr/>
        </p:nvSpPr>
        <p:spPr bwMode="auto">
          <a:xfrm>
            <a:off x="8305800" y="152400"/>
            <a:ext cx="685800" cy="4724400"/>
          </a:xfrm>
          <a:prstGeom prst="rect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746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cs typeface="+mj-cs"/>
              </a:rPr>
              <a:t>Binomial Heap:  Union</a:t>
            </a:r>
          </a:p>
        </p:txBody>
      </p:sp>
      <p:cxnSp>
        <p:nvCxnSpPr>
          <p:cNvPr id="443395" name="AutoShape 3"/>
          <p:cNvCxnSpPr>
            <a:cxnSpLocks noChangeShapeType="1"/>
            <a:stCxn id="443426" idx="6"/>
            <a:endCxn id="443428" idx="2"/>
          </p:cNvCxnSpPr>
          <p:nvPr/>
        </p:nvCxnSpPr>
        <p:spPr bwMode="auto">
          <a:xfrm>
            <a:off x="4046538" y="2063750"/>
            <a:ext cx="37909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3396" name="Oval 4"/>
          <p:cNvSpPr>
            <a:spLocks noChangeAspect="1" noChangeArrowheads="1"/>
          </p:cNvSpPr>
          <p:nvPr/>
        </p:nvSpPr>
        <p:spPr bwMode="auto">
          <a:xfrm>
            <a:off x="1192213" y="3781425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55</a:t>
            </a:r>
          </a:p>
        </p:txBody>
      </p:sp>
      <p:sp>
        <p:nvSpPr>
          <p:cNvPr id="443397" name="Oval 5"/>
          <p:cNvSpPr>
            <a:spLocks noChangeAspect="1" noChangeArrowheads="1"/>
          </p:cNvSpPr>
          <p:nvPr/>
        </p:nvSpPr>
        <p:spPr bwMode="auto">
          <a:xfrm>
            <a:off x="1192213" y="3376613"/>
            <a:ext cx="231775" cy="2365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45</a:t>
            </a:r>
          </a:p>
        </p:txBody>
      </p:sp>
      <p:cxnSp>
        <p:nvCxnSpPr>
          <p:cNvPr id="443398" name="AutoShape 6"/>
          <p:cNvCxnSpPr>
            <a:cxnSpLocks noChangeShapeType="1"/>
            <a:stCxn id="443396" idx="0"/>
            <a:endCxn id="443397" idx="4"/>
          </p:cNvCxnSpPr>
          <p:nvPr/>
        </p:nvCxnSpPr>
        <p:spPr bwMode="auto">
          <a:xfrm flipV="1">
            <a:off x="1308100" y="3617913"/>
            <a:ext cx="0" cy="1587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3399" name="Oval 7"/>
          <p:cNvSpPr>
            <a:spLocks noChangeAspect="1" noChangeArrowheads="1"/>
          </p:cNvSpPr>
          <p:nvPr/>
        </p:nvSpPr>
        <p:spPr bwMode="auto">
          <a:xfrm>
            <a:off x="1571625" y="3378200"/>
            <a:ext cx="231775" cy="23812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32</a:t>
            </a:r>
          </a:p>
        </p:txBody>
      </p:sp>
      <p:sp>
        <p:nvSpPr>
          <p:cNvPr id="443400" name="Oval 8"/>
          <p:cNvSpPr>
            <a:spLocks noChangeAspect="1" noChangeArrowheads="1"/>
          </p:cNvSpPr>
          <p:nvPr/>
        </p:nvSpPr>
        <p:spPr bwMode="auto">
          <a:xfrm>
            <a:off x="1571625" y="2943225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30</a:t>
            </a:r>
          </a:p>
        </p:txBody>
      </p:sp>
      <p:cxnSp>
        <p:nvCxnSpPr>
          <p:cNvPr id="443401" name="AutoShape 9"/>
          <p:cNvCxnSpPr>
            <a:cxnSpLocks noChangeShapeType="1"/>
            <a:stCxn id="443399" idx="0"/>
            <a:endCxn id="443400" idx="4"/>
          </p:cNvCxnSpPr>
          <p:nvPr/>
        </p:nvCxnSpPr>
        <p:spPr bwMode="auto">
          <a:xfrm flipV="1">
            <a:off x="1687513" y="3184525"/>
            <a:ext cx="0" cy="1889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3402" name="AutoShape 10"/>
          <p:cNvCxnSpPr>
            <a:cxnSpLocks noChangeShapeType="1"/>
            <a:stCxn id="443397" idx="7"/>
            <a:endCxn id="443400" idx="3"/>
          </p:cNvCxnSpPr>
          <p:nvPr/>
        </p:nvCxnSpPr>
        <p:spPr bwMode="auto">
          <a:xfrm flipV="1">
            <a:off x="1389063" y="3149600"/>
            <a:ext cx="215900" cy="2571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3403" name="Oval 11"/>
          <p:cNvSpPr>
            <a:spLocks noChangeAspect="1" noChangeArrowheads="1"/>
          </p:cNvSpPr>
          <p:nvPr/>
        </p:nvSpPr>
        <p:spPr bwMode="auto">
          <a:xfrm>
            <a:off x="1931988" y="3387725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24</a:t>
            </a:r>
          </a:p>
        </p:txBody>
      </p:sp>
      <p:sp>
        <p:nvSpPr>
          <p:cNvPr id="443404" name="Oval 12"/>
          <p:cNvSpPr>
            <a:spLocks noChangeAspect="1" noChangeArrowheads="1"/>
          </p:cNvSpPr>
          <p:nvPr/>
        </p:nvSpPr>
        <p:spPr bwMode="auto">
          <a:xfrm>
            <a:off x="1931988" y="2943225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23</a:t>
            </a:r>
          </a:p>
        </p:txBody>
      </p:sp>
      <p:cxnSp>
        <p:nvCxnSpPr>
          <p:cNvPr id="443405" name="AutoShape 13"/>
          <p:cNvCxnSpPr>
            <a:cxnSpLocks noChangeShapeType="1"/>
            <a:stCxn id="443403" idx="0"/>
            <a:endCxn id="443404" idx="4"/>
          </p:cNvCxnSpPr>
          <p:nvPr/>
        </p:nvCxnSpPr>
        <p:spPr bwMode="auto">
          <a:xfrm flipV="1">
            <a:off x="2047875" y="3184525"/>
            <a:ext cx="0" cy="1968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3406" name="Oval 14"/>
          <p:cNvSpPr>
            <a:spLocks noChangeAspect="1" noChangeArrowheads="1"/>
          </p:cNvSpPr>
          <p:nvPr/>
        </p:nvSpPr>
        <p:spPr bwMode="auto">
          <a:xfrm>
            <a:off x="2311400" y="2943225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22</a:t>
            </a:r>
          </a:p>
        </p:txBody>
      </p:sp>
      <p:cxnSp>
        <p:nvCxnSpPr>
          <p:cNvPr id="443407" name="AutoShape 15"/>
          <p:cNvCxnSpPr>
            <a:cxnSpLocks noChangeShapeType="1"/>
            <a:stCxn id="443406" idx="0"/>
            <a:endCxn id="443423" idx="4"/>
          </p:cNvCxnSpPr>
          <p:nvPr/>
        </p:nvCxnSpPr>
        <p:spPr bwMode="auto">
          <a:xfrm flipV="1">
            <a:off x="2427288" y="2730500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3408" name="AutoShape 16"/>
          <p:cNvCxnSpPr>
            <a:cxnSpLocks noChangeShapeType="1"/>
            <a:stCxn id="443404" idx="7"/>
            <a:endCxn id="443423" idx="3"/>
          </p:cNvCxnSpPr>
          <p:nvPr/>
        </p:nvCxnSpPr>
        <p:spPr bwMode="auto">
          <a:xfrm flipV="1">
            <a:off x="2130425" y="2695575"/>
            <a:ext cx="215900" cy="2778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3409" name="AutoShape 17"/>
          <p:cNvCxnSpPr>
            <a:cxnSpLocks noChangeShapeType="1"/>
            <a:stCxn id="443400" idx="7"/>
            <a:endCxn id="443423" idx="2"/>
          </p:cNvCxnSpPr>
          <p:nvPr/>
        </p:nvCxnSpPr>
        <p:spPr bwMode="auto">
          <a:xfrm flipV="1">
            <a:off x="1768475" y="2606675"/>
            <a:ext cx="538163" cy="3667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3410" name="Oval 18"/>
          <p:cNvSpPr>
            <a:spLocks noChangeAspect="1" noChangeArrowheads="1"/>
          </p:cNvSpPr>
          <p:nvPr/>
        </p:nvSpPr>
        <p:spPr bwMode="auto">
          <a:xfrm>
            <a:off x="2657475" y="3387725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50</a:t>
            </a:r>
          </a:p>
        </p:txBody>
      </p:sp>
      <p:sp>
        <p:nvSpPr>
          <p:cNvPr id="443411" name="Oval 19"/>
          <p:cNvSpPr>
            <a:spLocks noChangeAspect="1" noChangeArrowheads="1"/>
          </p:cNvSpPr>
          <p:nvPr/>
        </p:nvSpPr>
        <p:spPr bwMode="auto">
          <a:xfrm>
            <a:off x="2657475" y="2943225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48</a:t>
            </a:r>
          </a:p>
        </p:txBody>
      </p:sp>
      <p:cxnSp>
        <p:nvCxnSpPr>
          <p:cNvPr id="443412" name="AutoShape 20"/>
          <p:cNvCxnSpPr>
            <a:cxnSpLocks noChangeShapeType="1"/>
            <a:stCxn id="443410" idx="0"/>
            <a:endCxn id="443411" idx="4"/>
          </p:cNvCxnSpPr>
          <p:nvPr/>
        </p:nvCxnSpPr>
        <p:spPr bwMode="auto">
          <a:xfrm flipV="1">
            <a:off x="2773363" y="3184525"/>
            <a:ext cx="0" cy="1968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3413" name="Oval 21"/>
          <p:cNvSpPr>
            <a:spLocks noChangeAspect="1" noChangeArrowheads="1"/>
          </p:cNvSpPr>
          <p:nvPr/>
        </p:nvSpPr>
        <p:spPr bwMode="auto">
          <a:xfrm>
            <a:off x="3003550" y="2943225"/>
            <a:ext cx="230188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31</a:t>
            </a:r>
          </a:p>
        </p:txBody>
      </p:sp>
      <p:cxnSp>
        <p:nvCxnSpPr>
          <p:cNvPr id="443414" name="AutoShape 22"/>
          <p:cNvCxnSpPr>
            <a:cxnSpLocks noChangeShapeType="1"/>
            <a:stCxn id="443413" idx="0"/>
            <a:endCxn id="443424" idx="4"/>
          </p:cNvCxnSpPr>
          <p:nvPr/>
        </p:nvCxnSpPr>
        <p:spPr bwMode="auto">
          <a:xfrm flipV="1">
            <a:off x="3119438" y="2730500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3415" name="AutoShape 23"/>
          <p:cNvCxnSpPr>
            <a:cxnSpLocks noChangeShapeType="1"/>
            <a:stCxn id="443411" idx="7"/>
            <a:endCxn id="443424" idx="3"/>
          </p:cNvCxnSpPr>
          <p:nvPr/>
        </p:nvCxnSpPr>
        <p:spPr bwMode="auto">
          <a:xfrm flipV="1">
            <a:off x="2854325" y="2695575"/>
            <a:ext cx="182563" cy="2778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3416" name="Oval 24"/>
          <p:cNvSpPr>
            <a:spLocks noChangeAspect="1" noChangeArrowheads="1"/>
          </p:cNvSpPr>
          <p:nvPr/>
        </p:nvSpPr>
        <p:spPr bwMode="auto">
          <a:xfrm>
            <a:off x="3397250" y="2943225"/>
            <a:ext cx="230188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17</a:t>
            </a:r>
          </a:p>
        </p:txBody>
      </p:sp>
      <p:cxnSp>
        <p:nvCxnSpPr>
          <p:cNvPr id="443417" name="AutoShape 25"/>
          <p:cNvCxnSpPr>
            <a:cxnSpLocks noChangeShapeType="1"/>
            <a:stCxn id="443416" idx="0"/>
            <a:endCxn id="443425" idx="4"/>
          </p:cNvCxnSpPr>
          <p:nvPr/>
        </p:nvCxnSpPr>
        <p:spPr bwMode="auto">
          <a:xfrm flipV="1">
            <a:off x="3513138" y="2730500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3418" name="Oval 26"/>
          <p:cNvSpPr>
            <a:spLocks noChangeAspect="1" noChangeArrowheads="1"/>
          </p:cNvSpPr>
          <p:nvPr/>
        </p:nvSpPr>
        <p:spPr bwMode="auto">
          <a:xfrm>
            <a:off x="3808413" y="2490788"/>
            <a:ext cx="230187" cy="2365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44</a:t>
            </a:r>
          </a:p>
        </p:txBody>
      </p:sp>
      <p:cxnSp>
        <p:nvCxnSpPr>
          <p:cNvPr id="443419" name="AutoShape 27"/>
          <p:cNvCxnSpPr>
            <a:cxnSpLocks noChangeShapeType="1"/>
            <a:stCxn id="443418" idx="0"/>
            <a:endCxn id="443426" idx="4"/>
          </p:cNvCxnSpPr>
          <p:nvPr/>
        </p:nvCxnSpPr>
        <p:spPr bwMode="auto">
          <a:xfrm flipV="1">
            <a:off x="3922713" y="2189163"/>
            <a:ext cx="0" cy="2952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3420" name="Line 28"/>
          <p:cNvSpPr>
            <a:spLocks noChangeShapeType="1"/>
          </p:cNvSpPr>
          <p:nvPr/>
        </p:nvSpPr>
        <p:spPr bwMode="auto">
          <a:xfrm flipV="1">
            <a:off x="3198813" y="2135188"/>
            <a:ext cx="722312" cy="40163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3421" name="Line 29"/>
          <p:cNvSpPr>
            <a:spLocks noChangeShapeType="1"/>
          </p:cNvSpPr>
          <p:nvPr/>
        </p:nvSpPr>
        <p:spPr bwMode="auto">
          <a:xfrm flipV="1">
            <a:off x="3565525" y="2149475"/>
            <a:ext cx="361950" cy="3794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3422" name="Line 30"/>
          <p:cNvSpPr>
            <a:spLocks noChangeShapeType="1"/>
          </p:cNvSpPr>
          <p:nvPr/>
        </p:nvSpPr>
        <p:spPr bwMode="auto">
          <a:xfrm flipV="1">
            <a:off x="2481263" y="2090738"/>
            <a:ext cx="1430337" cy="46196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3423" name="Oval 31"/>
          <p:cNvSpPr>
            <a:spLocks noChangeAspect="1" noChangeArrowheads="1"/>
          </p:cNvSpPr>
          <p:nvPr/>
        </p:nvSpPr>
        <p:spPr bwMode="auto">
          <a:xfrm>
            <a:off x="2311400" y="2489200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8</a:t>
            </a:r>
            <a:endParaRPr lang="en-US" sz="1000">
              <a:latin typeface="Times New Roman" charset="0"/>
              <a:cs typeface="+mn-cs"/>
            </a:endParaRPr>
          </a:p>
        </p:txBody>
      </p:sp>
      <p:sp>
        <p:nvSpPr>
          <p:cNvPr id="443424" name="Oval 32"/>
          <p:cNvSpPr>
            <a:spLocks noChangeAspect="1" noChangeArrowheads="1"/>
          </p:cNvSpPr>
          <p:nvPr/>
        </p:nvSpPr>
        <p:spPr bwMode="auto">
          <a:xfrm>
            <a:off x="3003550" y="2489200"/>
            <a:ext cx="230188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29</a:t>
            </a:r>
          </a:p>
        </p:txBody>
      </p:sp>
      <p:sp>
        <p:nvSpPr>
          <p:cNvPr id="443425" name="Oval 33"/>
          <p:cNvSpPr>
            <a:spLocks noChangeAspect="1" noChangeArrowheads="1"/>
          </p:cNvSpPr>
          <p:nvPr/>
        </p:nvSpPr>
        <p:spPr bwMode="auto">
          <a:xfrm>
            <a:off x="3397250" y="2489200"/>
            <a:ext cx="230188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10</a:t>
            </a:r>
          </a:p>
        </p:txBody>
      </p:sp>
      <p:sp>
        <p:nvSpPr>
          <p:cNvPr id="443426" name="Oval 34"/>
          <p:cNvSpPr>
            <a:spLocks noChangeAspect="1" noChangeArrowheads="1"/>
          </p:cNvSpPr>
          <p:nvPr/>
        </p:nvSpPr>
        <p:spPr bwMode="auto">
          <a:xfrm>
            <a:off x="3808413" y="1946275"/>
            <a:ext cx="230187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6</a:t>
            </a:r>
          </a:p>
        </p:txBody>
      </p:sp>
      <p:sp>
        <p:nvSpPr>
          <p:cNvPr id="443427" name="Oval 35"/>
          <p:cNvSpPr>
            <a:spLocks noChangeAspect="1" noChangeArrowheads="1"/>
          </p:cNvSpPr>
          <p:nvPr/>
        </p:nvSpPr>
        <p:spPr bwMode="auto">
          <a:xfrm>
            <a:off x="7845425" y="2484438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37</a:t>
            </a:r>
          </a:p>
        </p:txBody>
      </p:sp>
      <p:sp>
        <p:nvSpPr>
          <p:cNvPr id="443428" name="Oval 36"/>
          <p:cNvSpPr>
            <a:spLocks noChangeAspect="1" noChangeArrowheads="1"/>
          </p:cNvSpPr>
          <p:nvPr/>
        </p:nvSpPr>
        <p:spPr bwMode="auto">
          <a:xfrm>
            <a:off x="7845425" y="1946275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</a:t>
            </a:r>
            <a:endParaRPr lang="en-US" sz="1000">
              <a:latin typeface="Times New Roman" charset="0"/>
              <a:cs typeface="+mn-cs"/>
            </a:endParaRPr>
          </a:p>
        </p:txBody>
      </p:sp>
      <p:cxnSp>
        <p:nvCxnSpPr>
          <p:cNvPr id="443429" name="AutoShape 37"/>
          <p:cNvCxnSpPr>
            <a:cxnSpLocks noChangeShapeType="1"/>
            <a:stCxn id="443427" idx="0"/>
            <a:endCxn id="443428" idx="4"/>
          </p:cNvCxnSpPr>
          <p:nvPr/>
        </p:nvCxnSpPr>
        <p:spPr bwMode="auto">
          <a:xfrm flipV="1">
            <a:off x="7961313" y="2189163"/>
            <a:ext cx="0" cy="287337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3431" name="AutoShape 39"/>
          <p:cNvCxnSpPr>
            <a:cxnSpLocks noChangeShapeType="1"/>
            <a:stCxn id="443428" idx="6"/>
          </p:cNvCxnSpPr>
          <p:nvPr/>
        </p:nvCxnSpPr>
        <p:spPr bwMode="auto">
          <a:xfrm>
            <a:off x="8085138" y="2063750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3432" name="AutoShape 40"/>
          <p:cNvCxnSpPr>
            <a:cxnSpLocks noChangeShapeType="1"/>
            <a:stCxn id="443439" idx="6"/>
            <a:endCxn id="443441" idx="2"/>
          </p:cNvCxnSpPr>
          <p:nvPr/>
        </p:nvCxnSpPr>
        <p:spPr bwMode="auto">
          <a:xfrm>
            <a:off x="7250113" y="3243263"/>
            <a:ext cx="587375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3433" name="Oval 41"/>
          <p:cNvSpPr>
            <a:spLocks noChangeAspect="1" noChangeArrowheads="1"/>
          </p:cNvSpPr>
          <p:nvPr/>
        </p:nvSpPr>
        <p:spPr bwMode="auto">
          <a:xfrm>
            <a:off x="6602413" y="4122738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41</a:t>
            </a:r>
          </a:p>
        </p:txBody>
      </p:sp>
      <p:cxnSp>
        <p:nvCxnSpPr>
          <p:cNvPr id="443434" name="AutoShape 42"/>
          <p:cNvCxnSpPr>
            <a:cxnSpLocks noChangeShapeType="1"/>
            <a:stCxn id="443433" idx="0"/>
            <a:endCxn id="443438" idx="4"/>
          </p:cNvCxnSpPr>
          <p:nvPr/>
        </p:nvCxnSpPr>
        <p:spPr bwMode="auto">
          <a:xfrm flipV="1">
            <a:off x="6719888" y="3908425"/>
            <a:ext cx="0" cy="2063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3435" name="Oval 43"/>
          <p:cNvSpPr>
            <a:spLocks noChangeAspect="1" noChangeArrowheads="1"/>
          </p:cNvSpPr>
          <p:nvPr/>
        </p:nvSpPr>
        <p:spPr bwMode="auto">
          <a:xfrm>
            <a:off x="7011988" y="3670300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33</a:t>
            </a:r>
          </a:p>
        </p:txBody>
      </p:sp>
      <p:cxnSp>
        <p:nvCxnSpPr>
          <p:cNvPr id="443436" name="AutoShape 44"/>
          <p:cNvCxnSpPr>
            <a:cxnSpLocks noChangeShapeType="1"/>
            <a:stCxn id="443435" idx="0"/>
            <a:endCxn id="443439" idx="4"/>
          </p:cNvCxnSpPr>
          <p:nvPr/>
        </p:nvCxnSpPr>
        <p:spPr bwMode="auto">
          <a:xfrm flipH="1" flipV="1">
            <a:off x="7126288" y="3368675"/>
            <a:ext cx="1587" cy="2936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3437" name="Line 45"/>
          <p:cNvSpPr>
            <a:spLocks noChangeShapeType="1"/>
          </p:cNvSpPr>
          <p:nvPr/>
        </p:nvSpPr>
        <p:spPr bwMode="auto">
          <a:xfrm flipV="1">
            <a:off x="6770688" y="3328988"/>
            <a:ext cx="361950" cy="3778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3438" name="Oval 46"/>
          <p:cNvSpPr>
            <a:spLocks noChangeAspect="1" noChangeArrowheads="1"/>
          </p:cNvSpPr>
          <p:nvPr/>
        </p:nvSpPr>
        <p:spPr bwMode="auto">
          <a:xfrm>
            <a:off x="6602413" y="3667125"/>
            <a:ext cx="231775" cy="23812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28</a:t>
            </a:r>
          </a:p>
        </p:txBody>
      </p:sp>
      <p:sp>
        <p:nvSpPr>
          <p:cNvPr id="443439" name="Oval 47"/>
          <p:cNvSpPr>
            <a:spLocks noChangeAspect="1" noChangeArrowheads="1"/>
          </p:cNvSpPr>
          <p:nvPr/>
        </p:nvSpPr>
        <p:spPr bwMode="auto">
          <a:xfrm>
            <a:off x="7010400" y="3124200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15</a:t>
            </a:r>
          </a:p>
        </p:txBody>
      </p:sp>
      <p:sp>
        <p:nvSpPr>
          <p:cNvPr id="443440" name="Oval 48"/>
          <p:cNvSpPr>
            <a:spLocks noChangeAspect="1" noChangeArrowheads="1"/>
          </p:cNvSpPr>
          <p:nvPr/>
        </p:nvSpPr>
        <p:spPr bwMode="auto">
          <a:xfrm>
            <a:off x="7845425" y="3660775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25</a:t>
            </a:r>
          </a:p>
        </p:txBody>
      </p:sp>
      <p:sp>
        <p:nvSpPr>
          <p:cNvPr id="443441" name="Oval 49"/>
          <p:cNvSpPr>
            <a:spLocks noChangeAspect="1" noChangeArrowheads="1"/>
          </p:cNvSpPr>
          <p:nvPr/>
        </p:nvSpPr>
        <p:spPr bwMode="auto">
          <a:xfrm>
            <a:off x="7845425" y="3124200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7</a:t>
            </a:r>
            <a:endParaRPr lang="en-US" sz="1000">
              <a:latin typeface="Times New Roman" charset="0"/>
              <a:cs typeface="+mn-cs"/>
            </a:endParaRPr>
          </a:p>
        </p:txBody>
      </p:sp>
      <p:cxnSp>
        <p:nvCxnSpPr>
          <p:cNvPr id="443442" name="AutoShape 50"/>
          <p:cNvCxnSpPr>
            <a:cxnSpLocks noChangeShapeType="1"/>
            <a:stCxn id="443440" idx="0"/>
            <a:endCxn id="443441" idx="4"/>
          </p:cNvCxnSpPr>
          <p:nvPr/>
        </p:nvCxnSpPr>
        <p:spPr bwMode="auto">
          <a:xfrm flipV="1">
            <a:off x="7961313" y="3368675"/>
            <a:ext cx="0" cy="2841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3445" name="Text Box 53"/>
          <p:cNvSpPr txBox="1">
            <a:spLocks noChangeArrowheads="1"/>
          </p:cNvSpPr>
          <p:nvPr/>
        </p:nvSpPr>
        <p:spPr bwMode="auto">
          <a:xfrm>
            <a:off x="152400" y="3733800"/>
            <a:ext cx="4921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b="1">
                <a:cs typeface="+mn-cs"/>
              </a:rPr>
              <a:t>+</a:t>
            </a:r>
            <a:endParaRPr lang="en-US" sz="4000" b="1" baseline="-25000">
              <a:solidFill>
                <a:srgbClr val="006600"/>
              </a:solidFill>
              <a:cs typeface="+mn-cs"/>
            </a:endParaRPr>
          </a:p>
        </p:txBody>
      </p:sp>
      <p:sp>
        <p:nvSpPr>
          <p:cNvPr id="443446" name="Line 54"/>
          <p:cNvSpPr>
            <a:spLocks noChangeShapeType="1"/>
          </p:cNvSpPr>
          <p:nvPr/>
        </p:nvSpPr>
        <p:spPr bwMode="auto">
          <a:xfrm flipH="1">
            <a:off x="228600" y="4648200"/>
            <a:ext cx="86106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3450" name="Oval 58"/>
          <p:cNvSpPr>
            <a:spLocks noChangeAspect="1" noChangeArrowheads="1"/>
          </p:cNvSpPr>
          <p:nvPr/>
        </p:nvSpPr>
        <p:spPr bwMode="auto">
          <a:xfrm>
            <a:off x="7848600" y="228600"/>
            <a:ext cx="231775" cy="2365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12</a:t>
            </a:r>
            <a:endParaRPr lang="en-US" sz="1000">
              <a:solidFill>
                <a:schemeClr val="bg1"/>
              </a:solidFill>
              <a:latin typeface="Times New Roman" charset="0"/>
              <a:cs typeface="+mn-cs"/>
            </a:endParaRPr>
          </a:p>
        </p:txBody>
      </p:sp>
      <p:sp>
        <p:nvSpPr>
          <p:cNvPr id="443451" name="Oval 59"/>
          <p:cNvSpPr>
            <a:spLocks noChangeAspect="1" noChangeArrowheads="1"/>
          </p:cNvSpPr>
          <p:nvPr/>
        </p:nvSpPr>
        <p:spPr bwMode="auto">
          <a:xfrm>
            <a:off x="7848600" y="762000"/>
            <a:ext cx="231775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18</a:t>
            </a:r>
            <a:endParaRPr lang="en-US" sz="1000">
              <a:solidFill>
                <a:schemeClr val="bg1"/>
              </a:solidFill>
              <a:latin typeface="Times New Roman" charset="0"/>
              <a:cs typeface="+mn-cs"/>
            </a:endParaRPr>
          </a:p>
        </p:txBody>
      </p:sp>
      <p:cxnSp>
        <p:nvCxnSpPr>
          <p:cNvPr id="443452" name="AutoShape 60"/>
          <p:cNvCxnSpPr>
            <a:cxnSpLocks noChangeShapeType="1"/>
            <a:stCxn id="443451" idx="0"/>
            <a:endCxn id="443450" idx="4"/>
          </p:cNvCxnSpPr>
          <p:nvPr/>
        </p:nvCxnSpPr>
        <p:spPr bwMode="auto">
          <a:xfrm flipV="1">
            <a:off x="7964488" y="473075"/>
            <a:ext cx="0" cy="2809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3457" name="Oval 65"/>
          <p:cNvSpPr>
            <a:spLocks noChangeAspect="1" noChangeArrowheads="1"/>
          </p:cNvSpPr>
          <p:nvPr/>
        </p:nvSpPr>
        <p:spPr bwMode="auto">
          <a:xfrm>
            <a:off x="8683625" y="4724400"/>
            <a:ext cx="231775" cy="23495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en-US" sz="1000">
              <a:latin typeface="Times New Roman" charset="0"/>
              <a:cs typeface="+mn-cs"/>
            </a:endParaRPr>
          </a:p>
        </p:txBody>
      </p:sp>
      <p:cxnSp>
        <p:nvCxnSpPr>
          <p:cNvPr id="443458" name="AutoShape 66"/>
          <p:cNvCxnSpPr>
            <a:cxnSpLocks noChangeShapeType="1"/>
            <a:stCxn id="443460" idx="6"/>
            <a:endCxn id="443457" idx="2"/>
          </p:cNvCxnSpPr>
          <p:nvPr/>
        </p:nvCxnSpPr>
        <p:spPr bwMode="auto">
          <a:xfrm>
            <a:off x="8305800" y="4841875"/>
            <a:ext cx="377825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3459" name="Oval 67"/>
          <p:cNvSpPr>
            <a:spLocks noChangeAspect="1" noChangeArrowheads="1"/>
          </p:cNvSpPr>
          <p:nvPr/>
        </p:nvSpPr>
        <p:spPr bwMode="auto">
          <a:xfrm>
            <a:off x="7388225" y="4718050"/>
            <a:ext cx="231775" cy="23495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en-US" sz="1000" b="1">
              <a:cs typeface="+mn-cs"/>
            </a:endParaRPr>
          </a:p>
        </p:txBody>
      </p:sp>
      <p:sp>
        <p:nvSpPr>
          <p:cNvPr id="443460" name="Oval 68"/>
          <p:cNvSpPr>
            <a:spLocks noChangeAspect="1" noChangeArrowheads="1"/>
          </p:cNvSpPr>
          <p:nvPr/>
        </p:nvSpPr>
        <p:spPr bwMode="auto">
          <a:xfrm>
            <a:off x="8074025" y="4724400"/>
            <a:ext cx="231775" cy="23495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en-US" sz="1000">
              <a:latin typeface="Times New Roman" charset="0"/>
              <a:cs typeface="+mn-cs"/>
            </a:endParaRPr>
          </a:p>
        </p:txBody>
      </p:sp>
      <p:sp>
        <p:nvSpPr>
          <p:cNvPr id="443461" name="Oval 69"/>
          <p:cNvSpPr>
            <a:spLocks noChangeAspect="1" noChangeArrowheads="1"/>
          </p:cNvSpPr>
          <p:nvPr/>
        </p:nvSpPr>
        <p:spPr bwMode="auto">
          <a:xfrm>
            <a:off x="8531225" y="1946275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18</a:t>
            </a:r>
            <a:endParaRPr lang="en-US" sz="1000">
              <a:latin typeface="Times New Roman" charset="0"/>
              <a:cs typeface="+mn-cs"/>
            </a:endParaRPr>
          </a:p>
        </p:txBody>
      </p:sp>
      <p:cxnSp>
        <p:nvCxnSpPr>
          <p:cNvPr id="443462" name="AutoShape 70"/>
          <p:cNvCxnSpPr>
            <a:cxnSpLocks noChangeShapeType="1"/>
            <a:endCxn id="443461" idx="2"/>
          </p:cNvCxnSpPr>
          <p:nvPr/>
        </p:nvCxnSpPr>
        <p:spPr bwMode="auto">
          <a:xfrm>
            <a:off x="8085138" y="2063750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3463" name="Oval 71"/>
          <p:cNvSpPr>
            <a:spLocks noChangeAspect="1" noChangeArrowheads="1"/>
          </p:cNvSpPr>
          <p:nvPr/>
        </p:nvSpPr>
        <p:spPr bwMode="auto">
          <a:xfrm>
            <a:off x="8531225" y="3124200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12</a:t>
            </a:r>
            <a:endParaRPr lang="en-US" sz="1000">
              <a:latin typeface="Times New Roman" charset="0"/>
              <a:cs typeface="+mn-cs"/>
            </a:endParaRPr>
          </a:p>
        </p:txBody>
      </p:sp>
      <p:cxnSp>
        <p:nvCxnSpPr>
          <p:cNvPr id="443464" name="AutoShape 72"/>
          <p:cNvCxnSpPr>
            <a:cxnSpLocks noChangeShapeType="1"/>
            <a:endCxn id="443463" idx="2"/>
          </p:cNvCxnSpPr>
          <p:nvPr/>
        </p:nvCxnSpPr>
        <p:spPr bwMode="auto">
          <a:xfrm>
            <a:off x="8085138" y="3243263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8974" name="Rectangle 63"/>
          <p:cNvSpPr>
            <a:spLocks noChangeArrowheads="1"/>
          </p:cNvSpPr>
          <p:nvPr/>
        </p:nvSpPr>
        <p:spPr bwMode="auto">
          <a:xfrm>
            <a:off x="7620000" y="152400"/>
            <a:ext cx="685800" cy="4724400"/>
          </a:xfrm>
          <a:prstGeom prst="rect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704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5443" name="AutoShape 3"/>
          <p:cNvCxnSpPr>
            <a:cxnSpLocks noChangeShapeType="1"/>
            <a:stCxn id="445474" idx="6"/>
            <a:endCxn id="445476" idx="2"/>
          </p:cNvCxnSpPr>
          <p:nvPr/>
        </p:nvCxnSpPr>
        <p:spPr bwMode="auto">
          <a:xfrm>
            <a:off x="4046538" y="2063750"/>
            <a:ext cx="37909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5444" name="Oval 4"/>
          <p:cNvSpPr>
            <a:spLocks noChangeAspect="1" noChangeArrowheads="1"/>
          </p:cNvSpPr>
          <p:nvPr/>
        </p:nvSpPr>
        <p:spPr bwMode="auto">
          <a:xfrm>
            <a:off x="1192213" y="3781425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55</a:t>
            </a:r>
          </a:p>
        </p:txBody>
      </p:sp>
      <p:sp>
        <p:nvSpPr>
          <p:cNvPr id="445445" name="Oval 5"/>
          <p:cNvSpPr>
            <a:spLocks noChangeAspect="1" noChangeArrowheads="1"/>
          </p:cNvSpPr>
          <p:nvPr/>
        </p:nvSpPr>
        <p:spPr bwMode="auto">
          <a:xfrm>
            <a:off x="1192213" y="3376613"/>
            <a:ext cx="231775" cy="2365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45</a:t>
            </a:r>
          </a:p>
        </p:txBody>
      </p:sp>
      <p:cxnSp>
        <p:nvCxnSpPr>
          <p:cNvPr id="445446" name="AutoShape 6"/>
          <p:cNvCxnSpPr>
            <a:cxnSpLocks noChangeShapeType="1"/>
            <a:stCxn id="445444" idx="0"/>
            <a:endCxn id="445445" idx="4"/>
          </p:cNvCxnSpPr>
          <p:nvPr/>
        </p:nvCxnSpPr>
        <p:spPr bwMode="auto">
          <a:xfrm flipV="1">
            <a:off x="1308100" y="3617913"/>
            <a:ext cx="0" cy="1587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5447" name="Oval 7"/>
          <p:cNvSpPr>
            <a:spLocks noChangeAspect="1" noChangeArrowheads="1"/>
          </p:cNvSpPr>
          <p:nvPr/>
        </p:nvSpPr>
        <p:spPr bwMode="auto">
          <a:xfrm>
            <a:off x="1571625" y="3378200"/>
            <a:ext cx="231775" cy="23812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32</a:t>
            </a:r>
          </a:p>
        </p:txBody>
      </p:sp>
      <p:sp>
        <p:nvSpPr>
          <p:cNvPr id="445448" name="Oval 8"/>
          <p:cNvSpPr>
            <a:spLocks noChangeAspect="1" noChangeArrowheads="1"/>
          </p:cNvSpPr>
          <p:nvPr/>
        </p:nvSpPr>
        <p:spPr bwMode="auto">
          <a:xfrm>
            <a:off x="1571625" y="2943225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30</a:t>
            </a:r>
          </a:p>
        </p:txBody>
      </p:sp>
      <p:cxnSp>
        <p:nvCxnSpPr>
          <p:cNvPr id="445449" name="AutoShape 9"/>
          <p:cNvCxnSpPr>
            <a:cxnSpLocks noChangeShapeType="1"/>
            <a:stCxn id="445447" idx="0"/>
            <a:endCxn id="445448" idx="4"/>
          </p:cNvCxnSpPr>
          <p:nvPr/>
        </p:nvCxnSpPr>
        <p:spPr bwMode="auto">
          <a:xfrm flipV="1">
            <a:off x="1687513" y="3184525"/>
            <a:ext cx="0" cy="1889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5450" name="AutoShape 10"/>
          <p:cNvCxnSpPr>
            <a:cxnSpLocks noChangeShapeType="1"/>
            <a:stCxn id="445445" idx="7"/>
            <a:endCxn id="445448" idx="3"/>
          </p:cNvCxnSpPr>
          <p:nvPr/>
        </p:nvCxnSpPr>
        <p:spPr bwMode="auto">
          <a:xfrm flipV="1">
            <a:off x="1389063" y="3149600"/>
            <a:ext cx="215900" cy="2571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5451" name="Oval 11"/>
          <p:cNvSpPr>
            <a:spLocks noChangeAspect="1" noChangeArrowheads="1"/>
          </p:cNvSpPr>
          <p:nvPr/>
        </p:nvSpPr>
        <p:spPr bwMode="auto">
          <a:xfrm>
            <a:off x="1931988" y="3387725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24</a:t>
            </a:r>
          </a:p>
        </p:txBody>
      </p:sp>
      <p:sp>
        <p:nvSpPr>
          <p:cNvPr id="445452" name="Oval 12"/>
          <p:cNvSpPr>
            <a:spLocks noChangeAspect="1" noChangeArrowheads="1"/>
          </p:cNvSpPr>
          <p:nvPr/>
        </p:nvSpPr>
        <p:spPr bwMode="auto">
          <a:xfrm>
            <a:off x="1931988" y="2943225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23</a:t>
            </a:r>
          </a:p>
        </p:txBody>
      </p:sp>
      <p:cxnSp>
        <p:nvCxnSpPr>
          <p:cNvPr id="445453" name="AutoShape 13"/>
          <p:cNvCxnSpPr>
            <a:cxnSpLocks noChangeShapeType="1"/>
            <a:stCxn id="445451" idx="0"/>
            <a:endCxn id="445452" idx="4"/>
          </p:cNvCxnSpPr>
          <p:nvPr/>
        </p:nvCxnSpPr>
        <p:spPr bwMode="auto">
          <a:xfrm flipV="1">
            <a:off x="2047875" y="3184525"/>
            <a:ext cx="0" cy="1968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5454" name="Oval 14"/>
          <p:cNvSpPr>
            <a:spLocks noChangeAspect="1" noChangeArrowheads="1"/>
          </p:cNvSpPr>
          <p:nvPr/>
        </p:nvSpPr>
        <p:spPr bwMode="auto">
          <a:xfrm>
            <a:off x="2311400" y="2943225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22</a:t>
            </a:r>
          </a:p>
        </p:txBody>
      </p:sp>
      <p:cxnSp>
        <p:nvCxnSpPr>
          <p:cNvPr id="445455" name="AutoShape 15"/>
          <p:cNvCxnSpPr>
            <a:cxnSpLocks noChangeShapeType="1"/>
            <a:stCxn id="445454" idx="0"/>
            <a:endCxn id="445471" idx="4"/>
          </p:cNvCxnSpPr>
          <p:nvPr/>
        </p:nvCxnSpPr>
        <p:spPr bwMode="auto">
          <a:xfrm flipV="1">
            <a:off x="2427288" y="2730500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5456" name="AutoShape 16"/>
          <p:cNvCxnSpPr>
            <a:cxnSpLocks noChangeShapeType="1"/>
            <a:stCxn id="445452" idx="7"/>
            <a:endCxn id="445471" idx="3"/>
          </p:cNvCxnSpPr>
          <p:nvPr/>
        </p:nvCxnSpPr>
        <p:spPr bwMode="auto">
          <a:xfrm flipV="1">
            <a:off x="2130425" y="2695575"/>
            <a:ext cx="215900" cy="2778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5457" name="AutoShape 17"/>
          <p:cNvCxnSpPr>
            <a:cxnSpLocks noChangeShapeType="1"/>
            <a:stCxn id="445448" idx="7"/>
            <a:endCxn id="445471" idx="2"/>
          </p:cNvCxnSpPr>
          <p:nvPr/>
        </p:nvCxnSpPr>
        <p:spPr bwMode="auto">
          <a:xfrm flipV="1">
            <a:off x="1768475" y="2606675"/>
            <a:ext cx="538163" cy="3667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5458" name="Oval 18"/>
          <p:cNvSpPr>
            <a:spLocks noChangeAspect="1" noChangeArrowheads="1"/>
          </p:cNvSpPr>
          <p:nvPr/>
        </p:nvSpPr>
        <p:spPr bwMode="auto">
          <a:xfrm>
            <a:off x="2657475" y="3387725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50</a:t>
            </a:r>
          </a:p>
        </p:txBody>
      </p:sp>
      <p:sp>
        <p:nvSpPr>
          <p:cNvPr id="445459" name="Oval 19"/>
          <p:cNvSpPr>
            <a:spLocks noChangeAspect="1" noChangeArrowheads="1"/>
          </p:cNvSpPr>
          <p:nvPr/>
        </p:nvSpPr>
        <p:spPr bwMode="auto">
          <a:xfrm>
            <a:off x="2657475" y="2943225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48</a:t>
            </a:r>
          </a:p>
        </p:txBody>
      </p:sp>
      <p:cxnSp>
        <p:nvCxnSpPr>
          <p:cNvPr id="445460" name="AutoShape 20"/>
          <p:cNvCxnSpPr>
            <a:cxnSpLocks noChangeShapeType="1"/>
            <a:stCxn id="445458" idx="0"/>
            <a:endCxn id="445459" idx="4"/>
          </p:cNvCxnSpPr>
          <p:nvPr/>
        </p:nvCxnSpPr>
        <p:spPr bwMode="auto">
          <a:xfrm flipV="1">
            <a:off x="2773363" y="3184525"/>
            <a:ext cx="0" cy="1968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5461" name="Oval 21"/>
          <p:cNvSpPr>
            <a:spLocks noChangeAspect="1" noChangeArrowheads="1"/>
          </p:cNvSpPr>
          <p:nvPr/>
        </p:nvSpPr>
        <p:spPr bwMode="auto">
          <a:xfrm>
            <a:off x="3003550" y="2943225"/>
            <a:ext cx="230188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31</a:t>
            </a:r>
          </a:p>
        </p:txBody>
      </p:sp>
      <p:cxnSp>
        <p:nvCxnSpPr>
          <p:cNvPr id="445462" name="AutoShape 22"/>
          <p:cNvCxnSpPr>
            <a:cxnSpLocks noChangeShapeType="1"/>
            <a:stCxn id="445461" idx="0"/>
            <a:endCxn id="445472" idx="4"/>
          </p:cNvCxnSpPr>
          <p:nvPr/>
        </p:nvCxnSpPr>
        <p:spPr bwMode="auto">
          <a:xfrm flipV="1">
            <a:off x="3119438" y="2730500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5463" name="AutoShape 23"/>
          <p:cNvCxnSpPr>
            <a:cxnSpLocks noChangeShapeType="1"/>
            <a:stCxn id="445459" idx="7"/>
            <a:endCxn id="445472" idx="3"/>
          </p:cNvCxnSpPr>
          <p:nvPr/>
        </p:nvCxnSpPr>
        <p:spPr bwMode="auto">
          <a:xfrm flipV="1">
            <a:off x="2854325" y="2695575"/>
            <a:ext cx="182563" cy="2778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5464" name="Oval 24"/>
          <p:cNvSpPr>
            <a:spLocks noChangeAspect="1" noChangeArrowheads="1"/>
          </p:cNvSpPr>
          <p:nvPr/>
        </p:nvSpPr>
        <p:spPr bwMode="auto">
          <a:xfrm>
            <a:off x="3397250" y="2943225"/>
            <a:ext cx="230188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17</a:t>
            </a:r>
          </a:p>
        </p:txBody>
      </p:sp>
      <p:cxnSp>
        <p:nvCxnSpPr>
          <p:cNvPr id="445465" name="AutoShape 25"/>
          <p:cNvCxnSpPr>
            <a:cxnSpLocks noChangeShapeType="1"/>
            <a:stCxn id="445464" idx="0"/>
            <a:endCxn id="445473" idx="4"/>
          </p:cNvCxnSpPr>
          <p:nvPr/>
        </p:nvCxnSpPr>
        <p:spPr bwMode="auto">
          <a:xfrm flipV="1">
            <a:off x="3513138" y="2730500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5466" name="Oval 26"/>
          <p:cNvSpPr>
            <a:spLocks noChangeAspect="1" noChangeArrowheads="1"/>
          </p:cNvSpPr>
          <p:nvPr/>
        </p:nvSpPr>
        <p:spPr bwMode="auto">
          <a:xfrm>
            <a:off x="3808413" y="2490788"/>
            <a:ext cx="230187" cy="2365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44</a:t>
            </a:r>
          </a:p>
        </p:txBody>
      </p:sp>
      <p:cxnSp>
        <p:nvCxnSpPr>
          <p:cNvPr id="445467" name="AutoShape 27"/>
          <p:cNvCxnSpPr>
            <a:cxnSpLocks noChangeShapeType="1"/>
            <a:stCxn id="445466" idx="0"/>
            <a:endCxn id="445474" idx="4"/>
          </p:cNvCxnSpPr>
          <p:nvPr/>
        </p:nvCxnSpPr>
        <p:spPr bwMode="auto">
          <a:xfrm flipV="1">
            <a:off x="3922713" y="2189163"/>
            <a:ext cx="0" cy="2952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5468" name="Line 28"/>
          <p:cNvSpPr>
            <a:spLocks noChangeShapeType="1"/>
          </p:cNvSpPr>
          <p:nvPr/>
        </p:nvSpPr>
        <p:spPr bwMode="auto">
          <a:xfrm flipV="1">
            <a:off x="3198813" y="2135188"/>
            <a:ext cx="722312" cy="40163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5469" name="Line 29"/>
          <p:cNvSpPr>
            <a:spLocks noChangeShapeType="1"/>
          </p:cNvSpPr>
          <p:nvPr/>
        </p:nvSpPr>
        <p:spPr bwMode="auto">
          <a:xfrm flipV="1">
            <a:off x="3565525" y="2149475"/>
            <a:ext cx="361950" cy="3794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5470" name="Line 30"/>
          <p:cNvSpPr>
            <a:spLocks noChangeShapeType="1"/>
          </p:cNvSpPr>
          <p:nvPr/>
        </p:nvSpPr>
        <p:spPr bwMode="auto">
          <a:xfrm flipV="1">
            <a:off x="2481263" y="2090738"/>
            <a:ext cx="1430337" cy="46196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5471" name="Oval 31"/>
          <p:cNvSpPr>
            <a:spLocks noChangeAspect="1" noChangeArrowheads="1"/>
          </p:cNvSpPr>
          <p:nvPr/>
        </p:nvSpPr>
        <p:spPr bwMode="auto">
          <a:xfrm>
            <a:off x="2311400" y="2489200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8</a:t>
            </a:r>
            <a:endParaRPr lang="en-US" sz="1000">
              <a:latin typeface="Times New Roman" charset="0"/>
              <a:cs typeface="+mn-cs"/>
            </a:endParaRPr>
          </a:p>
        </p:txBody>
      </p:sp>
      <p:sp>
        <p:nvSpPr>
          <p:cNvPr id="445472" name="Oval 32"/>
          <p:cNvSpPr>
            <a:spLocks noChangeAspect="1" noChangeArrowheads="1"/>
          </p:cNvSpPr>
          <p:nvPr/>
        </p:nvSpPr>
        <p:spPr bwMode="auto">
          <a:xfrm>
            <a:off x="3003550" y="2489200"/>
            <a:ext cx="230188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29</a:t>
            </a:r>
          </a:p>
        </p:txBody>
      </p:sp>
      <p:sp>
        <p:nvSpPr>
          <p:cNvPr id="445473" name="Oval 33"/>
          <p:cNvSpPr>
            <a:spLocks noChangeAspect="1" noChangeArrowheads="1"/>
          </p:cNvSpPr>
          <p:nvPr/>
        </p:nvSpPr>
        <p:spPr bwMode="auto">
          <a:xfrm>
            <a:off x="3397250" y="2489200"/>
            <a:ext cx="230188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10</a:t>
            </a:r>
          </a:p>
        </p:txBody>
      </p:sp>
      <p:sp>
        <p:nvSpPr>
          <p:cNvPr id="445474" name="Oval 34"/>
          <p:cNvSpPr>
            <a:spLocks noChangeAspect="1" noChangeArrowheads="1"/>
          </p:cNvSpPr>
          <p:nvPr/>
        </p:nvSpPr>
        <p:spPr bwMode="auto">
          <a:xfrm>
            <a:off x="3808413" y="1946275"/>
            <a:ext cx="230187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6</a:t>
            </a:r>
          </a:p>
        </p:txBody>
      </p:sp>
      <p:sp>
        <p:nvSpPr>
          <p:cNvPr id="445475" name="Oval 35"/>
          <p:cNvSpPr>
            <a:spLocks noChangeAspect="1" noChangeArrowheads="1"/>
          </p:cNvSpPr>
          <p:nvPr/>
        </p:nvSpPr>
        <p:spPr bwMode="auto">
          <a:xfrm>
            <a:off x="7845425" y="2484438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37</a:t>
            </a:r>
          </a:p>
        </p:txBody>
      </p:sp>
      <p:sp>
        <p:nvSpPr>
          <p:cNvPr id="445476" name="Oval 36"/>
          <p:cNvSpPr>
            <a:spLocks noChangeAspect="1" noChangeArrowheads="1"/>
          </p:cNvSpPr>
          <p:nvPr/>
        </p:nvSpPr>
        <p:spPr bwMode="auto">
          <a:xfrm>
            <a:off x="7845425" y="1946275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</a:t>
            </a:r>
            <a:endParaRPr lang="en-US" sz="1000">
              <a:latin typeface="Times New Roman" charset="0"/>
              <a:cs typeface="+mn-cs"/>
            </a:endParaRPr>
          </a:p>
        </p:txBody>
      </p:sp>
      <p:cxnSp>
        <p:nvCxnSpPr>
          <p:cNvPr id="445477" name="AutoShape 37"/>
          <p:cNvCxnSpPr>
            <a:cxnSpLocks noChangeShapeType="1"/>
            <a:stCxn id="445475" idx="0"/>
            <a:endCxn id="445476" idx="4"/>
          </p:cNvCxnSpPr>
          <p:nvPr/>
        </p:nvCxnSpPr>
        <p:spPr bwMode="auto">
          <a:xfrm flipV="1">
            <a:off x="7961313" y="2189163"/>
            <a:ext cx="0" cy="287337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5478" name="AutoShape 38"/>
          <p:cNvCxnSpPr>
            <a:cxnSpLocks noChangeShapeType="1"/>
            <a:stCxn id="445476" idx="6"/>
          </p:cNvCxnSpPr>
          <p:nvPr/>
        </p:nvCxnSpPr>
        <p:spPr bwMode="auto">
          <a:xfrm>
            <a:off x="8085138" y="2063750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5479" name="AutoShape 39"/>
          <p:cNvCxnSpPr>
            <a:cxnSpLocks noChangeShapeType="1"/>
            <a:stCxn id="445486" idx="6"/>
            <a:endCxn id="445488" idx="2"/>
          </p:cNvCxnSpPr>
          <p:nvPr/>
        </p:nvCxnSpPr>
        <p:spPr bwMode="auto">
          <a:xfrm>
            <a:off x="7250113" y="3243263"/>
            <a:ext cx="587375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5480" name="Oval 40"/>
          <p:cNvSpPr>
            <a:spLocks noChangeAspect="1" noChangeArrowheads="1"/>
          </p:cNvSpPr>
          <p:nvPr/>
        </p:nvSpPr>
        <p:spPr bwMode="auto">
          <a:xfrm>
            <a:off x="6602413" y="4122738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41</a:t>
            </a:r>
          </a:p>
        </p:txBody>
      </p:sp>
      <p:cxnSp>
        <p:nvCxnSpPr>
          <p:cNvPr id="445481" name="AutoShape 41"/>
          <p:cNvCxnSpPr>
            <a:cxnSpLocks noChangeShapeType="1"/>
            <a:stCxn id="445480" idx="0"/>
            <a:endCxn id="445485" idx="4"/>
          </p:cNvCxnSpPr>
          <p:nvPr/>
        </p:nvCxnSpPr>
        <p:spPr bwMode="auto">
          <a:xfrm flipV="1">
            <a:off x="6719888" y="3908425"/>
            <a:ext cx="0" cy="2063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5482" name="Oval 42"/>
          <p:cNvSpPr>
            <a:spLocks noChangeAspect="1" noChangeArrowheads="1"/>
          </p:cNvSpPr>
          <p:nvPr/>
        </p:nvSpPr>
        <p:spPr bwMode="auto">
          <a:xfrm>
            <a:off x="7011988" y="3670300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33</a:t>
            </a:r>
          </a:p>
        </p:txBody>
      </p:sp>
      <p:cxnSp>
        <p:nvCxnSpPr>
          <p:cNvPr id="445483" name="AutoShape 43"/>
          <p:cNvCxnSpPr>
            <a:cxnSpLocks noChangeShapeType="1"/>
            <a:stCxn id="445482" idx="0"/>
            <a:endCxn id="445486" idx="4"/>
          </p:cNvCxnSpPr>
          <p:nvPr/>
        </p:nvCxnSpPr>
        <p:spPr bwMode="auto">
          <a:xfrm flipH="1" flipV="1">
            <a:off x="7126288" y="3368675"/>
            <a:ext cx="1587" cy="2936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5484" name="Line 44"/>
          <p:cNvSpPr>
            <a:spLocks noChangeShapeType="1"/>
          </p:cNvSpPr>
          <p:nvPr/>
        </p:nvSpPr>
        <p:spPr bwMode="auto">
          <a:xfrm flipV="1">
            <a:off x="6770688" y="3328988"/>
            <a:ext cx="361950" cy="3778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5485" name="Oval 45"/>
          <p:cNvSpPr>
            <a:spLocks noChangeAspect="1" noChangeArrowheads="1"/>
          </p:cNvSpPr>
          <p:nvPr/>
        </p:nvSpPr>
        <p:spPr bwMode="auto">
          <a:xfrm>
            <a:off x="6602413" y="3667125"/>
            <a:ext cx="231775" cy="23812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28</a:t>
            </a:r>
          </a:p>
        </p:txBody>
      </p:sp>
      <p:sp>
        <p:nvSpPr>
          <p:cNvPr id="445486" name="Oval 46"/>
          <p:cNvSpPr>
            <a:spLocks noChangeAspect="1" noChangeArrowheads="1"/>
          </p:cNvSpPr>
          <p:nvPr/>
        </p:nvSpPr>
        <p:spPr bwMode="auto">
          <a:xfrm>
            <a:off x="7010400" y="3124200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15</a:t>
            </a:r>
          </a:p>
        </p:txBody>
      </p:sp>
      <p:sp>
        <p:nvSpPr>
          <p:cNvPr id="445487" name="Oval 47"/>
          <p:cNvSpPr>
            <a:spLocks noChangeAspect="1" noChangeArrowheads="1"/>
          </p:cNvSpPr>
          <p:nvPr/>
        </p:nvSpPr>
        <p:spPr bwMode="auto">
          <a:xfrm>
            <a:off x="7845425" y="3660775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25</a:t>
            </a:r>
          </a:p>
        </p:txBody>
      </p:sp>
      <p:sp>
        <p:nvSpPr>
          <p:cNvPr id="445488" name="Oval 48"/>
          <p:cNvSpPr>
            <a:spLocks noChangeAspect="1" noChangeArrowheads="1"/>
          </p:cNvSpPr>
          <p:nvPr/>
        </p:nvSpPr>
        <p:spPr bwMode="auto">
          <a:xfrm>
            <a:off x="7845425" y="3124200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7</a:t>
            </a:r>
            <a:endParaRPr lang="en-US" sz="1000">
              <a:latin typeface="Times New Roman" charset="0"/>
              <a:cs typeface="+mn-cs"/>
            </a:endParaRPr>
          </a:p>
        </p:txBody>
      </p:sp>
      <p:cxnSp>
        <p:nvCxnSpPr>
          <p:cNvPr id="445489" name="AutoShape 49"/>
          <p:cNvCxnSpPr>
            <a:cxnSpLocks noChangeShapeType="1"/>
            <a:stCxn id="445487" idx="0"/>
            <a:endCxn id="445488" idx="4"/>
          </p:cNvCxnSpPr>
          <p:nvPr/>
        </p:nvCxnSpPr>
        <p:spPr bwMode="auto">
          <a:xfrm flipV="1">
            <a:off x="7961313" y="3368675"/>
            <a:ext cx="0" cy="2841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5491" name="Text Box 51"/>
          <p:cNvSpPr txBox="1">
            <a:spLocks noChangeArrowheads="1"/>
          </p:cNvSpPr>
          <p:nvPr/>
        </p:nvSpPr>
        <p:spPr bwMode="auto">
          <a:xfrm>
            <a:off x="152400" y="3733800"/>
            <a:ext cx="4921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b="1">
                <a:cs typeface="+mn-cs"/>
              </a:rPr>
              <a:t>+</a:t>
            </a:r>
            <a:endParaRPr lang="en-US" sz="4000" b="1" baseline="-25000">
              <a:solidFill>
                <a:srgbClr val="006600"/>
              </a:solidFill>
              <a:cs typeface="+mn-cs"/>
            </a:endParaRPr>
          </a:p>
        </p:txBody>
      </p:sp>
      <p:sp>
        <p:nvSpPr>
          <p:cNvPr id="445492" name="Line 52"/>
          <p:cNvSpPr>
            <a:spLocks noChangeShapeType="1"/>
          </p:cNvSpPr>
          <p:nvPr/>
        </p:nvSpPr>
        <p:spPr bwMode="auto">
          <a:xfrm flipH="1">
            <a:off x="228600" y="4648200"/>
            <a:ext cx="86106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445541" name="AutoShape 101"/>
          <p:cNvCxnSpPr>
            <a:cxnSpLocks noChangeShapeType="1"/>
          </p:cNvCxnSpPr>
          <p:nvPr/>
        </p:nvCxnSpPr>
        <p:spPr bwMode="auto">
          <a:xfrm>
            <a:off x="8085138" y="2063750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5542" name="Oval 102"/>
          <p:cNvSpPr>
            <a:spLocks noChangeAspect="1" noChangeArrowheads="1"/>
          </p:cNvSpPr>
          <p:nvPr/>
        </p:nvSpPr>
        <p:spPr bwMode="auto">
          <a:xfrm>
            <a:off x="7848600" y="228600"/>
            <a:ext cx="231775" cy="2365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12</a:t>
            </a:r>
            <a:endParaRPr lang="en-US" sz="1000">
              <a:solidFill>
                <a:schemeClr val="bg1"/>
              </a:solidFill>
              <a:latin typeface="Times New Roman" charset="0"/>
              <a:cs typeface="+mn-cs"/>
            </a:endParaRPr>
          </a:p>
        </p:txBody>
      </p:sp>
      <p:sp>
        <p:nvSpPr>
          <p:cNvPr id="445543" name="Oval 103"/>
          <p:cNvSpPr>
            <a:spLocks noChangeAspect="1" noChangeArrowheads="1"/>
          </p:cNvSpPr>
          <p:nvPr/>
        </p:nvSpPr>
        <p:spPr bwMode="auto">
          <a:xfrm>
            <a:off x="7848600" y="762000"/>
            <a:ext cx="231775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18</a:t>
            </a:r>
            <a:endParaRPr lang="en-US" sz="1000">
              <a:solidFill>
                <a:schemeClr val="bg1"/>
              </a:solidFill>
              <a:latin typeface="Times New Roman" charset="0"/>
              <a:cs typeface="+mn-cs"/>
            </a:endParaRPr>
          </a:p>
        </p:txBody>
      </p:sp>
      <p:cxnSp>
        <p:nvCxnSpPr>
          <p:cNvPr id="445544" name="AutoShape 104"/>
          <p:cNvCxnSpPr>
            <a:cxnSpLocks noChangeShapeType="1"/>
            <a:stCxn id="445543" idx="0"/>
            <a:endCxn id="445542" idx="4"/>
          </p:cNvCxnSpPr>
          <p:nvPr/>
        </p:nvCxnSpPr>
        <p:spPr bwMode="auto">
          <a:xfrm flipV="1">
            <a:off x="7964488" y="473075"/>
            <a:ext cx="0" cy="2809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5545" name="Oval 105"/>
          <p:cNvSpPr>
            <a:spLocks noChangeAspect="1" noChangeArrowheads="1"/>
          </p:cNvSpPr>
          <p:nvPr/>
        </p:nvSpPr>
        <p:spPr bwMode="auto">
          <a:xfrm>
            <a:off x="6629400" y="1227138"/>
            <a:ext cx="231775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25</a:t>
            </a:r>
          </a:p>
        </p:txBody>
      </p:sp>
      <p:cxnSp>
        <p:nvCxnSpPr>
          <p:cNvPr id="445546" name="AutoShape 106"/>
          <p:cNvCxnSpPr>
            <a:cxnSpLocks noChangeShapeType="1"/>
            <a:stCxn id="445545" idx="0"/>
            <a:endCxn id="445550" idx="4"/>
          </p:cNvCxnSpPr>
          <p:nvPr/>
        </p:nvCxnSpPr>
        <p:spPr bwMode="auto">
          <a:xfrm flipV="1">
            <a:off x="6745288" y="1017588"/>
            <a:ext cx="0" cy="201612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5547" name="Oval 107"/>
          <p:cNvSpPr>
            <a:spLocks noChangeAspect="1" noChangeArrowheads="1"/>
          </p:cNvSpPr>
          <p:nvPr/>
        </p:nvSpPr>
        <p:spPr bwMode="auto">
          <a:xfrm>
            <a:off x="7038975" y="774700"/>
            <a:ext cx="231775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37</a:t>
            </a:r>
          </a:p>
        </p:txBody>
      </p:sp>
      <p:cxnSp>
        <p:nvCxnSpPr>
          <p:cNvPr id="445548" name="AutoShape 108"/>
          <p:cNvCxnSpPr>
            <a:cxnSpLocks noChangeShapeType="1"/>
            <a:stCxn id="445547" idx="0"/>
            <a:endCxn id="445551" idx="4"/>
          </p:cNvCxnSpPr>
          <p:nvPr/>
        </p:nvCxnSpPr>
        <p:spPr bwMode="auto">
          <a:xfrm flipH="1" flipV="1">
            <a:off x="7153275" y="473075"/>
            <a:ext cx="1588" cy="2936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5549" name="Line 109"/>
          <p:cNvSpPr>
            <a:spLocks noChangeShapeType="1"/>
          </p:cNvSpPr>
          <p:nvPr/>
        </p:nvSpPr>
        <p:spPr bwMode="auto">
          <a:xfrm flipV="1">
            <a:off x="6797675" y="433388"/>
            <a:ext cx="361950" cy="3778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5550" name="Oval 110"/>
          <p:cNvSpPr>
            <a:spLocks noChangeAspect="1" noChangeArrowheads="1"/>
          </p:cNvSpPr>
          <p:nvPr/>
        </p:nvSpPr>
        <p:spPr bwMode="auto">
          <a:xfrm>
            <a:off x="6629400" y="771525"/>
            <a:ext cx="231775" cy="238125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7</a:t>
            </a:r>
          </a:p>
        </p:txBody>
      </p:sp>
      <p:sp>
        <p:nvSpPr>
          <p:cNvPr id="445551" name="Oval 111"/>
          <p:cNvSpPr>
            <a:spLocks noChangeAspect="1" noChangeArrowheads="1"/>
          </p:cNvSpPr>
          <p:nvPr/>
        </p:nvSpPr>
        <p:spPr bwMode="auto">
          <a:xfrm>
            <a:off x="7037388" y="228600"/>
            <a:ext cx="231775" cy="2365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3</a:t>
            </a:r>
          </a:p>
        </p:txBody>
      </p:sp>
      <p:sp>
        <p:nvSpPr>
          <p:cNvPr id="445567" name="Oval 127"/>
          <p:cNvSpPr>
            <a:spLocks noChangeAspect="1" noChangeArrowheads="1"/>
          </p:cNvSpPr>
          <p:nvPr/>
        </p:nvSpPr>
        <p:spPr bwMode="auto">
          <a:xfrm>
            <a:off x="7845425" y="5270500"/>
            <a:ext cx="231775" cy="23495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18</a:t>
            </a:r>
          </a:p>
        </p:txBody>
      </p:sp>
      <p:cxnSp>
        <p:nvCxnSpPr>
          <p:cNvPr id="445568" name="AutoShape 128"/>
          <p:cNvCxnSpPr>
            <a:cxnSpLocks noChangeShapeType="1"/>
            <a:stCxn id="445567" idx="0"/>
            <a:endCxn id="445569" idx="4"/>
          </p:cNvCxnSpPr>
          <p:nvPr/>
        </p:nvCxnSpPr>
        <p:spPr bwMode="auto">
          <a:xfrm flipH="1" flipV="1">
            <a:off x="7959725" y="4968875"/>
            <a:ext cx="1588" cy="2936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5569" name="Oval 129"/>
          <p:cNvSpPr>
            <a:spLocks noChangeAspect="1" noChangeArrowheads="1"/>
          </p:cNvSpPr>
          <p:nvPr/>
        </p:nvSpPr>
        <p:spPr bwMode="auto">
          <a:xfrm>
            <a:off x="7843838" y="4724400"/>
            <a:ext cx="231775" cy="2365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12</a:t>
            </a:r>
          </a:p>
        </p:txBody>
      </p:sp>
      <p:cxnSp>
        <p:nvCxnSpPr>
          <p:cNvPr id="445570" name="AutoShape 130"/>
          <p:cNvCxnSpPr>
            <a:cxnSpLocks noChangeShapeType="1"/>
            <a:stCxn id="445573" idx="6"/>
            <a:endCxn id="445569" idx="2"/>
          </p:cNvCxnSpPr>
          <p:nvPr/>
        </p:nvCxnSpPr>
        <p:spPr bwMode="auto">
          <a:xfrm>
            <a:off x="7620000" y="4835525"/>
            <a:ext cx="215900" cy="7938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5571" name="Oval 131"/>
          <p:cNvSpPr>
            <a:spLocks noChangeAspect="1" noChangeArrowheads="1"/>
          </p:cNvSpPr>
          <p:nvPr/>
        </p:nvSpPr>
        <p:spPr bwMode="auto">
          <a:xfrm>
            <a:off x="8683625" y="4724400"/>
            <a:ext cx="231775" cy="23495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en-US" sz="1000">
              <a:latin typeface="Times New Roman" charset="0"/>
              <a:cs typeface="+mn-cs"/>
            </a:endParaRPr>
          </a:p>
        </p:txBody>
      </p:sp>
      <p:cxnSp>
        <p:nvCxnSpPr>
          <p:cNvPr id="445572" name="AutoShape 132"/>
          <p:cNvCxnSpPr>
            <a:cxnSpLocks noChangeShapeType="1"/>
            <a:stCxn id="445569" idx="6"/>
            <a:endCxn id="445571" idx="2"/>
          </p:cNvCxnSpPr>
          <p:nvPr/>
        </p:nvCxnSpPr>
        <p:spPr bwMode="auto">
          <a:xfrm flipV="1">
            <a:off x="8083550" y="4841875"/>
            <a:ext cx="600075" cy="1588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5573" name="Oval 133"/>
          <p:cNvSpPr>
            <a:spLocks noChangeAspect="1" noChangeArrowheads="1"/>
          </p:cNvSpPr>
          <p:nvPr/>
        </p:nvSpPr>
        <p:spPr bwMode="auto">
          <a:xfrm>
            <a:off x="7388225" y="4718050"/>
            <a:ext cx="231775" cy="23495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en-US" sz="1000" b="1">
              <a:cs typeface="+mn-cs"/>
            </a:endParaRPr>
          </a:p>
        </p:txBody>
      </p:sp>
      <p:sp>
        <p:nvSpPr>
          <p:cNvPr id="445574" name="Oval 134"/>
          <p:cNvSpPr>
            <a:spLocks noChangeAspect="1" noChangeArrowheads="1"/>
          </p:cNvSpPr>
          <p:nvPr/>
        </p:nvSpPr>
        <p:spPr bwMode="auto">
          <a:xfrm>
            <a:off x="8531225" y="1946275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18</a:t>
            </a:r>
            <a:endParaRPr lang="en-US" sz="1000">
              <a:latin typeface="Times New Roman" charset="0"/>
              <a:cs typeface="+mn-cs"/>
            </a:endParaRPr>
          </a:p>
        </p:txBody>
      </p:sp>
      <p:cxnSp>
        <p:nvCxnSpPr>
          <p:cNvPr id="445575" name="AutoShape 135"/>
          <p:cNvCxnSpPr>
            <a:cxnSpLocks noChangeShapeType="1"/>
            <a:endCxn id="445574" idx="2"/>
          </p:cNvCxnSpPr>
          <p:nvPr/>
        </p:nvCxnSpPr>
        <p:spPr bwMode="auto">
          <a:xfrm>
            <a:off x="8085138" y="2063750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5576" name="Oval 136"/>
          <p:cNvSpPr>
            <a:spLocks noChangeAspect="1" noChangeArrowheads="1"/>
          </p:cNvSpPr>
          <p:nvPr/>
        </p:nvSpPr>
        <p:spPr bwMode="auto">
          <a:xfrm>
            <a:off x="8531225" y="3124200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12</a:t>
            </a:r>
            <a:endParaRPr lang="en-US" sz="1000">
              <a:latin typeface="Times New Roman" charset="0"/>
              <a:cs typeface="+mn-cs"/>
            </a:endParaRPr>
          </a:p>
        </p:txBody>
      </p:sp>
      <p:cxnSp>
        <p:nvCxnSpPr>
          <p:cNvPr id="445577" name="AutoShape 137"/>
          <p:cNvCxnSpPr>
            <a:cxnSpLocks noChangeShapeType="1"/>
            <a:endCxn id="445576" idx="2"/>
          </p:cNvCxnSpPr>
          <p:nvPr/>
        </p:nvCxnSpPr>
        <p:spPr bwMode="auto">
          <a:xfrm>
            <a:off x="8085138" y="3243263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1032" name="Rectangle 73"/>
          <p:cNvSpPr>
            <a:spLocks noChangeArrowheads="1"/>
          </p:cNvSpPr>
          <p:nvPr/>
        </p:nvSpPr>
        <p:spPr bwMode="auto">
          <a:xfrm>
            <a:off x="6477000" y="152400"/>
            <a:ext cx="914400" cy="4724400"/>
          </a:xfrm>
          <a:prstGeom prst="rect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381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7491" name="AutoShape 3"/>
          <p:cNvCxnSpPr>
            <a:cxnSpLocks noChangeShapeType="1"/>
            <a:stCxn id="447522" idx="6"/>
            <a:endCxn id="447524" idx="2"/>
          </p:cNvCxnSpPr>
          <p:nvPr/>
        </p:nvCxnSpPr>
        <p:spPr bwMode="auto">
          <a:xfrm>
            <a:off x="4046538" y="2063750"/>
            <a:ext cx="37909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492" name="Oval 4"/>
          <p:cNvSpPr>
            <a:spLocks noChangeAspect="1" noChangeArrowheads="1"/>
          </p:cNvSpPr>
          <p:nvPr/>
        </p:nvSpPr>
        <p:spPr bwMode="auto">
          <a:xfrm>
            <a:off x="1192213" y="3781425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55</a:t>
            </a:r>
          </a:p>
        </p:txBody>
      </p:sp>
      <p:sp>
        <p:nvSpPr>
          <p:cNvPr id="447493" name="Oval 5"/>
          <p:cNvSpPr>
            <a:spLocks noChangeAspect="1" noChangeArrowheads="1"/>
          </p:cNvSpPr>
          <p:nvPr/>
        </p:nvSpPr>
        <p:spPr bwMode="auto">
          <a:xfrm>
            <a:off x="1192213" y="3376613"/>
            <a:ext cx="231775" cy="2365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45</a:t>
            </a:r>
          </a:p>
        </p:txBody>
      </p:sp>
      <p:cxnSp>
        <p:nvCxnSpPr>
          <p:cNvPr id="447494" name="AutoShape 6"/>
          <p:cNvCxnSpPr>
            <a:cxnSpLocks noChangeShapeType="1"/>
            <a:stCxn id="447492" idx="0"/>
            <a:endCxn id="447493" idx="4"/>
          </p:cNvCxnSpPr>
          <p:nvPr/>
        </p:nvCxnSpPr>
        <p:spPr bwMode="auto">
          <a:xfrm flipV="1">
            <a:off x="1308100" y="3617913"/>
            <a:ext cx="0" cy="1587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495" name="Oval 7"/>
          <p:cNvSpPr>
            <a:spLocks noChangeAspect="1" noChangeArrowheads="1"/>
          </p:cNvSpPr>
          <p:nvPr/>
        </p:nvSpPr>
        <p:spPr bwMode="auto">
          <a:xfrm>
            <a:off x="1571625" y="3378200"/>
            <a:ext cx="231775" cy="23812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32</a:t>
            </a:r>
          </a:p>
        </p:txBody>
      </p:sp>
      <p:sp>
        <p:nvSpPr>
          <p:cNvPr id="447496" name="Oval 8"/>
          <p:cNvSpPr>
            <a:spLocks noChangeAspect="1" noChangeArrowheads="1"/>
          </p:cNvSpPr>
          <p:nvPr/>
        </p:nvSpPr>
        <p:spPr bwMode="auto">
          <a:xfrm>
            <a:off x="1571625" y="2943225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30</a:t>
            </a:r>
          </a:p>
        </p:txBody>
      </p:sp>
      <p:cxnSp>
        <p:nvCxnSpPr>
          <p:cNvPr id="447497" name="AutoShape 9"/>
          <p:cNvCxnSpPr>
            <a:cxnSpLocks noChangeShapeType="1"/>
            <a:stCxn id="447495" idx="0"/>
            <a:endCxn id="447496" idx="4"/>
          </p:cNvCxnSpPr>
          <p:nvPr/>
        </p:nvCxnSpPr>
        <p:spPr bwMode="auto">
          <a:xfrm flipV="1">
            <a:off x="1687513" y="3184525"/>
            <a:ext cx="0" cy="1889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7498" name="AutoShape 10"/>
          <p:cNvCxnSpPr>
            <a:cxnSpLocks noChangeShapeType="1"/>
            <a:stCxn id="447493" idx="7"/>
            <a:endCxn id="447496" idx="3"/>
          </p:cNvCxnSpPr>
          <p:nvPr/>
        </p:nvCxnSpPr>
        <p:spPr bwMode="auto">
          <a:xfrm flipV="1">
            <a:off x="1389063" y="3149600"/>
            <a:ext cx="215900" cy="2571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499" name="Oval 11"/>
          <p:cNvSpPr>
            <a:spLocks noChangeAspect="1" noChangeArrowheads="1"/>
          </p:cNvSpPr>
          <p:nvPr/>
        </p:nvSpPr>
        <p:spPr bwMode="auto">
          <a:xfrm>
            <a:off x="1931988" y="3387725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24</a:t>
            </a:r>
          </a:p>
        </p:txBody>
      </p:sp>
      <p:sp>
        <p:nvSpPr>
          <p:cNvPr id="447500" name="Oval 12"/>
          <p:cNvSpPr>
            <a:spLocks noChangeAspect="1" noChangeArrowheads="1"/>
          </p:cNvSpPr>
          <p:nvPr/>
        </p:nvSpPr>
        <p:spPr bwMode="auto">
          <a:xfrm>
            <a:off x="1931988" y="2943225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23</a:t>
            </a:r>
          </a:p>
        </p:txBody>
      </p:sp>
      <p:cxnSp>
        <p:nvCxnSpPr>
          <p:cNvPr id="447501" name="AutoShape 13"/>
          <p:cNvCxnSpPr>
            <a:cxnSpLocks noChangeShapeType="1"/>
            <a:stCxn id="447499" idx="0"/>
            <a:endCxn id="447500" idx="4"/>
          </p:cNvCxnSpPr>
          <p:nvPr/>
        </p:nvCxnSpPr>
        <p:spPr bwMode="auto">
          <a:xfrm flipV="1">
            <a:off x="2047875" y="3184525"/>
            <a:ext cx="0" cy="1968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502" name="Oval 14"/>
          <p:cNvSpPr>
            <a:spLocks noChangeAspect="1" noChangeArrowheads="1"/>
          </p:cNvSpPr>
          <p:nvPr/>
        </p:nvSpPr>
        <p:spPr bwMode="auto">
          <a:xfrm>
            <a:off x="2311400" y="2943225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22</a:t>
            </a:r>
          </a:p>
        </p:txBody>
      </p:sp>
      <p:cxnSp>
        <p:nvCxnSpPr>
          <p:cNvPr id="447503" name="AutoShape 15"/>
          <p:cNvCxnSpPr>
            <a:cxnSpLocks noChangeShapeType="1"/>
            <a:stCxn id="447502" idx="0"/>
            <a:endCxn id="447519" idx="4"/>
          </p:cNvCxnSpPr>
          <p:nvPr/>
        </p:nvCxnSpPr>
        <p:spPr bwMode="auto">
          <a:xfrm flipV="1">
            <a:off x="2427288" y="2730500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7504" name="AutoShape 16"/>
          <p:cNvCxnSpPr>
            <a:cxnSpLocks noChangeShapeType="1"/>
            <a:stCxn id="447500" idx="7"/>
            <a:endCxn id="447519" idx="3"/>
          </p:cNvCxnSpPr>
          <p:nvPr/>
        </p:nvCxnSpPr>
        <p:spPr bwMode="auto">
          <a:xfrm flipV="1">
            <a:off x="2130425" y="2695575"/>
            <a:ext cx="215900" cy="2778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7505" name="AutoShape 17"/>
          <p:cNvCxnSpPr>
            <a:cxnSpLocks noChangeShapeType="1"/>
            <a:stCxn id="447496" idx="7"/>
            <a:endCxn id="447519" idx="2"/>
          </p:cNvCxnSpPr>
          <p:nvPr/>
        </p:nvCxnSpPr>
        <p:spPr bwMode="auto">
          <a:xfrm flipV="1">
            <a:off x="1768475" y="2606675"/>
            <a:ext cx="538163" cy="3667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506" name="Oval 18"/>
          <p:cNvSpPr>
            <a:spLocks noChangeAspect="1" noChangeArrowheads="1"/>
          </p:cNvSpPr>
          <p:nvPr/>
        </p:nvSpPr>
        <p:spPr bwMode="auto">
          <a:xfrm>
            <a:off x="2657475" y="3387725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50</a:t>
            </a:r>
          </a:p>
        </p:txBody>
      </p:sp>
      <p:sp>
        <p:nvSpPr>
          <p:cNvPr id="447507" name="Oval 19"/>
          <p:cNvSpPr>
            <a:spLocks noChangeAspect="1" noChangeArrowheads="1"/>
          </p:cNvSpPr>
          <p:nvPr/>
        </p:nvSpPr>
        <p:spPr bwMode="auto">
          <a:xfrm>
            <a:off x="2657475" y="2943225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48</a:t>
            </a:r>
          </a:p>
        </p:txBody>
      </p:sp>
      <p:cxnSp>
        <p:nvCxnSpPr>
          <p:cNvPr id="447508" name="AutoShape 20"/>
          <p:cNvCxnSpPr>
            <a:cxnSpLocks noChangeShapeType="1"/>
            <a:stCxn id="447506" idx="0"/>
            <a:endCxn id="447507" idx="4"/>
          </p:cNvCxnSpPr>
          <p:nvPr/>
        </p:nvCxnSpPr>
        <p:spPr bwMode="auto">
          <a:xfrm flipV="1">
            <a:off x="2773363" y="3184525"/>
            <a:ext cx="0" cy="1968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509" name="Oval 21"/>
          <p:cNvSpPr>
            <a:spLocks noChangeAspect="1" noChangeArrowheads="1"/>
          </p:cNvSpPr>
          <p:nvPr/>
        </p:nvSpPr>
        <p:spPr bwMode="auto">
          <a:xfrm>
            <a:off x="3003550" y="2943225"/>
            <a:ext cx="230188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31</a:t>
            </a:r>
          </a:p>
        </p:txBody>
      </p:sp>
      <p:cxnSp>
        <p:nvCxnSpPr>
          <p:cNvPr id="447510" name="AutoShape 22"/>
          <p:cNvCxnSpPr>
            <a:cxnSpLocks noChangeShapeType="1"/>
            <a:stCxn id="447509" idx="0"/>
            <a:endCxn id="447520" idx="4"/>
          </p:cNvCxnSpPr>
          <p:nvPr/>
        </p:nvCxnSpPr>
        <p:spPr bwMode="auto">
          <a:xfrm flipV="1">
            <a:off x="3119438" y="2730500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7511" name="AutoShape 23"/>
          <p:cNvCxnSpPr>
            <a:cxnSpLocks noChangeShapeType="1"/>
            <a:stCxn id="447507" idx="7"/>
            <a:endCxn id="447520" idx="3"/>
          </p:cNvCxnSpPr>
          <p:nvPr/>
        </p:nvCxnSpPr>
        <p:spPr bwMode="auto">
          <a:xfrm flipV="1">
            <a:off x="2854325" y="2695575"/>
            <a:ext cx="182563" cy="2778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512" name="Oval 24"/>
          <p:cNvSpPr>
            <a:spLocks noChangeAspect="1" noChangeArrowheads="1"/>
          </p:cNvSpPr>
          <p:nvPr/>
        </p:nvSpPr>
        <p:spPr bwMode="auto">
          <a:xfrm>
            <a:off x="3397250" y="2943225"/>
            <a:ext cx="230188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17</a:t>
            </a:r>
          </a:p>
        </p:txBody>
      </p:sp>
      <p:cxnSp>
        <p:nvCxnSpPr>
          <p:cNvPr id="447513" name="AutoShape 25"/>
          <p:cNvCxnSpPr>
            <a:cxnSpLocks noChangeShapeType="1"/>
            <a:stCxn id="447512" idx="0"/>
            <a:endCxn id="447521" idx="4"/>
          </p:cNvCxnSpPr>
          <p:nvPr/>
        </p:nvCxnSpPr>
        <p:spPr bwMode="auto">
          <a:xfrm flipV="1">
            <a:off x="3513138" y="2730500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514" name="Oval 26"/>
          <p:cNvSpPr>
            <a:spLocks noChangeAspect="1" noChangeArrowheads="1"/>
          </p:cNvSpPr>
          <p:nvPr/>
        </p:nvSpPr>
        <p:spPr bwMode="auto">
          <a:xfrm>
            <a:off x="3808413" y="2490788"/>
            <a:ext cx="230187" cy="2365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44</a:t>
            </a:r>
          </a:p>
        </p:txBody>
      </p:sp>
      <p:cxnSp>
        <p:nvCxnSpPr>
          <p:cNvPr id="447515" name="AutoShape 27"/>
          <p:cNvCxnSpPr>
            <a:cxnSpLocks noChangeShapeType="1"/>
            <a:stCxn id="447514" idx="0"/>
            <a:endCxn id="447522" idx="4"/>
          </p:cNvCxnSpPr>
          <p:nvPr/>
        </p:nvCxnSpPr>
        <p:spPr bwMode="auto">
          <a:xfrm flipV="1">
            <a:off x="3922713" y="2189163"/>
            <a:ext cx="0" cy="2952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516" name="Line 28"/>
          <p:cNvSpPr>
            <a:spLocks noChangeShapeType="1"/>
          </p:cNvSpPr>
          <p:nvPr/>
        </p:nvSpPr>
        <p:spPr bwMode="auto">
          <a:xfrm flipV="1">
            <a:off x="3198813" y="2135188"/>
            <a:ext cx="722312" cy="40163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7517" name="Line 29"/>
          <p:cNvSpPr>
            <a:spLocks noChangeShapeType="1"/>
          </p:cNvSpPr>
          <p:nvPr/>
        </p:nvSpPr>
        <p:spPr bwMode="auto">
          <a:xfrm flipV="1">
            <a:off x="3565525" y="2149475"/>
            <a:ext cx="361950" cy="3794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7518" name="Line 30"/>
          <p:cNvSpPr>
            <a:spLocks noChangeShapeType="1"/>
          </p:cNvSpPr>
          <p:nvPr/>
        </p:nvSpPr>
        <p:spPr bwMode="auto">
          <a:xfrm flipV="1">
            <a:off x="2481263" y="2090738"/>
            <a:ext cx="1430337" cy="46196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7519" name="Oval 31"/>
          <p:cNvSpPr>
            <a:spLocks noChangeAspect="1" noChangeArrowheads="1"/>
          </p:cNvSpPr>
          <p:nvPr/>
        </p:nvSpPr>
        <p:spPr bwMode="auto">
          <a:xfrm>
            <a:off x="2311400" y="2489200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8</a:t>
            </a:r>
            <a:endParaRPr lang="en-US" sz="1000">
              <a:latin typeface="Times New Roman" charset="0"/>
              <a:cs typeface="+mn-cs"/>
            </a:endParaRPr>
          </a:p>
        </p:txBody>
      </p:sp>
      <p:sp>
        <p:nvSpPr>
          <p:cNvPr id="447520" name="Oval 32"/>
          <p:cNvSpPr>
            <a:spLocks noChangeAspect="1" noChangeArrowheads="1"/>
          </p:cNvSpPr>
          <p:nvPr/>
        </p:nvSpPr>
        <p:spPr bwMode="auto">
          <a:xfrm>
            <a:off x="3003550" y="2489200"/>
            <a:ext cx="230188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29</a:t>
            </a:r>
          </a:p>
        </p:txBody>
      </p:sp>
      <p:sp>
        <p:nvSpPr>
          <p:cNvPr id="447521" name="Oval 33"/>
          <p:cNvSpPr>
            <a:spLocks noChangeAspect="1" noChangeArrowheads="1"/>
          </p:cNvSpPr>
          <p:nvPr/>
        </p:nvSpPr>
        <p:spPr bwMode="auto">
          <a:xfrm>
            <a:off x="3397250" y="2489200"/>
            <a:ext cx="230188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10</a:t>
            </a:r>
          </a:p>
        </p:txBody>
      </p:sp>
      <p:sp>
        <p:nvSpPr>
          <p:cNvPr id="447522" name="Oval 34"/>
          <p:cNvSpPr>
            <a:spLocks noChangeAspect="1" noChangeArrowheads="1"/>
          </p:cNvSpPr>
          <p:nvPr/>
        </p:nvSpPr>
        <p:spPr bwMode="auto">
          <a:xfrm>
            <a:off x="3808413" y="1946275"/>
            <a:ext cx="230187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6</a:t>
            </a:r>
          </a:p>
        </p:txBody>
      </p:sp>
      <p:sp>
        <p:nvSpPr>
          <p:cNvPr id="447523" name="Oval 35"/>
          <p:cNvSpPr>
            <a:spLocks noChangeAspect="1" noChangeArrowheads="1"/>
          </p:cNvSpPr>
          <p:nvPr/>
        </p:nvSpPr>
        <p:spPr bwMode="auto">
          <a:xfrm>
            <a:off x="7845425" y="2484438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37</a:t>
            </a:r>
          </a:p>
        </p:txBody>
      </p:sp>
      <p:sp>
        <p:nvSpPr>
          <p:cNvPr id="447524" name="Oval 36"/>
          <p:cNvSpPr>
            <a:spLocks noChangeAspect="1" noChangeArrowheads="1"/>
          </p:cNvSpPr>
          <p:nvPr/>
        </p:nvSpPr>
        <p:spPr bwMode="auto">
          <a:xfrm>
            <a:off x="7845425" y="1946275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</a:t>
            </a:r>
            <a:endParaRPr lang="en-US" sz="1000">
              <a:latin typeface="Times New Roman" charset="0"/>
              <a:cs typeface="+mn-cs"/>
            </a:endParaRPr>
          </a:p>
        </p:txBody>
      </p:sp>
      <p:cxnSp>
        <p:nvCxnSpPr>
          <p:cNvPr id="447525" name="AutoShape 37"/>
          <p:cNvCxnSpPr>
            <a:cxnSpLocks noChangeShapeType="1"/>
            <a:stCxn id="447523" idx="0"/>
            <a:endCxn id="447524" idx="4"/>
          </p:cNvCxnSpPr>
          <p:nvPr/>
        </p:nvCxnSpPr>
        <p:spPr bwMode="auto">
          <a:xfrm flipV="1">
            <a:off x="7961313" y="2189163"/>
            <a:ext cx="0" cy="287337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7526" name="AutoShape 38"/>
          <p:cNvCxnSpPr>
            <a:cxnSpLocks noChangeShapeType="1"/>
            <a:stCxn id="447524" idx="6"/>
          </p:cNvCxnSpPr>
          <p:nvPr/>
        </p:nvCxnSpPr>
        <p:spPr bwMode="auto">
          <a:xfrm>
            <a:off x="8085138" y="2063750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7527" name="AutoShape 39"/>
          <p:cNvCxnSpPr>
            <a:cxnSpLocks noChangeShapeType="1"/>
            <a:stCxn id="447534" idx="6"/>
            <a:endCxn id="447536" idx="2"/>
          </p:cNvCxnSpPr>
          <p:nvPr/>
        </p:nvCxnSpPr>
        <p:spPr bwMode="auto">
          <a:xfrm>
            <a:off x="7250113" y="3243263"/>
            <a:ext cx="587375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528" name="Oval 40"/>
          <p:cNvSpPr>
            <a:spLocks noChangeAspect="1" noChangeArrowheads="1"/>
          </p:cNvSpPr>
          <p:nvPr/>
        </p:nvSpPr>
        <p:spPr bwMode="auto">
          <a:xfrm>
            <a:off x="6602413" y="4122738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41</a:t>
            </a:r>
          </a:p>
        </p:txBody>
      </p:sp>
      <p:cxnSp>
        <p:nvCxnSpPr>
          <p:cNvPr id="447529" name="AutoShape 41"/>
          <p:cNvCxnSpPr>
            <a:cxnSpLocks noChangeShapeType="1"/>
            <a:stCxn id="447528" idx="0"/>
            <a:endCxn id="447533" idx="4"/>
          </p:cNvCxnSpPr>
          <p:nvPr/>
        </p:nvCxnSpPr>
        <p:spPr bwMode="auto">
          <a:xfrm flipV="1">
            <a:off x="6719888" y="3908425"/>
            <a:ext cx="0" cy="2063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530" name="Oval 42"/>
          <p:cNvSpPr>
            <a:spLocks noChangeAspect="1" noChangeArrowheads="1"/>
          </p:cNvSpPr>
          <p:nvPr/>
        </p:nvSpPr>
        <p:spPr bwMode="auto">
          <a:xfrm>
            <a:off x="7011988" y="3670300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33</a:t>
            </a:r>
          </a:p>
        </p:txBody>
      </p:sp>
      <p:cxnSp>
        <p:nvCxnSpPr>
          <p:cNvPr id="447531" name="AutoShape 43"/>
          <p:cNvCxnSpPr>
            <a:cxnSpLocks noChangeShapeType="1"/>
            <a:stCxn id="447530" idx="0"/>
            <a:endCxn id="447534" idx="4"/>
          </p:cNvCxnSpPr>
          <p:nvPr/>
        </p:nvCxnSpPr>
        <p:spPr bwMode="auto">
          <a:xfrm flipH="1" flipV="1">
            <a:off x="7126288" y="3368675"/>
            <a:ext cx="1587" cy="2936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532" name="Line 44"/>
          <p:cNvSpPr>
            <a:spLocks noChangeShapeType="1"/>
          </p:cNvSpPr>
          <p:nvPr/>
        </p:nvSpPr>
        <p:spPr bwMode="auto">
          <a:xfrm flipV="1">
            <a:off x="6770688" y="3328988"/>
            <a:ext cx="361950" cy="3778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7533" name="Oval 45"/>
          <p:cNvSpPr>
            <a:spLocks noChangeAspect="1" noChangeArrowheads="1"/>
          </p:cNvSpPr>
          <p:nvPr/>
        </p:nvSpPr>
        <p:spPr bwMode="auto">
          <a:xfrm>
            <a:off x="6602413" y="3667125"/>
            <a:ext cx="231775" cy="23812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28</a:t>
            </a:r>
          </a:p>
        </p:txBody>
      </p:sp>
      <p:sp>
        <p:nvSpPr>
          <p:cNvPr id="447534" name="Oval 46"/>
          <p:cNvSpPr>
            <a:spLocks noChangeAspect="1" noChangeArrowheads="1"/>
          </p:cNvSpPr>
          <p:nvPr/>
        </p:nvSpPr>
        <p:spPr bwMode="auto">
          <a:xfrm>
            <a:off x="7010400" y="3124200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15</a:t>
            </a:r>
          </a:p>
        </p:txBody>
      </p:sp>
      <p:sp>
        <p:nvSpPr>
          <p:cNvPr id="447535" name="Oval 47"/>
          <p:cNvSpPr>
            <a:spLocks noChangeAspect="1" noChangeArrowheads="1"/>
          </p:cNvSpPr>
          <p:nvPr/>
        </p:nvSpPr>
        <p:spPr bwMode="auto">
          <a:xfrm>
            <a:off x="7845425" y="3660775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25</a:t>
            </a:r>
          </a:p>
        </p:txBody>
      </p:sp>
      <p:sp>
        <p:nvSpPr>
          <p:cNvPr id="447536" name="Oval 48"/>
          <p:cNvSpPr>
            <a:spLocks noChangeAspect="1" noChangeArrowheads="1"/>
          </p:cNvSpPr>
          <p:nvPr/>
        </p:nvSpPr>
        <p:spPr bwMode="auto">
          <a:xfrm>
            <a:off x="7845425" y="3124200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7</a:t>
            </a:r>
            <a:endParaRPr lang="en-US" sz="1000">
              <a:latin typeface="Times New Roman" charset="0"/>
              <a:cs typeface="+mn-cs"/>
            </a:endParaRPr>
          </a:p>
        </p:txBody>
      </p:sp>
      <p:cxnSp>
        <p:nvCxnSpPr>
          <p:cNvPr id="447537" name="AutoShape 49"/>
          <p:cNvCxnSpPr>
            <a:cxnSpLocks noChangeShapeType="1"/>
            <a:stCxn id="447535" idx="0"/>
            <a:endCxn id="447536" idx="4"/>
          </p:cNvCxnSpPr>
          <p:nvPr/>
        </p:nvCxnSpPr>
        <p:spPr bwMode="auto">
          <a:xfrm flipV="1">
            <a:off x="7961313" y="3368675"/>
            <a:ext cx="0" cy="2841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538" name="Oval 50"/>
          <p:cNvSpPr>
            <a:spLocks noChangeAspect="1" noChangeArrowheads="1"/>
          </p:cNvSpPr>
          <p:nvPr/>
        </p:nvSpPr>
        <p:spPr bwMode="auto">
          <a:xfrm>
            <a:off x="7848600" y="228600"/>
            <a:ext cx="231775" cy="2365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12</a:t>
            </a:r>
            <a:endParaRPr lang="en-US" sz="1000">
              <a:solidFill>
                <a:schemeClr val="bg1"/>
              </a:solidFill>
              <a:latin typeface="Times New Roman" charset="0"/>
              <a:cs typeface="+mn-cs"/>
            </a:endParaRPr>
          </a:p>
        </p:txBody>
      </p:sp>
      <p:sp>
        <p:nvSpPr>
          <p:cNvPr id="447539" name="Text Box 51"/>
          <p:cNvSpPr txBox="1">
            <a:spLocks noChangeArrowheads="1"/>
          </p:cNvSpPr>
          <p:nvPr/>
        </p:nvSpPr>
        <p:spPr bwMode="auto">
          <a:xfrm>
            <a:off x="152400" y="3733800"/>
            <a:ext cx="4921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b="1">
                <a:cs typeface="+mn-cs"/>
              </a:rPr>
              <a:t>+</a:t>
            </a:r>
            <a:endParaRPr lang="en-US" sz="4000" b="1" baseline="-25000">
              <a:solidFill>
                <a:srgbClr val="006600"/>
              </a:solidFill>
              <a:cs typeface="+mn-cs"/>
            </a:endParaRPr>
          </a:p>
        </p:txBody>
      </p:sp>
      <p:sp>
        <p:nvSpPr>
          <p:cNvPr id="447540" name="Line 52"/>
          <p:cNvSpPr>
            <a:spLocks noChangeShapeType="1"/>
          </p:cNvSpPr>
          <p:nvPr/>
        </p:nvSpPr>
        <p:spPr bwMode="auto">
          <a:xfrm flipH="1">
            <a:off x="228600" y="4648200"/>
            <a:ext cx="86106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7541" name="Oval 53"/>
          <p:cNvSpPr>
            <a:spLocks noChangeAspect="1" noChangeArrowheads="1"/>
          </p:cNvSpPr>
          <p:nvPr/>
        </p:nvSpPr>
        <p:spPr bwMode="auto">
          <a:xfrm>
            <a:off x="7848600" y="762000"/>
            <a:ext cx="231775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18</a:t>
            </a:r>
            <a:endParaRPr lang="en-US" sz="1000">
              <a:solidFill>
                <a:schemeClr val="bg1"/>
              </a:solidFill>
              <a:latin typeface="Times New Roman" charset="0"/>
              <a:cs typeface="+mn-cs"/>
            </a:endParaRPr>
          </a:p>
        </p:txBody>
      </p:sp>
      <p:cxnSp>
        <p:nvCxnSpPr>
          <p:cNvPr id="447542" name="AutoShape 54"/>
          <p:cNvCxnSpPr>
            <a:cxnSpLocks noChangeShapeType="1"/>
            <a:stCxn id="447541" idx="0"/>
            <a:endCxn id="447538" idx="4"/>
          </p:cNvCxnSpPr>
          <p:nvPr/>
        </p:nvCxnSpPr>
        <p:spPr bwMode="auto">
          <a:xfrm flipV="1">
            <a:off x="7964488" y="473075"/>
            <a:ext cx="0" cy="2809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546" name="Oval 58"/>
          <p:cNvSpPr>
            <a:spLocks noChangeAspect="1" noChangeArrowheads="1"/>
          </p:cNvSpPr>
          <p:nvPr/>
        </p:nvSpPr>
        <p:spPr bwMode="auto">
          <a:xfrm>
            <a:off x="6629400" y="1227138"/>
            <a:ext cx="231775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25</a:t>
            </a:r>
          </a:p>
        </p:txBody>
      </p:sp>
      <p:cxnSp>
        <p:nvCxnSpPr>
          <p:cNvPr id="447547" name="AutoShape 59"/>
          <p:cNvCxnSpPr>
            <a:cxnSpLocks noChangeShapeType="1"/>
            <a:stCxn id="447546" idx="0"/>
            <a:endCxn id="447551" idx="4"/>
          </p:cNvCxnSpPr>
          <p:nvPr/>
        </p:nvCxnSpPr>
        <p:spPr bwMode="auto">
          <a:xfrm flipV="1">
            <a:off x="6745288" y="1017588"/>
            <a:ext cx="0" cy="201612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548" name="Oval 60"/>
          <p:cNvSpPr>
            <a:spLocks noChangeAspect="1" noChangeArrowheads="1"/>
          </p:cNvSpPr>
          <p:nvPr/>
        </p:nvSpPr>
        <p:spPr bwMode="auto">
          <a:xfrm>
            <a:off x="7038975" y="774700"/>
            <a:ext cx="231775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37</a:t>
            </a:r>
          </a:p>
        </p:txBody>
      </p:sp>
      <p:cxnSp>
        <p:nvCxnSpPr>
          <p:cNvPr id="447549" name="AutoShape 61"/>
          <p:cNvCxnSpPr>
            <a:cxnSpLocks noChangeShapeType="1"/>
            <a:stCxn id="447548" idx="0"/>
            <a:endCxn id="447552" idx="4"/>
          </p:cNvCxnSpPr>
          <p:nvPr/>
        </p:nvCxnSpPr>
        <p:spPr bwMode="auto">
          <a:xfrm flipH="1" flipV="1">
            <a:off x="7153275" y="473075"/>
            <a:ext cx="1588" cy="2936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550" name="Line 62"/>
          <p:cNvSpPr>
            <a:spLocks noChangeShapeType="1"/>
          </p:cNvSpPr>
          <p:nvPr/>
        </p:nvSpPr>
        <p:spPr bwMode="auto">
          <a:xfrm flipV="1">
            <a:off x="6797675" y="433388"/>
            <a:ext cx="361950" cy="3778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7551" name="Oval 63"/>
          <p:cNvSpPr>
            <a:spLocks noChangeAspect="1" noChangeArrowheads="1"/>
          </p:cNvSpPr>
          <p:nvPr/>
        </p:nvSpPr>
        <p:spPr bwMode="auto">
          <a:xfrm>
            <a:off x="6629400" y="771525"/>
            <a:ext cx="231775" cy="238125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7</a:t>
            </a:r>
          </a:p>
        </p:txBody>
      </p:sp>
      <p:sp>
        <p:nvSpPr>
          <p:cNvPr id="447552" name="Oval 64"/>
          <p:cNvSpPr>
            <a:spLocks noChangeAspect="1" noChangeArrowheads="1"/>
          </p:cNvSpPr>
          <p:nvPr/>
        </p:nvSpPr>
        <p:spPr bwMode="auto">
          <a:xfrm>
            <a:off x="7037388" y="228600"/>
            <a:ext cx="231775" cy="2365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3</a:t>
            </a:r>
          </a:p>
        </p:txBody>
      </p:sp>
      <p:sp>
        <p:nvSpPr>
          <p:cNvPr id="447555" name="Oval 67"/>
          <p:cNvSpPr>
            <a:spLocks noChangeAspect="1" noChangeArrowheads="1"/>
          </p:cNvSpPr>
          <p:nvPr/>
        </p:nvSpPr>
        <p:spPr bwMode="auto">
          <a:xfrm>
            <a:off x="4876800" y="1670050"/>
            <a:ext cx="231775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41</a:t>
            </a:r>
          </a:p>
        </p:txBody>
      </p:sp>
      <p:sp>
        <p:nvSpPr>
          <p:cNvPr id="447556" name="Oval 68"/>
          <p:cNvSpPr>
            <a:spLocks noChangeAspect="1" noChangeArrowheads="1"/>
          </p:cNvSpPr>
          <p:nvPr/>
        </p:nvSpPr>
        <p:spPr bwMode="auto">
          <a:xfrm>
            <a:off x="4876800" y="1225550"/>
            <a:ext cx="231775" cy="2365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28</a:t>
            </a:r>
          </a:p>
        </p:txBody>
      </p:sp>
      <p:cxnSp>
        <p:nvCxnSpPr>
          <p:cNvPr id="447557" name="AutoShape 69"/>
          <p:cNvCxnSpPr>
            <a:cxnSpLocks noChangeShapeType="1"/>
            <a:stCxn id="447555" idx="0"/>
            <a:endCxn id="447556" idx="4"/>
          </p:cNvCxnSpPr>
          <p:nvPr/>
        </p:nvCxnSpPr>
        <p:spPr bwMode="auto">
          <a:xfrm flipV="1">
            <a:off x="4992688" y="1466850"/>
            <a:ext cx="0" cy="1968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558" name="Oval 70"/>
          <p:cNvSpPr>
            <a:spLocks noChangeAspect="1" noChangeArrowheads="1"/>
          </p:cNvSpPr>
          <p:nvPr/>
        </p:nvSpPr>
        <p:spPr bwMode="auto">
          <a:xfrm>
            <a:off x="5222875" y="1225550"/>
            <a:ext cx="230188" cy="2365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33</a:t>
            </a:r>
          </a:p>
        </p:txBody>
      </p:sp>
      <p:cxnSp>
        <p:nvCxnSpPr>
          <p:cNvPr id="447559" name="AutoShape 71"/>
          <p:cNvCxnSpPr>
            <a:cxnSpLocks noChangeShapeType="1"/>
            <a:stCxn id="447558" idx="0"/>
            <a:endCxn id="447567" idx="4"/>
          </p:cNvCxnSpPr>
          <p:nvPr/>
        </p:nvCxnSpPr>
        <p:spPr bwMode="auto">
          <a:xfrm flipV="1">
            <a:off x="5338763" y="1012825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7560" name="AutoShape 72"/>
          <p:cNvCxnSpPr>
            <a:cxnSpLocks noChangeShapeType="1"/>
            <a:stCxn id="447556" idx="7"/>
            <a:endCxn id="447567" idx="3"/>
          </p:cNvCxnSpPr>
          <p:nvPr/>
        </p:nvCxnSpPr>
        <p:spPr bwMode="auto">
          <a:xfrm flipV="1">
            <a:off x="5073650" y="977900"/>
            <a:ext cx="182563" cy="2778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561" name="Oval 73"/>
          <p:cNvSpPr>
            <a:spLocks noChangeAspect="1" noChangeArrowheads="1"/>
          </p:cNvSpPr>
          <p:nvPr/>
        </p:nvSpPr>
        <p:spPr bwMode="auto">
          <a:xfrm>
            <a:off x="5616575" y="1225550"/>
            <a:ext cx="230188" cy="2365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25</a:t>
            </a:r>
          </a:p>
        </p:txBody>
      </p:sp>
      <p:cxnSp>
        <p:nvCxnSpPr>
          <p:cNvPr id="447562" name="AutoShape 74"/>
          <p:cNvCxnSpPr>
            <a:cxnSpLocks noChangeShapeType="1"/>
            <a:stCxn id="447561" idx="0"/>
            <a:endCxn id="447568" idx="4"/>
          </p:cNvCxnSpPr>
          <p:nvPr/>
        </p:nvCxnSpPr>
        <p:spPr bwMode="auto">
          <a:xfrm flipV="1">
            <a:off x="5732463" y="1012825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563" name="Oval 75"/>
          <p:cNvSpPr>
            <a:spLocks noChangeAspect="1" noChangeArrowheads="1"/>
          </p:cNvSpPr>
          <p:nvPr/>
        </p:nvSpPr>
        <p:spPr bwMode="auto">
          <a:xfrm>
            <a:off x="6027738" y="773113"/>
            <a:ext cx="230187" cy="236537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37</a:t>
            </a:r>
          </a:p>
        </p:txBody>
      </p:sp>
      <p:cxnSp>
        <p:nvCxnSpPr>
          <p:cNvPr id="447564" name="AutoShape 76"/>
          <p:cNvCxnSpPr>
            <a:cxnSpLocks noChangeShapeType="1"/>
            <a:stCxn id="447563" idx="0"/>
            <a:endCxn id="447569" idx="4"/>
          </p:cNvCxnSpPr>
          <p:nvPr/>
        </p:nvCxnSpPr>
        <p:spPr bwMode="auto">
          <a:xfrm flipV="1">
            <a:off x="6142038" y="471488"/>
            <a:ext cx="0" cy="2952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565" name="Line 77"/>
          <p:cNvSpPr>
            <a:spLocks noChangeShapeType="1"/>
          </p:cNvSpPr>
          <p:nvPr/>
        </p:nvSpPr>
        <p:spPr bwMode="auto">
          <a:xfrm flipV="1">
            <a:off x="5418138" y="417513"/>
            <a:ext cx="722312" cy="40163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7566" name="Line 78"/>
          <p:cNvSpPr>
            <a:spLocks noChangeShapeType="1"/>
          </p:cNvSpPr>
          <p:nvPr/>
        </p:nvSpPr>
        <p:spPr bwMode="auto">
          <a:xfrm flipV="1">
            <a:off x="5784850" y="431800"/>
            <a:ext cx="361950" cy="3794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7567" name="Oval 79"/>
          <p:cNvSpPr>
            <a:spLocks noChangeAspect="1" noChangeArrowheads="1"/>
          </p:cNvSpPr>
          <p:nvPr/>
        </p:nvSpPr>
        <p:spPr bwMode="auto">
          <a:xfrm>
            <a:off x="5222875" y="771525"/>
            <a:ext cx="230188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15</a:t>
            </a:r>
          </a:p>
        </p:txBody>
      </p:sp>
      <p:sp>
        <p:nvSpPr>
          <p:cNvPr id="447568" name="Oval 80"/>
          <p:cNvSpPr>
            <a:spLocks noChangeAspect="1" noChangeArrowheads="1"/>
          </p:cNvSpPr>
          <p:nvPr/>
        </p:nvSpPr>
        <p:spPr bwMode="auto">
          <a:xfrm>
            <a:off x="5616575" y="771525"/>
            <a:ext cx="230188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7</a:t>
            </a:r>
          </a:p>
        </p:txBody>
      </p:sp>
      <p:sp>
        <p:nvSpPr>
          <p:cNvPr id="447569" name="Oval 81"/>
          <p:cNvSpPr>
            <a:spLocks noChangeAspect="1" noChangeArrowheads="1"/>
          </p:cNvSpPr>
          <p:nvPr/>
        </p:nvSpPr>
        <p:spPr bwMode="auto">
          <a:xfrm>
            <a:off x="6027738" y="228600"/>
            <a:ext cx="230187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3</a:t>
            </a:r>
          </a:p>
        </p:txBody>
      </p:sp>
      <p:sp>
        <p:nvSpPr>
          <p:cNvPr id="447570" name="Oval 82"/>
          <p:cNvSpPr>
            <a:spLocks noChangeAspect="1" noChangeArrowheads="1"/>
          </p:cNvSpPr>
          <p:nvPr/>
        </p:nvSpPr>
        <p:spPr bwMode="auto">
          <a:xfrm>
            <a:off x="7845425" y="5270500"/>
            <a:ext cx="231775" cy="23495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18</a:t>
            </a:r>
          </a:p>
        </p:txBody>
      </p:sp>
      <p:cxnSp>
        <p:nvCxnSpPr>
          <p:cNvPr id="447571" name="AutoShape 83"/>
          <p:cNvCxnSpPr>
            <a:cxnSpLocks noChangeShapeType="1"/>
            <a:stCxn id="447570" idx="0"/>
            <a:endCxn id="447572" idx="4"/>
          </p:cNvCxnSpPr>
          <p:nvPr/>
        </p:nvCxnSpPr>
        <p:spPr bwMode="auto">
          <a:xfrm flipH="1" flipV="1">
            <a:off x="7959725" y="4968875"/>
            <a:ext cx="1588" cy="2936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572" name="Oval 84"/>
          <p:cNvSpPr>
            <a:spLocks noChangeAspect="1" noChangeArrowheads="1"/>
          </p:cNvSpPr>
          <p:nvPr/>
        </p:nvSpPr>
        <p:spPr bwMode="auto">
          <a:xfrm>
            <a:off x="7843838" y="4724400"/>
            <a:ext cx="231775" cy="2365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12</a:t>
            </a:r>
          </a:p>
        </p:txBody>
      </p:sp>
      <p:cxnSp>
        <p:nvCxnSpPr>
          <p:cNvPr id="447574" name="AutoShape 86"/>
          <p:cNvCxnSpPr>
            <a:cxnSpLocks noChangeShapeType="1"/>
            <a:stCxn id="447593" idx="6"/>
            <a:endCxn id="447572" idx="2"/>
          </p:cNvCxnSpPr>
          <p:nvPr/>
        </p:nvCxnSpPr>
        <p:spPr bwMode="auto">
          <a:xfrm>
            <a:off x="6861175" y="4835525"/>
            <a:ext cx="974725" cy="7938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590" name="Oval 102"/>
          <p:cNvSpPr>
            <a:spLocks noChangeAspect="1" noChangeArrowheads="1"/>
          </p:cNvSpPr>
          <p:nvPr/>
        </p:nvSpPr>
        <p:spPr bwMode="auto">
          <a:xfrm>
            <a:off x="8683625" y="4724400"/>
            <a:ext cx="231775" cy="23495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en-US" sz="1000">
              <a:latin typeface="Times New Roman" charset="0"/>
              <a:cs typeface="+mn-cs"/>
            </a:endParaRPr>
          </a:p>
        </p:txBody>
      </p:sp>
      <p:cxnSp>
        <p:nvCxnSpPr>
          <p:cNvPr id="447591" name="AutoShape 103"/>
          <p:cNvCxnSpPr>
            <a:cxnSpLocks noChangeShapeType="1"/>
            <a:stCxn id="447572" idx="6"/>
            <a:endCxn id="447590" idx="2"/>
          </p:cNvCxnSpPr>
          <p:nvPr/>
        </p:nvCxnSpPr>
        <p:spPr bwMode="auto">
          <a:xfrm flipV="1">
            <a:off x="8083550" y="4841875"/>
            <a:ext cx="600075" cy="1588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593" name="Oval 105"/>
          <p:cNvSpPr>
            <a:spLocks noChangeAspect="1" noChangeArrowheads="1"/>
          </p:cNvSpPr>
          <p:nvPr/>
        </p:nvSpPr>
        <p:spPr bwMode="auto">
          <a:xfrm>
            <a:off x="6629400" y="4718050"/>
            <a:ext cx="231775" cy="23495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en-US" sz="1000" b="1">
              <a:cs typeface="+mn-cs"/>
            </a:endParaRPr>
          </a:p>
        </p:txBody>
      </p:sp>
      <p:sp>
        <p:nvSpPr>
          <p:cNvPr id="447594" name="Oval 106"/>
          <p:cNvSpPr>
            <a:spLocks noChangeAspect="1" noChangeArrowheads="1"/>
          </p:cNvSpPr>
          <p:nvPr/>
        </p:nvSpPr>
        <p:spPr bwMode="auto">
          <a:xfrm>
            <a:off x="8531225" y="1946275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18</a:t>
            </a:r>
            <a:endParaRPr lang="en-US" sz="1000">
              <a:latin typeface="Times New Roman" charset="0"/>
              <a:cs typeface="+mn-cs"/>
            </a:endParaRPr>
          </a:p>
        </p:txBody>
      </p:sp>
      <p:cxnSp>
        <p:nvCxnSpPr>
          <p:cNvPr id="447595" name="AutoShape 107"/>
          <p:cNvCxnSpPr>
            <a:cxnSpLocks noChangeShapeType="1"/>
            <a:endCxn id="447594" idx="2"/>
          </p:cNvCxnSpPr>
          <p:nvPr/>
        </p:nvCxnSpPr>
        <p:spPr bwMode="auto">
          <a:xfrm>
            <a:off x="8085138" y="2063750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596" name="Oval 108"/>
          <p:cNvSpPr>
            <a:spLocks noChangeAspect="1" noChangeArrowheads="1"/>
          </p:cNvSpPr>
          <p:nvPr/>
        </p:nvSpPr>
        <p:spPr bwMode="auto">
          <a:xfrm>
            <a:off x="8531225" y="3124200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12</a:t>
            </a:r>
            <a:endParaRPr lang="en-US" sz="1000">
              <a:latin typeface="Times New Roman" charset="0"/>
              <a:cs typeface="+mn-cs"/>
            </a:endParaRPr>
          </a:p>
        </p:txBody>
      </p:sp>
      <p:cxnSp>
        <p:nvCxnSpPr>
          <p:cNvPr id="447597" name="AutoShape 109"/>
          <p:cNvCxnSpPr>
            <a:cxnSpLocks noChangeShapeType="1"/>
            <a:endCxn id="447596" idx="2"/>
          </p:cNvCxnSpPr>
          <p:nvPr/>
        </p:nvCxnSpPr>
        <p:spPr bwMode="auto">
          <a:xfrm>
            <a:off x="8085138" y="3243263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3094" name="Rectangle 87"/>
          <p:cNvSpPr>
            <a:spLocks noChangeArrowheads="1"/>
          </p:cNvSpPr>
          <p:nvPr/>
        </p:nvSpPr>
        <p:spPr bwMode="auto">
          <a:xfrm>
            <a:off x="4724400" y="152400"/>
            <a:ext cx="1752600" cy="4724400"/>
          </a:xfrm>
          <a:prstGeom prst="rect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227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9538" name="AutoShape 2"/>
          <p:cNvCxnSpPr>
            <a:cxnSpLocks noChangeShapeType="1"/>
            <a:stCxn id="449569" idx="6"/>
            <a:endCxn id="449571" idx="2"/>
          </p:cNvCxnSpPr>
          <p:nvPr/>
        </p:nvCxnSpPr>
        <p:spPr bwMode="auto">
          <a:xfrm>
            <a:off x="4046538" y="2063750"/>
            <a:ext cx="37909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539" name="Oval 3"/>
          <p:cNvSpPr>
            <a:spLocks noChangeAspect="1" noChangeArrowheads="1"/>
          </p:cNvSpPr>
          <p:nvPr/>
        </p:nvSpPr>
        <p:spPr bwMode="auto">
          <a:xfrm>
            <a:off x="1192213" y="3781425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55</a:t>
            </a:r>
          </a:p>
        </p:txBody>
      </p:sp>
      <p:sp>
        <p:nvSpPr>
          <p:cNvPr id="449540" name="Oval 4"/>
          <p:cNvSpPr>
            <a:spLocks noChangeAspect="1" noChangeArrowheads="1"/>
          </p:cNvSpPr>
          <p:nvPr/>
        </p:nvSpPr>
        <p:spPr bwMode="auto">
          <a:xfrm>
            <a:off x="1192213" y="3376613"/>
            <a:ext cx="231775" cy="2365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45</a:t>
            </a:r>
          </a:p>
        </p:txBody>
      </p:sp>
      <p:cxnSp>
        <p:nvCxnSpPr>
          <p:cNvPr id="449541" name="AutoShape 5"/>
          <p:cNvCxnSpPr>
            <a:cxnSpLocks noChangeShapeType="1"/>
            <a:stCxn id="449539" idx="0"/>
            <a:endCxn id="449540" idx="4"/>
          </p:cNvCxnSpPr>
          <p:nvPr/>
        </p:nvCxnSpPr>
        <p:spPr bwMode="auto">
          <a:xfrm flipV="1">
            <a:off x="1308100" y="3617913"/>
            <a:ext cx="0" cy="1587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542" name="Oval 6"/>
          <p:cNvSpPr>
            <a:spLocks noChangeAspect="1" noChangeArrowheads="1"/>
          </p:cNvSpPr>
          <p:nvPr/>
        </p:nvSpPr>
        <p:spPr bwMode="auto">
          <a:xfrm>
            <a:off x="1571625" y="3378200"/>
            <a:ext cx="231775" cy="23812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32</a:t>
            </a:r>
          </a:p>
        </p:txBody>
      </p:sp>
      <p:sp>
        <p:nvSpPr>
          <p:cNvPr id="449543" name="Oval 7"/>
          <p:cNvSpPr>
            <a:spLocks noChangeAspect="1" noChangeArrowheads="1"/>
          </p:cNvSpPr>
          <p:nvPr/>
        </p:nvSpPr>
        <p:spPr bwMode="auto">
          <a:xfrm>
            <a:off x="1571625" y="2943225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30</a:t>
            </a:r>
          </a:p>
        </p:txBody>
      </p:sp>
      <p:cxnSp>
        <p:nvCxnSpPr>
          <p:cNvPr id="449544" name="AutoShape 8"/>
          <p:cNvCxnSpPr>
            <a:cxnSpLocks noChangeShapeType="1"/>
            <a:stCxn id="449542" idx="0"/>
            <a:endCxn id="449543" idx="4"/>
          </p:cNvCxnSpPr>
          <p:nvPr/>
        </p:nvCxnSpPr>
        <p:spPr bwMode="auto">
          <a:xfrm flipV="1">
            <a:off x="1687513" y="3184525"/>
            <a:ext cx="0" cy="1889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9545" name="AutoShape 9"/>
          <p:cNvCxnSpPr>
            <a:cxnSpLocks noChangeShapeType="1"/>
            <a:stCxn id="449540" idx="7"/>
            <a:endCxn id="449543" idx="3"/>
          </p:cNvCxnSpPr>
          <p:nvPr/>
        </p:nvCxnSpPr>
        <p:spPr bwMode="auto">
          <a:xfrm flipV="1">
            <a:off x="1389063" y="3149600"/>
            <a:ext cx="215900" cy="2571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546" name="Oval 10"/>
          <p:cNvSpPr>
            <a:spLocks noChangeAspect="1" noChangeArrowheads="1"/>
          </p:cNvSpPr>
          <p:nvPr/>
        </p:nvSpPr>
        <p:spPr bwMode="auto">
          <a:xfrm>
            <a:off x="1931988" y="3387725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24</a:t>
            </a:r>
          </a:p>
        </p:txBody>
      </p:sp>
      <p:sp>
        <p:nvSpPr>
          <p:cNvPr id="449547" name="Oval 11"/>
          <p:cNvSpPr>
            <a:spLocks noChangeAspect="1" noChangeArrowheads="1"/>
          </p:cNvSpPr>
          <p:nvPr/>
        </p:nvSpPr>
        <p:spPr bwMode="auto">
          <a:xfrm>
            <a:off x="1931988" y="2943225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23</a:t>
            </a:r>
          </a:p>
        </p:txBody>
      </p:sp>
      <p:cxnSp>
        <p:nvCxnSpPr>
          <p:cNvPr id="449548" name="AutoShape 12"/>
          <p:cNvCxnSpPr>
            <a:cxnSpLocks noChangeShapeType="1"/>
            <a:stCxn id="449546" idx="0"/>
            <a:endCxn id="449547" idx="4"/>
          </p:cNvCxnSpPr>
          <p:nvPr/>
        </p:nvCxnSpPr>
        <p:spPr bwMode="auto">
          <a:xfrm flipV="1">
            <a:off x="2047875" y="3184525"/>
            <a:ext cx="0" cy="1968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549" name="Oval 13"/>
          <p:cNvSpPr>
            <a:spLocks noChangeAspect="1" noChangeArrowheads="1"/>
          </p:cNvSpPr>
          <p:nvPr/>
        </p:nvSpPr>
        <p:spPr bwMode="auto">
          <a:xfrm>
            <a:off x="2311400" y="2943225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22</a:t>
            </a:r>
          </a:p>
        </p:txBody>
      </p:sp>
      <p:cxnSp>
        <p:nvCxnSpPr>
          <p:cNvPr id="449550" name="AutoShape 14"/>
          <p:cNvCxnSpPr>
            <a:cxnSpLocks noChangeShapeType="1"/>
            <a:stCxn id="449549" idx="0"/>
            <a:endCxn id="449566" idx="4"/>
          </p:cNvCxnSpPr>
          <p:nvPr/>
        </p:nvCxnSpPr>
        <p:spPr bwMode="auto">
          <a:xfrm flipV="1">
            <a:off x="2427288" y="2730500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9551" name="AutoShape 15"/>
          <p:cNvCxnSpPr>
            <a:cxnSpLocks noChangeShapeType="1"/>
            <a:stCxn id="449547" idx="7"/>
            <a:endCxn id="449566" idx="3"/>
          </p:cNvCxnSpPr>
          <p:nvPr/>
        </p:nvCxnSpPr>
        <p:spPr bwMode="auto">
          <a:xfrm flipV="1">
            <a:off x="2130425" y="2695575"/>
            <a:ext cx="215900" cy="2778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9552" name="AutoShape 16"/>
          <p:cNvCxnSpPr>
            <a:cxnSpLocks noChangeShapeType="1"/>
            <a:stCxn id="449543" idx="7"/>
            <a:endCxn id="449566" idx="2"/>
          </p:cNvCxnSpPr>
          <p:nvPr/>
        </p:nvCxnSpPr>
        <p:spPr bwMode="auto">
          <a:xfrm flipV="1">
            <a:off x="1768475" y="2606675"/>
            <a:ext cx="538163" cy="3667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553" name="Oval 17"/>
          <p:cNvSpPr>
            <a:spLocks noChangeAspect="1" noChangeArrowheads="1"/>
          </p:cNvSpPr>
          <p:nvPr/>
        </p:nvSpPr>
        <p:spPr bwMode="auto">
          <a:xfrm>
            <a:off x="2657475" y="3387725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50</a:t>
            </a:r>
          </a:p>
        </p:txBody>
      </p:sp>
      <p:sp>
        <p:nvSpPr>
          <p:cNvPr id="449554" name="Oval 18"/>
          <p:cNvSpPr>
            <a:spLocks noChangeAspect="1" noChangeArrowheads="1"/>
          </p:cNvSpPr>
          <p:nvPr/>
        </p:nvSpPr>
        <p:spPr bwMode="auto">
          <a:xfrm>
            <a:off x="2657475" y="2943225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48</a:t>
            </a:r>
          </a:p>
        </p:txBody>
      </p:sp>
      <p:cxnSp>
        <p:nvCxnSpPr>
          <p:cNvPr id="449555" name="AutoShape 19"/>
          <p:cNvCxnSpPr>
            <a:cxnSpLocks noChangeShapeType="1"/>
            <a:stCxn id="449553" idx="0"/>
            <a:endCxn id="449554" idx="4"/>
          </p:cNvCxnSpPr>
          <p:nvPr/>
        </p:nvCxnSpPr>
        <p:spPr bwMode="auto">
          <a:xfrm flipV="1">
            <a:off x="2773363" y="3184525"/>
            <a:ext cx="0" cy="1968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556" name="Oval 20"/>
          <p:cNvSpPr>
            <a:spLocks noChangeAspect="1" noChangeArrowheads="1"/>
          </p:cNvSpPr>
          <p:nvPr/>
        </p:nvSpPr>
        <p:spPr bwMode="auto">
          <a:xfrm>
            <a:off x="3003550" y="2943225"/>
            <a:ext cx="230188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31</a:t>
            </a:r>
          </a:p>
        </p:txBody>
      </p:sp>
      <p:cxnSp>
        <p:nvCxnSpPr>
          <p:cNvPr id="449557" name="AutoShape 21"/>
          <p:cNvCxnSpPr>
            <a:cxnSpLocks noChangeShapeType="1"/>
            <a:stCxn id="449556" idx="0"/>
            <a:endCxn id="449567" idx="4"/>
          </p:cNvCxnSpPr>
          <p:nvPr/>
        </p:nvCxnSpPr>
        <p:spPr bwMode="auto">
          <a:xfrm flipV="1">
            <a:off x="3119438" y="2730500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9558" name="AutoShape 22"/>
          <p:cNvCxnSpPr>
            <a:cxnSpLocks noChangeShapeType="1"/>
            <a:stCxn id="449554" idx="7"/>
            <a:endCxn id="449567" idx="3"/>
          </p:cNvCxnSpPr>
          <p:nvPr/>
        </p:nvCxnSpPr>
        <p:spPr bwMode="auto">
          <a:xfrm flipV="1">
            <a:off x="2854325" y="2695575"/>
            <a:ext cx="182563" cy="2778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559" name="Oval 23"/>
          <p:cNvSpPr>
            <a:spLocks noChangeAspect="1" noChangeArrowheads="1"/>
          </p:cNvSpPr>
          <p:nvPr/>
        </p:nvSpPr>
        <p:spPr bwMode="auto">
          <a:xfrm>
            <a:off x="3397250" y="2943225"/>
            <a:ext cx="230188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17</a:t>
            </a:r>
          </a:p>
        </p:txBody>
      </p:sp>
      <p:cxnSp>
        <p:nvCxnSpPr>
          <p:cNvPr id="449560" name="AutoShape 24"/>
          <p:cNvCxnSpPr>
            <a:cxnSpLocks noChangeShapeType="1"/>
            <a:stCxn id="449559" idx="0"/>
            <a:endCxn id="449568" idx="4"/>
          </p:cNvCxnSpPr>
          <p:nvPr/>
        </p:nvCxnSpPr>
        <p:spPr bwMode="auto">
          <a:xfrm flipV="1">
            <a:off x="3513138" y="2730500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561" name="Oval 25"/>
          <p:cNvSpPr>
            <a:spLocks noChangeAspect="1" noChangeArrowheads="1"/>
          </p:cNvSpPr>
          <p:nvPr/>
        </p:nvSpPr>
        <p:spPr bwMode="auto">
          <a:xfrm>
            <a:off x="3808413" y="2490788"/>
            <a:ext cx="230187" cy="2365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44</a:t>
            </a:r>
          </a:p>
        </p:txBody>
      </p:sp>
      <p:cxnSp>
        <p:nvCxnSpPr>
          <p:cNvPr id="449562" name="AutoShape 26"/>
          <p:cNvCxnSpPr>
            <a:cxnSpLocks noChangeShapeType="1"/>
            <a:stCxn id="449561" idx="0"/>
            <a:endCxn id="449569" idx="4"/>
          </p:cNvCxnSpPr>
          <p:nvPr/>
        </p:nvCxnSpPr>
        <p:spPr bwMode="auto">
          <a:xfrm flipV="1">
            <a:off x="3922713" y="2189163"/>
            <a:ext cx="0" cy="2952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563" name="Line 27"/>
          <p:cNvSpPr>
            <a:spLocks noChangeShapeType="1"/>
          </p:cNvSpPr>
          <p:nvPr/>
        </p:nvSpPr>
        <p:spPr bwMode="auto">
          <a:xfrm flipV="1">
            <a:off x="3198813" y="2135188"/>
            <a:ext cx="722312" cy="40163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9564" name="Line 28"/>
          <p:cNvSpPr>
            <a:spLocks noChangeShapeType="1"/>
          </p:cNvSpPr>
          <p:nvPr/>
        </p:nvSpPr>
        <p:spPr bwMode="auto">
          <a:xfrm flipV="1">
            <a:off x="3565525" y="2149475"/>
            <a:ext cx="361950" cy="3794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9565" name="Line 29"/>
          <p:cNvSpPr>
            <a:spLocks noChangeShapeType="1"/>
          </p:cNvSpPr>
          <p:nvPr/>
        </p:nvSpPr>
        <p:spPr bwMode="auto">
          <a:xfrm flipV="1">
            <a:off x="2481263" y="2090738"/>
            <a:ext cx="1430337" cy="46196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9566" name="Oval 30"/>
          <p:cNvSpPr>
            <a:spLocks noChangeAspect="1" noChangeArrowheads="1"/>
          </p:cNvSpPr>
          <p:nvPr/>
        </p:nvSpPr>
        <p:spPr bwMode="auto">
          <a:xfrm>
            <a:off x="2311400" y="2489200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8</a:t>
            </a:r>
            <a:endParaRPr lang="en-US" sz="1000">
              <a:latin typeface="Times New Roman" charset="0"/>
              <a:cs typeface="+mn-cs"/>
            </a:endParaRPr>
          </a:p>
        </p:txBody>
      </p:sp>
      <p:sp>
        <p:nvSpPr>
          <p:cNvPr id="449567" name="Oval 31"/>
          <p:cNvSpPr>
            <a:spLocks noChangeAspect="1" noChangeArrowheads="1"/>
          </p:cNvSpPr>
          <p:nvPr/>
        </p:nvSpPr>
        <p:spPr bwMode="auto">
          <a:xfrm>
            <a:off x="3003550" y="2489200"/>
            <a:ext cx="230188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29</a:t>
            </a:r>
          </a:p>
        </p:txBody>
      </p:sp>
      <p:sp>
        <p:nvSpPr>
          <p:cNvPr id="449568" name="Oval 32"/>
          <p:cNvSpPr>
            <a:spLocks noChangeAspect="1" noChangeArrowheads="1"/>
          </p:cNvSpPr>
          <p:nvPr/>
        </p:nvSpPr>
        <p:spPr bwMode="auto">
          <a:xfrm>
            <a:off x="3397250" y="2489200"/>
            <a:ext cx="230188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10</a:t>
            </a:r>
          </a:p>
        </p:txBody>
      </p:sp>
      <p:sp>
        <p:nvSpPr>
          <p:cNvPr id="449569" name="Oval 33"/>
          <p:cNvSpPr>
            <a:spLocks noChangeAspect="1" noChangeArrowheads="1"/>
          </p:cNvSpPr>
          <p:nvPr/>
        </p:nvSpPr>
        <p:spPr bwMode="auto">
          <a:xfrm>
            <a:off x="3808413" y="1946275"/>
            <a:ext cx="230187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6</a:t>
            </a:r>
          </a:p>
        </p:txBody>
      </p:sp>
      <p:sp>
        <p:nvSpPr>
          <p:cNvPr id="449570" name="Oval 34"/>
          <p:cNvSpPr>
            <a:spLocks noChangeAspect="1" noChangeArrowheads="1"/>
          </p:cNvSpPr>
          <p:nvPr/>
        </p:nvSpPr>
        <p:spPr bwMode="auto">
          <a:xfrm>
            <a:off x="7845425" y="2484438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37</a:t>
            </a:r>
          </a:p>
        </p:txBody>
      </p:sp>
      <p:sp>
        <p:nvSpPr>
          <p:cNvPr id="449571" name="Oval 35"/>
          <p:cNvSpPr>
            <a:spLocks noChangeAspect="1" noChangeArrowheads="1"/>
          </p:cNvSpPr>
          <p:nvPr/>
        </p:nvSpPr>
        <p:spPr bwMode="auto">
          <a:xfrm>
            <a:off x="7845425" y="1946275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</a:t>
            </a:r>
            <a:endParaRPr lang="en-US" sz="1000">
              <a:latin typeface="Times New Roman" charset="0"/>
              <a:cs typeface="+mn-cs"/>
            </a:endParaRPr>
          </a:p>
        </p:txBody>
      </p:sp>
      <p:cxnSp>
        <p:nvCxnSpPr>
          <p:cNvPr id="449572" name="AutoShape 36"/>
          <p:cNvCxnSpPr>
            <a:cxnSpLocks noChangeShapeType="1"/>
            <a:stCxn id="449570" idx="0"/>
            <a:endCxn id="449571" idx="4"/>
          </p:cNvCxnSpPr>
          <p:nvPr/>
        </p:nvCxnSpPr>
        <p:spPr bwMode="auto">
          <a:xfrm flipV="1">
            <a:off x="7961313" y="2189163"/>
            <a:ext cx="0" cy="287337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9573" name="AutoShape 37"/>
          <p:cNvCxnSpPr>
            <a:cxnSpLocks noChangeShapeType="1"/>
            <a:stCxn id="449571" idx="6"/>
          </p:cNvCxnSpPr>
          <p:nvPr/>
        </p:nvCxnSpPr>
        <p:spPr bwMode="auto">
          <a:xfrm>
            <a:off x="8085138" y="2063750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9574" name="AutoShape 38"/>
          <p:cNvCxnSpPr>
            <a:cxnSpLocks noChangeShapeType="1"/>
            <a:stCxn id="449581" idx="6"/>
            <a:endCxn id="449583" idx="2"/>
          </p:cNvCxnSpPr>
          <p:nvPr/>
        </p:nvCxnSpPr>
        <p:spPr bwMode="auto">
          <a:xfrm>
            <a:off x="7250113" y="3243263"/>
            <a:ext cx="587375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575" name="Oval 39"/>
          <p:cNvSpPr>
            <a:spLocks noChangeAspect="1" noChangeArrowheads="1"/>
          </p:cNvSpPr>
          <p:nvPr/>
        </p:nvSpPr>
        <p:spPr bwMode="auto">
          <a:xfrm>
            <a:off x="6602413" y="4122738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41</a:t>
            </a:r>
          </a:p>
        </p:txBody>
      </p:sp>
      <p:cxnSp>
        <p:nvCxnSpPr>
          <p:cNvPr id="449576" name="AutoShape 40"/>
          <p:cNvCxnSpPr>
            <a:cxnSpLocks noChangeShapeType="1"/>
            <a:stCxn id="449575" idx="0"/>
            <a:endCxn id="449580" idx="4"/>
          </p:cNvCxnSpPr>
          <p:nvPr/>
        </p:nvCxnSpPr>
        <p:spPr bwMode="auto">
          <a:xfrm flipV="1">
            <a:off x="6719888" y="3908425"/>
            <a:ext cx="0" cy="2063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577" name="Oval 41"/>
          <p:cNvSpPr>
            <a:spLocks noChangeAspect="1" noChangeArrowheads="1"/>
          </p:cNvSpPr>
          <p:nvPr/>
        </p:nvSpPr>
        <p:spPr bwMode="auto">
          <a:xfrm>
            <a:off x="7011988" y="3670300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33</a:t>
            </a:r>
          </a:p>
        </p:txBody>
      </p:sp>
      <p:cxnSp>
        <p:nvCxnSpPr>
          <p:cNvPr id="449578" name="AutoShape 42"/>
          <p:cNvCxnSpPr>
            <a:cxnSpLocks noChangeShapeType="1"/>
            <a:stCxn id="449577" idx="0"/>
            <a:endCxn id="449581" idx="4"/>
          </p:cNvCxnSpPr>
          <p:nvPr/>
        </p:nvCxnSpPr>
        <p:spPr bwMode="auto">
          <a:xfrm flipH="1" flipV="1">
            <a:off x="7126288" y="3368675"/>
            <a:ext cx="1587" cy="2936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579" name="Line 43"/>
          <p:cNvSpPr>
            <a:spLocks noChangeShapeType="1"/>
          </p:cNvSpPr>
          <p:nvPr/>
        </p:nvSpPr>
        <p:spPr bwMode="auto">
          <a:xfrm flipV="1">
            <a:off x="6770688" y="3328988"/>
            <a:ext cx="361950" cy="3778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9580" name="Oval 44"/>
          <p:cNvSpPr>
            <a:spLocks noChangeAspect="1" noChangeArrowheads="1"/>
          </p:cNvSpPr>
          <p:nvPr/>
        </p:nvSpPr>
        <p:spPr bwMode="auto">
          <a:xfrm>
            <a:off x="6602413" y="3667125"/>
            <a:ext cx="231775" cy="23812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28</a:t>
            </a:r>
          </a:p>
        </p:txBody>
      </p:sp>
      <p:sp>
        <p:nvSpPr>
          <p:cNvPr id="449581" name="Oval 45"/>
          <p:cNvSpPr>
            <a:spLocks noChangeAspect="1" noChangeArrowheads="1"/>
          </p:cNvSpPr>
          <p:nvPr/>
        </p:nvSpPr>
        <p:spPr bwMode="auto">
          <a:xfrm>
            <a:off x="7010400" y="3124200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15</a:t>
            </a:r>
          </a:p>
        </p:txBody>
      </p:sp>
      <p:sp>
        <p:nvSpPr>
          <p:cNvPr id="449582" name="Oval 46"/>
          <p:cNvSpPr>
            <a:spLocks noChangeAspect="1" noChangeArrowheads="1"/>
          </p:cNvSpPr>
          <p:nvPr/>
        </p:nvSpPr>
        <p:spPr bwMode="auto">
          <a:xfrm>
            <a:off x="7845425" y="3660775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25</a:t>
            </a:r>
          </a:p>
        </p:txBody>
      </p:sp>
      <p:sp>
        <p:nvSpPr>
          <p:cNvPr id="449583" name="Oval 47"/>
          <p:cNvSpPr>
            <a:spLocks noChangeAspect="1" noChangeArrowheads="1"/>
          </p:cNvSpPr>
          <p:nvPr/>
        </p:nvSpPr>
        <p:spPr bwMode="auto">
          <a:xfrm>
            <a:off x="7845425" y="3124200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7</a:t>
            </a:r>
            <a:endParaRPr lang="en-US" sz="1000">
              <a:latin typeface="Times New Roman" charset="0"/>
              <a:cs typeface="+mn-cs"/>
            </a:endParaRPr>
          </a:p>
        </p:txBody>
      </p:sp>
      <p:cxnSp>
        <p:nvCxnSpPr>
          <p:cNvPr id="449584" name="AutoShape 48"/>
          <p:cNvCxnSpPr>
            <a:cxnSpLocks noChangeShapeType="1"/>
            <a:stCxn id="449582" idx="0"/>
            <a:endCxn id="449583" idx="4"/>
          </p:cNvCxnSpPr>
          <p:nvPr/>
        </p:nvCxnSpPr>
        <p:spPr bwMode="auto">
          <a:xfrm flipV="1">
            <a:off x="7961313" y="3368675"/>
            <a:ext cx="0" cy="2841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586" name="Text Box 50"/>
          <p:cNvSpPr txBox="1">
            <a:spLocks noChangeArrowheads="1"/>
          </p:cNvSpPr>
          <p:nvPr/>
        </p:nvSpPr>
        <p:spPr bwMode="auto">
          <a:xfrm>
            <a:off x="152400" y="3733800"/>
            <a:ext cx="4921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b="1">
                <a:cs typeface="+mn-cs"/>
              </a:rPr>
              <a:t>+</a:t>
            </a:r>
            <a:endParaRPr lang="en-US" sz="4000" b="1" baseline="-25000">
              <a:solidFill>
                <a:srgbClr val="006600"/>
              </a:solidFill>
              <a:cs typeface="+mn-cs"/>
            </a:endParaRPr>
          </a:p>
        </p:txBody>
      </p:sp>
      <p:sp>
        <p:nvSpPr>
          <p:cNvPr id="449587" name="Line 51"/>
          <p:cNvSpPr>
            <a:spLocks noChangeShapeType="1"/>
          </p:cNvSpPr>
          <p:nvPr/>
        </p:nvSpPr>
        <p:spPr bwMode="auto">
          <a:xfrm flipH="1">
            <a:off x="228600" y="4648200"/>
            <a:ext cx="86106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9590" name="Oval 54"/>
          <p:cNvSpPr>
            <a:spLocks noChangeAspect="1" noChangeArrowheads="1"/>
          </p:cNvSpPr>
          <p:nvPr/>
        </p:nvSpPr>
        <p:spPr bwMode="auto">
          <a:xfrm>
            <a:off x="7845425" y="5270500"/>
            <a:ext cx="231775" cy="23495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18</a:t>
            </a:r>
          </a:p>
        </p:txBody>
      </p:sp>
      <p:cxnSp>
        <p:nvCxnSpPr>
          <p:cNvPr id="449591" name="AutoShape 55"/>
          <p:cNvCxnSpPr>
            <a:cxnSpLocks noChangeShapeType="1"/>
            <a:stCxn id="449590" idx="0"/>
            <a:endCxn id="449592" idx="4"/>
          </p:cNvCxnSpPr>
          <p:nvPr/>
        </p:nvCxnSpPr>
        <p:spPr bwMode="auto">
          <a:xfrm flipH="1" flipV="1">
            <a:off x="7959725" y="4968875"/>
            <a:ext cx="1588" cy="2936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592" name="Oval 56"/>
          <p:cNvSpPr>
            <a:spLocks noChangeAspect="1" noChangeArrowheads="1"/>
          </p:cNvSpPr>
          <p:nvPr/>
        </p:nvSpPr>
        <p:spPr bwMode="auto">
          <a:xfrm>
            <a:off x="7843838" y="4724400"/>
            <a:ext cx="231775" cy="2365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12</a:t>
            </a:r>
          </a:p>
        </p:txBody>
      </p:sp>
      <p:sp>
        <p:nvSpPr>
          <p:cNvPr id="449600" name="Oval 64"/>
          <p:cNvSpPr>
            <a:spLocks noChangeAspect="1" noChangeArrowheads="1"/>
          </p:cNvSpPr>
          <p:nvPr/>
        </p:nvSpPr>
        <p:spPr bwMode="auto">
          <a:xfrm>
            <a:off x="4876800" y="4724400"/>
            <a:ext cx="231775" cy="236538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en-US" sz="1000" b="1">
              <a:cs typeface="+mn-cs"/>
            </a:endParaRPr>
          </a:p>
        </p:txBody>
      </p:sp>
      <p:cxnSp>
        <p:nvCxnSpPr>
          <p:cNvPr id="449601" name="AutoShape 65"/>
          <p:cNvCxnSpPr>
            <a:cxnSpLocks noChangeShapeType="1"/>
            <a:stCxn id="449646" idx="6"/>
            <a:endCxn id="449592" idx="2"/>
          </p:cNvCxnSpPr>
          <p:nvPr/>
        </p:nvCxnSpPr>
        <p:spPr bwMode="auto">
          <a:xfrm>
            <a:off x="6265863" y="4841875"/>
            <a:ext cx="1570037" cy="1588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632" name="Oval 96"/>
          <p:cNvSpPr>
            <a:spLocks noChangeAspect="1" noChangeArrowheads="1"/>
          </p:cNvSpPr>
          <p:nvPr/>
        </p:nvSpPr>
        <p:spPr bwMode="auto">
          <a:xfrm>
            <a:off x="4876800" y="6165850"/>
            <a:ext cx="231775" cy="23495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41</a:t>
            </a:r>
          </a:p>
        </p:txBody>
      </p:sp>
      <p:sp>
        <p:nvSpPr>
          <p:cNvPr id="449633" name="Oval 97"/>
          <p:cNvSpPr>
            <a:spLocks noChangeAspect="1" noChangeArrowheads="1"/>
          </p:cNvSpPr>
          <p:nvPr/>
        </p:nvSpPr>
        <p:spPr bwMode="auto">
          <a:xfrm>
            <a:off x="4876800" y="5721350"/>
            <a:ext cx="231775" cy="2365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28</a:t>
            </a:r>
          </a:p>
        </p:txBody>
      </p:sp>
      <p:cxnSp>
        <p:nvCxnSpPr>
          <p:cNvPr id="449634" name="AutoShape 98"/>
          <p:cNvCxnSpPr>
            <a:cxnSpLocks noChangeShapeType="1"/>
            <a:stCxn id="449632" idx="0"/>
            <a:endCxn id="449633" idx="4"/>
          </p:cNvCxnSpPr>
          <p:nvPr/>
        </p:nvCxnSpPr>
        <p:spPr bwMode="auto">
          <a:xfrm flipV="1">
            <a:off x="4992688" y="5962650"/>
            <a:ext cx="0" cy="1968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635" name="Oval 99"/>
          <p:cNvSpPr>
            <a:spLocks noChangeAspect="1" noChangeArrowheads="1"/>
          </p:cNvSpPr>
          <p:nvPr/>
        </p:nvSpPr>
        <p:spPr bwMode="auto">
          <a:xfrm>
            <a:off x="5222875" y="5721350"/>
            <a:ext cx="230188" cy="2365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33</a:t>
            </a:r>
          </a:p>
        </p:txBody>
      </p:sp>
      <p:cxnSp>
        <p:nvCxnSpPr>
          <p:cNvPr id="449636" name="AutoShape 100"/>
          <p:cNvCxnSpPr>
            <a:cxnSpLocks noChangeShapeType="1"/>
            <a:stCxn id="449635" idx="0"/>
            <a:endCxn id="449644" idx="4"/>
          </p:cNvCxnSpPr>
          <p:nvPr/>
        </p:nvCxnSpPr>
        <p:spPr bwMode="auto">
          <a:xfrm flipV="1">
            <a:off x="5338763" y="5508625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9637" name="AutoShape 101"/>
          <p:cNvCxnSpPr>
            <a:cxnSpLocks noChangeShapeType="1"/>
            <a:stCxn id="449633" idx="7"/>
            <a:endCxn id="449644" idx="3"/>
          </p:cNvCxnSpPr>
          <p:nvPr/>
        </p:nvCxnSpPr>
        <p:spPr bwMode="auto">
          <a:xfrm flipV="1">
            <a:off x="5073650" y="5473700"/>
            <a:ext cx="182563" cy="2778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638" name="Oval 102"/>
          <p:cNvSpPr>
            <a:spLocks noChangeAspect="1" noChangeArrowheads="1"/>
          </p:cNvSpPr>
          <p:nvPr/>
        </p:nvSpPr>
        <p:spPr bwMode="auto">
          <a:xfrm>
            <a:off x="5616575" y="5721350"/>
            <a:ext cx="230188" cy="2365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25</a:t>
            </a:r>
          </a:p>
        </p:txBody>
      </p:sp>
      <p:cxnSp>
        <p:nvCxnSpPr>
          <p:cNvPr id="449639" name="AutoShape 103"/>
          <p:cNvCxnSpPr>
            <a:cxnSpLocks noChangeShapeType="1"/>
            <a:stCxn id="449638" idx="0"/>
            <a:endCxn id="449645" idx="4"/>
          </p:cNvCxnSpPr>
          <p:nvPr/>
        </p:nvCxnSpPr>
        <p:spPr bwMode="auto">
          <a:xfrm flipV="1">
            <a:off x="5732463" y="5508625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640" name="Oval 104"/>
          <p:cNvSpPr>
            <a:spLocks noChangeAspect="1" noChangeArrowheads="1"/>
          </p:cNvSpPr>
          <p:nvPr/>
        </p:nvSpPr>
        <p:spPr bwMode="auto">
          <a:xfrm>
            <a:off x="6027738" y="5268913"/>
            <a:ext cx="230187" cy="236537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37</a:t>
            </a:r>
          </a:p>
        </p:txBody>
      </p:sp>
      <p:cxnSp>
        <p:nvCxnSpPr>
          <p:cNvPr id="449641" name="AutoShape 105"/>
          <p:cNvCxnSpPr>
            <a:cxnSpLocks noChangeShapeType="1"/>
            <a:stCxn id="449640" idx="0"/>
            <a:endCxn id="449646" idx="4"/>
          </p:cNvCxnSpPr>
          <p:nvPr/>
        </p:nvCxnSpPr>
        <p:spPr bwMode="auto">
          <a:xfrm flipV="1">
            <a:off x="6142038" y="4967288"/>
            <a:ext cx="0" cy="2952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642" name="Line 106"/>
          <p:cNvSpPr>
            <a:spLocks noChangeShapeType="1"/>
          </p:cNvSpPr>
          <p:nvPr/>
        </p:nvSpPr>
        <p:spPr bwMode="auto">
          <a:xfrm flipV="1">
            <a:off x="5418138" y="4913313"/>
            <a:ext cx="722312" cy="40163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9643" name="Line 107"/>
          <p:cNvSpPr>
            <a:spLocks noChangeShapeType="1"/>
          </p:cNvSpPr>
          <p:nvPr/>
        </p:nvSpPr>
        <p:spPr bwMode="auto">
          <a:xfrm flipV="1">
            <a:off x="5784850" y="4927600"/>
            <a:ext cx="361950" cy="3794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9644" name="Oval 108"/>
          <p:cNvSpPr>
            <a:spLocks noChangeAspect="1" noChangeArrowheads="1"/>
          </p:cNvSpPr>
          <p:nvPr/>
        </p:nvSpPr>
        <p:spPr bwMode="auto">
          <a:xfrm>
            <a:off x="5222875" y="5267325"/>
            <a:ext cx="230188" cy="23495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15</a:t>
            </a:r>
          </a:p>
        </p:txBody>
      </p:sp>
      <p:sp>
        <p:nvSpPr>
          <p:cNvPr id="449645" name="Oval 109"/>
          <p:cNvSpPr>
            <a:spLocks noChangeAspect="1" noChangeArrowheads="1"/>
          </p:cNvSpPr>
          <p:nvPr/>
        </p:nvSpPr>
        <p:spPr bwMode="auto">
          <a:xfrm>
            <a:off x="5616575" y="5267325"/>
            <a:ext cx="230188" cy="23495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7</a:t>
            </a:r>
          </a:p>
        </p:txBody>
      </p:sp>
      <p:sp>
        <p:nvSpPr>
          <p:cNvPr id="449646" name="Oval 110"/>
          <p:cNvSpPr>
            <a:spLocks noChangeAspect="1" noChangeArrowheads="1"/>
          </p:cNvSpPr>
          <p:nvPr/>
        </p:nvSpPr>
        <p:spPr bwMode="auto">
          <a:xfrm>
            <a:off x="6027738" y="4724400"/>
            <a:ext cx="230187" cy="23495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3</a:t>
            </a:r>
          </a:p>
        </p:txBody>
      </p:sp>
      <p:cxnSp>
        <p:nvCxnSpPr>
          <p:cNvPr id="449647" name="AutoShape 111"/>
          <p:cNvCxnSpPr>
            <a:cxnSpLocks noChangeShapeType="1"/>
          </p:cNvCxnSpPr>
          <p:nvPr/>
        </p:nvCxnSpPr>
        <p:spPr bwMode="auto">
          <a:xfrm>
            <a:off x="8085138" y="2063750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648" name="Oval 112"/>
          <p:cNvSpPr>
            <a:spLocks noChangeAspect="1" noChangeArrowheads="1"/>
          </p:cNvSpPr>
          <p:nvPr/>
        </p:nvSpPr>
        <p:spPr bwMode="auto">
          <a:xfrm>
            <a:off x="7848600" y="228600"/>
            <a:ext cx="231775" cy="2365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12</a:t>
            </a:r>
            <a:endParaRPr lang="en-US" sz="1000">
              <a:solidFill>
                <a:schemeClr val="bg1"/>
              </a:solidFill>
              <a:latin typeface="Times New Roman" charset="0"/>
              <a:cs typeface="+mn-cs"/>
            </a:endParaRPr>
          </a:p>
        </p:txBody>
      </p:sp>
      <p:sp>
        <p:nvSpPr>
          <p:cNvPr id="449649" name="Oval 113"/>
          <p:cNvSpPr>
            <a:spLocks noChangeAspect="1" noChangeArrowheads="1"/>
          </p:cNvSpPr>
          <p:nvPr/>
        </p:nvSpPr>
        <p:spPr bwMode="auto">
          <a:xfrm>
            <a:off x="7848600" y="762000"/>
            <a:ext cx="231775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18</a:t>
            </a:r>
            <a:endParaRPr lang="en-US" sz="1000">
              <a:solidFill>
                <a:schemeClr val="bg1"/>
              </a:solidFill>
              <a:latin typeface="Times New Roman" charset="0"/>
              <a:cs typeface="+mn-cs"/>
            </a:endParaRPr>
          </a:p>
        </p:txBody>
      </p:sp>
      <p:cxnSp>
        <p:nvCxnSpPr>
          <p:cNvPr id="449650" name="AutoShape 114"/>
          <p:cNvCxnSpPr>
            <a:cxnSpLocks noChangeShapeType="1"/>
            <a:stCxn id="449649" idx="0"/>
            <a:endCxn id="449648" idx="4"/>
          </p:cNvCxnSpPr>
          <p:nvPr/>
        </p:nvCxnSpPr>
        <p:spPr bwMode="auto">
          <a:xfrm flipV="1">
            <a:off x="7964488" y="473075"/>
            <a:ext cx="0" cy="2809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651" name="Oval 115"/>
          <p:cNvSpPr>
            <a:spLocks noChangeAspect="1" noChangeArrowheads="1"/>
          </p:cNvSpPr>
          <p:nvPr/>
        </p:nvSpPr>
        <p:spPr bwMode="auto">
          <a:xfrm>
            <a:off x="6629400" y="1227138"/>
            <a:ext cx="231775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25</a:t>
            </a:r>
          </a:p>
        </p:txBody>
      </p:sp>
      <p:cxnSp>
        <p:nvCxnSpPr>
          <p:cNvPr id="449652" name="AutoShape 116"/>
          <p:cNvCxnSpPr>
            <a:cxnSpLocks noChangeShapeType="1"/>
            <a:stCxn id="449651" idx="0"/>
            <a:endCxn id="449656" idx="4"/>
          </p:cNvCxnSpPr>
          <p:nvPr/>
        </p:nvCxnSpPr>
        <p:spPr bwMode="auto">
          <a:xfrm flipV="1">
            <a:off x="6745288" y="1017588"/>
            <a:ext cx="0" cy="201612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653" name="Oval 117"/>
          <p:cNvSpPr>
            <a:spLocks noChangeAspect="1" noChangeArrowheads="1"/>
          </p:cNvSpPr>
          <p:nvPr/>
        </p:nvSpPr>
        <p:spPr bwMode="auto">
          <a:xfrm>
            <a:off x="7038975" y="774700"/>
            <a:ext cx="231775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37</a:t>
            </a:r>
          </a:p>
        </p:txBody>
      </p:sp>
      <p:cxnSp>
        <p:nvCxnSpPr>
          <p:cNvPr id="449654" name="AutoShape 118"/>
          <p:cNvCxnSpPr>
            <a:cxnSpLocks noChangeShapeType="1"/>
            <a:stCxn id="449653" idx="0"/>
            <a:endCxn id="449657" idx="4"/>
          </p:cNvCxnSpPr>
          <p:nvPr/>
        </p:nvCxnSpPr>
        <p:spPr bwMode="auto">
          <a:xfrm flipH="1" flipV="1">
            <a:off x="7153275" y="473075"/>
            <a:ext cx="1588" cy="2936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655" name="Line 119"/>
          <p:cNvSpPr>
            <a:spLocks noChangeShapeType="1"/>
          </p:cNvSpPr>
          <p:nvPr/>
        </p:nvSpPr>
        <p:spPr bwMode="auto">
          <a:xfrm flipV="1">
            <a:off x="6797675" y="433388"/>
            <a:ext cx="361950" cy="3778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9656" name="Oval 120"/>
          <p:cNvSpPr>
            <a:spLocks noChangeAspect="1" noChangeArrowheads="1"/>
          </p:cNvSpPr>
          <p:nvPr/>
        </p:nvSpPr>
        <p:spPr bwMode="auto">
          <a:xfrm>
            <a:off x="6629400" y="771525"/>
            <a:ext cx="231775" cy="238125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7</a:t>
            </a:r>
          </a:p>
        </p:txBody>
      </p:sp>
      <p:sp>
        <p:nvSpPr>
          <p:cNvPr id="449657" name="Oval 121"/>
          <p:cNvSpPr>
            <a:spLocks noChangeAspect="1" noChangeArrowheads="1"/>
          </p:cNvSpPr>
          <p:nvPr/>
        </p:nvSpPr>
        <p:spPr bwMode="auto">
          <a:xfrm>
            <a:off x="7037388" y="228600"/>
            <a:ext cx="231775" cy="2365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3</a:t>
            </a:r>
          </a:p>
        </p:txBody>
      </p:sp>
      <p:sp>
        <p:nvSpPr>
          <p:cNvPr id="449658" name="Oval 122"/>
          <p:cNvSpPr>
            <a:spLocks noChangeAspect="1" noChangeArrowheads="1"/>
          </p:cNvSpPr>
          <p:nvPr/>
        </p:nvSpPr>
        <p:spPr bwMode="auto">
          <a:xfrm>
            <a:off x="4876800" y="1670050"/>
            <a:ext cx="231775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41</a:t>
            </a:r>
          </a:p>
        </p:txBody>
      </p:sp>
      <p:sp>
        <p:nvSpPr>
          <p:cNvPr id="449659" name="Oval 123"/>
          <p:cNvSpPr>
            <a:spLocks noChangeAspect="1" noChangeArrowheads="1"/>
          </p:cNvSpPr>
          <p:nvPr/>
        </p:nvSpPr>
        <p:spPr bwMode="auto">
          <a:xfrm>
            <a:off x="4876800" y="1225550"/>
            <a:ext cx="231775" cy="2365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28</a:t>
            </a:r>
          </a:p>
        </p:txBody>
      </p:sp>
      <p:cxnSp>
        <p:nvCxnSpPr>
          <p:cNvPr id="449660" name="AutoShape 124"/>
          <p:cNvCxnSpPr>
            <a:cxnSpLocks noChangeShapeType="1"/>
            <a:stCxn id="449658" idx="0"/>
            <a:endCxn id="449659" idx="4"/>
          </p:cNvCxnSpPr>
          <p:nvPr/>
        </p:nvCxnSpPr>
        <p:spPr bwMode="auto">
          <a:xfrm flipV="1">
            <a:off x="4992688" y="1466850"/>
            <a:ext cx="0" cy="1968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661" name="Oval 125"/>
          <p:cNvSpPr>
            <a:spLocks noChangeAspect="1" noChangeArrowheads="1"/>
          </p:cNvSpPr>
          <p:nvPr/>
        </p:nvSpPr>
        <p:spPr bwMode="auto">
          <a:xfrm>
            <a:off x="5222875" y="1225550"/>
            <a:ext cx="230188" cy="2365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33</a:t>
            </a:r>
          </a:p>
        </p:txBody>
      </p:sp>
      <p:cxnSp>
        <p:nvCxnSpPr>
          <p:cNvPr id="449662" name="AutoShape 126"/>
          <p:cNvCxnSpPr>
            <a:cxnSpLocks noChangeShapeType="1"/>
            <a:stCxn id="449661" idx="0"/>
            <a:endCxn id="449670" idx="4"/>
          </p:cNvCxnSpPr>
          <p:nvPr/>
        </p:nvCxnSpPr>
        <p:spPr bwMode="auto">
          <a:xfrm flipV="1">
            <a:off x="5338763" y="1012825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9663" name="AutoShape 127"/>
          <p:cNvCxnSpPr>
            <a:cxnSpLocks noChangeShapeType="1"/>
            <a:stCxn id="449659" idx="7"/>
            <a:endCxn id="449670" idx="3"/>
          </p:cNvCxnSpPr>
          <p:nvPr/>
        </p:nvCxnSpPr>
        <p:spPr bwMode="auto">
          <a:xfrm flipV="1">
            <a:off x="5073650" y="977900"/>
            <a:ext cx="182563" cy="2778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664" name="Oval 128"/>
          <p:cNvSpPr>
            <a:spLocks noChangeAspect="1" noChangeArrowheads="1"/>
          </p:cNvSpPr>
          <p:nvPr/>
        </p:nvSpPr>
        <p:spPr bwMode="auto">
          <a:xfrm>
            <a:off x="5616575" y="1225550"/>
            <a:ext cx="230188" cy="2365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25</a:t>
            </a:r>
          </a:p>
        </p:txBody>
      </p:sp>
      <p:cxnSp>
        <p:nvCxnSpPr>
          <p:cNvPr id="449665" name="AutoShape 129"/>
          <p:cNvCxnSpPr>
            <a:cxnSpLocks noChangeShapeType="1"/>
            <a:stCxn id="449664" idx="0"/>
            <a:endCxn id="449671" idx="4"/>
          </p:cNvCxnSpPr>
          <p:nvPr/>
        </p:nvCxnSpPr>
        <p:spPr bwMode="auto">
          <a:xfrm flipV="1">
            <a:off x="5732463" y="1012825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666" name="Oval 130"/>
          <p:cNvSpPr>
            <a:spLocks noChangeAspect="1" noChangeArrowheads="1"/>
          </p:cNvSpPr>
          <p:nvPr/>
        </p:nvSpPr>
        <p:spPr bwMode="auto">
          <a:xfrm>
            <a:off x="6027738" y="773113"/>
            <a:ext cx="230187" cy="236537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37</a:t>
            </a:r>
          </a:p>
        </p:txBody>
      </p:sp>
      <p:cxnSp>
        <p:nvCxnSpPr>
          <p:cNvPr id="449667" name="AutoShape 131"/>
          <p:cNvCxnSpPr>
            <a:cxnSpLocks noChangeShapeType="1"/>
            <a:stCxn id="449666" idx="0"/>
            <a:endCxn id="449672" idx="4"/>
          </p:cNvCxnSpPr>
          <p:nvPr/>
        </p:nvCxnSpPr>
        <p:spPr bwMode="auto">
          <a:xfrm flipV="1">
            <a:off x="6142038" y="471488"/>
            <a:ext cx="0" cy="2952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668" name="Line 132"/>
          <p:cNvSpPr>
            <a:spLocks noChangeShapeType="1"/>
          </p:cNvSpPr>
          <p:nvPr/>
        </p:nvSpPr>
        <p:spPr bwMode="auto">
          <a:xfrm flipV="1">
            <a:off x="5418138" y="417513"/>
            <a:ext cx="722312" cy="40163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9669" name="Line 133"/>
          <p:cNvSpPr>
            <a:spLocks noChangeShapeType="1"/>
          </p:cNvSpPr>
          <p:nvPr/>
        </p:nvSpPr>
        <p:spPr bwMode="auto">
          <a:xfrm flipV="1">
            <a:off x="5784850" y="431800"/>
            <a:ext cx="361950" cy="3794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49670" name="Oval 134"/>
          <p:cNvSpPr>
            <a:spLocks noChangeAspect="1" noChangeArrowheads="1"/>
          </p:cNvSpPr>
          <p:nvPr/>
        </p:nvSpPr>
        <p:spPr bwMode="auto">
          <a:xfrm>
            <a:off x="5222875" y="771525"/>
            <a:ext cx="230188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15</a:t>
            </a:r>
          </a:p>
        </p:txBody>
      </p:sp>
      <p:sp>
        <p:nvSpPr>
          <p:cNvPr id="449671" name="Oval 135"/>
          <p:cNvSpPr>
            <a:spLocks noChangeAspect="1" noChangeArrowheads="1"/>
          </p:cNvSpPr>
          <p:nvPr/>
        </p:nvSpPr>
        <p:spPr bwMode="auto">
          <a:xfrm>
            <a:off x="5616575" y="771525"/>
            <a:ext cx="230188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7</a:t>
            </a:r>
          </a:p>
        </p:txBody>
      </p:sp>
      <p:sp>
        <p:nvSpPr>
          <p:cNvPr id="449672" name="Oval 136"/>
          <p:cNvSpPr>
            <a:spLocks noChangeAspect="1" noChangeArrowheads="1"/>
          </p:cNvSpPr>
          <p:nvPr/>
        </p:nvSpPr>
        <p:spPr bwMode="auto">
          <a:xfrm>
            <a:off x="6027738" y="228600"/>
            <a:ext cx="230187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3</a:t>
            </a:r>
          </a:p>
        </p:txBody>
      </p:sp>
      <p:sp>
        <p:nvSpPr>
          <p:cNvPr id="449673" name="Oval 137"/>
          <p:cNvSpPr>
            <a:spLocks noChangeAspect="1" noChangeArrowheads="1"/>
          </p:cNvSpPr>
          <p:nvPr/>
        </p:nvSpPr>
        <p:spPr bwMode="auto">
          <a:xfrm>
            <a:off x="8683625" y="4724400"/>
            <a:ext cx="231775" cy="23495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en-US" sz="1000">
              <a:latin typeface="Times New Roman" charset="0"/>
              <a:cs typeface="+mn-cs"/>
            </a:endParaRPr>
          </a:p>
        </p:txBody>
      </p:sp>
      <p:cxnSp>
        <p:nvCxnSpPr>
          <p:cNvPr id="449674" name="AutoShape 138"/>
          <p:cNvCxnSpPr>
            <a:cxnSpLocks noChangeShapeType="1"/>
            <a:stCxn id="449592" idx="6"/>
            <a:endCxn id="449673" idx="2"/>
          </p:cNvCxnSpPr>
          <p:nvPr/>
        </p:nvCxnSpPr>
        <p:spPr bwMode="auto">
          <a:xfrm flipV="1">
            <a:off x="8083550" y="4841875"/>
            <a:ext cx="600075" cy="1588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9675" name="AutoShape 139"/>
          <p:cNvCxnSpPr>
            <a:cxnSpLocks noChangeShapeType="1"/>
            <a:stCxn id="449646" idx="2"/>
            <a:endCxn id="449600" idx="6"/>
          </p:cNvCxnSpPr>
          <p:nvPr/>
        </p:nvCxnSpPr>
        <p:spPr bwMode="auto">
          <a:xfrm flipH="1">
            <a:off x="5108575" y="4841875"/>
            <a:ext cx="911225" cy="1588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676" name="Oval 140"/>
          <p:cNvSpPr>
            <a:spLocks noChangeAspect="1" noChangeArrowheads="1"/>
          </p:cNvSpPr>
          <p:nvPr/>
        </p:nvSpPr>
        <p:spPr bwMode="auto">
          <a:xfrm>
            <a:off x="8531225" y="1946275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18</a:t>
            </a:r>
            <a:endParaRPr lang="en-US" sz="1000">
              <a:latin typeface="Times New Roman" charset="0"/>
              <a:cs typeface="+mn-cs"/>
            </a:endParaRPr>
          </a:p>
        </p:txBody>
      </p:sp>
      <p:cxnSp>
        <p:nvCxnSpPr>
          <p:cNvPr id="449677" name="AutoShape 141"/>
          <p:cNvCxnSpPr>
            <a:cxnSpLocks noChangeShapeType="1"/>
            <a:endCxn id="449676" idx="2"/>
          </p:cNvCxnSpPr>
          <p:nvPr/>
        </p:nvCxnSpPr>
        <p:spPr bwMode="auto">
          <a:xfrm>
            <a:off x="8085138" y="2063750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678" name="Oval 142"/>
          <p:cNvSpPr>
            <a:spLocks noChangeAspect="1" noChangeArrowheads="1"/>
          </p:cNvSpPr>
          <p:nvPr/>
        </p:nvSpPr>
        <p:spPr bwMode="auto">
          <a:xfrm>
            <a:off x="8531225" y="3124200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12</a:t>
            </a:r>
            <a:endParaRPr lang="en-US" sz="1000">
              <a:latin typeface="Times New Roman" charset="0"/>
              <a:cs typeface="+mn-cs"/>
            </a:endParaRPr>
          </a:p>
        </p:txBody>
      </p:sp>
      <p:cxnSp>
        <p:nvCxnSpPr>
          <p:cNvPr id="449679" name="AutoShape 143"/>
          <p:cNvCxnSpPr>
            <a:cxnSpLocks noChangeShapeType="1"/>
            <a:endCxn id="449678" idx="2"/>
          </p:cNvCxnSpPr>
          <p:nvPr/>
        </p:nvCxnSpPr>
        <p:spPr bwMode="auto">
          <a:xfrm>
            <a:off x="8085138" y="3243263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59" name="Rectangle 104"/>
          <p:cNvSpPr>
            <a:spLocks noChangeArrowheads="1"/>
          </p:cNvSpPr>
          <p:nvPr/>
        </p:nvSpPr>
        <p:spPr bwMode="auto">
          <a:xfrm>
            <a:off x="1066800" y="152400"/>
            <a:ext cx="3276600" cy="4724400"/>
          </a:xfrm>
          <a:prstGeom prst="rect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959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1586" name="AutoShape 2"/>
          <p:cNvCxnSpPr>
            <a:cxnSpLocks noChangeShapeType="1"/>
            <a:stCxn id="451617" idx="6"/>
            <a:endCxn id="451619" idx="2"/>
          </p:cNvCxnSpPr>
          <p:nvPr/>
        </p:nvCxnSpPr>
        <p:spPr bwMode="auto">
          <a:xfrm>
            <a:off x="4046538" y="2063750"/>
            <a:ext cx="37909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587" name="Oval 3"/>
          <p:cNvSpPr>
            <a:spLocks noChangeAspect="1" noChangeArrowheads="1"/>
          </p:cNvSpPr>
          <p:nvPr/>
        </p:nvSpPr>
        <p:spPr bwMode="auto">
          <a:xfrm>
            <a:off x="1192213" y="3781425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55</a:t>
            </a:r>
          </a:p>
        </p:txBody>
      </p:sp>
      <p:sp>
        <p:nvSpPr>
          <p:cNvPr id="451588" name="Oval 4"/>
          <p:cNvSpPr>
            <a:spLocks noChangeAspect="1" noChangeArrowheads="1"/>
          </p:cNvSpPr>
          <p:nvPr/>
        </p:nvSpPr>
        <p:spPr bwMode="auto">
          <a:xfrm>
            <a:off x="1192213" y="3376613"/>
            <a:ext cx="231775" cy="2365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45</a:t>
            </a:r>
          </a:p>
        </p:txBody>
      </p:sp>
      <p:cxnSp>
        <p:nvCxnSpPr>
          <p:cNvPr id="451589" name="AutoShape 5"/>
          <p:cNvCxnSpPr>
            <a:cxnSpLocks noChangeShapeType="1"/>
            <a:stCxn id="451587" idx="0"/>
            <a:endCxn id="451588" idx="4"/>
          </p:cNvCxnSpPr>
          <p:nvPr/>
        </p:nvCxnSpPr>
        <p:spPr bwMode="auto">
          <a:xfrm flipV="1">
            <a:off x="1308100" y="3617913"/>
            <a:ext cx="0" cy="1587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590" name="Oval 6"/>
          <p:cNvSpPr>
            <a:spLocks noChangeAspect="1" noChangeArrowheads="1"/>
          </p:cNvSpPr>
          <p:nvPr/>
        </p:nvSpPr>
        <p:spPr bwMode="auto">
          <a:xfrm>
            <a:off x="1571625" y="3378200"/>
            <a:ext cx="231775" cy="23812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32</a:t>
            </a:r>
          </a:p>
        </p:txBody>
      </p:sp>
      <p:sp>
        <p:nvSpPr>
          <p:cNvPr id="451591" name="Oval 7"/>
          <p:cNvSpPr>
            <a:spLocks noChangeAspect="1" noChangeArrowheads="1"/>
          </p:cNvSpPr>
          <p:nvPr/>
        </p:nvSpPr>
        <p:spPr bwMode="auto">
          <a:xfrm>
            <a:off x="1571625" y="2943225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30</a:t>
            </a:r>
          </a:p>
        </p:txBody>
      </p:sp>
      <p:cxnSp>
        <p:nvCxnSpPr>
          <p:cNvPr id="451592" name="AutoShape 8"/>
          <p:cNvCxnSpPr>
            <a:cxnSpLocks noChangeShapeType="1"/>
            <a:stCxn id="451590" idx="0"/>
            <a:endCxn id="451591" idx="4"/>
          </p:cNvCxnSpPr>
          <p:nvPr/>
        </p:nvCxnSpPr>
        <p:spPr bwMode="auto">
          <a:xfrm flipV="1">
            <a:off x="1687513" y="3184525"/>
            <a:ext cx="0" cy="1889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593" name="AutoShape 9"/>
          <p:cNvCxnSpPr>
            <a:cxnSpLocks noChangeShapeType="1"/>
            <a:stCxn id="451588" idx="7"/>
            <a:endCxn id="451591" idx="3"/>
          </p:cNvCxnSpPr>
          <p:nvPr/>
        </p:nvCxnSpPr>
        <p:spPr bwMode="auto">
          <a:xfrm flipV="1">
            <a:off x="1389063" y="3149600"/>
            <a:ext cx="215900" cy="2571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594" name="Oval 10"/>
          <p:cNvSpPr>
            <a:spLocks noChangeAspect="1" noChangeArrowheads="1"/>
          </p:cNvSpPr>
          <p:nvPr/>
        </p:nvSpPr>
        <p:spPr bwMode="auto">
          <a:xfrm>
            <a:off x="1931988" y="3387725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24</a:t>
            </a:r>
          </a:p>
        </p:txBody>
      </p:sp>
      <p:sp>
        <p:nvSpPr>
          <p:cNvPr id="451595" name="Oval 11"/>
          <p:cNvSpPr>
            <a:spLocks noChangeAspect="1" noChangeArrowheads="1"/>
          </p:cNvSpPr>
          <p:nvPr/>
        </p:nvSpPr>
        <p:spPr bwMode="auto">
          <a:xfrm>
            <a:off x="1931988" y="2943225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23</a:t>
            </a:r>
          </a:p>
        </p:txBody>
      </p:sp>
      <p:cxnSp>
        <p:nvCxnSpPr>
          <p:cNvPr id="451596" name="AutoShape 12"/>
          <p:cNvCxnSpPr>
            <a:cxnSpLocks noChangeShapeType="1"/>
            <a:stCxn id="451594" idx="0"/>
            <a:endCxn id="451595" idx="4"/>
          </p:cNvCxnSpPr>
          <p:nvPr/>
        </p:nvCxnSpPr>
        <p:spPr bwMode="auto">
          <a:xfrm flipV="1">
            <a:off x="2047875" y="3184525"/>
            <a:ext cx="0" cy="1968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597" name="Oval 13"/>
          <p:cNvSpPr>
            <a:spLocks noChangeAspect="1" noChangeArrowheads="1"/>
          </p:cNvSpPr>
          <p:nvPr/>
        </p:nvSpPr>
        <p:spPr bwMode="auto">
          <a:xfrm>
            <a:off x="2311400" y="2943225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22</a:t>
            </a:r>
          </a:p>
        </p:txBody>
      </p:sp>
      <p:cxnSp>
        <p:nvCxnSpPr>
          <p:cNvPr id="451598" name="AutoShape 14"/>
          <p:cNvCxnSpPr>
            <a:cxnSpLocks noChangeShapeType="1"/>
            <a:stCxn id="451597" idx="0"/>
            <a:endCxn id="451614" idx="4"/>
          </p:cNvCxnSpPr>
          <p:nvPr/>
        </p:nvCxnSpPr>
        <p:spPr bwMode="auto">
          <a:xfrm flipV="1">
            <a:off x="2427288" y="2730500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599" name="AutoShape 15"/>
          <p:cNvCxnSpPr>
            <a:cxnSpLocks noChangeShapeType="1"/>
            <a:stCxn id="451595" idx="7"/>
            <a:endCxn id="451614" idx="3"/>
          </p:cNvCxnSpPr>
          <p:nvPr/>
        </p:nvCxnSpPr>
        <p:spPr bwMode="auto">
          <a:xfrm flipV="1">
            <a:off x="2130425" y="2695575"/>
            <a:ext cx="215900" cy="2778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00" name="AutoShape 16"/>
          <p:cNvCxnSpPr>
            <a:cxnSpLocks noChangeShapeType="1"/>
            <a:stCxn id="451591" idx="7"/>
            <a:endCxn id="451614" idx="2"/>
          </p:cNvCxnSpPr>
          <p:nvPr/>
        </p:nvCxnSpPr>
        <p:spPr bwMode="auto">
          <a:xfrm flipV="1">
            <a:off x="1768475" y="2606675"/>
            <a:ext cx="538163" cy="3667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01" name="Oval 17"/>
          <p:cNvSpPr>
            <a:spLocks noChangeAspect="1" noChangeArrowheads="1"/>
          </p:cNvSpPr>
          <p:nvPr/>
        </p:nvSpPr>
        <p:spPr bwMode="auto">
          <a:xfrm>
            <a:off x="2657475" y="3387725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50</a:t>
            </a:r>
          </a:p>
        </p:txBody>
      </p:sp>
      <p:sp>
        <p:nvSpPr>
          <p:cNvPr id="451602" name="Oval 18"/>
          <p:cNvSpPr>
            <a:spLocks noChangeAspect="1" noChangeArrowheads="1"/>
          </p:cNvSpPr>
          <p:nvPr/>
        </p:nvSpPr>
        <p:spPr bwMode="auto">
          <a:xfrm>
            <a:off x="2657475" y="2943225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48</a:t>
            </a:r>
          </a:p>
        </p:txBody>
      </p:sp>
      <p:cxnSp>
        <p:nvCxnSpPr>
          <p:cNvPr id="451603" name="AutoShape 19"/>
          <p:cNvCxnSpPr>
            <a:cxnSpLocks noChangeShapeType="1"/>
            <a:stCxn id="451601" idx="0"/>
            <a:endCxn id="451602" idx="4"/>
          </p:cNvCxnSpPr>
          <p:nvPr/>
        </p:nvCxnSpPr>
        <p:spPr bwMode="auto">
          <a:xfrm flipV="1">
            <a:off x="2773363" y="3184525"/>
            <a:ext cx="0" cy="1968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04" name="Oval 20"/>
          <p:cNvSpPr>
            <a:spLocks noChangeAspect="1" noChangeArrowheads="1"/>
          </p:cNvSpPr>
          <p:nvPr/>
        </p:nvSpPr>
        <p:spPr bwMode="auto">
          <a:xfrm>
            <a:off x="3003550" y="2943225"/>
            <a:ext cx="230188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31</a:t>
            </a:r>
          </a:p>
        </p:txBody>
      </p:sp>
      <p:cxnSp>
        <p:nvCxnSpPr>
          <p:cNvPr id="451605" name="AutoShape 21"/>
          <p:cNvCxnSpPr>
            <a:cxnSpLocks noChangeShapeType="1"/>
            <a:stCxn id="451604" idx="0"/>
            <a:endCxn id="451615" idx="4"/>
          </p:cNvCxnSpPr>
          <p:nvPr/>
        </p:nvCxnSpPr>
        <p:spPr bwMode="auto">
          <a:xfrm flipV="1">
            <a:off x="3119438" y="2730500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06" name="AutoShape 22"/>
          <p:cNvCxnSpPr>
            <a:cxnSpLocks noChangeShapeType="1"/>
            <a:stCxn id="451602" idx="7"/>
            <a:endCxn id="451615" idx="3"/>
          </p:cNvCxnSpPr>
          <p:nvPr/>
        </p:nvCxnSpPr>
        <p:spPr bwMode="auto">
          <a:xfrm flipV="1">
            <a:off x="2854325" y="2695575"/>
            <a:ext cx="182563" cy="2778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07" name="Oval 23"/>
          <p:cNvSpPr>
            <a:spLocks noChangeAspect="1" noChangeArrowheads="1"/>
          </p:cNvSpPr>
          <p:nvPr/>
        </p:nvSpPr>
        <p:spPr bwMode="auto">
          <a:xfrm>
            <a:off x="3397250" y="2943225"/>
            <a:ext cx="230188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17</a:t>
            </a:r>
          </a:p>
        </p:txBody>
      </p:sp>
      <p:cxnSp>
        <p:nvCxnSpPr>
          <p:cNvPr id="451608" name="AutoShape 24"/>
          <p:cNvCxnSpPr>
            <a:cxnSpLocks noChangeShapeType="1"/>
            <a:stCxn id="451607" idx="0"/>
            <a:endCxn id="451616" idx="4"/>
          </p:cNvCxnSpPr>
          <p:nvPr/>
        </p:nvCxnSpPr>
        <p:spPr bwMode="auto">
          <a:xfrm flipV="1">
            <a:off x="3513138" y="2730500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09" name="Oval 25"/>
          <p:cNvSpPr>
            <a:spLocks noChangeAspect="1" noChangeArrowheads="1"/>
          </p:cNvSpPr>
          <p:nvPr/>
        </p:nvSpPr>
        <p:spPr bwMode="auto">
          <a:xfrm>
            <a:off x="3808413" y="2490788"/>
            <a:ext cx="230187" cy="23653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44</a:t>
            </a:r>
          </a:p>
        </p:txBody>
      </p:sp>
      <p:cxnSp>
        <p:nvCxnSpPr>
          <p:cNvPr id="451610" name="AutoShape 26"/>
          <p:cNvCxnSpPr>
            <a:cxnSpLocks noChangeShapeType="1"/>
            <a:stCxn id="451609" idx="0"/>
            <a:endCxn id="451617" idx="4"/>
          </p:cNvCxnSpPr>
          <p:nvPr/>
        </p:nvCxnSpPr>
        <p:spPr bwMode="auto">
          <a:xfrm flipV="1">
            <a:off x="3922713" y="2189163"/>
            <a:ext cx="0" cy="2952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11" name="Line 27"/>
          <p:cNvSpPr>
            <a:spLocks noChangeShapeType="1"/>
          </p:cNvSpPr>
          <p:nvPr/>
        </p:nvSpPr>
        <p:spPr bwMode="auto">
          <a:xfrm flipV="1">
            <a:off x="3198813" y="2135188"/>
            <a:ext cx="722312" cy="40163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51612" name="Line 28"/>
          <p:cNvSpPr>
            <a:spLocks noChangeShapeType="1"/>
          </p:cNvSpPr>
          <p:nvPr/>
        </p:nvSpPr>
        <p:spPr bwMode="auto">
          <a:xfrm flipV="1">
            <a:off x="3565525" y="2149475"/>
            <a:ext cx="361950" cy="3794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51613" name="Line 29"/>
          <p:cNvSpPr>
            <a:spLocks noChangeShapeType="1"/>
          </p:cNvSpPr>
          <p:nvPr/>
        </p:nvSpPr>
        <p:spPr bwMode="auto">
          <a:xfrm flipV="1">
            <a:off x="2481263" y="2090738"/>
            <a:ext cx="1430337" cy="46196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51614" name="Oval 30"/>
          <p:cNvSpPr>
            <a:spLocks noChangeAspect="1" noChangeArrowheads="1"/>
          </p:cNvSpPr>
          <p:nvPr/>
        </p:nvSpPr>
        <p:spPr bwMode="auto">
          <a:xfrm>
            <a:off x="2311400" y="2489200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8</a:t>
            </a:r>
            <a:endParaRPr lang="en-US" sz="1000">
              <a:latin typeface="Times New Roman" charset="0"/>
              <a:cs typeface="+mn-cs"/>
            </a:endParaRPr>
          </a:p>
        </p:txBody>
      </p:sp>
      <p:sp>
        <p:nvSpPr>
          <p:cNvPr id="451615" name="Oval 31"/>
          <p:cNvSpPr>
            <a:spLocks noChangeAspect="1" noChangeArrowheads="1"/>
          </p:cNvSpPr>
          <p:nvPr/>
        </p:nvSpPr>
        <p:spPr bwMode="auto">
          <a:xfrm>
            <a:off x="3003550" y="2489200"/>
            <a:ext cx="230188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29</a:t>
            </a:r>
          </a:p>
        </p:txBody>
      </p:sp>
      <p:sp>
        <p:nvSpPr>
          <p:cNvPr id="451616" name="Oval 32"/>
          <p:cNvSpPr>
            <a:spLocks noChangeAspect="1" noChangeArrowheads="1"/>
          </p:cNvSpPr>
          <p:nvPr/>
        </p:nvSpPr>
        <p:spPr bwMode="auto">
          <a:xfrm>
            <a:off x="3397250" y="2489200"/>
            <a:ext cx="230188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10</a:t>
            </a:r>
          </a:p>
        </p:txBody>
      </p:sp>
      <p:sp>
        <p:nvSpPr>
          <p:cNvPr id="451617" name="Oval 33"/>
          <p:cNvSpPr>
            <a:spLocks noChangeAspect="1" noChangeArrowheads="1"/>
          </p:cNvSpPr>
          <p:nvPr/>
        </p:nvSpPr>
        <p:spPr bwMode="auto">
          <a:xfrm>
            <a:off x="3808413" y="1946275"/>
            <a:ext cx="230187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6</a:t>
            </a:r>
          </a:p>
        </p:txBody>
      </p:sp>
      <p:sp>
        <p:nvSpPr>
          <p:cNvPr id="451618" name="Oval 34"/>
          <p:cNvSpPr>
            <a:spLocks noChangeAspect="1" noChangeArrowheads="1"/>
          </p:cNvSpPr>
          <p:nvPr/>
        </p:nvSpPr>
        <p:spPr bwMode="auto">
          <a:xfrm>
            <a:off x="7845425" y="2484438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37</a:t>
            </a:r>
          </a:p>
        </p:txBody>
      </p:sp>
      <p:sp>
        <p:nvSpPr>
          <p:cNvPr id="451619" name="Oval 35"/>
          <p:cNvSpPr>
            <a:spLocks noChangeAspect="1" noChangeArrowheads="1"/>
          </p:cNvSpPr>
          <p:nvPr/>
        </p:nvSpPr>
        <p:spPr bwMode="auto">
          <a:xfrm>
            <a:off x="7845425" y="1946275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</a:t>
            </a:r>
            <a:endParaRPr lang="en-US" sz="1000">
              <a:latin typeface="Times New Roman" charset="0"/>
              <a:cs typeface="+mn-cs"/>
            </a:endParaRPr>
          </a:p>
        </p:txBody>
      </p:sp>
      <p:cxnSp>
        <p:nvCxnSpPr>
          <p:cNvPr id="451620" name="AutoShape 36"/>
          <p:cNvCxnSpPr>
            <a:cxnSpLocks noChangeShapeType="1"/>
            <a:stCxn id="451618" idx="0"/>
            <a:endCxn id="451619" idx="4"/>
          </p:cNvCxnSpPr>
          <p:nvPr/>
        </p:nvCxnSpPr>
        <p:spPr bwMode="auto">
          <a:xfrm flipV="1">
            <a:off x="7961313" y="2189163"/>
            <a:ext cx="0" cy="287337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21" name="AutoShape 37"/>
          <p:cNvCxnSpPr>
            <a:cxnSpLocks noChangeShapeType="1"/>
            <a:stCxn id="451619" idx="6"/>
          </p:cNvCxnSpPr>
          <p:nvPr/>
        </p:nvCxnSpPr>
        <p:spPr bwMode="auto">
          <a:xfrm>
            <a:off x="8085138" y="2063750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22" name="AutoShape 38"/>
          <p:cNvCxnSpPr>
            <a:cxnSpLocks noChangeShapeType="1"/>
            <a:stCxn id="451629" idx="6"/>
            <a:endCxn id="451631" idx="2"/>
          </p:cNvCxnSpPr>
          <p:nvPr/>
        </p:nvCxnSpPr>
        <p:spPr bwMode="auto">
          <a:xfrm>
            <a:off x="7250113" y="3243263"/>
            <a:ext cx="587375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23" name="Oval 39"/>
          <p:cNvSpPr>
            <a:spLocks noChangeAspect="1" noChangeArrowheads="1"/>
          </p:cNvSpPr>
          <p:nvPr/>
        </p:nvSpPr>
        <p:spPr bwMode="auto">
          <a:xfrm>
            <a:off x="6602413" y="4122738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41</a:t>
            </a:r>
          </a:p>
        </p:txBody>
      </p:sp>
      <p:cxnSp>
        <p:nvCxnSpPr>
          <p:cNvPr id="451624" name="AutoShape 40"/>
          <p:cNvCxnSpPr>
            <a:cxnSpLocks noChangeShapeType="1"/>
            <a:stCxn id="451623" idx="0"/>
            <a:endCxn id="451628" idx="4"/>
          </p:cNvCxnSpPr>
          <p:nvPr/>
        </p:nvCxnSpPr>
        <p:spPr bwMode="auto">
          <a:xfrm flipV="1">
            <a:off x="6719888" y="3908425"/>
            <a:ext cx="0" cy="2063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25" name="Oval 41"/>
          <p:cNvSpPr>
            <a:spLocks noChangeAspect="1" noChangeArrowheads="1"/>
          </p:cNvSpPr>
          <p:nvPr/>
        </p:nvSpPr>
        <p:spPr bwMode="auto">
          <a:xfrm>
            <a:off x="7011988" y="3670300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33</a:t>
            </a:r>
          </a:p>
        </p:txBody>
      </p:sp>
      <p:cxnSp>
        <p:nvCxnSpPr>
          <p:cNvPr id="451626" name="AutoShape 42"/>
          <p:cNvCxnSpPr>
            <a:cxnSpLocks noChangeShapeType="1"/>
            <a:stCxn id="451625" idx="0"/>
            <a:endCxn id="451629" idx="4"/>
          </p:cNvCxnSpPr>
          <p:nvPr/>
        </p:nvCxnSpPr>
        <p:spPr bwMode="auto">
          <a:xfrm flipH="1" flipV="1">
            <a:off x="7126288" y="3368675"/>
            <a:ext cx="1587" cy="2936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27" name="Line 43"/>
          <p:cNvSpPr>
            <a:spLocks noChangeShapeType="1"/>
          </p:cNvSpPr>
          <p:nvPr/>
        </p:nvSpPr>
        <p:spPr bwMode="auto">
          <a:xfrm flipV="1">
            <a:off x="6770688" y="3328988"/>
            <a:ext cx="361950" cy="3778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51628" name="Oval 44"/>
          <p:cNvSpPr>
            <a:spLocks noChangeAspect="1" noChangeArrowheads="1"/>
          </p:cNvSpPr>
          <p:nvPr/>
        </p:nvSpPr>
        <p:spPr bwMode="auto">
          <a:xfrm>
            <a:off x="6602413" y="3667125"/>
            <a:ext cx="231775" cy="23812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28</a:t>
            </a:r>
          </a:p>
        </p:txBody>
      </p:sp>
      <p:sp>
        <p:nvSpPr>
          <p:cNvPr id="451629" name="Oval 45"/>
          <p:cNvSpPr>
            <a:spLocks noChangeAspect="1" noChangeArrowheads="1"/>
          </p:cNvSpPr>
          <p:nvPr/>
        </p:nvSpPr>
        <p:spPr bwMode="auto">
          <a:xfrm>
            <a:off x="7010400" y="3124200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15</a:t>
            </a:r>
          </a:p>
        </p:txBody>
      </p:sp>
      <p:sp>
        <p:nvSpPr>
          <p:cNvPr id="451630" name="Oval 46"/>
          <p:cNvSpPr>
            <a:spLocks noChangeAspect="1" noChangeArrowheads="1"/>
          </p:cNvSpPr>
          <p:nvPr/>
        </p:nvSpPr>
        <p:spPr bwMode="auto">
          <a:xfrm>
            <a:off x="7845425" y="3660775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25</a:t>
            </a:r>
          </a:p>
        </p:txBody>
      </p:sp>
      <p:sp>
        <p:nvSpPr>
          <p:cNvPr id="451631" name="Oval 47"/>
          <p:cNvSpPr>
            <a:spLocks noChangeAspect="1" noChangeArrowheads="1"/>
          </p:cNvSpPr>
          <p:nvPr/>
        </p:nvSpPr>
        <p:spPr bwMode="auto">
          <a:xfrm>
            <a:off x="7845425" y="3124200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7</a:t>
            </a:r>
            <a:endParaRPr lang="en-US" sz="1000">
              <a:latin typeface="Times New Roman" charset="0"/>
              <a:cs typeface="+mn-cs"/>
            </a:endParaRPr>
          </a:p>
        </p:txBody>
      </p:sp>
      <p:cxnSp>
        <p:nvCxnSpPr>
          <p:cNvPr id="451632" name="AutoShape 48"/>
          <p:cNvCxnSpPr>
            <a:cxnSpLocks noChangeShapeType="1"/>
            <a:stCxn id="451630" idx="0"/>
            <a:endCxn id="451631" idx="4"/>
          </p:cNvCxnSpPr>
          <p:nvPr/>
        </p:nvCxnSpPr>
        <p:spPr bwMode="auto">
          <a:xfrm flipV="1">
            <a:off x="7961313" y="3368675"/>
            <a:ext cx="0" cy="2841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33" name="Text Box 49"/>
          <p:cNvSpPr txBox="1">
            <a:spLocks noChangeArrowheads="1"/>
          </p:cNvSpPr>
          <p:nvPr/>
        </p:nvSpPr>
        <p:spPr bwMode="auto">
          <a:xfrm>
            <a:off x="152400" y="3733800"/>
            <a:ext cx="4921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b="1">
                <a:cs typeface="+mn-cs"/>
              </a:rPr>
              <a:t>+</a:t>
            </a:r>
            <a:endParaRPr lang="en-US" sz="4000" b="1" baseline="-25000">
              <a:solidFill>
                <a:srgbClr val="006600"/>
              </a:solidFill>
              <a:cs typeface="+mn-cs"/>
            </a:endParaRPr>
          </a:p>
        </p:txBody>
      </p:sp>
      <p:sp>
        <p:nvSpPr>
          <p:cNvPr id="451634" name="Line 50"/>
          <p:cNvSpPr>
            <a:spLocks noChangeShapeType="1"/>
          </p:cNvSpPr>
          <p:nvPr/>
        </p:nvSpPr>
        <p:spPr bwMode="auto">
          <a:xfrm flipH="1">
            <a:off x="228600" y="4648200"/>
            <a:ext cx="86106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51635" name="Oval 51"/>
          <p:cNvSpPr>
            <a:spLocks noChangeAspect="1" noChangeArrowheads="1"/>
          </p:cNvSpPr>
          <p:nvPr/>
        </p:nvSpPr>
        <p:spPr bwMode="auto">
          <a:xfrm>
            <a:off x="7845425" y="5270500"/>
            <a:ext cx="231775" cy="23495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18</a:t>
            </a:r>
          </a:p>
        </p:txBody>
      </p:sp>
      <p:cxnSp>
        <p:nvCxnSpPr>
          <p:cNvPr id="451636" name="AutoShape 52"/>
          <p:cNvCxnSpPr>
            <a:cxnSpLocks noChangeShapeType="1"/>
            <a:stCxn id="451635" idx="0"/>
            <a:endCxn id="451637" idx="4"/>
          </p:cNvCxnSpPr>
          <p:nvPr/>
        </p:nvCxnSpPr>
        <p:spPr bwMode="auto">
          <a:xfrm flipH="1" flipV="1">
            <a:off x="7959725" y="4968875"/>
            <a:ext cx="1588" cy="2936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37" name="Oval 53"/>
          <p:cNvSpPr>
            <a:spLocks noChangeAspect="1" noChangeArrowheads="1"/>
          </p:cNvSpPr>
          <p:nvPr/>
        </p:nvSpPr>
        <p:spPr bwMode="auto">
          <a:xfrm>
            <a:off x="7843838" y="4724400"/>
            <a:ext cx="231775" cy="2365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12</a:t>
            </a:r>
          </a:p>
        </p:txBody>
      </p:sp>
      <p:cxnSp>
        <p:nvCxnSpPr>
          <p:cNvPr id="451639" name="AutoShape 55"/>
          <p:cNvCxnSpPr>
            <a:cxnSpLocks noChangeShapeType="1"/>
            <a:stCxn id="451654" idx="6"/>
            <a:endCxn id="451637" idx="2"/>
          </p:cNvCxnSpPr>
          <p:nvPr/>
        </p:nvCxnSpPr>
        <p:spPr bwMode="auto">
          <a:xfrm>
            <a:off x="6265863" y="4841875"/>
            <a:ext cx="1570037" cy="1588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40" name="Oval 56"/>
          <p:cNvSpPr>
            <a:spLocks noChangeAspect="1" noChangeArrowheads="1"/>
          </p:cNvSpPr>
          <p:nvPr/>
        </p:nvSpPr>
        <p:spPr bwMode="auto">
          <a:xfrm>
            <a:off x="4876800" y="6165850"/>
            <a:ext cx="231775" cy="23495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41</a:t>
            </a:r>
          </a:p>
        </p:txBody>
      </p:sp>
      <p:sp>
        <p:nvSpPr>
          <p:cNvPr id="451641" name="Oval 57"/>
          <p:cNvSpPr>
            <a:spLocks noChangeAspect="1" noChangeArrowheads="1"/>
          </p:cNvSpPr>
          <p:nvPr/>
        </p:nvSpPr>
        <p:spPr bwMode="auto">
          <a:xfrm>
            <a:off x="4876800" y="5721350"/>
            <a:ext cx="231775" cy="2365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28</a:t>
            </a:r>
          </a:p>
        </p:txBody>
      </p:sp>
      <p:cxnSp>
        <p:nvCxnSpPr>
          <p:cNvPr id="451642" name="AutoShape 58"/>
          <p:cNvCxnSpPr>
            <a:cxnSpLocks noChangeShapeType="1"/>
            <a:stCxn id="451640" idx="0"/>
            <a:endCxn id="451641" idx="4"/>
          </p:cNvCxnSpPr>
          <p:nvPr/>
        </p:nvCxnSpPr>
        <p:spPr bwMode="auto">
          <a:xfrm flipV="1">
            <a:off x="4992688" y="5962650"/>
            <a:ext cx="0" cy="1968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43" name="Oval 59"/>
          <p:cNvSpPr>
            <a:spLocks noChangeAspect="1" noChangeArrowheads="1"/>
          </p:cNvSpPr>
          <p:nvPr/>
        </p:nvSpPr>
        <p:spPr bwMode="auto">
          <a:xfrm>
            <a:off x="5222875" y="5721350"/>
            <a:ext cx="230188" cy="2365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33</a:t>
            </a:r>
          </a:p>
        </p:txBody>
      </p:sp>
      <p:cxnSp>
        <p:nvCxnSpPr>
          <p:cNvPr id="451644" name="AutoShape 60"/>
          <p:cNvCxnSpPr>
            <a:cxnSpLocks noChangeShapeType="1"/>
            <a:stCxn id="451643" idx="0"/>
            <a:endCxn id="451652" idx="4"/>
          </p:cNvCxnSpPr>
          <p:nvPr/>
        </p:nvCxnSpPr>
        <p:spPr bwMode="auto">
          <a:xfrm flipV="1">
            <a:off x="5338763" y="5508625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45" name="AutoShape 61"/>
          <p:cNvCxnSpPr>
            <a:cxnSpLocks noChangeShapeType="1"/>
            <a:stCxn id="451641" idx="7"/>
            <a:endCxn id="451652" idx="3"/>
          </p:cNvCxnSpPr>
          <p:nvPr/>
        </p:nvCxnSpPr>
        <p:spPr bwMode="auto">
          <a:xfrm flipV="1">
            <a:off x="5073650" y="5473700"/>
            <a:ext cx="182563" cy="2778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46" name="Oval 62"/>
          <p:cNvSpPr>
            <a:spLocks noChangeAspect="1" noChangeArrowheads="1"/>
          </p:cNvSpPr>
          <p:nvPr/>
        </p:nvSpPr>
        <p:spPr bwMode="auto">
          <a:xfrm>
            <a:off x="5616575" y="5721350"/>
            <a:ext cx="230188" cy="2365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25</a:t>
            </a:r>
          </a:p>
        </p:txBody>
      </p:sp>
      <p:cxnSp>
        <p:nvCxnSpPr>
          <p:cNvPr id="451647" name="AutoShape 63"/>
          <p:cNvCxnSpPr>
            <a:cxnSpLocks noChangeShapeType="1"/>
            <a:stCxn id="451646" idx="0"/>
            <a:endCxn id="451653" idx="4"/>
          </p:cNvCxnSpPr>
          <p:nvPr/>
        </p:nvCxnSpPr>
        <p:spPr bwMode="auto">
          <a:xfrm flipV="1">
            <a:off x="5732463" y="5508625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48" name="Oval 64"/>
          <p:cNvSpPr>
            <a:spLocks noChangeAspect="1" noChangeArrowheads="1"/>
          </p:cNvSpPr>
          <p:nvPr/>
        </p:nvSpPr>
        <p:spPr bwMode="auto">
          <a:xfrm>
            <a:off x="6027738" y="5268913"/>
            <a:ext cx="230187" cy="236537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37</a:t>
            </a:r>
          </a:p>
        </p:txBody>
      </p:sp>
      <p:cxnSp>
        <p:nvCxnSpPr>
          <p:cNvPr id="451649" name="AutoShape 65"/>
          <p:cNvCxnSpPr>
            <a:cxnSpLocks noChangeShapeType="1"/>
            <a:stCxn id="451648" idx="0"/>
            <a:endCxn id="451654" idx="4"/>
          </p:cNvCxnSpPr>
          <p:nvPr/>
        </p:nvCxnSpPr>
        <p:spPr bwMode="auto">
          <a:xfrm flipV="1">
            <a:off x="6142038" y="4967288"/>
            <a:ext cx="0" cy="2952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50" name="Line 66"/>
          <p:cNvSpPr>
            <a:spLocks noChangeShapeType="1"/>
          </p:cNvSpPr>
          <p:nvPr/>
        </p:nvSpPr>
        <p:spPr bwMode="auto">
          <a:xfrm flipV="1">
            <a:off x="5418138" y="4913313"/>
            <a:ext cx="722312" cy="40163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51651" name="Line 67"/>
          <p:cNvSpPr>
            <a:spLocks noChangeShapeType="1"/>
          </p:cNvSpPr>
          <p:nvPr/>
        </p:nvSpPr>
        <p:spPr bwMode="auto">
          <a:xfrm flipV="1">
            <a:off x="5784850" y="4927600"/>
            <a:ext cx="361950" cy="3794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51652" name="Oval 68"/>
          <p:cNvSpPr>
            <a:spLocks noChangeAspect="1" noChangeArrowheads="1"/>
          </p:cNvSpPr>
          <p:nvPr/>
        </p:nvSpPr>
        <p:spPr bwMode="auto">
          <a:xfrm>
            <a:off x="5222875" y="5267325"/>
            <a:ext cx="230188" cy="23495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15</a:t>
            </a:r>
          </a:p>
        </p:txBody>
      </p:sp>
      <p:sp>
        <p:nvSpPr>
          <p:cNvPr id="451653" name="Oval 69"/>
          <p:cNvSpPr>
            <a:spLocks noChangeAspect="1" noChangeArrowheads="1"/>
          </p:cNvSpPr>
          <p:nvPr/>
        </p:nvSpPr>
        <p:spPr bwMode="auto">
          <a:xfrm>
            <a:off x="5616575" y="5267325"/>
            <a:ext cx="230188" cy="23495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7</a:t>
            </a:r>
          </a:p>
        </p:txBody>
      </p:sp>
      <p:sp>
        <p:nvSpPr>
          <p:cNvPr id="451654" name="Oval 70"/>
          <p:cNvSpPr>
            <a:spLocks noChangeAspect="1" noChangeArrowheads="1"/>
          </p:cNvSpPr>
          <p:nvPr/>
        </p:nvSpPr>
        <p:spPr bwMode="auto">
          <a:xfrm>
            <a:off x="6027738" y="4724400"/>
            <a:ext cx="230187" cy="23495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3</a:t>
            </a:r>
          </a:p>
        </p:txBody>
      </p:sp>
      <p:cxnSp>
        <p:nvCxnSpPr>
          <p:cNvPr id="451655" name="AutoShape 71"/>
          <p:cNvCxnSpPr>
            <a:cxnSpLocks noChangeShapeType="1"/>
          </p:cNvCxnSpPr>
          <p:nvPr/>
        </p:nvCxnSpPr>
        <p:spPr bwMode="auto">
          <a:xfrm>
            <a:off x="8085138" y="2063750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56" name="Oval 72"/>
          <p:cNvSpPr>
            <a:spLocks noChangeAspect="1" noChangeArrowheads="1"/>
          </p:cNvSpPr>
          <p:nvPr/>
        </p:nvSpPr>
        <p:spPr bwMode="auto">
          <a:xfrm>
            <a:off x="7848600" y="228600"/>
            <a:ext cx="231775" cy="2365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12</a:t>
            </a:r>
            <a:endParaRPr lang="en-US" sz="1000">
              <a:solidFill>
                <a:schemeClr val="bg1"/>
              </a:solidFill>
              <a:latin typeface="Times New Roman" charset="0"/>
              <a:cs typeface="+mn-cs"/>
            </a:endParaRPr>
          </a:p>
        </p:txBody>
      </p:sp>
      <p:sp>
        <p:nvSpPr>
          <p:cNvPr id="451657" name="Oval 73"/>
          <p:cNvSpPr>
            <a:spLocks noChangeAspect="1" noChangeArrowheads="1"/>
          </p:cNvSpPr>
          <p:nvPr/>
        </p:nvSpPr>
        <p:spPr bwMode="auto">
          <a:xfrm>
            <a:off x="7848600" y="762000"/>
            <a:ext cx="231775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18</a:t>
            </a:r>
            <a:endParaRPr lang="en-US" sz="1000">
              <a:solidFill>
                <a:schemeClr val="bg1"/>
              </a:solidFill>
              <a:latin typeface="Times New Roman" charset="0"/>
              <a:cs typeface="+mn-cs"/>
            </a:endParaRPr>
          </a:p>
        </p:txBody>
      </p:sp>
      <p:cxnSp>
        <p:nvCxnSpPr>
          <p:cNvPr id="451658" name="AutoShape 74"/>
          <p:cNvCxnSpPr>
            <a:cxnSpLocks noChangeShapeType="1"/>
            <a:stCxn id="451657" idx="0"/>
            <a:endCxn id="451656" idx="4"/>
          </p:cNvCxnSpPr>
          <p:nvPr/>
        </p:nvCxnSpPr>
        <p:spPr bwMode="auto">
          <a:xfrm flipV="1">
            <a:off x="7964488" y="473075"/>
            <a:ext cx="0" cy="2809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59" name="Oval 75"/>
          <p:cNvSpPr>
            <a:spLocks noChangeAspect="1" noChangeArrowheads="1"/>
          </p:cNvSpPr>
          <p:nvPr/>
        </p:nvSpPr>
        <p:spPr bwMode="auto">
          <a:xfrm>
            <a:off x="6629400" y="1227138"/>
            <a:ext cx="231775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25</a:t>
            </a:r>
          </a:p>
        </p:txBody>
      </p:sp>
      <p:cxnSp>
        <p:nvCxnSpPr>
          <p:cNvPr id="451660" name="AutoShape 76"/>
          <p:cNvCxnSpPr>
            <a:cxnSpLocks noChangeShapeType="1"/>
            <a:stCxn id="451659" idx="0"/>
            <a:endCxn id="451664" idx="4"/>
          </p:cNvCxnSpPr>
          <p:nvPr/>
        </p:nvCxnSpPr>
        <p:spPr bwMode="auto">
          <a:xfrm flipV="1">
            <a:off x="6745288" y="1017588"/>
            <a:ext cx="0" cy="201612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61" name="Oval 77"/>
          <p:cNvSpPr>
            <a:spLocks noChangeAspect="1" noChangeArrowheads="1"/>
          </p:cNvSpPr>
          <p:nvPr/>
        </p:nvSpPr>
        <p:spPr bwMode="auto">
          <a:xfrm>
            <a:off x="7038975" y="774700"/>
            <a:ext cx="231775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37</a:t>
            </a:r>
          </a:p>
        </p:txBody>
      </p:sp>
      <p:cxnSp>
        <p:nvCxnSpPr>
          <p:cNvPr id="451662" name="AutoShape 78"/>
          <p:cNvCxnSpPr>
            <a:cxnSpLocks noChangeShapeType="1"/>
            <a:stCxn id="451661" idx="0"/>
            <a:endCxn id="451665" idx="4"/>
          </p:cNvCxnSpPr>
          <p:nvPr/>
        </p:nvCxnSpPr>
        <p:spPr bwMode="auto">
          <a:xfrm flipH="1" flipV="1">
            <a:off x="7153275" y="473075"/>
            <a:ext cx="1588" cy="2936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63" name="Line 79"/>
          <p:cNvSpPr>
            <a:spLocks noChangeShapeType="1"/>
          </p:cNvSpPr>
          <p:nvPr/>
        </p:nvSpPr>
        <p:spPr bwMode="auto">
          <a:xfrm flipV="1">
            <a:off x="6797675" y="433388"/>
            <a:ext cx="361950" cy="3778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51664" name="Oval 80"/>
          <p:cNvSpPr>
            <a:spLocks noChangeAspect="1" noChangeArrowheads="1"/>
          </p:cNvSpPr>
          <p:nvPr/>
        </p:nvSpPr>
        <p:spPr bwMode="auto">
          <a:xfrm>
            <a:off x="6629400" y="771525"/>
            <a:ext cx="231775" cy="238125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7</a:t>
            </a:r>
          </a:p>
        </p:txBody>
      </p:sp>
      <p:sp>
        <p:nvSpPr>
          <p:cNvPr id="451665" name="Oval 81"/>
          <p:cNvSpPr>
            <a:spLocks noChangeAspect="1" noChangeArrowheads="1"/>
          </p:cNvSpPr>
          <p:nvPr/>
        </p:nvSpPr>
        <p:spPr bwMode="auto">
          <a:xfrm>
            <a:off x="7037388" y="228600"/>
            <a:ext cx="231775" cy="2365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3</a:t>
            </a:r>
          </a:p>
        </p:txBody>
      </p:sp>
      <p:sp>
        <p:nvSpPr>
          <p:cNvPr id="451666" name="Oval 82"/>
          <p:cNvSpPr>
            <a:spLocks noChangeAspect="1" noChangeArrowheads="1"/>
          </p:cNvSpPr>
          <p:nvPr/>
        </p:nvSpPr>
        <p:spPr bwMode="auto">
          <a:xfrm>
            <a:off x="4876800" y="1670050"/>
            <a:ext cx="231775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41</a:t>
            </a:r>
          </a:p>
        </p:txBody>
      </p:sp>
      <p:sp>
        <p:nvSpPr>
          <p:cNvPr id="451667" name="Oval 83"/>
          <p:cNvSpPr>
            <a:spLocks noChangeAspect="1" noChangeArrowheads="1"/>
          </p:cNvSpPr>
          <p:nvPr/>
        </p:nvSpPr>
        <p:spPr bwMode="auto">
          <a:xfrm>
            <a:off x="4876800" y="1225550"/>
            <a:ext cx="231775" cy="2365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28</a:t>
            </a:r>
          </a:p>
        </p:txBody>
      </p:sp>
      <p:cxnSp>
        <p:nvCxnSpPr>
          <p:cNvPr id="451668" name="AutoShape 84"/>
          <p:cNvCxnSpPr>
            <a:cxnSpLocks noChangeShapeType="1"/>
            <a:stCxn id="451666" idx="0"/>
            <a:endCxn id="451667" idx="4"/>
          </p:cNvCxnSpPr>
          <p:nvPr/>
        </p:nvCxnSpPr>
        <p:spPr bwMode="auto">
          <a:xfrm flipV="1">
            <a:off x="4992688" y="1466850"/>
            <a:ext cx="0" cy="1968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69" name="Oval 85"/>
          <p:cNvSpPr>
            <a:spLocks noChangeAspect="1" noChangeArrowheads="1"/>
          </p:cNvSpPr>
          <p:nvPr/>
        </p:nvSpPr>
        <p:spPr bwMode="auto">
          <a:xfrm>
            <a:off x="5222875" y="1225550"/>
            <a:ext cx="230188" cy="2365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33</a:t>
            </a:r>
          </a:p>
        </p:txBody>
      </p:sp>
      <p:cxnSp>
        <p:nvCxnSpPr>
          <p:cNvPr id="451670" name="AutoShape 86"/>
          <p:cNvCxnSpPr>
            <a:cxnSpLocks noChangeShapeType="1"/>
            <a:stCxn id="451669" idx="0"/>
            <a:endCxn id="451678" idx="4"/>
          </p:cNvCxnSpPr>
          <p:nvPr/>
        </p:nvCxnSpPr>
        <p:spPr bwMode="auto">
          <a:xfrm flipV="1">
            <a:off x="5338763" y="1012825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71" name="AutoShape 87"/>
          <p:cNvCxnSpPr>
            <a:cxnSpLocks noChangeShapeType="1"/>
            <a:stCxn id="451667" idx="7"/>
            <a:endCxn id="451678" idx="3"/>
          </p:cNvCxnSpPr>
          <p:nvPr/>
        </p:nvCxnSpPr>
        <p:spPr bwMode="auto">
          <a:xfrm flipV="1">
            <a:off x="5073650" y="977900"/>
            <a:ext cx="182563" cy="2778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72" name="Oval 88"/>
          <p:cNvSpPr>
            <a:spLocks noChangeAspect="1" noChangeArrowheads="1"/>
          </p:cNvSpPr>
          <p:nvPr/>
        </p:nvSpPr>
        <p:spPr bwMode="auto">
          <a:xfrm>
            <a:off x="5616575" y="1225550"/>
            <a:ext cx="230188" cy="2365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25</a:t>
            </a:r>
          </a:p>
        </p:txBody>
      </p:sp>
      <p:cxnSp>
        <p:nvCxnSpPr>
          <p:cNvPr id="451673" name="AutoShape 89"/>
          <p:cNvCxnSpPr>
            <a:cxnSpLocks noChangeShapeType="1"/>
            <a:stCxn id="451672" idx="0"/>
            <a:endCxn id="451679" idx="4"/>
          </p:cNvCxnSpPr>
          <p:nvPr/>
        </p:nvCxnSpPr>
        <p:spPr bwMode="auto">
          <a:xfrm flipV="1">
            <a:off x="5732463" y="1012825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74" name="Oval 90"/>
          <p:cNvSpPr>
            <a:spLocks noChangeAspect="1" noChangeArrowheads="1"/>
          </p:cNvSpPr>
          <p:nvPr/>
        </p:nvSpPr>
        <p:spPr bwMode="auto">
          <a:xfrm>
            <a:off x="6027738" y="773113"/>
            <a:ext cx="230187" cy="236537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37</a:t>
            </a:r>
          </a:p>
        </p:txBody>
      </p:sp>
      <p:cxnSp>
        <p:nvCxnSpPr>
          <p:cNvPr id="451675" name="AutoShape 91"/>
          <p:cNvCxnSpPr>
            <a:cxnSpLocks noChangeShapeType="1"/>
            <a:stCxn id="451674" idx="0"/>
            <a:endCxn id="451680" idx="4"/>
          </p:cNvCxnSpPr>
          <p:nvPr/>
        </p:nvCxnSpPr>
        <p:spPr bwMode="auto">
          <a:xfrm flipV="1">
            <a:off x="6142038" y="471488"/>
            <a:ext cx="0" cy="2952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76" name="Line 92"/>
          <p:cNvSpPr>
            <a:spLocks noChangeShapeType="1"/>
          </p:cNvSpPr>
          <p:nvPr/>
        </p:nvSpPr>
        <p:spPr bwMode="auto">
          <a:xfrm flipV="1">
            <a:off x="5418138" y="417513"/>
            <a:ext cx="722312" cy="40163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51677" name="Line 93"/>
          <p:cNvSpPr>
            <a:spLocks noChangeShapeType="1"/>
          </p:cNvSpPr>
          <p:nvPr/>
        </p:nvSpPr>
        <p:spPr bwMode="auto">
          <a:xfrm flipV="1">
            <a:off x="5784850" y="431800"/>
            <a:ext cx="361950" cy="3794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51678" name="Oval 94"/>
          <p:cNvSpPr>
            <a:spLocks noChangeAspect="1" noChangeArrowheads="1"/>
          </p:cNvSpPr>
          <p:nvPr/>
        </p:nvSpPr>
        <p:spPr bwMode="auto">
          <a:xfrm>
            <a:off x="5222875" y="771525"/>
            <a:ext cx="230188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15</a:t>
            </a:r>
          </a:p>
        </p:txBody>
      </p:sp>
      <p:sp>
        <p:nvSpPr>
          <p:cNvPr id="451679" name="Oval 95"/>
          <p:cNvSpPr>
            <a:spLocks noChangeAspect="1" noChangeArrowheads="1"/>
          </p:cNvSpPr>
          <p:nvPr/>
        </p:nvSpPr>
        <p:spPr bwMode="auto">
          <a:xfrm>
            <a:off x="5616575" y="771525"/>
            <a:ext cx="230188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7</a:t>
            </a:r>
          </a:p>
        </p:txBody>
      </p:sp>
      <p:sp>
        <p:nvSpPr>
          <p:cNvPr id="451680" name="Oval 96"/>
          <p:cNvSpPr>
            <a:spLocks noChangeAspect="1" noChangeArrowheads="1"/>
          </p:cNvSpPr>
          <p:nvPr/>
        </p:nvSpPr>
        <p:spPr bwMode="auto">
          <a:xfrm>
            <a:off x="6027738" y="228600"/>
            <a:ext cx="230187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3</a:t>
            </a:r>
          </a:p>
        </p:txBody>
      </p:sp>
      <p:sp>
        <p:nvSpPr>
          <p:cNvPr id="451681" name="Oval 97"/>
          <p:cNvSpPr>
            <a:spLocks noChangeAspect="1" noChangeArrowheads="1"/>
          </p:cNvSpPr>
          <p:nvPr/>
        </p:nvSpPr>
        <p:spPr bwMode="auto">
          <a:xfrm>
            <a:off x="8683625" y="4724400"/>
            <a:ext cx="231775" cy="23495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en-US" sz="1000">
              <a:latin typeface="Times New Roman" charset="0"/>
              <a:cs typeface="+mn-cs"/>
            </a:endParaRPr>
          </a:p>
        </p:txBody>
      </p:sp>
      <p:cxnSp>
        <p:nvCxnSpPr>
          <p:cNvPr id="451682" name="AutoShape 98"/>
          <p:cNvCxnSpPr>
            <a:cxnSpLocks noChangeShapeType="1"/>
            <a:stCxn id="451637" idx="6"/>
            <a:endCxn id="451681" idx="2"/>
          </p:cNvCxnSpPr>
          <p:nvPr/>
        </p:nvCxnSpPr>
        <p:spPr bwMode="auto">
          <a:xfrm flipV="1">
            <a:off x="8083550" y="4841875"/>
            <a:ext cx="600075" cy="1588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84" name="Oval 100"/>
          <p:cNvSpPr>
            <a:spLocks noChangeAspect="1" noChangeArrowheads="1"/>
          </p:cNvSpPr>
          <p:nvPr/>
        </p:nvSpPr>
        <p:spPr bwMode="auto">
          <a:xfrm>
            <a:off x="1219200" y="6559550"/>
            <a:ext cx="231775" cy="2365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55</a:t>
            </a:r>
          </a:p>
        </p:txBody>
      </p:sp>
      <p:sp>
        <p:nvSpPr>
          <p:cNvPr id="451685" name="Oval 101"/>
          <p:cNvSpPr>
            <a:spLocks noChangeAspect="1" noChangeArrowheads="1"/>
          </p:cNvSpPr>
          <p:nvPr/>
        </p:nvSpPr>
        <p:spPr bwMode="auto">
          <a:xfrm>
            <a:off x="1219200" y="6154738"/>
            <a:ext cx="231775" cy="236537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45</a:t>
            </a:r>
          </a:p>
        </p:txBody>
      </p:sp>
      <p:cxnSp>
        <p:nvCxnSpPr>
          <p:cNvPr id="451686" name="AutoShape 102"/>
          <p:cNvCxnSpPr>
            <a:cxnSpLocks noChangeShapeType="1"/>
            <a:stCxn id="451684" idx="0"/>
            <a:endCxn id="451685" idx="4"/>
          </p:cNvCxnSpPr>
          <p:nvPr/>
        </p:nvCxnSpPr>
        <p:spPr bwMode="auto">
          <a:xfrm flipV="1">
            <a:off x="1335088" y="6396038"/>
            <a:ext cx="0" cy="1587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87" name="Oval 103"/>
          <p:cNvSpPr>
            <a:spLocks noChangeAspect="1" noChangeArrowheads="1"/>
          </p:cNvSpPr>
          <p:nvPr/>
        </p:nvSpPr>
        <p:spPr bwMode="auto">
          <a:xfrm>
            <a:off x="1598613" y="6156325"/>
            <a:ext cx="231775" cy="238125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32</a:t>
            </a:r>
          </a:p>
        </p:txBody>
      </p:sp>
      <p:sp>
        <p:nvSpPr>
          <p:cNvPr id="451688" name="Oval 104"/>
          <p:cNvSpPr>
            <a:spLocks noChangeAspect="1" noChangeArrowheads="1"/>
          </p:cNvSpPr>
          <p:nvPr/>
        </p:nvSpPr>
        <p:spPr bwMode="auto">
          <a:xfrm>
            <a:off x="1598613" y="5721350"/>
            <a:ext cx="231775" cy="2365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30</a:t>
            </a:r>
          </a:p>
        </p:txBody>
      </p:sp>
      <p:cxnSp>
        <p:nvCxnSpPr>
          <p:cNvPr id="451689" name="AutoShape 105"/>
          <p:cNvCxnSpPr>
            <a:cxnSpLocks noChangeShapeType="1"/>
            <a:stCxn id="451687" idx="0"/>
            <a:endCxn id="451688" idx="4"/>
          </p:cNvCxnSpPr>
          <p:nvPr/>
        </p:nvCxnSpPr>
        <p:spPr bwMode="auto">
          <a:xfrm flipV="1">
            <a:off x="1714500" y="5962650"/>
            <a:ext cx="0" cy="1889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90" name="AutoShape 106"/>
          <p:cNvCxnSpPr>
            <a:cxnSpLocks noChangeShapeType="1"/>
            <a:stCxn id="451685" idx="7"/>
            <a:endCxn id="451688" idx="3"/>
          </p:cNvCxnSpPr>
          <p:nvPr/>
        </p:nvCxnSpPr>
        <p:spPr bwMode="auto">
          <a:xfrm flipV="1">
            <a:off x="1416050" y="5927725"/>
            <a:ext cx="215900" cy="2571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91" name="Oval 107"/>
          <p:cNvSpPr>
            <a:spLocks noChangeAspect="1" noChangeArrowheads="1"/>
          </p:cNvSpPr>
          <p:nvPr/>
        </p:nvSpPr>
        <p:spPr bwMode="auto">
          <a:xfrm>
            <a:off x="1958975" y="6165850"/>
            <a:ext cx="231775" cy="23495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24</a:t>
            </a:r>
          </a:p>
        </p:txBody>
      </p:sp>
      <p:sp>
        <p:nvSpPr>
          <p:cNvPr id="451692" name="Oval 108"/>
          <p:cNvSpPr>
            <a:spLocks noChangeAspect="1" noChangeArrowheads="1"/>
          </p:cNvSpPr>
          <p:nvPr/>
        </p:nvSpPr>
        <p:spPr bwMode="auto">
          <a:xfrm>
            <a:off x="1958975" y="5721350"/>
            <a:ext cx="231775" cy="2365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23</a:t>
            </a:r>
          </a:p>
        </p:txBody>
      </p:sp>
      <p:cxnSp>
        <p:nvCxnSpPr>
          <p:cNvPr id="451693" name="AutoShape 109"/>
          <p:cNvCxnSpPr>
            <a:cxnSpLocks noChangeShapeType="1"/>
            <a:stCxn id="451691" idx="0"/>
            <a:endCxn id="451692" idx="4"/>
          </p:cNvCxnSpPr>
          <p:nvPr/>
        </p:nvCxnSpPr>
        <p:spPr bwMode="auto">
          <a:xfrm flipV="1">
            <a:off x="2074863" y="5962650"/>
            <a:ext cx="0" cy="1968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94" name="Oval 110"/>
          <p:cNvSpPr>
            <a:spLocks noChangeAspect="1" noChangeArrowheads="1"/>
          </p:cNvSpPr>
          <p:nvPr/>
        </p:nvSpPr>
        <p:spPr bwMode="auto">
          <a:xfrm>
            <a:off x="2338388" y="5721350"/>
            <a:ext cx="231775" cy="2365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22</a:t>
            </a:r>
          </a:p>
        </p:txBody>
      </p:sp>
      <p:cxnSp>
        <p:nvCxnSpPr>
          <p:cNvPr id="451695" name="AutoShape 111"/>
          <p:cNvCxnSpPr>
            <a:cxnSpLocks noChangeShapeType="1"/>
            <a:stCxn id="451694" idx="0"/>
            <a:endCxn id="451711" idx="4"/>
          </p:cNvCxnSpPr>
          <p:nvPr/>
        </p:nvCxnSpPr>
        <p:spPr bwMode="auto">
          <a:xfrm flipV="1">
            <a:off x="2454275" y="5508625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96" name="AutoShape 112"/>
          <p:cNvCxnSpPr>
            <a:cxnSpLocks noChangeShapeType="1"/>
            <a:stCxn id="451692" idx="7"/>
            <a:endCxn id="451711" idx="3"/>
          </p:cNvCxnSpPr>
          <p:nvPr/>
        </p:nvCxnSpPr>
        <p:spPr bwMode="auto">
          <a:xfrm flipV="1">
            <a:off x="2157413" y="5473700"/>
            <a:ext cx="215900" cy="2778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97" name="AutoShape 113"/>
          <p:cNvCxnSpPr>
            <a:cxnSpLocks noChangeShapeType="1"/>
            <a:stCxn id="451688" idx="7"/>
            <a:endCxn id="451711" idx="2"/>
          </p:cNvCxnSpPr>
          <p:nvPr/>
        </p:nvCxnSpPr>
        <p:spPr bwMode="auto">
          <a:xfrm flipV="1">
            <a:off x="1795463" y="5384800"/>
            <a:ext cx="538162" cy="3667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98" name="Oval 114"/>
          <p:cNvSpPr>
            <a:spLocks noChangeAspect="1" noChangeArrowheads="1"/>
          </p:cNvSpPr>
          <p:nvPr/>
        </p:nvSpPr>
        <p:spPr bwMode="auto">
          <a:xfrm>
            <a:off x="2684463" y="6165850"/>
            <a:ext cx="231775" cy="23495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50</a:t>
            </a:r>
          </a:p>
        </p:txBody>
      </p:sp>
      <p:sp>
        <p:nvSpPr>
          <p:cNvPr id="451699" name="Oval 115"/>
          <p:cNvSpPr>
            <a:spLocks noChangeAspect="1" noChangeArrowheads="1"/>
          </p:cNvSpPr>
          <p:nvPr/>
        </p:nvSpPr>
        <p:spPr bwMode="auto">
          <a:xfrm>
            <a:off x="2684463" y="5721350"/>
            <a:ext cx="231775" cy="2365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48</a:t>
            </a:r>
          </a:p>
        </p:txBody>
      </p:sp>
      <p:cxnSp>
        <p:nvCxnSpPr>
          <p:cNvPr id="451700" name="AutoShape 116"/>
          <p:cNvCxnSpPr>
            <a:cxnSpLocks noChangeShapeType="1"/>
            <a:stCxn id="451698" idx="0"/>
            <a:endCxn id="451699" idx="4"/>
          </p:cNvCxnSpPr>
          <p:nvPr/>
        </p:nvCxnSpPr>
        <p:spPr bwMode="auto">
          <a:xfrm flipV="1">
            <a:off x="2800350" y="5962650"/>
            <a:ext cx="0" cy="1968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701" name="Oval 117"/>
          <p:cNvSpPr>
            <a:spLocks noChangeAspect="1" noChangeArrowheads="1"/>
          </p:cNvSpPr>
          <p:nvPr/>
        </p:nvSpPr>
        <p:spPr bwMode="auto">
          <a:xfrm>
            <a:off x="3030538" y="5721350"/>
            <a:ext cx="230187" cy="2365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31</a:t>
            </a:r>
          </a:p>
        </p:txBody>
      </p:sp>
      <p:cxnSp>
        <p:nvCxnSpPr>
          <p:cNvPr id="451702" name="AutoShape 118"/>
          <p:cNvCxnSpPr>
            <a:cxnSpLocks noChangeShapeType="1"/>
            <a:stCxn id="451701" idx="0"/>
            <a:endCxn id="451712" idx="4"/>
          </p:cNvCxnSpPr>
          <p:nvPr/>
        </p:nvCxnSpPr>
        <p:spPr bwMode="auto">
          <a:xfrm flipV="1">
            <a:off x="3146425" y="5508625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703" name="AutoShape 119"/>
          <p:cNvCxnSpPr>
            <a:cxnSpLocks noChangeShapeType="1"/>
            <a:stCxn id="451699" idx="7"/>
            <a:endCxn id="451712" idx="3"/>
          </p:cNvCxnSpPr>
          <p:nvPr/>
        </p:nvCxnSpPr>
        <p:spPr bwMode="auto">
          <a:xfrm flipV="1">
            <a:off x="2881313" y="5473700"/>
            <a:ext cx="182562" cy="2778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704" name="Oval 120"/>
          <p:cNvSpPr>
            <a:spLocks noChangeAspect="1" noChangeArrowheads="1"/>
          </p:cNvSpPr>
          <p:nvPr/>
        </p:nvSpPr>
        <p:spPr bwMode="auto">
          <a:xfrm>
            <a:off x="3424238" y="5721350"/>
            <a:ext cx="230187" cy="2365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17</a:t>
            </a:r>
          </a:p>
        </p:txBody>
      </p:sp>
      <p:cxnSp>
        <p:nvCxnSpPr>
          <p:cNvPr id="451705" name="AutoShape 121"/>
          <p:cNvCxnSpPr>
            <a:cxnSpLocks noChangeShapeType="1"/>
            <a:stCxn id="451704" idx="0"/>
            <a:endCxn id="451713" idx="4"/>
          </p:cNvCxnSpPr>
          <p:nvPr/>
        </p:nvCxnSpPr>
        <p:spPr bwMode="auto">
          <a:xfrm flipV="1">
            <a:off x="3540125" y="5508625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706" name="Oval 122"/>
          <p:cNvSpPr>
            <a:spLocks noChangeAspect="1" noChangeArrowheads="1"/>
          </p:cNvSpPr>
          <p:nvPr/>
        </p:nvSpPr>
        <p:spPr bwMode="auto">
          <a:xfrm>
            <a:off x="3835400" y="5268913"/>
            <a:ext cx="230188" cy="236537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44</a:t>
            </a:r>
          </a:p>
        </p:txBody>
      </p:sp>
      <p:cxnSp>
        <p:nvCxnSpPr>
          <p:cNvPr id="451707" name="AutoShape 123"/>
          <p:cNvCxnSpPr>
            <a:cxnSpLocks noChangeShapeType="1"/>
            <a:stCxn id="451706" idx="0"/>
            <a:endCxn id="451714" idx="4"/>
          </p:cNvCxnSpPr>
          <p:nvPr/>
        </p:nvCxnSpPr>
        <p:spPr bwMode="auto">
          <a:xfrm flipV="1">
            <a:off x="3949700" y="4967288"/>
            <a:ext cx="0" cy="2952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708" name="Line 124"/>
          <p:cNvSpPr>
            <a:spLocks noChangeShapeType="1"/>
          </p:cNvSpPr>
          <p:nvPr/>
        </p:nvSpPr>
        <p:spPr bwMode="auto">
          <a:xfrm flipV="1">
            <a:off x="3225800" y="4913313"/>
            <a:ext cx="722313" cy="40163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51709" name="Line 125"/>
          <p:cNvSpPr>
            <a:spLocks noChangeShapeType="1"/>
          </p:cNvSpPr>
          <p:nvPr/>
        </p:nvSpPr>
        <p:spPr bwMode="auto">
          <a:xfrm flipV="1">
            <a:off x="3592513" y="4927600"/>
            <a:ext cx="361950" cy="3794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51710" name="Line 126"/>
          <p:cNvSpPr>
            <a:spLocks noChangeShapeType="1"/>
          </p:cNvSpPr>
          <p:nvPr/>
        </p:nvSpPr>
        <p:spPr bwMode="auto">
          <a:xfrm flipV="1">
            <a:off x="2508250" y="4868863"/>
            <a:ext cx="1430338" cy="46196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51711" name="Oval 127"/>
          <p:cNvSpPr>
            <a:spLocks noChangeAspect="1" noChangeArrowheads="1"/>
          </p:cNvSpPr>
          <p:nvPr/>
        </p:nvSpPr>
        <p:spPr bwMode="auto">
          <a:xfrm>
            <a:off x="2338388" y="5267325"/>
            <a:ext cx="231775" cy="23495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8</a:t>
            </a:r>
            <a:endParaRPr lang="en-US" sz="1000">
              <a:solidFill>
                <a:schemeClr val="bg1"/>
              </a:solidFill>
              <a:latin typeface="Times New Roman" charset="0"/>
              <a:cs typeface="+mn-cs"/>
            </a:endParaRPr>
          </a:p>
        </p:txBody>
      </p:sp>
      <p:sp>
        <p:nvSpPr>
          <p:cNvPr id="451712" name="Oval 128"/>
          <p:cNvSpPr>
            <a:spLocks noChangeAspect="1" noChangeArrowheads="1"/>
          </p:cNvSpPr>
          <p:nvPr/>
        </p:nvSpPr>
        <p:spPr bwMode="auto">
          <a:xfrm>
            <a:off x="3030538" y="5267325"/>
            <a:ext cx="230187" cy="23495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29</a:t>
            </a:r>
          </a:p>
        </p:txBody>
      </p:sp>
      <p:sp>
        <p:nvSpPr>
          <p:cNvPr id="451713" name="Oval 129"/>
          <p:cNvSpPr>
            <a:spLocks noChangeAspect="1" noChangeArrowheads="1"/>
          </p:cNvSpPr>
          <p:nvPr/>
        </p:nvSpPr>
        <p:spPr bwMode="auto">
          <a:xfrm>
            <a:off x="3424238" y="5267325"/>
            <a:ext cx="230187" cy="23495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10</a:t>
            </a:r>
          </a:p>
        </p:txBody>
      </p:sp>
      <p:sp>
        <p:nvSpPr>
          <p:cNvPr id="451714" name="Oval 130"/>
          <p:cNvSpPr>
            <a:spLocks noChangeAspect="1" noChangeArrowheads="1"/>
          </p:cNvSpPr>
          <p:nvPr/>
        </p:nvSpPr>
        <p:spPr bwMode="auto">
          <a:xfrm>
            <a:off x="3835400" y="4724400"/>
            <a:ext cx="230188" cy="23495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cs typeface="+mn-cs"/>
              </a:rPr>
              <a:t>6</a:t>
            </a:r>
          </a:p>
        </p:txBody>
      </p:sp>
      <p:cxnSp>
        <p:nvCxnSpPr>
          <p:cNvPr id="451715" name="AutoShape 131"/>
          <p:cNvCxnSpPr>
            <a:cxnSpLocks noChangeShapeType="1"/>
            <a:stCxn id="451654" idx="2"/>
            <a:endCxn id="451714" idx="6"/>
          </p:cNvCxnSpPr>
          <p:nvPr/>
        </p:nvCxnSpPr>
        <p:spPr bwMode="auto">
          <a:xfrm flipH="1">
            <a:off x="4073525" y="4841875"/>
            <a:ext cx="1946275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716" name="Oval 132"/>
          <p:cNvSpPr>
            <a:spLocks noChangeAspect="1" noChangeArrowheads="1"/>
          </p:cNvSpPr>
          <p:nvPr/>
        </p:nvSpPr>
        <p:spPr bwMode="auto">
          <a:xfrm>
            <a:off x="8531225" y="1946275"/>
            <a:ext cx="231775" cy="23495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18</a:t>
            </a:r>
            <a:endParaRPr lang="en-US" sz="1000">
              <a:latin typeface="Times New Roman" charset="0"/>
              <a:cs typeface="+mn-cs"/>
            </a:endParaRPr>
          </a:p>
        </p:txBody>
      </p:sp>
      <p:cxnSp>
        <p:nvCxnSpPr>
          <p:cNvPr id="451717" name="AutoShape 133"/>
          <p:cNvCxnSpPr>
            <a:cxnSpLocks noChangeShapeType="1"/>
            <a:endCxn id="451716" idx="2"/>
          </p:cNvCxnSpPr>
          <p:nvPr/>
        </p:nvCxnSpPr>
        <p:spPr bwMode="auto">
          <a:xfrm>
            <a:off x="8085138" y="2063750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718" name="Oval 134"/>
          <p:cNvSpPr>
            <a:spLocks noChangeAspect="1" noChangeArrowheads="1"/>
          </p:cNvSpPr>
          <p:nvPr/>
        </p:nvSpPr>
        <p:spPr bwMode="auto">
          <a:xfrm>
            <a:off x="8531225" y="3124200"/>
            <a:ext cx="231775" cy="23653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cs typeface="+mn-cs"/>
              </a:rPr>
              <a:t>12</a:t>
            </a:r>
            <a:endParaRPr lang="en-US" sz="1000">
              <a:latin typeface="Times New Roman" charset="0"/>
              <a:cs typeface="+mn-cs"/>
            </a:endParaRPr>
          </a:p>
        </p:txBody>
      </p:sp>
      <p:cxnSp>
        <p:nvCxnSpPr>
          <p:cNvPr id="451719" name="AutoShape 135"/>
          <p:cNvCxnSpPr>
            <a:cxnSpLocks noChangeShapeType="1"/>
            <a:endCxn id="451718" idx="2"/>
          </p:cNvCxnSpPr>
          <p:nvPr/>
        </p:nvCxnSpPr>
        <p:spPr bwMode="auto">
          <a:xfrm>
            <a:off x="8085138" y="3243263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32017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cs typeface="+mj-cs"/>
              </a:rPr>
              <a:t>Binomial Heap:  Union</a:t>
            </a:r>
          </a:p>
        </p:txBody>
      </p:sp>
      <p:sp>
        <p:nvSpPr>
          <p:cNvPr id="453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4800"/>
            <a:ext cx="8534400" cy="5410200"/>
          </a:xfrm>
        </p:spPr>
        <p:txBody>
          <a:bodyPr/>
          <a:lstStyle/>
          <a:p>
            <a:pPr marL="114300" lvl="1" indent="0">
              <a:buFont typeface="Monotype Sorts" charset="0"/>
              <a:buNone/>
              <a:defRPr/>
            </a:pPr>
            <a:r>
              <a:rPr lang="en-US" sz="2400" dirty="0" smtClean="0">
                <a:solidFill>
                  <a:srgbClr val="003399"/>
                </a:solidFill>
                <a:sym typeface="Symbol" charset="0"/>
              </a:rPr>
              <a:t>Analogous to binary addition</a:t>
            </a:r>
          </a:p>
          <a:p>
            <a:pPr marL="0" indent="0">
              <a:defRPr/>
            </a:pPr>
            <a:endParaRPr lang="en-US" sz="2400" dirty="0" smtClean="0">
              <a:cs typeface="+mn-cs"/>
              <a:sym typeface="Symbol" charset="0"/>
            </a:endParaRPr>
          </a:p>
          <a:p>
            <a:pPr marL="0" indent="0">
              <a:defRPr/>
            </a:pPr>
            <a:r>
              <a:rPr lang="en-US" sz="2400" dirty="0" smtClean="0">
                <a:solidFill>
                  <a:srgbClr val="FF0000"/>
                </a:solidFill>
                <a:cs typeface="+mn-cs"/>
                <a:sym typeface="Symbol" charset="0"/>
              </a:rPr>
              <a:t>Running time?</a:t>
            </a:r>
          </a:p>
          <a:p>
            <a:pPr lvl="1">
              <a:defRPr/>
            </a:pPr>
            <a:r>
              <a:rPr lang="en-US" sz="2400" dirty="0" smtClean="0">
                <a:sym typeface="Symbol" charset="0"/>
              </a:rPr>
              <a:t>Proportional to number of trees in root lists 2 O(log</a:t>
            </a:r>
            <a:r>
              <a:rPr lang="en-US" sz="2400" baseline="-25000" dirty="0" smtClean="0">
                <a:sym typeface="Symbol" charset="0"/>
              </a:rPr>
              <a:t>2</a:t>
            </a:r>
            <a:r>
              <a:rPr lang="en-US" sz="2400" dirty="0" smtClean="0">
                <a:sym typeface="Symbol" charset="0"/>
              </a:rPr>
              <a:t> N)</a:t>
            </a:r>
          </a:p>
          <a:p>
            <a:pPr lvl="1">
              <a:defRPr/>
            </a:pPr>
            <a:r>
              <a:rPr lang="en-US" sz="2400" dirty="0" smtClean="0">
                <a:solidFill>
                  <a:srgbClr val="0000FF"/>
                </a:solidFill>
                <a:sym typeface="Symbol" charset="0"/>
              </a:rPr>
              <a:t>O(log N)</a:t>
            </a:r>
          </a:p>
          <a:p>
            <a:pPr lvl="1">
              <a:defRPr/>
            </a:pPr>
            <a:endParaRPr lang="en-US" sz="2400" dirty="0" smtClean="0">
              <a:solidFill>
                <a:schemeClr val="hlink"/>
              </a:solidFill>
              <a:sym typeface="Symbol" charset="0"/>
            </a:endParaRPr>
          </a:p>
        </p:txBody>
      </p:sp>
      <p:sp>
        <p:nvSpPr>
          <p:cNvPr id="453669" name="Rectangle 37"/>
          <p:cNvSpPr>
            <a:spLocks noChangeArrowheads="1"/>
          </p:cNvSpPr>
          <p:nvPr/>
        </p:nvSpPr>
        <p:spPr bwMode="auto">
          <a:xfrm>
            <a:off x="5334000" y="6096000"/>
            <a:ext cx="457200" cy="381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en-US" b="1" baseline="-25000">
              <a:solidFill>
                <a:schemeClr val="accent1"/>
              </a:solidFill>
              <a:latin typeface="Courier New" charset="0"/>
              <a:cs typeface="+mn-cs"/>
            </a:endParaRPr>
          </a:p>
        </p:txBody>
      </p:sp>
      <p:sp>
        <p:nvSpPr>
          <p:cNvPr id="453670" name="Rectangle 38"/>
          <p:cNvSpPr>
            <a:spLocks noChangeArrowheads="1"/>
          </p:cNvSpPr>
          <p:nvPr/>
        </p:nvSpPr>
        <p:spPr bwMode="auto">
          <a:xfrm>
            <a:off x="6705600" y="5334000"/>
            <a:ext cx="457200" cy="381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cs typeface="+mn-cs"/>
              </a:rPr>
              <a:t>0</a:t>
            </a:r>
            <a:endParaRPr lang="en-US" b="1" baseline="-25000">
              <a:cs typeface="+mn-cs"/>
            </a:endParaRPr>
          </a:p>
        </p:txBody>
      </p:sp>
      <p:sp>
        <p:nvSpPr>
          <p:cNvPr id="453671" name="Rectangle 39"/>
          <p:cNvSpPr>
            <a:spLocks noChangeArrowheads="1"/>
          </p:cNvSpPr>
          <p:nvPr/>
        </p:nvSpPr>
        <p:spPr bwMode="auto">
          <a:xfrm>
            <a:off x="6248400" y="5334000"/>
            <a:ext cx="457200" cy="381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cs typeface="+mn-cs"/>
              </a:rPr>
              <a:t>0</a:t>
            </a:r>
            <a:endParaRPr lang="en-US" b="1" baseline="-25000">
              <a:cs typeface="+mn-cs"/>
            </a:endParaRPr>
          </a:p>
        </p:txBody>
      </p:sp>
      <p:sp>
        <p:nvSpPr>
          <p:cNvPr id="453672" name="Rectangle 40"/>
          <p:cNvSpPr>
            <a:spLocks noChangeArrowheads="1"/>
          </p:cNvSpPr>
          <p:nvPr/>
        </p:nvSpPr>
        <p:spPr bwMode="auto">
          <a:xfrm>
            <a:off x="5791200" y="5334000"/>
            <a:ext cx="457200" cy="381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cs typeface="+mn-cs"/>
              </a:rPr>
              <a:t>1</a:t>
            </a:r>
            <a:endParaRPr lang="en-US" b="1" baseline="-25000">
              <a:latin typeface="Courier New" charset="0"/>
              <a:cs typeface="+mn-cs"/>
            </a:endParaRPr>
          </a:p>
        </p:txBody>
      </p:sp>
      <p:sp>
        <p:nvSpPr>
          <p:cNvPr id="453673" name="Rectangle 41"/>
          <p:cNvSpPr>
            <a:spLocks noChangeArrowheads="1"/>
          </p:cNvSpPr>
          <p:nvPr/>
        </p:nvSpPr>
        <p:spPr bwMode="auto">
          <a:xfrm>
            <a:off x="7162800" y="5334000"/>
            <a:ext cx="457200" cy="381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cs typeface="+mn-cs"/>
              </a:rPr>
              <a:t>1</a:t>
            </a:r>
            <a:endParaRPr lang="en-US" b="1" baseline="-25000">
              <a:cs typeface="+mn-cs"/>
            </a:endParaRPr>
          </a:p>
        </p:txBody>
      </p:sp>
      <p:sp>
        <p:nvSpPr>
          <p:cNvPr id="453674" name="Rectangle 42"/>
          <p:cNvSpPr>
            <a:spLocks noChangeArrowheads="1"/>
          </p:cNvSpPr>
          <p:nvPr/>
        </p:nvSpPr>
        <p:spPr bwMode="auto">
          <a:xfrm>
            <a:off x="6705600" y="5715000"/>
            <a:ext cx="457200" cy="381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cs typeface="+mn-cs"/>
              </a:rPr>
              <a:t>1</a:t>
            </a:r>
            <a:endParaRPr lang="en-US" b="1" baseline="-25000">
              <a:cs typeface="+mn-cs"/>
            </a:endParaRPr>
          </a:p>
        </p:txBody>
      </p:sp>
      <p:sp>
        <p:nvSpPr>
          <p:cNvPr id="453675" name="Rectangle 43"/>
          <p:cNvSpPr>
            <a:spLocks noChangeArrowheads="1"/>
          </p:cNvSpPr>
          <p:nvPr/>
        </p:nvSpPr>
        <p:spPr bwMode="auto">
          <a:xfrm>
            <a:off x="6248400" y="5715000"/>
            <a:ext cx="457200" cy="381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cs typeface="+mn-cs"/>
              </a:rPr>
              <a:t>0</a:t>
            </a:r>
            <a:endParaRPr lang="en-US" b="1" baseline="-25000">
              <a:cs typeface="+mn-cs"/>
            </a:endParaRPr>
          </a:p>
        </p:txBody>
      </p:sp>
      <p:sp>
        <p:nvSpPr>
          <p:cNvPr id="453676" name="Rectangle 44"/>
          <p:cNvSpPr>
            <a:spLocks noChangeArrowheads="1"/>
          </p:cNvSpPr>
          <p:nvPr/>
        </p:nvSpPr>
        <p:spPr bwMode="auto">
          <a:xfrm>
            <a:off x="5791200" y="5715000"/>
            <a:ext cx="457200" cy="381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cs typeface="+mn-cs"/>
              </a:rPr>
              <a:t>0</a:t>
            </a:r>
            <a:endParaRPr lang="en-US" b="1" baseline="-25000">
              <a:latin typeface="Courier New" charset="0"/>
              <a:cs typeface="+mn-cs"/>
            </a:endParaRPr>
          </a:p>
        </p:txBody>
      </p:sp>
      <p:sp>
        <p:nvSpPr>
          <p:cNvPr id="453677" name="Rectangle 45"/>
          <p:cNvSpPr>
            <a:spLocks noChangeArrowheads="1"/>
          </p:cNvSpPr>
          <p:nvPr/>
        </p:nvSpPr>
        <p:spPr bwMode="auto">
          <a:xfrm>
            <a:off x="7162800" y="5715000"/>
            <a:ext cx="457200" cy="381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cs typeface="+mn-cs"/>
              </a:rPr>
              <a:t>1</a:t>
            </a:r>
            <a:endParaRPr lang="en-US" b="1" baseline="-25000">
              <a:cs typeface="+mn-cs"/>
            </a:endParaRPr>
          </a:p>
        </p:txBody>
      </p:sp>
      <p:sp>
        <p:nvSpPr>
          <p:cNvPr id="453678" name="Rectangle 46"/>
          <p:cNvSpPr>
            <a:spLocks noChangeArrowheads="1"/>
          </p:cNvSpPr>
          <p:nvPr/>
        </p:nvSpPr>
        <p:spPr bwMode="auto">
          <a:xfrm>
            <a:off x="5334000" y="5715000"/>
            <a:ext cx="457200" cy="381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cs typeface="+mn-cs"/>
              </a:rPr>
              <a:t>+</a:t>
            </a:r>
            <a:endParaRPr lang="en-US" b="1" baseline="-25000">
              <a:latin typeface="Courier New" charset="0"/>
              <a:cs typeface="+mn-cs"/>
            </a:endParaRPr>
          </a:p>
        </p:txBody>
      </p:sp>
      <p:sp>
        <p:nvSpPr>
          <p:cNvPr id="453679" name="Rectangle 47"/>
          <p:cNvSpPr>
            <a:spLocks noChangeArrowheads="1"/>
          </p:cNvSpPr>
          <p:nvPr/>
        </p:nvSpPr>
        <p:spPr bwMode="auto">
          <a:xfrm>
            <a:off x="6705600" y="6096000"/>
            <a:ext cx="457200" cy="381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solidFill>
                  <a:schemeClr val="accent1"/>
                </a:solidFill>
                <a:cs typeface="+mn-cs"/>
              </a:rPr>
              <a:t>0</a:t>
            </a:r>
            <a:endParaRPr lang="en-US" b="1" baseline="-25000">
              <a:solidFill>
                <a:schemeClr val="accent1"/>
              </a:solidFill>
              <a:cs typeface="+mn-cs"/>
            </a:endParaRPr>
          </a:p>
        </p:txBody>
      </p:sp>
      <p:sp>
        <p:nvSpPr>
          <p:cNvPr id="453680" name="Rectangle 48"/>
          <p:cNvSpPr>
            <a:spLocks noChangeArrowheads="1"/>
          </p:cNvSpPr>
          <p:nvPr/>
        </p:nvSpPr>
        <p:spPr bwMode="auto">
          <a:xfrm>
            <a:off x="6248400" y="6096000"/>
            <a:ext cx="457200" cy="381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solidFill>
                  <a:schemeClr val="accent1"/>
                </a:solidFill>
                <a:cs typeface="+mn-cs"/>
              </a:rPr>
              <a:t>1</a:t>
            </a:r>
            <a:endParaRPr lang="en-US" b="1" baseline="-25000">
              <a:solidFill>
                <a:schemeClr val="accent1"/>
              </a:solidFill>
              <a:cs typeface="+mn-cs"/>
            </a:endParaRPr>
          </a:p>
        </p:txBody>
      </p:sp>
      <p:sp>
        <p:nvSpPr>
          <p:cNvPr id="453681" name="Rectangle 49"/>
          <p:cNvSpPr>
            <a:spLocks noChangeArrowheads="1"/>
          </p:cNvSpPr>
          <p:nvPr/>
        </p:nvSpPr>
        <p:spPr bwMode="auto">
          <a:xfrm>
            <a:off x="5791200" y="6096000"/>
            <a:ext cx="457200" cy="381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solidFill>
                  <a:schemeClr val="accent1"/>
                </a:solidFill>
                <a:cs typeface="+mn-cs"/>
              </a:rPr>
              <a:t>1</a:t>
            </a:r>
            <a:endParaRPr lang="en-US" b="1" baseline="-25000">
              <a:solidFill>
                <a:schemeClr val="accent1"/>
              </a:solidFill>
              <a:latin typeface="Courier New" charset="0"/>
              <a:cs typeface="+mn-cs"/>
            </a:endParaRPr>
          </a:p>
        </p:txBody>
      </p:sp>
      <p:sp>
        <p:nvSpPr>
          <p:cNvPr id="453682" name="Rectangle 50"/>
          <p:cNvSpPr>
            <a:spLocks noChangeArrowheads="1"/>
          </p:cNvSpPr>
          <p:nvPr/>
        </p:nvSpPr>
        <p:spPr bwMode="auto">
          <a:xfrm>
            <a:off x="7162800" y="6096000"/>
            <a:ext cx="457200" cy="381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solidFill>
                  <a:schemeClr val="accent1"/>
                </a:solidFill>
                <a:cs typeface="+mn-cs"/>
              </a:rPr>
              <a:t>1</a:t>
            </a:r>
            <a:endParaRPr lang="en-US" b="1" baseline="-25000">
              <a:solidFill>
                <a:schemeClr val="accent1"/>
              </a:solidFill>
              <a:cs typeface="+mn-cs"/>
            </a:endParaRPr>
          </a:p>
        </p:txBody>
      </p:sp>
      <p:sp>
        <p:nvSpPr>
          <p:cNvPr id="453683" name="Line 51"/>
          <p:cNvSpPr>
            <a:spLocks noChangeShapeType="1"/>
          </p:cNvSpPr>
          <p:nvPr/>
        </p:nvSpPr>
        <p:spPr bwMode="auto">
          <a:xfrm flipH="1" flipV="1">
            <a:off x="5867400" y="6096000"/>
            <a:ext cx="17526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53684" name="Rectangle 52"/>
          <p:cNvSpPr>
            <a:spLocks noChangeArrowheads="1"/>
          </p:cNvSpPr>
          <p:nvPr/>
        </p:nvSpPr>
        <p:spPr bwMode="auto">
          <a:xfrm>
            <a:off x="5334000" y="5334000"/>
            <a:ext cx="457200" cy="381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en-US" b="1" baseline="-25000">
              <a:latin typeface="Courier New" charset="0"/>
              <a:cs typeface="+mn-cs"/>
            </a:endParaRPr>
          </a:p>
        </p:txBody>
      </p:sp>
      <p:sp>
        <p:nvSpPr>
          <p:cNvPr id="453685" name="Rectangle 53"/>
          <p:cNvSpPr>
            <a:spLocks noChangeArrowheads="1"/>
          </p:cNvSpPr>
          <p:nvPr/>
        </p:nvSpPr>
        <p:spPr bwMode="auto">
          <a:xfrm>
            <a:off x="6705600" y="4953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solidFill>
                  <a:srgbClr val="003399"/>
                </a:solidFill>
                <a:cs typeface="+mn-cs"/>
              </a:rPr>
              <a:t>1</a:t>
            </a:r>
            <a:endParaRPr lang="en-US" b="1" baseline="-25000">
              <a:solidFill>
                <a:srgbClr val="003399"/>
              </a:solidFill>
              <a:cs typeface="+mn-cs"/>
            </a:endParaRPr>
          </a:p>
        </p:txBody>
      </p:sp>
      <p:sp>
        <p:nvSpPr>
          <p:cNvPr id="453686" name="Rectangle 54"/>
          <p:cNvSpPr>
            <a:spLocks noChangeArrowheads="1"/>
          </p:cNvSpPr>
          <p:nvPr/>
        </p:nvSpPr>
        <p:spPr bwMode="auto">
          <a:xfrm>
            <a:off x="6248400" y="4953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solidFill>
                  <a:srgbClr val="003399"/>
                </a:solidFill>
                <a:cs typeface="+mn-cs"/>
              </a:rPr>
              <a:t>1</a:t>
            </a:r>
            <a:endParaRPr lang="en-US" b="1" baseline="-25000">
              <a:solidFill>
                <a:srgbClr val="003399"/>
              </a:solidFill>
              <a:cs typeface="+mn-cs"/>
            </a:endParaRPr>
          </a:p>
        </p:txBody>
      </p:sp>
      <p:sp>
        <p:nvSpPr>
          <p:cNvPr id="453687" name="Rectangle 55"/>
          <p:cNvSpPr>
            <a:spLocks noChangeArrowheads="1"/>
          </p:cNvSpPr>
          <p:nvPr/>
        </p:nvSpPr>
        <p:spPr bwMode="auto">
          <a:xfrm>
            <a:off x="5791200" y="4953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en-US" b="1" baseline="-25000">
              <a:solidFill>
                <a:schemeClr val="accent1"/>
              </a:solidFill>
              <a:latin typeface="Courier New" charset="0"/>
              <a:cs typeface="+mn-cs"/>
            </a:endParaRPr>
          </a:p>
        </p:txBody>
      </p:sp>
      <p:sp>
        <p:nvSpPr>
          <p:cNvPr id="453688" name="Rectangle 56"/>
          <p:cNvSpPr>
            <a:spLocks noChangeArrowheads="1"/>
          </p:cNvSpPr>
          <p:nvPr/>
        </p:nvSpPr>
        <p:spPr bwMode="auto">
          <a:xfrm>
            <a:off x="7162800" y="4953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en-US" b="1" baseline="-25000">
              <a:solidFill>
                <a:schemeClr val="accent1"/>
              </a:solidFill>
              <a:cs typeface="+mn-cs"/>
            </a:endParaRPr>
          </a:p>
        </p:txBody>
      </p:sp>
      <p:sp>
        <p:nvSpPr>
          <p:cNvPr id="453689" name="Rectangle 57"/>
          <p:cNvSpPr>
            <a:spLocks noChangeArrowheads="1"/>
          </p:cNvSpPr>
          <p:nvPr/>
        </p:nvSpPr>
        <p:spPr bwMode="auto">
          <a:xfrm>
            <a:off x="5334000" y="4953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en-US" b="1" baseline="-25000">
              <a:solidFill>
                <a:schemeClr val="accent1"/>
              </a:solidFill>
              <a:latin typeface="Courier New" charset="0"/>
              <a:cs typeface="+mn-cs"/>
            </a:endParaRPr>
          </a:p>
        </p:txBody>
      </p:sp>
      <p:sp>
        <p:nvSpPr>
          <p:cNvPr id="453690" name="Rectangle 58"/>
          <p:cNvSpPr>
            <a:spLocks noChangeArrowheads="1"/>
          </p:cNvSpPr>
          <p:nvPr/>
        </p:nvSpPr>
        <p:spPr bwMode="auto">
          <a:xfrm>
            <a:off x="7620000" y="5334000"/>
            <a:ext cx="457200" cy="381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cs typeface="+mn-cs"/>
              </a:rPr>
              <a:t>1</a:t>
            </a:r>
            <a:endParaRPr lang="en-US" b="1" baseline="-25000">
              <a:latin typeface="Courier New" charset="0"/>
              <a:cs typeface="+mn-cs"/>
            </a:endParaRPr>
          </a:p>
        </p:txBody>
      </p:sp>
      <p:sp>
        <p:nvSpPr>
          <p:cNvPr id="453691" name="Rectangle 59"/>
          <p:cNvSpPr>
            <a:spLocks noChangeArrowheads="1"/>
          </p:cNvSpPr>
          <p:nvPr/>
        </p:nvSpPr>
        <p:spPr bwMode="auto">
          <a:xfrm>
            <a:off x="7620000" y="5715000"/>
            <a:ext cx="457200" cy="381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cs typeface="+mn-cs"/>
              </a:rPr>
              <a:t>1</a:t>
            </a:r>
            <a:endParaRPr lang="en-US" b="1" baseline="-25000">
              <a:latin typeface="Courier New" charset="0"/>
              <a:cs typeface="+mn-cs"/>
            </a:endParaRPr>
          </a:p>
        </p:txBody>
      </p:sp>
      <p:sp>
        <p:nvSpPr>
          <p:cNvPr id="453692" name="Rectangle 60"/>
          <p:cNvSpPr>
            <a:spLocks noChangeArrowheads="1"/>
          </p:cNvSpPr>
          <p:nvPr/>
        </p:nvSpPr>
        <p:spPr bwMode="auto">
          <a:xfrm>
            <a:off x="7620000" y="6096000"/>
            <a:ext cx="457200" cy="381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solidFill>
                  <a:schemeClr val="accent1"/>
                </a:solidFill>
                <a:cs typeface="+mn-cs"/>
              </a:rPr>
              <a:t>0</a:t>
            </a:r>
            <a:endParaRPr lang="en-US" b="1" baseline="-25000">
              <a:solidFill>
                <a:schemeClr val="accent1"/>
              </a:solidFill>
              <a:latin typeface="Courier New" charset="0"/>
              <a:cs typeface="+mn-cs"/>
            </a:endParaRPr>
          </a:p>
        </p:txBody>
      </p:sp>
      <p:sp>
        <p:nvSpPr>
          <p:cNvPr id="453693" name="Line 61"/>
          <p:cNvSpPr>
            <a:spLocks noChangeShapeType="1"/>
          </p:cNvSpPr>
          <p:nvPr/>
        </p:nvSpPr>
        <p:spPr bwMode="auto">
          <a:xfrm flipH="1" flipV="1">
            <a:off x="7620000" y="6096000"/>
            <a:ext cx="457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53694" name="Rectangle 62"/>
          <p:cNvSpPr>
            <a:spLocks noChangeArrowheads="1"/>
          </p:cNvSpPr>
          <p:nvPr/>
        </p:nvSpPr>
        <p:spPr bwMode="auto">
          <a:xfrm>
            <a:off x="7162800" y="4953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solidFill>
                  <a:srgbClr val="003399"/>
                </a:solidFill>
                <a:cs typeface="+mn-cs"/>
              </a:rPr>
              <a:t>1</a:t>
            </a:r>
            <a:endParaRPr lang="en-US" b="1" baseline="-25000">
              <a:solidFill>
                <a:srgbClr val="003399"/>
              </a:solidFill>
              <a:cs typeface="+mn-cs"/>
            </a:endParaRPr>
          </a:p>
        </p:txBody>
      </p:sp>
      <p:sp>
        <p:nvSpPr>
          <p:cNvPr id="453695" name="Rectangle 63"/>
          <p:cNvSpPr>
            <a:spLocks noChangeArrowheads="1"/>
          </p:cNvSpPr>
          <p:nvPr/>
        </p:nvSpPr>
        <p:spPr bwMode="auto">
          <a:xfrm>
            <a:off x="5334000" y="4953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en-US" b="1" baseline="-25000">
              <a:solidFill>
                <a:schemeClr val="accent1"/>
              </a:solidFill>
              <a:latin typeface="Courier New" charset="0"/>
              <a:cs typeface="+mn-cs"/>
            </a:endParaRPr>
          </a:p>
        </p:txBody>
      </p:sp>
      <p:sp>
        <p:nvSpPr>
          <p:cNvPr id="453696" name="Text Box 64"/>
          <p:cNvSpPr txBox="1">
            <a:spLocks noChangeArrowheads="1"/>
          </p:cNvSpPr>
          <p:nvPr/>
        </p:nvSpPr>
        <p:spPr bwMode="auto">
          <a:xfrm>
            <a:off x="2743200" y="5791200"/>
            <a:ext cx="2057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cs typeface="+mn-cs"/>
              </a:rPr>
              <a:t>19 + 7 = 26</a:t>
            </a:r>
            <a:endParaRPr lang="en-US" b="1" baseline="-25000">
              <a:solidFill>
                <a:srgbClr val="006600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2806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7" name="Group 2"/>
          <p:cNvGrpSpPr>
            <a:grpSpLocks/>
          </p:cNvGrpSpPr>
          <p:nvPr/>
        </p:nvGrpSpPr>
        <p:grpSpPr bwMode="auto">
          <a:xfrm>
            <a:off x="1143000" y="3505200"/>
            <a:ext cx="6723063" cy="3124200"/>
            <a:chOff x="720" y="1872"/>
            <a:chExt cx="4235" cy="1968"/>
          </a:xfrm>
        </p:grpSpPr>
        <p:cxnSp>
          <p:nvCxnSpPr>
            <p:cNvPr id="460803" name="AutoShape 3"/>
            <p:cNvCxnSpPr>
              <a:cxnSpLocks noChangeShapeType="1"/>
              <a:stCxn id="460808" idx="6"/>
              <a:endCxn id="460810" idx="2"/>
            </p:cNvCxnSpPr>
            <p:nvPr/>
          </p:nvCxnSpPr>
          <p:spPr bwMode="auto">
            <a:xfrm>
              <a:off x="3430" y="1984"/>
              <a:ext cx="613" cy="0"/>
            </a:xfrm>
            <a:prstGeom prst="straightConnector1">
              <a:avLst/>
            </a:prstGeom>
            <a:noFill/>
            <a:ln w="1587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460804" name="AutoShape 4"/>
            <p:cNvCxnSpPr>
              <a:cxnSpLocks noChangeShapeType="1"/>
              <a:endCxn id="460808" idx="4"/>
            </p:cNvCxnSpPr>
            <p:nvPr/>
          </p:nvCxnSpPr>
          <p:spPr bwMode="auto">
            <a:xfrm flipV="1">
              <a:off x="3315" y="2101"/>
              <a:ext cx="0" cy="283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460805" name="Line 5"/>
            <p:cNvSpPr>
              <a:spLocks noChangeShapeType="1"/>
            </p:cNvSpPr>
            <p:nvPr/>
          </p:nvSpPr>
          <p:spPr bwMode="auto">
            <a:xfrm flipV="1">
              <a:off x="2627" y="2052"/>
              <a:ext cx="685" cy="38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60806" name="Line 6"/>
            <p:cNvSpPr>
              <a:spLocks noChangeShapeType="1"/>
            </p:cNvSpPr>
            <p:nvPr/>
          </p:nvSpPr>
          <p:spPr bwMode="auto">
            <a:xfrm flipV="1">
              <a:off x="2976" y="2065"/>
              <a:ext cx="343" cy="36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60807" name="Line 7"/>
            <p:cNvSpPr>
              <a:spLocks noChangeShapeType="1"/>
            </p:cNvSpPr>
            <p:nvPr/>
          </p:nvSpPr>
          <p:spPr bwMode="auto">
            <a:xfrm flipV="1">
              <a:off x="1945" y="2009"/>
              <a:ext cx="1358" cy="43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60808" name="Oval 8"/>
            <p:cNvSpPr>
              <a:spLocks noChangeAspect="1" noChangeArrowheads="1"/>
            </p:cNvSpPr>
            <p:nvPr/>
          </p:nvSpPr>
          <p:spPr bwMode="auto">
            <a:xfrm>
              <a:off x="3205" y="1872"/>
              <a:ext cx="219" cy="224"/>
            </a:xfrm>
            <a:prstGeom prst="ellipse">
              <a:avLst/>
            </a:prstGeom>
            <a:solidFill>
              <a:schemeClr val="accent1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solidFill>
                    <a:schemeClr val="bg1"/>
                  </a:solidFill>
                  <a:cs typeface="+mn-cs"/>
                </a:rPr>
                <a:t>3</a:t>
              </a:r>
            </a:p>
          </p:txBody>
        </p:sp>
        <p:sp>
          <p:nvSpPr>
            <p:cNvPr id="460809" name="Oval 9"/>
            <p:cNvSpPr>
              <a:spLocks noChangeAspect="1" noChangeArrowheads="1"/>
            </p:cNvSpPr>
            <p:nvPr/>
          </p:nvSpPr>
          <p:spPr bwMode="auto">
            <a:xfrm>
              <a:off x="4049" y="2382"/>
              <a:ext cx="220" cy="225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cs typeface="+mn-cs"/>
                </a:rPr>
                <a:t>37</a:t>
              </a:r>
            </a:p>
          </p:txBody>
        </p:sp>
        <p:sp>
          <p:nvSpPr>
            <p:cNvPr id="460810" name="Oval 10"/>
            <p:cNvSpPr>
              <a:spLocks noChangeAspect="1" noChangeArrowheads="1"/>
            </p:cNvSpPr>
            <p:nvPr/>
          </p:nvSpPr>
          <p:spPr bwMode="auto">
            <a:xfrm>
              <a:off x="4049" y="1872"/>
              <a:ext cx="220" cy="224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cs typeface="+mn-cs"/>
                </a:rPr>
                <a:t>6</a:t>
              </a:r>
              <a:endParaRPr lang="en-US" sz="1400">
                <a:latin typeface="Times New Roman" charset="0"/>
                <a:cs typeface="+mn-cs"/>
              </a:endParaRPr>
            </a:p>
          </p:txBody>
        </p:sp>
        <p:cxnSp>
          <p:nvCxnSpPr>
            <p:cNvPr id="460811" name="AutoShape 11"/>
            <p:cNvCxnSpPr>
              <a:cxnSpLocks noChangeShapeType="1"/>
              <a:stCxn id="460809" idx="0"/>
              <a:endCxn id="460810" idx="4"/>
            </p:cNvCxnSpPr>
            <p:nvPr/>
          </p:nvCxnSpPr>
          <p:spPr bwMode="auto">
            <a:xfrm flipV="1">
              <a:off x="4160" y="2102"/>
              <a:ext cx="0" cy="275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460812" name="Oval 12"/>
            <p:cNvSpPr>
              <a:spLocks noChangeAspect="1" noChangeArrowheads="1"/>
            </p:cNvSpPr>
            <p:nvPr/>
          </p:nvSpPr>
          <p:spPr bwMode="auto">
            <a:xfrm>
              <a:off x="4735" y="1872"/>
              <a:ext cx="220" cy="224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cs typeface="+mn-cs"/>
                </a:rPr>
                <a:t>18</a:t>
              </a:r>
              <a:endParaRPr lang="en-US" sz="1400">
                <a:latin typeface="Times New Roman" charset="0"/>
                <a:cs typeface="+mn-cs"/>
              </a:endParaRPr>
            </a:p>
          </p:txBody>
        </p:sp>
        <p:cxnSp>
          <p:nvCxnSpPr>
            <p:cNvPr id="460813" name="AutoShape 13"/>
            <p:cNvCxnSpPr>
              <a:cxnSpLocks noChangeShapeType="1"/>
              <a:stCxn id="460810" idx="6"/>
              <a:endCxn id="460812" idx="2"/>
            </p:cNvCxnSpPr>
            <p:nvPr/>
          </p:nvCxnSpPr>
          <p:spPr bwMode="auto">
            <a:xfrm>
              <a:off x="4274" y="1985"/>
              <a:ext cx="456" cy="0"/>
            </a:xfrm>
            <a:prstGeom prst="straightConnector1">
              <a:avLst/>
            </a:prstGeom>
            <a:noFill/>
            <a:ln w="1587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460814" name="Oval 14"/>
            <p:cNvSpPr>
              <a:spLocks noChangeAspect="1" noChangeArrowheads="1"/>
            </p:cNvSpPr>
            <p:nvPr/>
          </p:nvSpPr>
          <p:spPr bwMode="auto">
            <a:xfrm>
              <a:off x="720" y="3615"/>
              <a:ext cx="220" cy="225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cs typeface="+mn-cs"/>
                </a:rPr>
                <a:t>55</a:t>
              </a:r>
            </a:p>
          </p:txBody>
        </p:sp>
        <p:sp>
          <p:nvSpPr>
            <p:cNvPr id="460815" name="Oval 15"/>
            <p:cNvSpPr>
              <a:spLocks noChangeAspect="1" noChangeArrowheads="1"/>
            </p:cNvSpPr>
            <p:nvPr/>
          </p:nvSpPr>
          <p:spPr bwMode="auto">
            <a:xfrm>
              <a:off x="720" y="3231"/>
              <a:ext cx="220" cy="225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cs typeface="+mn-cs"/>
                </a:rPr>
                <a:t>45</a:t>
              </a:r>
            </a:p>
          </p:txBody>
        </p:sp>
        <p:cxnSp>
          <p:nvCxnSpPr>
            <p:cNvPr id="460816" name="AutoShape 16"/>
            <p:cNvCxnSpPr>
              <a:cxnSpLocks noChangeShapeType="1"/>
              <a:stCxn id="460814" idx="0"/>
              <a:endCxn id="460815" idx="4"/>
            </p:cNvCxnSpPr>
            <p:nvPr/>
          </p:nvCxnSpPr>
          <p:spPr bwMode="auto">
            <a:xfrm flipV="1">
              <a:off x="831" y="3459"/>
              <a:ext cx="0" cy="152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460817" name="Oval 17"/>
            <p:cNvSpPr>
              <a:spLocks noChangeAspect="1" noChangeArrowheads="1"/>
            </p:cNvSpPr>
            <p:nvPr/>
          </p:nvSpPr>
          <p:spPr bwMode="auto">
            <a:xfrm>
              <a:off x="1080" y="3232"/>
              <a:ext cx="220" cy="226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cs typeface="+mn-cs"/>
                </a:rPr>
                <a:t>32</a:t>
              </a:r>
            </a:p>
          </p:txBody>
        </p:sp>
        <p:sp>
          <p:nvSpPr>
            <p:cNvPr id="460818" name="Oval 18"/>
            <p:cNvSpPr>
              <a:spLocks noChangeAspect="1" noChangeArrowheads="1"/>
            </p:cNvSpPr>
            <p:nvPr/>
          </p:nvSpPr>
          <p:spPr bwMode="auto">
            <a:xfrm>
              <a:off x="1080" y="2819"/>
              <a:ext cx="220" cy="225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cs typeface="+mn-cs"/>
                </a:rPr>
                <a:t>30</a:t>
              </a:r>
            </a:p>
          </p:txBody>
        </p:sp>
        <p:cxnSp>
          <p:nvCxnSpPr>
            <p:cNvPr id="460819" name="AutoShape 19"/>
            <p:cNvCxnSpPr>
              <a:cxnSpLocks noChangeShapeType="1"/>
              <a:stCxn id="460817" idx="0"/>
              <a:endCxn id="460818" idx="4"/>
            </p:cNvCxnSpPr>
            <p:nvPr/>
          </p:nvCxnSpPr>
          <p:spPr bwMode="auto">
            <a:xfrm flipV="1">
              <a:off x="1191" y="3049"/>
              <a:ext cx="0" cy="179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460820" name="AutoShape 20"/>
            <p:cNvCxnSpPr>
              <a:cxnSpLocks noChangeShapeType="1"/>
              <a:stCxn id="460815" idx="7"/>
              <a:endCxn id="460818" idx="3"/>
            </p:cNvCxnSpPr>
            <p:nvPr/>
          </p:nvCxnSpPr>
          <p:spPr bwMode="auto">
            <a:xfrm flipV="1">
              <a:off x="907" y="3015"/>
              <a:ext cx="206" cy="245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460821" name="Oval 21"/>
            <p:cNvSpPr>
              <a:spLocks noChangeAspect="1" noChangeArrowheads="1"/>
            </p:cNvSpPr>
            <p:nvPr/>
          </p:nvSpPr>
          <p:spPr bwMode="auto">
            <a:xfrm>
              <a:off x="1423" y="3241"/>
              <a:ext cx="220" cy="225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cs typeface="+mn-cs"/>
                </a:rPr>
                <a:t>24</a:t>
              </a:r>
            </a:p>
          </p:txBody>
        </p:sp>
        <p:sp>
          <p:nvSpPr>
            <p:cNvPr id="460822" name="Oval 22"/>
            <p:cNvSpPr>
              <a:spLocks noChangeAspect="1" noChangeArrowheads="1"/>
            </p:cNvSpPr>
            <p:nvPr/>
          </p:nvSpPr>
          <p:spPr bwMode="auto">
            <a:xfrm>
              <a:off x="1423" y="2819"/>
              <a:ext cx="220" cy="225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cs typeface="+mn-cs"/>
                </a:rPr>
                <a:t>23</a:t>
              </a:r>
            </a:p>
          </p:txBody>
        </p:sp>
        <p:cxnSp>
          <p:nvCxnSpPr>
            <p:cNvPr id="460823" name="AutoShape 23"/>
            <p:cNvCxnSpPr>
              <a:cxnSpLocks noChangeShapeType="1"/>
              <a:stCxn id="460821" idx="0"/>
              <a:endCxn id="460822" idx="4"/>
            </p:cNvCxnSpPr>
            <p:nvPr/>
          </p:nvCxnSpPr>
          <p:spPr bwMode="auto">
            <a:xfrm flipV="1">
              <a:off x="1534" y="3049"/>
              <a:ext cx="0" cy="187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460824" name="Oval 24"/>
            <p:cNvSpPr>
              <a:spLocks noChangeAspect="1" noChangeArrowheads="1"/>
            </p:cNvSpPr>
            <p:nvPr/>
          </p:nvSpPr>
          <p:spPr bwMode="auto">
            <a:xfrm>
              <a:off x="1784" y="2819"/>
              <a:ext cx="220" cy="225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cs typeface="+mn-cs"/>
                </a:rPr>
                <a:t>22</a:t>
              </a:r>
            </a:p>
          </p:txBody>
        </p:sp>
        <p:cxnSp>
          <p:nvCxnSpPr>
            <p:cNvPr id="460825" name="AutoShape 25"/>
            <p:cNvCxnSpPr>
              <a:cxnSpLocks noChangeShapeType="1"/>
              <a:stCxn id="460824" idx="0"/>
              <a:endCxn id="460837" idx="4"/>
            </p:cNvCxnSpPr>
            <p:nvPr/>
          </p:nvCxnSpPr>
          <p:spPr bwMode="auto">
            <a:xfrm flipV="1">
              <a:off x="1894" y="2597"/>
              <a:ext cx="0" cy="217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460826" name="AutoShape 26"/>
            <p:cNvCxnSpPr>
              <a:cxnSpLocks noChangeShapeType="1"/>
              <a:stCxn id="460822" idx="7"/>
              <a:endCxn id="460837" idx="3"/>
            </p:cNvCxnSpPr>
            <p:nvPr/>
          </p:nvCxnSpPr>
          <p:spPr bwMode="auto">
            <a:xfrm flipV="1">
              <a:off x="1611" y="2564"/>
              <a:ext cx="205" cy="283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460827" name="AutoShape 27"/>
            <p:cNvCxnSpPr>
              <a:cxnSpLocks noChangeShapeType="1"/>
              <a:stCxn id="460818" idx="7"/>
              <a:endCxn id="460837" idx="2"/>
            </p:cNvCxnSpPr>
            <p:nvPr/>
          </p:nvCxnSpPr>
          <p:spPr bwMode="auto">
            <a:xfrm flipV="1">
              <a:off x="1268" y="2480"/>
              <a:ext cx="511" cy="367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460828" name="Oval 28"/>
            <p:cNvSpPr>
              <a:spLocks noChangeAspect="1" noChangeArrowheads="1"/>
            </p:cNvSpPr>
            <p:nvPr/>
          </p:nvSpPr>
          <p:spPr bwMode="auto">
            <a:xfrm>
              <a:off x="2112" y="3241"/>
              <a:ext cx="219" cy="225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cs typeface="+mn-cs"/>
                </a:rPr>
                <a:t>50</a:t>
              </a:r>
            </a:p>
          </p:txBody>
        </p:sp>
        <p:sp>
          <p:nvSpPr>
            <p:cNvPr id="460829" name="Oval 29"/>
            <p:cNvSpPr>
              <a:spLocks noChangeAspect="1" noChangeArrowheads="1"/>
            </p:cNvSpPr>
            <p:nvPr/>
          </p:nvSpPr>
          <p:spPr bwMode="auto">
            <a:xfrm>
              <a:off x="2112" y="2819"/>
              <a:ext cx="219" cy="225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cs typeface="+mn-cs"/>
                </a:rPr>
                <a:t>48</a:t>
              </a:r>
            </a:p>
          </p:txBody>
        </p:sp>
        <p:cxnSp>
          <p:nvCxnSpPr>
            <p:cNvPr id="460830" name="AutoShape 30"/>
            <p:cNvCxnSpPr>
              <a:cxnSpLocks noChangeShapeType="1"/>
              <a:stCxn id="460828" idx="0"/>
              <a:endCxn id="460829" idx="4"/>
            </p:cNvCxnSpPr>
            <p:nvPr/>
          </p:nvCxnSpPr>
          <p:spPr bwMode="auto">
            <a:xfrm flipV="1">
              <a:off x="2222" y="3049"/>
              <a:ext cx="0" cy="187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460831" name="Oval 31"/>
            <p:cNvSpPr>
              <a:spLocks noChangeAspect="1" noChangeArrowheads="1"/>
            </p:cNvSpPr>
            <p:nvPr/>
          </p:nvSpPr>
          <p:spPr bwMode="auto">
            <a:xfrm>
              <a:off x="2441" y="2819"/>
              <a:ext cx="218" cy="225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cs typeface="+mn-cs"/>
                </a:rPr>
                <a:t>31</a:t>
              </a:r>
            </a:p>
          </p:txBody>
        </p:sp>
        <p:cxnSp>
          <p:nvCxnSpPr>
            <p:cNvPr id="460832" name="AutoShape 32"/>
            <p:cNvCxnSpPr>
              <a:cxnSpLocks noChangeShapeType="1"/>
              <a:stCxn id="460831" idx="0"/>
              <a:endCxn id="460838" idx="4"/>
            </p:cNvCxnSpPr>
            <p:nvPr/>
          </p:nvCxnSpPr>
          <p:spPr bwMode="auto">
            <a:xfrm flipV="1">
              <a:off x="2550" y="2597"/>
              <a:ext cx="0" cy="217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460833" name="AutoShape 33"/>
            <p:cNvCxnSpPr>
              <a:cxnSpLocks noChangeShapeType="1"/>
              <a:stCxn id="460829" idx="7"/>
              <a:endCxn id="460838" idx="3"/>
            </p:cNvCxnSpPr>
            <p:nvPr/>
          </p:nvCxnSpPr>
          <p:spPr bwMode="auto">
            <a:xfrm flipV="1">
              <a:off x="2299" y="2564"/>
              <a:ext cx="174" cy="283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460834" name="Oval 34"/>
            <p:cNvSpPr>
              <a:spLocks noChangeAspect="1" noChangeArrowheads="1"/>
            </p:cNvSpPr>
            <p:nvPr/>
          </p:nvSpPr>
          <p:spPr bwMode="auto">
            <a:xfrm>
              <a:off x="2815" y="2819"/>
              <a:ext cx="220" cy="225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cs typeface="+mn-cs"/>
                </a:rPr>
                <a:t>17</a:t>
              </a:r>
            </a:p>
          </p:txBody>
        </p:sp>
        <p:cxnSp>
          <p:nvCxnSpPr>
            <p:cNvPr id="460835" name="AutoShape 35"/>
            <p:cNvCxnSpPr>
              <a:cxnSpLocks noChangeShapeType="1"/>
              <a:stCxn id="460834" idx="0"/>
              <a:endCxn id="460839" idx="4"/>
            </p:cNvCxnSpPr>
            <p:nvPr/>
          </p:nvCxnSpPr>
          <p:spPr bwMode="auto">
            <a:xfrm flipV="1">
              <a:off x="2925" y="2597"/>
              <a:ext cx="0" cy="217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460836" name="Oval 36"/>
            <p:cNvSpPr>
              <a:spLocks noChangeAspect="1" noChangeArrowheads="1"/>
            </p:cNvSpPr>
            <p:nvPr/>
          </p:nvSpPr>
          <p:spPr bwMode="auto">
            <a:xfrm>
              <a:off x="3205" y="2367"/>
              <a:ext cx="219" cy="225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cs typeface="+mn-cs"/>
                </a:rPr>
                <a:t>44</a:t>
              </a:r>
            </a:p>
          </p:txBody>
        </p:sp>
        <p:sp>
          <p:nvSpPr>
            <p:cNvPr id="460837" name="Oval 37"/>
            <p:cNvSpPr>
              <a:spLocks noChangeAspect="1" noChangeArrowheads="1"/>
            </p:cNvSpPr>
            <p:nvPr/>
          </p:nvSpPr>
          <p:spPr bwMode="auto">
            <a:xfrm>
              <a:off x="1784" y="2368"/>
              <a:ext cx="220" cy="224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cs typeface="+mn-cs"/>
                </a:rPr>
                <a:t>8</a:t>
              </a:r>
              <a:endParaRPr lang="en-US" sz="1400">
                <a:latin typeface="Times New Roman" charset="0"/>
                <a:cs typeface="+mn-cs"/>
              </a:endParaRPr>
            </a:p>
          </p:txBody>
        </p:sp>
        <p:sp>
          <p:nvSpPr>
            <p:cNvPr id="460838" name="Oval 38"/>
            <p:cNvSpPr>
              <a:spLocks noChangeAspect="1" noChangeArrowheads="1"/>
            </p:cNvSpPr>
            <p:nvPr/>
          </p:nvSpPr>
          <p:spPr bwMode="auto">
            <a:xfrm>
              <a:off x="2441" y="2368"/>
              <a:ext cx="218" cy="224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cs typeface="+mn-cs"/>
                </a:rPr>
                <a:t>29</a:t>
              </a:r>
            </a:p>
          </p:txBody>
        </p:sp>
        <p:sp>
          <p:nvSpPr>
            <p:cNvPr id="460839" name="Oval 39"/>
            <p:cNvSpPr>
              <a:spLocks noChangeAspect="1" noChangeArrowheads="1"/>
            </p:cNvSpPr>
            <p:nvPr/>
          </p:nvSpPr>
          <p:spPr bwMode="auto">
            <a:xfrm>
              <a:off x="2815" y="2368"/>
              <a:ext cx="220" cy="224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cs typeface="+mn-cs"/>
                </a:rPr>
                <a:t>10</a:t>
              </a:r>
            </a:p>
          </p:txBody>
        </p:sp>
        <p:sp>
          <p:nvSpPr>
            <p:cNvPr id="460840" name="Text Box 40"/>
            <p:cNvSpPr txBox="1">
              <a:spLocks noChangeArrowheads="1"/>
            </p:cNvSpPr>
            <p:nvPr/>
          </p:nvSpPr>
          <p:spPr bwMode="auto">
            <a:xfrm>
              <a:off x="4176" y="2832"/>
              <a:ext cx="4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b="1">
                  <a:solidFill>
                    <a:srgbClr val="006600"/>
                  </a:solidFill>
                  <a:cs typeface="+mn-cs"/>
                </a:rPr>
                <a:t>H</a:t>
              </a:r>
              <a:endParaRPr lang="en-US" b="1" baseline="-25000">
                <a:solidFill>
                  <a:srgbClr val="006600"/>
                </a:solidFill>
                <a:cs typeface="+mn-cs"/>
              </a:endParaRPr>
            </a:p>
          </p:txBody>
        </p:sp>
      </p:grpSp>
      <p:sp>
        <p:nvSpPr>
          <p:cNvPr id="460841" name="Rectangle 4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Binomial Heap:  Delete Min/Max</a:t>
            </a:r>
          </a:p>
        </p:txBody>
      </p:sp>
      <p:sp>
        <p:nvSpPr>
          <p:cNvPr id="50179" name="TextBox 2"/>
          <p:cNvSpPr txBox="1">
            <a:spLocks noChangeArrowheads="1"/>
          </p:cNvSpPr>
          <p:nvPr/>
        </p:nvSpPr>
        <p:spPr bwMode="auto">
          <a:xfrm>
            <a:off x="846980" y="1154460"/>
            <a:ext cx="6019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/>
              <a:t>We can find the min/max in O(log n).</a:t>
            </a:r>
          </a:p>
          <a:p>
            <a:r>
              <a:rPr lang="en-US" sz="2800">
                <a:solidFill>
                  <a:srgbClr val="FF0000"/>
                </a:solidFill>
              </a:rPr>
              <a:t>How can we extract it?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1151780" y="2221260"/>
            <a:ext cx="35052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>
                <a:solidFill>
                  <a:srgbClr val="0000FF"/>
                </a:solidFill>
              </a:rPr>
              <a:t>Hint: B</a:t>
            </a:r>
            <a:r>
              <a:rPr lang="en-US" sz="2800" baseline="-25000">
                <a:solidFill>
                  <a:srgbClr val="0000FF"/>
                </a:solidFill>
              </a:rPr>
              <a:t>k</a:t>
            </a:r>
            <a:r>
              <a:rPr lang="en-US" sz="2800">
                <a:solidFill>
                  <a:srgbClr val="0000FF"/>
                </a:solidFill>
              </a:rPr>
              <a:t> consists of binomial trees:</a:t>
            </a:r>
          </a:p>
          <a:p>
            <a:r>
              <a:rPr lang="en-US" sz="2800">
                <a:solidFill>
                  <a:srgbClr val="0000FF"/>
                </a:solidFill>
              </a:rPr>
              <a:t>B</a:t>
            </a:r>
            <a:r>
              <a:rPr lang="en-US" sz="2800" baseline="-25000">
                <a:solidFill>
                  <a:srgbClr val="0000FF"/>
                </a:solidFill>
              </a:rPr>
              <a:t>k-1</a:t>
            </a:r>
            <a:r>
              <a:rPr lang="en-US" sz="2800">
                <a:solidFill>
                  <a:srgbClr val="0000FF"/>
                </a:solidFill>
              </a:rPr>
              <a:t>, B</a:t>
            </a:r>
            <a:r>
              <a:rPr lang="en-US" sz="2800" baseline="-25000">
                <a:solidFill>
                  <a:srgbClr val="0000FF"/>
                </a:solidFill>
              </a:rPr>
              <a:t>k-2</a:t>
            </a:r>
            <a:r>
              <a:rPr lang="en-US" sz="2800">
                <a:solidFill>
                  <a:srgbClr val="0000FF"/>
                </a:solidFill>
              </a:rPr>
              <a:t>, …, B</a:t>
            </a:r>
            <a:r>
              <a:rPr lang="en-US" sz="2800" baseline="-25000">
                <a:solidFill>
                  <a:srgbClr val="0000FF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4109147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01" name="Group 2"/>
          <p:cNvGrpSpPr>
            <a:grpSpLocks/>
          </p:cNvGrpSpPr>
          <p:nvPr/>
        </p:nvGrpSpPr>
        <p:grpSpPr bwMode="auto">
          <a:xfrm>
            <a:off x="1143000" y="3505200"/>
            <a:ext cx="6723063" cy="3124200"/>
            <a:chOff x="720" y="1872"/>
            <a:chExt cx="4235" cy="1968"/>
          </a:xfrm>
        </p:grpSpPr>
        <p:cxnSp>
          <p:nvCxnSpPr>
            <p:cNvPr id="460803" name="AutoShape 3"/>
            <p:cNvCxnSpPr>
              <a:cxnSpLocks noChangeShapeType="1"/>
              <a:stCxn id="460808" idx="6"/>
              <a:endCxn id="460810" idx="2"/>
            </p:cNvCxnSpPr>
            <p:nvPr/>
          </p:nvCxnSpPr>
          <p:spPr bwMode="auto">
            <a:xfrm>
              <a:off x="3430" y="1984"/>
              <a:ext cx="613" cy="0"/>
            </a:xfrm>
            <a:prstGeom prst="straightConnector1">
              <a:avLst/>
            </a:prstGeom>
            <a:noFill/>
            <a:ln w="1587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460804" name="AutoShape 4"/>
            <p:cNvCxnSpPr>
              <a:cxnSpLocks noChangeShapeType="1"/>
              <a:endCxn id="460808" idx="4"/>
            </p:cNvCxnSpPr>
            <p:nvPr/>
          </p:nvCxnSpPr>
          <p:spPr bwMode="auto">
            <a:xfrm flipV="1">
              <a:off x="3315" y="2101"/>
              <a:ext cx="0" cy="283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460805" name="Line 5"/>
            <p:cNvSpPr>
              <a:spLocks noChangeShapeType="1"/>
            </p:cNvSpPr>
            <p:nvPr/>
          </p:nvSpPr>
          <p:spPr bwMode="auto">
            <a:xfrm flipV="1">
              <a:off x="2627" y="2052"/>
              <a:ext cx="685" cy="38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60806" name="Line 6"/>
            <p:cNvSpPr>
              <a:spLocks noChangeShapeType="1"/>
            </p:cNvSpPr>
            <p:nvPr/>
          </p:nvSpPr>
          <p:spPr bwMode="auto">
            <a:xfrm flipV="1">
              <a:off x="2976" y="2065"/>
              <a:ext cx="343" cy="36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60807" name="Line 7"/>
            <p:cNvSpPr>
              <a:spLocks noChangeShapeType="1"/>
            </p:cNvSpPr>
            <p:nvPr/>
          </p:nvSpPr>
          <p:spPr bwMode="auto">
            <a:xfrm flipV="1">
              <a:off x="1945" y="2009"/>
              <a:ext cx="1358" cy="43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460808" name="Oval 8"/>
            <p:cNvSpPr>
              <a:spLocks noChangeAspect="1" noChangeArrowheads="1"/>
            </p:cNvSpPr>
            <p:nvPr/>
          </p:nvSpPr>
          <p:spPr bwMode="auto">
            <a:xfrm>
              <a:off x="3205" y="1872"/>
              <a:ext cx="219" cy="224"/>
            </a:xfrm>
            <a:prstGeom prst="ellipse">
              <a:avLst/>
            </a:prstGeom>
            <a:solidFill>
              <a:schemeClr val="accent1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solidFill>
                    <a:schemeClr val="bg1"/>
                  </a:solidFill>
                  <a:cs typeface="+mn-cs"/>
                </a:rPr>
                <a:t>3</a:t>
              </a:r>
            </a:p>
          </p:txBody>
        </p:sp>
        <p:sp>
          <p:nvSpPr>
            <p:cNvPr id="460809" name="Oval 9"/>
            <p:cNvSpPr>
              <a:spLocks noChangeAspect="1" noChangeArrowheads="1"/>
            </p:cNvSpPr>
            <p:nvPr/>
          </p:nvSpPr>
          <p:spPr bwMode="auto">
            <a:xfrm>
              <a:off x="4049" y="2382"/>
              <a:ext cx="220" cy="225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cs typeface="+mn-cs"/>
                </a:rPr>
                <a:t>37</a:t>
              </a:r>
            </a:p>
          </p:txBody>
        </p:sp>
        <p:sp>
          <p:nvSpPr>
            <p:cNvPr id="460810" name="Oval 10"/>
            <p:cNvSpPr>
              <a:spLocks noChangeAspect="1" noChangeArrowheads="1"/>
            </p:cNvSpPr>
            <p:nvPr/>
          </p:nvSpPr>
          <p:spPr bwMode="auto">
            <a:xfrm>
              <a:off x="4049" y="1872"/>
              <a:ext cx="220" cy="224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cs typeface="+mn-cs"/>
                </a:rPr>
                <a:t>6</a:t>
              </a:r>
              <a:endParaRPr lang="en-US" sz="1400">
                <a:latin typeface="Times New Roman" charset="0"/>
                <a:cs typeface="+mn-cs"/>
              </a:endParaRPr>
            </a:p>
          </p:txBody>
        </p:sp>
        <p:cxnSp>
          <p:nvCxnSpPr>
            <p:cNvPr id="460811" name="AutoShape 11"/>
            <p:cNvCxnSpPr>
              <a:cxnSpLocks noChangeShapeType="1"/>
              <a:stCxn id="460809" idx="0"/>
              <a:endCxn id="460810" idx="4"/>
            </p:cNvCxnSpPr>
            <p:nvPr/>
          </p:nvCxnSpPr>
          <p:spPr bwMode="auto">
            <a:xfrm flipV="1">
              <a:off x="4160" y="2102"/>
              <a:ext cx="0" cy="275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460812" name="Oval 12"/>
            <p:cNvSpPr>
              <a:spLocks noChangeAspect="1" noChangeArrowheads="1"/>
            </p:cNvSpPr>
            <p:nvPr/>
          </p:nvSpPr>
          <p:spPr bwMode="auto">
            <a:xfrm>
              <a:off x="4735" y="1872"/>
              <a:ext cx="220" cy="224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cs typeface="+mn-cs"/>
                </a:rPr>
                <a:t>18</a:t>
              </a:r>
              <a:endParaRPr lang="en-US" sz="1400">
                <a:latin typeface="Times New Roman" charset="0"/>
                <a:cs typeface="+mn-cs"/>
              </a:endParaRPr>
            </a:p>
          </p:txBody>
        </p:sp>
        <p:cxnSp>
          <p:nvCxnSpPr>
            <p:cNvPr id="460813" name="AutoShape 13"/>
            <p:cNvCxnSpPr>
              <a:cxnSpLocks noChangeShapeType="1"/>
              <a:stCxn id="460810" idx="6"/>
              <a:endCxn id="460812" idx="2"/>
            </p:cNvCxnSpPr>
            <p:nvPr/>
          </p:nvCxnSpPr>
          <p:spPr bwMode="auto">
            <a:xfrm>
              <a:off x="4274" y="1985"/>
              <a:ext cx="456" cy="0"/>
            </a:xfrm>
            <a:prstGeom prst="straightConnector1">
              <a:avLst/>
            </a:prstGeom>
            <a:noFill/>
            <a:ln w="1587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460814" name="Oval 14"/>
            <p:cNvSpPr>
              <a:spLocks noChangeAspect="1" noChangeArrowheads="1"/>
            </p:cNvSpPr>
            <p:nvPr/>
          </p:nvSpPr>
          <p:spPr bwMode="auto">
            <a:xfrm>
              <a:off x="720" y="3615"/>
              <a:ext cx="220" cy="225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cs typeface="+mn-cs"/>
                </a:rPr>
                <a:t>55</a:t>
              </a:r>
            </a:p>
          </p:txBody>
        </p:sp>
        <p:sp>
          <p:nvSpPr>
            <p:cNvPr id="460815" name="Oval 15"/>
            <p:cNvSpPr>
              <a:spLocks noChangeAspect="1" noChangeArrowheads="1"/>
            </p:cNvSpPr>
            <p:nvPr/>
          </p:nvSpPr>
          <p:spPr bwMode="auto">
            <a:xfrm>
              <a:off x="720" y="3231"/>
              <a:ext cx="220" cy="225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cs typeface="+mn-cs"/>
                </a:rPr>
                <a:t>45</a:t>
              </a:r>
            </a:p>
          </p:txBody>
        </p:sp>
        <p:cxnSp>
          <p:nvCxnSpPr>
            <p:cNvPr id="460816" name="AutoShape 16"/>
            <p:cNvCxnSpPr>
              <a:cxnSpLocks noChangeShapeType="1"/>
              <a:stCxn id="460814" idx="0"/>
              <a:endCxn id="460815" idx="4"/>
            </p:cNvCxnSpPr>
            <p:nvPr/>
          </p:nvCxnSpPr>
          <p:spPr bwMode="auto">
            <a:xfrm flipV="1">
              <a:off x="831" y="3459"/>
              <a:ext cx="0" cy="152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460817" name="Oval 17"/>
            <p:cNvSpPr>
              <a:spLocks noChangeAspect="1" noChangeArrowheads="1"/>
            </p:cNvSpPr>
            <p:nvPr/>
          </p:nvSpPr>
          <p:spPr bwMode="auto">
            <a:xfrm>
              <a:off x="1080" y="3232"/>
              <a:ext cx="220" cy="226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cs typeface="+mn-cs"/>
                </a:rPr>
                <a:t>32</a:t>
              </a:r>
            </a:p>
          </p:txBody>
        </p:sp>
        <p:sp>
          <p:nvSpPr>
            <p:cNvPr id="460818" name="Oval 18"/>
            <p:cNvSpPr>
              <a:spLocks noChangeAspect="1" noChangeArrowheads="1"/>
            </p:cNvSpPr>
            <p:nvPr/>
          </p:nvSpPr>
          <p:spPr bwMode="auto">
            <a:xfrm>
              <a:off x="1080" y="2819"/>
              <a:ext cx="220" cy="225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cs typeface="+mn-cs"/>
                </a:rPr>
                <a:t>30</a:t>
              </a:r>
            </a:p>
          </p:txBody>
        </p:sp>
        <p:cxnSp>
          <p:nvCxnSpPr>
            <p:cNvPr id="460819" name="AutoShape 19"/>
            <p:cNvCxnSpPr>
              <a:cxnSpLocks noChangeShapeType="1"/>
              <a:stCxn id="460817" idx="0"/>
              <a:endCxn id="460818" idx="4"/>
            </p:cNvCxnSpPr>
            <p:nvPr/>
          </p:nvCxnSpPr>
          <p:spPr bwMode="auto">
            <a:xfrm flipV="1">
              <a:off x="1191" y="3049"/>
              <a:ext cx="0" cy="179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460820" name="AutoShape 20"/>
            <p:cNvCxnSpPr>
              <a:cxnSpLocks noChangeShapeType="1"/>
              <a:stCxn id="460815" idx="7"/>
              <a:endCxn id="460818" idx="3"/>
            </p:cNvCxnSpPr>
            <p:nvPr/>
          </p:nvCxnSpPr>
          <p:spPr bwMode="auto">
            <a:xfrm flipV="1">
              <a:off x="907" y="3015"/>
              <a:ext cx="206" cy="245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460821" name="Oval 21"/>
            <p:cNvSpPr>
              <a:spLocks noChangeAspect="1" noChangeArrowheads="1"/>
            </p:cNvSpPr>
            <p:nvPr/>
          </p:nvSpPr>
          <p:spPr bwMode="auto">
            <a:xfrm>
              <a:off x="1423" y="3241"/>
              <a:ext cx="220" cy="225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cs typeface="+mn-cs"/>
                </a:rPr>
                <a:t>24</a:t>
              </a:r>
            </a:p>
          </p:txBody>
        </p:sp>
        <p:sp>
          <p:nvSpPr>
            <p:cNvPr id="460822" name="Oval 22"/>
            <p:cNvSpPr>
              <a:spLocks noChangeAspect="1" noChangeArrowheads="1"/>
            </p:cNvSpPr>
            <p:nvPr/>
          </p:nvSpPr>
          <p:spPr bwMode="auto">
            <a:xfrm>
              <a:off x="1423" y="2819"/>
              <a:ext cx="220" cy="225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cs typeface="+mn-cs"/>
                </a:rPr>
                <a:t>23</a:t>
              </a:r>
            </a:p>
          </p:txBody>
        </p:sp>
        <p:cxnSp>
          <p:nvCxnSpPr>
            <p:cNvPr id="460823" name="AutoShape 23"/>
            <p:cNvCxnSpPr>
              <a:cxnSpLocks noChangeShapeType="1"/>
              <a:stCxn id="460821" idx="0"/>
              <a:endCxn id="460822" idx="4"/>
            </p:cNvCxnSpPr>
            <p:nvPr/>
          </p:nvCxnSpPr>
          <p:spPr bwMode="auto">
            <a:xfrm flipV="1">
              <a:off x="1534" y="3049"/>
              <a:ext cx="0" cy="187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460824" name="Oval 24"/>
            <p:cNvSpPr>
              <a:spLocks noChangeAspect="1" noChangeArrowheads="1"/>
            </p:cNvSpPr>
            <p:nvPr/>
          </p:nvSpPr>
          <p:spPr bwMode="auto">
            <a:xfrm>
              <a:off x="1784" y="2819"/>
              <a:ext cx="220" cy="225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cs typeface="+mn-cs"/>
                </a:rPr>
                <a:t>22</a:t>
              </a:r>
            </a:p>
          </p:txBody>
        </p:sp>
        <p:cxnSp>
          <p:nvCxnSpPr>
            <p:cNvPr id="460825" name="AutoShape 25"/>
            <p:cNvCxnSpPr>
              <a:cxnSpLocks noChangeShapeType="1"/>
              <a:stCxn id="460824" idx="0"/>
              <a:endCxn id="460837" idx="4"/>
            </p:cNvCxnSpPr>
            <p:nvPr/>
          </p:nvCxnSpPr>
          <p:spPr bwMode="auto">
            <a:xfrm flipV="1">
              <a:off x="1894" y="2597"/>
              <a:ext cx="0" cy="217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460826" name="AutoShape 26"/>
            <p:cNvCxnSpPr>
              <a:cxnSpLocks noChangeShapeType="1"/>
              <a:stCxn id="460822" idx="7"/>
              <a:endCxn id="460837" idx="3"/>
            </p:cNvCxnSpPr>
            <p:nvPr/>
          </p:nvCxnSpPr>
          <p:spPr bwMode="auto">
            <a:xfrm flipV="1">
              <a:off x="1611" y="2564"/>
              <a:ext cx="205" cy="283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460827" name="AutoShape 27"/>
            <p:cNvCxnSpPr>
              <a:cxnSpLocks noChangeShapeType="1"/>
              <a:stCxn id="460818" idx="7"/>
              <a:endCxn id="460837" idx="2"/>
            </p:cNvCxnSpPr>
            <p:nvPr/>
          </p:nvCxnSpPr>
          <p:spPr bwMode="auto">
            <a:xfrm flipV="1">
              <a:off x="1268" y="2480"/>
              <a:ext cx="511" cy="367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460828" name="Oval 28"/>
            <p:cNvSpPr>
              <a:spLocks noChangeAspect="1" noChangeArrowheads="1"/>
            </p:cNvSpPr>
            <p:nvPr/>
          </p:nvSpPr>
          <p:spPr bwMode="auto">
            <a:xfrm>
              <a:off x="2112" y="3241"/>
              <a:ext cx="219" cy="225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cs typeface="+mn-cs"/>
                </a:rPr>
                <a:t>50</a:t>
              </a:r>
            </a:p>
          </p:txBody>
        </p:sp>
        <p:sp>
          <p:nvSpPr>
            <p:cNvPr id="460829" name="Oval 29"/>
            <p:cNvSpPr>
              <a:spLocks noChangeAspect="1" noChangeArrowheads="1"/>
            </p:cNvSpPr>
            <p:nvPr/>
          </p:nvSpPr>
          <p:spPr bwMode="auto">
            <a:xfrm>
              <a:off x="2112" y="2819"/>
              <a:ext cx="219" cy="225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cs typeface="+mn-cs"/>
                </a:rPr>
                <a:t>48</a:t>
              </a:r>
            </a:p>
          </p:txBody>
        </p:sp>
        <p:cxnSp>
          <p:nvCxnSpPr>
            <p:cNvPr id="460830" name="AutoShape 30"/>
            <p:cNvCxnSpPr>
              <a:cxnSpLocks noChangeShapeType="1"/>
              <a:stCxn id="460828" idx="0"/>
              <a:endCxn id="460829" idx="4"/>
            </p:cNvCxnSpPr>
            <p:nvPr/>
          </p:nvCxnSpPr>
          <p:spPr bwMode="auto">
            <a:xfrm flipV="1">
              <a:off x="2222" y="3049"/>
              <a:ext cx="0" cy="187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460831" name="Oval 31"/>
            <p:cNvSpPr>
              <a:spLocks noChangeAspect="1" noChangeArrowheads="1"/>
            </p:cNvSpPr>
            <p:nvPr/>
          </p:nvSpPr>
          <p:spPr bwMode="auto">
            <a:xfrm>
              <a:off x="2441" y="2819"/>
              <a:ext cx="218" cy="225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cs typeface="+mn-cs"/>
                </a:rPr>
                <a:t>31</a:t>
              </a:r>
            </a:p>
          </p:txBody>
        </p:sp>
        <p:cxnSp>
          <p:nvCxnSpPr>
            <p:cNvPr id="460832" name="AutoShape 32"/>
            <p:cNvCxnSpPr>
              <a:cxnSpLocks noChangeShapeType="1"/>
              <a:stCxn id="460831" idx="0"/>
              <a:endCxn id="460838" idx="4"/>
            </p:cNvCxnSpPr>
            <p:nvPr/>
          </p:nvCxnSpPr>
          <p:spPr bwMode="auto">
            <a:xfrm flipV="1">
              <a:off x="2550" y="2597"/>
              <a:ext cx="0" cy="217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460833" name="AutoShape 33"/>
            <p:cNvCxnSpPr>
              <a:cxnSpLocks noChangeShapeType="1"/>
              <a:stCxn id="460829" idx="7"/>
              <a:endCxn id="460838" idx="3"/>
            </p:cNvCxnSpPr>
            <p:nvPr/>
          </p:nvCxnSpPr>
          <p:spPr bwMode="auto">
            <a:xfrm flipV="1">
              <a:off x="2299" y="2564"/>
              <a:ext cx="174" cy="283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460834" name="Oval 34"/>
            <p:cNvSpPr>
              <a:spLocks noChangeAspect="1" noChangeArrowheads="1"/>
            </p:cNvSpPr>
            <p:nvPr/>
          </p:nvSpPr>
          <p:spPr bwMode="auto">
            <a:xfrm>
              <a:off x="2815" y="2819"/>
              <a:ext cx="220" cy="225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cs typeface="+mn-cs"/>
                </a:rPr>
                <a:t>17</a:t>
              </a:r>
            </a:p>
          </p:txBody>
        </p:sp>
        <p:cxnSp>
          <p:nvCxnSpPr>
            <p:cNvPr id="460835" name="AutoShape 35"/>
            <p:cNvCxnSpPr>
              <a:cxnSpLocks noChangeShapeType="1"/>
              <a:stCxn id="460834" idx="0"/>
              <a:endCxn id="460839" idx="4"/>
            </p:cNvCxnSpPr>
            <p:nvPr/>
          </p:nvCxnSpPr>
          <p:spPr bwMode="auto">
            <a:xfrm flipV="1">
              <a:off x="2925" y="2597"/>
              <a:ext cx="0" cy="217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460836" name="Oval 36"/>
            <p:cNvSpPr>
              <a:spLocks noChangeAspect="1" noChangeArrowheads="1"/>
            </p:cNvSpPr>
            <p:nvPr/>
          </p:nvSpPr>
          <p:spPr bwMode="auto">
            <a:xfrm>
              <a:off x="3205" y="2367"/>
              <a:ext cx="219" cy="225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cs typeface="+mn-cs"/>
                </a:rPr>
                <a:t>44</a:t>
              </a:r>
            </a:p>
          </p:txBody>
        </p:sp>
        <p:sp>
          <p:nvSpPr>
            <p:cNvPr id="460837" name="Oval 37"/>
            <p:cNvSpPr>
              <a:spLocks noChangeAspect="1" noChangeArrowheads="1"/>
            </p:cNvSpPr>
            <p:nvPr/>
          </p:nvSpPr>
          <p:spPr bwMode="auto">
            <a:xfrm>
              <a:off x="1784" y="2368"/>
              <a:ext cx="220" cy="224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cs typeface="+mn-cs"/>
                </a:rPr>
                <a:t>8</a:t>
              </a:r>
              <a:endParaRPr lang="en-US" sz="1400">
                <a:latin typeface="Times New Roman" charset="0"/>
                <a:cs typeface="+mn-cs"/>
              </a:endParaRPr>
            </a:p>
          </p:txBody>
        </p:sp>
        <p:sp>
          <p:nvSpPr>
            <p:cNvPr id="460838" name="Oval 38"/>
            <p:cNvSpPr>
              <a:spLocks noChangeAspect="1" noChangeArrowheads="1"/>
            </p:cNvSpPr>
            <p:nvPr/>
          </p:nvSpPr>
          <p:spPr bwMode="auto">
            <a:xfrm>
              <a:off x="2441" y="2368"/>
              <a:ext cx="218" cy="224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cs typeface="+mn-cs"/>
                </a:rPr>
                <a:t>29</a:t>
              </a:r>
            </a:p>
          </p:txBody>
        </p:sp>
        <p:sp>
          <p:nvSpPr>
            <p:cNvPr id="460839" name="Oval 39"/>
            <p:cNvSpPr>
              <a:spLocks noChangeAspect="1" noChangeArrowheads="1"/>
            </p:cNvSpPr>
            <p:nvPr/>
          </p:nvSpPr>
          <p:spPr bwMode="auto">
            <a:xfrm>
              <a:off x="2815" y="2368"/>
              <a:ext cx="220" cy="224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cs typeface="+mn-cs"/>
                </a:rPr>
                <a:t>10</a:t>
              </a:r>
            </a:p>
          </p:txBody>
        </p:sp>
        <p:sp>
          <p:nvSpPr>
            <p:cNvPr id="460840" name="Text Box 40"/>
            <p:cNvSpPr txBox="1">
              <a:spLocks noChangeArrowheads="1"/>
            </p:cNvSpPr>
            <p:nvPr/>
          </p:nvSpPr>
          <p:spPr bwMode="auto">
            <a:xfrm>
              <a:off x="4176" y="2832"/>
              <a:ext cx="4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b="1">
                  <a:solidFill>
                    <a:srgbClr val="006600"/>
                  </a:solidFill>
                  <a:cs typeface="+mn-cs"/>
                </a:rPr>
                <a:t>H</a:t>
              </a:r>
              <a:endParaRPr lang="en-US" b="1" baseline="-25000">
                <a:solidFill>
                  <a:srgbClr val="006600"/>
                </a:solidFill>
                <a:cs typeface="+mn-cs"/>
              </a:endParaRPr>
            </a:p>
          </p:txBody>
        </p:sp>
      </p:grpSp>
      <p:sp>
        <p:nvSpPr>
          <p:cNvPr id="460841" name="Rectangle 4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cs typeface="+mj-cs"/>
              </a:rPr>
              <a:t>Binomial Heap:  Delete Min</a:t>
            </a:r>
          </a:p>
        </p:txBody>
      </p:sp>
      <p:sp>
        <p:nvSpPr>
          <p:cNvPr id="460842" name="Rectangle 42"/>
          <p:cNvSpPr>
            <a:spLocks noGrp="1" noChangeArrowheads="1"/>
          </p:cNvSpPr>
          <p:nvPr>
            <p:ph type="body" idx="1"/>
          </p:nvPr>
        </p:nvSpPr>
        <p:spPr>
          <a:xfrm>
            <a:off x="582370" y="1282878"/>
            <a:ext cx="7848600" cy="2514600"/>
          </a:xfrm>
        </p:spPr>
        <p:txBody>
          <a:bodyPr/>
          <a:lstStyle/>
          <a:p>
            <a:pPr marL="0" indent="0">
              <a:defRPr/>
            </a:pPr>
            <a:r>
              <a:rPr lang="en-US" sz="2000" dirty="0" smtClean="0">
                <a:cs typeface="+mn-cs"/>
              </a:rPr>
              <a:t> Delete </a:t>
            </a:r>
            <a:r>
              <a:rPr lang="en-US" sz="2000" dirty="0" smtClean="0">
                <a:cs typeface="+mn-cs"/>
              </a:rPr>
              <a:t>node with minimum key in binomial heap H.</a:t>
            </a:r>
          </a:p>
          <a:p>
            <a:pPr lvl="1">
              <a:defRPr/>
            </a:pPr>
            <a:r>
              <a:rPr lang="en-US" sz="2000" dirty="0" smtClean="0"/>
              <a:t>Find root x with min key in root list of H, and delete</a:t>
            </a:r>
          </a:p>
          <a:p>
            <a:pPr lvl="1">
              <a:defRPr/>
            </a:pPr>
            <a:r>
              <a:rPr lang="en-US" sz="2000" dirty="0" smtClean="0"/>
              <a:t>H' </a:t>
            </a:r>
            <a:r>
              <a:rPr lang="en-US" sz="2000" dirty="0" smtClean="0">
                <a:sym typeface="Symbol" charset="0"/>
              </a:rPr>
              <a:t></a:t>
            </a:r>
            <a:r>
              <a:rPr lang="en-US" sz="2000" dirty="0" smtClean="0"/>
              <a:t>  broken binomial trees</a:t>
            </a:r>
          </a:p>
          <a:p>
            <a:pPr lvl="1">
              <a:defRPr/>
            </a:pPr>
            <a:r>
              <a:rPr lang="en-US" sz="2000" dirty="0" smtClean="0"/>
              <a:t>H  </a:t>
            </a:r>
            <a:r>
              <a:rPr lang="en-US" sz="2000" dirty="0" smtClean="0">
                <a:sym typeface="Symbol" charset="0"/>
              </a:rPr>
              <a:t></a:t>
            </a:r>
            <a:r>
              <a:rPr lang="en-US" sz="2000" dirty="0" smtClean="0"/>
              <a:t>  </a:t>
            </a:r>
            <a:r>
              <a:rPr lang="en-US" sz="2000" dirty="0" smtClean="0">
                <a:sym typeface="Symbol" charset="0"/>
              </a:rPr>
              <a:t>Union(H', H)</a:t>
            </a:r>
            <a:endParaRPr lang="en-US" sz="2000" dirty="0" smtClean="0"/>
          </a:p>
          <a:p>
            <a:pPr marL="0" indent="0">
              <a:defRPr/>
            </a:pPr>
            <a:endParaRPr lang="en-US" sz="2000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0190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4612" name="AutoShape 4"/>
          <p:cNvCxnSpPr>
            <a:cxnSpLocks noChangeShapeType="1"/>
            <a:stCxn id="324643" idx="6"/>
            <a:endCxn id="324645" idx="2"/>
          </p:cNvCxnSpPr>
          <p:nvPr/>
        </p:nvCxnSpPr>
        <p:spPr bwMode="auto">
          <a:xfrm>
            <a:off x="5445125" y="3683000"/>
            <a:ext cx="973138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24636" name="AutoShape 28"/>
          <p:cNvCxnSpPr>
            <a:cxnSpLocks noChangeShapeType="1"/>
            <a:endCxn id="324643" idx="4"/>
          </p:cNvCxnSpPr>
          <p:nvPr/>
        </p:nvCxnSpPr>
        <p:spPr bwMode="auto">
          <a:xfrm flipV="1">
            <a:off x="5262563" y="3868738"/>
            <a:ext cx="0" cy="449262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4637" name="Line 29"/>
          <p:cNvSpPr>
            <a:spLocks noChangeShapeType="1"/>
          </p:cNvSpPr>
          <p:nvPr/>
        </p:nvSpPr>
        <p:spPr bwMode="auto">
          <a:xfrm flipV="1">
            <a:off x="4170363" y="3790950"/>
            <a:ext cx="1087437" cy="604838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24638" name="Line 30"/>
          <p:cNvSpPr>
            <a:spLocks noChangeShapeType="1"/>
          </p:cNvSpPr>
          <p:nvPr/>
        </p:nvSpPr>
        <p:spPr bwMode="auto">
          <a:xfrm flipV="1">
            <a:off x="4724400" y="3811588"/>
            <a:ext cx="544513" cy="57308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24639" name="Line 31"/>
          <p:cNvSpPr>
            <a:spLocks noChangeShapeType="1"/>
          </p:cNvSpPr>
          <p:nvPr/>
        </p:nvSpPr>
        <p:spPr bwMode="auto">
          <a:xfrm flipV="1">
            <a:off x="3087688" y="3722688"/>
            <a:ext cx="2155825" cy="69691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24643" name="Oval 35"/>
          <p:cNvSpPr>
            <a:spLocks noChangeAspect="1" noChangeArrowheads="1"/>
          </p:cNvSpPr>
          <p:nvPr/>
        </p:nvSpPr>
        <p:spPr bwMode="auto">
          <a:xfrm>
            <a:off x="5087938" y="3505200"/>
            <a:ext cx="347662" cy="35560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cs typeface="+mn-cs"/>
              </a:rPr>
              <a:t>3</a:t>
            </a:r>
          </a:p>
        </p:txBody>
      </p:sp>
      <p:sp>
        <p:nvSpPr>
          <p:cNvPr id="324644" name="Oval 36"/>
          <p:cNvSpPr>
            <a:spLocks noChangeAspect="1" noChangeArrowheads="1"/>
          </p:cNvSpPr>
          <p:nvPr/>
        </p:nvSpPr>
        <p:spPr bwMode="auto">
          <a:xfrm>
            <a:off x="6427788" y="4314825"/>
            <a:ext cx="349250" cy="35718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cs typeface="+mn-cs"/>
              </a:rPr>
              <a:t>37</a:t>
            </a:r>
          </a:p>
        </p:txBody>
      </p:sp>
      <p:sp>
        <p:nvSpPr>
          <p:cNvPr id="324645" name="Oval 37"/>
          <p:cNvSpPr>
            <a:spLocks noChangeAspect="1" noChangeArrowheads="1"/>
          </p:cNvSpPr>
          <p:nvPr/>
        </p:nvSpPr>
        <p:spPr bwMode="auto">
          <a:xfrm>
            <a:off x="6427788" y="3505200"/>
            <a:ext cx="349250" cy="35560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cs typeface="+mn-cs"/>
              </a:rPr>
              <a:t>6</a:t>
            </a:r>
            <a:endParaRPr lang="en-US" sz="1400">
              <a:latin typeface="Times New Roman" charset="0"/>
              <a:cs typeface="+mn-cs"/>
            </a:endParaRPr>
          </a:p>
        </p:txBody>
      </p:sp>
      <p:cxnSp>
        <p:nvCxnSpPr>
          <p:cNvPr id="324646" name="AutoShape 38"/>
          <p:cNvCxnSpPr>
            <a:cxnSpLocks noChangeShapeType="1"/>
            <a:stCxn id="324644" idx="0"/>
            <a:endCxn id="324645" idx="4"/>
          </p:cNvCxnSpPr>
          <p:nvPr/>
        </p:nvCxnSpPr>
        <p:spPr bwMode="auto">
          <a:xfrm flipV="1">
            <a:off x="6604000" y="3870325"/>
            <a:ext cx="0" cy="4365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4647" name="Oval 39"/>
          <p:cNvSpPr>
            <a:spLocks noChangeAspect="1" noChangeArrowheads="1"/>
          </p:cNvSpPr>
          <p:nvPr/>
        </p:nvSpPr>
        <p:spPr bwMode="auto">
          <a:xfrm>
            <a:off x="7516813" y="3505200"/>
            <a:ext cx="349250" cy="35560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cs typeface="+mn-cs"/>
              </a:rPr>
              <a:t>18</a:t>
            </a:r>
            <a:endParaRPr lang="en-US" sz="1400">
              <a:latin typeface="Times New Roman" charset="0"/>
              <a:cs typeface="+mn-cs"/>
            </a:endParaRPr>
          </a:p>
        </p:txBody>
      </p:sp>
      <p:cxnSp>
        <p:nvCxnSpPr>
          <p:cNvPr id="324648" name="AutoShape 40"/>
          <p:cNvCxnSpPr>
            <a:cxnSpLocks noChangeShapeType="1"/>
            <a:stCxn id="324645" idx="6"/>
            <a:endCxn id="324647" idx="2"/>
          </p:cNvCxnSpPr>
          <p:nvPr/>
        </p:nvCxnSpPr>
        <p:spPr bwMode="auto">
          <a:xfrm>
            <a:off x="6784975" y="3684588"/>
            <a:ext cx="72390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4650" name="Oval 42"/>
          <p:cNvSpPr>
            <a:spLocks noChangeAspect="1" noChangeArrowheads="1"/>
          </p:cNvSpPr>
          <p:nvPr/>
        </p:nvSpPr>
        <p:spPr bwMode="auto">
          <a:xfrm>
            <a:off x="1143000" y="6272213"/>
            <a:ext cx="349250" cy="35718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cs typeface="+mn-cs"/>
              </a:rPr>
              <a:t>55</a:t>
            </a:r>
          </a:p>
        </p:txBody>
      </p:sp>
      <p:sp>
        <p:nvSpPr>
          <p:cNvPr id="324651" name="Oval 43"/>
          <p:cNvSpPr>
            <a:spLocks noChangeAspect="1" noChangeArrowheads="1"/>
          </p:cNvSpPr>
          <p:nvPr/>
        </p:nvSpPr>
        <p:spPr bwMode="auto">
          <a:xfrm>
            <a:off x="1143000" y="5662613"/>
            <a:ext cx="349250" cy="357187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solidFill>
                  <a:schemeClr val="bg1"/>
                </a:solidFill>
                <a:cs typeface="+mn-cs"/>
              </a:rPr>
              <a:t>x</a:t>
            </a:r>
          </a:p>
        </p:txBody>
      </p:sp>
      <p:cxnSp>
        <p:nvCxnSpPr>
          <p:cNvPr id="324652" name="AutoShape 44"/>
          <p:cNvCxnSpPr>
            <a:cxnSpLocks noChangeShapeType="1"/>
            <a:stCxn id="324650" idx="0"/>
            <a:endCxn id="324651" idx="4"/>
          </p:cNvCxnSpPr>
          <p:nvPr/>
        </p:nvCxnSpPr>
        <p:spPr bwMode="auto">
          <a:xfrm flipV="1">
            <a:off x="1319213" y="6024563"/>
            <a:ext cx="0" cy="2413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4653" name="Oval 45"/>
          <p:cNvSpPr>
            <a:spLocks noChangeAspect="1" noChangeArrowheads="1"/>
          </p:cNvSpPr>
          <p:nvPr/>
        </p:nvSpPr>
        <p:spPr bwMode="auto">
          <a:xfrm>
            <a:off x="1714500" y="5664200"/>
            <a:ext cx="349250" cy="35877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cs typeface="+mn-cs"/>
              </a:rPr>
              <a:t>32</a:t>
            </a:r>
          </a:p>
        </p:txBody>
      </p:sp>
      <p:sp>
        <p:nvSpPr>
          <p:cNvPr id="324654" name="Oval 46"/>
          <p:cNvSpPr>
            <a:spLocks noChangeAspect="1" noChangeArrowheads="1"/>
          </p:cNvSpPr>
          <p:nvPr/>
        </p:nvSpPr>
        <p:spPr bwMode="auto">
          <a:xfrm>
            <a:off x="1714500" y="5008563"/>
            <a:ext cx="349250" cy="35718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cs typeface="+mn-cs"/>
              </a:rPr>
              <a:t>30</a:t>
            </a:r>
          </a:p>
        </p:txBody>
      </p:sp>
      <p:cxnSp>
        <p:nvCxnSpPr>
          <p:cNvPr id="324655" name="AutoShape 47"/>
          <p:cNvCxnSpPr>
            <a:cxnSpLocks noChangeShapeType="1"/>
            <a:stCxn id="324653" idx="0"/>
            <a:endCxn id="324654" idx="4"/>
          </p:cNvCxnSpPr>
          <p:nvPr/>
        </p:nvCxnSpPr>
        <p:spPr bwMode="auto">
          <a:xfrm flipV="1">
            <a:off x="1890713" y="5373688"/>
            <a:ext cx="0" cy="284162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24656" name="AutoShape 48"/>
          <p:cNvCxnSpPr>
            <a:cxnSpLocks noChangeShapeType="1"/>
            <a:stCxn id="324651" idx="7"/>
            <a:endCxn id="324654" idx="3"/>
          </p:cNvCxnSpPr>
          <p:nvPr/>
        </p:nvCxnSpPr>
        <p:spPr bwMode="auto">
          <a:xfrm flipV="1">
            <a:off x="1439863" y="5319713"/>
            <a:ext cx="327025" cy="388937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4657" name="Oval 49"/>
          <p:cNvSpPr>
            <a:spLocks noChangeAspect="1" noChangeArrowheads="1"/>
          </p:cNvSpPr>
          <p:nvPr/>
        </p:nvSpPr>
        <p:spPr bwMode="auto">
          <a:xfrm>
            <a:off x="2259013" y="5678488"/>
            <a:ext cx="349250" cy="35718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cs typeface="+mn-cs"/>
              </a:rPr>
              <a:t>24</a:t>
            </a:r>
          </a:p>
        </p:txBody>
      </p:sp>
      <p:sp>
        <p:nvSpPr>
          <p:cNvPr id="324658" name="Oval 50"/>
          <p:cNvSpPr>
            <a:spLocks noChangeAspect="1" noChangeArrowheads="1"/>
          </p:cNvSpPr>
          <p:nvPr/>
        </p:nvSpPr>
        <p:spPr bwMode="auto">
          <a:xfrm>
            <a:off x="2259013" y="5008563"/>
            <a:ext cx="349250" cy="35718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cs typeface="+mn-cs"/>
              </a:rPr>
              <a:t>23</a:t>
            </a:r>
          </a:p>
        </p:txBody>
      </p:sp>
      <p:cxnSp>
        <p:nvCxnSpPr>
          <p:cNvPr id="324659" name="AutoShape 51"/>
          <p:cNvCxnSpPr>
            <a:cxnSpLocks noChangeShapeType="1"/>
            <a:stCxn id="324657" idx="0"/>
            <a:endCxn id="324658" idx="4"/>
          </p:cNvCxnSpPr>
          <p:nvPr/>
        </p:nvCxnSpPr>
        <p:spPr bwMode="auto">
          <a:xfrm flipV="1">
            <a:off x="2435225" y="5373688"/>
            <a:ext cx="0" cy="296862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4660" name="Oval 52"/>
          <p:cNvSpPr>
            <a:spLocks noChangeAspect="1" noChangeArrowheads="1"/>
          </p:cNvSpPr>
          <p:nvPr/>
        </p:nvSpPr>
        <p:spPr bwMode="auto">
          <a:xfrm>
            <a:off x="2832100" y="5008563"/>
            <a:ext cx="349250" cy="35718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cs typeface="+mn-cs"/>
              </a:rPr>
              <a:t>22</a:t>
            </a:r>
          </a:p>
        </p:txBody>
      </p:sp>
      <p:cxnSp>
        <p:nvCxnSpPr>
          <p:cNvPr id="324661" name="AutoShape 53"/>
          <p:cNvCxnSpPr>
            <a:cxnSpLocks noChangeShapeType="1"/>
            <a:stCxn id="324660" idx="0"/>
            <a:endCxn id="324673" idx="4"/>
          </p:cNvCxnSpPr>
          <p:nvPr/>
        </p:nvCxnSpPr>
        <p:spPr bwMode="auto">
          <a:xfrm flipV="1">
            <a:off x="3006725" y="4656138"/>
            <a:ext cx="0" cy="344487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24662" name="AutoShape 54"/>
          <p:cNvCxnSpPr>
            <a:cxnSpLocks noChangeShapeType="1"/>
            <a:stCxn id="324658" idx="7"/>
            <a:endCxn id="324673" idx="3"/>
          </p:cNvCxnSpPr>
          <p:nvPr/>
        </p:nvCxnSpPr>
        <p:spPr bwMode="auto">
          <a:xfrm flipV="1">
            <a:off x="2557463" y="4603750"/>
            <a:ext cx="325437" cy="4492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24663" name="AutoShape 55"/>
          <p:cNvCxnSpPr>
            <a:cxnSpLocks noChangeShapeType="1"/>
            <a:stCxn id="324654" idx="7"/>
            <a:endCxn id="324673" idx="2"/>
          </p:cNvCxnSpPr>
          <p:nvPr/>
        </p:nvCxnSpPr>
        <p:spPr bwMode="auto">
          <a:xfrm flipV="1">
            <a:off x="2012950" y="4470400"/>
            <a:ext cx="811213" cy="5826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4664" name="Oval 56"/>
          <p:cNvSpPr>
            <a:spLocks noChangeAspect="1" noChangeArrowheads="1"/>
          </p:cNvSpPr>
          <p:nvPr/>
        </p:nvSpPr>
        <p:spPr bwMode="auto">
          <a:xfrm>
            <a:off x="3352800" y="5678488"/>
            <a:ext cx="347663" cy="35718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cs typeface="+mn-cs"/>
              </a:rPr>
              <a:t>50</a:t>
            </a:r>
          </a:p>
        </p:txBody>
      </p:sp>
      <p:sp>
        <p:nvSpPr>
          <p:cNvPr id="324665" name="Oval 57"/>
          <p:cNvSpPr>
            <a:spLocks noChangeAspect="1" noChangeArrowheads="1"/>
          </p:cNvSpPr>
          <p:nvPr/>
        </p:nvSpPr>
        <p:spPr bwMode="auto">
          <a:xfrm>
            <a:off x="3352800" y="5008563"/>
            <a:ext cx="347663" cy="35718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cs typeface="+mn-cs"/>
              </a:rPr>
              <a:t>48</a:t>
            </a:r>
          </a:p>
        </p:txBody>
      </p:sp>
      <p:cxnSp>
        <p:nvCxnSpPr>
          <p:cNvPr id="324666" name="AutoShape 58"/>
          <p:cNvCxnSpPr>
            <a:cxnSpLocks noChangeShapeType="1"/>
            <a:stCxn id="324664" idx="0"/>
            <a:endCxn id="324665" idx="4"/>
          </p:cNvCxnSpPr>
          <p:nvPr/>
        </p:nvCxnSpPr>
        <p:spPr bwMode="auto">
          <a:xfrm flipV="1">
            <a:off x="3527425" y="5373688"/>
            <a:ext cx="0" cy="296862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4667" name="Oval 59"/>
          <p:cNvSpPr>
            <a:spLocks noChangeAspect="1" noChangeArrowheads="1"/>
          </p:cNvSpPr>
          <p:nvPr/>
        </p:nvSpPr>
        <p:spPr bwMode="auto">
          <a:xfrm>
            <a:off x="3875088" y="5008563"/>
            <a:ext cx="346075" cy="35718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cs typeface="+mn-cs"/>
              </a:rPr>
              <a:t>31</a:t>
            </a:r>
          </a:p>
        </p:txBody>
      </p:sp>
      <p:cxnSp>
        <p:nvCxnSpPr>
          <p:cNvPr id="324668" name="AutoShape 60"/>
          <p:cNvCxnSpPr>
            <a:cxnSpLocks noChangeShapeType="1"/>
            <a:stCxn id="324667" idx="0"/>
            <a:endCxn id="324674" idx="4"/>
          </p:cNvCxnSpPr>
          <p:nvPr/>
        </p:nvCxnSpPr>
        <p:spPr bwMode="auto">
          <a:xfrm flipV="1">
            <a:off x="4048125" y="4656138"/>
            <a:ext cx="0" cy="344487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24669" name="AutoShape 61"/>
          <p:cNvCxnSpPr>
            <a:cxnSpLocks noChangeShapeType="1"/>
            <a:stCxn id="324665" idx="7"/>
            <a:endCxn id="324674" idx="3"/>
          </p:cNvCxnSpPr>
          <p:nvPr/>
        </p:nvCxnSpPr>
        <p:spPr bwMode="auto">
          <a:xfrm flipV="1">
            <a:off x="3649663" y="4603750"/>
            <a:ext cx="276225" cy="4492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4670" name="Oval 62"/>
          <p:cNvSpPr>
            <a:spLocks noChangeAspect="1" noChangeArrowheads="1"/>
          </p:cNvSpPr>
          <p:nvPr/>
        </p:nvSpPr>
        <p:spPr bwMode="auto">
          <a:xfrm>
            <a:off x="4468813" y="5008563"/>
            <a:ext cx="349250" cy="35718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cs typeface="+mn-cs"/>
              </a:rPr>
              <a:t>17</a:t>
            </a:r>
          </a:p>
        </p:txBody>
      </p:sp>
      <p:cxnSp>
        <p:nvCxnSpPr>
          <p:cNvPr id="324671" name="AutoShape 63"/>
          <p:cNvCxnSpPr>
            <a:cxnSpLocks noChangeShapeType="1"/>
            <a:stCxn id="324670" idx="0"/>
            <a:endCxn id="324675" idx="4"/>
          </p:cNvCxnSpPr>
          <p:nvPr/>
        </p:nvCxnSpPr>
        <p:spPr bwMode="auto">
          <a:xfrm flipV="1">
            <a:off x="4643438" y="4656138"/>
            <a:ext cx="0" cy="344487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4672" name="Oval 64"/>
          <p:cNvSpPr>
            <a:spLocks noChangeAspect="1" noChangeArrowheads="1"/>
          </p:cNvSpPr>
          <p:nvPr/>
        </p:nvSpPr>
        <p:spPr bwMode="auto">
          <a:xfrm>
            <a:off x="5087938" y="4291013"/>
            <a:ext cx="347662" cy="35718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cs typeface="+mn-cs"/>
              </a:rPr>
              <a:t>44</a:t>
            </a:r>
          </a:p>
        </p:txBody>
      </p:sp>
      <p:sp>
        <p:nvSpPr>
          <p:cNvPr id="324673" name="Oval 65"/>
          <p:cNvSpPr>
            <a:spLocks noChangeAspect="1" noChangeArrowheads="1"/>
          </p:cNvSpPr>
          <p:nvPr/>
        </p:nvSpPr>
        <p:spPr bwMode="auto">
          <a:xfrm>
            <a:off x="2832100" y="4292600"/>
            <a:ext cx="349250" cy="35560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cs typeface="+mn-cs"/>
              </a:rPr>
              <a:t>8</a:t>
            </a:r>
            <a:endParaRPr lang="en-US" sz="1400">
              <a:latin typeface="Times New Roman" charset="0"/>
              <a:cs typeface="+mn-cs"/>
            </a:endParaRPr>
          </a:p>
        </p:txBody>
      </p:sp>
      <p:sp>
        <p:nvSpPr>
          <p:cNvPr id="324674" name="Oval 66"/>
          <p:cNvSpPr>
            <a:spLocks noChangeAspect="1" noChangeArrowheads="1"/>
          </p:cNvSpPr>
          <p:nvPr/>
        </p:nvSpPr>
        <p:spPr bwMode="auto">
          <a:xfrm>
            <a:off x="3875088" y="4292600"/>
            <a:ext cx="346075" cy="35560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cs typeface="+mn-cs"/>
              </a:rPr>
              <a:t>29</a:t>
            </a:r>
          </a:p>
        </p:txBody>
      </p:sp>
      <p:sp>
        <p:nvSpPr>
          <p:cNvPr id="324675" name="Oval 67"/>
          <p:cNvSpPr>
            <a:spLocks noChangeAspect="1" noChangeArrowheads="1"/>
          </p:cNvSpPr>
          <p:nvPr/>
        </p:nvSpPr>
        <p:spPr bwMode="auto">
          <a:xfrm>
            <a:off x="4468813" y="4292600"/>
            <a:ext cx="349250" cy="35560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cs typeface="+mn-cs"/>
              </a:rPr>
              <a:t>10</a:t>
            </a:r>
          </a:p>
        </p:txBody>
      </p:sp>
      <p:sp>
        <p:nvSpPr>
          <p:cNvPr id="324679" name="Text Box 71"/>
          <p:cNvSpPr txBox="1">
            <a:spLocks noChangeArrowheads="1"/>
          </p:cNvSpPr>
          <p:nvPr/>
        </p:nvSpPr>
        <p:spPr bwMode="auto">
          <a:xfrm>
            <a:off x="6629400" y="50292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cs typeface="+mn-cs"/>
              </a:rPr>
              <a:t>H</a:t>
            </a:r>
            <a:endParaRPr lang="en-US" b="1" baseline="-25000">
              <a:solidFill>
                <a:srgbClr val="006600"/>
              </a:solidFill>
              <a:cs typeface="+mn-cs"/>
            </a:endParaRPr>
          </a:p>
        </p:txBody>
      </p:sp>
      <p:sp>
        <p:nvSpPr>
          <p:cNvPr id="324681" name="Rectangle 7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cs typeface="+mj-cs"/>
              </a:rPr>
              <a:t>Binomial Heap:  Decrease Key</a:t>
            </a:r>
          </a:p>
        </p:txBody>
      </p:sp>
      <p:sp>
        <p:nvSpPr>
          <p:cNvPr id="324682" name="Rectangle 74"/>
          <p:cNvSpPr>
            <a:spLocks noGrp="1" noChangeArrowheads="1"/>
          </p:cNvSpPr>
          <p:nvPr>
            <p:ph type="body" idx="1"/>
          </p:nvPr>
        </p:nvSpPr>
        <p:spPr>
          <a:xfrm>
            <a:off x="484819" y="1188405"/>
            <a:ext cx="7556313" cy="4144963"/>
          </a:xfrm>
        </p:spPr>
        <p:txBody>
          <a:bodyPr/>
          <a:lstStyle/>
          <a:p>
            <a:pPr marL="0" indent="0">
              <a:defRPr/>
            </a:pPr>
            <a:r>
              <a:rPr lang="en-US" sz="2000" dirty="0" smtClean="0">
                <a:cs typeface="+mn-cs"/>
              </a:rPr>
              <a:t> Just </a:t>
            </a:r>
            <a:r>
              <a:rPr lang="en-US" sz="2000" dirty="0" smtClean="0">
                <a:cs typeface="+mn-cs"/>
              </a:rPr>
              <a:t>call Decrease-Key/Increase-Key of Heap</a:t>
            </a:r>
          </a:p>
          <a:p>
            <a:pPr lvl="1">
              <a:defRPr/>
            </a:pPr>
            <a:r>
              <a:rPr lang="en-US" sz="2000" dirty="0" smtClean="0"/>
              <a:t>Suppose x is in binomial tree </a:t>
            </a:r>
            <a:r>
              <a:rPr lang="en-US" sz="2000" dirty="0" err="1" smtClean="0"/>
              <a:t>B</a:t>
            </a:r>
            <a:r>
              <a:rPr lang="en-US" sz="2000" baseline="-25000" dirty="0" err="1" smtClean="0"/>
              <a:t>k</a:t>
            </a:r>
            <a:endParaRPr lang="en-US" sz="2000" dirty="0" smtClean="0"/>
          </a:p>
          <a:p>
            <a:pPr lvl="1">
              <a:defRPr/>
            </a:pPr>
            <a:r>
              <a:rPr lang="en-US" sz="2000" dirty="0" smtClean="0"/>
              <a:t>Bubble node x up the tree if x is too small</a:t>
            </a:r>
          </a:p>
          <a:p>
            <a:pPr lvl="1">
              <a:defRPr/>
            </a:pPr>
            <a:endParaRPr lang="en-US" sz="2000" dirty="0" smtClean="0"/>
          </a:p>
          <a:p>
            <a:pPr marL="0" indent="0">
              <a:defRPr/>
            </a:pPr>
            <a:r>
              <a:rPr lang="en-US" sz="2000" dirty="0" smtClean="0">
                <a:cs typeface="+mn-cs"/>
              </a:rPr>
              <a:t> Running </a:t>
            </a:r>
            <a:r>
              <a:rPr lang="en-US" sz="2000" dirty="0" smtClean="0">
                <a:cs typeface="+mn-cs"/>
              </a:rPr>
              <a:t>time:  </a:t>
            </a:r>
            <a:r>
              <a:rPr lang="en-US" sz="2000" dirty="0" smtClean="0">
                <a:solidFill>
                  <a:schemeClr val="hlink"/>
                </a:solidFill>
                <a:cs typeface="+mn-cs"/>
              </a:rPr>
              <a:t>O(log N)</a:t>
            </a:r>
          </a:p>
          <a:p>
            <a:pPr lvl="1">
              <a:defRPr/>
            </a:pPr>
            <a:r>
              <a:rPr lang="en-US" sz="2000" dirty="0" smtClean="0"/>
              <a:t>Proportional to depth of node x</a:t>
            </a:r>
          </a:p>
        </p:txBody>
      </p:sp>
      <p:sp>
        <p:nvSpPr>
          <p:cNvPr id="324721" name="Rectangle 113"/>
          <p:cNvSpPr>
            <a:spLocks noChangeArrowheads="1"/>
          </p:cNvSpPr>
          <p:nvPr/>
        </p:nvSpPr>
        <p:spPr bwMode="auto">
          <a:xfrm>
            <a:off x="228600" y="4267200"/>
            <a:ext cx="1219200" cy="468313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spcBef>
                <a:spcPct val="50000"/>
              </a:spcBef>
              <a:defRPr/>
            </a:pPr>
            <a:r>
              <a:rPr lang="en-US" b="1">
                <a:cs typeface="+mn-cs"/>
              </a:rPr>
              <a:t>depth = 3</a:t>
            </a:r>
            <a:endParaRPr lang="en-US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2478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82" grpId="0" build="p"/>
      <p:bldP spid="3247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Midterm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sz="2400" dirty="0">
                <a:latin typeface="Arial" charset="0"/>
              </a:rPr>
              <a:t>Divide and </a:t>
            </a:r>
            <a:r>
              <a:rPr lang="en-US" sz="2400" dirty="0" smtClean="0">
                <a:latin typeface="Arial" charset="0"/>
              </a:rPr>
              <a:t>conquer</a:t>
            </a:r>
          </a:p>
          <a:p>
            <a:pPr lvl="1"/>
            <a:r>
              <a:rPr lang="en-US" sz="2200" dirty="0" smtClean="0">
                <a:latin typeface="Arial" charset="0"/>
              </a:rPr>
              <a:t>divide up the data (often in half)</a:t>
            </a:r>
          </a:p>
          <a:p>
            <a:pPr lvl="1"/>
            <a:r>
              <a:rPr lang="en-US" sz="2200" dirty="0" err="1" smtClean="0">
                <a:latin typeface="Arial" charset="0"/>
              </a:rPr>
              <a:t>recurse</a:t>
            </a:r>
            <a:endParaRPr lang="en-US" sz="2200" dirty="0" smtClean="0">
              <a:latin typeface="Arial" charset="0"/>
            </a:endParaRPr>
          </a:p>
          <a:p>
            <a:pPr lvl="1"/>
            <a:r>
              <a:rPr lang="en-US" sz="2200" dirty="0" smtClean="0">
                <a:latin typeface="Arial" charset="0"/>
              </a:rPr>
              <a:t>possibly do some work to combine the answer</a:t>
            </a:r>
            <a:endParaRPr lang="en-US" sz="2200" dirty="0">
              <a:latin typeface="Arial" charset="0"/>
            </a:endParaRPr>
          </a:p>
          <a:p>
            <a:pPr eaLnBrk="1" hangingPunct="1"/>
            <a:r>
              <a:rPr lang="en-US" sz="2400" dirty="0">
                <a:latin typeface="Arial" charset="0"/>
              </a:rPr>
              <a:t>Calculating </a:t>
            </a:r>
            <a:r>
              <a:rPr lang="en-US" sz="2400" dirty="0" smtClean="0">
                <a:latin typeface="Arial" charset="0"/>
              </a:rPr>
              <a:t>order statistics/medians</a:t>
            </a:r>
            <a:endParaRPr lang="en-US" sz="2400" dirty="0">
              <a:latin typeface="Arial" charset="0"/>
            </a:endParaRPr>
          </a:p>
          <a:p>
            <a:pPr eaLnBrk="1" hangingPunct="1"/>
            <a:r>
              <a:rPr lang="en-US" sz="2400" dirty="0">
                <a:latin typeface="Arial" charset="0"/>
              </a:rPr>
              <a:t>Basic data structures</a:t>
            </a:r>
          </a:p>
          <a:p>
            <a:pPr lvl="1" eaLnBrk="1" hangingPunct="1"/>
            <a:r>
              <a:rPr lang="en-US" sz="2000" dirty="0">
                <a:latin typeface="Arial" charset="0"/>
                <a:ea typeface="ＭＳ Ｐゴシック" charset="0"/>
              </a:rPr>
              <a:t>set operations</a:t>
            </a:r>
          </a:p>
          <a:p>
            <a:pPr lvl="1" eaLnBrk="1" hangingPunct="1"/>
            <a:r>
              <a:rPr lang="en-US" sz="2000" dirty="0">
                <a:latin typeface="Arial" charset="0"/>
                <a:ea typeface="ＭＳ Ｐゴシック" charset="0"/>
              </a:rPr>
              <a:t>array</a:t>
            </a:r>
          </a:p>
          <a:p>
            <a:pPr lvl="1" eaLnBrk="1" hangingPunct="1"/>
            <a:r>
              <a:rPr lang="en-US" sz="2000" dirty="0">
                <a:latin typeface="Arial" charset="0"/>
                <a:ea typeface="ＭＳ Ｐゴシック" charset="0"/>
              </a:rPr>
              <a:t>linked lists</a:t>
            </a:r>
          </a:p>
          <a:p>
            <a:pPr lvl="1" eaLnBrk="1" hangingPunct="1"/>
            <a:r>
              <a:rPr lang="en-US" sz="2000" dirty="0">
                <a:latin typeface="Arial" charset="0"/>
                <a:ea typeface="ＭＳ Ｐゴシック" charset="0"/>
              </a:rPr>
              <a:t>stacks</a:t>
            </a:r>
          </a:p>
          <a:p>
            <a:pPr lvl="1" eaLnBrk="1" hangingPunct="1"/>
            <a:r>
              <a:rPr lang="en-US" sz="2000" dirty="0">
                <a:latin typeface="Arial" charset="0"/>
                <a:ea typeface="ＭＳ Ｐゴシック" charset="0"/>
              </a:rPr>
              <a:t>queues</a:t>
            </a:r>
          </a:p>
        </p:txBody>
      </p:sp>
    </p:spTree>
    <p:extLst>
      <p:ext uri="{BB962C8B-B14F-4D97-AF65-F5344CB8AC3E}">
        <p14:creationId xmlns:p14="http://schemas.microsoft.com/office/powerpoint/2010/main" val="860596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1" name="Rectangle 4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cs typeface="+mj-cs"/>
              </a:rPr>
              <a:t>Binomial Heap:  Delete</a:t>
            </a:r>
          </a:p>
        </p:txBody>
      </p:sp>
      <p:sp>
        <p:nvSpPr>
          <p:cNvPr id="327722" name="Rectangle 4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defRPr/>
            </a:pPr>
            <a:r>
              <a:rPr lang="en-US" sz="2400" dirty="0" smtClean="0">
                <a:cs typeface="+mn-cs"/>
              </a:rPr>
              <a:t>Delete node x in binomial heap H</a:t>
            </a:r>
          </a:p>
          <a:p>
            <a:pPr lvl="1">
              <a:defRPr/>
            </a:pPr>
            <a:r>
              <a:rPr lang="en-US" sz="2400" dirty="0" smtClean="0"/>
              <a:t>Decrease key of x to -</a:t>
            </a:r>
            <a:r>
              <a:rPr lang="en-US" sz="2400" dirty="0" smtClean="0">
                <a:sym typeface="Symbol" charset="0"/>
              </a:rPr>
              <a:t></a:t>
            </a:r>
          </a:p>
          <a:p>
            <a:pPr lvl="1">
              <a:defRPr/>
            </a:pPr>
            <a:r>
              <a:rPr lang="en-US" sz="2400" dirty="0" smtClean="0">
                <a:sym typeface="Symbol" charset="0"/>
              </a:rPr>
              <a:t>Delete min</a:t>
            </a:r>
          </a:p>
          <a:p>
            <a:pPr lvl="1">
              <a:defRPr/>
            </a:pPr>
            <a:endParaRPr lang="en-US" sz="2400" dirty="0" smtClean="0">
              <a:sym typeface="Symbol" charset="0"/>
            </a:endParaRPr>
          </a:p>
          <a:p>
            <a:pPr marL="0" indent="0">
              <a:defRPr/>
            </a:pPr>
            <a:r>
              <a:rPr lang="en-US" sz="2400" dirty="0" smtClean="0">
                <a:cs typeface="+mn-cs"/>
              </a:rPr>
              <a:t>Running time:  </a:t>
            </a:r>
            <a:r>
              <a:rPr lang="en-US" sz="2400" dirty="0" smtClean="0">
                <a:solidFill>
                  <a:schemeClr val="hlink"/>
                </a:solidFill>
                <a:cs typeface="+mn-cs"/>
              </a:rPr>
              <a:t>O(log N)</a:t>
            </a:r>
          </a:p>
          <a:p>
            <a:pPr lvl="1">
              <a:defRPr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291961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2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66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cs typeface="+mj-cs"/>
              </a:rPr>
              <a:t>Binomial Heap:  Insert</a:t>
            </a:r>
          </a:p>
        </p:txBody>
      </p:sp>
      <p:sp>
        <p:nvSpPr>
          <p:cNvPr id="333867" name="Rectangle 4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defRPr/>
            </a:pPr>
            <a:r>
              <a:rPr lang="en-US" sz="2000" dirty="0" smtClean="0">
                <a:cs typeface="+mn-cs"/>
              </a:rPr>
              <a:t>Insert a new node x into binomial heap H</a:t>
            </a:r>
          </a:p>
          <a:p>
            <a:pPr lvl="1">
              <a:defRPr/>
            </a:pPr>
            <a:r>
              <a:rPr lang="en-US" sz="2000" dirty="0" smtClean="0"/>
              <a:t>H' </a:t>
            </a:r>
            <a:r>
              <a:rPr lang="en-US" sz="2000" dirty="0" smtClean="0">
                <a:sym typeface="Symbol" charset="0"/>
              </a:rPr>
              <a:t></a:t>
            </a:r>
            <a:r>
              <a:rPr lang="en-US" sz="2000" dirty="0" smtClean="0"/>
              <a:t>  </a:t>
            </a:r>
            <a:r>
              <a:rPr lang="en-US" sz="2000" dirty="0" err="1" smtClean="0"/>
              <a:t>MakeHeap</a:t>
            </a:r>
            <a:r>
              <a:rPr lang="en-US" sz="2000" dirty="0" smtClean="0"/>
              <a:t>(x)</a:t>
            </a:r>
          </a:p>
          <a:p>
            <a:pPr lvl="1">
              <a:defRPr/>
            </a:pPr>
            <a:r>
              <a:rPr lang="en-US" sz="2000" dirty="0" smtClean="0"/>
              <a:t>H  </a:t>
            </a:r>
            <a:r>
              <a:rPr lang="en-US" sz="2000" dirty="0" smtClean="0">
                <a:sym typeface="Symbol" charset="0"/>
              </a:rPr>
              <a:t></a:t>
            </a:r>
            <a:r>
              <a:rPr lang="en-US" sz="2000" dirty="0" smtClean="0"/>
              <a:t>  </a:t>
            </a:r>
            <a:r>
              <a:rPr lang="en-US" sz="2000" dirty="0" smtClean="0">
                <a:sym typeface="Symbol" charset="0"/>
              </a:rPr>
              <a:t>Union(H', H)</a:t>
            </a:r>
          </a:p>
          <a:p>
            <a:pPr lvl="1">
              <a:defRPr/>
            </a:pPr>
            <a:endParaRPr lang="en-US" sz="2000" dirty="0" smtClean="0">
              <a:sym typeface="Symbol" charset="0"/>
            </a:endParaRPr>
          </a:p>
          <a:p>
            <a:pPr marL="0" indent="0">
              <a:defRPr/>
            </a:pPr>
            <a:r>
              <a:rPr lang="en-US" sz="2000" dirty="0" smtClean="0">
                <a:cs typeface="+mn-cs"/>
              </a:rPr>
              <a:t>Running time.  </a:t>
            </a:r>
            <a:r>
              <a:rPr lang="en-US" sz="2000" dirty="0" smtClean="0">
                <a:solidFill>
                  <a:schemeClr val="hlink"/>
                </a:solidFill>
                <a:cs typeface="+mn-cs"/>
              </a:rPr>
              <a:t>O(log N)</a:t>
            </a:r>
          </a:p>
          <a:p>
            <a:pPr lvl="1">
              <a:defRPr/>
            </a:pPr>
            <a:endParaRPr lang="en-US" sz="2000" dirty="0" smtClean="0">
              <a:sym typeface="Symbol" charset="0"/>
            </a:endParaRPr>
          </a:p>
          <a:p>
            <a:pPr lvl="1">
              <a:defRPr/>
            </a:pPr>
            <a:endParaRPr lang="en-US" sz="2000" dirty="0" smtClean="0"/>
          </a:p>
        </p:txBody>
      </p:sp>
      <p:cxnSp>
        <p:nvCxnSpPr>
          <p:cNvPr id="333908" name="AutoShape 84"/>
          <p:cNvCxnSpPr>
            <a:cxnSpLocks noChangeShapeType="1"/>
            <a:stCxn id="333913" idx="6"/>
            <a:endCxn id="333915" idx="2"/>
          </p:cNvCxnSpPr>
          <p:nvPr/>
        </p:nvCxnSpPr>
        <p:spPr bwMode="auto">
          <a:xfrm>
            <a:off x="4818063" y="3683000"/>
            <a:ext cx="973137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3909" name="AutoShape 85"/>
          <p:cNvCxnSpPr>
            <a:cxnSpLocks noChangeShapeType="1"/>
            <a:endCxn id="333913" idx="4"/>
          </p:cNvCxnSpPr>
          <p:nvPr/>
        </p:nvCxnSpPr>
        <p:spPr bwMode="auto">
          <a:xfrm flipV="1">
            <a:off x="4635500" y="3868738"/>
            <a:ext cx="0" cy="449262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3910" name="Line 86"/>
          <p:cNvSpPr>
            <a:spLocks noChangeShapeType="1"/>
          </p:cNvSpPr>
          <p:nvPr/>
        </p:nvSpPr>
        <p:spPr bwMode="auto">
          <a:xfrm flipV="1">
            <a:off x="3543300" y="3790950"/>
            <a:ext cx="1087438" cy="604838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33911" name="Line 87"/>
          <p:cNvSpPr>
            <a:spLocks noChangeShapeType="1"/>
          </p:cNvSpPr>
          <p:nvPr/>
        </p:nvSpPr>
        <p:spPr bwMode="auto">
          <a:xfrm flipV="1">
            <a:off x="4097338" y="3811588"/>
            <a:ext cx="544512" cy="57308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33912" name="Line 88"/>
          <p:cNvSpPr>
            <a:spLocks noChangeShapeType="1"/>
          </p:cNvSpPr>
          <p:nvPr/>
        </p:nvSpPr>
        <p:spPr bwMode="auto">
          <a:xfrm flipV="1">
            <a:off x="2460625" y="3722688"/>
            <a:ext cx="2155825" cy="69691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33913" name="Oval 89"/>
          <p:cNvSpPr>
            <a:spLocks noChangeAspect="1" noChangeArrowheads="1"/>
          </p:cNvSpPr>
          <p:nvPr/>
        </p:nvSpPr>
        <p:spPr bwMode="auto">
          <a:xfrm>
            <a:off x="4460875" y="3505200"/>
            <a:ext cx="347663" cy="35560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cs typeface="+mn-cs"/>
              </a:rPr>
              <a:t>3</a:t>
            </a:r>
          </a:p>
        </p:txBody>
      </p:sp>
      <p:sp>
        <p:nvSpPr>
          <p:cNvPr id="333914" name="Oval 90"/>
          <p:cNvSpPr>
            <a:spLocks noChangeAspect="1" noChangeArrowheads="1"/>
          </p:cNvSpPr>
          <p:nvPr/>
        </p:nvSpPr>
        <p:spPr bwMode="auto">
          <a:xfrm>
            <a:off x="5800725" y="4314825"/>
            <a:ext cx="349250" cy="35718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cs typeface="+mn-cs"/>
              </a:rPr>
              <a:t>37</a:t>
            </a:r>
          </a:p>
        </p:txBody>
      </p:sp>
      <p:sp>
        <p:nvSpPr>
          <p:cNvPr id="333915" name="Oval 91"/>
          <p:cNvSpPr>
            <a:spLocks noChangeAspect="1" noChangeArrowheads="1"/>
          </p:cNvSpPr>
          <p:nvPr/>
        </p:nvSpPr>
        <p:spPr bwMode="auto">
          <a:xfrm>
            <a:off x="5800725" y="3505200"/>
            <a:ext cx="349250" cy="35560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cs typeface="+mn-cs"/>
              </a:rPr>
              <a:t>6</a:t>
            </a:r>
            <a:endParaRPr lang="en-US" sz="1400">
              <a:latin typeface="Times New Roman" charset="0"/>
              <a:cs typeface="+mn-cs"/>
            </a:endParaRPr>
          </a:p>
        </p:txBody>
      </p:sp>
      <p:cxnSp>
        <p:nvCxnSpPr>
          <p:cNvPr id="333916" name="AutoShape 92"/>
          <p:cNvCxnSpPr>
            <a:cxnSpLocks noChangeShapeType="1"/>
            <a:stCxn id="333914" idx="0"/>
            <a:endCxn id="333915" idx="4"/>
          </p:cNvCxnSpPr>
          <p:nvPr/>
        </p:nvCxnSpPr>
        <p:spPr bwMode="auto">
          <a:xfrm flipV="1">
            <a:off x="5976938" y="3870325"/>
            <a:ext cx="0" cy="4365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3917" name="Oval 93"/>
          <p:cNvSpPr>
            <a:spLocks noChangeAspect="1" noChangeArrowheads="1"/>
          </p:cNvSpPr>
          <p:nvPr/>
        </p:nvSpPr>
        <p:spPr bwMode="auto">
          <a:xfrm>
            <a:off x="6889750" y="3505200"/>
            <a:ext cx="349250" cy="35560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cs typeface="+mn-cs"/>
              </a:rPr>
              <a:t>18</a:t>
            </a:r>
            <a:endParaRPr lang="en-US" sz="1400">
              <a:latin typeface="Times New Roman" charset="0"/>
              <a:cs typeface="+mn-cs"/>
            </a:endParaRPr>
          </a:p>
        </p:txBody>
      </p:sp>
      <p:cxnSp>
        <p:nvCxnSpPr>
          <p:cNvPr id="333918" name="AutoShape 94"/>
          <p:cNvCxnSpPr>
            <a:cxnSpLocks noChangeShapeType="1"/>
            <a:stCxn id="333915" idx="6"/>
            <a:endCxn id="333917" idx="2"/>
          </p:cNvCxnSpPr>
          <p:nvPr/>
        </p:nvCxnSpPr>
        <p:spPr bwMode="auto">
          <a:xfrm>
            <a:off x="6157913" y="3684588"/>
            <a:ext cx="72390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3919" name="Oval 95"/>
          <p:cNvSpPr>
            <a:spLocks noChangeAspect="1" noChangeArrowheads="1"/>
          </p:cNvSpPr>
          <p:nvPr/>
        </p:nvSpPr>
        <p:spPr bwMode="auto">
          <a:xfrm>
            <a:off x="515938" y="6272213"/>
            <a:ext cx="349250" cy="35718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cs typeface="+mn-cs"/>
              </a:rPr>
              <a:t>55</a:t>
            </a:r>
          </a:p>
        </p:txBody>
      </p:sp>
      <p:sp>
        <p:nvSpPr>
          <p:cNvPr id="333920" name="Oval 96"/>
          <p:cNvSpPr>
            <a:spLocks noChangeAspect="1" noChangeArrowheads="1"/>
          </p:cNvSpPr>
          <p:nvPr/>
        </p:nvSpPr>
        <p:spPr bwMode="auto">
          <a:xfrm>
            <a:off x="515938" y="5662613"/>
            <a:ext cx="349250" cy="35718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cs typeface="+mn-cs"/>
              </a:rPr>
              <a:t>45</a:t>
            </a:r>
          </a:p>
        </p:txBody>
      </p:sp>
      <p:cxnSp>
        <p:nvCxnSpPr>
          <p:cNvPr id="333921" name="AutoShape 97"/>
          <p:cNvCxnSpPr>
            <a:cxnSpLocks noChangeShapeType="1"/>
            <a:stCxn id="333919" idx="0"/>
            <a:endCxn id="333920" idx="4"/>
          </p:cNvCxnSpPr>
          <p:nvPr/>
        </p:nvCxnSpPr>
        <p:spPr bwMode="auto">
          <a:xfrm flipV="1">
            <a:off x="692150" y="6024563"/>
            <a:ext cx="0" cy="2413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3922" name="Oval 98"/>
          <p:cNvSpPr>
            <a:spLocks noChangeAspect="1" noChangeArrowheads="1"/>
          </p:cNvSpPr>
          <p:nvPr/>
        </p:nvSpPr>
        <p:spPr bwMode="auto">
          <a:xfrm>
            <a:off x="1087438" y="5664200"/>
            <a:ext cx="349250" cy="35877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cs typeface="+mn-cs"/>
              </a:rPr>
              <a:t>32</a:t>
            </a:r>
          </a:p>
        </p:txBody>
      </p:sp>
      <p:sp>
        <p:nvSpPr>
          <p:cNvPr id="333923" name="Oval 99"/>
          <p:cNvSpPr>
            <a:spLocks noChangeAspect="1" noChangeArrowheads="1"/>
          </p:cNvSpPr>
          <p:nvPr/>
        </p:nvSpPr>
        <p:spPr bwMode="auto">
          <a:xfrm>
            <a:off x="1087438" y="5008563"/>
            <a:ext cx="349250" cy="35718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cs typeface="+mn-cs"/>
              </a:rPr>
              <a:t>30</a:t>
            </a:r>
          </a:p>
        </p:txBody>
      </p:sp>
      <p:cxnSp>
        <p:nvCxnSpPr>
          <p:cNvPr id="333924" name="AutoShape 100"/>
          <p:cNvCxnSpPr>
            <a:cxnSpLocks noChangeShapeType="1"/>
            <a:stCxn id="333922" idx="0"/>
            <a:endCxn id="333923" idx="4"/>
          </p:cNvCxnSpPr>
          <p:nvPr/>
        </p:nvCxnSpPr>
        <p:spPr bwMode="auto">
          <a:xfrm flipV="1">
            <a:off x="1263650" y="5373688"/>
            <a:ext cx="0" cy="284162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3925" name="AutoShape 101"/>
          <p:cNvCxnSpPr>
            <a:cxnSpLocks noChangeShapeType="1"/>
            <a:stCxn id="333920" idx="7"/>
            <a:endCxn id="333923" idx="3"/>
          </p:cNvCxnSpPr>
          <p:nvPr/>
        </p:nvCxnSpPr>
        <p:spPr bwMode="auto">
          <a:xfrm flipV="1">
            <a:off x="812800" y="5319713"/>
            <a:ext cx="327025" cy="388937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3926" name="Oval 102"/>
          <p:cNvSpPr>
            <a:spLocks noChangeAspect="1" noChangeArrowheads="1"/>
          </p:cNvSpPr>
          <p:nvPr/>
        </p:nvSpPr>
        <p:spPr bwMode="auto">
          <a:xfrm>
            <a:off x="1631950" y="5678488"/>
            <a:ext cx="349250" cy="35718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cs typeface="+mn-cs"/>
              </a:rPr>
              <a:t>24</a:t>
            </a:r>
          </a:p>
        </p:txBody>
      </p:sp>
      <p:sp>
        <p:nvSpPr>
          <p:cNvPr id="333927" name="Oval 103"/>
          <p:cNvSpPr>
            <a:spLocks noChangeAspect="1" noChangeArrowheads="1"/>
          </p:cNvSpPr>
          <p:nvPr/>
        </p:nvSpPr>
        <p:spPr bwMode="auto">
          <a:xfrm>
            <a:off x="1631950" y="5008563"/>
            <a:ext cx="349250" cy="35718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cs typeface="+mn-cs"/>
              </a:rPr>
              <a:t>23</a:t>
            </a:r>
          </a:p>
        </p:txBody>
      </p:sp>
      <p:cxnSp>
        <p:nvCxnSpPr>
          <p:cNvPr id="333928" name="AutoShape 104"/>
          <p:cNvCxnSpPr>
            <a:cxnSpLocks noChangeShapeType="1"/>
            <a:stCxn id="333926" idx="0"/>
            <a:endCxn id="333927" idx="4"/>
          </p:cNvCxnSpPr>
          <p:nvPr/>
        </p:nvCxnSpPr>
        <p:spPr bwMode="auto">
          <a:xfrm flipV="1">
            <a:off x="1808163" y="5373688"/>
            <a:ext cx="0" cy="296862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3929" name="Oval 105"/>
          <p:cNvSpPr>
            <a:spLocks noChangeAspect="1" noChangeArrowheads="1"/>
          </p:cNvSpPr>
          <p:nvPr/>
        </p:nvSpPr>
        <p:spPr bwMode="auto">
          <a:xfrm>
            <a:off x="2205038" y="5008563"/>
            <a:ext cx="349250" cy="35718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cs typeface="+mn-cs"/>
              </a:rPr>
              <a:t>22</a:t>
            </a:r>
          </a:p>
        </p:txBody>
      </p:sp>
      <p:cxnSp>
        <p:nvCxnSpPr>
          <p:cNvPr id="333930" name="AutoShape 106"/>
          <p:cNvCxnSpPr>
            <a:cxnSpLocks noChangeShapeType="1"/>
            <a:stCxn id="333929" idx="0"/>
            <a:endCxn id="333942" idx="4"/>
          </p:cNvCxnSpPr>
          <p:nvPr/>
        </p:nvCxnSpPr>
        <p:spPr bwMode="auto">
          <a:xfrm flipV="1">
            <a:off x="2379663" y="4656138"/>
            <a:ext cx="0" cy="344487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3931" name="AutoShape 107"/>
          <p:cNvCxnSpPr>
            <a:cxnSpLocks noChangeShapeType="1"/>
            <a:stCxn id="333927" idx="7"/>
            <a:endCxn id="333942" idx="3"/>
          </p:cNvCxnSpPr>
          <p:nvPr/>
        </p:nvCxnSpPr>
        <p:spPr bwMode="auto">
          <a:xfrm flipV="1">
            <a:off x="1930400" y="4603750"/>
            <a:ext cx="325438" cy="4492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3932" name="AutoShape 108"/>
          <p:cNvCxnSpPr>
            <a:cxnSpLocks noChangeShapeType="1"/>
            <a:stCxn id="333923" idx="7"/>
            <a:endCxn id="333942" idx="2"/>
          </p:cNvCxnSpPr>
          <p:nvPr/>
        </p:nvCxnSpPr>
        <p:spPr bwMode="auto">
          <a:xfrm flipV="1">
            <a:off x="1385888" y="4470400"/>
            <a:ext cx="811212" cy="5826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3933" name="Oval 109"/>
          <p:cNvSpPr>
            <a:spLocks noChangeAspect="1" noChangeArrowheads="1"/>
          </p:cNvSpPr>
          <p:nvPr/>
        </p:nvSpPr>
        <p:spPr bwMode="auto">
          <a:xfrm>
            <a:off x="2725738" y="5678488"/>
            <a:ext cx="347662" cy="35718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cs typeface="+mn-cs"/>
              </a:rPr>
              <a:t>50</a:t>
            </a:r>
          </a:p>
        </p:txBody>
      </p:sp>
      <p:sp>
        <p:nvSpPr>
          <p:cNvPr id="333934" name="Oval 110"/>
          <p:cNvSpPr>
            <a:spLocks noChangeAspect="1" noChangeArrowheads="1"/>
          </p:cNvSpPr>
          <p:nvPr/>
        </p:nvSpPr>
        <p:spPr bwMode="auto">
          <a:xfrm>
            <a:off x="2725738" y="5008563"/>
            <a:ext cx="347662" cy="35718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cs typeface="+mn-cs"/>
              </a:rPr>
              <a:t>48</a:t>
            </a:r>
          </a:p>
        </p:txBody>
      </p:sp>
      <p:cxnSp>
        <p:nvCxnSpPr>
          <p:cNvPr id="333935" name="AutoShape 111"/>
          <p:cNvCxnSpPr>
            <a:cxnSpLocks noChangeShapeType="1"/>
            <a:stCxn id="333933" idx="0"/>
            <a:endCxn id="333934" idx="4"/>
          </p:cNvCxnSpPr>
          <p:nvPr/>
        </p:nvCxnSpPr>
        <p:spPr bwMode="auto">
          <a:xfrm flipV="1">
            <a:off x="2900363" y="5373688"/>
            <a:ext cx="0" cy="296862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3936" name="Oval 112"/>
          <p:cNvSpPr>
            <a:spLocks noChangeAspect="1" noChangeArrowheads="1"/>
          </p:cNvSpPr>
          <p:nvPr/>
        </p:nvSpPr>
        <p:spPr bwMode="auto">
          <a:xfrm>
            <a:off x="3248025" y="5008563"/>
            <a:ext cx="346075" cy="35718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cs typeface="+mn-cs"/>
              </a:rPr>
              <a:t>31</a:t>
            </a:r>
          </a:p>
        </p:txBody>
      </p:sp>
      <p:cxnSp>
        <p:nvCxnSpPr>
          <p:cNvPr id="333937" name="AutoShape 113"/>
          <p:cNvCxnSpPr>
            <a:cxnSpLocks noChangeShapeType="1"/>
            <a:stCxn id="333936" idx="0"/>
            <a:endCxn id="333943" idx="4"/>
          </p:cNvCxnSpPr>
          <p:nvPr/>
        </p:nvCxnSpPr>
        <p:spPr bwMode="auto">
          <a:xfrm flipV="1">
            <a:off x="3421063" y="4656138"/>
            <a:ext cx="0" cy="344487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3938" name="AutoShape 114"/>
          <p:cNvCxnSpPr>
            <a:cxnSpLocks noChangeShapeType="1"/>
            <a:stCxn id="333934" idx="7"/>
            <a:endCxn id="333943" idx="3"/>
          </p:cNvCxnSpPr>
          <p:nvPr/>
        </p:nvCxnSpPr>
        <p:spPr bwMode="auto">
          <a:xfrm flipV="1">
            <a:off x="3022600" y="4603750"/>
            <a:ext cx="276225" cy="4492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3939" name="Oval 115"/>
          <p:cNvSpPr>
            <a:spLocks noChangeAspect="1" noChangeArrowheads="1"/>
          </p:cNvSpPr>
          <p:nvPr/>
        </p:nvSpPr>
        <p:spPr bwMode="auto">
          <a:xfrm>
            <a:off x="3841750" y="5008563"/>
            <a:ext cx="349250" cy="35718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cs typeface="+mn-cs"/>
              </a:rPr>
              <a:t>17</a:t>
            </a:r>
          </a:p>
        </p:txBody>
      </p:sp>
      <p:cxnSp>
        <p:nvCxnSpPr>
          <p:cNvPr id="333940" name="AutoShape 116"/>
          <p:cNvCxnSpPr>
            <a:cxnSpLocks noChangeShapeType="1"/>
            <a:stCxn id="333939" idx="0"/>
            <a:endCxn id="333944" idx="4"/>
          </p:cNvCxnSpPr>
          <p:nvPr/>
        </p:nvCxnSpPr>
        <p:spPr bwMode="auto">
          <a:xfrm flipV="1">
            <a:off x="4016375" y="4656138"/>
            <a:ext cx="0" cy="344487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3941" name="Oval 117"/>
          <p:cNvSpPr>
            <a:spLocks noChangeAspect="1" noChangeArrowheads="1"/>
          </p:cNvSpPr>
          <p:nvPr/>
        </p:nvSpPr>
        <p:spPr bwMode="auto">
          <a:xfrm>
            <a:off x="4460875" y="4291013"/>
            <a:ext cx="347663" cy="35718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cs typeface="+mn-cs"/>
              </a:rPr>
              <a:t>44</a:t>
            </a:r>
          </a:p>
        </p:txBody>
      </p:sp>
      <p:sp>
        <p:nvSpPr>
          <p:cNvPr id="333942" name="Oval 118"/>
          <p:cNvSpPr>
            <a:spLocks noChangeAspect="1" noChangeArrowheads="1"/>
          </p:cNvSpPr>
          <p:nvPr/>
        </p:nvSpPr>
        <p:spPr bwMode="auto">
          <a:xfrm>
            <a:off x="2205038" y="4292600"/>
            <a:ext cx="349250" cy="35560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cs typeface="+mn-cs"/>
              </a:rPr>
              <a:t>8</a:t>
            </a:r>
            <a:endParaRPr lang="en-US" sz="1400">
              <a:latin typeface="Times New Roman" charset="0"/>
              <a:cs typeface="+mn-cs"/>
            </a:endParaRPr>
          </a:p>
        </p:txBody>
      </p:sp>
      <p:sp>
        <p:nvSpPr>
          <p:cNvPr id="333943" name="Oval 119"/>
          <p:cNvSpPr>
            <a:spLocks noChangeAspect="1" noChangeArrowheads="1"/>
          </p:cNvSpPr>
          <p:nvPr/>
        </p:nvSpPr>
        <p:spPr bwMode="auto">
          <a:xfrm>
            <a:off x="3248025" y="4292600"/>
            <a:ext cx="346075" cy="35560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cs typeface="+mn-cs"/>
              </a:rPr>
              <a:t>29</a:t>
            </a:r>
          </a:p>
        </p:txBody>
      </p:sp>
      <p:sp>
        <p:nvSpPr>
          <p:cNvPr id="333944" name="Oval 120"/>
          <p:cNvSpPr>
            <a:spLocks noChangeAspect="1" noChangeArrowheads="1"/>
          </p:cNvSpPr>
          <p:nvPr/>
        </p:nvSpPr>
        <p:spPr bwMode="auto">
          <a:xfrm>
            <a:off x="3841750" y="4292600"/>
            <a:ext cx="349250" cy="35560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cs typeface="+mn-cs"/>
              </a:rPr>
              <a:t>10</a:t>
            </a:r>
          </a:p>
        </p:txBody>
      </p:sp>
      <p:sp>
        <p:nvSpPr>
          <p:cNvPr id="333945" name="Text Box 121"/>
          <p:cNvSpPr txBox="1">
            <a:spLocks noChangeArrowheads="1"/>
          </p:cNvSpPr>
          <p:nvPr/>
        </p:nvSpPr>
        <p:spPr bwMode="auto">
          <a:xfrm>
            <a:off x="6002338" y="50292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cs typeface="+mn-cs"/>
              </a:rPr>
              <a:t>H</a:t>
            </a:r>
            <a:endParaRPr lang="en-US" b="1" baseline="-25000">
              <a:solidFill>
                <a:srgbClr val="006600"/>
              </a:solidFill>
              <a:cs typeface="+mn-cs"/>
            </a:endParaRPr>
          </a:p>
        </p:txBody>
      </p:sp>
      <p:sp>
        <p:nvSpPr>
          <p:cNvPr id="333946" name="Oval 122"/>
          <p:cNvSpPr>
            <a:spLocks noChangeAspect="1" noChangeArrowheads="1"/>
          </p:cNvSpPr>
          <p:nvPr/>
        </p:nvSpPr>
        <p:spPr bwMode="auto">
          <a:xfrm>
            <a:off x="8108950" y="3505200"/>
            <a:ext cx="349250" cy="355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solidFill>
                  <a:schemeClr val="bg1"/>
                </a:solidFill>
                <a:cs typeface="+mn-cs"/>
              </a:rPr>
              <a:t>x</a:t>
            </a:r>
            <a:endParaRPr lang="en-US" sz="1400">
              <a:solidFill>
                <a:schemeClr val="bg1"/>
              </a:solidFill>
              <a:latin typeface="Times New Roman" charset="0"/>
              <a:cs typeface="+mn-cs"/>
            </a:endParaRPr>
          </a:p>
        </p:txBody>
      </p:sp>
      <p:sp>
        <p:nvSpPr>
          <p:cNvPr id="333947" name="Text Box 123"/>
          <p:cNvSpPr txBox="1">
            <a:spLocks noChangeArrowheads="1"/>
          </p:cNvSpPr>
          <p:nvPr/>
        </p:nvSpPr>
        <p:spPr bwMode="auto">
          <a:xfrm>
            <a:off x="8051800" y="50292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cs typeface="+mn-cs"/>
              </a:rPr>
              <a:t>H'</a:t>
            </a:r>
            <a:endParaRPr lang="en-US" b="1" baseline="-25000">
              <a:solidFill>
                <a:srgbClr val="006600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43133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867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cs typeface="+mj-cs"/>
              </a:rPr>
              <a:t>Heaps</a:t>
            </a:r>
          </a:p>
        </p:txBody>
      </p:sp>
      <p:pic>
        <p:nvPicPr>
          <p:cNvPr id="64514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00" y="1206500"/>
            <a:ext cx="7810500" cy="344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7173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Midterm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400" dirty="0" smtClean="0">
                <a:latin typeface="Arial" charset="0"/>
              </a:rPr>
              <a:t>Heaps</a:t>
            </a:r>
          </a:p>
          <a:p>
            <a:pPr lvl="1"/>
            <a:r>
              <a:rPr lang="en-US" sz="2200" dirty="0" smtClean="0">
                <a:latin typeface="Arial" charset="0"/>
              </a:rPr>
              <a:t>binary heaps</a:t>
            </a:r>
          </a:p>
          <a:p>
            <a:pPr lvl="1"/>
            <a:r>
              <a:rPr lang="en-US" sz="2200" dirty="0" smtClean="0">
                <a:latin typeface="Arial" charset="0"/>
              </a:rPr>
              <a:t>binomial heaps</a:t>
            </a:r>
            <a:endParaRPr lang="en-US" sz="2200" dirty="0">
              <a:latin typeface="Arial" charset="0"/>
            </a:endParaRPr>
          </a:p>
          <a:p>
            <a:pPr eaLnBrk="1" hangingPunct="1"/>
            <a:r>
              <a:rPr lang="en-US" sz="2400" dirty="0">
                <a:latin typeface="Arial" charset="0"/>
              </a:rPr>
              <a:t>Search trees</a:t>
            </a:r>
          </a:p>
          <a:p>
            <a:pPr lvl="1" eaLnBrk="1" hangingPunct="1"/>
            <a:r>
              <a:rPr lang="en-US" sz="2000" dirty="0">
                <a:latin typeface="Arial" charset="0"/>
                <a:ea typeface="ＭＳ Ｐゴシック" charset="0"/>
              </a:rPr>
              <a:t>BSTs</a:t>
            </a:r>
          </a:p>
          <a:p>
            <a:pPr lvl="1" eaLnBrk="1" hangingPunct="1"/>
            <a:r>
              <a:rPr lang="en-US" sz="2000" dirty="0">
                <a:latin typeface="Arial" charset="0"/>
                <a:ea typeface="ＭＳ Ｐゴシック" charset="0"/>
              </a:rPr>
              <a:t>B-</a:t>
            </a:r>
            <a:r>
              <a:rPr lang="en-US" sz="2000" dirty="0" smtClean="0">
                <a:latin typeface="Arial" charset="0"/>
                <a:ea typeface="ＭＳ Ｐゴシック" charset="0"/>
              </a:rPr>
              <a:t>trees</a:t>
            </a:r>
            <a:endParaRPr lang="en-US" sz="2000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80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things to know:</a:t>
            </a:r>
          </a:p>
          <a:p>
            <a:pPr lvl="1"/>
            <a:r>
              <a:rPr lang="en-US" dirty="0" smtClean="0"/>
              <a:t>run-times (you shouldn’t have to look all of them up, though I don’t expect you to memorize them either)</a:t>
            </a:r>
          </a:p>
          <a:p>
            <a:pPr lvl="1"/>
            <a:r>
              <a:rPr lang="en-US" dirty="0" smtClean="0"/>
              <a:t>when to use an algorithm</a:t>
            </a:r>
          </a:p>
          <a:p>
            <a:pPr lvl="1"/>
            <a:r>
              <a:rPr lang="en-US" dirty="0" smtClean="0"/>
              <a:t>proof techniques</a:t>
            </a:r>
          </a:p>
          <a:p>
            <a:pPr lvl="2"/>
            <a:r>
              <a:rPr lang="en-US" dirty="0" smtClean="0"/>
              <a:t>look again an proofs by induction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270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Data structures so far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400" dirty="0">
                <a:latin typeface="Arial" charset="0"/>
              </a:rPr>
              <a:t>When would we use:</a:t>
            </a:r>
          </a:p>
          <a:p>
            <a:pPr lvl="1" eaLnBrk="1" hangingPunct="1"/>
            <a:r>
              <a:rPr lang="en-US" sz="2000" dirty="0">
                <a:latin typeface="Arial" charset="0"/>
                <a:ea typeface="ＭＳ Ｐゴシック" charset="0"/>
              </a:rPr>
              <a:t>Arrays</a:t>
            </a:r>
          </a:p>
          <a:p>
            <a:pPr lvl="2" eaLnBrk="1" hangingPunct="1"/>
            <a:r>
              <a:rPr lang="en-US" sz="2000" dirty="0">
                <a:latin typeface="Arial" charset="0"/>
                <a:ea typeface="ＭＳ Ｐゴシック" charset="0"/>
              </a:rPr>
              <a:t>get and set particular indices in constant time</a:t>
            </a:r>
          </a:p>
          <a:p>
            <a:pPr lvl="1" eaLnBrk="1" hangingPunct="1"/>
            <a:r>
              <a:rPr lang="en-US" sz="2000" dirty="0">
                <a:latin typeface="Arial" charset="0"/>
                <a:ea typeface="ＭＳ Ｐゴシック" charset="0"/>
              </a:rPr>
              <a:t>linked list</a:t>
            </a:r>
          </a:p>
          <a:p>
            <a:pPr lvl="2" eaLnBrk="1" hangingPunct="1"/>
            <a:r>
              <a:rPr lang="en-US" sz="2000" dirty="0">
                <a:latin typeface="Arial" charset="0"/>
                <a:ea typeface="ＭＳ Ｐゴシック" charset="0"/>
              </a:rPr>
              <a:t>insert and delete in constant time</a:t>
            </a:r>
          </a:p>
          <a:p>
            <a:pPr lvl="1" eaLnBrk="1" hangingPunct="1"/>
            <a:r>
              <a:rPr lang="en-US" sz="2000" dirty="0">
                <a:latin typeface="Arial" charset="0"/>
                <a:ea typeface="ＭＳ Ｐゴシック" charset="0"/>
              </a:rPr>
              <a:t>stack</a:t>
            </a:r>
          </a:p>
          <a:p>
            <a:pPr lvl="2" eaLnBrk="1" hangingPunct="1"/>
            <a:r>
              <a:rPr lang="en-US" sz="2000" dirty="0">
                <a:latin typeface="Arial" charset="0"/>
                <a:ea typeface="ＭＳ Ｐゴシック" charset="0"/>
              </a:rPr>
              <a:t>LIFO</a:t>
            </a:r>
          </a:p>
          <a:p>
            <a:pPr lvl="1" eaLnBrk="1" hangingPunct="1"/>
            <a:r>
              <a:rPr lang="en-US" sz="2000" dirty="0">
                <a:latin typeface="Arial" charset="0"/>
                <a:ea typeface="ＭＳ Ｐゴシック" charset="0"/>
              </a:rPr>
              <a:t>queue</a:t>
            </a:r>
          </a:p>
          <a:p>
            <a:pPr lvl="2" eaLnBrk="1" hangingPunct="1"/>
            <a:r>
              <a:rPr lang="en-US" sz="2000" dirty="0">
                <a:latin typeface="Arial" charset="0"/>
                <a:ea typeface="ＭＳ Ｐゴシック" charset="0"/>
              </a:rPr>
              <a:t>FIFO</a:t>
            </a:r>
          </a:p>
          <a:p>
            <a:pPr lvl="1" eaLnBrk="1" hangingPunct="1"/>
            <a:endParaRPr lang="en-US" sz="2000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221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139</TotalTime>
  <Words>2115</Words>
  <Application>Microsoft Macintosh PowerPoint</Application>
  <PresentationFormat>On-screen Show (4:3)</PresentationFormat>
  <Paragraphs>924</Paragraphs>
  <Slides>62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62</vt:i4>
      </vt:variant>
    </vt:vector>
  </HeadingPairs>
  <TitlesOfParts>
    <vt:vector size="65" baseType="lpstr">
      <vt:lpstr>Advantage</vt:lpstr>
      <vt:lpstr>Microsoft Equation</vt:lpstr>
      <vt:lpstr>Microsoft Equation 3.0</vt:lpstr>
      <vt:lpstr>David Kauchak cs312</vt:lpstr>
      <vt:lpstr>Midterm</vt:lpstr>
      <vt:lpstr>Midterm</vt:lpstr>
      <vt:lpstr>Midterm</vt:lpstr>
      <vt:lpstr>Midterm</vt:lpstr>
      <vt:lpstr>Midterm</vt:lpstr>
      <vt:lpstr>Midterm</vt:lpstr>
      <vt:lpstr>Midterm</vt:lpstr>
      <vt:lpstr>Data structures so far</vt:lpstr>
      <vt:lpstr>Data structures so far</vt:lpstr>
      <vt:lpstr>Recurrences: three approaches</vt:lpstr>
      <vt:lpstr>Substitution method</vt:lpstr>
      <vt:lpstr>Proof?</vt:lpstr>
      <vt:lpstr>PowerPoint Presentation</vt:lpstr>
      <vt:lpstr>PowerPoint Presentation</vt:lpstr>
      <vt:lpstr>PowerPoint Presentation</vt:lpstr>
      <vt:lpstr>PowerPoint Presentation</vt:lpstr>
      <vt:lpstr>Changing variables</vt:lpstr>
      <vt:lpstr>PowerPoint Presentation</vt:lpstr>
      <vt:lpstr>Recurrences</vt:lpstr>
      <vt:lpstr>Binary Search Trees</vt:lpstr>
      <vt:lpstr>Example</vt:lpstr>
      <vt:lpstr>Visiting all nodes</vt:lpstr>
      <vt:lpstr>Visiting all nodes</vt:lpstr>
      <vt:lpstr>Visiting all nodes</vt:lpstr>
      <vt:lpstr>Visiting all nodes</vt:lpstr>
      <vt:lpstr>Visiting all nodes</vt:lpstr>
      <vt:lpstr>Visiting all nodes</vt:lpstr>
      <vt:lpstr>Visiting all nodes</vt:lpstr>
      <vt:lpstr>Visiting all nodes</vt:lpstr>
      <vt:lpstr>Visiting all nodes in order</vt:lpstr>
      <vt:lpstr>Visiting all nodes in order</vt:lpstr>
      <vt:lpstr>Is it correct?</vt:lpstr>
      <vt:lpstr>Running time?</vt:lpstr>
      <vt:lpstr>What about?</vt:lpstr>
      <vt:lpstr>Preorder traversal</vt:lpstr>
      <vt:lpstr>What about?</vt:lpstr>
      <vt:lpstr>Postorder traversal</vt:lpstr>
      <vt:lpstr>Binomial Tree</vt:lpstr>
      <vt:lpstr>Binomial Tree</vt:lpstr>
      <vt:lpstr>Binomial Tree</vt:lpstr>
      <vt:lpstr>Binomial Heap</vt:lpstr>
      <vt:lpstr>Binomial Heap:  Properties</vt:lpstr>
      <vt:lpstr>Binomial Heap:  Properties</vt:lpstr>
      <vt:lpstr>Binomial Heap:  Properties</vt:lpstr>
      <vt:lpstr>Binomial Heap:  Properties</vt:lpstr>
      <vt:lpstr>Binomial Heap:  Union</vt:lpstr>
      <vt:lpstr>Binomial Heap:  Union</vt:lpstr>
      <vt:lpstr>Binomial Heap:  Union</vt:lpstr>
      <vt:lpstr>Binomial Heap:  Union</vt:lpstr>
      <vt:lpstr>Binomial Heap:  Union</vt:lpstr>
      <vt:lpstr>PowerPoint Presentation</vt:lpstr>
      <vt:lpstr>PowerPoint Presentation</vt:lpstr>
      <vt:lpstr>PowerPoint Presentation</vt:lpstr>
      <vt:lpstr>PowerPoint Presentation</vt:lpstr>
      <vt:lpstr>Binomial Heap:  Union</vt:lpstr>
      <vt:lpstr>Binomial Heap:  Delete Min/Max</vt:lpstr>
      <vt:lpstr>Binomial Heap:  Delete Min</vt:lpstr>
      <vt:lpstr>Binomial Heap:  Decrease Key</vt:lpstr>
      <vt:lpstr>Binomial Heap:  Delete</vt:lpstr>
      <vt:lpstr>Binomial Heap:  Insert</vt:lpstr>
      <vt:lpstr>Heaps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David Kauchak cs312</dc:title>
  <dc:creator>David Kauchak</dc:creator>
  <cp:lastModifiedBy>David Kauchak</cp:lastModifiedBy>
  <cp:revision>25</cp:revision>
  <cp:lastPrinted>2012-03-20T16:27:56Z</cp:lastPrinted>
  <dcterms:created xsi:type="dcterms:W3CDTF">2012-03-20T14:08:03Z</dcterms:created>
  <dcterms:modified xsi:type="dcterms:W3CDTF">2012-03-20T16:28:00Z</dcterms:modified>
</cp:coreProperties>
</file>