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3B32113-25BC-9843-89C7-8CC15F342751}" type="datetimeFigureOut">
              <a:rPr lang="en-US" smtClean="0"/>
              <a:t>4/24/11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BC03335A-050A-EB4C-A374-166A9AF6C77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Automatic Evaluation of Linguistic Quality in Multi-Document Summarization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Pitler</a:t>
            </a:r>
            <a:r>
              <a:rPr lang="en-US" dirty="0" smtClean="0"/>
              <a:t>, Louis, </a:t>
            </a:r>
            <a:r>
              <a:rPr lang="en-US" dirty="0" err="1" smtClean="0"/>
              <a:t>Nenkova</a:t>
            </a:r>
            <a:r>
              <a:rPr lang="en-US" dirty="0" smtClean="0"/>
              <a:t> 2010</a:t>
            </a:r>
          </a:p>
          <a:p>
            <a:r>
              <a:rPr lang="en-US" dirty="0" smtClean="0"/>
              <a:t>Presented by Dan </a:t>
            </a:r>
            <a:r>
              <a:rPr lang="en-US" dirty="0" err="1" smtClean="0"/>
              <a:t>Feblowitz</a:t>
            </a:r>
            <a:r>
              <a:rPr lang="en-US" dirty="0" smtClean="0"/>
              <a:t> and Jeremy B. Merrill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(Input-Level)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Input-level: (for each summary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Prediction accuracies around 70% -- harder task. </a:t>
            </a:r>
          </a:p>
          <a:p>
            <a:pPr lvl="1"/>
            <a:r>
              <a:rPr lang="en-US" dirty="0" smtClean="0"/>
              <a:t>Sentence fluency method single best correlation with grammaticality.</a:t>
            </a:r>
          </a:p>
          <a:p>
            <a:pPr lvl="1"/>
            <a:r>
              <a:rPr lang="en-US" dirty="0" err="1" smtClean="0"/>
              <a:t>Coh-Metrix</a:t>
            </a:r>
            <a:r>
              <a:rPr lang="en-US" dirty="0" smtClean="0"/>
              <a:t> single best correlation with Non-Redundancy</a:t>
            </a:r>
          </a:p>
          <a:p>
            <a:pPr lvl="1"/>
            <a:r>
              <a:rPr lang="en-US" dirty="0" smtClean="0"/>
              <a:t>Continuity best correlates with Referential Clarity, Focus, Structure.</a:t>
            </a:r>
          </a:p>
          <a:p>
            <a:pPr lvl="1"/>
            <a:r>
              <a:rPr lang="en-US" dirty="0" smtClean="0"/>
              <a:t>Meta-ranker best correlation for all aspects.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(Human-Written)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Input-level analysis on human-written, abstractive summaries.</a:t>
            </a:r>
          </a:p>
          <a:p>
            <a:pPr lvl="1"/>
            <a:r>
              <a:rPr lang="en-US" dirty="0" smtClean="0"/>
              <a:t>Abstractive: Rewritten content</a:t>
            </a:r>
          </a:p>
          <a:p>
            <a:pPr lvl="1"/>
            <a:r>
              <a:rPr lang="en-US" dirty="0" smtClean="0"/>
              <a:t>Extractive: Extracts subset of content, i.e. picking sentences</a:t>
            </a:r>
          </a:p>
          <a:p>
            <a:r>
              <a:rPr lang="en-US" sz="2200" dirty="0" smtClean="0"/>
              <a:t>Grammaticality: NP Syntax (64.6%)</a:t>
            </a:r>
            <a:br>
              <a:rPr lang="en-US" sz="2200" dirty="0" smtClean="0"/>
            </a:br>
            <a:r>
              <a:rPr lang="en-US" sz="2200" dirty="0" smtClean="0"/>
              <a:t>Non-redundancy: Coherence devices (68.6%)</a:t>
            </a:r>
            <a:br>
              <a:rPr lang="en-US" sz="2200" dirty="0" smtClean="0"/>
            </a:br>
            <a:r>
              <a:rPr lang="en-US" sz="2200" dirty="0" smtClean="0"/>
              <a:t>Referential Clarity: Sentence Fluency, Meta-Ranker (80.4%)</a:t>
            </a:r>
            <a:br>
              <a:rPr lang="en-US" sz="2200" dirty="0" smtClean="0"/>
            </a:br>
            <a:r>
              <a:rPr lang="en-US" sz="2200" dirty="0" smtClean="0"/>
              <a:t>Focus: Sentence Fluency, </a:t>
            </a:r>
            <a:r>
              <a:rPr lang="en-US" sz="2200" dirty="0" err="1" smtClean="0"/>
              <a:t>LMs</a:t>
            </a:r>
            <a:r>
              <a:rPr lang="en-US" sz="2200" dirty="0" smtClean="0"/>
              <a:t> (71.9%)</a:t>
            </a:r>
            <a:br>
              <a:rPr lang="en-US" sz="2200" dirty="0" smtClean="0"/>
            </a:br>
            <a:r>
              <a:rPr lang="en-US" sz="2200" dirty="0" smtClean="0"/>
              <a:t>Structure: </a:t>
            </a:r>
            <a:r>
              <a:rPr lang="en-US" sz="2200" dirty="0" err="1" smtClean="0"/>
              <a:t>LMs</a:t>
            </a:r>
            <a:r>
              <a:rPr lang="en-US" sz="2200" dirty="0" smtClean="0"/>
              <a:t> (78.4%)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Continuity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Subsets of features in continuity block removed one-at-a-time to measure effect of each.</a:t>
            </a:r>
          </a:p>
          <a:p>
            <a:pPr>
              <a:buNone/>
            </a:pPr>
            <a:r>
              <a:rPr lang="en-US" dirty="0" smtClean="0"/>
              <a:t>Cosine similarity had greatest effect (-10%)</a:t>
            </a:r>
          </a:p>
          <a:p>
            <a:pPr>
              <a:buNone/>
            </a:pPr>
            <a:r>
              <a:rPr lang="en-US" dirty="0" smtClean="0"/>
              <a:t>Summary-specific features were second (-7%)</a:t>
            </a:r>
          </a:p>
          <a:p>
            <a:pPr>
              <a:buNone/>
            </a:pPr>
            <a:r>
              <a:rPr lang="en-US" dirty="0" smtClean="0"/>
              <a:t>Removing </a:t>
            </a:r>
            <a:r>
              <a:rPr lang="en-US" dirty="0" err="1" smtClean="0"/>
              <a:t>coreference</a:t>
            </a:r>
            <a:r>
              <a:rPr lang="en-US" dirty="0" smtClean="0"/>
              <a:t> features had no effect.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en-US" dirty="0" smtClean="0"/>
              <a:t>ontinuity features correlate with linguistic quality of machine-written summaries. </a:t>
            </a:r>
          </a:p>
          <a:p>
            <a:r>
              <a:rPr lang="en-US" dirty="0" smtClean="0"/>
              <a:t>Sentence fluency features correlate with grammaticality.</a:t>
            </a:r>
          </a:p>
          <a:p>
            <a:r>
              <a:rPr lang="en-US" dirty="0" smtClean="0"/>
              <a:t>LM and entity coherence features also correlate relatively strongly.</a:t>
            </a:r>
          </a:p>
          <a:p>
            <a:r>
              <a:rPr lang="en-US" dirty="0" smtClean="0"/>
              <a:t>This will make testing systems easier. Hooray!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964" y="2100077"/>
            <a:ext cx="3403667" cy="42503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evaluation of content selection is already done.</a:t>
            </a:r>
          </a:p>
          <a:p>
            <a:pPr lvl="1"/>
            <a:r>
              <a:rPr lang="en-US" dirty="0" smtClean="0"/>
              <a:t>ROUGE: automated metric for info content. (Lin and </a:t>
            </a:r>
            <a:r>
              <a:rPr lang="en-US" dirty="0" err="1" smtClean="0"/>
              <a:t>Hovy</a:t>
            </a:r>
            <a:r>
              <a:rPr lang="en-US" dirty="0" smtClean="0"/>
              <a:t>, 2003; Lin, 2004)</a:t>
            </a:r>
          </a:p>
          <a:p>
            <a:r>
              <a:rPr lang="en-US" dirty="0" smtClean="0"/>
              <a:t>No automatic evaluation of linguistic quality available.</a:t>
            </a:r>
          </a:p>
          <a:p>
            <a:pPr lvl="1"/>
            <a:r>
              <a:rPr lang="en-US" dirty="0" smtClean="0"/>
              <a:t>We want fluent and easy-to-read summaries.</a:t>
            </a:r>
          </a:p>
          <a:p>
            <a:pPr lvl="1"/>
            <a:r>
              <a:rPr lang="en-US" dirty="0" smtClean="0"/>
              <a:t>How to test?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Intuitions: Aspects of Ling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54" y="1817057"/>
            <a:ext cx="8726836" cy="487407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Grammaticality</a:t>
            </a:r>
          </a:p>
          <a:p>
            <a:pPr lvl="1"/>
            <a:r>
              <a:rPr lang="en-US" sz="2571" i="1" dirty="0" smtClean="0"/>
              <a:t>The Police </a:t>
            </a:r>
            <a:r>
              <a:rPr lang="en-US" sz="2571" i="1" dirty="0"/>
              <a:t>found no second armed </a:t>
            </a:r>
            <a:r>
              <a:rPr lang="en-US" sz="2571" i="1" dirty="0" smtClean="0"/>
              <a:t>man. LOS ANGELES -- A </a:t>
            </a:r>
            <a:r>
              <a:rPr lang="en-US" sz="2571" i="1" dirty="0"/>
              <a:t>sniping incident </a:t>
            </a:r>
            <a:r>
              <a:rPr lang="en-US" sz="2571" i="1" dirty="0" smtClean="0"/>
              <a:t>Sunday </a:t>
            </a:r>
            <a:r>
              <a:rPr lang="en-US" sz="2571" i="1" dirty="0"/>
              <a:t>damaged</a:t>
            </a:r>
            <a:r>
              <a:rPr lang="en-US" sz="2571" i="1" dirty="0" smtClean="0"/>
              <a:t> helicopter.</a:t>
            </a:r>
          </a:p>
          <a:p>
            <a:r>
              <a:rPr lang="en-US" dirty="0" smtClean="0"/>
              <a:t>Non-redundancy</a:t>
            </a:r>
          </a:p>
          <a:p>
            <a:pPr lvl="1"/>
            <a:r>
              <a:rPr lang="en-US" sz="2571" i="1" dirty="0" smtClean="0"/>
              <a:t>Bill Clinton ate a banana yesterday. Bill Clinton liked it. Bill Clinton was in Los Angeles.</a:t>
            </a:r>
          </a:p>
          <a:p>
            <a:r>
              <a:rPr lang="en-US" dirty="0" smtClean="0"/>
              <a:t>Referential Clarity</a:t>
            </a:r>
          </a:p>
          <a:p>
            <a:pPr lvl="1"/>
            <a:r>
              <a:rPr lang="en-US" sz="2571" i="1" dirty="0" smtClean="0"/>
              <a:t>The beer </a:t>
            </a:r>
            <a:r>
              <a:rPr lang="en-US" sz="2571" i="1" dirty="0" err="1" smtClean="0"/>
              <a:t>scavvy</a:t>
            </a:r>
            <a:r>
              <a:rPr lang="en-US" sz="2571" i="1" dirty="0" smtClean="0"/>
              <a:t> participant, a 20-year-old male, was arrested Saturday. “This was really irresponsible,” she said.</a:t>
            </a:r>
          </a:p>
          <a:p>
            <a:r>
              <a:rPr lang="en-US" dirty="0" smtClean="0"/>
              <a:t>Focus</a:t>
            </a:r>
          </a:p>
          <a:p>
            <a:pPr lvl="1"/>
            <a:r>
              <a:rPr lang="en-US" sz="2581" i="1" dirty="0" smtClean="0"/>
              <a:t>To show solidarity with dining hall workers, Bill Clinton ate a banana. He was at </a:t>
            </a:r>
            <a:r>
              <a:rPr lang="en-US" sz="2581" i="1" dirty="0" err="1" smtClean="0"/>
              <a:t>Frary</a:t>
            </a:r>
            <a:r>
              <a:rPr lang="en-US" sz="2581" i="1" dirty="0" smtClean="0"/>
              <a:t>. </a:t>
            </a:r>
            <a:r>
              <a:rPr lang="en-US" sz="2581" i="1" dirty="0" err="1" smtClean="0"/>
              <a:t>Frary</a:t>
            </a:r>
            <a:r>
              <a:rPr lang="en-US" sz="2581" i="1" dirty="0" smtClean="0"/>
              <a:t> contains a mural by some Mexican muralist.</a:t>
            </a:r>
            <a:endParaRPr lang="en-US" sz="2581" i="1" dirty="0" smtClean="0"/>
          </a:p>
          <a:p>
            <a:r>
              <a:rPr lang="en-US" dirty="0" smtClean="0"/>
              <a:t>Structure and Coherence</a:t>
            </a:r>
          </a:p>
          <a:p>
            <a:pPr lvl="1"/>
            <a:r>
              <a:rPr lang="en-US" sz="2880" i="1" dirty="0" smtClean="0"/>
              <a:t>Harvey </a:t>
            </a:r>
            <a:r>
              <a:rPr lang="en-US" sz="2880" i="1" dirty="0" err="1" smtClean="0"/>
              <a:t>Mudd</a:t>
            </a:r>
            <a:r>
              <a:rPr lang="en-US" sz="2880" i="1" dirty="0" smtClean="0"/>
              <a:t> was founded in 1954. It is a engineering college. It has eight dorms. Its founder was named Harvey.</a:t>
            </a:r>
            <a:r>
              <a:rPr lang="en-US" sz="2880" dirty="0" smtClean="0"/>
              <a:t> </a:t>
            </a:r>
            <a:endParaRPr lang="en-US" sz="2880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Among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Referential Clarity, Focus and Structure are significantly correlated with each other. (Along with a few more significant correlations.)</a:t>
            </a:r>
          </a:p>
          <a:p>
            <a:r>
              <a:rPr lang="en-US" dirty="0" smtClean="0"/>
              <a:t>Linguistic quality rankings correlate positively with content quality rankings.</a:t>
            </a:r>
          </a:p>
          <a:p>
            <a:r>
              <a:rPr lang="en-US" dirty="0" smtClean="0"/>
              <a:t>Human rankers.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automated measures that correlate with the intuition-based aspects.</a:t>
            </a:r>
          </a:p>
          <a:p>
            <a:pPr lvl="1"/>
            <a:r>
              <a:rPr lang="en-US" dirty="0" smtClean="0"/>
              <a:t>System-level evaluation</a:t>
            </a:r>
          </a:p>
          <a:p>
            <a:pPr lvl="1"/>
            <a:r>
              <a:rPr lang="en-US" dirty="0" smtClean="0"/>
              <a:t>Input-level evaluation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75" y="2966624"/>
            <a:ext cx="2551326" cy="35669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Language Modeling: </a:t>
            </a:r>
            <a:r>
              <a:rPr lang="en-US" dirty="0" err="1" smtClean="0"/>
              <a:t>Gigaword</a:t>
            </a:r>
            <a:r>
              <a:rPr lang="en-US" dirty="0" smtClean="0"/>
              <a:t> corpus /1-,2-,3-gram</a:t>
            </a:r>
          </a:p>
          <a:p>
            <a:r>
              <a:rPr lang="en-US" dirty="0" smtClean="0"/>
              <a:t>Entity explanation: Named Entities, NP Syntax</a:t>
            </a:r>
          </a:p>
          <a:p>
            <a:r>
              <a:rPr lang="en-US" dirty="0" smtClean="0"/>
              <a:t>Cohesive devices: demonstratives, pronouns, definite descriptions, sentence-initial discourse connectives</a:t>
            </a:r>
          </a:p>
          <a:p>
            <a:r>
              <a:rPr lang="en-US" dirty="0" smtClean="0"/>
              <a:t>Sentence fluency: length, fragments, etc.</a:t>
            </a:r>
          </a:p>
          <a:p>
            <a:r>
              <a:rPr lang="en-US" dirty="0" err="1" smtClean="0"/>
              <a:t>Coh-Metrix</a:t>
            </a:r>
            <a:r>
              <a:rPr lang="en-US" dirty="0" smtClean="0"/>
              <a:t>: Psycholinguistic readability measures</a:t>
            </a:r>
          </a:p>
          <a:p>
            <a:r>
              <a:rPr lang="en-US" dirty="0" smtClean="0"/>
              <a:t>Word Coherence</a:t>
            </a:r>
          </a:p>
          <a:p>
            <a:pPr lvl="1"/>
            <a:r>
              <a:rPr lang="en-US" dirty="0" smtClean="0"/>
              <a:t>Treat adjacent sentences as parallel texts</a:t>
            </a:r>
          </a:p>
          <a:p>
            <a:pPr lvl="1"/>
            <a:r>
              <a:rPr lang="en-US" dirty="0" smtClean="0"/>
              <a:t>Calculate “translation model’’ in each direction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Measures (cont)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Continuity</a:t>
            </a:r>
          </a:p>
          <a:p>
            <a:pPr lvl="1"/>
            <a:r>
              <a:rPr lang="en-US" b="1" dirty="0" smtClean="0"/>
              <a:t>Summarization specific</a:t>
            </a:r>
            <a:r>
              <a:rPr lang="en-US" dirty="0" smtClean="0"/>
              <a:t>: Measures likelihood that discourse connectives retain their context. Does previous sentence in summary match previous sentence in input?</a:t>
            </a:r>
          </a:p>
          <a:p>
            <a:pPr lvl="1"/>
            <a:r>
              <a:rPr lang="en-US" b="1" dirty="0" smtClean="0"/>
              <a:t>Cosine similarity </a:t>
            </a:r>
            <a:r>
              <a:rPr lang="en-US" dirty="0" smtClean="0"/>
              <a:t>of words across adjacent sentences.</a:t>
            </a:r>
          </a:p>
          <a:p>
            <a:pPr lvl="1"/>
            <a:r>
              <a:rPr lang="en-US" b="1" dirty="0" err="1" smtClean="0"/>
              <a:t>Coreference</a:t>
            </a:r>
            <a:r>
              <a:rPr lang="en-US" b="1" dirty="0" smtClean="0"/>
              <a:t>: </a:t>
            </a:r>
            <a:r>
              <a:rPr lang="en-US" dirty="0" smtClean="0"/>
              <a:t>Pronoun resolution system. Probability of antecedent presence in sentence, previous sentence.</a:t>
            </a:r>
            <a:endParaRPr lang="en-US" b="1" dirty="0" smtClean="0"/>
          </a:p>
          <a:p>
            <a:r>
              <a:rPr lang="en-US" dirty="0" smtClean="0"/>
              <a:t>Entity coherence</a:t>
            </a:r>
          </a:p>
          <a:p>
            <a:pPr lvl="1"/>
            <a:r>
              <a:rPr lang="en-US" dirty="0" smtClean="0"/>
              <a:t>Matrix of entities’ grammatical roles; measure transition probabilities among entity’s role in adjacent sentence.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from summarization task of 2006/2007 Document Understanding Conference</a:t>
            </a:r>
          </a:p>
          <a:p>
            <a:pPr lvl="1"/>
            <a:r>
              <a:rPr lang="en-US" dirty="0" smtClean="0"/>
              <a:t>2006 (training/dev sets) 50 inputs, 35 systems tested</a:t>
            </a:r>
          </a:p>
          <a:p>
            <a:pPr lvl="2"/>
            <a:r>
              <a:rPr lang="en-US" dirty="0" smtClean="0"/>
              <a:t>Jackknifing</a:t>
            </a:r>
          </a:p>
          <a:p>
            <a:pPr lvl="1"/>
            <a:r>
              <a:rPr lang="en-US" dirty="0" smtClean="0"/>
              <a:t>2007 (test set) 45 inputs, 32 systems</a:t>
            </a:r>
          </a:p>
          <a:p>
            <a:r>
              <a:rPr lang="en-US" dirty="0" smtClean="0"/>
              <a:t>One ranker for each feature group, plus meta-ranker.</a:t>
            </a:r>
          </a:p>
          <a:p>
            <a:r>
              <a:rPr lang="en-US" dirty="0" smtClean="0"/>
              <a:t>Rank systems/summaries relative to a gold standard human ranking based on each automated measure.</a:t>
            </a:r>
          </a:p>
          <a:p>
            <a:r>
              <a:rPr lang="en-US" dirty="0" smtClean="0"/>
              <a:t>Find correlations with human ranking on aspects.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(System-Level)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Prediction Accuracy</a:t>
            </a:r>
          </a:p>
          <a:p>
            <a:pPr lvl="1"/>
            <a:r>
              <a:rPr lang="en-US" dirty="0" smtClean="0"/>
              <a:t>Percentage of </a:t>
            </a:r>
            <a:r>
              <a:rPr lang="en-US" dirty="0" err="1" smtClean="0"/>
              <a:t>pairwise</a:t>
            </a:r>
            <a:r>
              <a:rPr lang="en-US" dirty="0" smtClean="0"/>
              <a:t> comparisons matching gold standard.</a:t>
            </a:r>
          </a:p>
          <a:p>
            <a:pPr lvl="1"/>
            <a:r>
              <a:rPr lang="en-US" dirty="0" smtClean="0"/>
              <a:t>Baseline: 50% (random)</a:t>
            </a:r>
          </a:p>
          <a:p>
            <a:r>
              <a:rPr lang="en-US" dirty="0" smtClean="0"/>
              <a:t>System-level: (for summarization system)</a:t>
            </a:r>
          </a:p>
          <a:p>
            <a:pPr lvl="1"/>
            <a:r>
              <a:rPr lang="en-US" dirty="0" smtClean="0"/>
              <a:t>Prediction accuracies around 90% for all aspects</a:t>
            </a:r>
          </a:p>
          <a:p>
            <a:pPr lvl="1"/>
            <a:r>
              <a:rPr lang="en-US" dirty="0" smtClean="0"/>
              <a:t>Sentence fluency method single best correlation with Grammaticality. Meta-ranker has best overall correlation.</a:t>
            </a:r>
          </a:p>
          <a:p>
            <a:pPr lvl="1"/>
            <a:r>
              <a:rPr lang="en-US" dirty="0" smtClean="0"/>
              <a:t>Continuity method best correlates with Non-Redundancy, Referential Clarity, Focus, Structure.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73</TotalTime>
  <Words>803</Words>
  <Application>Microsoft Macintosh PowerPoint</Application>
  <PresentationFormat>On-screen Show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Habitat</vt:lpstr>
      <vt:lpstr>Automatic Evaluation of Linguistic Quality in Multi-Document Summarization</vt:lpstr>
      <vt:lpstr>Motivation</vt:lpstr>
      <vt:lpstr>Intuitions: Aspects of Ling Quality</vt:lpstr>
      <vt:lpstr>Correlation Among Aspects</vt:lpstr>
      <vt:lpstr>Goal</vt:lpstr>
      <vt:lpstr>Automated Measures</vt:lpstr>
      <vt:lpstr>Automated Measures (cont)</vt:lpstr>
      <vt:lpstr>Experiment Setup</vt:lpstr>
      <vt:lpstr>Results (System-Level)</vt:lpstr>
      <vt:lpstr>Results (Input-Level)</vt:lpstr>
      <vt:lpstr>Results (Human-Written)</vt:lpstr>
      <vt:lpstr>Components of Continuity</vt:lpstr>
      <vt:lpstr>Conclusions</vt:lpstr>
      <vt:lpstr>Questions?</vt:lpstr>
    </vt:vector>
  </TitlesOfParts>
  <Company>Pomona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Automatic Evaluation of Linguistic Quality in Multi-Document Summarization</dc:title>
  <dc:creator>Jeremy</dc:creator>
  <cp:lastModifiedBy>Jeremy</cp:lastModifiedBy>
  <cp:revision>11</cp:revision>
  <dcterms:created xsi:type="dcterms:W3CDTF">2011-04-24T22:36:16Z</dcterms:created>
  <dcterms:modified xsi:type="dcterms:W3CDTF">2011-04-24T23:50:11Z</dcterms:modified>
</cp:coreProperties>
</file>