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4" r:id="rId22"/>
    <p:sldId id="276" r:id="rId23"/>
    <p:sldId id="279" r:id="rId24"/>
    <p:sldId id="278" r:id="rId25"/>
    <p:sldId id="281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120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B563F-CBDA-DC43-AC83-53BB43586887}" type="datetimeFigureOut">
              <a:rPr lang="en-US" smtClean="0"/>
              <a:t>4/24/11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18BA6-53E5-C948-9DFB-6B784AC13B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39502"/>
            <a:ext cx="7772400" cy="1470025"/>
          </a:xfrm>
        </p:spPr>
        <p:txBody>
          <a:bodyPr/>
          <a:lstStyle/>
          <a:p>
            <a:r>
              <a:rPr lang="en-US" dirty="0" smtClean="0"/>
              <a:t>Improving QA Accuracy by Question Inversion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94805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John </a:t>
            </a:r>
            <a:r>
              <a:rPr lang="en-US" dirty="0" err="1" smtClean="0"/>
              <a:t>Prager</a:t>
            </a:r>
            <a:r>
              <a:rPr lang="en-US" dirty="0" smtClean="0"/>
              <a:t>, Pablo </a:t>
            </a:r>
            <a:r>
              <a:rPr lang="en-US" dirty="0" err="1" smtClean="0"/>
              <a:t>Duboue</a:t>
            </a:r>
            <a:r>
              <a:rPr lang="en-US" dirty="0" smtClean="0"/>
              <a:t>, Jennifer Chu-Carroll</a:t>
            </a:r>
          </a:p>
          <a:p>
            <a:endParaRPr lang="en-US" baseline="30000" dirty="0" smtClean="0"/>
          </a:p>
          <a:p>
            <a:r>
              <a:rPr lang="en-US" baseline="30000" dirty="0" smtClean="0"/>
              <a:t>Presentation by Sam Cunningham and Martin </a:t>
            </a:r>
            <a:r>
              <a:rPr lang="en-US" baseline="30000" dirty="0" err="1" smtClean="0"/>
              <a:t>Wintz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028" y="689454"/>
            <a:ext cx="7504333" cy="2255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029" y="3754801"/>
            <a:ext cx="7489678" cy="2278451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3340616" y="2945429"/>
            <a:ext cx="1718336" cy="77569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inversion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answer to an inverted question (validating answer) matches the original question, that question is </a:t>
            </a:r>
            <a:r>
              <a:rPr lang="en-US" b="1" dirty="0" smtClean="0"/>
              <a:t>validated</a:t>
            </a:r>
          </a:p>
          <a:p>
            <a:endParaRPr lang="en-US" b="1" dirty="0" smtClean="0"/>
          </a:p>
          <a:p>
            <a:r>
              <a:rPr lang="en-US" dirty="0" smtClean="0"/>
              <a:t>Use this notion of validation, along with the scores of the validating answers, to re-rank candidate answers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inversion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concerned with re-ranking top two results</a:t>
            </a:r>
          </a:p>
          <a:p>
            <a:endParaRPr lang="en-US" dirty="0" smtClean="0"/>
          </a:p>
          <a:p>
            <a:r>
              <a:rPr lang="en-US" dirty="0" smtClean="0"/>
              <a:t>Learn a decision tree to decide whether to re-rank second result as first 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algorithm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9"/>
            <a:ext cx="3900489" cy="54403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9035" y="2114115"/>
            <a:ext cx="4140200" cy="30353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82614" y="2195158"/>
            <a:ext cx="2177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VARIABLES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688" y="1417639"/>
            <a:ext cx="4329111" cy="506017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Don’t be scared by the variables!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: Learned parameters</a:t>
            </a:r>
          </a:p>
          <a:p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: top two candidate answers</a:t>
            </a:r>
          </a:p>
          <a:p>
            <a:r>
              <a:rPr lang="en-US" dirty="0" smtClean="0"/>
              <a:t>S</a:t>
            </a:r>
            <a:r>
              <a:rPr lang="en-US" baseline="-25000" dirty="0" smtClean="0"/>
              <a:t>i</a:t>
            </a:r>
            <a:r>
              <a:rPr lang="en-US" dirty="0" smtClean="0"/>
              <a:t>: Scores of candidate answers</a:t>
            </a:r>
          </a:p>
          <a:p>
            <a:r>
              <a:rPr lang="en-US" dirty="0" smtClean="0"/>
              <a:t>V</a:t>
            </a:r>
            <a:r>
              <a:rPr lang="en-US" baseline="-25000" dirty="0" smtClean="0"/>
              <a:t>i</a:t>
            </a:r>
            <a:r>
              <a:rPr lang="en-US" dirty="0" smtClean="0"/>
              <a:t>: whether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dirty="0" smtClean="0"/>
              <a:t> is validated</a:t>
            </a:r>
          </a:p>
          <a:p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: rank of validating answer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i</a:t>
            </a:r>
            <a:r>
              <a:rPr lang="en-US" dirty="0" smtClean="0"/>
              <a:t>: Score of validating answer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9"/>
            <a:ext cx="3900489" cy="5440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algorithm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9"/>
            <a:ext cx="3900489" cy="5440362"/>
          </a:xfrm>
          <a:prstGeom prst="rect">
            <a:avLst/>
          </a:prstGeom>
        </p:spPr>
      </p:pic>
      <p:sp>
        <p:nvSpPr>
          <p:cNvPr id="7" name="Frame 6"/>
          <p:cNvSpPr/>
          <p:nvPr/>
        </p:nvSpPr>
        <p:spPr>
          <a:xfrm>
            <a:off x="692006" y="1414019"/>
            <a:ext cx="3374366" cy="39485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3381" y="1336541"/>
            <a:ext cx="3746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 is no first answer and the second answer has been validated return the second answer.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algorithm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9"/>
            <a:ext cx="3900489" cy="5440362"/>
          </a:xfrm>
          <a:prstGeom prst="rect">
            <a:avLst/>
          </a:prstGeom>
        </p:spPr>
      </p:pic>
      <p:sp>
        <p:nvSpPr>
          <p:cNvPr id="7" name="Frame 6"/>
          <p:cNvSpPr/>
          <p:nvPr/>
        </p:nvSpPr>
        <p:spPr>
          <a:xfrm>
            <a:off x="692006" y="1675480"/>
            <a:ext cx="3374366" cy="39485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3381" y="1400573"/>
            <a:ext cx="3746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first answer is validated with a score above a given threshold return the first answer.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algorithm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9"/>
            <a:ext cx="3900489" cy="5440362"/>
          </a:xfrm>
          <a:prstGeom prst="rect">
            <a:avLst/>
          </a:prstGeom>
        </p:spPr>
      </p:pic>
      <p:sp>
        <p:nvSpPr>
          <p:cNvPr id="7" name="Frame 6"/>
          <p:cNvSpPr/>
          <p:nvPr/>
        </p:nvSpPr>
        <p:spPr>
          <a:xfrm>
            <a:off x="715084" y="1929044"/>
            <a:ext cx="3631931" cy="1934167"/>
          </a:xfrm>
          <a:prstGeom prst="frame">
            <a:avLst>
              <a:gd name="adj1" fmla="val 386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3381" y="2145043"/>
            <a:ext cx="37461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neither answers have been validated, either reject both answers or possibly return the first one depending on the type of the pivot term.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algorithm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9"/>
            <a:ext cx="3900489" cy="5440362"/>
          </a:xfrm>
          <a:prstGeom prst="rect">
            <a:avLst/>
          </a:prstGeom>
        </p:spPr>
      </p:pic>
      <p:sp>
        <p:nvSpPr>
          <p:cNvPr id="7" name="Frame 6"/>
          <p:cNvSpPr/>
          <p:nvPr/>
        </p:nvSpPr>
        <p:spPr>
          <a:xfrm>
            <a:off x="725758" y="3863212"/>
            <a:ext cx="3631931" cy="1003154"/>
          </a:xfrm>
          <a:prstGeom prst="frame">
            <a:avLst>
              <a:gd name="adj1" fmla="val 492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3381" y="3739763"/>
            <a:ext cx="3746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only the second answer is validated then compare the score of both the answer and the validating answer.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algorithm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9"/>
            <a:ext cx="3900489" cy="5440362"/>
          </a:xfrm>
          <a:prstGeom prst="rect">
            <a:avLst/>
          </a:prstGeom>
        </p:spPr>
      </p:pic>
      <p:sp>
        <p:nvSpPr>
          <p:cNvPr id="7" name="Frame 6"/>
          <p:cNvSpPr/>
          <p:nvPr/>
        </p:nvSpPr>
        <p:spPr>
          <a:xfrm>
            <a:off x="725758" y="4716958"/>
            <a:ext cx="3631931" cy="1835560"/>
          </a:xfrm>
          <a:prstGeom prst="frame">
            <a:avLst>
              <a:gd name="adj1" fmla="val 318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3381" y="5015771"/>
            <a:ext cx="3746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both answers are validated compare the scores of both the candidate answers and the validating answers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6485" y="5730785"/>
            <a:ext cx="1606842" cy="12375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Re-rank answers based on additional “inverted questions” in order to improve accuracy.</a:t>
            </a:r>
          </a:p>
          <a:p>
            <a:endParaRPr lang="en-US" dirty="0" smtClean="0"/>
          </a:p>
          <a:p>
            <a:r>
              <a:rPr lang="en-US" dirty="0" smtClean="0"/>
              <a:t>Also: Identify pressing issues related to question answering (QA)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on TREC11corpus of question-answer sets to learn threshold values (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50 hand-crafted questions of the form “What is the capital of </a:t>
            </a:r>
            <a:r>
              <a:rPr lang="en-US" i="1" dirty="0" smtClean="0"/>
              <a:t>X</a:t>
            </a:r>
            <a:r>
              <a:rPr lang="en-US" dirty="0" smtClean="0"/>
              <a:t>?”</a:t>
            </a:r>
          </a:p>
          <a:p>
            <a:endParaRPr lang="en-US" dirty="0"/>
          </a:p>
          <a:p>
            <a:r>
              <a:rPr lang="en-US" dirty="0" smtClean="0"/>
              <a:t>AQUAINT corpus</a:t>
            </a:r>
          </a:p>
          <a:p>
            <a:pPr lvl="1"/>
            <a:r>
              <a:rPr lang="en-US" dirty="0" smtClean="0"/>
              <a:t>~1 million news-wire documents.</a:t>
            </a:r>
          </a:p>
          <a:p>
            <a:endParaRPr lang="en-US" dirty="0" smtClean="0"/>
          </a:p>
          <a:p>
            <a:r>
              <a:rPr lang="en-US" dirty="0" smtClean="0"/>
              <a:t>CNS corpus</a:t>
            </a:r>
          </a:p>
          <a:p>
            <a:pPr lvl="1"/>
            <a:r>
              <a:rPr lang="en-US" dirty="0" smtClean="0"/>
              <a:t>37,000 documents from the Center for Nonproliferation Studies.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385" y="989652"/>
            <a:ext cx="6978846" cy="4645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Processed 414 factoid questions from TREC12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735" y="1418078"/>
            <a:ext cx="8051800" cy="400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Slight improvement</a:t>
            </a:r>
          </a:p>
          <a:p>
            <a:endParaRPr lang="en-US" dirty="0"/>
          </a:p>
          <a:p>
            <a:r>
              <a:rPr lang="en-US" dirty="0" smtClean="0"/>
              <a:t>Computationally expensive</a:t>
            </a:r>
          </a:p>
          <a:p>
            <a:endParaRPr lang="en-US" dirty="0" smtClean="0"/>
          </a:p>
          <a:p>
            <a:r>
              <a:rPr lang="en-US" dirty="0" smtClean="0"/>
              <a:t>Lacks robust notion of term equivalence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Probability-based scores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Better confidences</a:t>
            </a:r>
          </a:p>
          <a:p>
            <a:endParaRPr lang="en-US" dirty="0" smtClean="0"/>
          </a:p>
          <a:p>
            <a:r>
              <a:rPr lang="en-US" dirty="0" smtClean="0"/>
              <a:t>Better NER</a:t>
            </a:r>
          </a:p>
          <a:p>
            <a:endParaRPr lang="en-US" dirty="0" smtClean="0"/>
          </a:p>
          <a:p>
            <a:r>
              <a:rPr lang="en-US" dirty="0" smtClean="0"/>
              <a:t>Establishing term equivalence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95300"/>
            <a:ext cx="7772400" cy="990600"/>
          </a:xfrm>
        </p:spPr>
        <p:txBody>
          <a:bodyPr/>
          <a:lstStyle/>
          <a:p>
            <a:r>
              <a:rPr lang="en-US" dirty="0" smtClean="0"/>
              <a:t>QA basic framework</a:t>
            </a:r>
            <a:endParaRPr lang="en-US" dirty="0"/>
          </a:p>
        </p:txBody>
      </p:sp>
      <p:sp>
        <p:nvSpPr>
          <p:cNvPr id="353284" name="Oval 4"/>
          <p:cNvSpPr>
            <a:spLocks noChangeArrowheads="1"/>
          </p:cNvSpPr>
          <p:nvPr/>
        </p:nvSpPr>
        <p:spPr bwMode="auto">
          <a:xfrm>
            <a:off x="1143000" y="2423880"/>
            <a:ext cx="1219200" cy="4572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Question</a:t>
            </a:r>
          </a:p>
        </p:txBody>
      </p:sp>
      <p:sp>
        <p:nvSpPr>
          <p:cNvPr id="353285" name="Rectangle 5"/>
          <p:cNvSpPr>
            <a:spLocks noChangeArrowheads="1"/>
          </p:cNvSpPr>
          <p:nvPr/>
        </p:nvSpPr>
        <p:spPr bwMode="auto">
          <a:xfrm>
            <a:off x="1981200" y="3414480"/>
            <a:ext cx="1447800" cy="6858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/>
              <a:t>query</a:t>
            </a:r>
            <a:br>
              <a:rPr lang="en-US" sz="1800" dirty="0" smtClean="0"/>
            </a:br>
            <a:r>
              <a:rPr lang="en-US" sz="1800" dirty="0" smtClean="0"/>
              <a:t>processing</a:t>
            </a:r>
            <a:endParaRPr lang="en-US" sz="1800" dirty="0"/>
          </a:p>
        </p:txBody>
      </p:sp>
      <p:sp>
        <p:nvSpPr>
          <p:cNvPr id="353286" name="Oval 6"/>
          <p:cNvSpPr>
            <a:spLocks noChangeArrowheads="1"/>
          </p:cNvSpPr>
          <p:nvPr/>
        </p:nvSpPr>
        <p:spPr bwMode="auto">
          <a:xfrm>
            <a:off x="3048000" y="2423880"/>
            <a:ext cx="1219200" cy="4572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Query</a:t>
            </a:r>
          </a:p>
        </p:txBody>
      </p:sp>
      <p:sp>
        <p:nvSpPr>
          <p:cNvPr id="353287" name="Rectangle 7"/>
          <p:cNvSpPr>
            <a:spLocks noChangeArrowheads="1"/>
          </p:cNvSpPr>
          <p:nvPr/>
        </p:nvSpPr>
        <p:spPr bwMode="auto">
          <a:xfrm>
            <a:off x="3886200" y="3414480"/>
            <a:ext cx="1447800" cy="6858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/>
              <a:t>Information</a:t>
            </a:r>
            <a:br>
              <a:rPr lang="en-US" sz="1800" dirty="0" smtClean="0"/>
            </a:br>
            <a:r>
              <a:rPr lang="en-US" sz="1800" dirty="0" smtClean="0"/>
              <a:t>retrieval</a:t>
            </a:r>
            <a:endParaRPr lang="en-US" sz="1800" dirty="0"/>
          </a:p>
        </p:txBody>
      </p:sp>
      <p:sp>
        <p:nvSpPr>
          <p:cNvPr id="353288" name="AutoShape 8"/>
          <p:cNvSpPr>
            <a:spLocks noChangeArrowheads="1"/>
          </p:cNvSpPr>
          <p:nvPr/>
        </p:nvSpPr>
        <p:spPr bwMode="auto">
          <a:xfrm>
            <a:off x="4267200" y="5017105"/>
            <a:ext cx="838200" cy="1066800"/>
          </a:xfrm>
          <a:prstGeom prst="flowChartMagneticDisk">
            <a:avLst/>
          </a:prstGeom>
          <a:solidFill>
            <a:srgbClr val="FF66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Corpus</a:t>
            </a:r>
          </a:p>
        </p:txBody>
      </p:sp>
      <p:sp>
        <p:nvSpPr>
          <p:cNvPr id="353289" name="AutoShape 9"/>
          <p:cNvSpPr>
            <a:spLocks noChangeArrowheads="1"/>
          </p:cNvSpPr>
          <p:nvPr/>
        </p:nvSpPr>
        <p:spPr bwMode="auto">
          <a:xfrm>
            <a:off x="4419600" y="4236955"/>
            <a:ext cx="457200" cy="533400"/>
          </a:xfrm>
          <a:prstGeom prst="upDownArrow">
            <a:avLst>
              <a:gd name="adj1" fmla="val 50000"/>
              <a:gd name="adj2" fmla="val 23333"/>
            </a:avLst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290" name="Oval 10"/>
          <p:cNvSpPr>
            <a:spLocks noChangeArrowheads="1"/>
          </p:cNvSpPr>
          <p:nvPr/>
        </p:nvSpPr>
        <p:spPr bwMode="auto">
          <a:xfrm>
            <a:off x="4876800" y="2423880"/>
            <a:ext cx="1219200" cy="457200"/>
          </a:xfrm>
          <a:prstGeom prst="ellipse">
            <a:avLst/>
          </a:prstGeom>
          <a:solidFill>
            <a:srgbClr val="FFFF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Docs</a:t>
            </a:r>
          </a:p>
        </p:txBody>
      </p:sp>
      <p:sp>
        <p:nvSpPr>
          <p:cNvPr id="353293" name="Rectangle 13"/>
          <p:cNvSpPr>
            <a:spLocks noChangeArrowheads="1"/>
          </p:cNvSpPr>
          <p:nvPr/>
        </p:nvSpPr>
        <p:spPr bwMode="auto">
          <a:xfrm>
            <a:off x="5867400" y="3414480"/>
            <a:ext cx="1447800" cy="685800"/>
          </a:xfrm>
          <a:prstGeom prst="rect">
            <a:avLst/>
          </a:prstGeom>
          <a:solidFill>
            <a:srgbClr val="CCFF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Answer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>p</a:t>
            </a:r>
            <a:r>
              <a:rPr lang="en-US" sz="1800" dirty="0" smtClean="0"/>
              <a:t>rocessing</a:t>
            </a:r>
            <a:endParaRPr lang="en-US" sz="1800" dirty="0"/>
          </a:p>
        </p:txBody>
      </p:sp>
      <p:sp>
        <p:nvSpPr>
          <p:cNvPr id="353294" name="Oval 14"/>
          <p:cNvSpPr>
            <a:spLocks noChangeArrowheads="1"/>
          </p:cNvSpPr>
          <p:nvPr/>
        </p:nvSpPr>
        <p:spPr bwMode="auto">
          <a:xfrm>
            <a:off x="6629400" y="4709880"/>
            <a:ext cx="1219200" cy="457200"/>
          </a:xfrm>
          <a:prstGeom prst="ellipse">
            <a:avLst/>
          </a:prstGeom>
          <a:solidFill>
            <a:srgbClr val="66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Answer</a:t>
            </a:r>
          </a:p>
        </p:txBody>
      </p:sp>
      <p:sp>
        <p:nvSpPr>
          <p:cNvPr id="353295" name="Line 15"/>
          <p:cNvSpPr>
            <a:spLocks noChangeShapeType="1"/>
          </p:cNvSpPr>
          <p:nvPr/>
        </p:nvSpPr>
        <p:spPr bwMode="auto">
          <a:xfrm>
            <a:off x="1981200" y="295728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296" name="Line 16"/>
          <p:cNvSpPr>
            <a:spLocks noChangeShapeType="1"/>
          </p:cNvSpPr>
          <p:nvPr/>
        </p:nvSpPr>
        <p:spPr bwMode="auto">
          <a:xfrm>
            <a:off x="4114800" y="295728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297" name="Line 17"/>
          <p:cNvSpPr>
            <a:spLocks noChangeShapeType="1"/>
          </p:cNvSpPr>
          <p:nvPr/>
        </p:nvSpPr>
        <p:spPr bwMode="auto">
          <a:xfrm>
            <a:off x="5867400" y="295728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299" name="Line 19"/>
          <p:cNvSpPr>
            <a:spLocks noChangeShapeType="1"/>
          </p:cNvSpPr>
          <p:nvPr/>
        </p:nvSpPr>
        <p:spPr bwMode="auto">
          <a:xfrm>
            <a:off x="6858000" y="425268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300" name="Line 20"/>
          <p:cNvSpPr>
            <a:spLocks noChangeShapeType="1"/>
          </p:cNvSpPr>
          <p:nvPr/>
        </p:nvSpPr>
        <p:spPr bwMode="auto">
          <a:xfrm flipV="1">
            <a:off x="2895600" y="295728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301" name="Line 21"/>
          <p:cNvSpPr>
            <a:spLocks noChangeShapeType="1"/>
          </p:cNvSpPr>
          <p:nvPr/>
        </p:nvSpPr>
        <p:spPr bwMode="auto">
          <a:xfrm flipV="1">
            <a:off x="4800600" y="295728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Donut 17"/>
          <p:cNvSpPr/>
          <p:nvPr/>
        </p:nvSpPr>
        <p:spPr>
          <a:xfrm>
            <a:off x="5039463" y="2222655"/>
            <a:ext cx="3637073" cy="3637073"/>
          </a:xfrm>
          <a:prstGeom prst="donut">
            <a:avLst>
              <a:gd name="adj" fmla="val 581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“Inverted Questions”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What is the capital of France?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Becomes: </a:t>
            </a:r>
            <a:r>
              <a:rPr lang="en-US" dirty="0"/>
              <a:t>“Of what country is Paris the capital?”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288" y="3350761"/>
            <a:ext cx="4511160" cy="3300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LCC system (Moldovan &amp; </a:t>
            </a:r>
            <a:r>
              <a:rPr lang="en-US" dirty="0" err="1"/>
              <a:t>Rus</a:t>
            </a:r>
            <a:r>
              <a:rPr lang="en-US" dirty="0"/>
              <a:t>, 2001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“</a:t>
            </a:r>
            <a:r>
              <a:rPr lang="en-US" i="1" dirty="0" smtClean="0"/>
              <a:t>Logic </a:t>
            </a:r>
            <a:r>
              <a:rPr lang="en-US" i="1" dirty="0" err="1" smtClean="0"/>
              <a:t>Prover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/>
              <a:t>Clarke et al., 2001; </a:t>
            </a:r>
            <a:r>
              <a:rPr lang="en-US" dirty="0" err="1"/>
              <a:t>Prager</a:t>
            </a:r>
            <a:r>
              <a:rPr lang="en-US" dirty="0"/>
              <a:t> et al. </a:t>
            </a:r>
            <a:r>
              <a:rPr lang="en-US" dirty="0" smtClean="0"/>
              <a:t>2004b</a:t>
            </a:r>
          </a:p>
          <a:p>
            <a:pPr lvl="1"/>
            <a:r>
              <a:rPr lang="en-US" dirty="0" smtClean="0"/>
              <a:t>Assign confidence boost based on redundancy of 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pic>
        <p:nvPicPr>
          <p:cNvPr id="4" name="Content Placeholder 3" descr="Screen shot 2011-04-24 at 7.26.26 PM.png"/>
          <p:cNvPicPr>
            <a:picLocks noGrp="1" noChangeAspect="1"/>
          </p:cNvPicPr>
          <p:nvPr>
            <p:ph idx="1"/>
          </p:nvPr>
        </p:nvPicPr>
        <p:blipFill>
          <a:blip r:embed="rId2"/>
          <a:srcRect t="-1227" b="-1227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Inverting the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Identify term with known type (the pivot term)</a:t>
            </a:r>
          </a:p>
          <a:p>
            <a:pPr lvl="1"/>
            <a:r>
              <a:rPr lang="en-US" dirty="0" smtClean="0"/>
              <a:t>For example in: “What was the capital of Germany in 1985” Germany is identified as a (COUNTRY).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Then given a candidate answer &lt;</a:t>
            </a:r>
            <a:r>
              <a:rPr lang="en-US" dirty="0" err="1" smtClean="0"/>
              <a:t>CandAns</a:t>
            </a:r>
            <a:r>
              <a:rPr lang="en-US" dirty="0" smtClean="0"/>
              <a:t>&gt; formulate the inverted question as:</a:t>
            </a:r>
          </a:p>
          <a:p>
            <a:pPr lvl="1"/>
            <a:r>
              <a:rPr lang="en-US" dirty="0" smtClean="0"/>
              <a:t>“Of what (COUNTRY) was &lt;</a:t>
            </a:r>
            <a:r>
              <a:rPr lang="en-US" dirty="0" err="1" smtClean="0"/>
              <a:t>CandAns</a:t>
            </a:r>
            <a:r>
              <a:rPr lang="en-US" dirty="0" smtClean="0"/>
              <a:t>&gt; the capital in 1985”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Estimated 79% of question in TREC can be inverted meaningfully and those questions are hard to identify.</a:t>
            </a:r>
          </a:p>
          <a:p>
            <a:endParaRPr lang="en-US" dirty="0" smtClean="0"/>
          </a:p>
          <a:p>
            <a:r>
              <a:rPr lang="en-US" dirty="0" smtClean="0"/>
              <a:t>Need to have a comprehensive and accurate notion of types</a:t>
            </a:r>
          </a:p>
          <a:p>
            <a:endParaRPr lang="en-US" dirty="0" smtClean="0"/>
          </a:p>
          <a:p>
            <a:r>
              <a:rPr lang="en-US" dirty="0" smtClean="0"/>
              <a:t>Some inverted questions have so many answers they’re not useful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Inversion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actually formulating inversions in natural language.</a:t>
            </a:r>
          </a:p>
          <a:p>
            <a:r>
              <a:rPr lang="en-US" dirty="0" err="1" smtClean="0"/>
              <a:t>Qframe</a:t>
            </a:r>
            <a:endParaRPr lang="en-US" dirty="0" smtClean="0"/>
          </a:p>
          <a:p>
            <a:pPr lvl="1"/>
            <a:r>
              <a:rPr lang="en-US" dirty="0" smtClean="0"/>
              <a:t>Keywords</a:t>
            </a:r>
          </a:p>
          <a:p>
            <a:pPr lvl="1"/>
            <a:r>
              <a:rPr lang="en-US" dirty="0" err="1" smtClean="0"/>
              <a:t>Answertype</a:t>
            </a:r>
            <a:endParaRPr lang="en-US" dirty="0" smtClean="0"/>
          </a:p>
          <a:p>
            <a:pPr lvl="1"/>
            <a:r>
              <a:rPr lang="en-US" dirty="0" smtClean="0"/>
              <a:t>Relationships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578</Words>
  <Application>Microsoft Macintosh PowerPoint</Application>
  <PresentationFormat>On-screen Show (4:3)</PresentationFormat>
  <Paragraphs>100</Paragraphs>
  <Slides>26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Improving QA Accuracy by Question Inversion  </vt:lpstr>
      <vt:lpstr>Goal</vt:lpstr>
      <vt:lpstr>QA basic framework</vt:lpstr>
      <vt:lpstr>“Inverted Questions”</vt:lpstr>
      <vt:lpstr>Related Work</vt:lpstr>
      <vt:lpstr>System Overview</vt:lpstr>
      <vt:lpstr>Inverting the question</vt:lpstr>
      <vt:lpstr>Difficulties</vt:lpstr>
      <vt:lpstr>Inversion Algorithm</vt:lpstr>
      <vt:lpstr>Slide 10</vt:lpstr>
      <vt:lpstr>Using the inversion</vt:lpstr>
      <vt:lpstr>Using the inversion</vt:lpstr>
      <vt:lpstr>Decision tree algorithm</vt:lpstr>
      <vt:lpstr>Decision tree algorithm</vt:lpstr>
      <vt:lpstr>Decision tree algorithm</vt:lpstr>
      <vt:lpstr>Decision tree algorithm</vt:lpstr>
      <vt:lpstr>Decision tree algorithm</vt:lpstr>
      <vt:lpstr>Decision tree algorithm</vt:lpstr>
      <vt:lpstr>Decision tree algorithm</vt:lpstr>
      <vt:lpstr>Decision tree algorithm</vt:lpstr>
      <vt:lpstr>Evaluation</vt:lpstr>
      <vt:lpstr>Slide 22</vt:lpstr>
      <vt:lpstr>Evaluation II</vt:lpstr>
      <vt:lpstr>Slide 24</vt:lpstr>
      <vt:lpstr>Conclusion</vt:lpstr>
      <vt:lpstr>Discussion</vt:lpstr>
    </vt:vector>
  </TitlesOfParts>
  <Company>Pomona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QA Accuracy by Question Inversion  </dc:title>
  <dc:creator>ITS</dc:creator>
  <cp:lastModifiedBy>ITS</cp:lastModifiedBy>
  <cp:revision>11</cp:revision>
  <dcterms:created xsi:type="dcterms:W3CDTF">2011-04-25T01:47:44Z</dcterms:created>
  <dcterms:modified xsi:type="dcterms:W3CDTF">2011-04-25T19:56:05Z</dcterms:modified>
</cp:coreProperties>
</file>