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66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3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slides/slide62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Default Extension="pict" ContentType="image/pict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vml" ContentType="application/vnd.openxmlformats-officedocument.vmlDrawing"/>
  <Default Extension="png" ContentType="image/png"/>
  <Override PartName="/ppt/embeddings/Microsoft_Equation1.bin" ContentType="application/vnd.openxmlformats-officedocument.oleObject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55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6.xml" ContentType="application/vnd.openxmlformats-officedocument.presentationml.notesSlide+xml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63.xml" ContentType="application/vnd.openxmlformats-officedocument.presentationml.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Default Extension="jpeg" ContentType="image/jpeg"/>
  <Override PartName="/ppt/slides/slide64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68"/>
  </p:notesMasterIdLst>
  <p:handoutMasterIdLst>
    <p:handoutMasterId r:id="rId69"/>
  </p:handoutMasterIdLst>
  <p:sldIdLst>
    <p:sldId id="686" r:id="rId2"/>
    <p:sldId id="256" r:id="rId3"/>
    <p:sldId id="356" r:id="rId4"/>
    <p:sldId id="478" r:id="rId5"/>
    <p:sldId id="479" r:id="rId6"/>
    <p:sldId id="551" r:id="rId7"/>
    <p:sldId id="553" r:id="rId8"/>
    <p:sldId id="571" r:id="rId9"/>
    <p:sldId id="572" r:id="rId10"/>
    <p:sldId id="573" r:id="rId11"/>
    <p:sldId id="574" r:id="rId12"/>
    <p:sldId id="575" r:id="rId13"/>
    <p:sldId id="576" r:id="rId14"/>
    <p:sldId id="577" r:id="rId15"/>
    <p:sldId id="578" r:id="rId16"/>
    <p:sldId id="579" r:id="rId17"/>
    <p:sldId id="580" r:id="rId18"/>
    <p:sldId id="581" r:id="rId19"/>
    <p:sldId id="582" r:id="rId20"/>
    <p:sldId id="583" r:id="rId21"/>
    <p:sldId id="584" r:id="rId22"/>
    <p:sldId id="586" r:id="rId23"/>
    <p:sldId id="587" r:id="rId24"/>
    <p:sldId id="588" r:id="rId25"/>
    <p:sldId id="589" r:id="rId26"/>
    <p:sldId id="591" r:id="rId27"/>
    <p:sldId id="590" r:id="rId28"/>
    <p:sldId id="592" r:id="rId29"/>
    <p:sldId id="593" r:id="rId30"/>
    <p:sldId id="594" r:id="rId31"/>
    <p:sldId id="595" r:id="rId32"/>
    <p:sldId id="596" r:id="rId33"/>
    <p:sldId id="599" r:id="rId34"/>
    <p:sldId id="601" r:id="rId35"/>
    <p:sldId id="600" r:id="rId36"/>
    <p:sldId id="602" r:id="rId37"/>
    <p:sldId id="604" r:id="rId38"/>
    <p:sldId id="605" r:id="rId39"/>
    <p:sldId id="606" r:id="rId40"/>
    <p:sldId id="608" r:id="rId41"/>
    <p:sldId id="609" r:id="rId42"/>
    <p:sldId id="598" r:id="rId43"/>
    <p:sldId id="451" r:id="rId44"/>
    <p:sldId id="452" r:id="rId45"/>
    <p:sldId id="453" r:id="rId46"/>
    <p:sldId id="612" r:id="rId47"/>
    <p:sldId id="597" r:id="rId48"/>
    <p:sldId id="613" r:id="rId49"/>
    <p:sldId id="614" r:id="rId50"/>
    <p:sldId id="615" r:id="rId51"/>
    <p:sldId id="673" r:id="rId52"/>
    <p:sldId id="616" r:id="rId53"/>
    <p:sldId id="674" r:id="rId54"/>
    <p:sldId id="617" r:id="rId55"/>
    <p:sldId id="618" r:id="rId56"/>
    <p:sldId id="619" r:id="rId57"/>
    <p:sldId id="620" r:id="rId58"/>
    <p:sldId id="621" r:id="rId59"/>
    <p:sldId id="622" r:id="rId60"/>
    <p:sldId id="624" r:id="rId61"/>
    <p:sldId id="629" r:id="rId62"/>
    <p:sldId id="630" r:id="rId63"/>
    <p:sldId id="675" r:id="rId64"/>
    <p:sldId id="677" r:id="rId65"/>
    <p:sldId id="678" r:id="rId66"/>
    <p:sldId id="684" r:id="rId6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85" autoAdjust="0"/>
    <p:restoredTop sz="94660"/>
  </p:normalViewPr>
  <p:slideViewPr>
    <p:cSldViewPr snapToObjects="1">
      <p:cViewPr varScale="1">
        <p:scale>
          <a:sx n="98" d="100"/>
          <a:sy n="98" d="100"/>
        </p:scale>
        <p:origin x="-11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slide" Target="slides/slide63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0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74" Type="http://schemas.openxmlformats.org/officeDocument/2006/relationships/tableStyles" Target="tableStyles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slide" Target="slides/slide62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71" Type="http://schemas.openxmlformats.org/officeDocument/2006/relationships/presProps" Target="pres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73" Type="http://schemas.openxmlformats.org/officeDocument/2006/relationships/theme" Target="theme/theme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69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slide" Target="slides/slide65.xml"/><Relationship Id="rId36" Type="http://schemas.openxmlformats.org/officeDocument/2006/relationships/slide" Target="slides/slide35.xml"/><Relationship Id="rId7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slide" Target="slides/slide64.xml"/><Relationship Id="rId67" Type="http://schemas.openxmlformats.org/officeDocument/2006/relationships/slide" Target="slides/slide66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notesMaster" Target="notesMasters/notesMaster1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14534-372D-3948-B805-7CEBECFBF31B}" type="datetimeFigureOut">
              <a:rPr lang="en-US" smtClean="0"/>
              <a:t>2/16/11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A71BF-4A92-D54F-B50A-FDD8AAB2F2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2/16/11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46B4B-CC12-ED44-B6A9-297B6B1074C9}" type="slidenum">
              <a:rPr lang="en-US"/>
              <a:pPr/>
              <a:t>5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483" y="4342589"/>
            <a:ext cx="5487036" cy="41154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670" tIns="42835" rIns="85670" bIns="428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363DDD-CF42-0D45-906F-F34EF2917881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C062D-A8F4-2A41-8078-5513E9FE8E83}" type="slidenum">
              <a:rPr lang="en-US"/>
              <a:pPr/>
              <a:t>44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A8BF7-14A6-7D4C-9849-FF9F59174B91}" type="slidenum">
              <a:rPr lang="en-US"/>
              <a:pPr/>
              <a:t>45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A8BF7-14A6-7D4C-9849-FF9F59174B91}" type="slidenum">
              <a:rPr lang="en-US"/>
              <a:pPr/>
              <a:t>46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6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7B956-AAA2-A847-99B2-EECCD025B6A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5C0AF-E36F-6F4C-9A34-DB8947510A34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318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3FF2A6B-D89F-0842-AC11-32466BB10EB5}" type="slidenum">
              <a:rPr lang="en-US" sz="1200">
                <a:latin typeface="Times New Roman" charset="0"/>
              </a:rPr>
              <a:pPr algn="r"/>
              <a:t>49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0B54C5E-88E3-8F4F-962C-F561C7A8B137}" type="slidenum">
              <a:rPr lang="en-US" sz="1200">
                <a:latin typeface="Times New Roman" charset="0"/>
              </a:rPr>
              <a:pPr algn="r"/>
              <a:t>50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0B54C5E-88E3-8F4F-962C-F561C7A8B137}" type="slidenum">
              <a:rPr lang="en-US" sz="1200">
                <a:latin typeface="Times New Roman" charset="0"/>
              </a:rPr>
              <a:pPr algn="r"/>
              <a:t>51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523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82E4E03-7B5F-BA4A-9E7E-13372D6FD41D}" type="slidenum">
              <a:rPr lang="en-US" sz="1200">
                <a:latin typeface="Times New Roman" charset="0"/>
              </a:rPr>
              <a:pPr algn="r"/>
              <a:t>52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523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82E4E03-7B5F-BA4A-9E7E-13372D6FD41D}" type="slidenum">
              <a:rPr lang="en-US" sz="1200">
                <a:latin typeface="Times New Roman" charset="0"/>
              </a:rPr>
              <a:pPr algn="r"/>
              <a:t>53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6260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B691018-2A62-0A42-AF7F-F81C1513AA09}" type="slidenum">
              <a:rPr lang="en-US" sz="1200">
                <a:latin typeface="Times New Roman" charset="0"/>
              </a:rPr>
              <a:pPr algn="r"/>
              <a:t>54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7284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983E7B2-AEB1-284B-A5DE-6E23CD9F1B89}" type="slidenum">
              <a:rPr lang="en-US" sz="1200">
                <a:latin typeface="Times New Roman" charset="0"/>
              </a:rPr>
              <a:pPr algn="r"/>
              <a:t>55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830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95FF4B5-735A-0843-95E3-9F7B34347E95}" type="slidenum">
              <a:rPr lang="en-US" sz="1200">
                <a:latin typeface="Times New Roman" charset="0"/>
              </a:rPr>
              <a:pPr algn="r"/>
              <a:t>56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933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DB93C70-0D1B-0740-A11E-E2452EB3BE7B}" type="slidenum">
              <a:rPr lang="en-US" sz="1200">
                <a:latin typeface="Times New Roman" charset="0"/>
              </a:rPr>
              <a:pPr algn="r"/>
              <a:t>57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0035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2965CEA-580F-AF45-8629-11D7D0EB84A5}" type="slidenum">
              <a:rPr lang="en-US" sz="1200">
                <a:latin typeface="Times New Roman" charset="0"/>
              </a:rPr>
              <a:pPr algn="r"/>
              <a:t>58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01380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E8F9183-BC0C-5544-8E17-92509B64F7F0}" type="slidenum">
              <a:rPr lang="en-US" sz="1200">
                <a:latin typeface="Times New Roman" charset="0"/>
              </a:rPr>
              <a:pPr algn="r"/>
              <a:t>59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0342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42A1EC0-B9A2-FB4E-9044-719FC478D82B}" type="slidenum">
              <a:rPr lang="en-US" sz="1200">
                <a:latin typeface="Times New Roman" charset="0"/>
              </a:rPr>
              <a:pPr algn="r"/>
              <a:t>60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5344971-9A47-DA4C-8547-DD269BE38CA0}" type="slidenum">
              <a:rPr lang="en-US" b="1">
                <a:solidFill>
                  <a:srgbClr val="000000"/>
                </a:solidFill>
                <a:latin typeface="Times New Roman" charset="0"/>
              </a:rPr>
              <a:pPr/>
              <a:t>61</a:t>
            </a:fld>
            <a:endParaRPr lang="en-US" b="1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3C40C1-33C4-C744-B78D-43897C3C4B5F}" type="slidenum">
              <a:rPr lang="en-US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3C40C1-33C4-C744-B78D-43897C3C4B5F}" type="slidenum">
              <a:rPr lang="en-US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A5EEB88E-7757-5A4B-AAD0-720926D7CF1D}" type="slidenum">
              <a:rPr lang="en-US" b="1">
                <a:solidFill>
                  <a:srgbClr val="000000"/>
                </a:solidFill>
                <a:latin typeface="Times New Roman" charset="0"/>
              </a:rPr>
              <a:pPr/>
              <a:t>66</a:t>
            </a:fld>
            <a:endParaRPr lang="en-US" b="1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2/16/11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2/16/11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2/16/11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2/16/11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2/16/11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2/16/11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2/16/11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6.png"/></Relationships>
</file>

<file path=ppt/slides/_rels/slide46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6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848" y="914400"/>
            <a:ext cx="8204200" cy="4648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43000" y="5955268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www.youtube.com/watch?v</a:t>
            </a:r>
            <a:r>
              <a:rPr lang="en-US" dirty="0" smtClean="0"/>
              <a:t>=</a:t>
            </a:r>
            <a:r>
              <a:rPr lang="en-US" dirty="0" err="1" smtClean="0"/>
              <a:t>dD_NdnYrDzY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4778514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all constituents spanning 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1-3 or “the man with” 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4778514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how could we figure this out?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4778514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Key: rules are binary and only have two constituents on the right hand side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248400" y="5881688"/>
            <a:ext cx="152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VP -&gt; </a:t>
            </a:r>
            <a:r>
              <a:rPr lang="en-US" dirty="0" smtClean="0">
                <a:solidFill>
                  <a:srgbClr val="008000"/>
                </a:solidFill>
              </a:rPr>
              <a:t>VB NP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NP </a:t>
            </a:r>
            <a:r>
              <a:rPr lang="en-US" dirty="0" smtClean="0"/>
              <a:t>-&gt; </a:t>
            </a:r>
            <a:r>
              <a:rPr lang="en-US" dirty="0" smtClean="0">
                <a:solidFill>
                  <a:srgbClr val="008000"/>
                </a:solidFill>
              </a:rPr>
              <a:t>DT NN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29000" y="4189413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95425" y="33401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See if we can make a new constituent combining </a:t>
            </a:r>
            <a:r>
              <a:rPr lang="en-US" sz="2400" dirty="0" smtClean="0">
                <a:solidFill>
                  <a:srgbClr val="008000"/>
                </a:solidFill>
              </a:rPr>
              <a:t>any for </a:t>
            </a:r>
            <a:r>
              <a:rPr lang="en-US" sz="2400" dirty="0" smtClean="0">
                <a:solidFill>
                  <a:srgbClr val="008000"/>
                </a:solidFill>
              </a:rPr>
              <a:t>“the” with </a:t>
            </a:r>
            <a:r>
              <a:rPr lang="en-US" sz="2400" dirty="0" smtClean="0">
                <a:solidFill>
                  <a:srgbClr val="008000"/>
                </a:solidFill>
              </a:rPr>
              <a:t>any </a:t>
            </a:r>
            <a:r>
              <a:rPr lang="en-US" sz="2400" dirty="0" smtClean="0">
                <a:solidFill>
                  <a:srgbClr val="008000"/>
                </a:solidFill>
              </a:rPr>
              <a:t>for “man with”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29000" y="50292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86025" y="33401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See if we can make a new constituent combining</a:t>
            </a:r>
            <a:r>
              <a:rPr lang="en-US" sz="2400" dirty="0" smtClean="0">
                <a:solidFill>
                  <a:srgbClr val="008000"/>
                </a:solidFill>
              </a:rPr>
              <a:t> any for </a:t>
            </a:r>
            <a:r>
              <a:rPr lang="en-US" sz="2400" dirty="0" smtClean="0">
                <a:solidFill>
                  <a:srgbClr val="008000"/>
                </a:solidFill>
              </a:rPr>
              <a:t>“the man” with</a:t>
            </a:r>
            <a:r>
              <a:rPr lang="en-US" sz="2400" dirty="0" smtClean="0">
                <a:solidFill>
                  <a:srgbClr val="008000"/>
                </a:solidFill>
              </a:rPr>
              <a:t> any for </a:t>
            </a:r>
            <a:r>
              <a:rPr lang="en-US" sz="2400" dirty="0" smtClean="0">
                <a:solidFill>
                  <a:srgbClr val="008000"/>
                </a:solidFill>
              </a:rPr>
              <a:t>“with”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/>
                <a:cs typeface="Arial"/>
              </a:rPr>
              <a:t>?</a:t>
            </a:r>
            <a:endParaRPr lang="en-US" sz="3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64038" y="33528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54038" y="2479675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See if we can make a new constituent combining</a:t>
            </a:r>
            <a:r>
              <a:rPr lang="en-US" sz="2400" dirty="0" smtClean="0">
                <a:solidFill>
                  <a:srgbClr val="008000"/>
                </a:solidFill>
              </a:rPr>
              <a:t> any for </a:t>
            </a:r>
            <a:r>
              <a:rPr lang="en-US" sz="2400" dirty="0" smtClean="0">
                <a:solidFill>
                  <a:srgbClr val="008000"/>
                </a:solidFill>
              </a:rPr>
              <a:t>“Film” with</a:t>
            </a:r>
            <a:r>
              <a:rPr lang="en-US" sz="2400" dirty="0" smtClean="0">
                <a:solidFill>
                  <a:srgbClr val="008000"/>
                </a:solidFill>
              </a:rPr>
              <a:t> any </a:t>
            </a:r>
            <a:r>
              <a:rPr lang="en-US" sz="2400" dirty="0" smtClean="0">
                <a:solidFill>
                  <a:srgbClr val="008000"/>
                </a:solidFill>
              </a:rPr>
              <a:t>for “the man with trust”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41910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95425" y="2479675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See if we can make a new constituent combining</a:t>
            </a:r>
            <a:r>
              <a:rPr lang="en-US" sz="2400" dirty="0" smtClean="0">
                <a:solidFill>
                  <a:srgbClr val="008000"/>
                </a:solidFill>
              </a:rPr>
              <a:t> any </a:t>
            </a:r>
            <a:r>
              <a:rPr lang="en-US" sz="2400" dirty="0" smtClean="0">
                <a:solidFill>
                  <a:srgbClr val="008000"/>
                </a:solidFill>
              </a:rPr>
              <a:t>for “Film the” with</a:t>
            </a:r>
            <a:r>
              <a:rPr lang="en-US" sz="2400" dirty="0" smtClean="0">
                <a:solidFill>
                  <a:srgbClr val="008000"/>
                </a:solidFill>
              </a:rPr>
              <a:t> any </a:t>
            </a:r>
            <a:r>
              <a:rPr lang="en-US" sz="2400" dirty="0" smtClean="0">
                <a:solidFill>
                  <a:srgbClr val="008000"/>
                </a:solidFill>
              </a:rPr>
              <a:t>for “man with trust”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50292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38400" y="2479675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See if we can make a new constituent combining</a:t>
            </a:r>
            <a:r>
              <a:rPr lang="en-US" sz="2400" dirty="0" smtClean="0">
                <a:solidFill>
                  <a:srgbClr val="008000"/>
                </a:solidFill>
              </a:rPr>
              <a:t> any </a:t>
            </a:r>
            <a:r>
              <a:rPr lang="en-US" sz="2400" dirty="0" smtClean="0">
                <a:solidFill>
                  <a:srgbClr val="008000"/>
                </a:solidFill>
              </a:rPr>
              <a:t>for “Film the man” with</a:t>
            </a:r>
            <a:r>
              <a:rPr lang="en-US" sz="2400" dirty="0" smtClean="0">
                <a:solidFill>
                  <a:srgbClr val="008000"/>
                </a:solidFill>
              </a:rPr>
              <a:t> any </a:t>
            </a:r>
            <a:r>
              <a:rPr lang="en-US" sz="2400" dirty="0" smtClean="0">
                <a:solidFill>
                  <a:srgbClr val="008000"/>
                </a:solidFill>
              </a:rPr>
              <a:t>for “with trust”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58674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00425" y="25019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See if we can make a new constituent combining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any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for “Film the man with” with</a:t>
            </a:r>
            <a:r>
              <a:rPr lang="en-US" sz="2400" dirty="0" smtClean="0">
                <a:solidFill>
                  <a:srgbClr val="008000"/>
                </a:solidFill>
              </a:rPr>
              <a:t> any for </a:t>
            </a:r>
            <a:r>
              <a:rPr lang="en-US" sz="2400" dirty="0" smtClean="0">
                <a:solidFill>
                  <a:srgbClr val="008000"/>
                </a:solidFill>
              </a:rPr>
              <a:t>“trust”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Parsing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CS159 – Spring 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6211669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some slides adapted from Ray Mooney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if our rules weren’t binary?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50292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33400" y="25019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See if we can make a new constituent combining</a:t>
            </a:r>
            <a:r>
              <a:rPr lang="en-US" sz="2400" dirty="0" smtClean="0">
                <a:solidFill>
                  <a:srgbClr val="008000"/>
                </a:solidFill>
              </a:rPr>
              <a:t> any  </a:t>
            </a:r>
            <a:r>
              <a:rPr lang="en-US" sz="2400" dirty="0" smtClean="0">
                <a:solidFill>
                  <a:srgbClr val="008000"/>
                </a:solidFill>
              </a:rPr>
              <a:t>for “Film” with</a:t>
            </a:r>
            <a:r>
              <a:rPr lang="en-US" sz="2400" dirty="0" smtClean="0">
                <a:solidFill>
                  <a:srgbClr val="008000"/>
                </a:solidFill>
              </a:rPr>
              <a:t> any </a:t>
            </a:r>
            <a:r>
              <a:rPr lang="en-US" sz="2400" dirty="0" smtClean="0">
                <a:solidFill>
                  <a:srgbClr val="008000"/>
                </a:solidFill>
              </a:rPr>
              <a:t>for “the man” with</a:t>
            </a:r>
            <a:r>
              <a:rPr lang="en-US" sz="2400" dirty="0" smtClean="0">
                <a:solidFill>
                  <a:srgbClr val="008000"/>
                </a:solidFill>
              </a:rPr>
              <a:t> any </a:t>
            </a:r>
            <a:r>
              <a:rPr lang="en-US" sz="2400" dirty="0" smtClean="0">
                <a:solidFill>
                  <a:srgbClr val="008000"/>
                </a:solidFill>
              </a:rPr>
              <a:t>for “with trust”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46338" y="25019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order should we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fill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the entries in the chart?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order should we traverse the entries in the chart?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29000" y="33401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3531439" y="4293438"/>
            <a:ext cx="70952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3048000" y="3733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From bottom to top, left to right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723900" y="3238500"/>
            <a:ext cx="5334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1219200" y="3656806"/>
            <a:ext cx="13716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1789906" y="4228306"/>
            <a:ext cx="23622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914400" y="6477000"/>
            <a:ext cx="28194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Top-left along the diagonals moving to the right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066800" y="3048000"/>
            <a:ext cx="3733800" cy="320040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981200" y="3048000"/>
            <a:ext cx="2819400" cy="251460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971800" y="3048000"/>
            <a:ext cx="1828800" cy="167640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 parser: unary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94248" cy="4495800"/>
          </a:xfrm>
        </p:spPr>
        <p:txBody>
          <a:bodyPr/>
          <a:lstStyle/>
          <a:p>
            <a:r>
              <a:rPr lang="en-US" dirty="0" smtClean="0"/>
              <a:t>Often, we will leave unary rules rather than converting to CNF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Do these complicate the algorithm?</a:t>
            </a:r>
          </a:p>
          <a:p>
            <a:pPr lvl="1"/>
            <a:r>
              <a:rPr lang="en-US" dirty="0" smtClean="0"/>
              <a:t>Must check whenever we add a constituent to see if any unary rules apply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48683"/>
            <a:ext cx="20923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/>
              <a:t>VP -&gt; VP2 PP</a:t>
            </a:r>
          </a:p>
          <a:p>
            <a:r>
              <a:rPr lang="en-US" dirty="0" smtClean="0"/>
              <a:t>VP2 -&gt; VB NP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NP -&gt; NP PP</a:t>
            </a:r>
          </a:p>
          <a:p>
            <a:r>
              <a:rPr lang="en-US" dirty="0" smtClean="0"/>
              <a:t>PP -&gt; IN NP</a:t>
            </a:r>
          </a:p>
          <a:p>
            <a:r>
              <a:rPr lang="en-US" dirty="0" smtClean="0"/>
              <a:t>DT -&gt; the</a:t>
            </a:r>
          </a:p>
          <a:p>
            <a:r>
              <a:rPr lang="en-US" dirty="0" smtClean="0"/>
              <a:t>IN -&gt; with</a:t>
            </a:r>
          </a:p>
          <a:p>
            <a:r>
              <a:rPr lang="en-US" dirty="0" smtClean="0"/>
              <a:t>VB -&gt; film</a:t>
            </a:r>
          </a:p>
          <a:p>
            <a:r>
              <a:rPr lang="en-US" dirty="0" smtClean="0"/>
              <a:t>VB -&gt; trust</a:t>
            </a:r>
          </a:p>
          <a:p>
            <a:r>
              <a:rPr lang="en-US" dirty="0" smtClean="0"/>
              <a:t>NN -&gt; man</a:t>
            </a:r>
          </a:p>
          <a:p>
            <a:r>
              <a:rPr lang="en-US" dirty="0" smtClean="0"/>
              <a:t>NN -&gt; film</a:t>
            </a:r>
          </a:p>
          <a:p>
            <a:r>
              <a:rPr lang="en-US" dirty="0" smtClean="0"/>
              <a:t>NN -&gt; trust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673722" y="2057400"/>
            <a:ext cx="2092326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/>
              <a:t>VP -&gt; VP2 PP</a:t>
            </a:r>
          </a:p>
          <a:p>
            <a:r>
              <a:rPr lang="en-US" dirty="0" smtClean="0"/>
              <a:t>VP2 -&gt; VB NP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NP -&gt; NP PP</a:t>
            </a:r>
          </a:p>
          <a:p>
            <a:r>
              <a:rPr lang="en-US" dirty="0" smtClean="0"/>
              <a:t>PP -&gt; IN NP</a:t>
            </a:r>
          </a:p>
          <a:p>
            <a:r>
              <a:rPr lang="en-US" dirty="0" smtClean="0"/>
              <a:t>DT -&gt; the</a:t>
            </a:r>
          </a:p>
          <a:p>
            <a:r>
              <a:rPr lang="en-US" dirty="0" smtClean="0"/>
              <a:t>IN -&gt; with</a:t>
            </a:r>
          </a:p>
          <a:p>
            <a:r>
              <a:rPr lang="en-US" dirty="0" smtClean="0"/>
              <a:t>VB -&gt; film</a:t>
            </a:r>
          </a:p>
          <a:p>
            <a:r>
              <a:rPr lang="en-US" dirty="0" smtClean="0"/>
              <a:t>VB -&gt; man</a:t>
            </a:r>
          </a:p>
          <a:p>
            <a:r>
              <a:rPr lang="en-US" dirty="0" smtClean="0"/>
              <a:t>VB -&gt; trust</a:t>
            </a:r>
          </a:p>
          <a:p>
            <a:r>
              <a:rPr lang="en-US" dirty="0" smtClean="0"/>
              <a:t>NN -&gt; man</a:t>
            </a:r>
          </a:p>
          <a:p>
            <a:r>
              <a:rPr lang="en-US" dirty="0" smtClean="0"/>
              <a:t>NN -&gt; film</a:t>
            </a:r>
          </a:p>
          <a:p>
            <a:r>
              <a:rPr lang="en-US" dirty="0" smtClean="0"/>
              <a:t>NN -&gt; trust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673722" y="2057400"/>
            <a:ext cx="2092326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/>
              <a:t>VP -&gt; VP2 PP</a:t>
            </a:r>
          </a:p>
          <a:p>
            <a:r>
              <a:rPr lang="en-US" dirty="0" smtClean="0"/>
              <a:t>VP2 -&gt; VB NP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NP -&gt; NP PP</a:t>
            </a:r>
          </a:p>
          <a:p>
            <a:r>
              <a:rPr lang="en-US" dirty="0" smtClean="0"/>
              <a:t>PP -&gt; IN NP</a:t>
            </a:r>
          </a:p>
          <a:p>
            <a:r>
              <a:rPr lang="en-US" dirty="0" smtClean="0"/>
              <a:t>DT -&gt; the</a:t>
            </a:r>
          </a:p>
          <a:p>
            <a:r>
              <a:rPr lang="en-US" dirty="0" smtClean="0"/>
              <a:t>IN -&gt; with</a:t>
            </a:r>
          </a:p>
          <a:p>
            <a:r>
              <a:rPr lang="en-US" dirty="0" smtClean="0"/>
              <a:t>VB -&gt; film</a:t>
            </a:r>
          </a:p>
          <a:p>
            <a:r>
              <a:rPr lang="en-US" dirty="0" smtClean="0"/>
              <a:t>VB -&gt; man</a:t>
            </a:r>
          </a:p>
          <a:p>
            <a:r>
              <a:rPr lang="en-US" dirty="0" smtClean="0"/>
              <a:t>VB -&gt; trust</a:t>
            </a:r>
          </a:p>
          <a:p>
            <a:r>
              <a:rPr lang="en-US" dirty="0" smtClean="0"/>
              <a:t>NN -&gt; man</a:t>
            </a:r>
          </a:p>
          <a:p>
            <a:r>
              <a:rPr lang="en-US" dirty="0" smtClean="0"/>
              <a:t>NN -&gt; film</a:t>
            </a:r>
          </a:p>
          <a:p>
            <a:r>
              <a:rPr lang="en-US" dirty="0" smtClean="0"/>
              <a:t>NN -&gt; trust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  <a:endParaRPr lang="en-US" dirty="0" smtClean="0"/>
          </a:p>
          <a:p>
            <a:r>
              <a:rPr lang="en-US" dirty="0" smtClean="0"/>
              <a:t>VB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673722" y="2057400"/>
            <a:ext cx="2092326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/>
              <a:t>VP -&gt; VP2 PP</a:t>
            </a:r>
          </a:p>
          <a:p>
            <a:r>
              <a:rPr lang="en-US" dirty="0" smtClean="0"/>
              <a:t>VP2 -&gt; VB NP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NP -&gt; NP PP</a:t>
            </a:r>
          </a:p>
          <a:p>
            <a:r>
              <a:rPr lang="en-US" dirty="0" smtClean="0"/>
              <a:t>PP -&gt; IN NP</a:t>
            </a:r>
          </a:p>
          <a:p>
            <a:r>
              <a:rPr lang="en-US" dirty="0" smtClean="0"/>
              <a:t>DT -&gt; the</a:t>
            </a:r>
          </a:p>
          <a:p>
            <a:r>
              <a:rPr lang="en-US" dirty="0" smtClean="0"/>
              <a:t>IN -&gt; with</a:t>
            </a:r>
          </a:p>
          <a:p>
            <a:r>
              <a:rPr lang="en-US" dirty="0" smtClean="0"/>
              <a:t>VB -&gt; film</a:t>
            </a:r>
          </a:p>
          <a:p>
            <a:r>
              <a:rPr lang="en-US" dirty="0" smtClean="0"/>
              <a:t>VB -&gt; man</a:t>
            </a:r>
          </a:p>
          <a:p>
            <a:r>
              <a:rPr lang="en-US" dirty="0" smtClean="0"/>
              <a:t>VB -&gt; trust</a:t>
            </a:r>
          </a:p>
          <a:p>
            <a:r>
              <a:rPr lang="en-US" dirty="0" smtClean="0"/>
              <a:t>NN -&gt; man</a:t>
            </a:r>
          </a:p>
          <a:p>
            <a:r>
              <a:rPr lang="en-US" dirty="0" smtClean="0"/>
              <a:t>NN -&gt; film</a:t>
            </a:r>
          </a:p>
          <a:p>
            <a:r>
              <a:rPr lang="en-US" dirty="0" smtClean="0"/>
              <a:t>NN -&gt; trust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  <a:endParaRPr lang="en-US" dirty="0" smtClean="0"/>
          </a:p>
          <a:p>
            <a:r>
              <a:rPr lang="en-US" dirty="0" smtClean="0"/>
              <a:t>VB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Quiz </a:t>
            </a:r>
            <a:r>
              <a:rPr lang="en-US" dirty="0" smtClean="0"/>
              <a:t>1 (out of 32)</a:t>
            </a:r>
          </a:p>
          <a:p>
            <a:pPr lvl="1"/>
            <a:r>
              <a:rPr lang="en-US" dirty="0" smtClean="0"/>
              <a:t>High: 31</a:t>
            </a:r>
          </a:p>
          <a:p>
            <a:pPr lvl="1"/>
            <a:r>
              <a:rPr lang="en-US" dirty="0" smtClean="0"/>
              <a:t>Average: 26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Assignment 3 will be out soon</a:t>
            </a:r>
          </a:p>
          <a:p>
            <a:r>
              <a:rPr lang="en-US" dirty="0" smtClean="0"/>
              <a:t>Watson vs. </a:t>
            </a:r>
            <a:r>
              <a:rPr lang="en-US" dirty="0" smtClean="0"/>
              <a:t>Humans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673722" y="2057400"/>
            <a:ext cx="2092326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/>
              <a:t>VP -&gt; VP2 PP</a:t>
            </a:r>
          </a:p>
          <a:p>
            <a:r>
              <a:rPr lang="en-US" dirty="0" smtClean="0"/>
              <a:t>VP2 -&gt; VB NP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NP -&gt; NP PP</a:t>
            </a:r>
          </a:p>
          <a:p>
            <a:r>
              <a:rPr lang="en-US" dirty="0" smtClean="0"/>
              <a:t>PP -&gt; IN NP</a:t>
            </a:r>
          </a:p>
          <a:p>
            <a:r>
              <a:rPr lang="en-US" dirty="0" smtClean="0"/>
              <a:t>DT -&gt; the</a:t>
            </a:r>
          </a:p>
          <a:p>
            <a:r>
              <a:rPr lang="en-US" dirty="0" smtClean="0"/>
              <a:t>IN -&gt; with</a:t>
            </a:r>
          </a:p>
          <a:p>
            <a:r>
              <a:rPr lang="en-US" dirty="0" smtClean="0"/>
              <a:t>VB -&gt; film</a:t>
            </a:r>
          </a:p>
          <a:p>
            <a:r>
              <a:rPr lang="en-US" dirty="0" smtClean="0"/>
              <a:t>VB -&gt; man</a:t>
            </a:r>
          </a:p>
          <a:p>
            <a:r>
              <a:rPr lang="en-US" dirty="0" smtClean="0"/>
              <a:t>VB -&gt; trust</a:t>
            </a:r>
          </a:p>
          <a:p>
            <a:r>
              <a:rPr lang="en-US" dirty="0" smtClean="0"/>
              <a:t>NN -&gt; man</a:t>
            </a:r>
          </a:p>
          <a:p>
            <a:r>
              <a:rPr lang="en-US" dirty="0" smtClean="0"/>
              <a:t>NN -&gt; film</a:t>
            </a:r>
          </a:p>
          <a:p>
            <a:r>
              <a:rPr lang="en-US" dirty="0" smtClean="0"/>
              <a:t>NN -&gt; trust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38400" y="2438400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VP2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4191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33800" y="37338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  <a:endParaRPr lang="en-US" dirty="0" smtClean="0"/>
          </a:p>
          <a:p>
            <a:r>
              <a:rPr lang="en-US" dirty="0" smtClean="0"/>
              <a:t>VB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673722" y="2057400"/>
            <a:ext cx="2092326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/>
              <a:t>VP -&gt; VP2 PP</a:t>
            </a:r>
          </a:p>
          <a:p>
            <a:r>
              <a:rPr lang="en-US" dirty="0" smtClean="0"/>
              <a:t>VP2 -&gt; VB NP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NP -&gt; NP PP</a:t>
            </a:r>
          </a:p>
          <a:p>
            <a:r>
              <a:rPr lang="en-US" dirty="0" smtClean="0"/>
              <a:t>PP -&gt; IN NP</a:t>
            </a:r>
          </a:p>
          <a:p>
            <a:r>
              <a:rPr lang="en-US" dirty="0" smtClean="0"/>
              <a:t>DT -&gt; the</a:t>
            </a:r>
          </a:p>
          <a:p>
            <a:r>
              <a:rPr lang="en-US" dirty="0" smtClean="0"/>
              <a:t>IN -&gt; with</a:t>
            </a:r>
          </a:p>
          <a:p>
            <a:r>
              <a:rPr lang="en-US" dirty="0" smtClean="0"/>
              <a:t>VB -&gt; film</a:t>
            </a:r>
          </a:p>
          <a:p>
            <a:r>
              <a:rPr lang="en-US" dirty="0" smtClean="0"/>
              <a:t>VB -&gt; man</a:t>
            </a:r>
          </a:p>
          <a:p>
            <a:r>
              <a:rPr lang="en-US" dirty="0" smtClean="0"/>
              <a:t>VB -&gt; trust</a:t>
            </a:r>
          </a:p>
          <a:p>
            <a:r>
              <a:rPr lang="en-US" dirty="0" smtClean="0"/>
              <a:t>NN -&gt; man</a:t>
            </a:r>
          </a:p>
          <a:p>
            <a:r>
              <a:rPr lang="en-US" dirty="0" smtClean="0"/>
              <a:t>NN -&gt; film</a:t>
            </a:r>
          </a:p>
          <a:p>
            <a:r>
              <a:rPr lang="en-US" dirty="0" smtClean="0"/>
              <a:t>NN -&gt; trust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38400" y="2457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VP2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4191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33800" y="37338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95700" y="2894012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43400" y="3352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  <a:endParaRPr lang="en-US" dirty="0" smtClean="0"/>
          </a:p>
          <a:p>
            <a:r>
              <a:rPr lang="en-US" dirty="0" smtClean="0"/>
              <a:t>VB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51142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673722" y="2057400"/>
            <a:ext cx="2092326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/>
              <a:t>VP -&gt; VP2 PP</a:t>
            </a:r>
          </a:p>
          <a:p>
            <a:r>
              <a:rPr lang="en-US" dirty="0" smtClean="0"/>
              <a:t>VP2 -&gt; VB NP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NP -&gt; NP PP</a:t>
            </a:r>
          </a:p>
          <a:p>
            <a:r>
              <a:rPr lang="en-US" dirty="0" smtClean="0"/>
              <a:t>PP -&gt; IN NP</a:t>
            </a:r>
          </a:p>
          <a:p>
            <a:r>
              <a:rPr lang="en-US" dirty="0" smtClean="0"/>
              <a:t>DT -&gt; the</a:t>
            </a:r>
          </a:p>
          <a:p>
            <a:r>
              <a:rPr lang="en-US" dirty="0" smtClean="0"/>
              <a:t>IN -&gt; with</a:t>
            </a:r>
          </a:p>
          <a:p>
            <a:r>
              <a:rPr lang="en-US" dirty="0" smtClean="0"/>
              <a:t>VB -&gt; film</a:t>
            </a:r>
          </a:p>
          <a:p>
            <a:r>
              <a:rPr lang="en-US" dirty="0" smtClean="0"/>
              <a:t>VB -&gt; man</a:t>
            </a:r>
          </a:p>
          <a:p>
            <a:r>
              <a:rPr lang="en-US" dirty="0" smtClean="0"/>
              <a:t>VB -&gt; trust</a:t>
            </a:r>
          </a:p>
          <a:p>
            <a:r>
              <a:rPr lang="en-US" dirty="0" smtClean="0"/>
              <a:t>NN -&gt; man</a:t>
            </a:r>
          </a:p>
          <a:p>
            <a:r>
              <a:rPr lang="en-US" dirty="0" smtClean="0"/>
              <a:t>NN -&gt; film</a:t>
            </a:r>
          </a:p>
          <a:p>
            <a:r>
              <a:rPr lang="en-US" dirty="0" smtClean="0"/>
              <a:t>NN -&gt; trust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38400" y="2457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VP2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4191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33800" y="37338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95700" y="2894012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43400" y="3352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343400" y="2429470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VP2</a:t>
            </a:r>
          </a:p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  <a:endParaRPr lang="en-US" dirty="0" smtClean="0"/>
          </a:p>
          <a:p>
            <a:r>
              <a:rPr lang="en-US" dirty="0" smtClean="0"/>
              <a:t>VB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some things to talk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we fill in the chart, </a:t>
            </a:r>
            <a:r>
              <a:rPr lang="en-US" dirty="0" smtClean="0">
                <a:solidFill>
                  <a:srgbClr val="FF0000"/>
                </a:solidFill>
              </a:rPr>
              <a:t>how do we know if there is a parse?</a:t>
            </a:r>
          </a:p>
          <a:p>
            <a:pPr lvl="1"/>
            <a:r>
              <a:rPr lang="en-US" dirty="0" smtClean="0"/>
              <a:t>If there is an </a:t>
            </a:r>
            <a:r>
              <a:rPr lang="en-US" b="1" dirty="0" smtClean="0"/>
              <a:t>S</a:t>
            </a:r>
            <a:r>
              <a:rPr lang="en-US" dirty="0" smtClean="0"/>
              <a:t> in the upper right corner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if we want an actual tree/parse?</a:t>
            </a:r>
            <a:endParaRPr lang="en-US" dirty="0" smtClean="0"/>
          </a:p>
          <a:p>
            <a:pPr lvl="1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733800"/>
            <a:ext cx="3270250" cy="2856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retrieving the parse</a:t>
            </a:r>
            <a:endParaRPr lang="en-US" dirty="0"/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</a:p>
          <a:p>
            <a:endParaRPr lang="en-US" dirty="0" smtClean="0"/>
          </a:p>
          <a:p>
            <a:r>
              <a:rPr lang="en-US" dirty="0" smtClean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770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400800" y="234332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VP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6440489" y="2161798"/>
            <a:ext cx="38100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7818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6324600" y="2743197"/>
            <a:ext cx="230189" cy="19744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630990" y="2743200"/>
            <a:ext cx="379410" cy="19744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533400" y="21246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  <a:endParaRPr lang="en-US" dirty="0" smtClean="0"/>
          </a:p>
          <a:p>
            <a:r>
              <a:rPr lang="en-US" dirty="0" smtClean="0"/>
              <a:t>VB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retrieving the parse</a:t>
            </a:r>
            <a:endParaRPr lang="en-US" dirty="0"/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</a:p>
          <a:p>
            <a:endParaRPr lang="en-US" dirty="0" smtClean="0"/>
          </a:p>
          <a:p>
            <a:r>
              <a:rPr lang="en-US" dirty="0" smtClean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770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400800" y="234332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VP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6440489" y="2161798"/>
            <a:ext cx="38100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7818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6324600" y="2743197"/>
            <a:ext cx="230189" cy="19744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630990" y="2743200"/>
            <a:ext cx="379410" cy="19744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553200" y="3669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315200" y="3657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cxnSp>
        <p:nvCxnSpPr>
          <p:cNvPr id="69" name="Straight Arrow Connector 68"/>
          <p:cNvCxnSpPr/>
          <p:nvPr/>
        </p:nvCxnSpPr>
        <p:spPr>
          <a:xfrm rot="5400000">
            <a:off x="6597374" y="3449358"/>
            <a:ext cx="522843" cy="153990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6200000" flipH="1">
            <a:off x="7060407" y="3304383"/>
            <a:ext cx="511177" cy="45560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33400" y="21246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  <a:endParaRPr lang="en-US" dirty="0" smtClean="0"/>
          </a:p>
          <a:p>
            <a:r>
              <a:rPr lang="en-US" dirty="0" smtClean="0"/>
              <a:t>VB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retrieving the parse</a:t>
            </a:r>
            <a:endParaRPr lang="en-US" dirty="0"/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</a:p>
          <a:p>
            <a:endParaRPr lang="en-US" dirty="0" smtClean="0"/>
          </a:p>
          <a:p>
            <a:r>
              <a:rPr lang="en-US" dirty="0" smtClean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770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400800" y="234332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VP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6440489" y="2161798"/>
            <a:ext cx="38100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7818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6324600" y="2743197"/>
            <a:ext cx="230189" cy="19744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630990" y="2743200"/>
            <a:ext cx="379410" cy="19744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553200" y="3669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315200" y="3657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cxnSp>
        <p:nvCxnSpPr>
          <p:cNvPr id="69" name="Straight Arrow Connector 68"/>
          <p:cNvCxnSpPr/>
          <p:nvPr/>
        </p:nvCxnSpPr>
        <p:spPr>
          <a:xfrm rot="5400000">
            <a:off x="6597374" y="3449358"/>
            <a:ext cx="522843" cy="153990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6200000" flipH="1">
            <a:off x="7060407" y="3304383"/>
            <a:ext cx="511177" cy="45560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2484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8580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75438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81534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 rot="5400000">
            <a:off x="6444973" y="4081184"/>
            <a:ext cx="294246" cy="23019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6200000" flipH="1">
            <a:off x="6791560" y="4115597"/>
            <a:ext cx="359889" cy="22700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H="1">
            <a:off x="7467840" y="4102894"/>
            <a:ext cx="305913" cy="15399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7697793" y="3922931"/>
            <a:ext cx="608007" cy="47555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667500" y="5239057"/>
            <a:ext cx="190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…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  <a:endParaRPr lang="en-US" dirty="0" smtClean="0"/>
          </a:p>
          <a:p>
            <a:r>
              <a:rPr lang="en-US" dirty="0" smtClean="0"/>
              <a:t>VB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retrieving the parse</a:t>
            </a:r>
            <a:endParaRPr lang="en-US" dirty="0"/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</a:p>
          <a:p>
            <a:endParaRPr lang="en-US" dirty="0" smtClean="0"/>
          </a:p>
          <a:p>
            <a:r>
              <a:rPr lang="en-US" dirty="0" smtClean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38800" y="2263775"/>
            <a:ext cx="3354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Where</a:t>
            </a:r>
            <a:r>
              <a:rPr lang="en-US" sz="2400" dirty="0" smtClean="0">
                <a:solidFill>
                  <a:srgbClr val="FF0000"/>
                </a:solidFill>
              </a:rPr>
              <a:t> do </a:t>
            </a:r>
            <a:r>
              <a:rPr lang="en-US" sz="2400" dirty="0" smtClean="0">
                <a:solidFill>
                  <a:srgbClr val="FF0000"/>
                </a:solidFill>
              </a:rPr>
              <a:t>these arrows/references come from?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  <a:endParaRPr lang="en-US" dirty="0" smtClean="0"/>
          </a:p>
          <a:p>
            <a:r>
              <a:rPr lang="en-US" dirty="0" smtClean="0"/>
              <a:t>VB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retrieving the parse</a:t>
            </a:r>
            <a:endParaRPr lang="en-US" dirty="0"/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</a:p>
          <a:p>
            <a:endParaRPr lang="en-US" dirty="0" smtClean="0"/>
          </a:p>
          <a:p>
            <a:r>
              <a:rPr lang="en-US" dirty="0" smtClean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38800" y="3505200"/>
            <a:ext cx="33549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add a constituent in a cell, we’re applying a rule</a:t>
            </a:r>
          </a:p>
          <a:p>
            <a:endParaRPr lang="en-US" sz="2400" dirty="0" smtClean="0"/>
          </a:p>
          <a:p>
            <a:r>
              <a:rPr lang="en-US" sz="2400" dirty="0" smtClean="0"/>
              <a:t>The references represent the smaller constituents we used to build this constituent</a:t>
            </a:r>
            <a:endParaRPr lang="en-US" sz="2400" dirty="0"/>
          </a:p>
        </p:txBody>
      </p:sp>
      <p:sp>
        <p:nvSpPr>
          <p:cNvPr id="46" name="Rectangle 45"/>
          <p:cNvSpPr/>
          <p:nvPr/>
        </p:nvSpPr>
        <p:spPr>
          <a:xfrm>
            <a:off x="5943600" y="2130246"/>
            <a:ext cx="1317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 -&gt; VP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  <a:endParaRPr lang="en-US" dirty="0" smtClean="0"/>
          </a:p>
          <a:p>
            <a:r>
              <a:rPr lang="en-US" dirty="0" smtClean="0"/>
              <a:t>VB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retrieving the parse</a:t>
            </a:r>
            <a:endParaRPr lang="en-US" dirty="0"/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</a:p>
          <a:p>
            <a:endParaRPr lang="en-US" dirty="0" smtClean="0"/>
          </a:p>
          <a:p>
            <a:r>
              <a:rPr lang="en-US" dirty="0" smtClean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19397"/>
            <a:ext cx="3505198" cy="1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38800" y="3505200"/>
            <a:ext cx="33549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add a constituent in a cell, we’re applying a rule</a:t>
            </a:r>
          </a:p>
          <a:p>
            <a:endParaRPr lang="en-US" sz="2400" dirty="0" smtClean="0"/>
          </a:p>
          <a:p>
            <a:r>
              <a:rPr lang="en-US" sz="2400" dirty="0" smtClean="0"/>
              <a:t>The references represent the smaller constituents we used to build this constituent</a:t>
            </a:r>
            <a:endParaRPr lang="en-US" sz="2400" dirty="0"/>
          </a:p>
        </p:txBody>
      </p:sp>
      <p:sp>
        <p:nvSpPr>
          <p:cNvPr id="46" name="Rectangle 45"/>
          <p:cNvSpPr/>
          <p:nvPr/>
        </p:nvSpPr>
        <p:spPr>
          <a:xfrm>
            <a:off x="5943600" y="2130246"/>
            <a:ext cx="20527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VP -&gt; VB NP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3400" y="21246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  <a:endParaRPr lang="en-US" dirty="0" smtClean="0"/>
          </a:p>
          <a:p>
            <a:r>
              <a:rPr lang="en-US" dirty="0" smtClean="0"/>
              <a:t>VB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CFG and a sentence, determine the possible parse </a:t>
            </a:r>
            <a:r>
              <a:rPr lang="en-US" dirty="0" err="1" smtClean="0"/>
              <a:t>tree(s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200400"/>
            <a:ext cx="20923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NP  VP</a:t>
            </a:r>
          </a:p>
          <a:p>
            <a:r>
              <a:rPr lang="en-US" dirty="0" smtClean="0"/>
              <a:t>NP -&gt; PRP</a:t>
            </a:r>
          </a:p>
          <a:p>
            <a:r>
              <a:rPr lang="en-US" dirty="0" smtClean="0"/>
              <a:t>NP -&gt; N PP</a:t>
            </a:r>
          </a:p>
          <a:p>
            <a:r>
              <a:rPr lang="en-US" dirty="0" smtClean="0"/>
              <a:t>VP -&gt; V NP</a:t>
            </a:r>
          </a:p>
          <a:p>
            <a:r>
              <a:rPr lang="en-US" dirty="0" smtClean="0"/>
              <a:t>VP -&gt; V NP PP</a:t>
            </a:r>
          </a:p>
          <a:p>
            <a:r>
              <a:rPr lang="en-US" dirty="0" smtClean="0"/>
              <a:t>PP -&gt; IN N</a:t>
            </a:r>
          </a:p>
          <a:p>
            <a:r>
              <a:rPr lang="en-US" dirty="0" smtClean="0"/>
              <a:t>PRP -&gt; I</a:t>
            </a:r>
          </a:p>
          <a:p>
            <a:r>
              <a:rPr lang="en-US" dirty="0" smtClean="0"/>
              <a:t>V -&gt; eat</a:t>
            </a:r>
          </a:p>
          <a:p>
            <a:r>
              <a:rPr lang="en-US" dirty="0" smtClean="0"/>
              <a:t>N -&gt; sushi</a:t>
            </a:r>
          </a:p>
          <a:p>
            <a:r>
              <a:rPr lang="en-US" dirty="0" smtClean="0"/>
              <a:t>N -&gt; tuna</a:t>
            </a:r>
          </a:p>
          <a:p>
            <a:r>
              <a:rPr lang="en-US" dirty="0" smtClean="0"/>
              <a:t>IN -&gt; with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2969567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retrieving the parse</a:t>
            </a:r>
            <a:endParaRPr lang="en-US" dirty="0"/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</a:p>
          <a:p>
            <a:endParaRPr lang="en-US" dirty="0" smtClean="0"/>
          </a:p>
          <a:p>
            <a:r>
              <a:rPr lang="en-US" dirty="0" smtClean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95598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5638800" y="2263775"/>
            <a:ext cx="3354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about ambiguous parses?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rot="10800000">
            <a:off x="2819400" y="2667000"/>
            <a:ext cx="1600198" cy="86616"/>
          </a:xfrm>
          <a:prstGeom prst="straightConnector1">
            <a:avLst/>
          </a:prstGeom>
          <a:ln w="28575" cap="flat" cmpd="sng" algn="ctr">
            <a:solidFill>
              <a:srgbClr val="B95B2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 flipH="1">
            <a:off x="3819294" y="3874522"/>
            <a:ext cx="1807827" cy="2385"/>
          </a:xfrm>
          <a:prstGeom prst="straightConnector1">
            <a:avLst/>
          </a:prstGeom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  <a:endParaRPr lang="en-US" dirty="0" smtClean="0"/>
          </a:p>
          <a:p>
            <a:r>
              <a:rPr lang="en-US" dirty="0" smtClean="0"/>
              <a:t>VB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CKY: retrieving the parse</a:t>
            </a:r>
            <a:endParaRPr lang="en-US" dirty="0"/>
          </a:p>
        </p:txBody>
      </p:sp>
      <p:sp>
        <p:nvSpPr>
          <p:cNvPr id="45" name="Content Placeholder 44"/>
          <p:cNvSpPr>
            <a:spLocks noGrp="1"/>
          </p:cNvSpPr>
          <p:nvPr>
            <p:ph sz="quarter" idx="1"/>
          </p:nvPr>
        </p:nvSpPr>
        <p:spPr>
          <a:xfrm>
            <a:off x="3375990" y="1600200"/>
            <a:ext cx="5390057" cy="449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can store multiple derivations of</a:t>
            </a:r>
            <a:r>
              <a:rPr lang="en-US" sz="2800" dirty="0" smtClean="0"/>
              <a:t> each </a:t>
            </a:r>
            <a:r>
              <a:rPr lang="en-US" sz="2800" dirty="0" smtClean="0"/>
              <a:t>constituent</a:t>
            </a:r>
          </a:p>
          <a:p>
            <a:r>
              <a:rPr lang="en-US" sz="2800" dirty="0" smtClean="0"/>
              <a:t>This representation is called a “parse forest</a:t>
            </a:r>
            <a:r>
              <a:rPr lang="en-US" sz="2800" dirty="0" smtClean="0"/>
              <a:t>”</a:t>
            </a:r>
          </a:p>
          <a:p>
            <a:r>
              <a:rPr lang="en-US" sz="2800" dirty="0" smtClean="0"/>
              <a:t>It is often convenient to leave it in this form, rather than enumerate all possible parses.  </a:t>
            </a:r>
            <a:r>
              <a:rPr lang="en-US" sz="2800" dirty="0" smtClean="0">
                <a:solidFill>
                  <a:srgbClr val="FF0000"/>
                </a:solidFill>
              </a:rPr>
              <a:t>Why?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1200"/>
            <a:ext cx="3147391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some things to think about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35063" y="2615862"/>
            <a:ext cx="209232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VP -&gt; VB NP PP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2615862"/>
            <a:ext cx="20923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VP -&gt; VP2 PP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VP2 -&gt; VB NP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48200" y="1828800"/>
            <a:ext cx="24791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Actual grammar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447800" y="1828800"/>
            <a:ext cx="798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CNF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12648" y="4875787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We get a CNF parse tree</a:t>
            </a:r>
          </a:p>
        </p:txBody>
      </p:sp>
      <p:sp>
        <p:nvSpPr>
          <p:cNvPr id="9" name="Rectangle 8"/>
          <p:cNvSpPr/>
          <p:nvPr/>
        </p:nvSpPr>
        <p:spPr>
          <a:xfrm>
            <a:off x="4800600" y="4724400"/>
            <a:ext cx="27373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but want one for the actual grammar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59537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Ideas?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ambiguity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130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18" name="Straight Connector 17"/>
          <p:cNvCxnSpPr>
            <a:stCxn id="14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21" name="Straight Connector 20"/>
          <p:cNvCxnSpPr>
            <a:stCxn id="12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0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VP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3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924300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6200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25094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3053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43400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8387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76800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6007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388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3246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287294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43" name="Straight Connector 42"/>
          <p:cNvCxnSpPr>
            <a:stCxn id="39" idx="0"/>
          </p:cNvCxnSpPr>
          <p:nvPr/>
        </p:nvCxnSpPr>
        <p:spPr>
          <a:xfrm rot="5400000" flipH="1" flipV="1">
            <a:off x="5848350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6158984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6800" y="3962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46" name="Straight Connector 45"/>
          <p:cNvCxnSpPr>
            <a:stCxn id="37" idx="0"/>
          </p:cNvCxnSpPr>
          <p:nvPr/>
        </p:nvCxnSpPr>
        <p:spPr>
          <a:xfrm rot="5400000" flipH="1" flipV="1">
            <a:off x="4876800" y="46056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4400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VP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3886597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8" idx="2"/>
          </p:cNvCxnSpPr>
          <p:nvPr/>
        </p:nvCxnSpPr>
        <p:spPr>
          <a:xfrm rot="5400000" flipH="1" flipV="1">
            <a:off x="4645571" y="3578771"/>
            <a:ext cx="766465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3460869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496594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181602" y="3200401"/>
            <a:ext cx="990601" cy="8454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858000" y="1953716"/>
            <a:ext cx="209232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 -&gt; NP  VP</a:t>
            </a:r>
          </a:p>
          <a:p>
            <a:r>
              <a:rPr lang="en-US" sz="1400" dirty="0" smtClean="0"/>
              <a:t>NP -&gt; PRP</a:t>
            </a:r>
          </a:p>
          <a:p>
            <a:r>
              <a:rPr lang="en-US" sz="1400" dirty="0" smtClean="0"/>
              <a:t>NP -&gt; N PP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VP -&gt; V NP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VP -&gt; V NP PP</a:t>
            </a:r>
          </a:p>
          <a:p>
            <a:r>
              <a:rPr lang="en-US" sz="1400" dirty="0" smtClean="0"/>
              <a:t>PP -&gt; IN N</a:t>
            </a:r>
          </a:p>
          <a:p>
            <a:r>
              <a:rPr lang="en-US" sz="1400" dirty="0" smtClean="0"/>
              <a:t>PRP -&gt; I</a:t>
            </a:r>
          </a:p>
          <a:p>
            <a:r>
              <a:rPr lang="en-US" sz="1400" dirty="0" smtClean="0"/>
              <a:t>V -&gt; eat</a:t>
            </a:r>
          </a:p>
          <a:p>
            <a:r>
              <a:rPr lang="en-US" sz="1400" dirty="0" smtClean="0"/>
              <a:t>N -&gt; sushi</a:t>
            </a:r>
          </a:p>
          <a:p>
            <a:r>
              <a:rPr lang="en-US" sz="1400" dirty="0" smtClean="0"/>
              <a:t>N -&gt; tuna</a:t>
            </a:r>
          </a:p>
          <a:p>
            <a:r>
              <a:rPr lang="en-US" sz="1400" dirty="0" smtClean="0"/>
              <a:t>IN -&gt; with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498474" y="6248400"/>
            <a:ext cx="7159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can we decide between these?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A Simple </a:t>
            </a:r>
            <a:r>
              <a:rPr lang="en-US" altLang="ko-KR" dirty="0" smtClean="0">
                <a:ea typeface="굴림" charset="-127"/>
                <a:cs typeface="굴림" charset="-127"/>
              </a:rPr>
              <a:t>PCFG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graphicFrame>
        <p:nvGraphicFramePr>
          <p:cNvPr id="520217" name="Group 25"/>
          <p:cNvGraphicFramePr>
            <a:graphicFrameLocks noGrp="1"/>
          </p:cNvGraphicFramePr>
          <p:nvPr/>
        </p:nvGraphicFramePr>
        <p:xfrm>
          <a:off x="1052513" y="2986088"/>
          <a:ext cx="7704137" cy="2627313"/>
        </p:xfrm>
        <a:graphic>
          <a:graphicData uri="http://schemas.openxmlformats.org/drawingml/2006/table">
            <a:tbl>
              <a:tblPr/>
              <a:tblGrid>
                <a:gridCol w="3852862"/>
                <a:gridCol w="3851275"/>
              </a:tblGrid>
              <a:tr h="262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  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 VP       1.0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V  NP         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VP  PP        0.3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PP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NP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</a:t>
                      </a:r>
                      <a:r>
                        <a:rPr kumimoji="0" lang="en-US" altLang="ko-KR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with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  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1.0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NP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PP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astronomers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</a:t>
                      </a:r>
                      <a:endParaRPr kumimoji="0" lang="en-US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charset="0"/>
                        <a:ea typeface="굴림" charset="-127"/>
                        <a:cs typeface="굴림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ears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 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stars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telescope       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  <a:endParaRPr kumimoji="0" lang="en-US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charset="0"/>
                        <a:ea typeface="굴림" charset="-127"/>
                        <a:cs typeface="굴림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600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Probabilities!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2513" y="3429000"/>
            <a:ext cx="3214687" cy="685800"/>
          </a:xfrm>
          <a:prstGeom prst="rect">
            <a:avLst/>
          </a:prstGeom>
          <a:solidFill>
            <a:srgbClr val="FF0000">
              <a:alpha val="31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42" name="Picture 2"/>
          <p:cNvPicPr>
            <a:picLocks noChangeAspect="1" noChangeArrowheads="1"/>
          </p:cNvPicPr>
          <p:nvPr/>
        </p:nvPicPr>
        <p:blipFill>
          <a:blip r:embed="rId3"/>
          <a:srcRect l="16927" t="17708" r="28611" b="21875"/>
          <a:stretch>
            <a:fillRect/>
          </a:stretch>
        </p:blipFill>
        <p:spPr bwMode="auto">
          <a:xfrm>
            <a:off x="228600" y="228600"/>
            <a:ext cx="447215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81000" y="4584918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Just like </a:t>
            </a:r>
            <a:r>
              <a:rPr lang="en-US" sz="2800" dirty="0" err="1" smtClean="0"/>
              <a:t>n</a:t>
            </a:r>
            <a:r>
              <a:rPr lang="en-US" sz="2800" dirty="0" smtClean="0"/>
              <a:t>-gram language modeling, </a:t>
            </a:r>
            <a:r>
              <a:rPr lang="en-US" sz="2800" dirty="0" err="1" smtClean="0"/>
              <a:t>PCFGs</a:t>
            </a:r>
            <a:r>
              <a:rPr lang="en-US" sz="2800" dirty="0" smtClean="0"/>
              <a:t> </a:t>
            </a:r>
            <a:r>
              <a:rPr lang="en-US" sz="2800" dirty="0" smtClean="0"/>
              <a:t>break </a:t>
            </a:r>
            <a:r>
              <a:rPr lang="en-US" sz="2800" dirty="0" smtClean="0"/>
              <a:t>the sentence generation process into smaller steps/probabilities</a:t>
            </a:r>
          </a:p>
          <a:p>
            <a:endParaRPr lang="en-US" sz="2800" dirty="0" smtClean="0"/>
          </a:p>
          <a:p>
            <a:r>
              <a:rPr lang="en-US" sz="2800" dirty="0" smtClean="0"/>
              <a:t>The probability of a parse is the product of the PCFG rules</a:t>
            </a:r>
            <a:endParaRPr lang="en-U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l="17617" t="23008" r="30129" b="27083"/>
          <a:stretch>
            <a:fillRect/>
          </a:stretch>
        </p:blipFill>
        <p:spPr bwMode="auto">
          <a:xfrm>
            <a:off x="4724400" y="76200"/>
            <a:ext cx="440379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42" name="Picture 2"/>
          <p:cNvPicPr>
            <a:picLocks noChangeAspect="1" noChangeArrowheads="1"/>
          </p:cNvPicPr>
          <p:nvPr/>
        </p:nvPicPr>
        <p:blipFill>
          <a:blip r:embed="rId3"/>
          <a:srcRect l="16927" t="17708" r="28611" b="21875"/>
          <a:stretch>
            <a:fillRect/>
          </a:stretch>
        </p:blipFill>
        <p:spPr bwMode="auto">
          <a:xfrm>
            <a:off x="228600" y="228600"/>
            <a:ext cx="447215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l="17617" t="23008" r="30129" b="27083"/>
          <a:stretch>
            <a:fillRect/>
          </a:stretch>
        </p:blipFill>
        <p:spPr bwMode="auto">
          <a:xfrm>
            <a:off x="4724400" y="76200"/>
            <a:ext cx="440379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28600" y="4267200"/>
            <a:ext cx="4724400" cy="92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 smtClean="0">
                <a:solidFill>
                  <a:srgbClr val="0000FF"/>
                </a:solidFill>
                <a:ea typeface="굴림" charset="-127"/>
                <a:cs typeface="굴림" charset="-127"/>
              </a:rPr>
              <a:t>= 1.0 * 0.1 * 0.7 * 1.0 * 0.4 * 0.18 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 smtClean="0">
                <a:solidFill>
                  <a:srgbClr val="0000FF"/>
                </a:solidFill>
                <a:ea typeface="굴림" charset="-127"/>
                <a:cs typeface="굴림" charset="-127"/>
              </a:rPr>
              <a:t>         * 1.0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 smtClean="0">
                <a:solidFill>
                  <a:srgbClr val="0000FF"/>
                </a:solidFill>
                <a:ea typeface="굴림" charset="-127"/>
                <a:cs typeface="굴림" charset="-127"/>
              </a:rPr>
              <a:t>=  0.0009072</a:t>
            </a:r>
            <a:endParaRPr lang="en-US" altLang="ko-KR" sz="2000" dirty="0">
              <a:solidFill>
                <a:srgbClr val="0000FF"/>
              </a:solidFill>
              <a:ea typeface="굴림" charset="-127"/>
              <a:cs typeface="굴림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4267200"/>
            <a:ext cx="4572000" cy="9284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 smtClean="0">
                <a:solidFill>
                  <a:srgbClr val="0000FF"/>
                </a:solidFill>
                <a:ea typeface="굴림" charset="-127"/>
                <a:cs typeface="굴림" charset="-127"/>
              </a:rPr>
              <a:t>= 1.0 * 0.1 * 0.3 * 0.7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 smtClean="0">
                <a:solidFill>
                  <a:srgbClr val="0000FF"/>
                </a:solidFill>
                <a:ea typeface="굴림" charset="-127"/>
                <a:cs typeface="굴림" charset="-127"/>
              </a:rPr>
              <a:t>         * 1.0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 smtClean="0">
                <a:solidFill>
                  <a:srgbClr val="0000FF"/>
                </a:solidFill>
                <a:ea typeface="굴림" charset="-127"/>
                <a:cs typeface="굴림" charset="-127"/>
              </a:rPr>
              <a:t>= 0.0006804 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4267200"/>
            <a:ext cx="4572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0" y="4267200"/>
            <a:ext cx="4572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15200" y="685800"/>
            <a:ext cx="6858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400" y="838200"/>
            <a:ext cx="6858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with </a:t>
            </a:r>
            <a:r>
              <a:rPr lang="en-US" dirty="0" err="1" smtClean="0"/>
              <a:t>PCFGs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does this change our CKY algorithm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US" dirty="0" smtClean="0"/>
              <a:t>We need to keep track of the probability of a constituent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 do we calculate the probability of a constituent?</a:t>
            </a:r>
          </a:p>
          <a:p>
            <a:pPr lvl="1"/>
            <a:r>
              <a:rPr lang="en-US" dirty="0" smtClean="0"/>
              <a:t>Product of the PCFG rule times the product of the probabilities of the sub-constituents (right hand sides)</a:t>
            </a:r>
          </a:p>
          <a:p>
            <a:pPr lvl="1"/>
            <a:r>
              <a:rPr lang="en-US" dirty="0" smtClean="0"/>
              <a:t>Building up the product from the bottom-up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What if there are multiple ways of deriving a particular constituent?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max: </a:t>
            </a:r>
            <a:r>
              <a:rPr lang="en-US" dirty="0" smtClean="0">
                <a:solidFill>
                  <a:srgbClr val="000000"/>
                </a:solidFill>
              </a:rPr>
              <a:t>pick the most likely derivation of that constituent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Include in each </a:t>
            </a:r>
            <a:r>
              <a:rPr lang="en-US" dirty="0"/>
              <a:t>cell a probability for each non-</a:t>
            </a:r>
            <a:r>
              <a:rPr lang="en-US" dirty="0" smtClean="0"/>
              <a:t>terminal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Cell[</a:t>
            </a:r>
            <a:r>
              <a:rPr lang="en-US" i="1" dirty="0" err="1"/>
              <a:t>i</a:t>
            </a:r>
            <a:r>
              <a:rPr lang="en-US" dirty="0" err="1"/>
              <a:t>,</a:t>
            </a:r>
            <a:r>
              <a:rPr lang="en-US" i="1" dirty="0" err="1"/>
              <a:t>j</a:t>
            </a:r>
            <a:r>
              <a:rPr lang="en-US" dirty="0"/>
              <a:t>] must retain the </a:t>
            </a:r>
            <a:r>
              <a:rPr lang="en-US" i="1" dirty="0">
                <a:solidFill>
                  <a:srgbClr val="FF0000"/>
                </a:solidFill>
              </a:rPr>
              <a:t>most probable</a:t>
            </a:r>
            <a:r>
              <a:rPr lang="en-US" dirty="0"/>
              <a:t> derivation of each constituent (non-terminal) covering words </a:t>
            </a:r>
            <a:r>
              <a:rPr lang="en-US" i="1" dirty="0" err="1"/>
              <a:t>i</a:t>
            </a:r>
            <a:r>
              <a:rPr lang="en-US" dirty="0" smtClean="0"/>
              <a:t> through </a:t>
            </a:r>
            <a:r>
              <a:rPr lang="en-US" i="1" dirty="0" err="1" smtClean="0">
                <a:latin typeface="Arial"/>
                <a:cs typeface="Arial"/>
              </a:rPr>
              <a:t>j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/>
              <a:t>When transforming the grammar to CNF, must set production probabilities to preserve the probability of </a:t>
            </a:r>
            <a:r>
              <a:rPr lang="en-US" dirty="0" smtClean="0"/>
              <a:t>derivations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/>
              <a:t> Probabilistic Grammar Conversion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609600" y="1546225"/>
            <a:ext cx="3621088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 → Aux NP VP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Pronoun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Proper-Noun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Nominal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Noun 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</a:t>
            </a: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685800" y="762000"/>
            <a:ext cx="26749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charset="0"/>
              </a:rPr>
              <a:t>Original Grammar</a:t>
            </a:r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4648200" y="762000"/>
            <a:ext cx="32972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charset="0"/>
              </a:rPr>
              <a:t>Chomsky Normal Form</a:t>
            </a: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4191000" y="1524000"/>
            <a:ext cx="3998913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 → X1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X1 → Aux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 | include | prefer</a:t>
            </a:r>
          </a:p>
          <a:p>
            <a:pPr>
              <a:lnSpc>
                <a:spcPct val="90000"/>
              </a:lnSpc>
            </a:pPr>
            <a:r>
              <a:rPr lang="en-US" dirty="0"/>
              <a:t>          </a:t>
            </a:r>
            <a:r>
              <a:rPr lang="en-US" b="1" dirty="0">
                <a:latin typeface="Times New Roman" charset="0"/>
              </a:rPr>
              <a:t>0.01     0.004    0.006</a:t>
            </a: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 I   |  he  |  she |  me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0.1   0.02  0.02    0.06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 | NWA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0.16           .04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Nominal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| flight | meal | money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   0.03    0.15   0.06     0.06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 | include | prefer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0.1      0.04        0.06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3352800" y="1546225"/>
            <a:ext cx="533400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ea typeface="Times New Roman" charset="0"/>
                <a:cs typeface="Times New Roman" charset="0"/>
              </a:rPr>
              <a:t>0.8</a:t>
            </a:r>
          </a:p>
          <a:p>
            <a:pPr>
              <a:lnSpc>
                <a:spcPct val="90000"/>
              </a:lnSpc>
            </a:pPr>
            <a:r>
              <a:rPr lang="en-US"/>
              <a:t>0.1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r>
              <a:rPr lang="en-US"/>
              <a:t> 0.2</a:t>
            </a:r>
          </a:p>
          <a:p>
            <a:pPr>
              <a:lnSpc>
                <a:spcPct val="90000"/>
              </a:lnSpc>
            </a:pPr>
            <a:r>
              <a:rPr lang="en-US"/>
              <a:t> 0.6</a:t>
            </a:r>
          </a:p>
          <a:p>
            <a:pPr>
              <a:lnSpc>
                <a:spcPct val="90000"/>
              </a:lnSpc>
            </a:pPr>
            <a:r>
              <a:rPr lang="en-US"/>
              <a:t>0.3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r>
              <a:rPr lang="en-US"/>
              <a:t>0.5</a:t>
            </a:r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0.5</a:t>
            </a:r>
          </a:p>
          <a:p>
            <a:pPr>
              <a:lnSpc>
                <a:spcPct val="90000"/>
              </a:lnSpc>
            </a:pPr>
            <a:r>
              <a:rPr lang="en-US"/>
              <a:t>0.3</a:t>
            </a:r>
          </a:p>
          <a:p>
            <a:pPr>
              <a:lnSpc>
                <a:spcPct val="90000"/>
              </a:lnSpc>
            </a:pPr>
            <a:r>
              <a:rPr lang="en-US"/>
              <a:t>1.0</a:t>
            </a:r>
          </a:p>
        </p:txBody>
      </p:sp>
      <p:sp>
        <p:nvSpPr>
          <p:cNvPr id="26632" name="Text Box 4"/>
          <p:cNvSpPr txBox="1">
            <a:spLocks noChangeArrowheads="1"/>
          </p:cNvSpPr>
          <p:nvPr/>
        </p:nvSpPr>
        <p:spPr bwMode="auto">
          <a:xfrm>
            <a:off x="8077200" y="1546225"/>
            <a:ext cx="838200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ea typeface="Times New Roman" charset="0"/>
                <a:cs typeface="Times New Roman" charset="0"/>
              </a:rPr>
              <a:t>0.8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0.1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1.0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0.05</a:t>
            </a:r>
          </a:p>
          <a:p>
            <a:pPr>
              <a:lnSpc>
                <a:spcPct val="90000"/>
              </a:lnSpc>
            </a:pPr>
            <a:r>
              <a:rPr lang="en-US" dirty="0"/>
              <a:t>0.03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0.6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0.2</a:t>
            </a:r>
          </a:p>
          <a:p>
            <a:pPr>
              <a:lnSpc>
                <a:spcPct val="90000"/>
              </a:lnSpc>
            </a:pPr>
            <a:r>
              <a:rPr lang="en-US" dirty="0"/>
              <a:t>0.5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0.5</a:t>
            </a:r>
          </a:p>
          <a:p>
            <a:pPr>
              <a:lnSpc>
                <a:spcPct val="90000"/>
              </a:lnSpc>
            </a:pPr>
            <a:r>
              <a:rPr lang="en-US" dirty="0"/>
              <a:t>0.3</a:t>
            </a:r>
          </a:p>
          <a:p>
            <a:pPr>
              <a:lnSpc>
                <a:spcPct val="90000"/>
              </a:lnSpc>
            </a:pPr>
            <a:r>
              <a:rPr lang="en-US" dirty="0"/>
              <a:t>1.0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Top-down parsing</a:t>
            </a:r>
          </a:p>
          <a:p>
            <a:pPr lvl="1"/>
            <a:r>
              <a:rPr lang="en-US" sz="2000" dirty="0" smtClean="0"/>
              <a:t>start at the top (usually S) and apply rules</a:t>
            </a:r>
          </a:p>
          <a:p>
            <a:pPr lvl="1"/>
            <a:r>
              <a:rPr lang="en-US" sz="2000" dirty="0" smtClean="0"/>
              <a:t>matching left-hand sides and replacing with right-hand sides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Bottom-up parsing</a:t>
            </a:r>
          </a:p>
          <a:p>
            <a:pPr lvl="1"/>
            <a:r>
              <a:rPr lang="en-US" sz="1800" dirty="0" smtClean="0"/>
              <a:t>start at the bottom (i.e. words) and build the parse tree up from there</a:t>
            </a:r>
          </a:p>
          <a:p>
            <a:pPr lvl="1"/>
            <a:r>
              <a:rPr lang="en-US" sz="1800" dirty="0" smtClean="0"/>
              <a:t>matching right-hand sides and replacing with left-hand sides</a:t>
            </a:r>
          </a:p>
          <a:p>
            <a:pPr lvl="2"/>
            <a:endParaRPr lang="en-US" sz="1600" dirty="0" smtClean="0"/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3238500" y="5637212"/>
            <a:ext cx="1905000" cy="992188"/>
            <a:chOff x="1968" y="2160"/>
            <a:chExt cx="1200" cy="624"/>
          </a:xfrm>
        </p:grpSpPr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V="1">
              <a:off x="1968" y="2160"/>
              <a:ext cx="576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2544" y="2160"/>
              <a:ext cx="62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 flipH="1">
              <a:off x="2592" y="2496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2736" y="264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 flipH="1">
              <a:off x="2256" y="2304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4076700" y="6170612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H="1" flipV="1">
            <a:off x="4686300" y="6399212"/>
            <a:ext cx="15081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H="1" flipV="1">
            <a:off x="4837113" y="6094412"/>
            <a:ext cx="458787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 flipV="1">
            <a:off x="3543300" y="5942012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V="1">
            <a:off x="3086100" y="5561012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 flipH="1" flipV="1">
            <a:off x="4305300" y="5561012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15"/>
          <p:cNvGrpSpPr>
            <a:grpSpLocks/>
          </p:cNvGrpSpPr>
          <p:nvPr/>
        </p:nvGrpSpPr>
        <p:grpSpPr bwMode="auto">
          <a:xfrm>
            <a:off x="3048000" y="3048000"/>
            <a:ext cx="1905000" cy="990600"/>
            <a:chOff x="1968" y="2160"/>
            <a:chExt cx="1200" cy="624"/>
          </a:xfrm>
        </p:grpSpPr>
        <p:sp>
          <p:nvSpPr>
            <p:cNvPr id="23" name="Line 16"/>
            <p:cNvSpPr>
              <a:spLocks noChangeShapeType="1"/>
            </p:cNvSpPr>
            <p:nvPr/>
          </p:nvSpPr>
          <p:spPr bwMode="auto">
            <a:xfrm flipV="1">
              <a:off x="1968" y="2160"/>
              <a:ext cx="576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2544" y="2160"/>
              <a:ext cx="62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 flipH="1">
              <a:off x="2592" y="2496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9"/>
            <p:cNvSpPr>
              <a:spLocks noChangeShapeType="1"/>
            </p:cNvSpPr>
            <p:nvPr/>
          </p:nvSpPr>
          <p:spPr bwMode="auto">
            <a:xfrm>
              <a:off x="2736" y="264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0"/>
            <p:cNvSpPr>
              <a:spLocks noChangeShapeType="1"/>
            </p:cNvSpPr>
            <p:nvPr/>
          </p:nvSpPr>
          <p:spPr bwMode="auto">
            <a:xfrm flipH="1">
              <a:off x="2256" y="2304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Line 21"/>
          <p:cNvSpPr>
            <a:spLocks noChangeShapeType="1"/>
          </p:cNvSpPr>
          <p:nvPr/>
        </p:nvSpPr>
        <p:spPr bwMode="auto">
          <a:xfrm flipV="1">
            <a:off x="3886200" y="3581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 flipH="1" flipV="1">
            <a:off x="4494213" y="3810000"/>
            <a:ext cx="153987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3"/>
          <p:cNvSpPr>
            <a:spLocks noChangeShapeType="1"/>
          </p:cNvSpPr>
          <p:nvPr/>
        </p:nvSpPr>
        <p:spPr bwMode="auto">
          <a:xfrm flipH="1" flipV="1">
            <a:off x="4114800" y="2971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 flipV="1">
            <a:off x="3352800" y="33528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 flipV="1">
            <a:off x="2895600" y="2971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26"/>
          <p:cNvSpPr>
            <a:spLocks noChangeShapeType="1"/>
          </p:cNvSpPr>
          <p:nvPr/>
        </p:nvSpPr>
        <p:spPr bwMode="auto">
          <a:xfrm flipH="1" flipV="1">
            <a:off x="4648200" y="3503613"/>
            <a:ext cx="381000" cy="38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7653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6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8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9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0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3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4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5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6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725863" y="3100388"/>
            <a:ext cx="946150" cy="78581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9215" y="5279851"/>
            <a:ext cx="3406648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Nominal	0.60</a:t>
            </a:r>
            <a:endParaRPr lang="en-US" b="1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5791200"/>
            <a:ext cx="3087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probability of the NP?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7653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6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8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9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0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3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4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5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6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81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 dirty="0">
              <a:solidFill>
                <a:srgbClr val="FF0000"/>
              </a:solidFill>
              <a:latin typeface="Times New Roman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Times New Roman" charset="0"/>
              </a:rPr>
              <a:t>NP:.6*.6*.15</a:t>
            </a:r>
          </a:p>
          <a:p>
            <a:r>
              <a:rPr lang="en-US" sz="1200" b="1" dirty="0">
                <a:solidFill>
                  <a:srgbClr val="FF0000"/>
                </a:solidFill>
                <a:latin typeface="Times New Roman" charset="0"/>
              </a:rPr>
              <a:t>     =.054</a:t>
            </a:r>
          </a:p>
        </p:txBody>
      </p:sp>
      <p:cxnSp>
        <p:nvCxnSpPr>
          <p:cNvPr id="34" name="Straight Arrow Connector 33"/>
          <p:cNvCxnSpPr>
            <a:cxnSpLocks noChangeShapeType="1"/>
            <a:stCxn id="30" idx="1"/>
          </p:cNvCxnSpPr>
          <p:nvPr/>
        </p:nvCxnSpPr>
        <p:spPr bwMode="auto">
          <a:xfrm rot="10800000" flipV="1">
            <a:off x="3200400" y="3523566"/>
            <a:ext cx="457200" cy="21023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 rot="16200000" flipH="1">
            <a:off x="3472656" y="3918744"/>
            <a:ext cx="690563" cy="15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Rectangle 25"/>
          <p:cNvSpPr/>
          <p:nvPr/>
        </p:nvSpPr>
        <p:spPr>
          <a:xfrm>
            <a:off x="319215" y="5279851"/>
            <a:ext cx="3406648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Nominal	0.60</a:t>
            </a:r>
            <a:endParaRPr lang="en-US" b="1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8677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9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0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1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2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3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4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5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6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7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8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9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0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1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2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28693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4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8695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702050" y="2262188"/>
            <a:ext cx="946150" cy="78581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9600" y="5114664"/>
            <a:ext cx="3027492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VP → Verb </a:t>
            </a:r>
            <a:r>
              <a:rPr lang="en-US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NP	0.5</a:t>
            </a:r>
            <a:endParaRPr lang="en-US" b="1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0" y="5791200"/>
            <a:ext cx="3087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probability of the VP?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8677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9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0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1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2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3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4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5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6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7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8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9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0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1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2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28693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4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8695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28696" name="TextBox 25"/>
          <p:cNvSpPr txBox="1">
            <a:spLocks noChangeArrowheads="1"/>
          </p:cNvSpPr>
          <p:nvPr/>
        </p:nvSpPr>
        <p:spPr bwMode="auto">
          <a:xfrm>
            <a:off x="3613150" y="2362200"/>
            <a:ext cx="11079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 dirty="0">
              <a:solidFill>
                <a:srgbClr val="FF0000"/>
              </a:solidFill>
              <a:latin typeface="Times New Roman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Times New Roman" charset="0"/>
              </a:rPr>
              <a:t>VP:.5*.5*.054</a:t>
            </a:r>
          </a:p>
          <a:p>
            <a:r>
              <a:rPr lang="en-US" sz="1200" b="1" dirty="0">
                <a:solidFill>
                  <a:srgbClr val="FF0000"/>
                </a:solidFill>
                <a:latin typeface="Times New Roman" charset="0"/>
              </a:rPr>
              <a:t>     =.0135</a:t>
            </a:r>
          </a:p>
        </p:txBody>
      </p:sp>
      <p:cxnSp>
        <p:nvCxnSpPr>
          <p:cNvPr id="28697" name="Straight Arrow Connector 27"/>
          <p:cNvCxnSpPr>
            <a:cxnSpLocks noChangeShapeType="1"/>
            <a:stCxn id="28696" idx="1"/>
          </p:cNvCxnSpPr>
          <p:nvPr/>
        </p:nvCxnSpPr>
        <p:spPr bwMode="auto">
          <a:xfrm rot="10800000">
            <a:off x="2362200" y="2514600"/>
            <a:ext cx="1250950" cy="17076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698" name="Straight Arrow Connector 31"/>
          <p:cNvCxnSpPr>
            <a:cxnSpLocks noChangeShapeType="1"/>
          </p:cNvCxnSpPr>
          <p:nvPr/>
        </p:nvCxnSpPr>
        <p:spPr bwMode="auto">
          <a:xfrm rot="5400000">
            <a:off x="3467101" y="3086100"/>
            <a:ext cx="6858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Rectangle 25"/>
          <p:cNvSpPr/>
          <p:nvPr/>
        </p:nvSpPr>
        <p:spPr>
          <a:xfrm>
            <a:off x="609600" y="5114664"/>
            <a:ext cx="3027492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VP → Verb </a:t>
            </a:r>
            <a:r>
              <a:rPr lang="en-US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NP	0.5</a:t>
            </a:r>
            <a:endParaRPr lang="en-US" b="1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9701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2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3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4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5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6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7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8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9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0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1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2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3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4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5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716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29717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718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9719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29720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29721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cxnSp>
        <p:nvCxnSpPr>
          <p:cNvPr id="29722" name="Straight Arrow Connector 32"/>
          <p:cNvCxnSpPr>
            <a:cxnSpLocks noChangeShapeType="1"/>
          </p:cNvCxnSpPr>
          <p:nvPr/>
        </p:nvCxnSpPr>
        <p:spPr bwMode="auto">
          <a:xfrm rot="10800000" flipV="1">
            <a:off x="2362200" y="2286000"/>
            <a:ext cx="137160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23" name="Straight Arrow Connector 34"/>
          <p:cNvCxnSpPr>
            <a:cxnSpLocks noChangeShapeType="1"/>
          </p:cNvCxnSpPr>
          <p:nvPr/>
        </p:nvCxnSpPr>
        <p:spPr bwMode="auto">
          <a:xfrm rot="5400000">
            <a:off x="3276600" y="2895600"/>
            <a:ext cx="1066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0725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6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7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8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9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0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1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2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3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4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5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6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7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8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9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0740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0741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0742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0743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0744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0745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1749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0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1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2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3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4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5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6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7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8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9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0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1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2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3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1764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1765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1766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767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1768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1769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rot="5400000">
            <a:off x="5334001" y="5486400"/>
            <a:ext cx="7620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cxnSpLocks noChangeShapeType="1"/>
            <a:endCxn id="34" idx="3"/>
          </p:cNvCxnSpPr>
          <p:nvPr/>
        </p:nvCxnSpPr>
        <p:spPr bwMode="auto">
          <a:xfrm rot="10800000" flipV="1">
            <a:off x="5278438" y="5105400"/>
            <a:ext cx="436562" cy="619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2772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2773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4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5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6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7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8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9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0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1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2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3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4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5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6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7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2788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2789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2790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791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2792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2793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388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cxnSp>
        <p:nvCxnSpPr>
          <p:cNvPr id="32801" name="Straight Arrow Connector 42"/>
          <p:cNvCxnSpPr>
            <a:cxnSpLocks noChangeShapeType="1"/>
            <a:endCxn id="32789" idx="3"/>
          </p:cNvCxnSpPr>
          <p:nvPr/>
        </p:nvCxnSpPr>
        <p:spPr bwMode="auto">
          <a:xfrm rot="10800000" flipV="1">
            <a:off x="4689475" y="4191000"/>
            <a:ext cx="1101725" cy="107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2802" name="Straight Arrow Connector 44"/>
          <p:cNvCxnSpPr>
            <a:cxnSpLocks noChangeShapeType="1"/>
          </p:cNvCxnSpPr>
          <p:nvPr/>
        </p:nvCxnSpPr>
        <p:spPr bwMode="auto">
          <a:xfrm rot="5400000">
            <a:off x="5295901" y="4610100"/>
            <a:ext cx="8382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3797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798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799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0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1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2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3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4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5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6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7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8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9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10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11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3812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3813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3814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3815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3816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3817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388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sp>
        <p:nvSpPr>
          <p:cNvPr id="33825" name="TextBox 36"/>
          <p:cNvSpPr txBox="1">
            <a:spLocks noChangeArrowheads="1"/>
          </p:cNvSpPr>
          <p:nvPr/>
        </p:nvSpPr>
        <p:spPr bwMode="auto">
          <a:xfrm>
            <a:off x="5562600" y="2971800"/>
            <a:ext cx="96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</a:t>
            </a:r>
          </a:p>
          <a:p>
            <a:r>
              <a:rPr lang="en-US" sz="1200" b="1">
                <a:latin typeface="Times New Roman" charset="0"/>
              </a:rPr>
              <a:t>       .0024</a:t>
            </a:r>
          </a:p>
          <a:p>
            <a:r>
              <a:rPr lang="en-US" sz="1200" b="1">
                <a:latin typeface="Times New Roman" charset="0"/>
              </a:rPr>
              <a:t>     =.000864</a:t>
            </a:r>
          </a:p>
        </p:txBody>
      </p:sp>
      <p:cxnSp>
        <p:nvCxnSpPr>
          <p:cNvPr id="33826" name="Straight Arrow Connector 41"/>
          <p:cNvCxnSpPr>
            <a:cxnSpLocks noChangeShapeType="1"/>
            <a:endCxn id="33812" idx="3"/>
          </p:cNvCxnSpPr>
          <p:nvPr/>
        </p:nvCxnSpPr>
        <p:spPr bwMode="auto">
          <a:xfrm rot="10800000" flipV="1">
            <a:off x="3346450" y="3352800"/>
            <a:ext cx="2368550" cy="3794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27" name="Straight Arrow Connector 45"/>
          <p:cNvCxnSpPr>
            <a:cxnSpLocks noChangeShapeType="1"/>
          </p:cNvCxnSpPr>
          <p:nvPr/>
        </p:nvCxnSpPr>
        <p:spPr bwMode="auto">
          <a:xfrm rot="5400000">
            <a:off x="5334001" y="3733800"/>
            <a:ext cx="7620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4820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4821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2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3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4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5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6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7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8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9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0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1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2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3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4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5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4836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4837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4838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839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4840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4841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388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sp>
        <p:nvSpPr>
          <p:cNvPr id="34849" name="TextBox 36"/>
          <p:cNvSpPr txBox="1">
            <a:spLocks noChangeArrowheads="1"/>
          </p:cNvSpPr>
          <p:nvPr/>
        </p:nvSpPr>
        <p:spPr bwMode="auto">
          <a:xfrm>
            <a:off x="5562600" y="2971800"/>
            <a:ext cx="96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</a:t>
            </a:r>
          </a:p>
          <a:p>
            <a:r>
              <a:rPr lang="en-US" sz="1200" b="1">
                <a:latin typeface="Times New Roman" charset="0"/>
              </a:rPr>
              <a:t>       .0024</a:t>
            </a:r>
          </a:p>
          <a:p>
            <a:r>
              <a:rPr lang="en-US" sz="1200" b="1">
                <a:latin typeface="Times New Roman" charset="0"/>
              </a:rPr>
              <a:t>     =.000864</a:t>
            </a:r>
          </a:p>
        </p:txBody>
      </p:sp>
      <p:sp>
        <p:nvSpPr>
          <p:cNvPr id="34850" name="TextBox 40"/>
          <p:cNvSpPr txBox="1">
            <a:spLocks noChangeArrowheads="1"/>
          </p:cNvSpPr>
          <p:nvPr/>
        </p:nvSpPr>
        <p:spPr bwMode="auto">
          <a:xfrm>
            <a:off x="6657975" y="2060575"/>
            <a:ext cx="1095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solidFill>
                  <a:srgbClr val="000090"/>
                </a:solidFill>
                <a:latin typeface="Times New Roman" charset="0"/>
              </a:rPr>
              <a:t>S:.05*.5*</a:t>
            </a:r>
          </a:p>
          <a:p>
            <a:r>
              <a:rPr lang="en-US" sz="1200" b="1" dirty="0">
                <a:solidFill>
                  <a:srgbClr val="000090"/>
                </a:solidFill>
                <a:latin typeface="Times New Roman" charset="0"/>
              </a:rPr>
              <a:t>     .000864</a:t>
            </a:r>
          </a:p>
          <a:p>
            <a:r>
              <a:rPr lang="en-US" sz="1200" b="1" dirty="0">
                <a:solidFill>
                  <a:srgbClr val="000090"/>
                </a:solidFill>
                <a:latin typeface="Times New Roman" charset="0"/>
              </a:rPr>
              <a:t>   =.0000216</a:t>
            </a:r>
          </a:p>
        </p:txBody>
      </p:sp>
      <p:cxnSp>
        <p:nvCxnSpPr>
          <p:cNvPr id="34851" name="Straight Arrow Connector 46"/>
          <p:cNvCxnSpPr>
            <a:cxnSpLocks noChangeShapeType="1"/>
          </p:cNvCxnSpPr>
          <p:nvPr/>
        </p:nvCxnSpPr>
        <p:spPr bwMode="auto">
          <a:xfrm rot="10800000" flipV="1">
            <a:off x="2286000" y="2514600"/>
            <a:ext cx="3733800" cy="1"/>
          </a:xfrm>
          <a:prstGeom prst="straightConnector1">
            <a:avLst/>
          </a:prstGeom>
          <a:noFill/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4852" name="Straight Arrow Connector 48"/>
          <p:cNvCxnSpPr>
            <a:cxnSpLocks noChangeShapeType="1"/>
          </p:cNvCxnSpPr>
          <p:nvPr/>
        </p:nvCxnSpPr>
        <p:spPr bwMode="auto">
          <a:xfrm rot="5400000">
            <a:off x="5524501" y="2705101"/>
            <a:ext cx="685798" cy="304800"/>
          </a:xfrm>
          <a:prstGeom prst="straightConnector1">
            <a:avLst/>
          </a:prstGeom>
          <a:noFill/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7" name="Straight Arrow Connector 43"/>
          <p:cNvCxnSpPr>
            <a:cxnSpLocks noChangeShapeType="1"/>
          </p:cNvCxnSpPr>
          <p:nvPr/>
        </p:nvCxnSpPr>
        <p:spPr bwMode="auto">
          <a:xfrm rot="10800000" flipV="1">
            <a:off x="3886200" y="2655094"/>
            <a:ext cx="2133600" cy="88106"/>
          </a:xfrm>
          <a:prstGeom prst="straightConnector1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8" name="Straight Arrow Connector 54"/>
          <p:cNvCxnSpPr>
            <a:cxnSpLocks noChangeShapeType="1"/>
          </p:cNvCxnSpPr>
          <p:nvPr/>
        </p:nvCxnSpPr>
        <p:spPr bwMode="auto">
          <a:xfrm rot="5400000">
            <a:off x="4716860" y="3727848"/>
            <a:ext cx="2375694" cy="230186"/>
          </a:xfrm>
          <a:prstGeom prst="straightConnector1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49" name="TextBox 41"/>
          <p:cNvSpPr txBox="1">
            <a:spLocks noChangeArrowheads="1"/>
          </p:cNvSpPr>
          <p:nvPr/>
        </p:nvSpPr>
        <p:spPr bwMode="auto">
          <a:xfrm>
            <a:off x="6642100" y="2947987"/>
            <a:ext cx="1095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solidFill>
                  <a:srgbClr val="3366FF"/>
                </a:solidFill>
                <a:latin typeface="Times New Roman" charset="0"/>
              </a:rPr>
              <a:t>S:.03*.0135*</a:t>
            </a:r>
          </a:p>
          <a:p>
            <a:r>
              <a:rPr lang="en-US" sz="1200" b="1" dirty="0">
                <a:solidFill>
                  <a:srgbClr val="3366FF"/>
                </a:solidFill>
                <a:latin typeface="Times New Roman" charset="0"/>
              </a:rPr>
              <a:t>    .032</a:t>
            </a:r>
          </a:p>
          <a:p>
            <a:r>
              <a:rPr lang="en-US" sz="1200" b="1" dirty="0">
                <a:solidFill>
                  <a:srgbClr val="3366FF"/>
                </a:solidFill>
                <a:latin typeface="Times New Roman" charset="0"/>
              </a:rPr>
              <a:t>  =.00001296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09600" y="5132300"/>
            <a:ext cx="2217738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3366FF"/>
                </a:solidFill>
                <a:latin typeface="Times New Roman" charset="0"/>
                <a:ea typeface="Times New Roman" charset="0"/>
                <a:cs typeface="Times New Roman" charset="0"/>
              </a:rPr>
              <a:t>S → VP </a:t>
            </a:r>
            <a:r>
              <a:rPr lang="en-US" b="1" dirty="0" smtClean="0">
                <a:solidFill>
                  <a:srgbClr val="3366FF"/>
                </a:solidFill>
                <a:latin typeface="Times New Roman" charset="0"/>
                <a:ea typeface="Times New Roman" charset="0"/>
                <a:cs typeface="Times New Roman" charset="0"/>
              </a:rPr>
              <a:t>PP	0.03</a:t>
            </a:r>
            <a:endParaRPr lang="en-US" b="1" dirty="0">
              <a:solidFill>
                <a:srgbClr val="3366F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28060" y="5597351"/>
            <a:ext cx="2953340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90"/>
                </a:solidFill>
                <a:latin typeface="Times New Roman" charset="0"/>
                <a:ea typeface="Times New Roman" charset="0"/>
                <a:cs typeface="Times New Roman" charset="0"/>
              </a:rPr>
              <a:t>S → Verb </a:t>
            </a:r>
            <a:r>
              <a:rPr lang="en-US" b="1" dirty="0" smtClean="0">
                <a:solidFill>
                  <a:srgbClr val="000090"/>
                </a:solidFill>
                <a:latin typeface="Times New Roman" charset="0"/>
                <a:ea typeface="Times New Roman" charset="0"/>
                <a:cs typeface="Times New Roman" charset="0"/>
              </a:rPr>
              <a:t>NP	0.05</a:t>
            </a:r>
            <a:endParaRPr lang="en-US" b="1" dirty="0">
              <a:solidFill>
                <a:srgbClr val="00009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Programming Parsing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avoid extensive repeated </a:t>
            </a:r>
            <a:r>
              <a:rPr lang="en-US" dirty="0" smtClean="0"/>
              <a:t>work you must </a:t>
            </a:r>
            <a:r>
              <a:rPr lang="en-US" dirty="0"/>
              <a:t>cache intermediate </a:t>
            </a:r>
            <a:r>
              <a:rPr lang="en-US" dirty="0" smtClean="0"/>
              <a:t>results, specifically found constituents</a:t>
            </a:r>
          </a:p>
          <a:p>
            <a:r>
              <a:rPr lang="en-US" dirty="0"/>
              <a:t>Caching (</a:t>
            </a:r>
            <a:r>
              <a:rPr lang="en-US" dirty="0" err="1"/>
              <a:t>memoizing</a:t>
            </a:r>
            <a:r>
              <a:rPr lang="en-US" dirty="0"/>
              <a:t>)</a:t>
            </a:r>
            <a:r>
              <a:rPr lang="en-US" dirty="0" smtClean="0"/>
              <a:t> is critical </a:t>
            </a:r>
            <a:r>
              <a:rPr lang="en-US" dirty="0"/>
              <a:t>to obtaining a polynomial time parsing (recognition) algorithm for </a:t>
            </a:r>
            <a:r>
              <a:rPr lang="en-US" dirty="0" err="1" smtClean="0"/>
              <a:t>CFGs</a:t>
            </a:r>
            <a:endParaRPr lang="en-US" dirty="0" smtClean="0"/>
          </a:p>
          <a:p>
            <a:r>
              <a:rPr lang="en-US" dirty="0"/>
              <a:t>Dynamic programming algorithms based on both top-down and bottom-up search can achieve O(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) recognition time where </a:t>
            </a:r>
            <a:r>
              <a:rPr lang="en-US" i="1" dirty="0" err="1"/>
              <a:t>n</a:t>
            </a:r>
            <a:r>
              <a:rPr lang="en-US" dirty="0"/>
              <a:t> is the length of the input string.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6869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0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1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2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3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4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5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6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7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8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9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0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1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2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3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6884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6885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6886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6887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6888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6889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388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sp>
        <p:nvSpPr>
          <p:cNvPr id="36897" name="TextBox 36"/>
          <p:cNvSpPr txBox="1">
            <a:spLocks noChangeArrowheads="1"/>
          </p:cNvSpPr>
          <p:nvPr/>
        </p:nvSpPr>
        <p:spPr bwMode="auto">
          <a:xfrm>
            <a:off x="5562600" y="2971800"/>
            <a:ext cx="96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</a:t>
            </a:r>
          </a:p>
          <a:p>
            <a:r>
              <a:rPr lang="en-US" sz="1200" b="1">
                <a:latin typeface="Times New Roman" charset="0"/>
              </a:rPr>
              <a:t>       .0024</a:t>
            </a:r>
          </a:p>
          <a:p>
            <a:r>
              <a:rPr lang="en-US" sz="1200" b="1">
                <a:latin typeface="Times New Roman" charset="0"/>
              </a:rPr>
              <a:t>     =.000864</a:t>
            </a:r>
          </a:p>
        </p:txBody>
      </p:sp>
      <p:sp>
        <p:nvSpPr>
          <p:cNvPr id="36898" name="TextBox 40"/>
          <p:cNvSpPr txBox="1">
            <a:spLocks noChangeArrowheads="1"/>
          </p:cNvSpPr>
          <p:nvPr/>
        </p:nvSpPr>
        <p:spPr bwMode="auto">
          <a:xfrm>
            <a:off x="5638800" y="2438400"/>
            <a:ext cx="1095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S:.0000216</a:t>
            </a:r>
          </a:p>
        </p:txBody>
      </p:sp>
      <p:cxnSp>
        <p:nvCxnSpPr>
          <p:cNvPr id="36899" name="Straight Arrow Connector 44"/>
          <p:cNvCxnSpPr>
            <a:cxnSpLocks noChangeShapeType="1"/>
          </p:cNvCxnSpPr>
          <p:nvPr/>
        </p:nvCxnSpPr>
        <p:spPr bwMode="auto">
          <a:xfrm rot="10800000">
            <a:off x="2286000" y="2514600"/>
            <a:ext cx="3429000" cy="603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0" name="Straight Arrow Connector 46"/>
          <p:cNvCxnSpPr>
            <a:cxnSpLocks noChangeShapeType="1"/>
          </p:cNvCxnSpPr>
          <p:nvPr/>
        </p:nvCxnSpPr>
        <p:spPr bwMode="auto">
          <a:xfrm rot="5400000">
            <a:off x="5486400" y="2895600"/>
            <a:ext cx="5334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1" name="Straight Arrow Connector 55"/>
          <p:cNvCxnSpPr>
            <a:cxnSpLocks noChangeShapeType="1"/>
          </p:cNvCxnSpPr>
          <p:nvPr/>
        </p:nvCxnSpPr>
        <p:spPr bwMode="auto">
          <a:xfrm rot="10800000" flipV="1">
            <a:off x="3200400" y="3352800"/>
            <a:ext cx="25146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2" name="Straight Arrow Connector 57"/>
          <p:cNvCxnSpPr>
            <a:cxnSpLocks noChangeShapeType="1"/>
          </p:cNvCxnSpPr>
          <p:nvPr/>
        </p:nvCxnSpPr>
        <p:spPr bwMode="auto">
          <a:xfrm rot="16200000" flipH="1">
            <a:off x="5372100" y="3695700"/>
            <a:ext cx="7620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3" name="Straight Arrow Connector 59"/>
          <p:cNvCxnSpPr>
            <a:cxnSpLocks noChangeShapeType="1"/>
          </p:cNvCxnSpPr>
          <p:nvPr/>
        </p:nvCxnSpPr>
        <p:spPr bwMode="auto">
          <a:xfrm rot="10800000" flipV="1">
            <a:off x="4572000" y="4191000"/>
            <a:ext cx="12192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4" name="Straight Arrow Connector 61"/>
          <p:cNvCxnSpPr>
            <a:cxnSpLocks noChangeShapeType="1"/>
          </p:cNvCxnSpPr>
          <p:nvPr/>
        </p:nvCxnSpPr>
        <p:spPr bwMode="auto">
          <a:xfrm rot="5400000">
            <a:off x="5295901" y="4610100"/>
            <a:ext cx="8382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5" name="Straight Arrow Connector 65"/>
          <p:cNvCxnSpPr>
            <a:cxnSpLocks noChangeShapeType="1"/>
          </p:cNvCxnSpPr>
          <p:nvPr/>
        </p:nvCxnSpPr>
        <p:spPr bwMode="auto">
          <a:xfrm rot="10800000" flipV="1">
            <a:off x="5181600" y="5105400"/>
            <a:ext cx="5334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6" name="Straight Arrow Connector 67"/>
          <p:cNvCxnSpPr>
            <a:cxnSpLocks noChangeShapeType="1"/>
          </p:cNvCxnSpPr>
          <p:nvPr/>
        </p:nvCxnSpPr>
        <p:spPr bwMode="auto">
          <a:xfrm rot="16200000" flipH="1">
            <a:off x="5410200" y="5486400"/>
            <a:ext cx="6858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9" name="TextBox 68"/>
          <p:cNvSpPr txBox="1"/>
          <p:nvPr/>
        </p:nvSpPr>
        <p:spPr>
          <a:xfrm>
            <a:off x="6546850" y="2209800"/>
            <a:ext cx="2657475" cy="1938338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charset="0"/>
              </a:rPr>
              <a:t>Pick most probable</a:t>
            </a:r>
          </a:p>
          <a:p>
            <a:r>
              <a:rPr lang="en-US" sz="2000" b="1" dirty="0">
                <a:solidFill>
                  <a:srgbClr val="FF0000"/>
                </a:solidFill>
                <a:latin typeface="Times New Roman" charset="0"/>
              </a:rPr>
              <a:t>parse, i.e. take max to</a:t>
            </a:r>
          </a:p>
          <a:p>
            <a:r>
              <a:rPr lang="en-US" sz="2000" b="1" dirty="0">
                <a:solidFill>
                  <a:srgbClr val="FF0000"/>
                </a:solidFill>
                <a:latin typeface="Times New Roman" charset="0"/>
              </a:rPr>
              <a:t>combine probabilities</a:t>
            </a:r>
          </a:p>
          <a:p>
            <a:r>
              <a:rPr lang="en-US" sz="2000" b="1" dirty="0">
                <a:solidFill>
                  <a:srgbClr val="FF0000"/>
                </a:solidFill>
                <a:latin typeface="Times New Roman" charset="0"/>
              </a:rPr>
              <a:t>of multiple derivations</a:t>
            </a:r>
          </a:p>
          <a:p>
            <a:r>
              <a:rPr lang="en-US" sz="2000" b="1" dirty="0">
                <a:solidFill>
                  <a:srgbClr val="FF0000"/>
                </a:solidFill>
                <a:latin typeface="Times New Roman" charset="0"/>
              </a:rPr>
              <a:t>of each constituent in</a:t>
            </a:r>
          </a:p>
          <a:p>
            <a:r>
              <a:rPr lang="en-US" sz="2000" b="1" dirty="0">
                <a:solidFill>
                  <a:srgbClr val="FF0000"/>
                </a:solidFill>
                <a:latin typeface="Times New Roman" charset="0"/>
              </a:rPr>
              <a:t>each </a:t>
            </a:r>
            <a:r>
              <a:rPr lang="en-US" sz="2000" b="1" dirty="0" smtClean="0">
                <a:solidFill>
                  <a:srgbClr val="FF0000"/>
                </a:solidFill>
                <a:latin typeface="Times New Roman" charset="0"/>
              </a:rPr>
              <a:t>cell</a:t>
            </a:r>
            <a:endParaRPr lang="en-US" sz="2000" b="1" dirty="0">
              <a:solidFill>
                <a:srgbClr val="FF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PCFG:</a:t>
            </a:r>
            <a:r>
              <a:rPr lang="en-US" dirty="0" smtClean="0"/>
              <a:t> Training</a:t>
            </a:r>
            <a:endParaRPr lang="en-US" dirty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173" y="1644651"/>
            <a:ext cx="8270875" cy="1174750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If we have example </a:t>
            </a:r>
            <a:r>
              <a:rPr lang="en-US" sz="2800" dirty="0" smtClean="0">
                <a:solidFill>
                  <a:srgbClr val="FF0000"/>
                </a:solidFill>
              </a:rPr>
              <a:t>parsed sentences, how can we learn a set of </a:t>
            </a:r>
            <a:r>
              <a:rPr lang="en-US" sz="2800" dirty="0" err="1" smtClean="0">
                <a:solidFill>
                  <a:srgbClr val="FF0000"/>
                </a:solidFill>
              </a:rPr>
              <a:t>PCFGs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1260475" y="5711825"/>
            <a:ext cx="269875" cy="925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</a:pPr>
            <a:r>
              <a:rPr lang="en-US" sz="2800" b="1">
                <a:solidFill>
                  <a:srgbClr val="000000"/>
                </a:solidFill>
                <a:latin typeface="Times New Roman" charset="0"/>
              </a:rPr>
              <a:t>.</a:t>
            </a:r>
          </a:p>
          <a:p>
            <a:pPr>
              <a:lnSpc>
                <a:spcPct val="65000"/>
              </a:lnSpc>
            </a:pPr>
            <a:r>
              <a:rPr lang="en-US" sz="2800" b="1">
                <a:solidFill>
                  <a:srgbClr val="000000"/>
                </a:solidFill>
                <a:latin typeface="Times New Roman" charset="0"/>
              </a:rPr>
              <a:t>.</a:t>
            </a:r>
          </a:p>
          <a:p>
            <a:pPr>
              <a:lnSpc>
                <a:spcPct val="65000"/>
              </a:lnSpc>
            </a:pPr>
            <a:r>
              <a:rPr lang="en-US" sz="2800" b="1">
                <a:solidFill>
                  <a:srgbClr val="000000"/>
                </a:solidFill>
                <a:latin typeface="Times New Roman" charset="0"/>
              </a:rPr>
              <a:t>.</a:t>
            </a:r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554038" y="3495675"/>
            <a:ext cx="2255837" cy="32194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 sz="2000" b="1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1090613" y="3106738"/>
            <a:ext cx="12461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charset="0"/>
              </a:rPr>
              <a:t>Tree Bank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819400" y="4494213"/>
            <a:ext cx="2878138" cy="1303337"/>
            <a:chOff x="1697" y="1859"/>
            <a:chExt cx="1813" cy="821"/>
          </a:xfrm>
        </p:grpSpPr>
        <p:sp>
          <p:nvSpPr>
            <p:cNvPr id="42038" name="Rectangle 8"/>
            <p:cNvSpPr>
              <a:spLocks noChangeArrowheads="1"/>
            </p:cNvSpPr>
            <p:nvPr/>
          </p:nvSpPr>
          <p:spPr bwMode="auto">
            <a:xfrm>
              <a:off x="2296" y="1859"/>
              <a:ext cx="1214" cy="821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2039" name="Text Box 9"/>
            <p:cNvSpPr txBox="1">
              <a:spLocks noChangeArrowheads="1"/>
            </p:cNvSpPr>
            <p:nvPr/>
          </p:nvSpPr>
          <p:spPr bwMode="auto">
            <a:xfrm>
              <a:off x="2414" y="1867"/>
              <a:ext cx="967" cy="7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Supervised</a:t>
              </a:r>
            </a:p>
            <a:p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PCFG</a:t>
              </a:r>
            </a:p>
            <a:p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Training</a:t>
              </a:r>
            </a:p>
          </p:txBody>
        </p:sp>
        <p:sp>
          <p:nvSpPr>
            <p:cNvPr id="42040" name="AutoShape 10"/>
            <p:cNvSpPr>
              <a:spLocks noChangeArrowheads="1"/>
            </p:cNvSpPr>
            <p:nvPr/>
          </p:nvSpPr>
          <p:spPr bwMode="auto">
            <a:xfrm>
              <a:off x="1697" y="2204"/>
              <a:ext cx="607" cy="138"/>
            </a:xfrm>
            <a:prstGeom prst="rightArrow">
              <a:avLst>
                <a:gd name="adj1" fmla="val 50000"/>
                <a:gd name="adj2" fmla="val 109964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715000" y="3886200"/>
            <a:ext cx="2640013" cy="2625725"/>
            <a:chOff x="3521" y="1476"/>
            <a:chExt cx="1663" cy="1654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4109" y="1476"/>
              <a:ext cx="1075" cy="1654"/>
              <a:chOff x="922" y="2666"/>
              <a:chExt cx="1075" cy="1654"/>
            </a:xfrm>
          </p:grpSpPr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922" y="2666"/>
                <a:ext cx="1075" cy="1405"/>
                <a:chOff x="929" y="2743"/>
                <a:chExt cx="1075" cy="1405"/>
              </a:xfrm>
            </p:grpSpPr>
            <p:grpSp>
              <p:nvGrpSpPr>
                <p:cNvPr id="6" name="Group 14"/>
                <p:cNvGrpSpPr>
                  <a:grpSpLocks/>
                </p:cNvGrpSpPr>
                <p:nvPr/>
              </p:nvGrpSpPr>
              <p:grpSpPr bwMode="auto">
                <a:xfrm>
                  <a:off x="935" y="2743"/>
                  <a:ext cx="1029" cy="1405"/>
                  <a:chOff x="712" y="2636"/>
                  <a:chExt cx="1029" cy="1405"/>
                </a:xfrm>
              </p:grpSpPr>
              <p:sp>
                <p:nvSpPr>
                  <p:cNvPr id="42036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2" y="2636"/>
                    <a:ext cx="805" cy="139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000" tIns="46800" rIns="90000" bIns="4680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S →</a:t>
                    </a:r>
                    <a:r>
                      <a:rPr lang="en-US" sz="1000">
                        <a:solidFill>
                          <a:srgbClr val="000000"/>
                        </a:solidFill>
                        <a:latin typeface="Times New Roman" charset="0"/>
                      </a:rPr>
                      <a:t> </a:t>
                    </a:r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NP VP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S → VP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NP → Det A N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NP → NP PP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NP → PropN</a:t>
                    </a:r>
                  </a:p>
                  <a:p>
                    <a:r>
                      <a:rPr lang="pt-BR" sz="1400">
                        <a:solidFill>
                          <a:srgbClr val="000000"/>
                        </a:solidFill>
                        <a:latin typeface="Times New Roman" charset="0"/>
                      </a:rPr>
                      <a:t>A → ε</a:t>
                    </a:r>
                  </a:p>
                  <a:p>
                    <a:r>
                      <a:rPr lang="pt-BR" sz="1400">
                        <a:solidFill>
                          <a:srgbClr val="000000"/>
                        </a:solidFill>
                        <a:latin typeface="Times New Roman" charset="0"/>
                      </a:rPr>
                      <a:t>A → Adj A</a:t>
                    </a:r>
                    <a:endParaRPr lang="en-US" sz="1400">
                      <a:solidFill>
                        <a:srgbClr val="000000"/>
                      </a:solidFill>
                      <a:latin typeface="Times New Roman" charset="0"/>
                    </a:endParaRP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PP → Prep NP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VP → V NP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VP → VP PP</a:t>
                    </a:r>
                  </a:p>
                </p:txBody>
              </p:sp>
              <p:sp>
                <p:nvSpPr>
                  <p:cNvPr id="42037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7" y="2643"/>
                    <a:ext cx="254" cy="139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000" tIns="46800" rIns="90000" bIns="4680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0.9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0.1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0.5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0.3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0.2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0.6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0.4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1.0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0.7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0.3</a:t>
                    </a:r>
                    <a:endParaRPr lang="en-US" sz="1200">
                      <a:solidFill>
                        <a:srgbClr val="000000"/>
                      </a:solidFill>
                      <a:latin typeface="Times New Roman" charset="0"/>
                    </a:endParaRPr>
                  </a:p>
                </p:txBody>
              </p:sp>
            </p:grpSp>
            <p:sp>
              <p:nvSpPr>
                <p:cNvPr id="42035" name="Rectangle 17"/>
                <p:cNvSpPr>
                  <a:spLocks noChangeArrowheads="1"/>
                </p:cNvSpPr>
                <p:nvPr/>
              </p:nvSpPr>
              <p:spPr bwMode="auto">
                <a:xfrm>
                  <a:off x="929" y="2757"/>
                  <a:ext cx="1075" cy="139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000" tIns="46800" rIns="90000" bIns="46800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 b="1">
                    <a:solidFill>
                      <a:srgbClr val="000000"/>
                    </a:solidFill>
                    <a:latin typeface="Times New Roman" charset="0"/>
                  </a:endParaRPr>
                </a:p>
              </p:txBody>
            </p:sp>
          </p:grpSp>
          <p:sp>
            <p:nvSpPr>
              <p:cNvPr id="42033" name="Text Box 18"/>
              <p:cNvSpPr txBox="1">
                <a:spLocks noChangeArrowheads="1"/>
              </p:cNvSpPr>
              <p:nvPr/>
            </p:nvSpPr>
            <p:spPr bwMode="auto">
              <a:xfrm>
                <a:off x="1171" y="4070"/>
                <a:ext cx="6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Times New Roman" charset="0"/>
                  </a:rPr>
                  <a:t>English</a:t>
                </a:r>
              </a:p>
            </p:txBody>
          </p:sp>
        </p:grpSp>
        <p:sp>
          <p:nvSpPr>
            <p:cNvPr id="42031" name="AutoShape 19"/>
            <p:cNvSpPr>
              <a:spLocks noChangeArrowheads="1"/>
            </p:cNvSpPr>
            <p:nvPr/>
          </p:nvSpPr>
          <p:spPr bwMode="auto">
            <a:xfrm>
              <a:off x="3521" y="2193"/>
              <a:ext cx="607" cy="138"/>
            </a:xfrm>
            <a:prstGeom prst="rightArrow">
              <a:avLst>
                <a:gd name="adj1" fmla="val 50000"/>
                <a:gd name="adj2" fmla="val 109964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647700" y="3527425"/>
            <a:ext cx="1493838" cy="1039813"/>
            <a:chOff x="2179" y="2993"/>
            <a:chExt cx="941" cy="655"/>
          </a:xfrm>
        </p:grpSpPr>
        <p:sp>
          <p:nvSpPr>
            <p:cNvPr id="42013" name="Text Box 21"/>
            <p:cNvSpPr txBox="1">
              <a:spLocks noChangeArrowheads="1"/>
            </p:cNvSpPr>
            <p:nvPr/>
          </p:nvSpPr>
          <p:spPr bwMode="auto">
            <a:xfrm>
              <a:off x="2361" y="2993"/>
              <a:ext cx="150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S</a:t>
              </a:r>
            </a:p>
          </p:txBody>
        </p:sp>
        <p:sp>
          <p:nvSpPr>
            <p:cNvPr id="42014" name="Text Box 22"/>
            <p:cNvSpPr txBox="1">
              <a:spLocks noChangeArrowheads="1"/>
            </p:cNvSpPr>
            <p:nvPr/>
          </p:nvSpPr>
          <p:spPr bwMode="auto">
            <a:xfrm>
              <a:off x="2241" y="3149"/>
              <a:ext cx="454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NP           VP</a:t>
              </a:r>
            </a:p>
          </p:txBody>
        </p:sp>
        <p:sp>
          <p:nvSpPr>
            <p:cNvPr id="42015" name="Text Box 23"/>
            <p:cNvSpPr txBox="1">
              <a:spLocks noChangeArrowheads="1"/>
            </p:cNvSpPr>
            <p:nvPr/>
          </p:nvSpPr>
          <p:spPr bwMode="auto">
            <a:xfrm>
              <a:off x="2179" y="3305"/>
              <a:ext cx="787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John       V     NP          PP</a:t>
              </a:r>
            </a:p>
          </p:txBody>
        </p:sp>
        <p:sp>
          <p:nvSpPr>
            <p:cNvPr id="42016" name="Text Box 24"/>
            <p:cNvSpPr txBox="1">
              <a:spLocks noChangeArrowheads="1"/>
            </p:cNvSpPr>
            <p:nvPr/>
          </p:nvSpPr>
          <p:spPr bwMode="auto">
            <a:xfrm>
              <a:off x="2386" y="3513"/>
              <a:ext cx="734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put    the dog  in the pen</a:t>
              </a:r>
            </a:p>
          </p:txBody>
        </p:sp>
        <p:sp>
          <p:nvSpPr>
            <p:cNvPr id="42017" name="Line 25"/>
            <p:cNvSpPr>
              <a:spLocks noChangeShapeType="1"/>
            </p:cNvSpPr>
            <p:nvPr/>
          </p:nvSpPr>
          <p:spPr bwMode="auto">
            <a:xfrm flipH="1">
              <a:off x="2326" y="3083"/>
              <a:ext cx="109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8" name="Line 26"/>
            <p:cNvSpPr>
              <a:spLocks noChangeShapeType="1"/>
            </p:cNvSpPr>
            <p:nvPr/>
          </p:nvSpPr>
          <p:spPr bwMode="auto">
            <a:xfrm>
              <a:off x="2435" y="3083"/>
              <a:ext cx="158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9" name="Line 27"/>
            <p:cNvSpPr>
              <a:spLocks noChangeShapeType="1"/>
            </p:cNvSpPr>
            <p:nvPr/>
          </p:nvSpPr>
          <p:spPr bwMode="auto">
            <a:xfrm flipH="1">
              <a:off x="2277" y="3258"/>
              <a:ext cx="24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0" name="Line 28"/>
            <p:cNvSpPr>
              <a:spLocks noChangeShapeType="1"/>
            </p:cNvSpPr>
            <p:nvPr/>
          </p:nvSpPr>
          <p:spPr bwMode="auto">
            <a:xfrm flipH="1">
              <a:off x="2485" y="3244"/>
              <a:ext cx="104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1" name="Line 29"/>
            <p:cNvSpPr>
              <a:spLocks noChangeShapeType="1"/>
            </p:cNvSpPr>
            <p:nvPr/>
          </p:nvSpPr>
          <p:spPr bwMode="auto">
            <a:xfrm>
              <a:off x="2584" y="3239"/>
              <a:ext cx="30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2" name="Line 30"/>
            <p:cNvSpPr>
              <a:spLocks noChangeShapeType="1"/>
            </p:cNvSpPr>
            <p:nvPr/>
          </p:nvSpPr>
          <p:spPr bwMode="auto">
            <a:xfrm>
              <a:off x="2589" y="3248"/>
              <a:ext cx="295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3" name="Line 31"/>
            <p:cNvSpPr>
              <a:spLocks noChangeShapeType="1"/>
            </p:cNvSpPr>
            <p:nvPr/>
          </p:nvSpPr>
          <p:spPr bwMode="auto">
            <a:xfrm flipH="1">
              <a:off x="2472" y="3409"/>
              <a:ext cx="8" cy="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4" name="Line 32"/>
            <p:cNvSpPr>
              <a:spLocks noChangeShapeType="1"/>
            </p:cNvSpPr>
            <p:nvPr/>
          </p:nvSpPr>
          <p:spPr bwMode="auto">
            <a:xfrm flipH="1">
              <a:off x="2572" y="3414"/>
              <a:ext cx="58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5" name="Line 33"/>
            <p:cNvSpPr>
              <a:spLocks noChangeShapeType="1"/>
            </p:cNvSpPr>
            <p:nvPr/>
          </p:nvSpPr>
          <p:spPr bwMode="auto">
            <a:xfrm>
              <a:off x="2572" y="3542"/>
              <a:ext cx="1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6" name="Line 34"/>
            <p:cNvSpPr>
              <a:spLocks noChangeShapeType="1"/>
            </p:cNvSpPr>
            <p:nvPr/>
          </p:nvSpPr>
          <p:spPr bwMode="auto">
            <a:xfrm>
              <a:off x="2630" y="3414"/>
              <a:ext cx="138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7" name="Line 35"/>
            <p:cNvSpPr>
              <a:spLocks noChangeShapeType="1"/>
            </p:cNvSpPr>
            <p:nvPr/>
          </p:nvSpPr>
          <p:spPr bwMode="auto">
            <a:xfrm flipH="1">
              <a:off x="2826" y="3409"/>
              <a:ext cx="70" cy="1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8" name="Line 36"/>
            <p:cNvSpPr>
              <a:spLocks noChangeShapeType="1"/>
            </p:cNvSpPr>
            <p:nvPr/>
          </p:nvSpPr>
          <p:spPr bwMode="auto">
            <a:xfrm flipV="1">
              <a:off x="2817" y="3537"/>
              <a:ext cx="271" cy="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9" name="Line 37"/>
            <p:cNvSpPr>
              <a:spLocks noChangeShapeType="1"/>
            </p:cNvSpPr>
            <p:nvPr/>
          </p:nvSpPr>
          <p:spPr bwMode="auto">
            <a:xfrm>
              <a:off x="2896" y="3400"/>
              <a:ext cx="192" cy="1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622300" y="4603750"/>
            <a:ext cx="1493838" cy="1039813"/>
            <a:chOff x="2179" y="2993"/>
            <a:chExt cx="941" cy="655"/>
          </a:xfrm>
        </p:grpSpPr>
        <p:sp>
          <p:nvSpPr>
            <p:cNvPr id="41996" name="Text Box 39"/>
            <p:cNvSpPr txBox="1">
              <a:spLocks noChangeArrowheads="1"/>
            </p:cNvSpPr>
            <p:nvPr/>
          </p:nvSpPr>
          <p:spPr bwMode="auto">
            <a:xfrm>
              <a:off x="2361" y="2993"/>
              <a:ext cx="150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S</a:t>
              </a:r>
            </a:p>
          </p:txBody>
        </p:sp>
        <p:sp>
          <p:nvSpPr>
            <p:cNvPr id="41997" name="Text Box 40"/>
            <p:cNvSpPr txBox="1">
              <a:spLocks noChangeArrowheads="1"/>
            </p:cNvSpPr>
            <p:nvPr/>
          </p:nvSpPr>
          <p:spPr bwMode="auto">
            <a:xfrm>
              <a:off x="2241" y="3149"/>
              <a:ext cx="454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NP           VP</a:t>
              </a:r>
            </a:p>
          </p:txBody>
        </p:sp>
        <p:sp>
          <p:nvSpPr>
            <p:cNvPr id="41998" name="Text Box 41"/>
            <p:cNvSpPr txBox="1">
              <a:spLocks noChangeArrowheads="1"/>
            </p:cNvSpPr>
            <p:nvPr/>
          </p:nvSpPr>
          <p:spPr bwMode="auto">
            <a:xfrm>
              <a:off x="2179" y="3305"/>
              <a:ext cx="787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John       V     NP          PP</a:t>
              </a:r>
            </a:p>
          </p:txBody>
        </p:sp>
        <p:sp>
          <p:nvSpPr>
            <p:cNvPr id="41999" name="Text Box 42"/>
            <p:cNvSpPr txBox="1">
              <a:spLocks noChangeArrowheads="1"/>
            </p:cNvSpPr>
            <p:nvPr/>
          </p:nvSpPr>
          <p:spPr bwMode="auto">
            <a:xfrm>
              <a:off x="2386" y="3513"/>
              <a:ext cx="734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put    the dog  in the pen</a:t>
              </a:r>
            </a:p>
          </p:txBody>
        </p:sp>
        <p:sp>
          <p:nvSpPr>
            <p:cNvPr id="42000" name="Line 43"/>
            <p:cNvSpPr>
              <a:spLocks noChangeShapeType="1"/>
            </p:cNvSpPr>
            <p:nvPr/>
          </p:nvSpPr>
          <p:spPr bwMode="auto">
            <a:xfrm flipH="1">
              <a:off x="2326" y="3083"/>
              <a:ext cx="109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1" name="Line 44"/>
            <p:cNvSpPr>
              <a:spLocks noChangeShapeType="1"/>
            </p:cNvSpPr>
            <p:nvPr/>
          </p:nvSpPr>
          <p:spPr bwMode="auto">
            <a:xfrm>
              <a:off x="2435" y="3083"/>
              <a:ext cx="158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2" name="Line 45"/>
            <p:cNvSpPr>
              <a:spLocks noChangeShapeType="1"/>
            </p:cNvSpPr>
            <p:nvPr/>
          </p:nvSpPr>
          <p:spPr bwMode="auto">
            <a:xfrm flipH="1">
              <a:off x="2277" y="3258"/>
              <a:ext cx="24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3" name="Line 46"/>
            <p:cNvSpPr>
              <a:spLocks noChangeShapeType="1"/>
            </p:cNvSpPr>
            <p:nvPr/>
          </p:nvSpPr>
          <p:spPr bwMode="auto">
            <a:xfrm flipH="1">
              <a:off x="2485" y="3244"/>
              <a:ext cx="104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4" name="Line 47"/>
            <p:cNvSpPr>
              <a:spLocks noChangeShapeType="1"/>
            </p:cNvSpPr>
            <p:nvPr/>
          </p:nvSpPr>
          <p:spPr bwMode="auto">
            <a:xfrm>
              <a:off x="2584" y="3239"/>
              <a:ext cx="30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5" name="Line 48"/>
            <p:cNvSpPr>
              <a:spLocks noChangeShapeType="1"/>
            </p:cNvSpPr>
            <p:nvPr/>
          </p:nvSpPr>
          <p:spPr bwMode="auto">
            <a:xfrm>
              <a:off x="2589" y="3248"/>
              <a:ext cx="295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6" name="Line 49"/>
            <p:cNvSpPr>
              <a:spLocks noChangeShapeType="1"/>
            </p:cNvSpPr>
            <p:nvPr/>
          </p:nvSpPr>
          <p:spPr bwMode="auto">
            <a:xfrm flipH="1">
              <a:off x="2472" y="3409"/>
              <a:ext cx="8" cy="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7" name="Line 50"/>
            <p:cNvSpPr>
              <a:spLocks noChangeShapeType="1"/>
            </p:cNvSpPr>
            <p:nvPr/>
          </p:nvSpPr>
          <p:spPr bwMode="auto">
            <a:xfrm flipH="1">
              <a:off x="2572" y="3414"/>
              <a:ext cx="58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8" name="Line 51"/>
            <p:cNvSpPr>
              <a:spLocks noChangeShapeType="1"/>
            </p:cNvSpPr>
            <p:nvPr/>
          </p:nvSpPr>
          <p:spPr bwMode="auto">
            <a:xfrm>
              <a:off x="2572" y="3542"/>
              <a:ext cx="1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9" name="Line 52"/>
            <p:cNvSpPr>
              <a:spLocks noChangeShapeType="1"/>
            </p:cNvSpPr>
            <p:nvPr/>
          </p:nvSpPr>
          <p:spPr bwMode="auto">
            <a:xfrm>
              <a:off x="2630" y="3414"/>
              <a:ext cx="138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0" name="Line 53"/>
            <p:cNvSpPr>
              <a:spLocks noChangeShapeType="1"/>
            </p:cNvSpPr>
            <p:nvPr/>
          </p:nvSpPr>
          <p:spPr bwMode="auto">
            <a:xfrm flipH="1">
              <a:off x="2826" y="3409"/>
              <a:ext cx="70" cy="1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1" name="Line 54"/>
            <p:cNvSpPr>
              <a:spLocks noChangeShapeType="1"/>
            </p:cNvSpPr>
            <p:nvPr/>
          </p:nvSpPr>
          <p:spPr bwMode="auto">
            <a:xfrm flipV="1">
              <a:off x="2817" y="3537"/>
              <a:ext cx="271" cy="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2" name="Line 55"/>
            <p:cNvSpPr>
              <a:spLocks noChangeShapeType="1"/>
            </p:cNvSpPr>
            <p:nvPr/>
          </p:nvSpPr>
          <p:spPr bwMode="auto">
            <a:xfrm>
              <a:off x="2896" y="3400"/>
              <a:ext cx="192" cy="1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the rules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19" name="Straight Connector 18"/>
          <p:cNvCxnSpPr>
            <a:stCxn id="16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22" name="Straight Connector 21"/>
          <p:cNvCxnSpPr>
            <a:stCxn id="14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21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VP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24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971800" y="4800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2" name="Right Arrow 31"/>
          <p:cNvSpPr/>
          <p:nvPr/>
        </p:nvSpPr>
        <p:spPr>
          <a:xfrm>
            <a:off x="3962400" y="3436203"/>
            <a:ext cx="609600" cy="990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286000" y="6183868"/>
            <a:ext cx="476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</a:t>
            </a:r>
            <a:r>
              <a:rPr lang="en-US" sz="2400" dirty="0" smtClean="0">
                <a:solidFill>
                  <a:srgbClr val="FF0000"/>
                </a:solidFill>
              </a:rPr>
              <a:t>hat CFG rules occur in this tree?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34000" y="2392501"/>
            <a:ext cx="1600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 -&gt; NP VP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NP -&gt; PRP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PRP -&gt; I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VP -&gt; V NP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V -&gt; eat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NP -&gt; N PP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N -&gt; sushi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PP -&gt; IN N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IN -&gt; with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N -&gt; tuna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</a:t>
            </a:r>
            <a:r>
              <a:rPr lang="en-US" dirty="0" smtClean="0"/>
              <a:t> PCFG </a:t>
            </a:r>
            <a:r>
              <a:rPr lang="en-US" dirty="0"/>
              <a:t>Probabilities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r>
              <a:rPr lang="en-US" dirty="0" smtClean="0"/>
              <a:t>We can extract the rules from the trees</a:t>
            </a:r>
          </a:p>
          <a:p>
            <a:endParaRPr lang="en-US" dirty="0" smtClean="0"/>
          </a:p>
          <a:p>
            <a:r>
              <a:rPr lang="en-US" dirty="0" smtClean="0"/>
              <a:t>Then, we can count the probabilities using MLE</a:t>
            </a:r>
            <a:endParaRPr lang="en-US" dirty="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346200" y="3962400"/>
          <a:ext cx="6019800" cy="1117600"/>
        </p:xfrm>
        <a:graphic>
          <a:graphicData uri="http://schemas.openxmlformats.org/presentationml/2006/ole">
            <p:oleObj spid="_x0000_s556034" name="Equation" r:id="rId4" imgW="3009900" imgH="558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PCFG Probabilities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981200"/>
            <a:ext cx="2968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 -&gt; NP VP		10</a:t>
            </a:r>
          </a:p>
          <a:p>
            <a:r>
              <a:rPr lang="en-US" sz="2400" dirty="0" smtClean="0"/>
              <a:t>S -&gt; V NP			3</a:t>
            </a:r>
          </a:p>
          <a:p>
            <a:r>
              <a:rPr lang="en-US" sz="2400" dirty="0" smtClean="0"/>
              <a:t>S -&gt; VP PP		2</a:t>
            </a:r>
          </a:p>
          <a:p>
            <a:r>
              <a:rPr lang="en-US" sz="2400" dirty="0" smtClean="0"/>
              <a:t>NP -&gt; N			7</a:t>
            </a:r>
          </a:p>
          <a:p>
            <a:r>
              <a:rPr lang="en-US" sz="2400" dirty="0" smtClean="0"/>
              <a:t>NP -&gt; N PP		3</a:t>
            </a:r>
          </a:p>
          <a:p>
            <a:r>
              <a:rPr lang="en-US" sz="2400" dirty="0" smtClean="0"/>
              <a:t>NP -&gt; DT N		6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2895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P( S -&gt; V NP) = 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PCFG Probabilities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981200"/>
            <a:ext cx="2968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 -&gt; NP VP		10</a:t>
            </a:r>
          </a:p>
          <a:p>
            <a:r>
              <a:rPr lang="en-US" sz="2400" dirty="0" smtClean="0"/>
              <a:t>S -&gt; V NP			3</a:t>
            </a:r>
          </a:p>
          <a:p>
            <a:r>
              <a:rPr lang="en-US" sz="2400" dirty="0" smtClean="0"/>
              <a:t>S -&gt; VP PP		2</a:t>
            </a:r>
          </a:p>
          <a:p>
            <a:r>
              <a:rPr lang="en-US" sz="2400" dirty="0" smtClean="0"/>
              <a:t>NP -&gt; N			7</a:t>
            </a:r>
          </a:p>
          <a:p>
            <a:r>
              <a:rPr lang="en-US" sz="2400" dirty="0" smtClean="0"/>
              <a:t>NP -&gt; N PP		3</a:t>
            </a:r>
          </a:p>
          <a:p>
            <a:r>
              <a:rPr lang="en-US" sz="2400" dirty="0" smtClean="0"/>
              <a:t>NP -&gt; DT N		6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2895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P( S -&gt; V NP) = 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5420380"/>
            <a:ext cx="6321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P( S -&gt; V NP) = P( S -&gt; V NP | S) =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9848" y="5100935"/>
            <a:ext cx="29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count(S</a:t>
            </a:r>
            <a:r>
              <a:rPr lang="en-US" sz="2400" dirty="0" smtClean="0">
                <a:solidFill>
                  <a:srgbClr val="0000FF"/>
                </a:solidFill>
              </a:rPr>
              <a:t> -&gt; V NP)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7048" y="5638800"/>
            <a:ext cx="29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count(S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876800" y="5638800"/>
            <a:ext cx="213055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42048" y="5334000"/>
            <a:ext cx="29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= 3/15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</a:t>
            </a:r>
            <a:r>
              <a:rPr lang="en-US" dirty="0"/>
              <a:t>PCFG Limitations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 smtClean="0"/>
              <a:t>PCFGs</a:t>
            </a:r>
            <a:r>
              <a:rPr lang="en-US" sz="2800" dirty="0" smtClean="0"/>
              <a:t> </a:t>
            </a:r>
            <a:r>
              <a:rPr lang="en-US" sz="2800" dirty="0"/>
              <a:t>do not rely on specific words or concepts, only general structural disambiguation is possible (e.g. prefer to attach </a:t>
            </a:r>
            <a:r>
              <a:rPr lang="en-US" sz="2800" dirty="0" err="1"/>
              <a:t>PPs</a:t>
            </a:r>
            <a:r>
              <a:rPr lang="en-US" sz="2800" dirty="0"/>
              <a:t> to </a:t>
            </a:r>
            <a:r>
              <a:rPr lang="en-US" sz="2800" dirty="0" err="1"/>
              <a:t>Nominals</a:t>
            </a:r>
            <a:r>
              <a:rPr lang="en-US" sz="28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/>
              <a:t>Generic </a:t>
            </a:r>
            <a:r>
              <a:rPr lang="en-US" sz="2500" dirty="0" err="1" smtClean="0"/>
              <a:t>PCFGs</a:t>
            </a:r>
            <a:r>
              <a:rPr lang="en-US" sz="2500" dirty="0" smtClean="0"/>
              <a:t> </a:t>
            </a:r>
            <a:r>
              <a:rPr lang="en-US" sz="2500" dirty="0"/>
              <a:t>cannot resolve syntactic ambiguities that require semantics to resolve, e.g. ate with fork vs. </a:t>
            </a:r>
            <a:r>
              <a:rPr lang="en-US" sz="2500" dirty="0" smtClean="0"/>
              <a:t>meatballs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Smoothing/dealing with out of vocabulary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MLE estimates are not always the best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CKY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grammar must be converted to </a:t>
            </a:r>
            <a:r>
              <a:rPr lang="en-US" b="1" dirty="0">
                <a:solidFill>
                  <a:srgbClr val="FF0000"/>
                </a:solidFill>
              </a:rPr>
              <a:t>Chomsky normal form (CNF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dirty="0" smtClean="0"/>
              <a:t>We’ll allow all unary rules, though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Parse </a:t>
            </a:r>
            <a:r>
              <a:rPr lang="en-US" dirty="0"/>
              <a:t>bottom-up storing phrases formed from all substrings in a triangular table (chart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CNF Grammar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209800"/>
            <a:ext cx="20923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VP -&gt; VB NP PP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NP -&gt; NP PP</a:t>
            </a:r>
          </a:p>
          <a:p>
            <a:r>
              <a:rPr lang="en-US" dirty="0" smtClean="0"/>
              <a:t>PP -&gt; IN NP</a:t>
            </a:r>
          </a:p>
          <a:p>
            <a:r>
              <a:rPr lang="en-US" dirty="0" smtClean="0"/>
              <a:t>DT -&gt; the</a:t>
            </a:r>
          </a:p>
          <a:p>
            <a:r>
              <a:rPr lang="en-US" dirty="0" smtClean="0"/>
              <a:t>IN -&gt; with</a:t>
            </a:r>
          </a:p>
          <a:p>
            <a:r>
              <a:rPr lang="en-US" dirty="0" smtClean="0"/>
              <a:t>VB -&gt; film</a:t>
            </a:r>
          </a:p>
          <a:p>
            <a:r>
              <a:rPr lang="en-US" dirty="0" smtClean="0"/>
              <a:t>VB -&gt; trust</a:t>
            </a:r>
          </a:p>
          <a:p>
            <a:r>
              <a:rPr lang="en-US" dirty="0" smtClean="0"/>
              <a:t>NN -&gt; man</a:t>
            </a:r>
          </a:p>
          <a:p>
            <a:r>
              <a:rPr lang="en-US" dirty="0" smtClean="0"/>
              <a:t>NN -&gt; film</a:t>
            </a:r>
          </a:p>
          <a:p>
            <a:r>
              <a:rPr lang="en-US" dirty="0" smtClean="0"/>
              <a:t>NN -&gt; trust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80074" y="2057400"/>
            <a:ext cx="20923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VP -&gt; VP2 PP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VP2 -&gt; VB NP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NP -&gt; NP PP</a:t>
            </a:r>
          </a:p>
          <a:p>
            <a:r>
              <a:rPr lang="en-US" dirty="0" smtClean="0"/>
              <a:t>PP -&gt; IN NP</a:t>
            </a:r>
          </a:p>
          <a:p>
            <a:r>
              <a:rPr lang="en-US" dirty="0" smtClean="0"/>
              <a:t>DT -&gt; the</a:t>
            </a:r>
          </a:p>
          <a:p>
            <a:r>
              <a:rPr lang="en-US" dirty="0" smtClean="0"/>
              <a:t>IN -&gt; with</a:t>
            </a:r>
          </a:p>
          <a:p>
            <a:r>
              <a:rPr lang="en-US" dirty="0" smtClean="0"/>
              <a:t>VB -&gt; film</a:t>
            </a:r>
          </a:p>
          <a:p>
            <a:r>
              <a:rPr lang="en-US" dirty="0" smtClean="0"/>
              <a:t>VB -&gt; trust</a:t>
            </a:r>
          </a:p>
          <a:p>
            <a:r>
              <a:rPr lang="en-US" dirty="0" smtClean="0"/>
              <a:t>NN -&gt; man</a:t>
            </a:r>
          </a:p>
          <a:p>
            <a:r>
              <a:rPr lang="en-US" dirty="0" smtClean="0"/>
              <a:t>NN -&gt; film</a:t>
            </a:r>
          </a:p>
          <a:p>
            <a:r>
              <a:rPr lang="en-US" dirty="0" smtClean="0"/>
              <a:t>NN -&gt; trust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24600" y="4626114"/>
            <a:ext cx="2289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what does this cell represent?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4871</TotalTime>
  <Words>4844</Words>
  <Application>Microsoft Macintosh PowerPoint</Application>
  <PresentationFormat>On-screen Show (4:3)</PresentationFormat>
  <Paragraphs>1604</Paragraphs>
  <Slides>66</Slides>
  <Notes>46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8" baseType="lpstr">
      <vt:lpstr>Median</vt:lpstr>
      <vt:lpstr>Microsoft Equation</vt:lpstr>
      <vt:lpstr>Slide 1</vt:lpstr>
      <vt:lpstr>Parsing 2</vt:lpstr>
      <vt:lpstr>Admin</vt:lpstr>
      <vt:lpstr>Parsing</vt:lpstr>
      <vt:lpstr>Parsing</vt:lpstr>
      <vt:lpstr>Dynamic Programming Parsing</vt:lpstr>
      <vt:lpstr>CKY</vt:lpstr>
      <vt:lpstr>CNF Grammar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unary rules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CKY: some things to talk about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some things to think about</vt:lpstr>
      <vt:lpstr>Parsing ambiguity</vt:lpstr>
      <vt:lpstr>A Simple PCFG</vt:lpstr>
      <vt:lpstr>Slide 45</vt:lpstr>
      <vt:lpstr>Slide 46</vt:lpstr>
      <vt:lpstr>Parsing with PCFGs</vt:lpstr>
      <vt:lpstr>Probabilistic CKY</vt:lpstr>
      <vt:lpstr> Probabilistic Grammar Conversion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PCFG: Training</vt:lpstr>
      <vt:lpstr>Extracting the rules</vt:lpstr>
      <vt:lpstr>Estimating PCFG Probabilities</vt:lpstr>
      <vt:lpstr>Estimating PCFG Probabilities</vt:lpstr>
      <vt:lpstr>Estimating PCFG Probabilities</vt:lpstr>
      <vt:lpstr>Generic PCFG Limitations</vt:lpstr>
    </vt:vector>
  </TitlesOfParts>
  <Company>Pomona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Dave Kauchak</cp:lastModifiedBy>
  <cp:revision>382</cp:revision>
  <cp:lastPrinted>2011-02-16T23:33:34Z</cp:lastPrinted>
  <dcterms:created xsi:type="dcterms:W3CDTF">2011-02-16T20:16:42Z</dcterms:created>
  <dcterms:modified xsi:type="dcterms:W3CDTF">2011-02-16T23:33:42Z</dcterms:modified>
</cp:coreProperties>
</file>