
<file path=[Content_Types].xml><?xml version="1.0" encoding="utf-8"?>
<Types xmlns="http://schemas.openxmlformats.org/package/2006/content-types">
  <Override PartName="/ppt/slideLayouts/slideLayout8.xml" ContentType="application/vnd.openxmlformats-officedocument.presentationml.slideLayout+xml"/>
  <Override PartName="/ppt/notesSlides/notesSlide22.xml" ContentType="application/vnd.openxmlformats-officedocument.presentationml.notesSlide+xml"/>
  <Override PartName="/ppt/notesSlides/notesSlide31.xml" ContentType="application/vnd.openxmlformats-officedocument.presentationml.notesSlide+xml"/>
  <Override PartName="/ppt/slides/slide22.xml" ContentType="application/vnd.openxmlformats-officedocument.presentationml.slide+xml"/>
  <Override PartName="/ppt/slides/slide28.xml" ContentType="application/vnd.openxmlformats-officedocument.presentationml.slide+xml"/>
  <Override PartName="/ppt/slides/slide66.xml" ContentType="application/vnd.openxmlformats-officedocument.presentationml.slide+xml"/>
  <Override PartName="/ppt/notesSlides/notesSlide11.xml" ContentType="application/vnd.openxmlformats-officedocument.presentationml.notesSlide+xml"/>
  <Override PartName="/docProps/app.xml" ContentType="application/vnd.openxmlformats-officedocument.extended-properties+xml"/>
  <Override PartName="/ppt/slides/slide30.xml" ContentType="application/vnd.openxmlformats-officedocument.presentationml.slide+xml"/>
  <Override PartName="/ppt/notesSlides/notesSlide9.xml" ContentType="application/vnd.openxmlformats-officedocument.presentationml.notesSlide+xml"/>
  <Override PartName="/ppt/slides/slide36.xml" ContentType="application/vnd.openxmlformats-officedocument.presentationml.slide+xml"/>
  <Override PartName="/ppt/slides/slide11.xml" ContentType="application/vnd.openxmlformats-officedocument.presentationml.slide+xml"/>
  <Override PartName="/ppt/slides/slide18.xml" ContentType="application/vnd.openxmlformats-officedocument.presentationml.slide+xml"/>
  <Override PartName="/ppt/slides/slide47.xml" ContentType="application/vnd.openxmlformats-officedocument.presentationml.slide+xml"/>
  <Override PartName="/ppt/theme/theme3.xml" ContentType="application/vnd.openxmlformats-officedocument.theme+xml"/>
  <Override PartName="/ppt/notesSlides/notesSlide16.xml" ContentType="application/vnd.openxmlformats-officedocument.presentationml.notesSlide+xml"/>
  <Override PartName="/ppt/notesSlides/notesSlide32.xml" ContentType="application/vnd.openxmlformats-officedocument.presentationml.notesSlide+xml"/>
  <Override PartName="/ppt/slideLayouts/slideLayout3.xml" ContentType="application/vnd.openxmlformats-officedocument.presentationml.slideLayout+xml"/>
  <Override PartName="/ppt/slides/slide21.xml" ContentType="application/vnd.openxmlformats-officedocument.presentationml.slide+xml"/>
  <Override PartName="/ppt/slides/slide23.xml" ContentType="application/vnd.openxmlformats-officedocument.presentationml.slide+xml"/>
  <Override PartName="/ppt/slideLayouts/slideLayout9.xml" ContentType="application/vnd.openxmlformats-officedocument.presentationml.slideLayout+xml"/>
  <Override PartName="/ppt/slides/slide52.xml" ContentType="application/vnd.openxmlformats-officedocument.presentationml.slide+xml"/>
  <Override PartName="/ppt/slides/slide1.xml" ContentType="application/vnd.openxmlformats-officedocument.presentationml.slide+xml"/>
  <Override PartName="/ppt/slides/slide51.xml" ContentType="application/vnd.openxmlformats-officedocument.presentationml.slide+xml"/>
  <Override PartName="/ppt/slides/slide7.xml" ContentType="application/vnd.openxmlformats-officedocument.presentationml.slide+xml"/>
  <Override PartName="/ppt/slides/slide62.xml" ContentType="application/vnd.openxmlformats-officedocument.presentationml.slide+xml"/>
  <Override PartName="/ppt/slides/slide65.xml" ContentType="application/vnd.openxmlformats-officedocument.presentationml.slide+xml"/>
  <Override PartName="/ppt/notesMasters/notesMaster1.xml" ContentType="application/vnd.openxmlformats-officedocument.presentationml.notesMaster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notesSlides/notesSlide15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41.xml" ContentType="application/vnd.openxmlformats-officedocument.presentationml.notesSlide+xml"/>
  <Override PartName="/ppt/handoutMasters/handoutMaster1.xml" ContentType="application/vnd.openxmlformats-officedocument.presentationml.handoutMaster+xml"/>
  <Override PartName="/ppt/slides/slide13.xml" ContentType="application/vnd.openxmlformats-officedocument.presentationml.slide+xml"/>
  <Override PartName="/ppt/notesSlides/notesSlide23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42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6.xml" ContentType="application/vnd.openxmlformats-officedocument.presentationml.notesSlide+xml"/>
  <Override PartName="/ppt/slides/slide20.xml" ContentType="application/vnd.openxmlformats-officedocument.presentationml.slide+xml"/>
  <Override PartName="/ppt/slides/slide17.xml" ContentType="application/vnd.openxmlformats-officedocument.presentationml.slide+xml"/>
  <Default Extension="pict" ContentType="image/pict"/>
  <Override PartName="/ppt/slideLayouts/slideLayout4.xml" ContentType="application/vnd.openxmlformats-officedocument.presentationml.slideLayout+xml"/>
  <Override PartName="/ppt/notesSlides/notesSlide13.xml" ContentType="application/vnd.openxmlformats-officedocument.presentationml.notesSlide+xml"/>
  <Override PartName="/ppt/slideLayouts/slideLayout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1.xml" ContentType="application/vnd.openxmlformats-officedocument.presentationml.slide+xml"/>
  <Override PartName="/ppt/slides/slide43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37.xml" ContentType="application/vnd.openxmlformats-officedocument.presentationml.slide+xml"/>
  <Override PartName="/ppt/notesSlides/notesSlide43.xml" ContentType="application/vnd.openxmlformats-officedocument.presentationml.notesSlide+xml"/>
  <Override PartName="/ppt/slides/slide10.xml" ContentType="application/vnd.openxmlformats-officedocument.presentationml.slide+xml"/>
  <Override PartName="/ppt/notesSlides/notesSlide45.xml" ContentType="application/vnd.openxmlformats-officedocument.presentationml.notes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notesSlides/notesSlide18.xml" ContentType="application/vnd.openxmlformats-officedocument.presentationml.notesSlide+xml"/>
  <Default Extension="vml" ContentType="application/vnd.openxmlformats-officedocument.vmlDrawing"/>
  <Default Extension="png" ContentType="image/png"/>
  <Override PartName="/ppt/embeddings/Microsoft_Equation1.bin" ContentType="application/vnd.openxmlformats-officedocument.oleObject"/>
  <Override PartName="/ppt/slides/slide27.xml" ContentType="application/vnd.openxmlformats-officedocument.presentationml.slide+xml"/>
  <Override PartName="/docProps/core.xml" ContentType="application/vnd.openxmlformats-package.core-properties+xml"/>
  <Override PartName="/ppt/slides/slide56.xml" ContentType="application/vnd.openxmlformats-officedocument.presentationml.slide+xml"/>
  <Override PartName="/ppt/slides/slide31.xml" ContentType="application/vnd.openxmlformats-officedocument.presentationml.slide+xml"/>
  <Default Extension="bin" ContentType="application/vnd.openxmlformats-officedocument.presentationml.printerSettings"/>
  <Override PartName="/ppt/notesSlides/notesSlide10.xml" ContentType="application/vnd.openxmlformats-officedocument.presentationml.notesSlide+xml"/>
  <Override PartName="/ppt/notesSlides/notesSlide39.xml" ContentType="application/vnd.openxmlformats-officedocument.presentationml.notesSlide+xml"/>
  <Override PartName="/ppt/slides/slide53.xml" ContentType="application/vnd.openxmlformats-officedocument.presentationml.slide+xml"/>
  <Override PartName="/ppt/notesSlides/notesSlide24.xml" ContentType="application/vnd.openxmlformats-officedocument.presentationml.notesSlide+xml"/>
  <Override PartName="/ppt/slides/slide55.xml" ContentType="application/vnd.openxmlformats-officedocument.presentationml.slide+xml"/>
  <Override PartName="/ppt/slides/slide12.xml" ContentType="application/vnd.openxmlformats-officedocument.presentationml.slide+xml"/>
  <Override PartName="/ppt/slides/slide19.xml" ContentType="application/vnd.openxmlformats-officedocument.presentationml.slide+xml"/>
  <Override PartName="/ppt/slides/slide41.xml" ContentType="application/vnd.openxmlformats-officedocument.presentationml.slide+xml"/>
  <Override PartName="/ppt/slides/slide46.xml" ContentType="application/vnd.openxmlformats-officedocument.presentationml.slide+xml"/>
  <Override PartName="/ppt/notesSlides/notesSlide2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28.xml" ContentType="application/vnd.openxmlformats-officedocument.presentationml.notesSlide+xml"/>
  <Override PartName="/ppt/theme/theme2.xml" ContentType="application/vnd.openxmlformats-officedocument.theme+xml"/>
  <Override PartName="/ppt/notesSlides/notesSlide27.xml" ContentType="application/vnd.openxmlformats-officedocument.presentationml.notesSlide+xml"/>
  <Override PartName="/ppt/slides/slide2.xml" ContentType="application/vnd.openxmlformats-officedocument.presentationml.slide+xml"/>
  <Override PartName="/ppt/notesSlides/notesSlide25.xml" ContentType="application/vnd.openxmlformats-officedocument.presentationml.notesSlide+xml"/>
  <Override PartName="/ppt/slides/slide35.xml" ContentType="application/vnd.openxmlformats-officedocument.presentationml.slide+xml"/>
  <Override PartName="/ppt/slides/slide42.xml" ContentType="application/vnd.openxmlformats-officedocument.presentationml.slide+xml"/>
  <Override PartName="/ppt/notesSlides/notesSlide40.xml" ContentType="application/vnd.openxmlformats-officedocument.presentationml.notesSlide+xml"/>
  <Override PartName="/ppt/slides/slide45.xml" ContentType="application/vnd.openxmlformats-officedocument.presentationml.slide+xml"/>
  <Override PartName="/ppt/notesSlides/notesSlide34.xml" ContentType="application/vnd.openxmlformats-officedocument.presentationml.notesSlide+xml"/>
  <Override PartName="/ppt/notesSlides/notesSlide38.xml" ContentType="application/vnd.openxmlformats-officedocument.presentationml.notesSlide+xml"/>
  <Override PartName="/ppt/notesSlides/notesSlide21.xml" ContentType="application/vnd.openxmlformats-officedocument.presentationml.notesSlide+xml"/>
  <Override PartName="/ppt/slideLayouts/slideLayout5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50.xml" ContentType="application/vnd.openxmlformats-officedocument.presentationml.slide+xml"/>
  <Override PartName="/ppt/slides/slide54.xml" ContentType="application/vnd.openxmlformats-officedocument.presentationml.slide+xml"/>
  <Override PartName="/ppt/slides/slide57.xml" ContentType="application/vnd.openxmlformats-officedocument.presentationml.slide+xml"/>
  <Override PartName="/ppt/notesSlides/notesSlide3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6.xml" ContentType="application/vnd.openxmlformats-officedocument.presentationml.notesSlide+xml"/>
  <Override PartName="/ppt/slides/slide58.xml" ContentType="application/vnd.openxmlformats-officedocument.presentationml.slide+xml"/>
  <Default Extension="xml" ContentType="application/xml"/>
  <Override PartName="/ppt/slides/slide26.xml" ContentType="application/vnd.openxmlformats-officedocument.presentationml.slide+xml"/>
  <Override PartName="/ppt/slideMasters/slideMaster1.xml" ContentType="application/vnd.openxmlformats-officedocument.presentationml.slideMaster+xml"/>
  <Override PartName="/ppt/notesSlides/notesSlide7.xml" ContentType="application/vnd.openxmlformats-officedocument.presentationml.notesSlide+xml"/>
  <Override PartName="/ppt/slides/slide25.xml" ContentType="application/vnd.openxmlformats-officedocument.presentationml.slide+xml"/>
  <Override PartName="/ppt/notesSlides/notesSlide19.xml" ContentType="application/vnd.openxmlformats-officedocument.presentationml.notesSlide+xml"/>
  <Override PartName="/ppt/slides/slide63.xml" ContentType="application/vnd.openxmlformats-officedocument.presentationml.slide+xml"/>
  <Override PartName="/ppt/slides/slide14.xml" ContentType="application/vnd.openxmlformats-officedocument.presentationml.slide+xml"/>
  <Override PartName="/ppt/slides/slide40.xml" ContentType="application/vnd.openxmlformats-officedocument.presentationml.slide+xml"/>
  <Override PartName="/ppt/slides/slide34.xml" ContentType="application/vnd.openxmlformats-officedocument.presentationml.slide+xml"/>
  <Override PartName="/ppt/notesSlides/notesSlide26.xml" ContentType="application/vnd.openxmlformats-officedocument.presentationml.notesSlide+xml"/>
  <Override PartName="/ppt/slides/slide44.xml" ContentType="application/vnd.openxmlformats-officedocument.presentationml.slide+xml"/>
  <Override PartName="/ppt/notesSlides/notesSlide12.xml" ContentType="application/vnd.openxmlformats-officedocument.presentationml.notesSlide+xml"/>
  <Override PartName="/ppt/notesSlides/notesSlide37.xml" ContentType="application/vnd.openxmlformats-officedocument.presentationml.notesSlide+xml"/>
  <Override PartName="/ppt/notesSlides/notesSlide44.xml" ContentType="application/vnd.openxmlformats-officedocument.presentationml.notesSlide+xml"/>
  <Override PartName="/ppt/notesSlides/notesSlide5.xml" ContentType="application/vnd.openxmlformats-officedocument.presentationml.notesSlide+xml"/>
  <Override PartName="/ppt/slides/slide49.xml" ContentType="application/vnd.openxmlformats-officedocument.presentationml.slide+xml"/>
  <Override PartName="/ppt/slideLayouts/slideLayout1.xml" ContentType="application/vnd.openxmlformats-officedocument.presentationml.slideLayout+xml"/>
  <Override PartName="/ppt/slides/slide48.xml" ContentType="application/vnd.openxmlformats-officedocument.presentationml.slide+xml"/>
  <Override PartName="/ppt/theme/theme1.xml" ContentType="application/vnd.openxmlformats-officedocument.theme+xml"/>
  <Override PartName="/ppt/presentation.xml" ContentType="application/vnd.openxmlformats-officedocument.presentationml.presentation.main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59.xml" ContentType="application/vnd.openxmlformats-officedocument.presentationml.slide+xml"/>
  <Default Extension="jpeg" ContentType="image/jpeg"/>
  <Override PartName="/ppt/slides/slide64.xml" ContentType="application/vnd.openxmlformats-officedocument.presentationml.slide+xml"/>
  <Override PartName="/ppt/notesSlides/notesSlide33.xml" ContentType="application/vnd.openxmlformats-officedocument.presentationml.notesSlide+xml"/>
  <Override PartName="/ppt/notesSlides/notesSlide46.xml" ContentType="application/vnd.openxmlformats-officedocument.presentationml.notes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Layouts/slideLayout11.xml" ContentType="application/vnd.openxmlformats-officedocument.presentationml.slideLayout+xml"/>
  <Override PartName="/ppt/notesSlides/notesSlide8.xml" ContentType="application/vnd.openxmlformats-officedocument.presentationml.notesSlide+xml"/>
  <Override PartName="/ppt/slides/slide8.xml" ContentType="application/vnd.openxmlformats-officedocument.presentationml.slide+xml"/>
  <Override PartName="/ppt/slides/slide15.xml" ContentType="application/vnd.openxmlformats-officedocument.presentationml.slide+xml"/>
  <Default Extension="rels" ContentType="application/vnd.openxmlformats-package.relationships+xml"/>
  <Override PartName="/ppt/slides/slide9.xml" ContentType="application/vnd.openxmlformats-officedocument.presentationml.slide+xml"/>
  <Override PartName="/ppt/slides/slide60.xml" ContentType="application/vnd.openxmlformats-officedocument.presentationml.slide+xml"/>
  <Override PartName="/ppt/slides/slide24.xml" ContentType="application/vnd.openxmlformats-officedocument.presentationml.slide+xml"/>
  <Override PartName="/ppt/slides/slide39.xml" ContentType="application/vnd.openxmlformats-officedocument.presentationml.slide+xml"/>
  <Override PartName="/ppt/slides/slide32.xml" ContentType="application/vnd.openxmlformats-officedocument.presentationml.slide+xml"/>
  <Override PartName="/ppt/notesSlides/notesSlide30.xml" ContentType="application/vnd.openxmlformats-officedocument.presentationml.notesSlide+xml"/>
  <Override PartName="/ppt/slides/slide6.xml" ContentType="application/vnd.openxmlformats-officedocument.presentationml.slide+xml"/>
  <Override PartName="/ppt/slides/slide16.xml" ContentType="application/vnd.openxmlformats-officedocument.presentationml.slide+xml"/>
  <Override PartName="/ppt/slides/slide38.xml" ContentType="application/vnd.openxmlformats-officedocument.presentationml.slide+xml"/>
  <Override PartName="/ppt/notesSlides/notesSlide20.xml" ContentType="application/vnd.openxmlformats-officedocument.presentationml.notesSlide+xml"/>
  <Override PartName="/ppt/slides/slide29.xml" ContentType="application/vnd.openxmlformats-officedocument.presentationml.slide+xml"/>
</Types>
</file>

<file path=_rels/.rels><?xml version="1.0" encoding="UTF-8" standalone="yes"?>
<Relationships xmlns="http://schemas.openxmlformats.org/package/2006/relationships"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Relationship Id="rId3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id="2147483660" r:id="rId1"/>
  </p:sldMasterIdLst>
  <p:notesMasterIdLst>
    <p:notesMasterId r:id="rId68"/>
  </p:notesMasterIdLst>
  <p:handoutMasterIdLst>
    <p:handoutMasterId r:id="rId69"/>
  </p:handoutMasterIdLst>
  <p:sldIdLst>
    <p:sldId id="686" r:id="rId2"/>
    <p:sldId id="256" r:id="rId3"/>
    <p:sldId id="356" r:id="rId4"/>
    <p:sldId id="478" r:id="rId5"/>
    <p:sldId id="479" r:id="rId6"/>
    <p:sldId id="551" r:id="rId7"/>
    <p:sldId id="553" r:id="rId8"/>
    <p:sldId id="571" r:id="rId9"/>
    <p:sldId id="572" r:id="rId10"/>
    <p:sldId id="573" r:id="rId11"/>
    <p:sldId id="574" r:id="rId12"/>
    <p:sldId id="575" r:id="rId13"/>
    <p:sldId id="576" r:id="rId14"/>
    <p:sldId id="577" r:id="rId15"/>
    <p:sldId id="578" r:id="rId16"/>
    <p:sldId id="579" r:id="rId17"/>
    <p:sldId id="580" r:id="rId18"/>
    <p:sldId id="581" r:id="rId19"/>
    <p:sldId id="582" r:id="rId20"/>
    <p:sldId id="583" r:id="rId21"/>
    <p:sldId id="584" r:id="rId22"/>
    <p:sldId id="586" r:id="rId23"/>
    <p:sldId id="587" r:id="rId24"/>
    <p:sldId id="588" r:id="rId25"/>
    <p:sldId id="589" r:id="rId26"/>
    <p:sldId id="591" r:id="rId27"/>
    <p:sldId id="590" r:id="rId28"/>
    <p:sldId id="592" r:id="rId29"/>
    <p:sldId id="593" r:id="rId30"/>
    <p:sldId id="594" r:id="rId31"/>
    <p:sldId id="595" r:id="rId32"/>
    <p:sldId id="596" r:id="rId33"/>
    <p:sldId id="599" r:id="rId34"/>
    <p:sldId id="601" r:id="rId35"/>
    <p:sldId id="600" r:id="rId36"/>
    <p:sldId id="602" r:id="rId37"/>
    <p:sldId id="604" r:id="rId38"/>
    <p:sldId id="605" r:id="rId39"/>
    <p:sldId id="606" r:id="rId40"/>
    <p:sldId id="608" r:id="rId41"/>
    <p:sldId id="609" r:id="rId42"/>
    <p:sldId id="598" r:id="rId43"/>
    <p:sldId id="451" r:id="rId44"/>
    <p:sldId id="452" r:id="rId45"/>
    <p:sldId id="453" r:id="rId46"/>
    <p:sldId id="612" r:id="rId47"/>
    <p:sldId id="597" r:id="rId48"/>
    <p:sldId id="613" r:id="rId49"/>
    <p:sldId id="614" r:id="rId50"/>
    <p:sldId id="615" r:id="rId51"/>
    <p:sldId id="673" r:id="rId52"/>
    <p:sldId id="616" r:id="rId53"/>
    <p:sldId id="674" r:id="rId54"/>
    <p:sldId id="617" r:id="rId55"/>
    <p:sldId id="618" r:id="rId56"/>
    <p:sldId id="619" r:id="rId57"/>
    <p:sldId id="620" r:id="rId58"/>
    <p:sldId id="621" r:id="rId59"/>
    <p:sldId id="622" r:id="rId60"/>
    <p:sldId id="624" r:id="rId61"/>
    <p:sldId id="629" r:id="rId62"/>
    <p:sldId id="630" r:id="rId63"/>
    <p:sldId id="675" r:id="rId64"/>
    <p:sldId id="677" r:id="rId65"/>
    <p:sldId id="678" r:id="rId66"/>
    <p:sldId id="684" r:id="rId6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prnPr prnWhat="handouts4" frameSlides="1"/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85" autoAdjust="0"/>
    <p:restoredTop sz="94660"/>
  </p:normalViewPr>
  <p:slideViewPr>
    <p:cSldViewPr snapToObjects="1">
      <p:cViewPr varScale="1">
        <p:scale>
          <a:sx n="98" d="100"/>
          <a:sy n="98" d="100"/>
        </p:scale>
        <p:origin x="-1176" y="-12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64" Type="http://schemas.openxmlformats.org/officeDocument/2006/relationships/slide" Target="slides/slide63.xml"/><Relationship Id="rId60" Type="http://schemas.openxmlformats.org/officeDocument/2006/relationships/slide" Target="slides/slide59.xml"/><Relationship Id="rId39" Type="http://schemas.openxmlformats.org/officeDocument/2006/relationships/slide" Target="slides/slide38.xml"/><Relationship Id="rId70" Type="http://schemas.openxmlformats.org/officeDocument/2006/relationships/printerSettings" Target="printerSettings/printerSettings1.bin"/><Relationship Id="rId7" Type="http://schemas.openxmlformats.org/officeDocument/2006/relationships/slide" Target="slides/slide6.xml"/><Relationship Id="rId43" Type="http://schemas.openxmlformats.org/officeDocument/2006/relationships/slide" Target="slides/slide42.xml"/><Relationship Id="rId74" Type="http://schemas.openxmlformats.org/officeDocument/2006/relationships/tableStyles" Target="tableStyles.xml"/><Relationship Id="rId25" Type="http://schemas.openxmlformats.org/officeDocument/2006/relationships/slide" Target="slides/slide24.xml"/><Relationship Id="rId10" Type="http://schemas.openxmlformats.org/officeDocument/2006/relationships/slide" Target="slides/slide9.xml"/><Relationship Id="rId50" Type="http://schemas.openxmlformats.org/officeDocument/2006/relationships/slide" Target="slides/slide49.xml"/><Relationship Id="rId63" Type="http://schemas.openxmlformats.org/officeDocument/2006/relationships/slide" Target="slides/slide62.xml"/><Relationship Id="rId17" Type="http://schemas.openxmlformats.org/officeDocument/2006/relationships/slide" Target="slides/slide16.xml"/><Relationship Id="rId9" Type="http://schemas.openxmlformats.org/officeDocument/2006/relationships/slide" Target="slides/slide8.xml"/><Relationship Id="rId18" Type="http://schemas.openxmlformats.org/officeDocument/2006/relationships/slide" Target="slides/slide17.xml"/><Relationship Id="rId27" Type="http://schemas.openxmlformats.org/officeDocument/2006/relationships/slide" Target="slides/slide26.xml"/><Relationship Id="rId71" Type="http://schemas.openxmlformats.org/officeDocument/2006/relationships/presProps" Target="presProps.xml"/><Relationship Id="rId14" Type="http://schemas.openxmlformats.org/officeDocument/2006/relationships/slide" Target="slides/slide13.xml"/><Relationship Id="rId4" Type="http://schemas.openxmlformats.org/officeDocument/2006/relationships/slide" Target="slides/slide3.xml"/><Relationship Id="rId28" Type="http://schemas.openxmlformats.org/officeDocument/2006/relationships/slide" Target="slides/slide27.xml"/><Relationship Id="rId45" Type="http://schemas.openxmlformats.org/officeDocument/2006/relationships/slide" Target="slides/slide44.xml"/><Relationship Id="rId58" Type="http://schemas.openxmlformats.org/officeDocument/2006/relationships/slide" Target="slides/slide57.xml"/><Relationship Id="rId42" Type="http://schemas.openxmlformats.org/officeDocument/2006/relationships/slide" Target="slides/slide41.xml"/><Relationship Id="rId73" Type="http://schemas.openxmlformats.org/officeDocument/2006/relationships/theme" Target="theme/theme1.xml"/><Relationship Id="rId6" Type="http://schemas.openxmlformats.org/officeDocument/2006/relationships/slide" Target="slides/slide5.xml"/><Relationship Id="rId49" Type="http://schemas.openxmlformats.org/officeDocument/2006/relationships/slide" Target="slides/slide48.xml"/><Relationship Id="rId44" Type="http://schemas.openxmlformats.org/officeDocument/2006/relationships/slide" Target="slides/slide43.xml"/><Relationship Id="rId69" Type="http://schemas.openxmlformats.org/officeDocument/2006/relationships/handoutMaster" Target="handoutMasters/handoutMaster1.xml"/><Relationship Id="rId19" Type="http://schemas.openxmlformats.org/officeDocument/2006/relationships/slide" Target="slides/slide18.xml"/><Relationship Id="rId38" Type="http://schemas.openxmlformats.org/officeDocument/2006/relationships/slide" Target="slides/slide37.xml"/><Relationship Id="rId20" Type="http://schemas.openxmlformats.org/officeDocument/2006/relationships/slide" Target="slides/slide19.xml"/><Relationship Id="rId2" Type="http://schemas.openxmlformats.org/officeDocument/2006/relationships/slide" Target="slides/slide1.xml"/><Relationship Id="rId46" Type="http://schemas.openxmlformats.org/officeDocument/2006/relationships/slide" Target="slides/slide45.xml"/><Relationship Id="rId57" Type="http://schemas.openxmlformats.org/officeDocument/2006/relationships/slide" Target="slides/slide56.xml"/><Relationship Id="rId59" Type="http://schemas.openxmlformats.org/officeDocument/2006/relationships/slide" Target="slides/slide58.xml"/><Relationship Id="rId35" Type="http://schemas.openxmlformats.org/officeDocument/2006/relationships/slide" Target="slides/slide34.xml"/><Relationship Id="rId51" Type="http://schemas.openxmlformats.org/officeDocument/2006/relationships/slide" Target="slides/slide50.xml"/><Relationship Id="rId55" Type="http://schemas.openxmlformats.org/officeDocument/2006/relationships/slide" Target="slides/slide54.xml"/><Relationship Id="rId31" Type="http://schemas.openxmlformats.org/officeDocument/2006/relationships/slide" Target="slides/slide30.xml"/><Relationship Id="rId34" Type="http://schemas.openxmlformats.org/officeDocument/2006/relationships/slide" Target="slides/slide33.xml"/><Relationship Id="rId40" Type="http://schemas.openxmlformats.org/officeDocument/2006/relationships/slide" Target="slides/slide39.xml"/><Relationship Id="rId62" Type="http://schemas.openxmlformats.org/officeDocument/2006/relationships/slide" Target="slides/slide61.xml"/><Relationship Id="rId66" Type="http://schemas.openxmlformats.org/officeDocument/2006/relationships/slide" Target="slides/slide65.xml"/><Relationship Id="rId36" Type="http://schemas.openxmlformats.org/officeDocument/2006/relationships/slide" Target="slides/slide35.xml"/><Relationship Id="rId72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24" Type="http://schemas.openxmlformats.org/officeDocument/2006/relationships/slide" Target="slides/slide23.xml"/><Relationship Id="rId47" Type="http://schemas.openxmlformats.org/officeDocument/2006/relationships/slide" Target="slides/slide46.xml"/><Relationship Id="rId56" Type="http://schemas.openxmlformats.org/officeDocument/2006/relationships/slide" Target="slides/slide55.xml"/><Relationship Id="rId48" Type="http://schemas.openxmlformats.org/officeDocument/2006/relationships/slide" Target="slides/slide47.xml"/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52" Type="http://schemas.openxmlformats.org/officeDocument/2006/relationships/slide" Target="slides/slide51.xml"/><Relationship Id="rId65" Type="http://schemas.openxmlformats.org/officeDocument/2006/relationships/slide" Target="slides/slide64.xml"/><Relationship Id="rId67" Type="http://schemas.openxmlformats.org/officeDocument/2006/relationships/slide" Target="slides/slide66.xml"/><Relationship Id="rId54" Type="http://schemas.openxmlformats.org/officeDocument/2006/relationships/slide" Target="slides/slide53.xml"/><Relationship Id="rId12" Type="http://schemas.openxmlformats.org/officeDocument/2006/relationships/slide" Target="slides/slide11.xml"/><Relationship Id="rId3" Type="http://schemas.openxmlformats.org/officeDocument/2006/relationships/slide" Target="slides/slide2.xml"/><Relationship Id="rId23" Type="http://schemas.openxmlformats.org/officeDocument/2006/relationships/slide" Target="slides/slide22.xml"/><Relationship Id="rId61" Type="http://schemas.openxmlformats.org/officeDocument/2006/relationships/slide" Target="slides/slide60.xml"/><Relationship Id="rId53" Type="http://schemas.openxmlformats.org/officeDocument/2006/relationships/slide" Target="slides/slide52.xml"/><Relationship Id="rId26" Type="http://schemas.openxmlformats.org/officeDocument/2006/relationships/slide" Target="slides/slide25.xml"/><Relationship Id="rId30" Type="http://schemas.openxmlformats.org/officeDocument/2006/relationships/slide" Target="slides/slide29.xml"/><Relationship Id="rId11" Type="http://schemas.openxmlformats.org/officeDocument/2006/relationships/slide" Target="slides/slide10.xml"/><Relationship Id="rId68" Type="http://schemas.openxmlformats.org/officeDocument/2006/relationships/notesMaster" Target="notesMasters/notesMaster1.xml"/><Relationship Id="rId29" Type="http://schemas.openxmlformats.org/officeDocument/2006/relationships/slide" Target="slides/slide28.xml"/><Relationship Id="rId16" Type="http://schemas.openxmlformats.org/officeDocument/2006/relationships/slide" Target="slides/slide15.xml"/><Relationship Id="rId33" Type="http://schemas.openxmlformats.org/officeDocument/2006/relationships/slide" Target="slides/slide32.xml"/><Relationship Id="rId41" Type="http://schemas.openxmlformats.org/officeDocument/2006/relationships/slide" Target="slides/slide4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2" Type="http://schemas.openxmlformats.org/officeDocument/2006/relationships/slide" Target="slides/slide21.xml"/><Relationship Id="rId21" Type="http://schemas.openxmlformats.org/officeDocument/2006/relationships/slide" Target="slides/slide20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pict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514534-372D-3948-B805-7CEBECFBF31B}" type="datetimeFigureOut">
              <a:rPr lang="en-US" smtClean="0"/>
              <a:t>2/16/11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68A71BF-4A92-D54F-B50A-FDD8AAB2F26A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00213A-4496-8E41-939D-6D779164903A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93E9A50-EED1-FA4E-868B-D30F9FDBA6F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4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8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9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0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1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2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3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4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5.xml"/><Relationship Id="rId1" Type="http://schemas.openxmlformats.org/officeDocument/2006/relationships/notesMaster" Target="../notesMasters/notesMaster1.xml"/></Relationships>
</file>

<file path=ppt/notesSlides/_rels/notesSlide3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6.xml"/><Relationship Id="rId1" Type="http://schemas.openxmlformats.org/officeDocument/2006/relationships/notesMaster" Target="../notesMasters/notesMaster1.xml"/></Relationships>
</file>

<file path=ppt/notesSlides/_rels/notesSlide3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4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8.xml"/><Relationship Id="rId1" Type="http://schemas.openxmlformats.org/officeDocument/2006/relationships/notesMaster" Target="../notesMasters/notesMaster1.xml"/></Relationships>
</file>

<file path=ppt/notesSlides/_rels/notesSlide4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9.xml"/><Relationship Id="rId1" Type="http://schemas.openxmlformats.org/officeDocument/2006/relationships/notesMaster" Target="../notesMasters/notesMaster1.xml"/></Relationships>
</file>

<file path=ppt/notesSlides/_rels/notesSlide4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0.xml"/><Relationship Id="rId1" Type="http://schemas.openxmlformats.org/officeDocument/2006/relationships/notesMaster" Target="../notesMasters/notesMaster1.xml"/></Relationships>
</file>

<file path=ppt/notesSlides/_rels/notesSlide4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1.xml"/><Relationship Id="rId1" Type="http://schemas.openxmlformats.org/officeDocument/2006/relationships/notesMaster" Target="../notesMasters/notesMaster1.xml"/></Relationships>
</file>

<file path=ppt/notesSlides/_rels/notesSlide4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2.xml"/><Relationship Id="rId1" Type="http://schemas.openxmlformats.org/officeDocument/2006/relationships/notesMaster" Target="../notesMasters/notesMaster1.xml"/></Relationships>
</file>

<file path=ppt/notesSlides/_rels/notesSlide4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3.xml"/><Relationship Id="rId1" Type="http://schemas.openxmlformats.org/officeDocument/2006/relationships/notesMaster" Target="../notesMasters/notesMaster1.xml"/></Relationships>
</file>

<file path=ppt/notesSlides/_rels/notesSlide4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0146B4B-CC12-ED44-B6A9-297B6B1074C9}" type="slidenum">
              <a:rPr lang="en-US"/>
              <a:pPr/>
              <a:t>5</a:t>
            </a:fld>
            <a:endParaRPr lang="en-US"/>
          </a:p>
        </p:txBody>
      </p:sp>
      <p:sp>
        <p:nvSpPr>
          <p:cNvPr id="501762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144588" y="685800"/>
            <a:ext cx="4568825" cy="3427413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483" y="4342589"/>
            <a:ext cx="5487036" cy="4115495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 lIns="85670" tIns="42835" rIns="85670" bIns="42835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626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462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4628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A363DDD-CF42-0D45-906F-F34EF2917881}" type="slidenum">
              <a:rPr lang="en-US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32</a:t>
            </a:fld>
            <a:endParaRPr 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B3C062D-A8F4-2A41-8078-5513E9FE8E83}" type="slidenum">
              <a:rPr lang="en-US"/>
              <a:pPr/>
              <a:t>44</a:t>
            </a:fld>
            <a:endParaRPr lang="en-US"/>
          </a:p>
        </p:txBody>
      </p:sp>
      <p:sp>
        <p:nvSpPr>
          <p:cNvPr id="521218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121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45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3DAA8BF7-14A6-7D4C-9849-FF9F59174B91}" type="slidenum">
              <a:rPr lang="en-US"/>
              <a:pPr/>
              <a:t>46</a:t>
            </a:fld>
            <a:endParaRPr lang="en-US"/>
          </a:p>
        </p:txBody>
      </p:sp>
      <p:sp>
        <p:nvSpPr>
          <p:cNvPr id="523266" name="Rectangle 2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3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507" y="4344134"/>
            <a:ext cx="5028988" cy="4113951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6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6676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7A77B956-AAA2-A847-99B2-EECCD025B6A4}" type="slidenum">
              <a:rPr lang="en-US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2163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2D5C0AF-E36F-6F4C-9A34-DB8947510A34}" type="slidenum">
              <a:rPr lang="en-US"/>
              <a:pPr/>
              <a:t>48</a:t>
            </a:fld>
            <a:endParaRPr 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318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318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43FF2A6B-D89F-0842-AC11-32466BB10EB5}" type="slidenum">
              <a:rPr lang="en-US" sz="1200">
                <a:latin typeface="Times New Roman" charset="0"/>
              </a:rPr>
              <a:pPr algn="r"/>
              <a:t>49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50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1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421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421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20B54C5E-88E3-8F4F-962C-F561C7A8B137}" type="slidenum">
              <a:rPr lang="en-US" sz="1200">
                <a:latin typeface="Times New Roman" charset="0"/>
              </a:rPr>
              <a:pPr algn="r"/>
              <a:t>51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52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523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523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182E4E03-7B5F-BA4A-9E7E-13372D6FD41D}" type="slidenum">
              <a:rPr lang="en-US" sz="1200">
                <a:latin typeface="Times New Roman" charset="0"/>
              </a:rPr>
              <a:pPr algn="r"/>
              <a:t>53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625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626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B691018-2A62-0A42-AF7F-F81C1513AA09}" type="slidenum">
              <a:rPr lang="en-US" sz="1200">
                <a:latin typeface="Times New Roman" charset="0"/>
              </a:rPr>
              <a:pPr algn="r"/>
              <a:t>54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7283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7284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983E7B2-AEB1-284B-A5DE-6E23CD9F1B89}" type="slidenum">
              <a:rPr lang="en-US" sz="1200">
                <a:latin typeface="Times New Roman" charset="0"/>
              </a:rPr>
              <a:pPr algn="r"/>
              <a:t>55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830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830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D95FF4B5-735A-0843-95E3-9F7B34347E95}" type="slidenum">
              <a:rPr lang="en-US" sz="1200">
                <a:latin typeface="Times New Roman" charset="0"/>
              </a:rPr>
              <a:pPr algn="r"/>
              <a:t>56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3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99331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99332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CDB93C70-0D1B-0740-A11E-E2452EB3BE7B}" type="slidenum">
              <a:rPr lang="en-US" sz="1200">
                <a:latin typeface="Times New Roman" charset="0"/>
              </a:rPr>
              <a:pPr algn="r"/>
              <a:t>57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4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0355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0356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32965CEA-580F-AF45-8629-11D7D0EB84A5}" type="slidenum">
              <a:rPr lang="en-US" sz="1200">
                <a:latin typeface="Times New Roman" charset="0"/>
              </a:rPr>
              <a:pPr algn="r"/>
              <a:t>58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1379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1380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BE8F9183-BC0C-5544-8E17-92509B64F7F0}" type="slidenum">
              <a:rPr lang="en-US" sz="1200">
                <a:latin typeface="Times New Roman" charset="0"/>
              </a:rPr>
              <a:pPr algn="r"/>
              <a:t>59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xfrm>
            <a:off x="1144588" y="685800"/>
            <a:ext cx="4572000" cy="3429000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3427" name="Notes Placeholder 2"/>
          <p:cNvSpPr>
            <a:spLocks noGrp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noFill/>
        </p:spPr>
        <p:txBody>
          <a:bodyPr/>
          <a:lstStyle/>
          <a:p>
            <a:endParaRPr lang="en-US"/>
          </a:p>
        </p:txBody>
      </p:sp>
      <p:sp>
        <p:nvSpPr>
          <p:cNvPr id="103428" name="Slide Number Placeholder 3"/>
          <p:cNvSpPr txBox="1">
            <a:spLocks noGrp="1"/>
          </p:cNvSpPr>
          <p:nvPr/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>
            <a:prstTxWarp prst="textNoShape">
              <a:avLst/>
            </a:prstTxWarp>
          </a:bodyPr>
          <a:lstStyle/>
          <a:p>
            <a:pPr algn="r"/>
            <a:fld id="{542A1EC0-B9A2-FB4E-9044-719FC478D82B}" type="slidenum">
              <a:rPr lang="en-US" sz="1200">
                <a:latin typeface="Times New Roman" charset="0"/>
              </a:rPr>
              <a:pPr algn="r"/>
              <a:t>60</a:t>
            </a:fld>
            <a:endParaRPr lang="en-US" sz="1200"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854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39940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05344971-9A47-DA4C-8547-DD269BE38CA0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61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4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62</a:t>
            </a:fld>
            <a:endParaRPr lang="en-US"/>
          </a:p>
        </p:txBody>
      </p:sp>
    </p:spTree>
  </p:cSld>
  <p:clrMapOvr>
    <a:masterClrMapping/>
  </p:clrMapOvr>
</p:notes>
</file>

<file path=ppt/notesSlides/notesSlide4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09571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03C40C1-33C4-C744-B78D-43897C3C4B5F}" type="slidenum">
              <a:rPr lang="en-US"/>
              <a:pPr/>
              <a:t>63</a:t>
            </a:fld>
            <a:endParaRPr lang="en-US"/>
          </a:p>
        </p:txBody>
      </p:sp>
    </p:spTree>
  </p:cSld>
  <p:clrMapOvr>
    <a:masterClrMapping/>
  </p:clrMapOvr>
</p:notes>
</file>

<file path=ppt/notesSlides/notesSlide4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66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3667" name="Notes Placeholder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en-US"/>
          </a:p>
        </p:txBody>
      </p:sp>
      <p:sp>
        <p:nvSpPr>
          <p:cNvPr id="40964" name="Slide Number Placehold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/>
          <a:lstStyle/>
          <a:p>
            <a:fld id="{A5EEB88E-7757-5A4B-AAD0-720926D7CF1D}" type="slidenum">
              <a:rPr lang="en-US" b="1">
                <a:solidFill>
                  <a:srgbClr val="000000"/>
                </a:solidFill>
                <a:latin typeface="Times New Roman" charset="0"/>
              </a:rPr>
              <a:pPr/>
              <a:t>66</a:t>
            </a:fld>
            <a:endParaRPr lang="en-US" b="1">
              <a:solidFill>
                <a:srgbClr val="000000"/>
              </a:solidFill>
              <a:latin typeface="Times New Roman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722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5872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/>
          </a:p>
        </p:txBody>
      </p:sp>
      <p:sp>
        <p:nvSpPr>
          <p:cNvPr id="158724" name="Slide Number Placeholder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04BEC6F-2371-7648-9EC0-2B8A61AA77E6}" type="slidenum">
              <a:rPr lang="en-US"/>
              <a:pPr/>
              <a:t>14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Content Placeholder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Footer Placeholder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12" name="Slide Number Placeholder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Text Placeholder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15" name="Text Placeholder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9" name="Content Placeholder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ate Placeholder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13" name="Slide Number Placeholder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4" name="Footer Placeholder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4" Type="http://schemas.openxmlformats.org/officeDocument/2006/relationships/slideLayout" Target="../slideLayouts/slideLayout4.xml"/><Relationship Id="rId10" Type="http://schemas.openxmlformats.org/officeDocument/2006/relationships/slideLayout" Target="../slideLayouts/slideLayout10.xml"/><Relationship Id="rId5" Type="http://schemas.openxmlformats.org/officeDocument/2006/relationships/slideLayout" Target="../slideLayouts/slideLayout5.xml"/><Relationship Id="rId7" Type="http://schemas.openxmlformats.org/officeDocument/2006/relationships/slideLayout" Target="../slideLayouts/slideLayout7.xml"/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9" Type="http://schemas.openxmlformats.org/officeDocument/2006/relationships/slideLayout" Target="../slideLayouts/slideLayout9.xml"/><Relationship Id="rId3" Type="http://schemas.openxmlformats.org/officeDocument/2006/relationships/slideLayout" Target="../slideLayouts/slideLayout3.xml"/><Relationship Id="rId6" Type="http://schemas.openxmlformats.org/officeDocument/2006/relationships/slideLayout" Target="../slideLayouts/slideLayout6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7B6FE768-D535-DB4F-A86D-18423950C428}" type="datetimeFigureOut">
              <a:rPr lang="en-US" smtClean="0"/>
              <a:pPr/>
              <a:t>2/16/11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A0076733-97FC-644E-9C9E-BE83813A8A25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8.xml"/><Relationship Id="rId3" Type="http://schemas.openxmlformats.org/officeDocument/2006/relationships/image" Target="../media/image6.png"/></Relationships>
</file>

<file path=ppt/slides/_rels/slide46.xml.rels><?xml version="1.0" encoding="UTF-8" standalone="yes"?>
<Relationships xmlns="http://schemas.openxmlformats.org/package/2006/relationships"><Relationship Id="rId4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9.xml"/><Relationship Id="rId3" Type="http://schemas.openxmlformats.org/officeDocument/2006/relationships/image" Target="../media/image6.png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5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8.xml"/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9.xml"/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0.xml"/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2.xml"/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3.xml"/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4.xml"/><Relationship Id="rId1" Type="http://schemas.openxmlformats.org/officeDocument/2006/relationships/slideLayout" Target="../slideLayouts/slideLayout2.xml"/></Relationships>
</file>

<file path=ppt/slides/_rels/slide63.xml.rels><?xml version="1.0" encoding="UTF-8" standalone="yes"?>
<Relationships xmlns="http://schemas.openxmlformats.org/package/2006/relationships"><Relationship Id="rId4" Type="http://schemas.openxmlformats.org/officeDocument/2006/relationships/oleObject" Target="../embeddings/Microsoft_Equation1.bin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Relationship Id="rId3" Type="http://schemas.openxmlformats.org/officeDocument/2006/relationships/notesSlide" Target="../notesSlides/notesSlide45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61848" y="914400"/>
            <a:ext cx="8204200" cy="4648200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1143000" y="5955268"/>
            <a:ext cx="75438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http://</a:t>
            </a:r>
            <a:r>
              <a:rPr lang="en-US" dirty="0" err="1" smtClean="0"/>
              <a:t>www.youtube.com/watch?v</a:t>
            </a:r>
            <a:r>
              <a:rPr lang="en-US" dirty="0" smtClean="0"/>
              <a:t>=</a:t>
            </a:r>
            <a:r>
              <a:rPr lang="en-US" dirty="0" err="1" smtClean="0"/>
              <a:t>dD_NdnYrDzY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all constituents spanning </a:t>
            </a:r>
          </a:p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1-3 or “the man with” 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how could we figure this out?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15000" y="4778514"/>
            <a:ext cx="34290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Key: rules are binary and only have two constituents on the right hand side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248400" y="5881688"/>
            <a:ext cx="152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VP -&gt; </a:t>
            </a:r>
            <a:r>
              <a:rPr lang="en-US" dirty="0" smtClean="0">
                <a:solidFill>
                  <a:srgbClr val="008000"/>
                </a:solidFill>
              </a:rPr>
              <a:t>VB NP</a:t>
            </a:r>
            <a:endParaRPr lang="en-US" dirty="0" smtClean="0">
              <a:solidFill>
                <a:srgbClr val="008000"/>
              </a:solidFill>
            </a:endParaRPr>
          </a:p>
          <a:p>
            <a:r>
              <a:rPr lang="en-US" dirty="0" smtClean="0"/>
              <a:t>NP </a:t>
            </a:r>
            <a:r>
              <a:rPr lang="en-US" dirty="0" smtClean="0"/>
              <a:t>-&gt; </a:t>
            </a:r>
            <a:r>
              <a:rPr lang="en-US" dirty="0" smtClean="0">
                <a:solidFill>
                  <a:srgbClr val="008000"/>
                </a:solidFill>
              </a:rPr>
              <a:t>DT NN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4189413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 </a:t>
            </a:r>
            <a:r>
              <a:rPr lang="en-US" sz="2400" dirty="0" smtClean="0">
                <a:solidFill>
                  <a:srgbClr val="008000"/>
                </a:solidFill>
              </a:rPr>
              <a:t>any for </a:t>
            </a:r>
            <a:r>
              <a:rPr lang="en-US" sz="2400" dirty="0" smtClean="0">
                <a:solidFill>
                  <a:srgbClr val="008000"/>
                </a:solidFill>
              </a:rPr>
              <a:t>“the” with </a:t>
            </a:r>
            <a:r>
              <a:rPr lang="en-US" sz="2400" dirty="0" smtClean="0">
                <a:solidFill>
                  <a:srgbClr val="008000"/>
                </a:solidFill>
              </a:rPr>
              <a:t>any </a:t>
            </a:r>
            <a:r>
              <a:rPr lang="en-US" sz="2400" dirty="0" smtClean="0">
                <a:solidFill>
                  <a:srgbClr val="008000"/>
                </a:solidFill>
              </a:rPr>
              <a:t>for “man 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3421063" y="3330575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3429000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86025" y="33401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any for </a:t>
            </a:r>
            <a:r>
              <a:rPr lang="en-US" sz="2400" dirty="0" smtClean="0">
                <a:solidFill>
                  <a:srgbClr val="008000"/>
                </a:solidFill>
              </a:rPr>
              <a:t>“the man” with</a:t>
            </a:r>
            <a:r>
              <a:rPr lang="en-US" sz="2400" dirty="0" smtClean="0">
                <a:solidFill>
                  <a:srgbClr val="008000"/>
                </a:solidFill>
              </a:rPr>
              <a:t> any for </a:t>
            </a:r>
            <a:r>
              <a:rPr lang="en-US" sz="2400" dirty="0" smtClean="0">
                <a:solidFill>
                  <a:srgbClr val="008000"/>
                </a:solidFill>
              </a:rPr>
              <a:t>“with”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 smtClean="0">
                <a:latin typeface="Arial"/>
                <a:cs typeface="Arial"/>
              </a:rPr>
              <a:t>?</a:t>
            </a:r>
            <a:endParaRPr lang="en-US" sz="3600" dirty="0"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64038" y="33528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54038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any for </a:t>
            </a:r>
            <a:r>
              <a:rPr lang="en-US" sz="2400" dirty="0" smtClean="0">
                <a:solidFill>
                  <a:srgbClr val="008000"/>
                </a:solidFill>
              </a:rPr>
              <a:t>“Film” with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“the 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41910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1495425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“Film the” with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“man 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2438400" y="2479675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“Film the man” with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8674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3400425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any</a:t>
            </a:r>
            <a:r>
              <a:rPr lang="en-US" sz="2400" dirty="0" smtClean="0">
                <a:solidFill>
                  <a:srgbClr val="008000"/>
                </a:solidFill>
              </a:rPr>
              <a:t> </a:t>
            </a:r>
            <a:r>
              <a:rPr lang="en-US" sz="2400" dirty="0" smtClean="0">
                <a:solidFill>
                  <a:srgbClr val="008000"/>
                </a:solidFill>
              </a:rPr>
              <a:t>for “Film the man with” with</a:t>
            </a:r>
            <a:r>
              <a:rPr lang="en-US" sz="2400" dirty="0" smtClean="0">
                <a:solidFill>
                  <a:srgbClr val="008000"/>
                </a:solidFill>
              </a:rPr>
              <a:t> any for </a:t>
            </a:r>
            <a:r>
              <a:rPr lang="en-US" sz="2400" dirty="0" smtClean="0">
                <a:solidFill>
                  <a:srgbClr val="008000"/>
                </a:solidFill>
              </a:rPr>
              <a:t>“trust”</a:t>
            </a:r>
            <a:endParaRPr lang="en-US" sz="2400" dirty="0">
              <a:solidFill>
                <a:srgbClr val="008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Parsing 2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David Kauchak</a:t>
            </a:r>
          </a:p>
          <a:p>
            <a:r>
              <a:rPr lang="en-US" dirty="0" smtClean="0"/>
              <a:t>CS159 – Spring 2011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934200" y="6211669"/>
            <a:ext cx="25146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i="1" dirty="0" smtClean="0"/>
              <a:t>some slides adapted from Ray Mooney</a:t>
            </a:r>
            <a:endParaRPr lang="en-US" sz="1600" i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What if our rules weren’t binary?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4" name="Rectangle 23"/>
          <p:cNvSpPr/>
          <p:nvPr/>
        </p:nvSpPr>
        <p:spPr>
          <a:xfrm>
            <a:off x="4364038" y="25019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/>
          <p:cNvSpPr/>
          <p:nvPr/>
        </p:nvSpPr>
        <p:spPr>
          <a:xfrm>
            <a:off x="4391025" y="50292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Rectangle 25"/>
          <p:cNvSpPr/>
          <p:nvPr/>
        </p:nvSpPr>
        <p:spPr>
          <a:xfrm>
            <a:off x="533400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8000"/>
                </a:solidFill>
              </a:rPr>
              <a:t>See if we can make a new constituent combining</a:t>
            </a:r>
            <a:r>
              <a:rPr lang="en-US" sz="2400" dirty="0" smtClean="0">
                <a:solidFill>
                  <a:srgbClr val="008000"/>
                </a:solidFill>
              </a:rPr>
              <a:t> any  </a:t>
            </a:r>
            <a:r>
              <a:rPr lang="en-US" sz="2400" dirty="0" smtClean="0">
                <a:solidFill>
                  <a:srgbClr val="008000"/>
                </a:solidFill>
              </a:rPr>
              <a:t>for “Film” with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“the man” with</a:t>
            </a:r>
            <a:r>
              <a:rPr lang="en-US" sz="2400" dirty="0" smtClean="0">
                <a:solidFill>
                  <a:srgbClr val="008000"/>
                </a:solidFill>
              </a:rPr>
              <a:t> any </a:t>
            </a:r>
            <a:r>
              <a:rPr lang="en-US" sz="2400" dirty="0" smtClean="0">
                <a:solidFill>
                  <a:srgbClr val="008000"/>
                </a:solidFill>
              </a:rPr>
              <a:t>for “with trust”</a:t>
            </a:r>
            <a:endParaRPr lang="en-US" sz="2400" dirty="0">
              <a:solidFill>
                <a:srgbClr val="008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2446338" y="2501900"/>
            <a:ext cx="942975" cy="850900"/>
          </a:xfrm>
          <a:prstGeom prst="rect">
            <a:avLst/>
          </a:prstGeom>
          <a:solidFill>
            <a:srgbClr val="008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fill</a:t>
            </a:r>
            <a:r>
              <a:rPr lang="en-US" sz="2400" dirty="0" smtClean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order should we traverse the entries in the chart?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3" name="Rectangle 22"/>
          <p:cNvSpPr/>
          <p:nvPr/>
        </p:nvSpPr>
        <p:spPr>
          <a:xfrm>
            <a:off x="3429000" y="3340100"/>
            <a:ext cx="942975" cy="850900"/>
          </a:xfrm>
          <a:prstGeom prst="rect">
            <a:avLst/>
          </a:prstGeom>
          <a:solidFill>
            <a:srgbClr val="FF0000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5" name="Straight Arrow Connector 24"/>
          <p:cNvCxnSpPr/>
          <p:nvPr/>
        </p:nvCxnSpPr>
        <p:spPr>
          <a:xfrm rot="5400000">
            <a:off x="3531439" y="4293438"/>
            <a:ext cx="709523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Arrow Connector 27"/>
          <p:cNvCxnSpPr/>
          <p:nvPr/>
        </p:nvCxnSpPr>
        <p:spPr>
          <a:xfrm rot="10800000">
            <a:off x="3048000" y="3733800"/>
            <a:ext cx="609600" cy="1588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From bottom to top, left to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29" name="Straight Arrow Connector 28"/>
          <p:cNvCxnSpPr/>
          <p:nvPr/>
        </p:nvCxnSpPr>
        <p:spPr>
          <a:xfrm rot="5400000" flipH="1" flipV="1">
            <a:off x="723900" y="3238500"/>
            <a:ext cx="533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/>
          <p:nvPr/>
        </p:nvCxnSpPr>
        <p:spPr>
          <a:xfrm rot="5400000" flipH="1" flipV="1">
            <a:off x="1219200" y="3656806"/>
            <a:ext cx="13716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/>
          <p:cNvCxnSpPr/>
          <p:nvPr/>
        </p:nvCxnSpPr>
        <p:spPr>
          <a:xfrm rot="5400000" flipH="1" flipV="1">
            <a:off x="1789906" y="4228306"/>
            <a:ext cx="23622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6" name="Straight Arrow Connector 35"/>
          <p:cNvCxnSpPr/>
          <p:nvPr/>
        </p:nvCxnSpPr>
        <p:spPr>
          <a:xfrm>
            <a:off x="914400" y="6477000"/>
            <a:ext cx="2819400" cy="1588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7" name="TextBox 26"/>
          <p:cNvSpPr txBox="1"/>
          <p:nvPr/>
        </p:nvSpPr>
        <p:spPr>
          <a:xfrm>
            <a:off x="5638800" y="4343400"/>
            <a:ext cx="3435902" cy="1200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Top-left along the diagonals moving to the right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1066800" y="3048000"/>
            <a:ext cx="3733800" cy="3200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2" name="Straight Arrow Connector 31"/>
          <p:cNvCxnSpPr/>
          <p:nvPr/>
        </p:nvCxnSpPr>
        <p:spPr>
          <a:xfrm>
            <a:off x="1981200" y="3048000"/>
            <a:ext cx="2819400" cy="25146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5" name="Straight Arrow Connector 34"/>
          <p:cNvCxnSpPr/>
          <p:nvPr/>
        </p:nvCxnSpPr>
        <p:spPr>
          <a:xfrm>
            <a:off x="2971800" y="3048000"/>
            <a:ext cx="1828800" cy="1676400"/>
          </a:xfrm>
          <a:prstGeom prst="straightConnector1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 parser: unary rules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94248" cy="4495800"/>
          </a:xfrm>
        </p:spPr>
        <p:txBody>
          <a:bodyPr/>
          <a:lstStyle/>
          <a:p>
            <a:r>
              <a:rPr lang="en-US" dirty="0" smtClean="0"/>
              <a:t>Often, we will leave unary rules rather than converting to CNF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Do these complicate the algorithm?</a:t>
            </a:r>
          </a:p>
          <a:p>
            <a:pPr lvl="1"/>
            <a:r>
              <a:rPr lang="en-US" dirty="0" smtClean="0"/>
              <a:t>Must check whenever we add a constituent to see if any unary rules apply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457200" y="1848683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2" name="TextBox 2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Admin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Quiz </a:t>
            </a:r>
            <a:r>
              <a:rPr lang="en-US" dirty="0" smtClean="0"/>
              <a:t>1 (out of 32)</a:t>
            </a:r>
          </a:p>
          <a:p>
            <a:pPr lvl="1"/>
            <a:r>
              <a:rPr lang="en-US" dirty="0" smtClean="0"/>
              <a:t>High: 31</a:t>
            </a:r>
          </a:p>
          <a:p>
            <a:pPr lvl="1"/>
            <a:r>
              <a:rPr lang="en-US" dirty="0" smtClean="0"/>
              <a:t>Average: 26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Assignment 3 will be out soon</a:t>
            </a:r>
          </a:p>
          <a:p>
            <a:r>
              <a:rPr lang="en-US" dirty="0" smtClean="0"/>
              <a:t>Watson vs. </a:t>
            </a:r>
            <a:r>
              <a:rPr lang="en-US" dirty="0" smtClean="0"/>
              <a:t>Humans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3840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8" name="TextBox 37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51142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26" name="TextBox 25"/>
          <p:cNvSpPr txBox="1"/>
          <p:nvPr/>
        </p:nvSpPr>
        <p:spPr>
          <a:xfrm>
            <a:off x="6673722" y="2057400"/>
            <a:ext cx="2092326" cy="45243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/>
              <a:t>VP -&gt; VP2 PP</a:t>
            </a:r>
          </a:p>
          <a:p>
            <a:r>
              <a:rPr lang="en-US" dirty="0" smtClean="0"/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man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524000" y="3392269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2438400" y="41148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3429000" y="5029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419600" y="58584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1828800" y="28956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2438400" y="326767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33" name="TextBox 32"/>
          <p:cNvSpPr txBox="1"/>
          <p:nvPr/>
        </p:nvSpPr>
        <p:spPr>
          <a:xfrm>
            <a:off x="4419600" y="5040868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34" name="Straight Connector 33"/>
          <p:cNvCxnSpPr/>
          <p:nvPr/>
        </p:nvCxnSpPr>
        <p:spPr>
          <a:xfrm>
            <a:off x="3733800" y="45720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2" name="TextBox 31"/>
          <p:cNvSpPr txBox="1"/>
          <p:nvPr/>
        </p:nvSpPr>
        <p:spPr>
          <a:xfrm>
            <a:off x="2438400" y="2457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41910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>
            <a:off x="3733800" y="3733800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3695700" y="2894012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4343400" y="33528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4343400" y="2429470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VP2</a:t>
            </a:r>
          </a:p>
          <a:p>
            <a:endParaRPr lang="en-US" dirty="0"/>
          </a:p>
        </p:txBody>
      </p:sp>
      <p:sp>
        <p:nvSpPr>
          <p:cNvPr id="41" name="TextBox 40"/>
          <p:cNvSpPr txBox="1"/>
          <p:nvPr/>
        </p:nvSpPr>
        <p:spPr>
          <a:xfrm>
            <a:off x="533400" y="24384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talk about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After we fill in the chart, </a:t>
            </a:r>
            <a:r>
              <a:rPr lang="en-US" dirty="0" smtClean="0">
                <a:solidFill>
                  <a:srgbClr val="FF0000"/>
                </a:solidFill>
              </a:rPr>
              <a:t>how do we know if there is a parse?</a:t>
            </a:r>
          </a:p>
          <a:p>
            <a:pPr lvl="1"/>
            <a:r>
              <a:rPr lang="en-US" dirty="0" smtClean="0"/>
              <a:t>If there is an </a:t>
            </a:r>
            <a:r>
              <a:rPr lang="en-US" b="1" dirty="0" smtClean="0"/>
              <a:t>S</a:t>
            </a:r>
            <a:r>
              <a:rPr lang="en-US" dirty="0" smtClean="0"/>
              <a:t> in the upper right corner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What if we want an actual tree/parse?</a:t>
            </a:r>
            <a:endParaRPr lang="en-US" dirty="0" smtClean="0"/>
          </a:p>
          <a:p>
            <a:pPr lvl="1"/>
            <a:endParaRPr lang="en-US" dirty="0" smtClean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62200" y="3733800"/>
            <a:ext cx="3270250" cy="285659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46" name="TextBox 45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4" name="TextBox 53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7" name="TextBox 46"/>
          <p:cNvSpPr txBox="1"/>
          <p:nvPr/>
        </p:nvSpPr>
        <p:spPr>
          <a:xfrm>
            <a:off x="6477000" y="16002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sp>
        <p:nvSpPr>
          <p:cNvPr id="48" name="TextBox 47"/>
          <p:cNvSpPr txBox="1"/>
          <p:nvPr/>
        </p:nvSpPr>
        <p:spPr>
          <a:xfrm>
            <a:off x="6400800" y="2343329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49" name="Straight Arrow Connector 48"/>
          <p:cNvCxnSpPr/>
          <p:nvPr/>
        </p:nvCxnSpPr>
        <p:spPr>
          <a:xfrm rot="5400000">
            <a:off x="6440489" y="2161798"/>
            <a:ext cx="38100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60960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  <a:endParaRPr lang="en-US" dirty="0"/>
          </a:p>
        </p:txBody>
      </p:sp>
      <p:sp>
        <p:nvSpPr>
          <p:cNvPr id="52" name="TextBox 51"/>
          <p:cNvSpPr txBox="1"/>
          <p:nvPr/>
        </p:nvSpPr>
        <p:spPr>
          <a:xfrm>
            <a:off x="6781800" y="2895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53" name="Straight Arrow Connector 52"/>
          <p:cNvCxnSpPr/>
          <p:nvPr/>
        </p:nvCxnSpPr>
        <p:spPr>
          <a:xfrm rot="10800000" flipV="1">
            <a:off x="6324600" y="2743197"/>
            <a:ext cx="230189" cy="19744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5" name="Straight Arrow Connector 54"/>
          <p:cNvCxnSpPr/>
          <p:nvPr/>
        </p:nvCxnSpPr>
        <p:spPr>
          <a:xfrm>
            <a:off x="6630990" y="2743200"/>
            <a:ext cx="379410" cy="19744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3" name="TextBox 62"/>
          <p:cNvSpPr txBox="1"/>
          <p:nvPr/>
        </p:nvSpPr>
        <p:spPr>
          <a:xfrm>
            <a:off x="6553200" y="3669268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sp>
        <p:nvSpPr>
          <p:cNvPr id="64" name="TextBox 63"/>
          <p:cNvSpPr txBox="1"/>
          <p:nvPr/>
        </p:nvSpPr>
        <p:spPr>
          <a:xfrm>
            <a:off x="7315200" y="36576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69" name="Straight Arrow Connector 68"/>
          <p:cNvCxnSpPr/>
          <p:nvPr/>
        </p:nvCxnSpPr>
        <p:spPr>
          <a:xfrm rot="5400000">
            <a:off x="6597374" y="3449358"/>
            <a:ext cx="522843" cy="153990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1" name="Straight Arrow Connector 70"/>
          <p:cNvCxnSpPr/>
          <p:nvPr/>
        </p:nvCxnSpPr>
        <p:spPr>
          <a:xfrm rot="16200000" flipH="1">
            <a:off x="7060407" y="3304383"/>
            <a:ext cx="511177" cy="4556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0" name="TextBox 69"/>
          <p:cNvSpPr txBox="1"/>
          <p:nvPr/>
        </p:nvSpPr>
        <p:spPr>
          <a:xfrm>
            <a:off x="6248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  <a:endParaRPr lang="en-US" dirty="0"/>
          </a:p>
        </p:txBody>
      </p:sp>
      <p:sp>
        <p:nvSpPr>
          <p:cNvPr id="72" name="TextBox 71"/>
          <p:cNvSpPr txBox="1"/>
          <p:nvPr/>
        </p:nvSpPr>
        <p:spPr>
          <a:xfrm>
            <a:off x="68580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  <a:endParaRPr lang="en-US" dirty="0"/>
          </a:p>
        </p:txBody>
      </p:sp>
      <p:sp>
        <p:nvSpPr>
          <p:cNvPr id="73" name="TextBox 72"/>
          <p:cNvSpPr txBox="1"/>
          <p:nvPr/>
        </p:nvSpPr>
        <p:spPr>
          <a:xfrm>
            <a:off x="75438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74" name="TextBox 73"/>
          <p:cNvSpPr txBox="1"/>
          <p:nvPr/>
        </p:nvSpPr>
        <p:spPr>
          <a:xfrm>
            <a:off x="8153400" y="4343400"/>
            <a:ext cx="1066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75" name="Straight Arrow Connector 74"/>
          <p:cNvCxnSpPr/>
          <p:nvPr/>
        </p:nvCxnSpPr>
        <p:spPr>
          <a:xfrm rot="5400000">
            <a:off x="6444973" y="4081184"/>
            <a:ext cx="294246" cy="23019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7" name="Straight Arrow Connector 76"/>
          <p:cNvCxnSpPr/>
          <p:nvPr/>
        </p:nvCxnSpPr>
        <p:spPr>
          <a:xfrm rot="16200000" flipH="1">
            <a:off x="6791560" y="4115597"/>
            <a:ext cx="359889" cy="22700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9" name="Straight Arrow Connector 78"/>
          <p:cNvCxnSpPr/>
          <p:nvPr/>
        </p:nvCxnSpPr>
        <p:spPr>
          <a:xfrm rot="16200000" flipH="1">
            <a:off x="7467840" y="4102894"/>
            <a:ext cx="305913" cy="15399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0" name="Straight Arrow Connector 79"/>
          <p:cNvCxnSpPr/>
          <p:nvPr/>
        </p:nvCxnSpPr>
        <p:spPr>
          <a:xfrm>
            <a:off x="7697793" y="3922931"/>
            <a:ext cx="608007" cy="475559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3" name="TextBox 82"/>
          <p:cNvSpPr txBox="1"/>
          <p:nvPr/>
        </p:nvSpPr>
        <p:spPr>
          <a:xfrm>
            <a:off x="6667500" y="5239057"/>
            <a:ext cx="1905000" cy="5847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rgbClr val="0000FF"/>
                </a:solidFill>
              </a:rPr>
              <a:t>…</a:t>
            </a:r>
            <a:endParaRPr lang="en-US" sz="3200" dirty="0">
              <a:solidFill>
                <a:srgbClr val="0000FF"/>
              </a:solidFill>
            </a:endParaRPr>
          </a:p>
        </p:txBody>
      </p:sp>
      <p:sp>
        <p:nvSpPr>
          <p:cNvPr id="67" name="TextBox 6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" grpId="0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Where</a:t>
            </a:r>
            <a:r>
              <a:rPr lang="en-US" sz="2400" dirty="0" smtClean="0">
                <a:solidFill>
                  <a:srgbClr val="FF0000"/>
                </a:solidFill>
              </a:rPr>
              <a:t> do </a:t>
            </a:r>
            <a:r>
              <a:rPr lang="en-US" sz="2400" dirty="0" smtClean="0">
                <a:solidFill>
                  <a:srgbClr val="FF0000"/>
                </a:solidFill>
              </a:rPr>
              <a:t>these arrows/references come from?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46" name="TextBox 45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29817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1317814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S -&gt; VP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19397"/>
            <a:ext cx="3505198" cy="1"/>
          </a:xfrm>
          <a:prstGeom prst="straightConnector1">
            <a:avLst/>
          </a:prstGeom>
          <a:ln w="28575" cap="flat" cmpd="sng" algn="ctr">
            <a:solidFill>
              <a:srgbClr val="FF0000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8" name="Straight Arrow Connector 57"/>
          <p:cNvCxnSpPr/>
          <p:nvPr/>
        </p:nvCxnSpPr>
        <p:spPr>
          <a:xfrm rot="10800000">
            <a:off x="2895600" y="3264932"/>
            <a:ext cx="1468438" cy="195816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0" name="Straight Arrow Connector 59"/>
          <p:cNvCxnSpPr/>
          <p:nvPr/>
        </p:nvCxnSpPr>
        <p:spPr>
          <a:xfrm rot="5400000">
            <a:off x="4031060" y="4158058"/>
            <a:ext cx="108823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54" name="Straight Arrow Connector 53"/>
          <p:cNvCxnSpPr/>
          <p:nvPr/>
        </p:nvCxnSpPr>
        <p:spPr>
          <a:xfrm rot="10800000">
            <a:off x="1884363" y="3221516"/>
            <a:ext cx="577851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7" name="Straight Arrow Connector 56"/>
          <p:cNvCxnSpPr/>
          <p:nvPr/>
        </p:nvCxnSpPr>
        <p:spPr>
          <a:xfrm rot="5400000">
            <a:off x="2283067" y="3707052"/>
            <a:ext cx="663096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1" name="Straight Arrow Connector 60"/>
          <p:cNvCxnSpPr/>
          <p:nvPr/>
        </p:nvCxnSpPr>
        <p:spPr>
          <a:xfrm rot="10800000" flipV="1">
            <a:off x="3733800" y="4855371"/>
            <a:ext cx="687388" cy="2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rot="16200000" flipH="1">
            <a:off x="4030665" y="5550692"/>
            <a:ext cx="1088230" cy="2385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7" name="TextBox 66"/>
          <p:cNvSpPr txBox="1"/>
          <p:nvPr/>
        </p:nvSpPr>
        <p:spPr>
          <a:xfrm>
            <a:off x="5638800" y="3505200"/>
            <a:ext cx="335494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To add a constituent in a cell, we’re applying a rule</a:t>
            </a:r>
          </a:p>
          <a:p>
            <a:endParaRPr lang="en-US" sz="2400" dirty="0" smtClean="0"/>
          </a:p>
          <a:p>
            <a:r>
              <a:rPr lang="en-US" sz="2400" dirty="0" smtClean="0"/>
              <a:t>The references represent the smaller constituents we used to build this constituent</a:t>
            </a:r>
            <a:endParaRPr lang="en-US" sz="2400" dirty="0"/>
          </a:p>
        </p:txBody>
      </p:sp>
      <p:sp>
        <p:nvSpPr>
          <p:cNvPr id="46" name="Rectangle 45"/>
          <p:cNvSpPr/>
          <p:nvPr/>
        </p:nvSpPr>
        <p:spPr>
          <a:xfrm>
            <a:off x="5943600" y="2130246"/>
            <a:ext cx="2052791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VP -&gt; VB NP</a:t>
            </a:r>
          </a:p>
        </p:txBody>
      </p:sp>
      <p:sp>
        <p:nvSpPr>
          <p:cNvPr id="47" name="TextBox 46"/>
          <p:cNvSpPr txBox="1"/>
          <p:nvPr/>
        </p:nvSpPr>
        <p:spPr>
          <a:xfrm>
            <a:off x="533400" y="212467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 CFG and a sentence, determine the possible parse </a:t>
            </a:r>
            <a:r>
              <a:rPr lang="en-US" dirty="0" err="1" smtClean="0"/>
              <a:t>tree(s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85800" y="3200400"/>
            <a:ext cx="2092326" cy="31393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NP  VP</a:t>
            </a:r>
          </a:p>
          <a:p>
            <a:r>
              <a:rPr lang="en-US" dirty="0" smtClean="0"/>
              <a:t>NP -&gt; PRP</a:t>
            </a:r>
          </a:p>
          <a:p>
            <a:r>
              <a:rPr lang="en-US" dirty="0" smtClean="0"/>
              <a:t>NP -&gt; N PP</a:t>
            </a:r>
          </a:p>
          <a:p>
            <a:r>
              <a:rPr lang="en-US" dirty="0" smtClean="0"/>
              <a:t>VP -&gt; V NP</a:t>
            </a:r>
          </a:p>
          <a:p>
            <a:r>
              <a:rPr lang="en-US" dirty="0" smtClean="0"/>
              <a:t>VP -&gt; V NP PP</a:t>
            </a:r>
          </a:p>
          <a:p>
            <a:r>
              <a:rPr lang="en-US" dirty="0" smtClean="0"/>
              <a:t>PP -&gt; IN N</a:t>
            </a:r>
          </a:p>
          <a:p>
            <a:r>
              <a:rPr lang="en-US" dirty="0" smtClean="0"/>
              <a:t>PRP -&gt; I</a:t>
            </a:r>
          </a:p>
          <a:p>
            <a:r>
              <a:rPr lang="en-US" dirty="0" smtClean="0"/>
              <a:t>V -&gt; eat</a:t>
            </a:r>
          </a:p>
          <a:p>
            <a:r>
              <a:rPr lang="en-US" dirty="0" smtClean="0"/>
              <a:t>N -&gt; sushi</a:t>
            </a:r>
          </a:p>
          <a:p>
            <a:r>
              <a:rPr lang="en-US" dirty="0" smtClean="0"/>
              <a:t>N -&gt; tuna</a:t>
            </a:r>
          </a:p>
          <a:p>
            <a:r>
              <a:rPr lang="en-US" dirty="0" smtClean="0"/>
              <a:t>IN -&gt; with</a:t>
            </a:r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962400" y="2969567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retrieving the parse</a:t>
            </a:r>
            <a:endParaRPr lang="en-US" dirty="0"/>
          </a:p>
        </p:txBody>
      </p:sp>
      <p:sp>
        <p:nvSpPr>
          <p:cNvPr id="4" name="Rectangle 94"/>
          <p:cNvSpPr>
            <a:spLocks noChangeArrowheads="1"/>
          </p:cNvSpPr>
          <p:nvPr/>
        </p:nvSpPr>
        <p:spPr bwMode="auto">
          <a:xfrm>
            <a:off x="528638" y="2162175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Rectangle 95"/>
          <p:cNvSpPr>
            <a:spLocks noChangeArrowheads="1"/>
          </p:cNvSpPr>
          <p:nvPr/>
        </p:nvSpPr>
        <p:spPr bwMode="auto">
          <a:xfrm>
            <a:off x="14874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6" name="Rectangle 96"/>
          <p:cNvSpPr>
            <a:spLocks noChangeArrowheads="1"/>
          </p:cNvSpPr>
          <p:nvPr/>
        </p:nvSpPr>
        <p:spPr bwMode="auto">
          <a:xfrm>
            <a:off x="24463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" name="Rectangle 97"/>
          <p:cNvSpPr>
            <a:spLocks noChangeArrowheads="1"/>
          </p:cNvSpPr>
          <p:nvPr/>
        </p:nvSpPr>
        <p:spPr bwMode="auto">
          <a:xfrm>
            <a:off x="340518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" name="Rectangle 98"/>
          <p:cNvSpPr>
            <a:spLocks noChangeArrowheads="1"/>
          </p:cNvSpPr>
          <p:nvPr/>
        </p:nvSpPr>
        <p:spPr bwMode="auto">
          <a:xfrm>
            <a:off x="4364038" y="2162175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9" name="Rectangle 99"/>
          <p:cNvSpPr>
            <a:spLocks noChangeArrowheads="1"/>
          </p:cNvSpPr>
          <p:nvPr/>
        </p:nvSpPr>
        <p:spPr bwMode="auto">
          <a:xfrm>
            <a:off x="1495425" y="3011488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0" name="Rectangle 100"/>
          <p:cNvSpPr>
            <a:spLocks noChangeArrowheads="1"/>
          </p:cNvSpPr>
          <p:nvPr/>
        </p:nvSpPr>
        <p:spPr bwMode="auto">
          <a:xfrm>
            <a:off x="24542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1" name="Rectangle 101"/>
          <p:cNvSpPr>
            <a:spLocks noChangeArrowheads="1"/>
          </p:cNvSpPr>
          <p:nvPr/>
        </p:nvSpPr>
        <p:spPr bwMode="auto">
          <a:xfrm>
            <a:off x="341312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2" name="Rectangle 102"/>
          <p:cNvSpPr>
            <a:spLocks noChangeArrowheads="1"/>
          </p:cNvSpPr>
          <p:nvPr/>
        </p:nvSpPr>
        <p:spPr bwMode="auto">
          <a:xfrm>
            <a:off x="4371975" y="3011488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3" name="Rectangle 103"/>
          <p:cNvSpPr>
            <a:spLocks noChangeArrowheads="1"/>
          </p:cNvSpPr>
          <p:nvPr/>
        </p:nvSpPr>
        <p:spPr bwMode="auto">
          <a:xfrm>
            <a:off x="24622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4" name="Rectangle 104"/>
          <p:cNvSpPr>
            <a:spLocks noChangeArrowheads="1"/>
          </p:cNvSpPr>
          <p:nvPr/>
        </p:nvSpPr>
        <p:spPr bwMode="auto">
          <a:xfrm>
            <a:off x="342106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5" name="Rectangle 105"/>
          <p:cNvSpPr>
            <a:spLocks noChangeArrowheads="1"/>
          </p:cNvSpPr>
          <p:nvPr/>
        </p:nvSpPr>
        <p:spPr bwMode="auto">
          <a:xfrm>
            <a:off x="4379913" y="3862388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6" name="Rectangle 106"/>
          <p:cNvSpPr>
            <a:spLocks noChangeArrowheads="1"/>
          </p:cNvSpPr>
          <p:nvPr/>
        </p:nvSpPr>
        <p:spPr bwMode="auto">
          <a:xfrm>
            <a:off x="342900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7" name="Rectangle 107"/>
          <p:cNvSpPr>
            <a:spLocks noChangeArrowheads="1"/>
          </p:cNvSpPr>
          <p:nvPr/>
        </p:nvSpPr>
        <p:spPr bwMode="auto">
          <a:xfrm>
            <a:off x="4387850" y="47117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8" name="Rectangle 108"/>
          <p:cNvSpPr>
            <a:spLocks noChangeArrowheads="1"/>
          </p:cNvSpPr>
          <p:nvPr/>
        </p:nvSpPr>
        <p:spPr bwMode="auto">
          <a:xfrm>
            <a:off x="4395788" y="5562600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19" name="TextBox 110"/>
          <p:cNvSpPr txBox="1">
            <a:spLocks noChangeArrowheads="1"/>
          </p:cNvSpPr>
          <p:nvPr/>
        </p:nvSpPr>
        <p:spPr bwMode="auto">
          <a:xfrm>
            <a:off x="152400" y="2052638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20" name="TextBox 111"/>
          <p:cNvSpPr txBox="1">
            <a:spLocks noChangeArrowheads="1"/>
          </p:cNvSpPr>
          <p:nvPr/>
        </p:nvSpPr>
        <p:spPr bwMode="auto">
          <a:xfrm>
            <a:off x="609600" y="1752600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1524000" y="3065244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DT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2438400" y="378777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3429000" y="470217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4419600" y="5531445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</a:t>
            </a:r>
          </a:p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828800" y="25685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2438400" y="2940645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4419600" y="4713843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3733800" y="42449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2438400" y="2130246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VB2</a:t>
            </a:r>
          </a:p>
          <a:p>
            <a:r>
              <a:rPr lang="en-US" dirty="0" smtClean="0"/>
              <a:t>VP</a:t>
            </a:r>
          </a:p>
          <a:p>
            <a:r>
              <a:rPr lang="en-US" dirty="0" smtClean="0"/>
              <a:t>S</a:t>
            </a:r>
          </a:p>
          <a:p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419600" y="3863975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cxnSp>
        <p:nvCxnSpPr>
          <p:cNvPr id="32" name="Straight Connector 31"/>
          <p:cNvCxnSpPr/>
          <p:nvPr/>
        </p:nvCxnSpPr>
        <p:spPr>
          <a:xfrm>
            <a:off x="3733800" y="3406775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3695700" y="2566987"/>
            <a:ext cx="381000" cy="1588"/>
          </a:xfrm>
          <a:prstGeom prst="line">
            <a:avLst/>
          </a:prstGeom>
          <a:ln w="2857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4343400" y="3276600"/>
            <a:ext cx="914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</a:p>
          <a:p>
            <a:endParaRPr lang="en-US" dirty="0"/>
          </a:p>
        </p:txBody>
      </p:sp>
      <p:sp>
        <p:nvSpPr>
          <p:cNvPr id="35" name="TextBox 34"/>
          <p:cNvSpPr txBox="1"/>
          <p:nvPr/>
        </p:nvSpPr>
        <p:spPr>
          <a:xfrm>
            <a:off x="4419600" y="2076271"/>
            <a:ext cx="914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</a:p>
          <a:p>
            <a:endParaRPr lang="en-US" dirty="0" smtClean="0"/>
          </a:p>
          <a:p>
            <a:r>
              <a:rPr lang="en-US" dirty="0" smtClean="0"/>
              <a:t>VP</a:t>
            </a:r>
          </a:p>
          <a:p>
            <a:endParaRPr lang="en-US" dirty="0"/>
          </a:p>
        </p:txBody>
      </p:sp>
      <p:cxnSp>
        <p:nvCxnSpPr>
          <p:cNvPr id="38" name="Straight Arrow Connector 37"/>
          <p:cNvCxnSpPr/>
          <p:nvPr/>
        </p:nvCxnSpPr>
        <p:spPr>
          <a:xfrm rot="5400000">
            <a:off x="4469607" y="2562224"/>
            <a:ext cx="207963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1" name="Straight Arrow Connector 40"/>
          <p:cNvCxnSpPr/>
          <p:nvPr/>
        </p:nvCxnSpPr>
        <p:spPr>
          <a:xfrm rot="5400000">
            <a:off x="4371181" y="3172620"/>
            <a:ext cx="403227" cy="1588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3" name="Straight Arrow Connector 42"/>
          <p:cNvCxnSpPr/>
          <p:nvPr/>
        </p:nvCxnSpPr>
        <p:spPr>
          <a:xfrm rot="10800000" flipV="1">
            <a:off x="914402" y="2895598"/>
            <a:ext cx="3505198" cy="1"/>
          </a:xfrm>
          <a:prstGeom prst="straightConnector1">
            <a:avLst/>
          </a:prstGeom>
          <a:ln w="28575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5" name="TextBox 64"/>
          <p:cNvSpPr txBox="1"/>
          <p:nvPr/>
        </p:nvSpPr>
        <p:spPr>
          <a:xfrm>
            <a:off x="609600" y="13716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sp>
        <p:nvSpPr>
          <p:cNvPr id="67" name="TextBox 66"/>
          <p:cNvSpPr txBox="1"/>
          <p:nvPr/>
        </p:nvSpPr>
        <p:spPr>
          <a:xfrm>
            <a:off x="5638800" y="2263775"/>
            <a:ext cx="335494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about ambiguous parses?</a:t>
            </a:r>
            <a:endParaRPr lang="en-US" sz="2400" dirty="0">
              <a:solidFill>
                <a:srgbClr val="FF0000"/>
              </a:solidFill>
            </a:endParaRPr>
          </a:p>
        </p:txBody>
      </p:sp>
      <p:cxnSp>
        <p:nvCxnSpPr>
          <p:cNvPr id="46" name="Straight Arrow Connector 45"/>
          <p:cNvCxnSpPr/>
          <p:nvPr/>
        </p:nvCxnSpPr>
        <p:spPr>
          <a:xfrm rot="10800000">
            <a:off x="2819400" y="2667000"/>
            <a:ext cx="1600198" cy="86616"/>
          </a:xfrm>
          <a:prstGeom prst="straightConnector1">
            <a:avLst/>
          </a:prstGeom>
          <a:ln w="28575" cap="flat" cmpd="sng" algn="ctr">
            <a:solidFill>
              <a:srgbClr val="B95B22"/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>
          <a:xfrm rot="16200000" flipH="1">
            <a:off x="3819294" y="3874522"/>
            <a:ext cx="1807827" cy="2385"/>
          </a:xfrm>
          <a:prstGeom prst="straightConnector1">
            <a:avLst/>
          </a:prstGeom>
          <a:ln w="28575" cap="flat" cmpd="sng" algn="ctr">
            <a:solidFill>
              <a:schemeClr val="accent2">
                <a:lumMod val="75000"/>
              </a:schemeClr>
            </a:solidFill>
            <a:prstDash val="solid"/>
            <a:round/>
            <a:headEnd type="none" w="med" len="med"/>
            <a:tailEnd type="arrow" w="med" len="med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33400" y="2133600"/>
            <a:ext cx="914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NN</a:t>
            </a:r>
          </a:p>
          <a:p>
            <a:r>
              <a:rPr lang="en-US" dirty="0" smtClean="0"/>
              <a:t>NP</a:t>
            </a:r>
            <a:endParaRPr lang="en-US" dirty="0" smtClean="0"/>
          </a:p>
          <a:p>
            <a:r>
              <a:rPr lang="en-US" dirty="0" smtClean="0"/>
              <a:t>VB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CKY: retrieving the parse</a:t>
            </a:r>
            <a:endParaRPr lang="en-US" dirty="0"/>
          </a:p>
        </p:txBody>
      </p:sp>
      <p:sp>
        <p:nvSpPr>
          <p:cNvPr id="45" name="Content Placeholder 44"/>
          <p:cNvSpPr>
            <a:spLocks noGrp="1"/>
          </p:cNvSpPr>
          <p:nvPr>
            <p:ph sz="quarter" idx="1"/>
          </p:nvPr>
        </p:nvSpPr>
        <p:spPr>
          <a:xfrm>
            <a:off x="3375990" y="1600200"/>
            <a:ext cx="5390057" cy="4495800"/>
          </a:xfrm>
        </p:spPr>
        <p:txBody>
          <a:bodyPr>
            <a:normAutofit/>
          </a:bodyPr>
          <a:lstStyle/>
          <a:p>
            <a:r>
              <a:rPr lang="en-US" sz="2800" dirty="0" smtClean="0"/>
              <a:t>We can store multiple derivations of</a:t>
            </a:r>
            <a:r>
              <a:rPr lang="en-US" sz="2800" dirty="0" smtClean="0"/>
              <a:t> each </a:t>
            </a:r>
            <a:r>
              <a:rPr lang="en-US" sz="2800" dirty="0" smtClean="0"/>
              <a:t>constituent</a:t>
            </a:r>
          </a:p>
          <a:p>
            <a:r>
              <a:rPr lang="en-US" sz="2800" dirty="0" smtClean="0"/>
              <a:t>This representation is called a “parse forest</a:t>
            </a:r>
            <a:r>
              <a:rPr lang="en-US" sz="2800" dirty="0" smtClean="0"/>
              <a:t>”</a:t>
            </a:r>
          </a:p>
          <a:p>
            <a:r>
              <a:rPr lang="en-US" sz="2800" dirty="0" smtClean="0"/>
              <a:t>It is often convenient to leave it in this form, rather than enumerate all possible parses.  </a:t>
            </a:r>
            <a:r>
              <a:rPr lang="en-US" sz="2800" dirty="0" smtClean="0">
                <a:solidFill>
                  <a:srgbClr val="FF0000"/>
                </a:solidFill>
              </a:rPr>
              <a:t>Why?</a:t>
            </a:r>
            <a:endParaRPr lang="en-US" sz="2800" dirty="0">
              <a:solidFill>
                <a:srgbClr val="FF0000"/>
              </a:solidFill>
            </a:endParaRPr>
          </a:p>
        </p:txBody>
      </p:sp>
      <p:pic>
        <p:nvPicPr>
          <p:cNvPr id="42" name="Picture 4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8600" y="1981200"/>
            <a:ext cx="3147391" cy="28956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CKY: some things to think about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5035063" y="2615862"/>
            <a:ext cx="2092326" cy="175432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…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295400" y="2615862"/>
            <a:ext cx="2092326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…</a:t>
            </a:r>
            <a:endParaRPr lang="en-US" dirty="0"/>
          </a:p>
        </p:txBody>
      </p:sp>
      <p:sp>
        <p:nvSpPr>
          <p:cNvPr id="6" name="Rectangle 5"/>
          <p:cNvSpPr/>
          <p:nvPr/>
        </p:nvSpPr>
        <p:spPr>
          <a:xfrm>
            <a:off x="4648200" y="1828800"/>
            <a:ext cx="2479189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Actual grammar</a:t>
            </a:r>
            <a:endParaRPr lang="en-US" sz="2800" dirty="0"/>
          </a:p>
        </p:txBody>
      </p:sp>
      <p:sp>
        <p:nvSpPr>
          <p:cNvPr id="7" name="Rectangle 6"/>
          <p:cNvSpPr/>
          <p:nvPr/>
        </p:nvSpPr>
        <p:spPr>
          <a:xfrm>
            <a:off x="1447800" y="1828800"/>
            <a:ext cx="79831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dirty="0" smtClean="0"/>
              <a:t>CNF</a:t>
            </a:r>
            <a:endParaRPr lang="en-US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612648" y="4875787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We get a CNF parse tree</a:t>
            </a:r>
          </a:p>
        </p:txBody>
      </p:sp>
      <p:sp>
        <p:nvSpPr>
          <p:cNvPr id="9" name="Rectangle 8"/>
          <p:cNvSpPr/>
          <p:nvPr/>
        </p:nvSpPr>
        <p:spPr>
          <a:xfrm>
            <a:off x="4800600" y="4724400"/>
            <a:ext cx="2737337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but want one for the actual grammar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124200" y="5953780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Ideas?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ambiguity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5" name="Straight Connector 4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6" name="TextBox 5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8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30130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8" name="Straight Connector 17"/>
          <p:cNvCxnSpPr>
            <a:stCxn id="14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18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1" name="Straight Connector 20"/>
          <p:cNvCxnSpPr>
            <a:stCxn id="12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endCxn id="20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24" name="Straight Connector 23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>
            <a:endCxn id="23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7" name="Straight Connector 26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9" name="TextBox 28"/>
          <p:cNvSpPr txBox="1"/>
          <p:nvPr/>
        </p:nvSpPr>
        <p:spPr>
          <a:xfrm>
            <a:off x="3962400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cxnSp>
        <p:nvCxnSpPr>
          <p:cNvPr id="30" name="Straight Connector 29"/>
          <p:cNvCxnSpPr/>
          <p:nvPr/>
        </p:nvCxnSpPr>
        <p:spPr>
          <a:xfrm rot="5400000">
            <a:off x="3924300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810000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3886200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33" name="Straight Connector 32"/>
          <p:cNvCxnSpPr/>
          <p:nvPr/>
        </p:nvCxnSpPr>
        <p:spPr>
          <a:xfrm rot="5400000">
            <a:off x="3925094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 rot="5400000">
            <a:off x="43053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5" name="TextBox 34"/>
          <p:cNvSpPr txBox="1"/>
          <p:nvPr/>
        </p:nvSpPr>
        <p:spPr>
          <a:xfrm>
            <a:off x="4343400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36" name="Straight Connector 35"/>
          <p:cNvCxnSpPr/>
          <p:nvPr/>
        </p:nvCxnSpPr>
        <p:spPr>
          <a:xfrm rot="5400000">
            <a:off x="4838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876800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38" name="Straight Connector 37"/>
          <p:cNvCxnSpPr/>
          <p:nvPr/>
        </p:nvCxnSpPr>
        <p:spPr>
          <a:xfrm rot="5400000">
            <a:off x="5600700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9" name="TextBox 38"/>
          <p:cNvSpPr txBox="1"/>
          <p:nvPr/>
        </p:nvSpPr>
        <p:spPr>
          <a:xfrm>
            <a:off x="56388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sp>
        <p:nvSpPr>
          <p:cNvPr id="40" name="TextBox 39"/>
          <p:cNvSpPr txBox="1"/>
          <p:nvPr/>
        </p:nvSpPr>
        <p:spPr>
          <a:xfrm>
            <a:off x="6324600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41" name="Straight Connector 40"/>
          <p:cNvCxnSpPr/>
          <p:nvPr/>
        </p:nvCxnSpPr>
        <p:spPr>
          <a:xfrm rot="5400000">
            <a:off x="6287294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2" name="TextBox 41"/>
          <p:cNvSpPr txBox="1"/>
          <p:nvPr/>
        </p:nvSpPr>
        <p:spPr>
          <a:xfrm>
            <a:off x="5943600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43" name="Straight Connector 42"/>
          <p:cNvCxnSpPr>
            <a:stCxn id="39" idx="0"/>
          </p:cNvCxnSpPr>
          <p:nvPr/>
        </p:nvCxnSpPr>
        <p:spPr>
          <a:xfrm rot="5400000" flipH="1" flipV="1">
            <a:off x="5848350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44" name="Straight Connector 43"/>
          <p:cNvCxnSpPr/>
          <p:nvPr/>
        </p:nvCxnSpPr>
        <p:spPr>
          <a:xfrm rot="16200000" flipV="1">
            <a:off x="6158984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76800" y="3962400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46" name="Straight Connector 45"/>
          <p:cNvCxnSpPr>
            <a:stCxn id="37" idx="0"/>
          </p:cNvCxnSpPr>
          <p:nvPr/>
        </p:nvCxnSpPr>
        <p:spPr>
          <a:xfrm rot="5400000" flipH="1" flipV="1">
            <a:off x="4876800" y="46056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8" name="TextBox 47"/>
          <p:cNvSpPr txBox="1"/>
          <p:nvPr/>
        </p:nvSpPr>
        <p:spPr>
          <a:xfrm>
            <a:off x="4724400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VP</a:t>
            </a:r>
            <a:endParaRPr lang="en-US" b="1" dirty="0">
              <a:solidFill>
                <a:srgbClr val="FF0000"/>
              </a:solidFill>
            </a:endParaRPr>
          </a:p>
        </p:txBody>
      </p:sp>
      <p:cxnSp>
        <p:nvCxnSpPr>
          <p:cNvPr id="49" name="Straight Connector 48"/>
          <p:cNvCxnSpPr/>
          <p:nvPr/>
        </p:nvCxnSpPr>
        <p:spPr>
          <a:xfrm rot="5400000" flipH="1" flipV="1">
            <a:off x="3886597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0" name="Straight Connector 49"/>
          <p:cNvCxnSpPr>
            <a:endCxn id="48" idx="2"/>
          </p:cNvCxnSpPr>
          <p:nvPr/>
        </p:nvCxnSpPr>
        <p:spPr>
          <a:xfrm rot="5400000" flipH="1" flipV="1">
            <a:off x="4645571" y="3578771"/>
            <a:ext cx="766465" cy="7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1" name="TextBox 50"/>
          <p:cNvSpPr txBox="1"/>
          <p:nvPr/>
        </p:nvSpPr>
        <p:spPr>
          <a:xfrm>
            <a:off x="4267200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52" name="Straight Connector 51"/>
          <p:cNvCxnSpPr/>
          <p:nvPr/>
        </p:nvCxnSpPr>
        <p:spPr>
          <a:xfrm rot="5400000" flipH="1" flipV="1">
            <a:off x="3460869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/>
          <p:cNvCxnSpPr/>
          <p:nvPr/>
        </p:nvCxnSpPr>
        <p:spPr>
          <a:xfrm rot="10800000">
            <a:off x="4496594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10800000">
            <a:off x="5181602" y="3200401"/>
            <a:ext cx="990601" cy="845402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6858000" y="1953716"/>
            <a:ext cx="2092326" cy="24622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smtClean="0"/>
              <a:t>S -&gt; NP  VP</a:t>
            </a:r>
          </a:p>
          <a:p>
            <a:r>
              <a:rPr lang="en-US" sz="1400" dirty="0" smtClean="0"/>
              <a:t>NP -&gt; PRP</a:t>
            </a:r>
          </a:p>
          <a:p>
            <a:r>
              <a:rPr lang="en-US" sz="1400" dirty="0" smtClean="0"/>
              <a:t>NP -&gt; N PP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</a:t>
            </a:r>
          </a:p>
          <a:p>
            <a:r>
              <a:rPr lang="en-US" sz="1400" dirty="0" smtClean="0">
                <a:solidFill>
                  <a:srgbClr val="FF0000"/>
                </a:solidFill>
              </a:rPr>
              <a:t>VP -&gt; V NP PP</a:t>
            </a:r>
          </a:p>
          <a:p>
            <a:r>
              <a:rPr lang="en-US" sz="1400" dirty="0" smtClean="0"/>
              <a:t>PP -&gt; IN N</a:t>
            </a:r>
          </a:p>
          <a:p>
            <a:r>
              <a:rPr lang="en-US" sz="1400" dirty="0" smtClean="0"/>
              <a:t>PRP -&gt; I</a:t>
            </a:r>
          </a:p>
          <a:p>
            <a:r>
              <a:rPr lang="en-US" sz="1400" dirty="0" smtClean="0"/>
              <a:t>V -&gt; eat</a:t>
            </a:r>
          </a:p>
          <a:p>
            <a:r>
              <a:rPr lang="en-US" sz="1400" dirty="0" smtClean="0"/>
              <a:t>N -&gt; sushi</a:t>
            </a:r>
          </a:p>
          <a:p>
            <a:r>
              <a:rPr lang="en-US" sz="1400" dirty="0" smtClean="0"/>
              <a:t>N -&gt; tuna</a:t>
            </a:r>
          </a:p>
          <a:p>
            <a:r>
              <a:rPr lang="en-US" sz="1400" dirty="0" smtClean="0"/>
              <a:t>IN -&gt; with</a:t>
            </a:r>
            <a:endParaRPr lang="en-US" sz="1400" dirty="0"/>
          </a:p>
        </p:txBody>
      </p:sp>
      <p:sp>
        <p:nvSpPr>
          <p:cNvPr id="59" name="TextBox 58"/>
          <p:cNvSpPr txBox="1"/>
          <p:nvPr/>
        </p:nvSpPr>
        <p:spPr>
          <a:xfrm>
            <a:off x="498474" y="6248400"/>
            <a:ext cx="715962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How can we decide between these?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0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>
                <a:ea typeface="굴림" charset="-127"/>
                <a:cs typeface="굴림" charset="-127"/>
              </a:rPr>
              <a:t>A Simple </a:t>
            </a:r>
            <a:r>
              <a:rPr lang="en-US" altLang="ko-KR" dirty="0" smtClean="0">
                <a:ea typeface="굴림" charset="-127"/>
                <a:cs typeface="굴림" charset="-127"/>
              </a:rPr>
              <a:t>PCFG</a:t>
            </a:r>
            <a:endParaRPr lang="en-US" altLang="ko-KR" dirty="0">
              <a:ea typeface="굴림" charset="-127"/>
              <a:cs typeface="굴림" charset="-127"/>
            </a:endParaRPr>
          </a:p>
        </p:txBody>
      </p:sp>
      <p:graphicFrame>
        <p:nvGraphicFramePr>
          <p:cNvPr id="520217" name="Group 25"/>
          <p:cNvGraphicFramePr>
            <a:graphicFrameLocks noGrp="1"/>
          </p:cNvGraphicFramePr>
          <p:nvPr/>
        </p:nvGraphicFramePr>
        <p:xfrm>
          <a:off x="1052513" y="2986088"/>
          <a:ext cx="7704137" cy="2627313"/>
        </p:xfrm>
        <a:graphic>
          <a:graphicData uri="http://schemas.openxmlformats.org/drawingml/2006/table">
            <a:tbl>
              <a:tblPr/>
              <a:tblGrid>
                <a:gridCol w="3852862"/>
                <a:gridCol w="3851275"/>
              </a:tblGrid>
              <a:tr h="26273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 VP       1.0     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V  NP         0.7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VP  PP        0.3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PP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NP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P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with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1.0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V     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 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1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</a:t>
                      </a:r>
                      <a:r>
                        <a:rPr kumimoji="0" lang="en-US" altLang="ko-KR" sz="2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1.0</a:t>
                      </a: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ko-KR" altLang="en-US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NP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NP PP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astronomers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      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ears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saw  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0.04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stars              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0.18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rgbClr val="CC0000"/>
                        </a:buClr>
                        <a:buSzTx/>
                        <a:buFont typeface="Times" charset="0"/>
                        <a:buNone/>
                        <a:tabLst/>
                      </a:pP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NP   </a:t>
                      </a:r>
                      <a:r>
                        <a:rPr kumimoji="0" lang="en-US" altLang="ko-KR" sz="2000" b="0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  <a:sym typeface="Symbol" charset="2"/>
                        </a:rPr>
                        <a:t></a:t>
                      </a:r>
                      <a:r>
                        <a:rPr kumimoji="0" lang="en-US" altLang="ko-KR" sz="2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   </a:t>
                      </a:r>
                      <a:r>
                        <a:rPr kumimoji="0" lang="en-US" altLang="ko-KR" sz="2000" b="0" i="1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telescope        </a:t>
                      </a:r>
                      <a:r>
                        <a:rPr kumimoji="0" lang="en-US" altLang="ko-KR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Lucida Sans" charset="0"/>
                          <a:ea typeface="굴림" charset="-127"/>
                          <a:cs typeface="굴림" charset="-127"/>
                        </a:rPr>
                        <a:t>0.1</a:t>
                      </a:r>
                      <a:endParaRPr kumimoji="0" lang="en-US" altLang="ko-KR" sz="2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Lucida Sans" charset="0"/>
                        <a:ea typeface="굴림" charset="-127"/>
                        <a:cs typeface="굴림" charset="-127"/>
                      </a:endParaRPr>
                    </a:p>
                  </a:txBody>
                  <a:tcPr horzOverflow="overflow">
                    <a:lnL cap="flat"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685800" y="1600200"/>
            <a:ext cx="2667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FF"/>
                </a:solidFill>
              </a:rPr>
              <a:t>Probabilities!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052513" y="3429000"/>
            <a:ext cx="3214687" cy="685800"/>
          </a:xfrm>
          <a:prstGeom prst="rect">
            <a:avLst/>
          </a:prstGeom>
          <a:solidFill>
            <a:srgbClr val="FF0000">
              <a:alpha val="31000"/>
            </a:srgbClr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381000" y="4584918"/>
            <a:ext cx="8610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Just like </a:t>
            </a:r>
            <a:r>
              <a:rPr lang="en-US" sz="2800" dirty="0" err="1" smtClean="0"/>
              <a:t>n</a:t>
            </a:r>
            <a:r>
              <a:rPr lang="en-US" sz="2800" dirty="0" smtClean="0"/>
              <a:t>-gram language modeling, </a:t>
            </a:r>
            <a:r>
              <a:rPr lang="en-US" sz="2800" dirty="0" err="1" smtClean="0"/>
              <a:t>PCFGs</a:t>
            </a:r>
            <a:r>
              <a:rPr lang="en-US" sz="2800" dirty="0" smtClean="0"/>
              <a:t> </a:t>
            </a:r>
            <a:r>
              <a:rPr lang="en-US" sz="2800" dirty="0" smtClean="0"/>
              <a:t>break </a:t>
            </a:r>
            <a:r>
              <a:rPr lang="en-US" sz="2800" dirty="0" smtClean="0"/>
              <a:t>the sentence generation process into smaller steps/probabilities</a:t>
            </a:r>
          </a:p>
          <a:p>
            <a:endParaRPr lang="en-US" sz="2800" dirty="0" smtClean="0"/>
          </a:p>
          <a:p>
            <a:r>
              <a:rPr lang="en-US" sz="2800" dirty="0" smtClean="0"/>
              <a:t>The probability of a parse is the product of the PCFG rules</a:t>
            </a:r>
            <a:endParaRPr lang="en-US" sz="2800" dirty="0"/>
          </a:p>
        </p:txBody>
      </p:sp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22242" name="Picture 2"/>
          <p:cNvPicPr>
            <a:picLocks noChangeAspect="1" noChangeArrowheads="1"/>
          </p:cNvPicPr>
          <p:nvPr/>
        </p:nvPicPr>
        <p:blipFill>
          <a:blip r:embed="rId3"/>
          <a:srcRect l="16927" t="17708" r="28611" b="21875"/>
          <a:stretch>
            <a:fillRect/>
          </a:stretch>
        </p:blipFill>
        <p:spPr bwMode="auto">
          <a:xfrm>
            <a:off x="228600" y="228600"/>
            <a:ext cx="4472152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" name="Picture 2"/>
          <p:cNvPicPr>
            <a:picLocks noChangeAspect="1" noChangeArrowheads="1"/>
          </p:cNvPicPr>
          <p:nvPr/>
        </p:nvPicPr>
        <p:blipFill>
          <a:blip r:embed="rId4"/>
          <a:srcRect l="17617" t="23008" r="30129" b="27083"/>
          <a:stretch>
            <a:fillRect/>
          </a:stretch>
        </p:blipFill>
        <p:spPr bwMode="auto">
          <a:xfrm>
            <a:off x="4724400" y="76200"/>
            <a:ext cx="4403791" cy="2971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Rectangle 4"/>
          <p:cNvSpPr/>
          <p:nvPr/>
        </p:nvSpPr>
        <p:spPr>
          <a:xfrm>
            <a:off x="228600" y="4267200"/>
            <a:ext cx="4724400" cy="92845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0.7 * 1.0 * 0.4 * 0.18 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 0.0009072</a:t>
            </a:r>
            <a:endParaRPr lang="en-US" altLang="ko-KR" sz="2000" dirty="0">
              <a:solidFill>
                <a:srgbClr val="0000FF"/>
              </a:solidFill>
              <a:ea typeface="굴림" charset="-127"/>
              <a:cs typeface="굴림" charset="-127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4648200" y="4267200"/>
            <a:ext cx="4572000" cy="928459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lnSpc>
                <a:spcPct val="90000"/>
              </a:lnSpc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1.0 * 0.1 * 0.3 * 0.7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         * 1.0 * 1.0 * 0.18</a:t>
            </a:r>
          </a:p>
          <a:p>
            <a:pPr>
              <a:lnSpc>
                <a:spcPct val="90000"/>
              </a:lnSpc>
              <a:buFont typeface="Times" charset="0"/>
              <a:buNone/>
            </a:pPr>
            <a:r>
              <a:rPr lang="en-US" altLang="ko-KR" sz="2000" dirty="0" smtClean="0">
                <a:solidFill>
                  <a:srgbClr val="0000FF"/>
                </a:solidFill>
                <a:ea typeface="굴림" charset="-127"/>
                <a:cs typeface="굴림" charset="-127"/>
              </a:rPr>
              <a:t>= 0.0006804 </a:t>
            </a:r>
          </a:p>
        </p:txBody>
      </p:sp>
      <p:sp>
        <p:nvSpPr>
          <p:cNvPr id="8" name="Rectangle 7"/>
          <p:cNvSpPr/>
          <p:nvPr/>
        </p:nvSpPr>
        <p:spPr>
          <a:xfrm>
            <a:off x="16764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096000" y="4267200"/>
            <a:ext cx="4572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7315200" y="6858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438400" y="838200"/>
            <a:ext cx="685800" cy="381000"/>
          </a:xfrm>
          <a:prstGeom prst="rect">
            <a:avLst/>
          </a:prstGeom>
          <a:solidFill>
            <a:srgbClr val="FF0000">
              <a:alpha val="38000"/>
            </a:srgb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 with </a:t>
            </a:r>
            <a:r>
              <a:rPr lang="en-US" dirty="0" err="1" smtClean="0"/>
              <a:t>PCFGs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5029200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solidFill>
                  <a:srgbClr val="FF0000"/>
                </a:solidFill>
              </a:rPr>
              <a:t>How does this change our CKY algorithm</a:t>
            </a:r>
            <a:r>
              <a:rPr lang="en-US" dirty="0" smtClean="0">
                <a:solidFill>
                  <a:srgbClr val="FF0000"/>
                </a:solidFill>
              </a:rPr>
              <a:t>?</a:t>
            </a:r>
          </a:p>
          <a:p>
            <a:pPr lvl="1"/>
            <a:r>
              <a:rPr lang="en-US" dirty="0" smtClean="0"/>
              <a:t>We need to keep track of the probability of a constituent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How do we calculate the probability of a constituent?</a:t>
            </a:r>
          </a:p>
          <a:p>
            <a:pPr lvl="1"/>
            <a:r>
              <a:rPr lang="en-US" dirty="0" smtClean="0"/>
              <a:t>Product of the PCFG rule times the product of the probabilities of the sub-constituents (right hand sides)</a:t>
            </a:r>
          </a:p>
          <a:p>
            <a:pPr lvl="1"/>
            <a:r>
              <a:rPr lang="en-US" dirty="0" smtClean="0"/>
              <a:t>Building up the product from the bottom-up</a:t>
            </a:r>
            <a:endParaRPr lang="en-US" dirty="0" smtClean="0"/>
          </a:p>
          <a:p>
            <a:r>
              <a:rPr lang="en-US" dirty="0" smtClean="0">
                <a:solidFill>
                  <a:srgbClr val="FF0000"/>
                </a:solidFill>
              </a:rPr>
              <a:t>What if there are multiple ways of deriving a particular constituent?</a:t>
            </a:r>
          </a:p>
          <a:p>
            <a:pPr lvl="1"/>
            <a:r>
              <a:rPr lang="en-US" dirty="0" smtClean="0">
                <a:solidFill>
                  <a:srgbClr val="000000"/>
                </a:solidFill>
              </a:rPr>
              <a:t>max: </a:t>
            </a:r>
            <a:r>
              <a:rPr lang="en-US" dirty="0" smtClean="0">
                <a:solidFill>
                  <a:srgbClr val="000000"/>
                </a:solidFill>
              </a:rPr>
              <a:t>pick the most likely derivation of that constituent</a:t>
            </a:r>
            <a:endParaRPr lang="en-US" dirty="0" smtClean="0">
              <a:solidFill>
                <a:srgbClr val="000000"/>
              </a:solidFill>
            </a:endParaRPr>
          </a:p>
          <a:p>
            <a:pPr lvl="1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4294967295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dirty="0" smtClean="0"/>
              <a:t>Include in each </a:t>
            </a:r>
            <a:r>
              <a:rPr lang="en-US" dirty="0"/>
              <a:t>cell a probability for each non-</a:t>
            </a:r>
            <a:r>
              <a:rPr lang="en-US" dirty="0" smtClean="0"/>
              <a:t>terminal</a:t>
            </a:r>
          </a:p>
          <a:p>
            <a:pPr>
              <a:lnSpc>
                <a:spcPct val="90000"/>
              </a:lnSpc>
            </a:pPr>
            <a:r>
              <a:rPr lang="en-US" dirty="0" err="1"/>
              <a:t>Cell[</a:t>
            </a:r>
            <a:r>
              <a:rPr lang="en-US" i="1" dirty="0" err="1"/>
              <a:t>i</a:t>
            </a:r>
            <a:r>
              <a:rPr lang="en-US" dirty="0" err="1"/>
              <a:t>,</a:t>
            </a:r>
            <a:r>
              <a:rPr lang="en-US" i="1" dirty="0" err="1"/>
              <a:t>j</a:t>
            </a:r>
            <a:r>
              <a:rPr lang="en-US" dirty="0"/>
              <a:t>] must retain the </a:t>
            </a:r>
            <a:r>
              <a:rPr lang="en-US" i="1" dirty="0">
                <a:solidFill>
                  <a:srgbClr val="FF0000"/>
                </a:solidFill>
              </a:rPr>
              <a:t>most probable</a:t>
            </a:r>
            <a:r>
              <a:rPr lang="en-US" dirty="0"/>
              <a:t> derivation of each constituent (non-terminal) covering words </a:t>
            </a:r>
            <a:r>
              <a:rPr lang="en-US" i="1" dirty="0" err="1"/>
              <a:t>i</a:t>
            </a:r>
            <a:r>
              <a:rPr lang="en-US" dirty="0" smtClean="0"/>
              <a:t> through </a:t>
            </a:r>
            <a:r>
              <a:rPr lang="en-US" i="1" dirty="0" err="1" smtClean="0">
                <a:latin typeface="Arial"/>
                <a:cs typeface="Arial"/>
              </a:rPr>
              <a:t>j</a:t>
            </a:r>
            <a:endParaRPr lang="en-US" dirty="0" smtClean="0"/>
          </a:p>
          <a:p>
            <a:pPr>
              <a:lnSpc>
                <a:spcPct val="90000"/>
              </a:lnSpc>
            </a:pPr>
            <a:r>
              <a:rPr lang="en-US" dirty="0"/>
              <a:t>When transforming the grammar to CNF, must set production probabilities to preserve the probability of </a:t>
            </a:r>
            <a:r>
              <a:rPr lang="en-US" dirty="0" smtClean="0"/>
              <a:t>derivations</a:t>
            </a:r>
          </a:p>
          <a:p>
            <a:pPr>
              <a:lnSpc>
                <a:spcPct val="90000"/>
              </a:lnSpc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0"/>
            <a:ext cx="7772400" cy="990600"/>
          </a:xfrm>
        </p:spPr>
        <p:txBody>
          <a:bodyPr>
            <a:normAutofit fontScale="90000"/>
          </a:bodyPr>
          <a:lstStyle/>
          <a:p>
            <a:r>
              <a:rPr lang="en-US"/>
              <a:t> Probabilistic Grammar Conversion</a:t>
            </a:r>
          </a:p>
        </p:txBody>
      </p:sp>
      <p:sp>
        <p:nvSpPr>
          <p:cNvPr id="26627" name="Text Box 4"/>
          <p:cNvSpPr txBox="1">
            <a:spLocks noChangeArrowheads="1"/>
          </p:cNvSpPr>
          <p:nvPr/>
        </p:nvSpPr>
        <p:spPr bwMode="auto">
          <a:xfrm>
            <a:off x="609600" y="1546225"/>
            <a:ext cx="3621088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Aux NP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Proper-Noun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Noun 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</a:t>
            </a:r>
          </a:p>
          <a:p>
            <a:pPr>
              <a:lnSpc>
                <a:spcPct val="90000"/>
              </a:lnSpc>
            </a:pP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28" name="Text Box 7"/>
          <p:cNvSpPr txBox="1">
            <a:spLocks noChangeArrowheads="1"/>
          </p:cNvSpPr>
          <p:nvPr/>
        </p:nvSpPr>
        <p:spPr bwMode="auto">
          <a:xfrm>
            <a:off x="685800" y="762000"/>
            <a:ext cx="26749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Original Grammar</a:t>
            </a:r>
          </a:p>
        </p:txBody>
      </p:sp>
      <p:sp>
        <p:nvSpPr>
          <p:cNvPr id="26629" name="Text Box 8"/>
          <p:cNvSpPr txBox="1">
            <a:spLocks noChangeArrowheads="1"/>
          </p:cNvSpPr>
          <p:nvPr/>
        </p:nvSpPr>
        <p:spPr bwMode="auto">
          <a:xfrm>
            <a:off x="4648200" y="762000"/>
            <a:ext cx="3297238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400" b="1">
                <a:solidFill>
                  <a:schemeClr val="tx2"/>
                </a:solidFill>
                <a:latin typeface="Times New Roman" charset="0"/>
              </a:rPr>
              <a:t>Chomsky Normal Form</a:t>
            </a:r>
          </a:p>
        </p:txBody>
      </p:sp>
      <p:sp>
        <p:nvSpPr>
          <p:cNvPr id="26630" name="Text Box 4"/>
          <p:cNvSpPr txBox="1">
            <a:spLocks noChangeArrowheads="1"/>
          </p:cNvSpPr>
          <p:nvPr/>
        </p:nvSpPr>
        <p:spPr bwMode="auto">
          <a:xfrm>
            <a:off x="4191000" y="1524000"/>
            <a:ext cx="3998913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</a:rPr>
              <a:t>S 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→ NP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S → X1 VP</a:t>
            </a:r>
          </a:p>
          <a:p>
            <a:pPr>
              <a:lnSpc>
                <a:spcPct val="90000"/>
              </a:lnSpc>
            </a:pPr>
            <a:r>
              <a:rPr lang="en-US" b="1" dirty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X1 → Aux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book | include | prefer</a:t>
            </a:r>
          </a:p>
          <a:p>
            <a:pPr>
              <a:lnSpc>
                <a:spcPct val="90000"/>
              </a:lnSpc>
            </a:pPr>
            <a:r>
              <a:rPr lang="en-US" dirty="0"/>
              <a:t>          </a:t>
            </a:r>
            <a:r>
              <a:rPr lang="en-US" b="1" dirty="0">
                <a:latin typeface="Times New Roman" charset="0"/>
              </a:rPr>
              <a:t>0.01     0.004    0.006</a:t>
            </a:r>
            <a:endParaRPr lang="en-US" b="1" dirty="0">
              <a:latin typeface="Times New Roman" charset="0"/>
              <a:ea typeface="Times New Roman" charset="0"/>
              <a:cs typeface="Times New Roman" charset="0"/>
            </a:endParaRP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S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 I   |  he  |  she |  me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0.1   0.02  0.02    0.06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Houston | NWA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0.16           .04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Nominal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book | flight | meal | money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         0.03    0.15   0.06     0.06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Noun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Nominal → Nominal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book | include | prefer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             0.1      0.04        0.06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Verb NP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VP → VP PP</a:t>
            </a:r>
          </a:p>
          <a:p>
            <a:pPr>
              <a:lnSpc>
                <a:spcPct val="90000"/>
              </a:lnSpc>
            </a:pPr>
            <a:r>
              <a:rPr lang="en-US" b="1" dirty="0">
                <a:latin typeface="Times New Roman" charset="0"/>
                <a:ea typeface="Times New Roman" charset="0"/>
                <a:cs typeface="Times New Roman" charset="0"/>
              </a:rPr>
              <a:t>PP → Prep NP</a:t>
            </a:r>
          </a:p>
        </p:txBody>
      </p:sp>
      <p:sp>
        <p:nvSpPr>
          <p:cNvPr id="26631" name="Text Box 4"/>
          <p:cNvSpPr txBox="1">
            <a:spLocks noChangeArrowheads="1"/>
          </p:cNvSpPr>
          <p:nvPr/>
        </p:nvSpPr>
        <p:spPr bwMode="auto">
          <a:xfrm>
            <a:off x="3352800" y="1546225"/>
            <a:ext cx="5334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0.1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 0.2</a:t>
            </a:r>
          </a:p>
          <a:p>
            <a:pPr>
              <a:lnSpc>
                <a:spcPct val="90000"/>
              </a:lnSpc>
            </a:pPr>
            <a:r>
              <a:rPr lang="en-US"/>
              <a:t> 0.6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0.2</a:t>
            </a:r>
          </a:p>
          <a:p>
            <a:pPr>
              <a:lnSpc>
                <a:spcPct val="90000"/>
              </a:lnSpc>
            </a:pPr>
            <a:endParaRPr lang="en-US"/>
          </a:p>
          <a:p>
            <a:pPr>
              <a:lnSpc>
                <a:spcPct val="90000"/>
              </a:lnSpc>
            </a:pPr>
            <a:r>
              <a:rPr lang="en-US"/>
              <a:t>0.5</a:t>
            </a:r>
          </a:p>
          <a:p>
            <a:pPr>
              <a:lnSpc>
                <a:spcPct val="90000"/>
              </a:lnSpc>
            </a:pPr>
            <a:r>
              <a:rPr lang="en-US"/>
              <a:t>0.3</a:t>
            </a:r>
          </a:p>
          <a:p>
            <a:pPr>
              <a:lnSpc>
                <a:spcPct val="90000"/>
              </a:lnSpc>
            </a:pPr>
            <a:r>
              <a:rPr lang="en-US"/>
              <a:t>1.0</a:t>
            </a:r>
          </a:p>
        </p:txBody>
      </p:sp>
      <p:sp>
        <p:nvSpPr>
          <p:cNvPr id="26632" name="Text Box 4"/>
          <p:cNvSpPr txBox="1">
            <a:spLocks noChangeArrowheads="1"/>
          </p:cNvSpPr>
          <p:nvPr/>
        </p:nvSpPr>
        <p:spPr bwMode="auto">
          <a:xfrm>
            <a:off x="8077200" y="1546225"/>
            <a:ext cx="838200" cy="529272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90000"/>
              </a:lnSpc>
            </a:pPr>
            <a:r>
              <a:rPr lang="en-US" dirty="0">
                <a:ea typeface="Times New Roman" charset="0"/>
                <a:cs typeface="Times New Roman" charset="0"/>
              </a:rPr>
              <a:t>0.8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0.1</a:t>
            </a:r>
          </a:p>
          <a:p>
            <a:pPr>
              <a:lnSpc>
                <a:spcPct val="90000"/>
              </a:lnSpc>
            </a:pPr>
            <a:r>
              <a:rPr lang="en-US" dirty="0">
                <a:solidFill>
                  <a:srgbClr val="FF0000"/>
                </a:solidFill>
              </a:rPr>
              <a:t>1.0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0.05</a:t>
            </a:r>
          </a:p>
          <a:p>
            <a:pPr>
              <a:lnSpc>
                <a:spcPct val="90000"/>
              </a:lnSpc>
            </a:pPr>
            <a:r>
              <a:rPr lang="en-US" dirty="0"/>
              <a:t>0.03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0.6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0.2</a:t>
            </a:r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endParaRPr lang="en-US" dirty="0"/>
          </a:p>
          <a:p>
            <a:pPr>
              <a:lnSpc>
                <a:spcPct val="90000"/>
              </a:lnSpc>
            </a:pPr>
            <a:r>
              <a:rPr lang="en-US" dirty="0"/>
              <a:t>0.5</a:t>
            </a:r>
          </a:p>
          <a:p>
            <a:pPr>
              <a:lnSpc>
                <a:spcPct val="90000"/>
              </a:lnSpc>
            </a:pPr>
            <a:r>
              <a:rPr lang="en-US" dirty="0"/>
              <a:t>0.3</a:t>
            </a:r>
          </a:p>
          <a:p>
            <a:pPr>
              <a:lnSpc>
                <a:spcPct val="90000"/>
              </a:lnSpc>
            </a:pPr>
            <a:r>
              <a:rPr lang="en-US" dirty="0"/>
              <a:t>1.0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Title 3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Parsing</a:t>
            </a:r>
            <a:endParaRPr lang="en-US" dirty="0"/>
          </a:p>
        </p:txBody>
      </p:sp>
      <p:sp>
        <p:nvSpPr>
          <p:cNvPr id="35" name="Content Placeholder 34"/>
          <p:cNvSpPr>
            <a:spLocks noGrp="1"/>
          </p:cNvSpPr>
          <p:nvPr>
            <p:ph idx="1"/>
          </p:nvPr>
        </p:nvSpPr>
        <p:spPr>
          <a:xfrm>
            <a:off x="498474" y="1600200"/>
            <a:ext cx="7556313" cy="495300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Top-down parsing</a:t>
            </a:r>
          </a:p>
          <a:p>
            <a:pPr lvl="1"/>
            <a:r>
              <a:rPr lang="en-US" sz="2000" dirty="0" smtClean="0"/>
              <a:t>start at the top (usually S) and apply rules</a:t>
            </a:r>
          </a:p>
          <a:p>
            <a:pPr lvl="1"/>
            <a:r>
              <a:rPr lang="en-US" sz="2000" dirty="0" smtClean="0"/>
              <a:t>matching left-hand sides and replacing with right-hand sides</a:t>
            </a:r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pPr lvl="1"/>
            <a:endParaRPr lang="en-US" sz="2000" dirty="0" smtClean="0"/>
          </a:p>
          <a:p>
            <a:r>
              <a:rPr lang="en-US" sz="2000" dirty="0" smtClean="0"/>
              <a:t>Bottom-up parsing</a:t>
            </a:r>
          </a:p>
          <a:p>
            <a:pPr lvl="1"/>
            <a:r>
              <a:rPr lang="en-US" sz="1800" dirty="0" smtClean="0"/>
              <a:t>start at the bottom (i.e. words) and build the parse tree up from there</a:t>
            </a:r>
          </a:p>
          <a:p>
            <a:pPr lvl="1"/>
            <a:r>
              <a:rPr lang="en-US" sz="1800" dirty="0" smtClean="0"/>
              <a:t>matching right-hand sides and replacing with left-hand sides</a:t>
            </a:r>
          </a:p>
          <a:p>
            <a:pPr lvl="2"/>
            <a:endParaRPr lang="en-US" sz="1600" dirty="0" smtClean="0"/>
          </a:p>
        </p:txBody>
      </p:sp>
      <p:grpSp>
        <p:nvGrpSpPr>
          <p:cNvPr id="10" name="Group 4"/>
          <p:cNvGrpSpPr>
            <a:grpSpLocks/>
          </p:cNvGrpSpPr>
          <p:nvPr/>
        </p:nvGrpSpPr>
        <p:grpSpPr bwMode="auto">
          <a:xfrm>
            <a:off x="3238500" y="5637212"/>
            <a:ext cx="1905000" cy="992188"/>
            <a:chOff x="1968" y="2160"/>
            <a:chExt cx="1200" cy="624"/>
          </a:xfrm>
        </p:grpSpPr>
        <p:sp>
          <p:nvSpPr>
            <p:cNvPr id="11" name="Line 5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Line 6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Line 7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Line 8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5" name="Line 9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16" name="Line 10"/>
          <p:cNvSpPr>
            <a:spLocks noChangeShapeType="1"/>
          </p:cNvSpPr>
          <p:nvPr/>
        </p:nvSpPr>
        <p:spPr bwMode="auto">
          <a:xfrm flipV="1">
            <a:off x="4076700" y="6170612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"/>
          <p:cNvSpPr>
            <a:spLocks noChangeShapeType="1"/>
          </p:cNvSpPr>
          <p:nvPr/>
        </p:nvSpPr>
        <p:spPr bwMode="auto">
          <a:xfrm flipH="1" flipV="1">
            <a:off x="4686300" y="6399212"/>
            <a:ext cx="150813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2"/>
          <p:cNvSpPr>
            <a:spLocks noChangeShapeType="1"/>
          </p:cNvSpPr>
          <p:nvPr/>
        </p:nvSpPr>
        <p:spPr bwMode="auto">
          <a:xfrm flipH="1" flipV="1">
            <a:off x="4837113" y="6094412"/>
            <a:ext cx="458787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3"/>
          <p:cNvSpPr>
            <a:spLocks noChangeShapeType="1"/>
          </p:cNvSpPr>
          <p:nvPr/>
        </p:nvSpPr>
        <p:spPr bwMode="auto">
          <a:xfrm flipV="1">
            <a:off x="3543300" y="5942012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0" name="Line 14"/>
          <p:cNvSpPr>
            <a:spLocks noChangeShapeType="1"/>
          </p:cNvSpPr>
          <p:nvPr/>
        </p:nvSpPr>
        <p:spPr bwMode="auto">
          <a:xfrm flipV="1">
            <a:off x="3086100" y="5561012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1" name="Line 27"/>
          <p:cNvSpPr>
            <a:spLocks noChangeShapeType="1"/>
          </p:cNvSpPr>
          <p:nvPr/>
        </p:nvSpPr>
        <p:spPr bwMode="auto">
          <a:xfrm flipH="1" flipV="1">
            <a:off x="4305300" y="5561012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grpSp>
        <p:nvGrpSpPr>
          <p:cNvPr id="22" name="Group 15"/>
          <p:cNvGrpSpPr>
            <a:grpSpLocks/>
          </p:cNvGrpSpPr>
          <p:nvPr/>
        </p:nvGrpSpPr>
        <p:grpSpPr bwMode="auto">
          <a:xfrm>
            <a:off x="3048000" y="3048000"/>
            <a:ext cx="1905000" cy="990600"/>
            <a:chOff x="1968" y="2160"/>
            <a:chExt cx="1200" cy="624"/>
          </a:xfrm>
        </p:grpSpPr>
        <p:sp>
          <p:nvSpPr>
            <p:cNvPr id="23" name="Line 16"/>
            <p:cNvSpPr>
              <a:spLocks noChangeShapeType="1"/>
            </p:cNvSpPr>
            <p:nvPr/>
          </p:nvSpPr>
          <p:spPr bwMode="auto">
            <a:xfrm flipV="1">
              <a:off x="1968" y="2160"/>
              <a:ext cx="576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4" name="Line 17"/>
            <p:cNvSpPr>
              <a:spLocks noChangeShapeType="1"/>
            </p:cNvSpPr>
            <p:nvPr/>
          </p:nvSpPr>
          <p:spPr bwMode="auto">
            <a:xfrm>
              <a:off x="2544" y="2160"/>
              <a:ext cx="624" cy="62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5" name="Line 18"/>
            <p:cNvSpPr>
              <a:spLocks noChangeShapeType="1"/>
            </p:cNvSpPr>
            <p:nvPr/>
          </p:nvSpPr>
          <p:spPr bwMode="auto">
            <a:xfrm flipH="1">
              <a:off x="2592" y="2496"/>
              <a:ext cx="288" cy="288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Line 19"/>
            <p:cNvSpPr>
              <a:spLocks noChangeShapeType="1"/>
            </p:cNvSpPr>
            <p:nvPr/>
          </p:nvSpPr>
          <p:spPr bwMode="auto">
            <a:xfrm>
              <a:off x="2736" y="2640"/>
              <a:ext cx="144" cy="144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Line 20"/>
            <p:cNvSpPr>
              <a:spLocks noChangeShapeType="1"/>
            </p:cNvSpPr>
            <p:nvPr/>
          </p:nvSpPr>
          <p:spPr bwMode="auto">
            <a:xfrm flipH="1">
              <a:off x="2256" y="2304"/>
              <a:ext cx="432" cy="480"/>
            </a:xfrm>
            <a:prstGeom prst="line">
              <a:avLst/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8" name="Line 21"/>
          <p:cNvSpPr>
            <a:spLocks noChangeShapeType="1"/>
          </p:cNvSpPr>
          <p:nvPr/>
        </p:nvSpPr>
        <p:spPr bwMode="auto">
          <a:xfrm flipV="1">
            <a:off x="3886200" y="3581400"/>
            <a:ext cx="381000" cy="381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9" name="Line 22"/>
          <p:cNvSpPr>
            <a:spLocks noChangeShapeType="1"/>
          </p:cNvSpPr>
          <p:nvPr/>
        </p:nvSpPr>
        <p:spPr bwMode="auto">
          <a:xfrm flipH="1" flipV="1">
            <a:off x="4494213" y="3810000"/>
            <a:ext cx="153987" cy="152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0" name="Line 23"/>
          <p:cNvSpPr>
            <a:spLocks noChangeShapeType="1"/>
          </p:cNvSpPr>
          <p:nvPr/>
        </p:nvSpPr>
        <p:spPr bwMode="auto">
          <a:xfrm flipH="1" flipV="1">
            <a:off x="4114800" y="2971800"/>
            <a:ext cx="457200" cy="457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1" name="Line 24"/>
          <p:cNvSpPr>
            <a:spLocks noChangeShapeType="1"/>
          </p:cNvSpPr>
          <p:nvPr/>
        </p:nvSpPr>
        <p:spPr bwMode="auto">
          <a:xfrm flipV="1">
            <a:off x="3352800" y="3352800"/>
            <a:ext cx="6096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2" name="Line 25"/>
          <p:cNvSpPr>
            <a:spLocks noChangeShapeType="1"/>
          </p:cNvSpPr>
          <p:nvPr/>
        </p:nvSpPr>
        <p:spPr bwMode="auto">
          <a:xfrm flipV="1">
            <a:off x="2895600" y="2971800"/>
            <a:ext cx="914400" cy="9144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33" name="Line 26"/>
          <p:cNvSpPr>
            <a:spLocks noChangeShapeType="1"/>
          </p:cNvSpPr>
          <p:nvPr/>
        </p:nvSpPr>
        <p:spPr bwMode="auto">
          <a:xfrm flipH="1" flipV="1">
            <a:off x="4648200" y="3503613"/>
            <a:ext cx="381000" cy="382587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 type="triangle" w="med" len="med"/>
            <a:tailEnd/>
          </a:ln>
        </p:spPr>
        <p:txBody>
          <a:bodyPr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6" name="Rectangle 25"/>
          <p:cNvSpPr/>
          <p:nvPr/>
        </p:nvSpPr>
        <p:spPr>
          <a:xfrm>
            <a:off x="3725863" y="31003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NP?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765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765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5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766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8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9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40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8127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NP:.6*.6*.15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=.054</a:t>
            </a:r>
          </a:p>
        </p:txBody>
      </p:sp>
      <p:cxnSp>
        <p:nvCxnSpPr>
          <p:cNvPr id="34" name="Straight Arrow Connector 33"/>
          <p:cNvCxnSpPr>
            <a:cxnSpLocks noChangeShapeType="1"/>
            <a:stCxn id="30" idx="1"/>
          </p:cNvCxnSpPr>
          <p:nvPr/>
        </p:nvCxnSpPr>
        <p:spPr bwMode="auto">
          <a:xfrm rot="10800000" flipV="1">
            <a:off x="3200400" y="3523566"/>
            <a:ext cx="457200" cy="210234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" name="Straight Arrow Connector 35"/>
          <p:cNvCxnSpPr>
            <a:cxnSpLocks noChangeShapeType="1"/>
          </p:cNvCxnSpPr>
          <p:nvPr/>
        </p:nvCxnSpPr>
        <p:spPr bwMode="auto">
          <a:xfrm rot="16200000" flipH="1">
            <a:off x="3472656" y="3918744"/>
            <a:ext cx="690563" cy="158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319215" y="5279851"/>
            <a:ext cx="340664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 → </a:t>
            </a:r>
            <a:r>
              <a:rPr lang="en-US" b="1" dirty="0" err="1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Det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 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Nominal	0.60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7" name="Rectangle 26"/>
          <p:cNvSpPr/>
          <p:nvPr/>
        </p:nvSpPr>
        <p:spPr>
          <a:xfrm>
            <a:off x="3702050" y="2262188"/>
            <a:ext cx="946150" cy="785812"/>
          </a:xfrm>
          <a:prstGeom prst="rect">
            <a:avLst/>
          </a:prstGeom>
          <a:solidFill>
            <a:srgbClr val="FF0000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rgbClr val="FF0000"/>
              </a:solidFill>
            </a:endParaRPr>
          </a:p>
        </p:txBody>
      </p:sp>
      <p:sp>
        <p:nvSpPr>
          <p:cNvPr id="28" name="Rectangle 27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304800" y="5791200"/>
            <a:ext cx="308768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What is the probability of the VP?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867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867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7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8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869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869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869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869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8696" name="TextBox 25"/>
          <p:cNvSpPr txBox="1">
            <a:spLocks noChangeArrowheads="1"/>
          </p:cNvSpPr>
          <p:nvPr/>
        </p:nvSpPr>
        <p:spPr bwMode="auto">
          <a:xfrm>
            <a:off x="3613150" y="2362200"/>
            <a:ext cx="1107996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 dirty="0">
              <a:solidFill>
                <a:srgbClr val="FF0000"/>
              </a:solidFill>
              <a:latin typeface="Times New Roman" charset="0"/>
            </a:endParaRP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VP:.5*.5*.054</a:t>
            </a:r>
          </a:p>
          <a:p>
            <a:r>
              <a:rPr lang="en-US" sz="1200" b="1" dirty="0">
                <a:solidFill>
                  <a:srgbClr val="FF0000"/>
                </a:solidFill>
                <a:latin typeface="Times New Roman" charset="0"/>
              </a:rPr>
              <a:t>     =.0135</a:t>
            </a:r>
          </a:p>
        </p:txBody>
      </p:sp>
      <p:cxnSp>
        <p:nvCxnSpPr>
          <p:cNvPr id="28697" name="Straight Arrow Connector 27"/>
          <p:cNvCxnSpPr>
            <a:cxnSpLocks noChangeShapeType="1"/>
            <a:stCxn id="28696" idx="1"/>
          </p:cNvCxnSpPr>
          <p:nvPr/>
        </p:nvCxnSpPr>
        <p:spPr bwMode="auto">
          <a:xfrm rot="10800000">
            <a:off x="2362200" y="2514600"/>
            <a:ext cx="1250950" cy="170766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8698" name="Straight Arrow Connector 31"/>
          <p:cNvCxnSpPr>
            <a:cxnSpLocks noChangeShapeType="1"/>
          </p:cNvCxnSpPr>
          <p:nvPr/>
        </p:nvCxnSpPr>
        <p:spPr bwMode="auto">
          <a:xfrm rot="5400000">
            <a:off x="3467101" y="3086100"/>
            <a:ext cx="6858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26" name="Rectangle 25"/>
          <p:cNvSpPr/>
          <p:nvPr/>
        </p:nvSpPr>
        <p:spPr>
          <a:xfrm>
            <a:off x="609600" y="5114664"/>
            <a:ext cx="3027492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VP → Verb </a:t>
            </a:r>
            <a:r>
              <a:rPr lang="en-US" b="1" dirty="0" smtClean="0">
                <a:solidFill>
                  <a:srgbClr val="FF0000"/>
                </a:solidFill>
                <a:latin typeface="Times New Roman" charset="0"/>
                <a:ea typeface="Times New Roman" charset="0"/>
                <a:cs typeface="Times New Roman" charset="0"/>
              </a:rPr>
              <a:t>NP	0.5</a:t>
            </a:r>
            <a:endParaRPr lang="en-US" b="1" dirty="0">
              <a:solidFill>
                <a:srgbClr val="FF000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2970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2970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0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2971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2971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2971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2971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2972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2972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cxnSp>
        <p:nvCxnSpPr>
          <p:cNvPr id="29722" name="Straight Arrow Connector 32"/>
          <p:cNvCxnSpPr>
            <a:cxnSpLocks noChangeShapeType="1"/>
          </p:cNvCxnSpPr>
          <p:nvPr/>
        </p:nvCxnSpPr>
        <p:spPr bwMode="auto">
          <a:xfrm rot="10800000" flipV="1">
            <a:off x="2362200" y="2286000"/>
            <a:ext cx="1371600" cy="2286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29723" name="Straight Arrow Connector 34"/>
          <p:cNvCxnSpPr>
            <a:cxnSpLocks noChangeShapeType="1"/>
          </p:cNvCxnSpPr>
          <p:nvPr/>
        </p:nvCxnSpPr>
        <p:spPr bwMode="auto">
          <a:xfrm rot="5400000">
            <a:off x="3276600" y="2895600"/>
            <a:ext cx="1066800" cy="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0724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0725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6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7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8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29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0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1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2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3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4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5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6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7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8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0739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0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0741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0742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0743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0744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0745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/>
      <p:bldP spid="31" grpId="0"/>
      <p:bldP spid="32" grpId="0"/>
    </p:bldLst>
  </p:timing>
</p:sld>
</file>

<file path=ppt/slides/slide5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174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174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5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176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176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176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76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176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176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cxnSp>
        <p:nvCxnSpPr>
          <p:cNvPr id="37" name="Straight Arrow Connector 36"/>
          <p:cNvCxnSpPr>
            <a:cxnSpLocks noChangeShapeType="1"/>
          </p:cNvCxnSpPr>
          <p:nvPr/>
        </p:nvCxnSpPr>
        <p:spPr bwMode="auto">
          <a:xfrm rot="5400000">
            <a:off x="5334001" y="54864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42" name="Straight Arrow Connector 41"/>
          <p:cNvCxnSpPr>
            <a:cxnSpLocks noChangeShapeType="1"/>
            <a:endCxn id="34" idx="3"/>
          </p:cNvCxnSpPr>
          <p:nvPr/>
        </p:nvCxnSpPr>
        <p:spPr bwMode="auto">
          <a:xfrm rot="10800000" flipV="1">
            <a:off x="5278438" y="5105400"/>
            <a:ext cx="436562" cy="619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2772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2773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4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5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6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7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8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79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0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1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2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3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4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5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6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2787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88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2789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2790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791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2792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2793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cxnSp>
        <p:nvCxnSpPr>
          <p:cNvPr id="32801" name="Straight Arrow Connector 42"/>
          <p:cNvCxnSpPr>
            <a:cxnSpLocks noChangeShapeType="1"/>
            <a:endCxn id="32789" idx="3"/>
          </p:cNvCxnSpPr>
          <p:nvPr/>
        </p:nvCxnSpPr>
        <p:spPr bwMode="auto">
          <a:xfrm rot="10800000" flipV="1">
            <a:off x="4689475" y="4191000"/>
            <a:ext cx="1101725" cy="10795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2802" name="Straight Arrow Connector 44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3797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8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799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0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1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2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3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4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5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6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7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8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09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0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3811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2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3813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3814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3815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3816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3817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3825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cxnSp>
        <p:nvCxnSpPr>
          <p:cNvPr id="33826" name="Straight Arrow Connector 41"/>
          <p:cNvCxnSpPr>
            <a:cxnSpLocks noChangeShapeType="1"/>
            <a:endCxn id="33812" idx="3"/>
          </p:cNvCxnSpPr>
          <p:nvPr/>
        </p:nvCxnSpPr>
        <p:spPr bwMode="auto">
          <a:xfrm rot="10800000" flipV="1">
            <a:off x="3346450" y="3352800"/>
            <a:ext cx="2368550" cy="379413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3827" name="Straight Arrow Connector 45"/>
          <p:cNvCxnSpPr>
            <a:cxnSpLocks noChangeShapeType="1"/>
          </p:cNvCxnSpPr>
          <p:nvPr/>
        </p:nvCxnSpPr>
        <p:spPr bwMode="auto">
          <a:xfrm rot="5400000">
            <a:off x="5334001" y="3733800"/>
            <a:ext cx="7620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4820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4821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2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3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4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5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6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7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8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29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0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1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2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3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4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4835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6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4837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4838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839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4840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4841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4849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4850" name="TextBox 40"/>
          <p:cNvSpPr txBox="1">
            <a:spLocks noChangeArrowheads="1"/>
          </p:cNvSpPr>
          <p:nvPr/>
        </p:nvSpPr>
        <p:spPr bwMode="auto">
          <a:xfrm>
            <a:off x="6657975" y="2060575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S:.05*.5*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  .000864</a:t>
            </a:r>
          </a:p>
          <a:p>
            <a:r>
              <a:rPr lang="en-US" sz="1200" b="1" dirty="0">
                <a:solidFill>
                  <a:srgbClr val="000090"/>
                </a:solidFill>
                <a:latin typeface="Times New Roman" charset="0"/>
              </a:rPr>
              <a:t>   =.0000216</a:t>
            </a:r>
          </a:p>
        </p:txBody>
      </p:sp>
      <p:cxnSp>
        <p:nvCxnSpPr>
          <p:cNvPr id="34851" name="Straight Arrow Connector 46"/>
          <p:cNvCxnSpPr>
            <a:cxnSpLocks noChangeShapeType="1"/>
          </p:cNvCxnSpPr>
          <p:nvPr/>
        </p:nvCxnSpPr>
        <p:spPr bwMode="auto">
          <a:xfrm rot="10800000" flipV="1">
            <a:off x="2286000" y="2514600"/>
            <a:ext cx="3733800" cy="1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4852" name="Straight Arrow Connector 48"/>
          <p:cNvCxnSpPr>
            <a:cxnSpLocks noChangeShapeType="1"/>
          </p:cNvCxnSpPr>
          <p:nvPr/>
        </p:nvCxnSpPr>
        <p:spPr bwMode="auto">
          <a:xfrm rot="5400000">
            <a:off x="5524501" y="2705101"/>
            <a:ext cx="685798" cy="304800"/>
          </a:xfrm>
          <a:prstGeom prst="straightConnector1">
            <a:avLst/>
          </a:prstGeom>
          <a:noFill/>
          <a:ln w="28575" cap="flat" cmpd="sng" algn="ctr">
            <a:solidFill>
              <a:srgbClr val="000090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7" name="Straight Arrow Connector 43"/>
          <p:cNvCxnSpPr>
            <a:cxnSpLocks noChangeShapeType="1"/>
          </p:cNvCxnSpPr>
          <p:nvPr/>
        </p:nvCxnSpPr>
        <p:spPr bwMode="auto">
          <a:xfrm rot="10800000" flipV="1">
            <a:off x="3886200" y="2655094"/>
            <a:ext cx="2133600" cy="8810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cxnSp>
        <p:nvCxnSpPr>
          <p:cNvPr id="38" name="Straight Arrow Connector 54"/>
          <p:cNvCxnSpPr>
            <a:cxnSpLocks noChangeShapeType="1"/>
          </p:cNvCxnSpPr>
          <p:nvPr/>
        </p:nvCxnSpPr>
        <p:spPr bwMode="auto">
          <a:xfrm rot="5400000">
            <a:off x="4716860" y="3727848"/>
            <a:ext cx="2375694" cy="230186"/>
          </a:xfrm>
          <a:prstGeom prst="straightConnector1">
            <a:avLst/>
          </a:prstGeom>
          <a:noFill/>
          <a:ln w="28575" cap="flat" cmpd="sng" algn="ctr">
            <a:solidFill>
              <a:srgbClr val="3366FF"/>
            </a:solidFill>
            <a:prstDash val="solid"/>
            <a:round/>
            <a:headEnd type="none" w="med" len="med"/>
            <a:tailEnd type="arrow" w="med" len="med"/>
          </a:ln>
        </p:spPr>
      </p:cxnSp>
      <p:sp>
        <p:nvSpPr>
          <p:cNvPr id="49" name="TextBox 41"/>
          <p:cNvSpPr txBox="1">
            <a:spLocks noChangeArrowheads="1"/>
          </p:cNvSpPr>
          <p:nvPr/>
        </p:nvSpPr>
        <p:spPr bwMode="auto">
          <a:xfrm>
            <a:off x="6642100" y="2947987"/>
            <a:ext cx="1095375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S:.03*.0135*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  .032</a:t>
            </a:r>
          </a:p>
          <a:p>
            <a:r>
              <a:rPr lang="en-US" sz="1200" b="1" dirty="0">
                <a:solidFill>
                  <a:srgbClr val="3366FF"/>
                </a:solidFill>
                <a:latin typeface="Times New Roman" charset="0"/>
              </a:rPr>
              <a:t>  =.00001296</a:t>
            </a:r>
          </a:p>
        </p:txBody>
      </p:sp>
      <p:sp>
        <p:nvSpPr>
          <p:cNvPr id="51" name="Rectangle 50"/>
          <p:cNvSpPr/>
          <p:nvPr/>
        </p:nvSpPr>
        <p:spPr>
          <a:xfrm>
            <a:off x="609600" y="5132300"/>
            <a:ext cx="2217738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S → VP </a:t>
            </a:r>
            <a:r>
              <a:rPr lang="en-US" b="1" dirty="0" smtClean="0">
                <a:solidFill>
                  <a:srgbClr val="3366FF"/>
                </a:solidFill>
                <a:latin typeface="Times New Roman" charset="0"/>
                <a:ea typeface="Times New Roman" charset="0"/>
                <a:cs typeface="Times New Roman" charset="0"/>
              </a:rPr>
              <a:t>PP	0.03</a:t>
            </a:r>
            <a:endParaRPr lang="en-US" b="1" dirty="0">
              <a:solidFill>
                <a:srgbClr val="3366FF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  <p:sp>
        <p:nvSpPr>
          <p:cNvPr id="52" name="Rectangle 51"/>
          <p:cNvSpPr/>
          <p:nvPr/>
        </p:nvSpPr>
        <p:spPr>
          <a:xfrm>
            <a:off x="628060" y="5597351"/>
            <a:ext cx="2953340" cy="34624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90000"/>
              </a:lnSpc>
            </a:pPr>
            <a:r>
              <a:rPr lang="en-US" b="1" dirty="0" smtClean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S → Verb </a:t>
            </a:r>
            <a:r>
              <a:rPr lang="en-US" b="1" dirty="0" smtClean="0">
                <a:solidFill>
                  <a:srgbClr val="000090"/>
                </a:solidFill>
                <a:latin typeface="Times New Roman" charset="0"/>
                <a:ea typeface="Times New Roman" charset="0"/>
                <a:cs typeface="Times New Roman" charset="0"/>
              </a:rPr>
              <a:t>NP	0.05</a:t>
            </a:r>
            <a:endParaRPr lang="en-US" b="1" dirty="0">
              <a:solidFill>
                <a:srgbClr val="000090"/>
              </a:solidFill>
              <a:latin typeface="Times New Roman" charset="0"/>
              <a:ea typeface="Times New Roman" charset="0"/>
              <a:cs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4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Dynamic Programming Parsing</a:t>
            </a:r>
          </a:p>
        </p:txBody>
      </p:sp>
      <p:sp>
        <p:nvSpPr>
          <p:cNvPr id="69635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To avoid extensive repeated </a:t>
            </a:r>
            <a:r>
              <a:rPr lang="en-US" dirty="0" smtClean="0"/>
              <a:t>work you must </a:t>
            </a:r>
            <a:r>
              <a:rPr lang="en-US" dirty="0"/>
              <a:t>cache intermediate </a:t>
            </a:r>
            <a:r>
              <a:rPr lang="en-US" dirty="0" smtClean="0"/>
              <a:t>results, specifically found constituents</a:t>
            </a:r>
          </a:p>
          <a:p>
            <a:r>
              <a:rPr lang="en-US" dirty="0"/>
              <a:t>Caching (</a:t>
            </a:r>
            <a:r>
              <a:rPr lang="en-US" dirty="0" err="1"/>
              <a:t>memoizing</a:t>
            </a:r>
            <a:r>
              <a:rPr lang="en-US" dirty="0"/>
              <a:t>)</a:t>
            </a:r>
            <a:r>
              <a:rPr lang="en-US" dirty="0" smtClean="0"/>
              <a:t> is critical </a:t>
            </a:r>
            <a:r>
              <a:rPr lang="en-US" dirty="0"/>
              <a:t>to obtaining a polynomial time parsing (recognition) algorithm for </a:t>
            </a:r>
            <a:r>
              <a:rPr lang="en-US" dirty="0" err="1" smtClean="0"/>
              <a:t>CFGs</a:t>
            </a:r>
            <a:endParaRPr lang="en-US" dirty="0" smtClean="0"/>
          </a:p>
          <a:p>
            <a:r>
              <a:rPr lang="en-US" dirty="0"/>
              <a:t>Dynamic programming algorithms based on both top-down and bottom-up search can achieve O(</a:t>
            </a:r>
            <a:r>
              <a:rPr lang="en-US" i="1" dirty="0"/>
              <a:t>n</a:t>
            </a:r>
            <a:r>
              <a:rPr lang="en-US" baseline="30000" dirty="0"/>
              <a:t>3</a:t>
            </a:r>
            <a:r>
              <a:rPr lang="en-US" dirty="0"/>
              <a:t>) recognition time where </a:t>
            </a:r>
            <a:r>
              <a:rPr lang="en-US" i="1" dirty="0" err="1"/>
              <a:t>n</a:t>
            </a:r>
            <a:r>
              <a:rPr lang="en-US" dirty="0"/>
              <a:t> is the length of the input string.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Title 1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en-US"/>
              <a:t>Probabilistic CKY Parser</a:t>
            </a:r>
          </a:p>
        </p:txBody>
      </p:sp>
      <p:sp>
        <p:nvSpPr>
          <p:cNvPr id="36868" name="TextBox 5"/>
          <p:cNvSpPr txBox="1">
            <a:spLocks noChangeArrowheads="1"/>
          </p:cNvSpPr>
          <p:nvPr/>
        </p:nvSpPr>
        <p:spPr bwMode="auto">
          <a:xfrm>
            <a:off x="1804988" y="1660525"/>
            <a:ext cx="5084762" cy="400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>
                <a:latin typeface="Times New Roman" charset="0"/>
              </a:rPr>
              <a:t>  Book       the        flight    through  Houston</a:t>
            </a:r>
          </a:p>
        </p:txBody>
      </p:sp>
      <p:sp>
        <p:nvSpPr>
          <p:cNvPr id="36869" name="Rectangle 11"/>
          <p:cNvSpPr>
            <a:spLocks noChangeArrowheads="1"/>
          </p:cNvSpPr>
          <p:nvPr/>
        </p:nvSpPr>
        <p:spPr bwMode="auto">
          <a:xfrm>
            <a:off x="1781175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0" name="Rectangle 12"/>
          <p:cNvSpPr>
            <a:spLocks noChangeArrowheads="1"/>
          </p:cNvSpPr>
          <p:nvPr/>
        </p:nvSpPr>
        <p:spPr bwMode="auto">
          <a:xfrm>
            <a:off x="273843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1" name="Rectangle 13"/>
          <p:cNvSpPr>
            <a:spLocks noChangeArrowheads="1"/>
          </p:cNvSpPr>
          <p:nvPr/>
        </p:nvSpPr>
        <p:spPr bwMode="auto">
          <a:xfrm>
            <a:off x="3697288" y="2233613"/>
            <a:ext cx="963612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2" name="Rectangle 14"/>
          <p:cNvSpPr>
            <a:spLocks noChangeArrowheads="1"/>
          </p:cNvSpPr>
          <p:nvPr/>
        </p:nvSpPr>
        <p:spPr bwMode="auto">
          <a:xfrm>
            <a:off x="465613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3" name="Rectangle 15"/>
          <p:cNvSpPr>
            <a:spLocks noChangeArrowheads="1"/>
          </p:cNvSpPr>
          <p:nvPr/>
        </p:nvSpPr>
        <p:spPr bwMode="auto">
          <a:xfrm>
            <a:off x="5614988" y="2233613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4" name="Rectangle 18"/>
          <p:cNvSpPr>
            <a:spLocks noChangeArrowheads="1"/>
          </p:cNvSpPr>
          <p:nvPr/>
        </p:nvSpPr>
        <p:spPr bwMode="auto">
          <a:xfrm>
            <a:off x="2747963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5" name="Rectangle 20"/>
          <p:cNvSpPr>
            <a:spLocks noChangeArrowheads="1"/>
          </p:cNvSpPr>
          <p:nvPr/>
        </p:nvSpPr>
        <p:spPr bwMode="auto">
          <a:xfrm>
            <a:off x="466407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6" name="Rectangle 21"/>
          <p:cNvSpPr>
            <a:spLocks noChangeArrowheads="1"/>
          </p:cNvSpPr>
          <p:nvPr/>
        </p:nvSpPr>
        <p:spPr bwMode="auto">
          <a:xfrm>
            <a:off x="5622925" y="3084513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7" name="Rectangle 24"/>
          <p:cNvSpPr>
            <a:spLocks noChangeArrowheads="1"/>
          </p:cNvSpPr>
          <p:nvPr/>
        </p:nvSpPr>
        <p:spPr bwMode="auto">
          <a:xfrm>
            <a:off x="3713163" y="3933825"/>
            <a:ext cx="963612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8" name="Rectangle 25"/>
          <p:cNvSpPr>
            <a:spLocks noChangeArrowheads="1"/>
          </p:cNvSpPr>
          <p:nvPr/>
        </p:nvSpPr>
        <p:spPr bwMode="auto">
          <a:xfrm>
            <a:off x="467201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79" name="Rectangle 26"/>
          <p:cNvSpPr>
            <a:spLocks noChangeArrowheads="1"/>
          </p:cNvSpPr>
          <p:nvPr/>
        </p:nvSpPr>
        <p:spPr bwMode="auto">
          <a:xfrm>
            <a:off x="5630863" y="3933825"/>
            <a:ext cx="962025" cy="842963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0" name="Rectangle 30"/>
          <p:cNvSpPr>
            <a:spLocks noChangeArrowheads="1"/>
          </p:cNvSpPr>
          <p:nvPr/>
        </p:nvSpPr>
        <p:spPr bwMode="auto">
          <a:xfrm>
            <a:off x="4679950" y="4784725"/>
            <a:ext cx="963613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1" name="Rectangle 31"/>
          <p:cNvSpPr>
            <a:spLocks noChangeArrowheads="1"/>
          </p:cNvSpPr>
          <p:nvPr/>
        </p:nvSpPr>
        <p:spPr bwMode="auto">
          <a:xfrm>
            <a:off x="5638800" y="4784725"/>
            <a:ext cx="962025" cy="841375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2" name="Rectangle 36"/>
          <p:cNvSpPr>
            <a:spLocks noChangeArrowheads="1"/>
          </p:cNvSpPr>
          <p:nvPr/>
        </p:nvSpPr>
        <p:spPr bwMode="auto">
          <a:xfrm>
            <a:off x="5646738" y="5634038"/>
            <a:ext cx="962025" cy="842962"/>
          </a:xfrm>
          <a:prstGeom prst="rect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 sz="2000" b="1">
              <a:latin typeface="Times New Roman" charset="0"/>
            </a:endParaRPr>
          </a:p>
        </p:txBody>
      </p:sp>
      <p:sp>
        <p:nvSpPr>
          <p:cNvPr id="36883" name="TextBox 37"/>
          <p:cNvSpPr txBox="1">
            <a:spLocks noChangeArrowheads="1"/>
          </p:cNvSpPr>
          <p:nvPr/>
        </p:nvSpPr>
        <p:spPr bwMode="auto">
          <a:xfrm>
            <a:off x="1752600" y="2209800"/>
            <a:ext cx="1074738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 :.01, VP:.1, </a:t>
            </a:r>
          </a:p>
          <a:p>
            <a:r>
              <a:rPr lang="en-US" sz="1200" b="1">
                <a:latin typeface="Times New Roman" charset="0"/>
              </a:rPr>
              <a:t>Verb:.5 </a:t>
            </a:r>
          </a:p>
          <a:p>
            <a:r>
              <a:rPr lang="en-US" sz="1200" b="1">
                <a:latin typeface="Times New Roman" charset="0"/>
              </a:rPr>
              <a:t>Nominal:.03</a:t>
            </a:r>
          </a:p>
          <a:p>
            <a:r>
              <a:rPr lang="en-US" sz="1200" b="1">
                <a:latin typeface="Times New Roman" charset="0"/>
              </a:rPr>
              <a:t>Noun:.1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4" name="TextBox 38"/>
          <p:cNvSpPr txBox="1">
            <a:spLocks noChangeArrowheads="1"/>
          </p:cNvSpPr>
          <p:nvPr/>
        </p:nvSpPr>
        <p:spPr bwMode="auto">
          <a:xfrm>
            <a:off x="2763838" y="3594100"/>
            <a:ext cx="582612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Det:.6</a:t>
            </a:r>
          </a:p>
        </p:txBody>
      </p:sp>
      <p:sp>
        <p:nvSpPr>
          <p:cNvPr id="36885" name="TextBox 39"/>
          <p:cNvSpPr txBox="1">
            <a:spLocks noChangeArrowheads="1"/>
          </p:cNvSpPr>
          <p:nvPr/>
        </p:nvSpPr>
        <p:spPr bwMode="auto">
          <a:xfrm>
            <a:off x="3697288" y="3975100"/>
            <a:ext cx="992187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Nominal:.15</a:t>
            </a:r>
          </a:p>
          <a:p>
            <a:r>
              <a:rPr lang="en-US" sz="1200" b="1">
                <a:latin typeface="Times New Roman" charset="0"/>
              </a:rPr>
              <a:t>Noun:.5</a:t>
            </a:r>
            <a:endParaRPr lang="en-US" sz="1400" b="1">
              <a:latin typeface="Times New Roman" charset="0"/>
            </a:endParaRPr>
          </a:p>
        </p:txBody>
      </p:sp>
      <p:sp>
        <p:nvSpPr>
          <p:cNvPr id="36886" name="TextBox 28"/>
          <p:cNvSpPr txBox="1">
            <a:spLocks noChangeArrowheads="1"/>
          </p:cNvSpPr>
          <p:nvPr/>
        </p:nvSpPr>
        <p:spPr bwMode="auto">
          <a:xfrm>
            <a:off x="2806700" y="2735263"/>
            <a:ext cx="5270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6887" name="TextBox 29"/>
          <p:cNvSpPr txBox="1">
            <a:spLocks noChangeArrowheads="1"/>
          </p:cNvSpPr>
          <p:nvPr/>
        </p:nvSpPr>
        <p:spPr bwMode="auto">
          <a:xfrm>
            <a:off x="3657600" y="3200400"/>
            <a:ext cx="10175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NP:.6*.6*.15</a:t>
            </a:r>
          </a:p>
          <a:p>
            <a:r>
              <a:rPr lang="en-US" sz="1200" b="1">
                <a:latin typeface="Times New Roman" charset="0"/>
              </a:rPr>
              <a:t>     =.054</a:t>
            </a:r>
          </a:p>
        </p:txBody>
      </p:sp>
      <p:sp>
        <p:nvSpPr>
          <p:cNvPr id="36888" name="TextBox 25"/>
          <p:cNvSpPr txBox="1">
            <a:spLocks noChangeArrowheads="1"/>
          </p:cNvSpPr>
          <p:nvPr/>
        </p:nvSpPr>
        <p:spPr bwMode="auto">
          <a:xfrm>
            <a:off x="3617913" y="26670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VP:.5*.5*.054</a:t>
            </a:r>
          </a:p>
          <a:p>
            <a:r>
              <a:rPr lang="en-US" sz="1200" b="1">
                <a:latin typeface="Times New Roman" charset="0"/>
              </a:rPr>
              <a:t>     =.0135</a:t>
            </a:r>
          </a:p>
        </p:txBody>
      </p:sp>
      <p:sp>
        <p:nvSpPr>
          <p:cNvPr id="36889" name="TextBox 26"/>
          <p:cNvSpPr txBox="1">
            <a:spLocks noChangeArrowheads="1"/>
          </p:cNvSpPr>
          <p:nvPr/>
        </p:nvSpPr>
        <p:spPr bwMode="auto">
          <a:xfrm>
            <a:off x="3657600" y="2209800"/>
            <a:ext cx="1095375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S:.05*.5*.054</a:t>
            </a:r>
          </a:p>
          <a:p>
            <a:r>
              <a:rPr lang="en-US" sz="1200" b="1">
                <a:latin typeface="Times New Roman" charset="0"/>
              </a:rPr>
              <a:t>     =.00135</a:t>
            </a:r>
          </a:p>
        </p:txBody>
      </p:sp>
      <p:sp>
        <p:nvSpPr>
          <p:cNvPr id="28" name="TextBox 27"/>
          <p:cNvSpPr txBox="1">
            <a:spLocks noChangeArrowheads="1"/>
          </p:cNvSpPr>
          <p:nvPr/>
        </p:nvSpPr>
        <p:spPr bwMode="auto">
          <a:xfrm>
            <a:off x="4716463" y="4367213"/>
            <a:ext cx="525462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1" name="TextBox 30"/>
          <p:cNvSpPr txBox="1">
            <a:spLocks noChangeArrowheads="1"/>
          </p:cNvSpPr>
          <p:nvPr/>
        </p:nvSpPr>
        <p:spPr bwMode="auto">
          <a:xfrm>
            <a:off x="4687888" y="3521075"/>
            <a:ext cx="527050" cy="277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2" name="TextBox 31"/>
          <p:cNvSpPr txBox="1">
            <a:spLocks noChangeArrowheads="1"/>
          </p:cNvSpPr>
          <p:nvPr/>
        </p:nvSpPr>
        <p:spPr bwMode="auto">
          <a:xfrm>
            <a:off x="4660900" y="2674938"/>
            <a:ext cx="525463" cy="277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None</a:t>
            </a:r>
          </a:p>
        </p:txBody>
      </p:sp>
      <p:sp>
        <p:nvSpPr>
          <p:cNvPr id="34" name="TextBox 33"/>
          <p:cNvSpPr txBox="1">
            <a:spLocks noChangeArrowheads="1"/>
          </p:cNvSpPr>
          <p:nvPr/>
        </p:nvSpPr>
        <p:spPr bwMode="auto">
          <a:xfrm>
            <a:off x="4611688" y="5029200"/>
            <a:ext cx="666750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Prep:.2</a:t>
            </a:r>
          </a:p>
        </p:txBody>
      </p:sp>
      <p:sp>
        <p:nvSpPr>
          <p:cNvPr id="33" name="TextBox 41"/>
          <p:cNvSpPr txBox="1">
            <a:spLocks noChangeArrowheads="1"/>
          </p:cNvSpPr>
          <p:nvPr/>
        </p:nvSpPr>
        <p:spPr bwMode="auto">
          <a:xfrm>
            <a:off x="5562600" y="5791200"/>
            <a:ext cx="1066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NP:.16</a:t>
            </a:r>
          </a:p>
          <a:p>
            <a:r>
              <a:rPr lang="en-US" sz="1200" b="1">
                <a:latin typeface="Times New Roman" charset="0"/>
              </a:rPr>
              <a:t>PropNoun:.8</a:t>
            </a:r>
          </a:p>
        </p:txBody>
      </p:sp>
      <p:sp>
        <p:nvSpPr>
          <p:cNvPr id="35" name="TextBox 34"/>
          <p:cNvSpPr txBox="1">
            <a:spLocks noChangeArrowheads="1"/>
          </p:cNvSpPr>
          <p:nvPr/>
        </p:nvSpPr>
        <p:spPr bwMode="auto">
          <a:xfrm>
            <a:off x="5562600" y="4953000"/>
            <a:ext cx="10795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PP:1.0*.2*.16</a:t>
            </a:r>
          </a:p>
          <a:p>
            <a:r>
              <a:rPr lang="en-US" sz="1200" b="1">
                <a:latin typeface="Times New Roman" charset="0"/>
              </a:rPr>
              <a:t>       =.032</a:t>
            </a:r>
          </a:p>
        </p:txBody>
      </p:sp>
      <p:sp>
        <p:nvSpPr>
          <p:cNvPr id="36" name="TextBox 35"/>
          <p:cNvSpPr txBox="1">
            <a:spLocks noChangeArrowheads="1"/>
          </p:cNvSpPr>
          <p:nvPr/>
        </p:nvSpPr>
        <p:spPr bwMode="auto">
          <a:xfrm>
            <a:off x="5638800" y="4038600"/>
            <a:ext cx="915988" cy="6461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Nominal:</a:t>
            </a:r>
          </a:p>
          <a:p>
            <a:r>
              <a:rPr lang="en-US" sz="1200" b="1">
                <a:latin typeface="Times New Roman" charset="0"/>
              </a:rPr>
              <a:t>.5*.15*.032</a:t>
            </a:r>
          </a:p>
          <a:p>
            <a:r>
              <a:rPr lang="en-US" sz="1200" b="1">
                <a:latin typeface="Times New Roman" charset="0"/>
              </a:rPr>
              <a:t>=.0024</a:t>
            </a:r>
          </a:p>
        </p:txBody>
      </p:sp>
      <p:sp>
        <p:nvSpPr>
          <p:cNvPr id="36897" name="TextBox 36"/>
          <p:cNvSpPr txBox="1">
            <a:spLocks noChangeArrowheads="1"/>
          </p:cNvSpPr>
          <p:nvPr/>
        </p:nvSpPr>
        <p:spPr bwMode="auto">
          <a:xfrm>
            <a:off x="5562600" y="2971800"/>
            <a:ext cx="965200" cy="8302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endParaRPr lang="en-US" sz="1200" b="1">
              <a:latin typeface="Times New Roman" charset="0"/>
            </a:endParaRPr>
          </a:p>
          <a:p>
            <a:r>
              <a:rPr lang="en-US" sz="1200" b="1">
                <a:latin typeface="Times New Roman" charset="0"/>
              </a:rPr>
              <a:t>NP:.6*.6*</a:t>
            </a:r>
          </a:p>
          <a:p>
            <a:r>
              <a:rPr lang="en-US" sz="1200" b="1">
                <a:latin typeface="Times New Roman" charset="0"/>
              </a:rPr>
              <a:t>       .0024</a:t>
            </a:r>
          </a:p>
          <a:p>
            <a:r>
              <a:rPr lang="en-US" sz="1200" b="1">
                <a:latin typeface="Times New Roman" charset="0"/>
              </a:rPr>
              <a:t>     =.000864</a:t>
            </a:r>
          </a:p>
        </p:txBody>
      </p:sp>
      <p:sp>
        <p:nvSpPr>
          <p:cNvPr id="36898" name="TextBox 40"/>
          <p:cNvSpPr txBox="1">
            <a:spLocks noChangeArrowheads="1"/>
          </p:cNvSpPr>
          <p:nvPr/>
        </p:nvSpPr>
        <p:spPr bwMode="auto">
          <a:xfrm>
            <a:off x="5638800" y="2438400"/>
            <a:ext cx="1095375" cy="276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prstTxWarp prst="textNoShape">
              <a:avLst/>
            </a:prstTxWarp>
            <a:spAutoFit/>
          </a:bodyPr>
          <a:lstStyle/>
          <a:p>
            <a:r>
              <a:rPr lang="en-US" sz="1200" b="1">
                <a:latin typeface="Times New Roman" charset="0"/>
              </a:rPr>
              <a:t>S:.0000216</a:t>
            </a:r>
          </a:p>
        </p:txBody>
      </p:sp>
      <p:cxnSp>
        <p:nvCxnSpPr>
          <p:cNvPr id="36899" name="Straight Arrow Connector 44"/>
          <p:cNvCxnSpPr>
            <a:cxnSpLocks noChangeShapeType="1"/>
          </p:cNvCxnSpPr>
          <p:nvPr/>
        </p:nvCxnSpPr>
        <p:spPr bwMode="auto">
          <a:xfrm rot="10800000">
            <a:off x="2286000" y="2514600"/>
            <a:ext cx="3429000" cy="6032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0" name="Straight Arrow Connector 46"/>
          <p:cNvCxnSpPr>
            <a:cxnSpLocks noChangeShapeType="1"/>
          </p:cNvCxnSpPr>
          <p:nvPr/>
        </p:nvCxnSpPr>
        <p:spPr bwMode="auto">
          <a:xfrm rot="5400000">
            <a:off x="5486400" y="28956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1" name="Straight Arrow Connector 55"/>
          <p:cNvCxnSpPr>
            <a:cxnSpLocks noChangeShapeType="1"/>
          </p:cNvCxnSpPr>
          <p:nvPr/>
        </p:nvCxnSpPr>
        <p:spPr bwMode="auto">
          <a:xfrm rot="10800000" flipV="1">
            <a:off x="3200400" y="3352800"/>
            <a:ext cx="2514600" cy="3810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2" name="Straight Arrow Connector 57"/>
          <p:cNvCxnSpPr>
            <a:cxnSpLocks noChangeShapeType="1"/>
          </p:cNvCxnSpPr>
          <p:nvPr/>
        </p:nvCxnSpPr>
        <p:spPr bwMode="auto">
          <a:xfrm rot="16200000" flipH="1">
            <a:off x="5372100" y="3695700"/>
            <a:ext cx="7620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3" name="Straight Arrow Connector 59"/>
          <p:cNvCxnSpPr>
            <a:cxnSpLocks noChangeShapeType="1"/>
          </p:cNvCxnSpPr>
          <p:nvPr/>
        </p:nvCxnSpPr>
        <p:spPr bwMode="auto">
          <a:xfrm rot="10800000" flipV="1">
            <a:off x="4572000" y="4191000"/>
            <a:ext cx="12192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4" name="Straight Arrow Connector 61"/>
          <p:cNvCxnSpPr>
            <a:cxnSpLocks noChangeShapeType="1"/>
          </p:cNvCxnSpPr>
          <p:nvPr/>
        </p:nvCxnSpPr>
        <p:spPr bwMode="auto">
          <a:xfrm rot="5400000">
            <a:off x="5295901" y="4610100"/>
            <a:ext cx="838200" cy="3175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5" name="Straight Arrow Connector 65"/>
          <p:cNvCxnSpPr>
            <a:cxnSpLocks noChangeShapeType="1"/>
          </p:cNvCxnSpPr>
          <p:nvPr/>
        </p:nvCxnSpPr>
        <p:spPr bwMode="auto">
          <a:xfrm rot="10800000" flipV="1">
            <a:off x="5181600" y="5105400"/>
            <a:ext cx="5334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cxnSp>
        <p:nvCxnSpPr>
          <p:cNvPr id="36906" name="Straight Arrow Connector 67"/>
          <p:cNvCxnSpPr>
            <a:cxnSpLocks noChangeShapeType="1"/>
          </p:cNvCxnSpPr>
          <p:nvPr/>
        </p:nvCxnSpPr>
        <p:spPr bwMode="auto">
          <a:xfrm rot="16200000" flipH="1">
            <a:off x="5410200" y="5486400"/>
            <a:ext cx="685800" cy="76200"/>
          </a:xfrm>
          <a:prstGeom prst="straightConnector1">
            <a:avLst/>
          </a:prstGeom>
          <a:noFill/>
          <a:ln w="12700">
            <a:solidFill>
              <a:schemeClr val="tx1"/>
            </a:solidFill>
            <a:round/>
            <a:headEnd/>
            <a:tailEnd type="arrow" w="med" len="med"/>
          </a:ln>
        </p:spPr>
      </p:cxnSp>
      <p:sp>
        <p:nvSpPr>
          <p:cNvPr id="69" name="TextBox 68"/>
          <p:cNvSpPr txBox="1"/>
          <p:nvPr/>
        </p:nvSpPr>
        <p:spPr>
          <a:xfrm>
            <a:off x="6546850" y="2209800"/>
            <a:ext cx="2657475" cy="1938338"/>
          </a:xfrm>
          <a:prstGeom prst="rect">
            <a:avLst/>
          </a:prstGeom>
          <a:noFill/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Pick most probable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parse, i.e. take max to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combine probabilities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of multiple derivations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of each constituent in</a:t>
            </a:r>
          </a:p>
          <a:p>
            <a:r>
              <a:rPr lang="en-US" sz="2000" b="1" dirty="0">
                <a:solidFill>
                  <a:srgbClr val="FF0000"/>
                </a:solidFill>
                <a:latin typeface="Times New Roman" charset="0"/>
              </a:rPr>
              <a:t>each </a:t>
            </a:r>
            <a:r>
              <a:rPr lang="en-US" sz="2000" b="1" dirty="0" smtClean="0">
                <a:solidFill>
                  <a:srgbClr val="FF0000"/>
                </a:solidFill>
                <a:latin typeface="Times New Roman" charset="0"/>
              </a:rPr>
              <a:t>cell</a:t>
            </a:r>
            <a:endParaRPr lang="en-US" sz="2000" b="1" dirty="0">
              <a:solidFill>
                <a:srgbClr val="FF0000"/>
              </a:solidFill>
              <a:latin typeface="Times New Roman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PCFG:</a:t>
            </a:r>
            <a:r>
              <a:rPr lang="en-US" dirty="0" smtClean="0"/>
              <a:t> Training</a:t>
            </a:r>
            <a:endParaRPr lang="en-US" dirty="0"/>
          </a:p>
        </p:txBody>
      </p:sp>
      <p:sp>
        <p:nvSpPr>
          <p:cNvPr id="41988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95173" y="1644651"/>
            <a:ext cx="8270875" cy="1174750"/>
          </a:xfrm>
        </p:spPr>
        <p:txBody>
          <a:bodyPr/>
          <a:lstStyle/>
          <a:p>
            <a:r>
              <a:rPr lang="en-US" sz="2800" dirty="0" smtClean="0">
                <a:solidFill>
                  <a:srgbClr val="FF0000"/>
                </a:solidFill>
              </a:rPr>
              <a:t>If we have example </a:t>
            </a:r>
            <a:r>
              <a:rPr lang="en-US" sz="2800" dirty="0" smtClean="0">
                <a:solidFill>
                  <a:srgbClr val="FF0000"/>
                </a:solidFill>
              </a:rPr>
              <a:t>parsed sentences, how can we learn a set of </a:t>
            </a:r>
            <a:r>
              <a:rPr lang="en-US" sz="2800" dirty="0" err="1" smtClean="0">
                <a:solidFill>
                  <a:srgbClr val="FF0000"/>
                </a:solidFill>
              </a:rPr>
              <a:t>PCFGs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  <a:endParaRPr lang="en-US" sz="2800" dirty="0" smtClean="0">
              <a:solidFill>
                <a:srgbClr val="FF0000"/>
              </a:solidFill>
            </a:endParaRPr>
          </a:p>
          <a:p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41989" name="Text Box 4"/>
          <p:cNvSpPr txBox="1">
            <a:spLocks noChangeArrowheads="1"/>
          </p:cNvSpPr>
          <p:nvPr/>
        </p:nvSpPr>
        <p:spPr bwMode="auto">
          <a:xfrm>
            <a:off x="1260475" y="5711825"/>
            <a:ext cx="269875" cy="9255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  <a:p>
            <a:pPr>
              <a:lnSpc>
                <a:spcPct val="65000"/>
              </a:lnSpc>
            </a:pPr>
            <a:r>
              <a:rPr lang="en-US" sz="2800" b="1">
                <a:solidFill>
                  <a:srgbClr val="000000"/>
                </a:solidFill>
                <a:latin typeface="Times New Roman" charset="0"/>
              </a:rPr>
              <a:t>.</a:t>
            </a:r>
          </a:p>
        </p:txBody>
      </p:sp>
      <p:sp>
        <p:nvSpPr>
          <p:cNvPr id="41990" name="Rectangle 5"/>
          <p:cNvSpPr>
            <a:spLocks noChangeArrowheads="1"/>
          </p:cNvSpPr>
          <p:nvPr/>
        </p:nvSpPr>
        <p:spPr bwMode="auto">
          <a:xfrm>
            <a:off x="554038" y="3495675"/>
            <a:ext cx="2255837" cy="3219450"/>
          </a:xfrm>
          <a:prstGeom prst="rect">
            <a:avLst/>
          </a:prstGeom>
          <a:noFill/>
          <a:ln w="19050">
            <a:solidFill>
              <a:schemeClr val="tx1"/>
            </a:solidFill>
            <a:miter lim="800000"/>
            <a:headEnd/>
            <a:tailEnd/>
          </a:ln>
        </p:spPr>
        <p:txBody>
          <a:bodyPr lIns="90000" tIns="46800" rIns="90000" bIns="46800" anchor="ctr">
            <a:prstTxWarp prst="textNoShape">
              <a:avLst/>
            </a:prstTxWarp>
            <a:spAutoFit/>
          </a:bodyPr>
          <a:lstStyle/>
          <a:p>
            <a:endParaRPr lang="en-US" sz="2000" b="1">
              <a:solidFill>
                <a:srgbClr val="000000"/>
              </a:solidFill>
              <a:latin typeface="Times New Roman" charset="0"/>
            </a:endParaRPr>
          </a:p>
        </p:txBody>
      </p:sp>
      <p:sp>
        <p:nvSpPr>
          <p:cNvPr id="41991" name="Text Box 6"/>
          <p:cNvSpPr txBox="1">
            <a:spLocks noChangeArrowheads="1"/>
          </p:cNvSpPr>
          <p:nvPr/>
        </p:nvSpPr>
        <p:spPr bwMode="auto">
          <a:xfrm>
            <a:off x="1090613" y="3106738"/>
            <a:ext cx="1246187" cy="39687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r>
              <a:rPr lang="en-US" sz="2000">
                <a:solidFill>
                  <a:srgbClr val="000000"/>
                </a:solidFill>
                <a:latin typeface="Times New Roman" charset="0"/>
              </a:rPr>
              <a:t>Tree Bank</a:t>
            </a:r>
          </a:p>
        </p:txBody>
      </p:sp>
      <p:grpSp>
        <p:nvGrpSpPr>
          <p:cNvPr id="2" name="Group 7"/>
          <p:cNvGrpSpPr>
            <a:grpSpLocks/>
          </p:cNvGrpSpPr>
          <p:nvPr/>
        </p:nvGrpSpPr>
        <p:grpSpPr bwMode="auto">
          <a:xfrm>
            <a:off x="2819400" y="4494213"/>
            <a:ext cx="2878138" cy="1303337"/>
            <a:chOff x="1697" y="1859"/>
            <a:chExt cx="1813" cy="821"/>
          </a:xfrm>
        </p:grpSpPr>
        <p:sp>
          <p:nvSpPr>
            <p:cNvPr id="42038" name="Rectangle 8"/>
            <p:cNvSpPr>
              <a:spLocks noChangeArrowheads="1"/>
            </p:cNvSpPr>
            <p:nvPr/>
          </p:nvSpPr>
          <p:spPr bwMode="auto">
            <a:xfrm>
              <a:off x="2296" y="1859"/>
              <a:ext cx="1214" cy="821"/>
            </a:xfrm>
            <a:prstGeom prst="rect">
              <a:avLst/>
            </a:prstGeom>
            <a:solidFill>
              <a:srgbClr val="66FFFF"/>
            </a:solidFill>
            <a:ln w="1905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  <p:sp>
          <p:nvSpPr>
            <p:cNvPr id="42039" name="Text Box 9"/>
            <p:cNvSpPr txBox="1">
              <a:spLocks noChangeArrowheads="1"/>
            </p:cNvSpPr>
            <p:nvPr/>
          </p:nvSpPr>
          <p:spPr bwMode="auto">
            <a:xfrm>
              <a:off x="2414" y="1867"/>
              <a:ext cx="967" cy="748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Supervised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PCFG</a:t>
              </a:r>
            </a:p>
            <a:p>
              <a:r>
                <a:rPr lang="en-US" sz="2400">
                  <a:solidFill>
                    <a:srgbClr val="000000"/>
                  </a:solidFill>
                  <a:latin typeface="Times New Roman" charset="0"/>
                </a:rPr>
                <a:t>Training</a:t>
              </a:r>
            </a:p>
          </p:txBody>
        </p:sp>
        <p:sp>
          <p:nvSpPr>
            <p:cNvPr id="42040" name="AutoShape 10"/>
            <p:cNvSpPr>
              <a:spLocks noChangeArrowheads="1"/>
            </p:cNvSpPr>
            <p:nvPr/>
          </p:nvSpPr>
          <p:spPr bwMode="auto">
            <a:xfrm>
              <a:off x="1697" y="2204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3" name="Group 11"/>
          <p:cNvGrpSpPr>
            <a:grpSpLocks/>
          </p:cNvGrpSpPr>
          <p:nvPr/>
        </p:nvGrpSpPr>
        <p:grpSpPr bwMode="auto">
          <a:xfrm>
            <a:off x="5715000" y="3886200"/>
            <a:ext cx="2640013" cy="2625725"/>
            <a:chOff x="3521" y="1476"/>
            <a:chExt cx="1663" cy="1654"/>
          </a:xfrm>
        </p:grpSpPr>
        <p:grpSp>
          <p:nvGrpSpPr>
            <p:cNvPr id="4" name="Group 12"/>
            <p:cNvGrpSpPr>
              <a:grpSpLocks/>
            </p:cNvGrpSpPr>
            <p:nvPr/>
          </p:nvGrpSpPr>
          <p:grpSpPr bwMode="auto">
            <a:xfrm>
              <a:off x="4109" y="1476"/>
              <a:ext cx="1075" cy="1654"/>
              <a:chOff x="922" y="2666"/>
              <a:chExt cx="1075" cy="1654"/>
            </a:xfrm>
          </p:grpSpPr>
          <p:grpSp>
            <p:nvGrpSpPr>
              <p:cNvPr id="5" name="Group 13"/>
              <p:cNvGrpSpPr>
                <a:grpSpLocks/>
              </p:cNvGrpSpPr>
              <p:nvPr/>
            </p:nvGrpSpPr>
            <p:grpSpPr bwMode="auto">
              <a:xfrm>
                <a:off x="922" y="2666"/>
                <a:ext cx="1075" cy="1405"/>
                <a:chOff x="929" y="2743"/>
                <a:chExt cx="1075" cy="1405"/>
              </a:xfrm>
            </p:grpSpPr>
            <p:grpSp>
              <p:nvGrpSpPr>
                <p:cNvPr id="6" name="Group 14"/>
                <p:cNvGrpSpPr>
                  <a:grpSpLocks/>
                </p:cNvGrpSpPr>
                <p:nvPr/>
              </p:nvGrpSpPr>
              <p:grpSpPr bwMode="auto">
                <a:xfrm>
                  <a:off x="935" y="2743"/>
                  <a:ext cx="1029" cy="1405"/>
                  <a:chOff x="712" y="2636"/>
                  <a:chExt cx="1029" cy="1405"/>
                </a:xfrm>
              </p:grpSpPr>
              <p:sp>
                <p:nvSpPr>
                  <p:cNvPr id="42036" name="Text Box 15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712" y="2636"/>
                    <a:ext cx="805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</a:t>
                    </a:r>
                    <a:r>
                      <a:rPr lang="en-US" sz="1000">
                        <a:solidFill>
                          <a:srgbClr val="000000"/>
                        </a:solidFill>
                        <a:latin typeface="Times New Roman" charset="0"/>
                      </a:rPr>
                      <a:t> </a:t>
                    </a:r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S → VP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Det A N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NP PP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NP → PropN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ε</a:t>
                    </a:r>
                  </a:p>
                  <a:p>
                    <a:r>
                      <a:rPr lang="pt-BR" sz="1400">
                        <a:solidFill>
                          <a:srgbClr val="000000"/>
                        </a:solidFill>
                        <a:latin typeface="Times New Roman" charset="0"/>
                      </a:rPr>
                      <a:t>A → Adj A</a:t>
                    </a:r>
                    <a:endParaRPr lang="en-US" sz="1400">
                      <a:solidFill>
                        <a:srgbClr val="000000"/>
                      </a:solidFill>
                      <a:latin typeface="Times New Roman" charset="0"/>
                    </a:endParaRP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PP → Prep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 NP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VP → VP PP</a:t>
                    </a:r>
                  </a:p>
                </p:txBody>
              </p:sp>
              <p:sp>
                <p:nvSpPr>
                  <p:cNvPr id="42037" name="Text Box 16"/>
                  <p:cNvSpPr txBox="1">
                    <a:spLocks noChangeArrowheads="1"/>
                  </p:cNvSpPr>
                  <p:nvPr/>
                </p:nvSpPr>
                <p:spPr bwMode="auto">
                  <a:xfrm>
                    <a:off x="1487" y="2643"/>
                    <a:ext cx="254" cy="1398"/>
                  </a:xfrm>
                  <a:prstGeom prst="rect">
                    <a:avLst/>
                  </a:prstGeom>
                  <a:noFill/>
                  <a:ln w="12700">
                    <a:noFill/>
                    <a:miter lim="800000"/>
                    <a:headEnd/>
                    <a:tailEnd/>
                  </a:ln>
                </p:spPr>
                <p:txBody>
                  <a:bodyPr wrap="none" lIns="90000" tIns="46800" rIns="90000" bIns="46800">
                    <a:prstTxWarp prst="textNoShape">
                      <a:avLst/>
                    </a:prstTxWarp>
                    <a:spAutoFit/>
                  </a:bodyPr>
                  <a:lstStyle/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0.9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0.1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0.5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0.2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0.6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0.4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1.0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0.7</a:t>
                    </a:r>
                  </a:p>
                  <a:p>
                    <a:r>
                      <a:rPr lang="en-US" sz="1400">
                        <a:solidFill>
                          <a:srgbClr val="000000"/>
                        </a:solidFill>
                        <a:latin typeface="Times New Roman" charset="0"/>
                      </a:rPr>
                      <a:t>0.3</a:t>
                    </a:r>
                    <a:endParaRPr lang="en-US" sz="1200">
                      <a:solidFill>
                        <a:srgbClr val="000000"/>
                      </a:solidFill>
                      <a:latin typeface="Times New Roman" charset="0"/>
                    </a:endParaRPr>
                  </a:p>
                </p:txBody>
              </p:sp>
            </p:grpSp>
            <p:sp>
              <p:nvSpPr>
                <p:cNvPr id="42035" name="Rectangle 17"/>
                <p:cNvSpPr>
                  <a:spLocks noChangeArrowheads="1"/>
                </p:cNvSpPr>
                <p:nvPr/>
              </p:nvSpPr>
              <p:spPr bwMode="auto">
                <a:xfrm>
                  <a:off x="929" y="2757"/>
                  <a:ext cx="1075" cy="1390"/>
                </a:xfrm>
                <a:prstGeom prst="rect">
                  <a:avLst/>
                </a:prstGeom>
                <a:noFill/>
                <a:ln w="28575">
                  <a:solidFill>
                    <a:schemeClr val="tx1"/>
                  </a:solidFill>
                  <a:miter lim="800000"/>
                  <a:headEnd/>
                  <a:tailEnd/>
                </a:ln>
              </p:spPr>
              <p:txBody>
                <a:bodyPr wrap="none" lIns="90000" tIns="46800" rIns="90000" bIns="46800" anchor="ctr">
                  <a:prstTxWarp prst="textNoShape">
                    <a:avLst/>
                  </a:prstTxWarp>
                  <a:spAutoFit/>
                </a:bodyPr>
                <a:lstStyle/>
                <a:p>
                  <a:endParaRPr lang="en-US" sz="2000" b="1">
                    <a:solidFill>
                      <a:srgbClr val="000000"/>
                    </a:solidFill>
                    <a:latin typeface="Times New Roman" charset="0"/>
                  </a:endParaRPr>
                </a:p>
              </p:txBody>
            </p:sp>
          </p:grpSp>
          <p:sp>
            <p:nvSpPr>
              <p:cNvPr id="42033" name="Text Box 18"/>
              <p:cNvSpPr txBox="1">
                <a:spLocks noChangeArrowheads="1"/>
              </p:cNvSpPr>
              <p:nvPr/>
            </p:nvSpPr>
            <p:spPr bwMode="auto">
              <a:xfrm>
                <a:off x="1171" y="4070"/>
                <a:ext cx="602" cy="250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/>
              </a:ln>
            </p:spPr>
            <p:txBody>
              <a:bodyPr wrap="none" lIns="90000" tIns="46800" rIns="90000" bIns="46800">
                <a:prstTxWarp prst="textNoShape">
                  <a:avLst/>
                </a:prstTxWarp>
                <a:spAutoFit/>
              </a:bodyPr>
              <a:lstStyle/>
              <a:p>
                <a:r>
                  <a:rPr lang="en-US" sz="2000">
                    <a:solidFill>
                      <a:srgbClr val="000000"/>
                    </a:solidFill>
                    <a:latin typeface="Times New Roman" charset="0"/>
                  </a:rPr>
                  <a:t>English</a:t>
                </a:r>
              </a:p>
            </p:txBody>
          </p:sp>
        </p:grpSp>
        <p:sp>
          <p:nvSpPr>
            <p:cNvPr id="42031" name="AutoShape 19"/>
            <p:cNvSpPr>
              <a:spLocks noChangeArrowheads="1"/>
            </p:cNvSpPr>
            <p:nvPr/>
          </p:nvSpPr>
          <p:spPr bwMode="auto">
            <a:xfrm>
              <a:off x="3521" y="2193"/>
              <a:ext cx="607" cy="138"/>
            </a:xfrm>
            <a:prstGeom prst="rightArrow">
              <a:avLst>
                <a:gd name="adj1" fmla="val 50000"/>
                <a:gd name="adj2" fmla="val 109964"/>
              </a:avLst>
            </a:prstGeom>
            <a:solidFill>
              <a:schemeClr val="accent1"/>
            </a:solidFill>
            <a:ln w="12700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lIns="90000" tIns="46800" rIns="90000" bIns="46800" anchor="ctr">
              <a:prstTxWarp prst="textNoShape">
                <a:avLst/>
              </a:prstTxWarp>
              <a:spAutoFit/>
            </a:bodyPr>
            <a:lstStyle/>
            <a:p>
              <a:endParaRPr lang="en-US" sz="2000" b="1">
                <a:solidFill>
                  <a:srgbClr val="000000"/>
                </a:solidFill>
                <a:latin typeface="Times New Roman" charset="0"/>
              </a:endParaRPr>
            </a:p>
          </p:txBody>
        </p:sp>
      </p:grpSp>
      <p:grpSp>
        <p:nvGrpSpPr>
          <p:cNvPr id="7" name="Group 20"/>
          <p:cNvGrpSpPr>
            <a:grpSpLocks/>
          </p:cNvGrpSpPr>
          <p:nvPr/>
        </p:nvGrpSpPr>
        <p:grpSpPr bwMode="auto">
          <a:xfrm>
            <a:off x="647700" y="3527425"/>
            <a:ext cx="1493838" cy="1039813"/>
            <a:chOff x="2179" y="2993"/>
            <a:chExt cx="941" cy="655"/>
          </a:xfrm>
        </p:grpSpPr>
        <p:sp>
          <p:nvSpPr>
            <p:cNvPr id="42013" name="Text Box 21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2014" name="Text Box 22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2015" name="Text Box 23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2016" name="Text Box 24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17" name="Line 25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8" name="Line 26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9" name="Line 27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0" name="Line 28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1" name="Line 29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2" name="Line 30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3" name="Line 31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4" name="Line 32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5" name="Line 33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6" name="Line 34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7" name="Line 35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8" name="Line 36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29" name="Line 37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  <p:grpSp>
        <p:nvGrpSpPr>
          <p:cNvPr id="8" name="Group 38"/>
          <p:cNvGrpSpPr>
            <a:grpSpLocks/>
          </p:cNvGrpSpPr>
          <p:nvPr/>
        </p:nvGrpSpPr>
        <p:grpSpPr bwMode="auto">
          <a:xfrm>
            <a:off x="622300" y="4603750"/>
            <a:ext cx="1493838" cy="1039813"/>
            <a:chOff x="2179" y="2993"/>
            <a:chExt cx="941" cy="655"/>
          </a:xfrm>
        </p:grpSpPr>
        <p:sp>
          <p:nvSpPr>
            <p:cNvPr id="41996" name="Text Box 39"/>
            <p:cNvSpPr txBox="1">
              <a:spLocks noChangeArrowheads="1"/>
            </p:cNvSpPr>
            <p:nvPr/>
          </p:nvSpPr>
          <p:spPr bwMode="auto">
            <a:xfrm>
              <a:off x="2361" y="2993"/>
              <a:ext cx="150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S</a:t>
              </a:r>
            </a:p>
          </p:txBody>
        </p:sp>
        <p:sp>
          <p:nvSpPr>
            <p:cNvPr id="41997" name="Text Box 40"/>
            <p:cNvSpPr txBox="1">
              <a:spLocks noChangeArrowheads="1"/>
            </p:cNvSpPr>
            <p:nvPr/>
          </p:nvSpPr>
          <p:spPr bwMode="auto">
            <a:xfrm>
              <a:off x="2241" y="3149"/>
              <a:ext cx="45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NP           VP</a:t>
              </a:r>
            </a:p>
          </p:txBody>
        </p:sp>
        <p:sp>
          <p:nvSpPr>
            <p:cNvPr id="41998" name="Text Box 41"/>
            <p:cNvSpPr txBox="1">
              <a:spLocks noChangeArrowheads="1"/>
            </p:cNvSpPr>
            <p:nvPr/>
          </p:nvSpPr>
          <p:spPr bwMode="auto">
            <a:xfrm>
              <a:off x="2179" y="3305"/>
              <a:ext cx="787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John       V     NP          PP</a:t>
              </a:r>
            </a:p>
          </p:txBody>
        </p:sp>
        <p:sp>
          <p:nvSpPr>
            <p:cNvPr id="41999" name="Text Box 42"/>
            <p:cNvSpPr txBox="1">
              <a:spLocks noChangeArrowheads="1"/>
            </p:cNvSpPr>
            <p:nvPr/>
          </p:nvSpPr>
          <p:spPr bwMode="auto">
            <a:xfrm>
              <a:off x="2386" y="3513"/>
              <a:ext cx="734" cy="135"/>
            </a:xfrm>
            <a:prstGeom prst="rect">
              <a:avLst/>
            </a:prstGeom>
            <a:noFill/>
            <a:ln w="12700">
              <a:noFill/>
              <a:miter lim="800000"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r>
                <a:rPr lang="en-US" sz="800">
                  <a:solidFill>
                    <a:srgbClr val="000000"/>
                  </a:solidFill>
                  <a:latin typeface="Times New Roman" charset="0"/>
                </a:rPr>
                <a:t>put    the dog  in the pen</a:t>
              </a:r>
            </a:p>
          </p:txBody>
        </p:sp>
        <p:sp>
          <p:nvSpPr>
            <p:cNvPr id="42000" name="Line 43"/>
            <p:cNvSpPr>
              <a:spLocks noChangeShapeType="1"/>
            </p:cNvSpPr>
            <p:nvPr/>
          </p:nvSpPr>
          <p:spPr bwMode="auto">
            <a:xfrm flipH="1">
              <a:off x="2326" y="3083"/>
              <a:ext cx="109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1" name="Line 44"/>
            <p:cNvSpPr>
              <a:spLocks noChangeShapeType="1"/>
            </p:cNvSpPr>
            <p:nvPr/>
          </p:nvSpPr>
          <p:spPr bwMode="auto">
            <a:xfrm>
              <a:off x="2435" y="3083"/>
              <a:ext cx="158" cy="11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2" name="Line 45"/>
            <p:cNvSpPr>
              <a:spLocks noChangeShapeType="1"/>
            </p:cNvSpPr>
            <p:nvPr/>
          </p:nvSpPr>
          <p:spPr bwMode="auto">
            <a:xfrm flipH="1">
              <a:off x="2277" y="3258"/>
              <a:ext cx="24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3" name="Line 46"/>
            <p:cNvSpPr>
              <a:spLocks noChangeShapeType="1"/>
            </p:cNvSpPr>
            <p:nvPr/>
          </p:nvSpPr>
          <p:spPr bwMode="auto">
            <a:xfrm flipH="1">
              <a:off x="2485" y="3244"/>
              <a:ext cx="104" cy="109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4" name="Line 47"/>
            <p:cNvSpPr>
              <a:spLocks noChangeShapeType="1"/>
            </p:cNvSpPr>
            <p:nvPr/>
          </p:nvSpPr>
          <p:spPr bwMode="auto">
            <a:xfrm>
              <a:off x="2584" y="3239"/>
              <a:ext cx="30" cy="104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5" name="Line 48"/>
            <p:cNvSpPr>
              <a:spLocks noChangeShapeType="1"/>
            </p:cNvSpPr>
            <p:nvPr/>
          </p:nvSpPr>
          <p:spPr bwMode="auto">
            <a:xfrm>
              <a:off x="2589" y="3248"/>
              <a:ext cx="295" cy="9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6" name="Line 49"/>
            <p:cNvSpPr>
              <a:spLocks noChangeShapeType="1"/>
            </p:cNvSpPr>
            <p:nvPr/>
          </p:nvSpPr>
          <p:spPr bwMode="auto">
            <a:xfrm flipH="1">
              <a:off x="2472" y="3409"/>
              <a:ext cx="8" cy="13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7" name="Line 50"/>
            <p:cNvSpPr>
              <a:spLocks noChangeShapeType="1"/>
            </p:cNvSpPr>
            <p:nvPr/>
          </p:nvSpPr>
          <p:spPr bwMode="auto">
            <a:xfrm flipH="1">
              <a:off x="2572" y="3414"/>
              <a:ext cx="5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8" name="Line 51"/>
            <p:cNvSpPr>
              <a:spLocks noChangeShapeType="1"/>
            </p:cNvSpPr>
            <p:nvPr/>
          </p:nvSpPr>
          <p:spPr bwMode="auto">
            <a:xfrm>
              <a:off x="2572" y="3542"/>
              <a:ext cx="187" cy="0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09" name="Line 52"/>
            <p:cNvSpPr>
              <a:spLocks noChangeShapeType="1"/>
            </p:cNvSpPr>
            <p:nvPr/>
          </p:nvSpPr>
          <p:spPr bwMode="auto">
            <a:xfrm>
              <a:off x="2630" y="3414"/>
              <a:ext cx="138" cy="128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0" name="Line 53"/>
            <p:cNvSpPr>
              <a:spLocks noChangeShapeType="1"/>
            </p:cNvSpPr>
            <p:nvPr/>
          </p:nvSpPr>
          <p:spPr bwMode="auto">
            <a:xfrm flipH="1">
              <a:off x="2826" y="3409"/>
              <a:ext cx="70" cy="133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1" name="Line 54"/>
            <p:cNvSpPr>
              <a:spLocks noChangeShapeType="1"/>
            </p:cNvSpPr>
            <p:nvPr/>
          </p:nvSpPr>
          <p:spPr bwMode="auto">
            <a:xfrm flipV="1">
              <a:off x="2817" y="3537"/>
              <a:ext cx="271" cy="5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  <p:sp>
          <p:nvSpPr>
            <p:cNvPr id="42012" name="Line 55"/>
            <p:cNvSpPr>
              <a:spLocks noChangeShapeType="1"/>
            </p:cNvSpPr>
            <p:nvPr/>
          </p:nvSpPr>
          <p:spPr bwMode="auto">
            <a:xfrm>
              <a:off x="2896" y="3400"/>
              <a:ext cx="192" cy="142"/>
            </a:xfrm>
            <a:prstGeom prst="line">
              <a:avLst/>
            </a:prstGeom>
            <a:noFill/>
            <a:ln w="12700">
              <a:solidFill>
                <a:schemeClr val="tx1"/>
              </a:solidFill>
              <a:round/>
              <a:headEnd/>
              <a:tailEnd/>
            </a:ln>
          </p:spPr>
          <p:txBody>
            <a:bodyPr wrap="none" lIns="90000" tIns="46800" rIns="90000" bIns="46800">
              <a:prstTxWarp prst="textNoShape">
                <a:avLst/>
              </a:prstTxWarp>
              <a:spAutoFit/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Extracting the rules</a:t>
            </a:r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>
            <a:off x="612774" y="5443835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498474" y="4796135"/>
            <a:ext cx="838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PRP</a:t>
            </a:r>
            <a:endParaRPr lang="en-US" dirty="0"/>
          </a:p>
        </p:txBody>
      </p:sp>
      <p:sp>
        <p:nvSpPr>
          <p:cNvPr id="9" name="TextBox 8"/>
          <p:cNvSpPr txBox="1"/>
          <p:nvPr/>
        </p:nvSpPr>
        <p:spPr>
          <a:xfrm>
            <a:off x="574674" y="4045803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613568" y="46048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rot="5400000">
            <a:off x="9937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TextBox 11"/>
          <p:cNvSpPr txBox="1"/>
          <p:nvPr/>
        </p:nvSpPr>
        <p:spPr>
          <a:xfrm>
            <a:off x="1031874" y="4796135"/>
            <a:ext cx="990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</a:t>
            </a:r>
            <a:endParaRPr lang="en-US" dirty="0"/>
          </a:p>
        </p:txBody>
      </p:sp>
      <p:cxnSp>
        <p:nvCxnSpPr>
          <p:cNvPr id="13" name="Straight Connector 12"/>
          <p:cNvCxnSpPr/>
          <p:nvPr/>
        </p:nvCxnSpPr>
        <p:spPr>
          <a:xfrm rot="5400000">
            <a:off x="1527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4" name="TextBox 13"/>
          <p:cNvSpPr txBox="1"/>
          <p:nvPr/>
        </p:nvSpPr>
        <p:spPr>
          <a:xfrm>
            <a:off x="1565274" y="4796135"/>
            <a:ext cx="381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 rot="5400000">
            <a:off x="2289174" y="5432167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327274" y="4796135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IN</a:t>
            </a:r>
            <a:endParaRPr lang="en-US" dirty="0"/>
          </a:p>
        </p:txBody>
      </p:sp>
      <p:cxnSp>
        <p:nvCxnSpPr>
          <p:cNvPr id="17" name="Straight Connector 16"/>
          <p:cNvCxnSpPr/>
          <p:nvPr/>
        </p:nvCxnSpPr>
        <p:spPr>
          <a:xfrm rot="5400000">
            <a:off x="2975768" y="5443041"/>
            <a:ext cx="381000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2632074" y="4045803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PP</a:t>
            </a:r>
            <a:endParaRPr lang="en-US" dirty="0"/>
          </a:p>
        </p:txBody>
      </p:sp>
      <p:cxnSp>
        <p:nvCxnSpPr>
          <p:cNvPr id="19" name="Straight Connector 18"/>
          <p:cNvCxnSpPr>
            <a:stCxn id="16" idx="0"/>
          </p:cNvCxnSpPr>
          <p:nvPr/>
        </p:nvCxnSpPr>
        <p:spPr>
          <a:xfrm rot="5400000" flipH="1" flipV="1">
            <a:off x="2536824" y="4472285"/>
            <a:ext cx="3810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 rot="16200000" flipV="1">
            <a:off x="2847458" y="4478119"/>
            <a:ext cx="369332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1" name="TextBox 20"/>
          <p:cNvSpPr txBox="1"/>
          <p:nvPr/>
        </p:nvSpPr>
        <p:spPr>
          <a:xfrm>
            <a:off x="1946274" y="34362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NP</a:t>
            </a:r>
            <a:endParaRPr lang="en-US" dirty="0"/>
          </a:p>
        </p:txBody>
      </p:sp>
      <p:cxnSp>
        <p:nvCxnSpPr>
          <p:cNvPr id="22" name="Straight Connector 21"/>
          <p:cNvCxnSpPr>
            <a:stCxn id="14" idx="0"/>
          </p:cNvCxnSpPr>
          <p:nvPr/>
        </p:nvCxnSpPr>
        <p:spPr>
          <a:xfrm rot="5400000" flipH="1" flipV="1">
            <a:off x="1393824" y="4167485"/>
            <a:ext cx="990600" cy="2667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>
            <a:endCxn id="21" idx="2"/>
          </p:cNvCxnSpPr>
          <p:nvPr/>
        </p:nvCxnSpPr>
        <p:spPr>
          <a:xfrm rot="10800000">
            <a:off x="2251074" y="3805535"/>
            <a:ext cx="5334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12874" y="28266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VP</a:t>
            </a:r>
            <a:endParaRPr lang="en-US" dirty="0"/>
          </a:p>
        </p:txBody>
      </p:sp>
      <p:cxnSp>
        <p:nvCxnSpPr>
          <p:cNvPr id="25" name="Straight Connector 24"/>
          <p:cNvCxnSpPr/>
          <p:nvPr/>
        </p:nvCxnSpPr>
        <p:spPr>
          <a:xfrm rot="5400000" flipH="1" flipV="1">
            <a:off x="575071" y="3805932"/>
            <a:ext cx="1600200" cy="380206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25"/>
          <p:cNvCxnSpPr>
            <a:endCxn id="24" idx="2"/>
          </p:cNvCxnSpPr>
          <p:nvPr/>
        </p:nvCxnSpPr>
        <p:spPr>
          <a:xfrm rot="10800000">
            <a:off x="1717674" y="3195935"/>
            <a:ext cx="304800" cy="2402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955674" y="2140803"/>
            <a:ext cx="609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</a:t>
            </a:r>
            <a:endParaRPr lang="en-US" dirty="0"/>
          </a:p>
        </p:txBody>
      </p:sp>
      <p:cxnSp>
        <p:nvCxnSpPr>
          <p:cNvPr id="28" name="Straight Connector 27"/>
          <p:cNvCxnSpPr/>
          <p:nvPr/>
        </p:nvCxnSpPr>
        <p:spPr>
          <a:xfrm rot="5400000" flipH="1" flipV="1">
            <a:off x="149343" y="3163272"/>
            <a:ext cx="1535668" cy="229394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10800000">
            <a:off x="1185068" y="2510135"/>
            <a:ext cx="380206" cy="31646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30" name="TextBox 29"/>
          <p:cNvSpPr txBox="1"/>
          <p:nvPr/>
        </p:nvSpPr>
        <p:spPr>
          <a:xfrm>
            <a:off x="650874" y="5634335"/>
            <a:ext cx="3733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I eat sushi with tuna</a:t>
            </a:r>
            <a:endParaRPr lang="en-US" sz="2400" dirty="0"/>
          </a:p>
        </p:txBody>
      </p:sp>
      <p:sp>
        <p:nvSpPr>
          <p:cNvPr id="31" name="TextBox 30"/>
          <p:cNvSpPr txBox="1"/>
          <p:nvPr/>
        </p:nvSpPr>
        <p:spPr>
          <a:xfrm>
            <a:off x="2971800" y="4800600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</a:t>
            </a:r>
            <a:endParaRPr lang="en-US" dirty="0"/>
          </a:p>
        </p:txBody>
      </p:sp>
      <p:sp>
        <p:nvSpPr>
          <p:cNvPr id="32" name="Right Arrow 31"/>
          <p:cNvSpPr/>
          <p:nvPr/>
        </p:nvSpPr>
        <p:spPr>
          <a:xfrm>
            <a:off x="3962400" y="3436203"/>
            <a:ext cx="609600" cy="990600"/>
          </a:xfrm>
          <a:prstGeom prst="right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TextBox 32"/>
          <p:cNvSpPr txBox="1"/>
          <p:nvPr/>
        </p:nvSpPr>
        <p:spPr>
          <a:xfrm>
            <a:off x="2286000" y="6183868"/>
            <a:ext cx="4760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FF0000"/>
                </a:solidFill>
              </a:rPr>
              <a:t>W</a:t>
            </a:r>
            <a:r>
              <a:rPr lang="en-US" sz="2400" dirty="0" smtClean="0">
                <a:solidFill>
                  <a:srgbClr val="FF0000"/>
                </a:solidFill>
              </a:rPr>
              <a:t>hat CFG rules occur in this tree?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34" name="TextBox 33"/>
          <p:cNvSpPr txBox="1"/>
          <p:nvPr/>
        </p:nvSpPr>
        <p:spPr>
          <a:xfrm>
            <a:off x="5334000" y="2392501"/>
            <a:ext cx="16002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0000FF"/>
                </a:solidFill>
              </a:rPr>
              <a:t>S -&gt; NP VP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PRP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PRP -&gt; 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VP -&gt; V NP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V -&gt; eat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NP -&gt; N PP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 -&gt; sushi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PP -&gt; IN N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IN -&gt; with</a:t>
            </a:r>
          </a:p>
          <a:p>
            <a:r>
              <a:rPr lang="en-US" sz="2000" dirty="0" smtClean="0">
                <a:solidFill>
                  <a:srgbClr val="0000FF"/>
                </a:solidFill>
              </a:rPr>
              <a:t>N -&gt; tuna</a:t>
            </a:r>
            <a:endParaRPr lang="en-US" sz="20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/>
    </p:bldLst>
  </p:timing>
</p:sld>
</file>

<file path=ppt/slides/slide6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Estimating</a:t>
            </a:r>
            <a:r>
              <a:rPr lang="en-US" dirty="0" smtClean="0"/>
              <a:t> PCFG </a:t>
            </a:r>
            <a:r>
              <a:rPr lang="en-US" dirty="0"/>
              <a:t>Probabilities</a:t>
            </a:r>
          </a:p>
        </p:txBody>
      </p:sp>
      <p:sp>
        <p:nvSpPr>
          <p:cNvPr id="1028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772400" cy="1828800"/>
          </a:xfrm>
        </p:spPr>
        <p:txBody>
          <a:bodyPr/>
          <a:lstStyle/>
          <a:p>
            <a:r>
              <a:rPr lang="en-US" dirty="0" smtClean="0"/>
              <a:t>We can extract the rules from the trees</a:t>
            </a:r>
          </a:p>
          <a:p>
            <a:endParaRPr lang="en-US" dirty="0" smtClean="0"/>
          </a:p>
          <a:p>
            <a:r>
              <a:rPr lang="en-US" dirty="0" smtClean="0"/>
              <a:t>Then, we can count the probabilities using MLE</a:t>
            </a:r>
            <a:endParaRPr lang="en-US" dirty="0" smtClean="0"/>
          </a:p>
        </p:txBody>
      </p:sp>
      <p:graphicFrame>
        <p:nvGraphicFramePr>
          <p:cNvPr id="1026" name="Object 2"/>
          <p:cNvGraphicFramePr>
            <a:graphicFrameLocks noChangeAspect="1"/>
          </p:cNvGraphicFramePr>
          <p:nvPr/>
        </p:nvGraphicFramePr>
        <p:xfrm>
          <a:off x="1346200" y="3962400"/>
          <a:ext cx="6019800" cy="1117600"/>
        </p:xfrm>
        <a:graphic>
          <a:graphicData uri="http://schemas.openxmlformats.org/presentationml/2006/ole">
            <p:oleObj spid="_x0000_s556034" name="Equation" r:id="rId4" imgW="3009900" imgH="558800" progId="Equation.3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PCFG Probabilities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81200"/>
            <a:ext cx="29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 -&gt; NP VP		10</a:t>
            </a:r>
          </a:p>
          <a:p>
            <a:r>
              <a:rPr lang="en-US" sz="2400" dirty="0" smtClean="0"/>
              <a:t>S -&gt; V NP			3</a:t>
            </a:r>
          </a:p>
          <a:p>
            <a:r>
              <a:rPr lang="en-US" sz="2400" dirty="0" smtClean="0"/>
              <a:t>S -&gt; VP PP		2</a:t>
            </a:r>
          </a:p>
          <a:p>
            <a:r>
              <a:rPr lang="en-US" sz="2400" dirty="0" smtClean="0"/>
              <a:t>NP -&gt; N			7</a:t>
            </a:r>
          </a:p>
          <a:p>
            <a:r>
              <a:rPr lang="en-US" sz="2400" dirty="0" smtClean="0"/>
              <a:t>NP -&gt; N PP		3</a:t>
            </a:r>
          </a:p>
          <a:p>
            <a:r>
              <a:rPr lang="en-US" sz="2400" dirty="0" smtClean="0"/>
              <a:t>NP -&gt; DT N		6</a:t>
            </a:r>
            <a:endParaRPr lang="en-US" sz="2400" dirty="0"/>
          </a:p>
        </p:txBody>
      </p:sp>
      <p:sp>
        <p:nvSpPr>
          <p:cNvPr id="6" name="TextBox 5"/>
          <p:cNvSpPr txBox="1"/>
          <p:nvPr/>
        </p:nvSpPr>
        <p:spPr>
          <a:xfrm>
            <a:off x="4495800" y="2895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P( S -&gt; V NP) = ?</a:t>
            </a:r>
            <a:endParaRPr lang="en-US" sz="28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Estimating PCFG Probabilities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612648" y="1981200"/>
            <a:ext cx="29687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S -&gt; NP VP		10</a:t>
            </a:r>
          </a:p>
          <a:p>
            <a:r>
              <a:rPr lang="en-US" sz="2400" dirty="0" smtClean="0"/>
              <a:t>S -&gt; V NP			3</a:t>
            </a:r>
          </a:p>
          <a:p>
            <a:r>
              <a:rPr lang="en-US" sz="2400" dirty="0" smtClean="0"/>
              <a:t>S -&gt; VP PP		2</a:t>
            </a:r>
          </a:p>
          <a:p>
            <a:r>
              <a:rPr lang="en-US" sz="2400" dirty="0" smtClean="0"/>
              <a:t>NP -&gt; N			7</a:t>
            </a:r>
          </a:p>
          <a:p>
            <a:r>
              <a:rPr lang="en-US" sz="2400" dirty="0" smtClean="0"/>
              <a:t>NP -&gt; N PP		3</a:t>
            </a:r>
          </a:p>
          <a:p>
            <a:r>
              <a:rPr lang="en-US" sz="2400" dirty="0" smtClean="0"/>
              <a:t>NP -&gt; DT N		6</a:t>
            </a:r>
            <a:endParaRPr lang="en-US" sz="2400" dirty="0"/>
          </a:p>
        </p:txBody>
      </p:sp>
      <p:sp>
        <p:nvSpPr>
          <p:cNvPr id="5" name="TextBox 4"/>
          <p:cNvSpPr txBox="1"/>
          <p:nvPr/>
        </p:nvSpPr>
        <p:spPr>
          <a:xfrm>
            <a:off x="4495800" y="289560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FF0000"/>
                </a:solidFill>
              </a:rPr>
              <a:t>P( S -&gt; V NP) = ?</a:t>
            </a:r>
            <a:endParaRPr lang="en-US" sz="280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5420380"/>
            <a:ext cx="63215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P( S -&gt; V NP) = P( S -&gt; V NP | S) = 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879848" y="5100935"/>
            <a:ext cx="29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count(S</a:t>
            </a:r>
            <a:r>
              <a:rPr lang="en-US" sz="2400" dirty="0" smtClean="0">
                <a:solidFill>
                  <a:srgbClr val="0000FF"/>
                </a:solidFill>
              </a:rPr>
              <a:t> -&gt; V NP)</a:t>
            </a:r>
            <a:endParaRPr lang="en-US" sz="2400" dirty="0">
              <a:solidFill>
                <a:srgbClr val="0000FF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337048" y="5638800"/>
            <a:ext cx="29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err="1" smtClean="0">
                <a:solidFill>
                  <a:srgbClr val="0000FF"/>
                </a:solidFill>
              </a:rPr>
              <a:t>count(S</a:t>
            </a:r>
            <a:r>
              <a:rPr lang="en-US" sz="2400" dirty="0" smtClean="0">
                <a:solidFill>
                  <a:srgbClr val="0000FF"/>
                </a:solidFill>
              </a:rPr>
              <a:t>)</a:t>
            </a:r>
            <a:endParaRPr lang="en-US" sz="2400" dirty="0">
              <a:solidFill>
                <a:srgbClr val="0000FF"/>
              </a:solidFill>
            </a:endParaRPr>
          </a:p>
        </p:txBody>
      </p:sp>
      <p:cxnSp>
        <p:nvCxnSpPr>
          <p:cNvPr id="10" name="Straight Connector 9"/>
          <p:cNvCxnSpPr/>
          <p:nvPr/>
        </p:nvCxnSpPr>
        <p:spPr>
          <a:xfrm>
            <a:off x="4876800" y="5638800"/>
            <a:ext cx="2130552" cy="1588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7242048" y="5334000"/>
            <a:ext cx="296875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FF"/>
                </a:solidFill>
              </a:rPr>
              <a:t>= 3/15</a:t>
            </a:r>
            <a:endParaRPr lang="en-US" sz="2400" dirty="0">
              <a:solidFill>
                <a:srgbClr val="0000FF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Generic </a:t>
            </a:r>
            <a:r>
              <a:rPr lang="en-US" dirty="0"/>
              <a:t>PCFG Limitations</a:t>
            </a:r>
          </a:p>
        </p:txBody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US" sz="2800" dirty="0" err="1" smtClean="0"/>
              <a:t>PCFGs</a:t>
            </a:r>
            <a:r>
              <a:rPr lang="en-US" sz="2800" dirty="0" smtClean="0"/>
              <a:t> </a:t>
            </a:r>
            <a:r>
              <a:rPr lang="en-US" sz="2800" dirty="0"/>
              <a:t>do not rely on specific words or concepts, only general structural disambiguation is possible (e.g. prefer to attach </a:t>
            </a:r>
            <a:r>
              <a:rPr lang="en-US" sz="2800" dirty="0" err="1"/>
              <a:t>PPs</a:t>
            </a:r>
            <a:r>
              <a:rPr lang="en-US" sz="2800" dirty="0"/>
              <a:t> to </a:t>
            </a:r>
            <a:r>
              <a:rPr lang="en-US" sz="2800" dirty="0" err="1"/>
              <a:t>Nominals</a:t>
            </a:r>
            <a:r>
              <a:rPr lang="en-US" sz="2800" dirty="0" smtClean="0"/>
              <a:t>)</a:t>
            </a:r>
          </a:p>
          <a:p>
            <a:pPr lvl="1">
              <a:lnSpc>
                <a:spcPct val="90000"/>
              </a:lnSpc>
            </a:pPr>
            <a:r>
              <a:rPr lang="en-US" sz="2500" dirty="0" smtClean="0"/>
              <a:t>Generic </a:t>
            </a:r>
            <a:r>
              <a:rPr lang="en-US" sz="2500" dirty="0" err="1" smtClean="0"/>
              <a:t>PCFGs</a:t>
            </a:r>
            <a:r>
              <a:rPr lang="en-US" sz="2500" dirty="0" smtClean="0"/>
              <a:t> </a:t>
            </a:r>
            <a:r>
              <a:rPr lang="en-US" sz="2500" dirty="0"/>
              <a:t>cannot resolve syntactic ambiguities that require semantics to resolve, e.g. ate with fork vs. </a:t>
            </a:r>
            <a:r>
              <a:rPr lang="en-US" sz="2500" dirty="0" smtClean="0"/>
              <a:t>meatballs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Smoothing/dealing with out of vocabulary</a:t>
            </a:r>
          </a:p>
          <a:p>
            <a:pPr>
              <a:lnSpc>
                <a:spcPct val="90000"/>
              </a:lnSpc>
            </a:pPr>
            <a:endParaRPr lang="en-US" sz="2800" dirty="0" smtClean="0"/>
          </a:p>
          <a:p>
            <a:pPr>
              <a:lnSpc>
                <a:spcPct val="90000"/>
              </a:lnSpc>
            </a:pPr>
            <a:r>
              <a:rPr lang="en-US" sz="2800" dirty="0" smtClean="0"/>
              <a:t>MLE estimates are not always the best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08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084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68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CKY</a:t>
            </a:r>
          </a:p>
        </p:txBody>
      </p:sp>
      <p:sp>
        <p:nvSpPr>
          <p:cNvPr id="7168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First grammar must be converted to </a:t>
            </a:r>
            <a:r>
              <a:rPr lang="en-US" b="1" dirty="0">
                <a:solidFill>
                  <a:srgbClr val="FF0000"/>
                </a:solidFill>
              </a:rPr>
              <a:t>Chomsky normal form (CNF</a:t>
            </a:r>
            <a:r>
              <a:rPr lang="en-US" b="1" dirty="0" smtClean="0">
                <a:solidFill>
                  <a:srgbClr val="FF0000"/>
                </a:solidFill>
              </a:rPr>
              <a:t>)</a:t>
            </a:r>
          </a:p>
          <a:p>
            <a:pPr lvl="1"/>
            <a:r>
              <a:rPr lang="en-US" dirty="0" smtClean="0"/>
              <a:t>We’ll allow all unary rules, though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Parse </a:t>
            </a:r>
            <a:r>
              <a:rPr lang="en-US" dirty="0"/>
              <a:t>bottom-up storing phrases formed from all substrings in a triangular table (chart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CNF Grammar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90600" y="2209800"/>
            <a:ext cx="2092326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VB NP PP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  <p:sp>
        <p:nvSpPr>
          <p:cNvPr id="10" name="TextBox 9"/>
          <p:cNvSpPr txBox="1"/>
          <p:nvPr/>
        </p:nvSpPr>
        <p:spPr>
          <a:xfrm>
            <a:off x="5680074" y="2057400"/>
            <a:ext cx="2092326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S -&gt; VP</a:t>
            </a:r>
          </a:p>
          <a:p>
            <a:r>
              <a:rPr lang="en-US" dirty="0" smtClean="0"/>
              <a:t>VP -&gt; VB NP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 -&gt; VP2 PP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VP2 -&gt; VB NP</a:t>
            </a:r>
          </a:p>
          <a:p>
            <a:r>
              <a:rPr lang="en-US" dirty="0" smtClean="0"/>
              <a:t>NP -&gt; DT NN </a:t>
            </a:r>
          </a:p>
          <a:p>
            <a:r>
              <a:rPr lang="en-US" dirty="0" smtClean="0"/>
              <a:t>NP -&gt; NN</a:t>
            </a:r>
          </a:p>
          <a:p>
            <a:r>
              <a:rPr lang="en-US" dirty="0" smtClean="0"/>
              <a:t>NP -&gt; NP PP</a:t>
            </a:r>
          </a:p>
          <a:p>
            <a:r>
              <a:rPr lang="en-US" dirty="0" smtClean="0"/>
              <a:t>PP -&gt; IN NP</a:t>
            </a:r>
          </a:p>
          <a:p>
            <a:r>
              <a:rPr lang="en-US" dirty="0" smtClean="0"/>
              <a:t>DT -&gt; the</a:t>
            </a:r>
          </a:p>
          <a:p>
            <a:r>
              <a:rPr lang="en-US" dirty="0" smtClean="0"/>
              <a:t>IN -&gt; with</a:t>
            </a:r>
          </a:p>
          <a:p>
            <a:r>
              <a:rPr lang="en-US" dirty="0" smtClean="0"/>
              <a:t>VB -&gt; film</a:t>
            </a:r>
          </a:p>
          <a:p>
            <a:r>
              <a:rPr lang="en-US" dirty="0" smtClean="0"/>
              <a:t>VB -&gt; trust</a:t>
            </a:r>
          </a:p>
          <a:p>
            <a:r>
              <a:rPr lang="en-US" dirty="0" smtClean="0"/>
              <a:t>NN -&gt; man</a:t>
            </a:r>
          </a:p>
          <a:p>
            <a:r>
              <a:rPr lang="en-US" dirty="0" smtClean="0"/>
              <a:t>NN -&gt; film</a:t>
            </a:r>
          </a:p>
          <a:p>
            <a:r>
              <a:rPr lang="en-US" dirty="0" smtClean="0"/>
              <a:t>NN -&gt; trust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94"/>
          <p:cNvSpPr>
            <a:spLocks noChangeArrowheads="1"/>
          </p:cNvSpPr>
          <p:nvPr/>
        </p:nvSpPr>
        <p:spPr bwMode="auto">
          <a:xfrm>
            <a:off x="528638" y="2489200"/>
            <a:ext cx="963612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1" name="Rectangle 95"/>
          <p:cNvSpPr>
            <a:spLocks noChangeArrowheads="1"/>
          </p:cNvSpPr>
          <p:nvPr/>
        </p:nvSpPr>
        <p:spPr bwMode="auto">
          <a:xfrm>
            <a:off x="14874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2" name="Rectangle 96"/>
          <p:cNvSpPr>
            <a:spLocks noChangeArrowheads="1"/>
          </p:cNvSpPr>
          <p:nvPr/>
        </p:nvSpPr>
        <p:spPr bwMode="auto">
          <a:xfrm>
            <a:off x="24463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3" name="Rectangle 97"/>
          <p:cNvSpPr>
            <a:spLocks noChangeArrowheads="1"/>
          </p:cNvSpPr>
          <p:nvPr/>
        </p:nvSpPr>
        <p:spPr bwMode="auto">
          <a:xfrm>
            <a:off x="340518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4" name="Rectangle 98"/>
          <p:cNvSpPr>
            <a:spLocks noChangeArrowheads="1"/>
          </p:cNvSpPr>
          <p:nvPr/>
        </p:nvSpPr>
        <p:spPr bwMode="auto">
          <a:xfrm>
            <a:off x="4364038" y="2489200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5" name="Rectangle 99"/>
          <p:cNvSpPr>
            <a:spLocks noChangeArrowheads="1"/>
          </p:cNvSpPr>
          <p:nvPr/>
        </p:nvSpPr>
        <p:spPr bwMode="auto">
          <a:xfrm>
            <a:off x="1495425" y="3338513"/>
            <a:ext cx="963613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6" name="Rectangle 100"/>
          <p:cNvSpPr>
            <a:spLocks noChangeArrowheads="1"/>
          </p:cNvSpPr>
          <p:nvPr/>
        </p:nvSpPr>
        <p:spPr bwMode="auto">
          <a:xfrm>
            <a:off x="24542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7" name="Rectangle 101"/>
          <p:cNvSpPr>
            <a:spLocks noChangeArrowheads="1"/>
          </p:cNvSpPr>
          <p:nvPr/>
        </p:nvSpPr>
        <p:spPr bwMode="auto">
          <a:xfrm>
            <a:off x="341312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8" name="Rectangle 102"/>
          <p:cNvSpPr>
            <a:spLocks noChangeArrowheads="1"/>
          </p:cNvSpPr>
          <p:nvPr/>
        </p:nvSpPr>
        <p:spPr bwMode="auto">
          <a:xfrm>
            <a:off x="4371975" y="3338513"/>
            <a:ext cx="962025" cy="842962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39" name="Rectangle 103"/>
          <p:cNvSpPr>
            <a:spLocks noChangeArrowheads="1"/>
          </p:cNvSpPr>
          <p:nvPr/>
        </p:nvSpPr>
        <p:spPr bwMode="auto">
          <a:xfrm>
            <a:off x="24622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0" name="Rectangle 104"/>
          <p:cNvSpPr>
            <a:spLocks noChangeArrowheads="1"/>
          </p:cNvSpPr>
          <p:nvPr/>
        </p:nvSpPr>
        <p:spPr bwMode="auto">
          <a:xfrm>
            <a:off x="342106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1" name="Rectangle 105"/>
          <p:cNvSpPr>
            <a:spLocks noChangeArrowheads="1"/>
          </p:cNvSpPr>
          <p:nvPr/>
        </p:nvSpPr>
        <p:spPr bwMode="auto">
          <a:xfrm>
            <a:off x="4379913" y="4189413"/>
            <a:ext cx="962025" cy="841375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2" name="Rectangle 106"/>
          <p:cNvSpPr>
            <a:spLocks noChangeArrowheads="1"/>
          </p:cNvSpPr>
          <p:nvPr/>
        </p:nvSpPr>
        <p:spPr bwMode="auto">
          <a:xfrm>
            <a:off x="342900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3" name="Rectangle 107"/>
          <p:cNvSpPr>
            <a:spLocks noChangeArrowheads="1"/>
          </p:cNvSpPr>
          <p:nvPr/>
        </p:nvSpPr>
        <p:spPr bwMode="auto">
          <a:xfrm>
            <a:off x="4387850" y="50387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44" name="Rectangle 108"/>
          <p:cNvSpPr>
            <a:spLocks noChangeArrowheads="1"/>
          </p:cNvSpPr>
          <p:nvPr/>
        </p:nvSpPr>
        <p:spPr bwMode="auto">
          <a:xfrm>
            <a:off x="4395788" y="5889625"/>
            <a:ext cx="962025" cy="842963"/>
          </a:xfrm>
          <a:prstGeom prst="rect">
            <a:avLst/>
          </a:prstGeom>
          <a:solidFill>
            <a:schemeClr val="bg1"/>
          </a:solidFill>
          <a:ln w="19050">
            <a:solidFill>
              <a:schemeClr val="tx1"/>
            </a:solidFill>
            <a:round/>
            <a:headEnd/>
            <a:tailEnd/>
          </a:ln>
        </p:spPr>
        <p:txBody>
          <a:bodyPr wrap="none" lIns="90000" tIns="46800" rIns="90000" bIns="46800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7376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CKY</a:t>
            </a:r>
            <a:r>
              <a:rPr lang="en-US" dirty="0" smtClean="0"/>
              <a:t> parser: the chart</a:t>
            </a:r>
            <a:endParaRPr lang="en-US" dirty="0"/>
          </a:p>
        </p:txBody>
      </p:sp>
      <p:sp>
        <p:nvSpPr>
          <p:cNvPr id="73763" name="TextBox 110"/>
          <p:cNvSpPr txBox="1">
            <a:spLocks noChangeArrowheads="1"/>
          </p:cNvSpPr>
          <p:nvPr/>
        </p:nvSpPr>
        <p:spPr bwMode="auto">
          <a:xfrm>
            <a:off x="152400" y="2379663"/>
            <a:ext cx="401638" cy="4402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err="1"/>
              <a:t>i</a:t>
            </a:r>
            <a:r>
              <a:rPr lang="en-US" dirty="0"/>
              <a:t>=</a:t>
            </a:r>
          </a:p>
          <a:p>
            <a:r>
              <a:rPr lang="en-US" dirty="0"/>
              <a:t>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1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2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3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4</a:t>
            </a:r>
          </a:p>
        </p:txBody>
      </p:sp>
      <p:sp>
        <p:nvSpPr>
          <p:cNvPr id="73764" name="TextBox 111"/>
          <p:cNvSpPr txBox="1">
            <a:spLocks noChangeArrowheads="1"/>
          </p:cNvSpPr>
          <p:nvPr/>
        </p:nvSpPr>
        <p:spPr bwMode="auto">
          <a:xfrm>
            <a:off x="609600" y="2079625"/>
            <a:ext cx="4414690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latin typeface="Arial"/>
                <a:cs typeface="Arial"/>
              </a:rPr>
              <a:t>j</a:t>
            </a:r>
            <a:r>
              <a:rPr lang="en-US" dirty="0" smtClean="0"/>
              <a:t>= 0           </a:t>
            </a:r>
            <a:r>
              <a:rPr lang="en-US" dirty="0"/>
              <a:t>1</a:t>
            </a:r>
            <a:r>
              <a:rPr lang="en-US" dirty="0" smtClean="0"/>
              <a:t>              2             </a:t>
            </a:r>
            <a:r>
              <a:rPr lang="en-US" dirty="0"/>
              <a:t>3</a:t>
            </a:r>
            <a:r>
              <a:rPr lang="en-US" dirty="0" smtClean="0"/>
              <a:t>              </a:t>
            </a:r>
            <a:r>
              <a:rPr lang="en-US" dirty="0"/>
              <a:t>4</a:t>
            </a:r>
          </a:p>
        </p:txBody>
      </p:sp>
      <p:sp>
        <p:nvSpPr>
          <p:cNvPr id="73765" name="TextBox 112"/>
          <p:cNvSpPr txBox="1">
            <a:spLocks noChangeArrowheads="1"/>
          </p:cNvSpPr>
          <p:nvPr/>
        </p:nvSpPr>
        <p:spPr bwMode="auto">
          <a:xfrm>
            <a:off x="5708098" y="2738349"/>
            <a:ext cx="3057950" cy="1200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prstTxWarp prst="textNoShape">
              <a:avLst/>
            </a:prstTxWarp>
            <a:spAutoFit/>
          </a:bodyPr>
          <a:lstStyle/>
          <a:p>
            <a:r>
              <a:rPr lang="en-US" sz="2400" dirty="0" err="1">
                <a:solidFill>
                  <a:srgbClr val="0000FF"/>
                </a:solidFill>
                <a:latin typeface="Arial"/>
                <a:cs typeface="Arial"/>
              </a:rPr>
              <a:t>Cell[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i,j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] contains </a:t>
            </a:r>
            <a:r>
              <a:rPr lang="en-US" sz="2400" dirty="0">
                <a:solidFill>
                  <a:srgbClr val="0000FF"/>
                </a:solidFill>
                <a:latin typeface="Arial"/>
                <a:cs typeface="Arial"/>
              </a:rPr>
              <a:t>all</a:t>
            </a:r>
          </a:p>
          <a:p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constituents covering words </a:t>
            </a:r>
            <a:r>
              <a:rPr lang="en-US" sz="2400" i="1" dirty="0" err="1" smtClean="0">
                <a:solidFill>
                  <a:srgbClr val="0000FF"/>
                </a:solidFill>
                <a:latin typeface="Arial"/>
                <a:cs typeface="Arial"/>
              </a:rPr>
              <a:t>i</a:t>
            </a:r>
            <a:r>
              <a:rPr lang="en-US" sz="2400" dirty="0" smtClean="0">
                <a:solidFill>
                  <a:srgbClr val="0000FF"/>
                </a:solidFill>
                <a:latin typeface="Arial"/>
                <a:cs typeface="Arial"/>
              </a:rPr>
              <a:t> through </a:t>
            </a:r>
            <a:r>
              <a:rPr lang="en-US" sz="2400" i="1" dirty="0" err="1">
                <a:solidFill>
                  <a:srgbClr val="0000FF"/>
                </a:solidFill>
                <a:latin typeface="Arial"/>
                <a:cs typeface="Arial"/>
              </a:rPr>
              <a:t>j</a:t>
            </a:r>
            <a:endParaRPr lang="en-US" sz="2400" i="1" dirty="0">
              <a:solidFill>
                <a:srgbClr val="0000FF"/>
              </a:solidFill>
              <a:latin typeface="Arial"/>
              <a:cs typeface="Arial"/>
            </a:endParaRPr>
          </a:p>
        </p:txBody>
      </p:sp>
      <p:sp>
        <p:nvSpPr>
          <p:cNvPr id="37" name="TextBox 36"/>
          <p:cNvSpPr txBox="1"/>
          <p:nvPr/>
        </p:nvSpPr>
        <p:spPr>
          <a:xfrm>
            <a:off x="609600" y="1524000"/>
            <a:ext cx="517946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Film      the      man      with      trust</a:t>
            </a:r>
            <a:endParaRPr lang="en-US" sz="2400" dirty="0"/>
          </a:p>
        </p:txBody>
      </p:sp>
      <p:cxnSp>
        <p:nvCxnSpPr>
          <p:cNvPr id="39" name="Straight Arrow Connector 38"/>
          <p:cNvCxnSpPr/>
          <p:nvPr/>
        </p:nvCxnSpPr>
        <p:spPr>
          <a:xfrm rot="10800000">
            <a:off x="4038600" y="3938678"/>
            <a:ext cx="2209800" cy="785723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6324600" y="4626114"/>
            <a:ext cx="22890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rgbClr val="FF0000"/>
                </a:solidFill>
                <a:latin typeface="Arial"/>
                <a:cs typeface="Arial"/>
              </a:rPr>
              <a:t>what does this cell represent?</a:t>
            </a:r>
            <a:endParaRPr lang="en-US" sz="2000" dirty="0">
              <a:solidFill>
                <a:srgbClr val="FF0000"/>
              </a:solidFill>
              <a:latin typeface="Arial"/>
              <a:cs typeface="Arial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0" grpId="0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an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ＭＳ Ｐゴシック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Median.thmx</Template>
  <TotalTime>4871</TotalTime>
  <Words>4844</Words>
  <Application>Microsoft Macintosh PowerPoint</Application>
  <PresentationFormat>On-screen Show (4:3)</PresentationFormat>
  <Paragraphs>1604</Paragraphs>
  <Slides>66</Slides>
  <Notes>46</Notes>
  <HiddenSlides>0</HiddenSlides>
  <MMClips>0</MMClips>
  <ScaleCrop>false</ScaleCrop>
  <HeadingPairs>
    <vt:vector size="6" baseType="variant">
      <vt:variant>
        <vt:lpstr>Design Template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66</vt:i4>
      </vt:variant>
    </vt:vector>
  </HeadingPairs>
  <TitlesOfParts>
    <vt:vector size="68" baseType="lpstr">
      <vt:lpstr>Median</vt:lpstr>
      <vt:lpstr>Microsoft Equation</vt:lpstr>
      <vt:lpstr>Slide 1</vt:lpstr>
      <vt:lpstr>Parsing 2</vt:lpstr>
      <vt:lpstr>Admin</vt:lpstr>
      <vt:lpstr>Parsing</vt:lpstr>
      <vt:lpstr>Parsing</vt:lpstr>
      <vt:lpstr>Dynamic Programming Parsing</vt:lpstr>
      <vt:lpstr>CKY</vt:lpstr>
      <vt:lpstr>CNF Grammar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unary rules</vt:lpstr>
      <vt:lpstr>CKY parser: the chart</vt:lpstr>
      <vt:lpstr>CKY parser: the chart</vt:lpstr>
      <vt:lpstr>CKY parser: the chart</vt:lpstr>
      <vt:lpstr>CKY parser: the chart</vt:lpstr>
      <vt:lpstr>CKY parser: the chart</vt:lpstr>
      <vt:lpstr>CKY parser: the chart</vt:lpstr>
      <vt:lpstr>CKY: some things to talk about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retrieving the parse</vt:lpstr>
      <vt:lpstr>CKY: some things to think about</vt:lpstr>
      <vt:lpstr>Parsing ambiguity</vt:lpstr>
      <vt:lpstr>A Simple PCFG</vt:lpstr>
      <vt:lpstr>Slide 45</vt:lpstr>
      <vt:lpstr>Slide 46</vt:lpstr>
      <vt:lpstr>Parsing with PCFGs</vt:lpstr>
      <vt:lpstr>Probabilistic CKY</vt:lpstr>
      <vt:lpstr> Probabilistic Grammar Conversion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Probabilistic CKY Parser</vt:lpstr>
      <vt:lpstr>PCFG: Training</vt:lpstr>
      <vt:lpstr>Extracting the rules</vt:lpstr>
      <vt:lpstr>Estimating PCFG Probabilities</vt:lpstr>
      <vt:lpstr>Estimating PCFG Probabilities</vt:lpstr>
      <vt:lpstr>Estimating PCFG Probabilities</vt:lpstr>
      <vt:lpstr>Generic PCFG Limitations</vt:lpstr>
    </vt:vector>
  </TitlesOfParts>
  <Company>Pomona College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CORpus analysis</dc:title>
  <dc:creator>Dave Kauchak</dc:creator>
  <cp:lastModifiedBy>Dave Kauchak</cp:lastModifiedBy>
  <cp:revision>382</cp:revision>
  <cp:lastPrinted>2011-02-16T23:33:34Z</cp:lastPrinted>
  <dcterms:created xsi:type="dcterms:W3CDTF">2011-02-16T20:16:42Z</dcterms:created>
  <dcterms:modified xsi:type="dcterms:W3CDTF">2011-02-16T23:33:42Z</dcterms:modified>
</cp:coreProperties>
</file>