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68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embeddings/Microsoft_Equation8.bin" ContentType="application/vnd.openxmlformats-officedocument.oleObject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embeddings/Microsoft_Equation12.bin" ContentType="application/vnd.openxmlformats-officedocument.oleObject"/>
  <Override PartName="/ppt/notesSlides/notesSlide4.xml" ContentType="application/vnd.openxmlformats-officedocument.presentationml.notesSlide+xml"/>
  <Override PartName="/ppt/embeddings/Microsoft_Equation11.bin" ContentType="application/vnd.openxmlformats-officedocument.oleObject"/>
  <Override PartName="/ppt/notesSlides/notesSlide15.xml" ContentType="application/vnd.openxmlformats-officedocument.presentationml.notesSlide+xml"/>
  <Override PartName="/ppt/notesSlides/notesSlide41.xml" ContentType="application/vnd.openxmlformats-officedocument.presentationml.notesSlide+xml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embeddings/Microsoft_Equation5.bin" ContentType="application/vnd.openxmlformats-officedocument.oleObject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Microsoft_Equation18.bin" ContentType="application/vnd.openxmlformats-officedocument.oleObject"/>
  <Override PartName="/ppt/notesSlides/notesSlide35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5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48.xml" ContentType="application/vnd.openxmlformats-officedocument.presentationml.notes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slides/slide76.xml" ContentType="application/vnd.openxmlformats-officedocument.presentationml.slide+xml"/>
  <Override PartName="/ppt/embeddings/Microsoft_Equation3.bin" ContentType="application/vnd.openxmlformats-officedocument.oleObject"/>
  <Override PartName="/ppt/notesSlides/notesSlide24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55.xml" ContentType="application/vnd.openxmlformats-officedocument.presentationml.slide+xml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embeddings/Microsoft_Equation15.bin" ContentType="application/vnd.openxmlformats-officedocument.oleObject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slides/slide69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embeddings/Microsoft_Equation16.bin" ContentType="application/vnd.openxmlformats-officedocument.oleObject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embeddings/Microsoft_Equation14.bin" ContentType="application/vnd.openxmlformats-officedocument.oleObject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notesSlides/notesSlide19.xml" ContentType="application/vnd.openxmlformats-officedocument.presentationml.notes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notesSlides/notesSlide50.xml" ContentType="application/vnd.openxmlformats-officedocument.presentationml.notes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embeddings/Microsoft_Equation7.bin" ContentType="application/vnd.openxmlformats-officedocument.oleObject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70.xml" ContentType="application/vnd.openxmlformats-officedocument.presentationml.slide+xml"/>
  <Override PartName="/ppt/embeddings/Microsoft_Equation13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72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Override PartName="/ppt/embeddings/Microsoft_Equation6.bin" ContentType="application/vnd.openxmlformats-officedocument.oleObject"/>
  <Override PartName="/ppt/notesSlides/notesSlide49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73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7.bin" ContentType="application/vnd.openxmlformats-officedocument.oleObject"/>
  <Override PartName="/ppt/slides/slide71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78"/>
  </p:notesMasterIdLst>
  <p:sldIdLst>
    <p:sldId id="256" r:id="rId2"/>
    <p:sldId id="356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4" r:id="rId16"/>
    <p:sldId id="495" r:id="rId17"/>
    <p:sldId id="388" r:id="rId18"/>
    <p:sldId id="496" r:id="rId19"/>
    <p:sldId id="448" r:id="rId20"/>
    <p:sldId id="449" r:id="rId21"/>
    <p:sldId id="450" r:id="rId22"/>
    <p:sldId id="478" r:id="rId23"/>
    <p:sldId id="479" r:id="rId24"/>
    <p:sldId id="505" r:id="rId25"/>
    <p:sldId id="506" r:id="rId26"/>
    <p:sldId id="507" r:id="rId27"/>
    <p:sldId id="508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1" r:id="rId41"/>
    <p:sldId id="522" r:id="rId42"/>
    <p:sldId id="523" r:id="rId43"/>
    <p:sldId id="524" r:id="rId44"/>
    <p:sldId id="525" r:id="rId45"/>
    <p:sldId id="526" r:id="rId46"/>
    <p:sldId id="527" r:id="rId47"/>
    <p:sldId id="528" r:id="rId48"/>
    <p:sldId id="529" r:id="rId49"/>
    <p:sldId id="530" r:id="rId50"/>
    <p:sldId id="531" r:id="rId51"/>
    <p:sldId id="532" r:id="rId52"/>
    <p:sldId id="533" r:id="rId53"/>
    <p:sldId id="534" r:id="rId54"/>
    <p:sldId id="535" r:id="rId55"/>
    <p:sldId id="536" r:id="rId56"/>
    <p:sldId id="537" r:id="rId57"/>
    <p:sldId id="538" r:id="rId58"/>
    <p:sldId id="539" r:id="rId59"/>
    <p:sldId id="540" r:id="rId60"/>
    <p:sldId id="541" r:id="rId61"/>
    <p:sldId id="542" r:id="rId62"/>
    <p:sldId id="543" r:id="rId63"/>
    <p:sldId id="544" r:id="rId64"/>
    <p:sldId id="545" r:id="rId65"/>
    <p:sldId id="546" r:id="rId66"/>
    <p:sldId id="547" r:id="rId67"/>
    <p:sldId id="550" r:id="rId68"/>
    <p:sldId id="549" r:id="rId69"/>
    <p:sldId id="502" r:id="rId70"/>
    <p:sldId id="503" r:id="rId71"/>
    <p:sldId id="504" r:id="rId72"/>
    <p:sldId id="498" r:id="rId73"/>
    <p:sldId id="551" r:id="rId74"/>
    <p:sldId id="552" r:id="rId75"/>
    <p:sldId id="553" r:id="rId76"/>
    <p:sldId id="571" r:id="rId7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85" autoAdjust="0"/>
    <p:restoredTop sz="94660"/>
  </p:normalViewPr>
  <p:slideViewPr>
    <p:cSldViewPr snapToObjects="1">
      <p:cViewPr varScale="1">
        <p:scale>
          <a:sx n="98" d="100"/>
          <a:sy n="98" d="100"/>
        </p:scale>
        <p:origin x="-11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slide" Target="slides/slide73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77" Type="http://schemas.openxmlformats.org/officeDocument/2006/relationships/slide" Target="slides/slide76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slide" Target="slides/slide70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slide" Target="slides/slide72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82" Type="http://schemas.openxmlformats.org/officeDocument/2006/relationships/theme" Target="theme/theme1.xml"/><Relationship Id="rId69" Type="http://schemas.openxmlformats.org/officeDocument/2006/relationships/slide" Target="slides/slide68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75" Type="http://schemas.openxmlformats.org/officeDocument/2006/relationships/slide" Target="slides/slide7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76" Type="http://schemas.openxmlformats.org/officeDocument/2006/relationships/slide" Target="slides/slide75.xml"/><Relationship Id="rId79" Type="http://schemas.openxmlformats.org/officeDocument/2006/relationships/printerSettings" Target="printerSettings/printerSettings1.bin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slide" Target="slides/slide67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83" Type="http://schemas.openxmlformats.org/officeDocument/2006/relationships/tableStyles" Target="tableStyles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78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ict"/><Relationship Id="rId3" Type="http://schemas.openxmlformats.org/officeDocument/2006/relationships/image" Target="../media/image11.pict"/><Relationship Id="rId1" Type="http://schemas.openxmlformats.org/officeDocument/2006/relationships/image" Target="../media/image9.pict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ict"/><Relationship Id="rId3" Type="http://schemas.openxmlformats.org/officeDocument/2006/relationships/image" Target="../media/image14.pict"/><Relationship Id="rId1" Type="http://schemas.openxmlformats.org/officeDocument/2006/relationships/image" Target="../media/image1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ict"/><Relationship Id="rId1" Type="http://schemas.openxmlformats.org/officeDocument/2006/relationships/image" Target="../media/image3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ict"/><Relationship Id="rId1" Type="http://schemas.openxmlformats.org/officeDocument/2006/relationships/image" Target="../media/image3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ict"/><Relationship Id="rId1" Type="http://schemas.openxmlformats.org/officeDocument/2006/relationships/image" Target="../media/image7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</a:t>
            </a:r>
            <a:r>
              <a:rPr lang="en-US" baseline="0" dirty="0" smtClean="0"/>
              <a:t> of the types,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</a:t>
            </a:r>
            <a:r>
              <a:rPr lang="en-US" baseline="0" dirty="0" smtClean="0"/>
              <a:t> of the types,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23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52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53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54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55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56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57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58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59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63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65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7B956-AAA2-A847-99B2-EECCD025B6A4}" type="slidenum">
              <a:rPr lang="en-US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0.bin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1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4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3.bin"/><Relationship Id="rId5" Type="http://schemas.openxmlformats.org/officeDocument/2006/relationships/oleObject" Target="../embeddings/Microsoft_Equation15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7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6.bin"/><Relationship Id="rId5" Type="http://schemas.openxmlformats.org/officeDocument/2006/relationships/oleObject" Target="../embeddings/Microsoft_Equation1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Relationship Id="rId1" Type="http://schemas.openxmlformats.org/officeDocument/2006/relationships/vmlDrawing" Target="../drawings/vmlDrawing5.v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5" Type="http://schemas.openxmlformats.org/officeDocument/2006/relationships/oleObject" Target="../embeddings/Microsoft_Equation9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31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have some number of bigrams we’re going to </a:t>
            </a:r>
            <a:r>
              <a:rPr lang="en-US" sz="2800" dirty="0" err="1" smtClean="0"/>
              <a:t>backoff</a:t>
            </a:r>
            <a:r>
              <a:rPr lang="en-US" sz="2800" dirty="0" smtClean="0"/>
              <a:t> to, i.e. those </a:t>
            </a:r>
            <a:r>
              <a:rPr lang="en-US" sz="2800" i="1" dirty="0" smtClean="0"/>
              <a:t>X</a:t>
            </a:r>
            <a:r>
              <a:rPr lang="en-US" sz="2800" dirty="0" smtClean="0"/>
              <a:t> where </a:t>
            </a:r>
            <a:r>
              <a:rPr lang="en-US" sz="2800" dirty="0" err="1" smtClean="0"/>
              <a:t>C(see</a:t>
            </a:r>
            <a:r>
              <a:rPr lang="en-US" sz="2800" dirty="0" smtClean="0"/>
              <a:t> the </a:t>
            </a:r>
            <a:r>
              <a:rPr lang="en-US" sz="2800" i="1" dirty="0" smtClean="0"/>
              <a:t>X</a:t>
            </a:r>
            <a:r>
              <a:rPr lang="en-US" sz="2800" dirty="0" smtClean="0"/>
              <a:t>) = 0, that is unseen trigrams starting with “see the”</a:t>
            </a:r>
          </a:p>
          <a:p>
            <a:r>
              <a:rPr lang="en-US" sz="2800" dirty="0" smtClean="0"/>
              <a:t>When we </a:t>
            </a:r>
            <a:r>
              <a:rPr lang="en-US" sz="2800" dirty="0" err="1" smtClean="0"/>
              <a:t>backoff</a:t>
            </a:r>
            <a:r>
              <a:rPr lang="en-US" sz="2800" dirty="0" smtClean="0"/>
              <a:t>, for each of these, we’ll be including their probability in the model: P(X | the)</a:t>
            </a:r>
          </a:p>
          <a:p>
            <a:r>
              <a:rPr lang="en-US" sz="2800" dirty="0" err="1" smtClean="0"/>
              <a:t>αis</a:t>
            </a:r>
            <a:r>
              <a:rPr lang="en-US" sz="2800" dirty="0" smtClean="0"/>
              <a:t> the normalizing constant so that the sum of these probabilities equals the reserved probability mass</a:t>
            </a:r>
          </a:p>
        </p:txBody>
      </p:sp>
      <p:graphicFrame>
        <p:nvGraphicFramePr>
          <p:cNvPr id="245763" name="Object 3"/>
          <p:cNvGraphicFramePr>
            <a:graphicFrameLocks noChangeAspect="1"/>
          </p:cNvGraphicFramePr>
          <p:nvPr/>
        </p:nvGraphicFramePr>
        <p:xfrm>
          <a:off x="1930400" y="5334000"/>
          <a:ext cx="5573713" cy="731838"/>
        </p:xfrm>
        <a:graphic>
          <a:graphicData uri="http://schemas.openxmlformats.org/presentationml/2006/ole">
            <p:oleObj spid="_x0000_s155650" name="Equation" r:id="rId3" imgW="26924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31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can calculate </a:t>
            </a:r>
            <a:r>
              <a:rPr lang="en-US" sz="2800" dirty="0" err="1" smtClean="0"/>
              <a:t>α</a:t>
            </a:r>
            <a:r>
              <a:rPr lang="en-US" sz="2800" dirty="0" smtClean="0"/>
              <a:t> two ways</a:t>
            </a:r>
          </a:p>
          <a:p>
            <a:pPr lvl="1"/>
            <a:r>
              <a:rPr lang="en-US" sz="2400" dirty="0" smtClean="0"/>
              <a:t>Based on those we haven’t seen: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Or, more often, based on those we do see:</a:t>
            </a:r>
          </a:p>
        </p:txBody>
      </p:sp>
      <p:graphicFrame>
        <p:nvGraphicFramePr>
          <p:cNvPr id="245763" name="Object 3"/>
          <p:cNvGraphicFramePr>
            <a:graphicFrameLocks noChangeAspect="1"/>
          </p:cNvGraphicFramePr>
          <p:nvPr/>
        </p:nvGraphicFramePr>
        <p:xfrm>
          <a:off x="2057400" y="2895600"/>
          <a:ext cx="4757737" cy="1125538"/>
        </p:xfrm>
        <a:graphic>
          <a:graphicData uri="http://schemas.openxmlformats.org/presentationml/2006/ole">
            <p:oleObj spid="_x0000_s156674" name="Equation" r:id="rId3" imgW="2298700" imgH="546100" progId="Equation.3">
              <p:embed/>
            </p:oleObj>
          </a:graphicData>
        </a:graphic>
      </p:graphicFrame>
      <p:graphicFrame>
        <p:nvGraphicFramePr>
          <p:cNvPr id="291843" name="Object 3"/>
          <p:cNvGraphicFramePr>
            <a:graphicFrameLocks noChangeAspect="1"/>
          </p:cNvGraphicFramePr>
          <p:nvPr/>
        </p:nvGraphicFramePr>
        <p:xfrm>
          <a:off x="2057400" y="4953000"/>
          <a:ext cx="4757738" cy="1125537"/>
        </p:xfrm>
        <a:graphic>
          <a:graphicData uri="http://schemas.openxmlformats.org/presentationml/2006/ole">
            <p:oleObj spid="_x0000_s156675" name="Equation" r:id="rId4" imgW="2298700" imgH="546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 err="1" smtClean="0"/>
              <a:t>α</a:t>
            </a:r>
            <a:r>
              <a:rPr lang="en-US" dirty="0" smtClean="0"/>
              <a:t> in general: trigrams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Calculate the reserved mass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Calculate the sum of the backed off probability.  For bigram “A B”: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Calculate </a:t>
            </a:r>
            <a:r>
              <a:rPr lang="en-US" sz="2000" dirty="0" err="1" smtClean="0"/>
              <a:t>α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89590" y="2433935"/>
            <a:ext cx="353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reserved_mass(bigram</a:t>
            </a:r>
            <a:r>
              <a:rPr lang="en-US" sz="2000" dirty="0" smtClean="0"/>
              <a:t>) =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87952" y="2133600"/>
            <a:ext cx="4727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# of </a:t>
            </a:r>
            <a:r>
              <a:rPr lang="en-US" sz="2000" i="1" dirty="0" smtClean="0"/>
              <a:t>types</a:t>
            </a:r>
            <a:r>
              <a:rPr lang="en-US" sz="2000" dirty="0" smtClean="0"/>
              <a:t> starting with bigram * 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85886" y="2738735"/>
            <a:ext cx="2554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count(bigram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37304" y="2667000"/>
            <a:ext cx="3584448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489590" y="3852863"/>
          <a:ext cx="1962150" cy="622605"/>
        </p:xfrm>
        <a:graphic>
          <a:graphicData uri="http://schemas.openxmlformats.org/presentationml/2006/ole">
            <p:oleObj spid="_x0000_s157698" name="Equation" r:id="rId3" imgW="1117600" imgH="355600" progId="Equation.3">
              <p:embed/>
            </p:oleObj>
          </a:graphicData>
        </a:graphic>
      </p:graphicFrame>
      <p:graphicFrame>
        <p:nvGraphicFramePr>
          <p:cNvPr id="292867" name="Object 3"/>
          <p:cNvGraphicFramePr>
            <a:graphicFrameLocks noChangeAspect="1"/>
          </p:cNvGraphicFramePr>
          <p:nvPr/>
        </p:nvGraphicFramePr>
        <p:xfrm>
          <a:off x="6324600" y="3810000"/>
          <a:ext cx="1649413" cy="622300"/>
        </p:xfrm>
        <a:graphic>
          <a:graphicData uri="http://schemas.openxmlformats.org/presentationml/2006/ole">
            <p:oleObj spid="_x0000_s157699" name="Equation" r:id="rId4" imgW="939800" imgH="355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38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either is fine in practice, the left is easier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92868" name="Object 4"/>
          <p:cNvGraphicFramePr>
            <a:graphicFrameLocks noChangeAspect="1"/>
          </p:cNvGraphicFramePr>
          <p:nvPr/>
        </p:nvGraphicFramePr>
        <p:xfrm>
          <a:off x="1598740" y="5410200"/>
          <a:ext cx="3427412" cy="940781"/>
        </p:xfrm>
        <a:graphic>
          <a:graphicData uri="http://schemas.openxmlformats.org/presentationml/2006/ole">
            <p:oleObj spid="_x0000_s157700" name="Equation" r:id="rId5" imgW="1981200" imgH="546100" progId="Equation.3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0800000" flipV="1">
            <a:off x="4800600" y="54102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24600" y="5029200"/>
            <a:ext cx="2441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– the sum of the bigram probabilities of those trigrams that we saw starting with bigram A 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 err="1" smtClean="0"/>
              <a:t>α</a:t>
            </a:r>
            <a:r>
              <a:rPr lang="en-US" dirty="0" smtClean="0"/>
              <a:t> in general: bigrams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Calculate the reserved mass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Calculate the sum of the backed off probability.  For bigram “A B”: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Calculate </a:t>
            </a:r>
            <a:r>
              <a:rPr lang="en-US" sz="2000" dirty="0" err="1" smtClean="0"/>
              <a:t>α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89590" y="2433935"/>
            <a:ext cx="353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reserved_mass(unigram</a:t>
            </a:r>
            <a:r>
              <a:rPr lang="en-US" sz="2000" dirty="0" smtClean="0"/>
              <a:t>) =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87952" y="2133600"/>
            <a:ext cx="4727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# of </a:t>
            </a:r>
            <a:r>
              <a:rPr lang="en-US" sz="2000" i="1" dirty="0" smtClean="0"/>
              <a:t>types</a:t>
            </a:r>
            <a:r>
              <a:rPr lang="en-US" sz="2000" dirty="0" smtClean="0"/>
              <a:t> starting with unigram * 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85886" y="2738735"/>
            <a:ext cx="2554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count(unigram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37304" y="2667000"/>
            <a:ext cx="3584448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689100" y="3852863"/>
          <a:ext cx="1560513" cy="622300"/>
        </p:xfrm>
        <a:graphic>
          <a:graphicData uri="http://schemas.openxmlformats.org/presentationml/2006/ole">
            <p:oleObj spid="_x0000_s158722" name="Equation" r:id="rId3" imgW="889000" imgH="355600" progId="Equation.3">
              <p:embed/>
            </p:oleObj>
          </a:graphicData>
        </a:graphic>
      </p:graphicFrame>
      <p:graphicFrame>
        <p:nvGraphicFramePr>
          <p:cNvPr id="292867" name="Object 3"/>
          <p:cNvGraphicFramePr>
            <a:graphicFrameLocks noChangeAspect="1"/>
          </p:cNvGraphicFramePr>
          <p:nvPr/>
        </p:nvGraphicFramePr>
        <p:xfrm>
          <a:off x="6524625" y="3810000"/>
          <a:ext cx="1247775" cy="622300"/>
        </p:xfrm>
        <a:graphic>
          <a:graphicData uri="http://schemas.openxmlformats.org/presentationml/2006/ole">
            <p:oleObj spid="_x0000_s158723" name="Equation" r:id="rId4" imgW="711200" imgH="355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38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either is fine in practice, the left is easier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92868" name="Object 4"/>
          <p:cNvGraphicFramePr>
            <a:graphicFrameLocks noChangeAspect="1"/>
          </p:cNvGraphicFramePr>
          <p:nvPr/>
        </p:nvGraphicFramePr>
        <p:xfrm>
          <a:off x="1839913" y="5410200"/>
          <a:ext cx="2944812" cy="941388"/>
        </p:xfrm>
        <a:graphic>
          <a:graphicData uri="http://schemas.openxmlformats.org/presentationml/2006/ole">
            <p:oleObj spid="_x0000_s158724" name="Equation" r:id="rId5" imgW="1701800" imgH="546100" progId="Equation.3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0800000" flipV="1">
            <a:off x="4800600" y="54102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24600" y="5029200"/>
            <a:ext cx="2441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– the sum of the unigram probabilities of those bigrams that we saw starting with word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Calculating </a:t>
            </a:r>
            <a:r>
              <a:rPr lang="en-US" dirty="0" err="1" smtClean="0"/>
              <a:t>backoff</a:t>
            </a:r>
            <a:r>
              <a:rPr lang="en-US" dirty="0" smtClean="0"/>
              <a:t> models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Store the </a:t>
            </a:r>
            <a:r>
              <a:rPr lang="en-US" sz="2800" dirty="0" err="1" smtClean="0"/>
              <a:t>αs</a:t>
            </a:r>
            <a:r>
              <a:rPr lang="en-US" sz="2800" dirty="0" smtClean="0"/>
              <a:t> in another table</a:t>
            </a:r>
          </a:p>
          <a:p>
            <a:pPr lvl="1"/>
            <a:r>
              <a:rPr lang="en-US" sz="2400" dirty="0" smtClean="0"/>
              <a:t>If it’s a trigram backed off to a bigram, it’s a table keyed by the bigrams</a:t>
            </a:r>
          </a:p>
          <a:p>
            <a:pPr lvl="1"/>
            <a:r>
              <a:rPr lang="en-US" sz="2400" dirty="0" smtClean="0"/>
              <a:t>If it’s a bigram backed off to a unigram, it’s a table keyed by the unigrams</a:t>
            </a:r>
          </a:p>
          <a:p>
            <a:r>
              <a:rPr lang="en-US" sz="2800" dirty="0" smtClean="0"/>
              <a:t>Compute the </a:t>
            </a:r>
            <a:r>
              <a:rPr lang="en-US" sz="2800" dirty="0" err="1" smtClean="0"/>
              <a:t>αs</a:t>
            </a:r>
            <a:r>
              <a:rPr lang="en-US" sz="2800" dirty="0" smtClean="0"/>
              <a:t> during training</a:t>
            </a:r>
            <a:endParaRPr lang="en-US" sz="2200" dirty="0" smtClean="0"/>
          </a:p>
          <a:p>
            <a:pPr lvl="1"/>
            <a:r>
              <a:rPr lang="en-US" sz="2200" dirty="0" smtClean="0"/>
              <a:t>After calculating all of the probabilities of seen unigrams/bigrams/trigrams</a:t>
            </a:r>
          </a:p>
          <a:p>
            <a:pPr lvl="1"/>
            <a:r>
              <a:rPr lang="en-US" sz="2200" dirty="0" smtClean="0"/>
              <a:t>Go back through and calculate the </a:t>
            </a:r>
            <a:r>
              <a:rPr lang="en-US" sz="2200" dirty="0" err="1" smtClean="0"/>
              <a:t>αs</a:t>
            </a:r>
            <a:r>
              <a:rPr lang="en-US" sz="2200" dirty="0" smtClean="0"/>
              <a:t> (you should have all of the information you need)</a:t>
            </a:r>
          </a:p>
          <a:p>
            <a:r>
              <a:rPr lang="en-US" sz="2500" dirty="0" smtClean="0"/>
              <a:t>During testing, it should then be easy to apply the </a:t>
            </a:r>
            <a:r>
              <a:rPr lang="en-US" sz="2500" dirty="0" err="1" smtClean="0"/>
              <a:t>backoff</a:t>
            </a:r>
            <a:r>
              <a:rPr lang="en-US" sz="2500" dirty="0" smtClean="0"/>
              <a:t> model with the </a:t>
            </a:r>
            <a:r>
              <a:rPr lang="en-US" sz="2500" dirty="0" err="1" smtClean="0"/>
              <a:t>αs</a:t>
            </a:r>
            <a:r>
              <a:rPr lang="en-US" sz="2500" dirty="0" smtClean="0"/>
              <a:t> pre-calculated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581400"/>
            <a:ext cx="81534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Two nice attributes:</a:t>
            </a:r>
          </a:p>
          <a:p>
            <a:pPr lvl="1"/>
            <a:r>
              <a:rPr lang="en-US" dirty="0" smtClean="0"/>
              <a:t>decreases if we’ve seen more bigrams</a:t>
            </a:r>
          </a:p>
          <a:p>
            <a:pPr lvl="2"/>
            <a:r>
              <a:rPr lang="en-US" dirty="0" smtClean="0"/>
              <a:t>should be more confident that the unseen trigram is no good</a:t>
            </a:r>
          </a:p>
          <a:p>
            <a:pPr lvl="1"/>
            <a:r>
              <a:rPr lang="en-US" dirty="0" smtClean="0"/>
              <a:t>increases if the bigram tends to be followed by lots of other words</a:t>
            </a:r>
          </a:p>
          <a:p>
            <a:pPr lvl="2"/>
            <a:r>
              <a:rPr lang="en-US" dirty="0" smtClean="0"/>
              <a:t>will be more likely to see an unseen trigram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2205335"/>
            <a:ext cx="2622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reserved_mass</a:t>
            </a:r>
            <a:r>
              <a:rPr lang="en-US" sz="2400" dirty="0" smtClean="0"/>
              <a:t> = </a:t>
            </a:r>
            <a:endParaRPr lang="en-US" sz="2400" dirty="0"/>
          </a:p>
        </p:txBody>
      </p:sp>
      <p:grpSp>
        <p:nvGrpSpPr>
          <p:cNvPr id="4" name="Group 12"/>
          <p:cNvGrpSpPr/>
          <p:nvPr/>
        </p:nvGrpSpPr>
        <p:grpSpPr>
          <a:xfrm>
            <a:off x="3352800" y="1905000"/>
            <a:ext cx="4727448" cy="1066800"/>
            <a:chOff x="4038600" y="3505200"/>
            <a:chExt cx="4727448" cy="1066800"/>
          </a:xfrm>
        </p:grpSpPr>
        <p:sp>
          <p:nvSpPr>
            <p:cNvPr id="14" name="TextBox 13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 bigram * D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count(bigram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</a:t>
            </a:r>
            <a:r>
              <a:rPr lang="en-US" sz="2800" dirty="0" smtClean="0"/>
              <a:t>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NP VP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VP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NP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N | </a:t>
            </a: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</a:t>
            </a: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| Adv </a:t>
            </a:r>
            <a:r>
              <a:rPr lang="en-US" sz="2400" dirty="0" err="1" smtClean="0">
                <a:sym typeface="Symbol" charset="2"/>
              </a:rPr>
              <a:t>AdjP</a:t>
            </a:r>
            <a:endParaRPr lang="en-US" sz="2400" dirty="0" smtClean="0">
              <a:sym typeface="Symbol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N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boy |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sees | likes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big | small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Adv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 we determine if a sentence is grammatical?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Given a sentence, can we determine the syntactic structure?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Can we determine how likely a sentence is to be grammatical? to be an English sentence?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Can we generate candidate, grammatical sentences?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Parsing is the field of NLP interested in automatically determining the syntactic structure of a sentence</a:t>
            </a:r>
          </a:p>
          <a:p>
            <a:r>
              <a:rPr lang="en-US" sz="2800" dirty="0" smtClean="0"/>
              <a:t>parsing can also be thought of as determining what sentences are “valid” English sentences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Updated slides/examples on </a:t>
            </a:r>
            <a:r>
              <a:rPr lang="en-US" dirty="0" err="1" smtClean="0"/>
              <a:t>backoff</a:t>
            </a:r>
            <a:r>
              <a:rPr lang="en-US" dirty="0" smtClean="0"/>
              <a:t> with absolute discounting (I’ll review them again here today)</a:t>
            </a:r>
          </a:p>
          <a:p>
            <a:r>
              <a:rPr lang="en-US" dirty="0" smtClean="0"/>
              <a:t>Assignment 2</a:t>
            </a:r>
          </a:p>
          <a:p>
            <a:endParaRPr lang="en-US" dirty="0" smtClean="0"/>
          </a:p>
          <a:p>
            <a:r>
              <a:rPr lang="en-US" dirty="0" smtClean="0"/>
              <a:t>Watson vs. Humans (tonight-Wednesday)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smtClean="0"/>
              <a:t>NP -&gt; N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971800" y="4031397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How did you figure it out?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PP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difference between these parses?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4191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approaches?  algorithms?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Top-down parsing</a:t>
            </a:r>
          </a:p>
          <a:p>
            <a:pPr lvl="1"/>
            <a:r>
              <a:rPr lang="en-US" sz="2000" dirty="0" smtClean="0"/>
              <a:t>start at the top (usually S) and apply rules</a:t>
            </a:r>
          </a:p>
          <a:p>
            <a:pPr lvl="1"/>
            <a:r>
              <a:rPr lang="en-US" sz="2000" dirty="0" smtClean="0"/>
              <a:t>matching left-hand sides and replacing with right-hand sides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Bottom-up parsing</a:t>
            </a:r>
          </a:p>
          <a:p>
            <a:pPr lvl="1"/>
            <a:r>
              <a:rPr lang="en-US" sz="1800" dirty="0" smtClean="0"/>
              <a:t>start at the bottom (i.e. words) and build the parse tree up from there</a:t>
            </a:r>
          </a:p>
          <a:p>
            <a:pPr lvl="1"/>
            <a:r>
              <a:rPr lang="en-US" sz="1800" dirty="0" smtClean="0"/>
              <a:t>matching right-hand sides and replacing with left-hand sides</a:t>
            </a:r>
          </a:p>
          <a:p>
            <a:pPr lvl="2"/>
            <a:endParaRPr lang="en-US" sz="1600" dirty="0" smtClean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810000"/>
            <a:ext cx="7556313" cy="2316163"/>
          </a:xfrm>
        </p:spPr>
        <p:txBody>
          <a:bodyPr/>
          <a:lstStyle/>
          <a:p>
            <a:r>
              <a:rPr lang="en-US" dirty="0" smtClean="0"/>
              <a:t>Subtract some absolute number from each of the counts (e.g. 0.75)</a:t>
            </a:r>
          </a:p>
          <a:p>
            <a:pPr lvl="1"/>
            <a:r>
              <a:rPr lang="en-US" dirty="0" smtClean="0"/>
              <a:t>will have a large effect on low counts</a:t>
            </a:r>
          </a:p>
          <a:p>
            <a:pPr lvl="1"/>
            <a:r>
              <a:rPr lang="en-US" dirty="0" smtClean="0"/>
              <a:t>will have a small effect on large counts</a:t>
            </a:r>
            <a:endParaRPr lang="en-US" dirty="0"/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2057400" y="1943100"/>
          <a:ext cx="4322618" cy="1485900"/>
        </p:xfrm>
        <a:graphic>
          <a:graphicData uri="http://schemas.openxmlformats.org/presentationml/2006/ole">
            <p:oleObj spid="_x0000_s146434" name="Equation" r:id="rId3" imgW="24384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2057400" y="1943100"/>
          <a:ext cx="4322618" cy="1485900"/>
        </p:xfrm>
        <a:graphic>
          <a:graphicData uri="http://schemas.openxmlformats.org/presentationml/2006/ole">
            <p:oleObj spid="_x0000_s147458" name="Equation" r:id="rId3" imgW="2438400" imgH="838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4419600"/>
            <a:ext cx="2895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</a:t>
            </a:r>
            <a:r>
              <a:rPr lang="en-US" sz="3200" dirty="0" err="1" smtClean="0">
                <a:solidFill>
                  <a:srgbClr val="FF0000"/>
                </a:solidFill>
              </a:rPr>
              <a:t>α(xy</a:t>
            </a:r>
            <a:r>
              <a:rPr lang="en-US" sz="3200" dirty="0" smtClean="0">
                <a:solidFill>
                  <a:srgbClr val="FF0000"/>
                </a:solidFill>
              </a:rPr>
              <a:t>)?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4821382" y="5372100"/>
          <a:ext cx="4322618" cy="1485900"/>
        </p:xfrm>
        <a:graphic>
          <a:graphicData uri="http://schemas.openxmlformats.org/presentationml/2006/ole">
            <p:oleObj spid="_x0000_s148482" name="Equation" r:id="rId3" imgW="2438400" imgH="8382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32248" y="1676400"/>
            <a:ext cx="35021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Dow Jones		10</a:t>
            </a:r>
          </a:p>
          <a:p>
            <a:r>
              <a:rPr lang="en-US" sz="2400" dirty="0" smtClean="0"/>
              <a:t>the Dow rose		5</a:t>
            </a:r>
          </a:p>
          <a:p>
            <a:r>
              <a:rPr lang="en-US" sz="2400" dirty="0" smtClean="0"/>
              <a:t>the Dow fell		5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4048" y="4341167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cat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4048" y="49530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6576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rose | the Dow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269433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jumped | the Dow ) = 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1676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cat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4821238" y="5368925"/>
          <a:ext cx="4322762" cy="1485900"/>
        </p:xfrm>
        <a:graphic>
          <a:graphicData uri="http://schemas.openxmlformats.org/presentationml/2006/ole">
            <p:oleObj spid="_x0000_s149506" name="Equation" r:id="rId3" imgW="2438400" imgH="838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419600" y="2841526"/>
          <a:ext cx="2882957" cy="739874"/>
        </p:xfrm>
        <a:graphic>
          <a:graphicData uri="http://schemas.openxmlformats.org/presentationml/2006/ole">
            <p:oleObj spid="_x0000_s149507" name="Equation" r:id="rId4" imgW="14351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 smtClean="0"/>
              <a:t>Top-down:</a:t>
            </a:r>
          </a:p>
          <a:p>
            <a:pPr lvl="2"/>
            <a:r>
              <a:rPr lang="en-US" sz="2000" dirty="0" smtClean="0"/>
              <a:t>Only examines parses that could be valid parses (i.e. with an S on top)</a:t>
            </a:r>
          </a:p>
          <a:p>
            <a:pPr lvl="2"/>
            <a:r>
              <a:rPr lang="en-US" sz="2000" dirty="0" smtClean="0"/>
              <a:t>Doesn’t take into account the actual words!</a:t>
            </a:r>
          </a:p>
          <a:p>
            <a:pPr lvl="1"/>
            <a:r>
              <a:rPr lang="en-US" sz="2400" dirty="0" smtClean="0"/>
              <a:t>Bottom-up:</a:t>
            </a:r>
          </a:p>
          <a:p>
            <a:pPr lvl="2"/>
            <a:r>
              <a:rPr lang="en-US" sz="2000" dirty="0" smtClean="0"/>
              <a:t>Only examines structures that have the actual words as the leaves</a:t>
            </a:r>
          </a:p>
          <a:p>
            <a:pPr lvl="2"/>
            <a:r>
              <a:rPr lang="en-US" sz="2000" dirty="0" smtClean="0"/>
              <a:t>Examines sub-parses that may not result in a valid parse!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α(see</a:t>
            </a:r>
            <a:r>
              <a:rPr lang="en-US" sz="2400" dirty="0" smtClean="0">
                <a:solidFill>
                  <a:srgbClr val="FF0000"/>
                </a:solidFill>
              </a:rPr>
              <a:t> the)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4048" y="3200400"/>
            <a:ext cx="44165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much probability mass did we reserve/discount for the bigram model?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0" y="5676900"/>
          <a:ext cx="3214688" cy="1104900"/>
        </p:xfrm>
        <a:graphic>
          <a:graphicData uri="http://schemas.openxmlformats.org/presentationml/2006/ole">
            <p:oleObj spid="_x0000_s150530" name="Equation" r:id="rId3" imgW="24384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parsing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Actual grammars are large</a:t>
            </a:r>
          </a:p>
          <a:p>
            <a:r>
              <a:rPr lang="en-US" dirty="0" smtClean="0"/>
              <a:t>Lots of ambiguity!</a:t>
            </a:r>
          </a:p>
          <a:p>
            <a:pPr lvl="1"/>
            <a:r>
              <a:rPr lang="en-US" dirty="0" smtClean="0"/>
              <a:t>Most sentences have many parses</a:t>
            </a:r>
          </a:p>
          <a:p>
            <a:pPr lvl="1"/>
            <a:r>
              <a:rPr lang="en-US" dirty="0" smtClean="0"/>
              <a:t>Some sentences have a lot of parses</a:t>
            </a:r>
          </a:p>
          <a:p>
            <a:pPr lvl="1"/>
            <a:r>
              <a:rPr lang="en-US" dirty="0" smtClean="0"/>
              <a:t>Even for sentences that are not ambiguous, there is often ambiguity for </a:t>
            </a:r>
            <a:r>
              <a:rPr lang="en-US" dirty="0" err="1" smtClean="0"/>
              <a:t>subtrees</a:t>
            </a:r>
            <a:r>
              <a:rPr lang="en-US" dirty="0" smtClean="0"/>
              <a:t> (i.e. multiple ways to parse a phrase)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parsing hard?</a:t>
            </a:r>
            <a:endParaRPr lang="en-US" dirty="0"/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are some interpretations?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extensive repeated </a:t>
            </a:r>
            <a:r>
              <a:rPr lang="en-US" dirty="0" smtClean="0"/>
              <a:t>work you must </a:t>
            </a:r>
            <a:r>
              <a:rPr lang="en-US" dirty="0"/>
              <a:t>cache intermediate </a:t>
            </a:r>
            <a:r>
              <a:rPr lang="en-US" dirty="0" smtClean="0"/>
              <a:t>results, specifically found constituents</a:t>
            </a:r>
          </a:p>
          <a:p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</a:t>
            </a:r>
            <a:r>
              <a:rPr lang="en-US" dirty="0" smtClean="0"/>
              <a:t> is critical </a:t>
            </a:r>
            <a:r>
              <a:rPr lang="en-US" dirty="0"/>
              <a:t>to obtaining a polynomial time parsing (recognition) algorithm for </a:t>
            </a:r>
            <a:r>
              <a:rPr lang="en-US" dirty="0" err="1" smtClean="0"/>
              <a:t>CFGs</a:t>
            </a:r>
            <a:endParaRPr lang="en-US" dirty="0" smtClean="0"/>
          </a:p>
          <a:p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 err="1"/>
              <a:t>n</a:t>
            </a:r>
            <a:r>
              <a:rPr lang="en-US" dirty="0"/>
              <a:t> is the length of the input string.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Cocke-Kasami-Younger</a:t>
            </a:r>
            <a:r>
              <a:rPr lang="en-US" dirty="0"/>
              <a:t>) algorithm based on bottom-up parsing and requires first normalizing the grammar.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Earley</a:t>
            </a:r>
            <a:r>
              <a:rPr lang="en-US" b="1" dirty="0">
                <a:solidFill>
                  <a:srgbClr val="FF0000"/>
                </a:solidFill>
              </a:rPr>
              <a:t> parser </a:t>
            </a:r>
            <a:r>
              <a:rPr lang="en-US" dirty="0"/>
              <a:t>is based on top-down parsing and does not require normalizing grammar but is more complex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</a:t>
            </a:r>
            <a:r>
              <a:rPr lang="en-US" b="1" dirty="0" smtClean="0">
                <a:solidFill>
                  <a:srgbClr val="FF0000"/>
                </a:solidFill>
              </a:rPr>
              <a:t>parsers</a:t>
            </a:r>
            <a:r>
              <a:rPr lang="en-US" dirty="0" smtClean="0"/>
              <a:t> which retain </a:t>
            </a:r>
            <a:r>
              <a:rPr lang="en-US" dirty="0"/>
              <a:t>completed</a:t>
            </a:r>
            <a:r>
              <a:rPr lang="en-US" dirty="0" smtClean="0"/>
              <a:t> constituents </a:t>
            </a:r>
            <a:r>
              <a:rPr lang="en-US" dirty="0"/>
              <a:t>in a </a:t>
            </a:r>
            <a:r>
              <a:rPr lang="en-US" dirty="0" smtClean="0"/>
              <a:t>chart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grammar must be converted to </a:t>
            </a:r>
            <a:r>
              <a:rPr lang="en-US" b="1" dirty="0">
                <a:solidFill>
                  <a:srgbClr val="FF0000"/>
                </a:solidFill>
              </a:rPr>
              <a:t>Chomsky normal form (CNF) </a:t>
            </a:r>
            <a:r>
              <a:rPr lang="en-US" dirty="0"/>
              <a:t>in which productions must have either exactly 2 non-terminal symbols on the RHS or 1 terminal symbol (lexicon rules).</a:t>
            </a:r>
          </a:p>
          <a:p>
            <a:r>
              <a:rPr lang="en-US" dirty="0"/>
              <a:t>Parse bottom-up storing phrases formed from all substrings in a triangular table (chart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CNF Grammar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α(see</a:t>
            </a:r>
            <a:r>
              <a:rPr lang="en-US" sz="2400" dirty="0" smtClean="0">
                <a:solidFill>
                  <a:srgbClr val="FF0000"/>
                </a:solidFill>
              </a:rPr>
              <a:t> the) = ?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4038600" y="3200400"/>
            <a:ext cx="4727448" cy="1066800"/>
            <a:chOff x="4038600" y="3505200"/>
            <a:chExt cx="4727448" cy="1066800"/>
          </a:xfrm>
        </p:grpSpPr>
        <p:sp>
          <p:nvSpPr>
            <p:cNvPr id="10" name="TextBox 9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 “see the” * D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count(“see</a:t>
              </a:r>
              <a:r>
                <a:rPr lang="en-US" sz="2400" dirty="0" smtClean="0"/>
                <a:t> the”)</a:t>
              </a:r>
              <a:endParaRPr lang="en-US" sz="24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038600" y="4495800"/>
            <a:ext cx="4953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each of the unique trigrams, we subtracted D/</a:t>
            </a:r>
            <a:r>
              <a:rPr lang="en-US" sz="2400" dirty="0" err="1" smtClean="0">
                <a:solidFill>
                  <a:srgbClr val="0000FF"/>
                </a:solidFill>
              </a:rPr>
              <a:t>count(“see</a:t>
            </a:r>
            <a:r>
              <a:rPr lang="en-US" sz="2400" dirty="0" smtClean="0">
                <a:solidFill>
                  <a:srgbClr val="0000FF"/>
                </a:solidFill>
              </a:rPr>
              <a:t> the”) from the probability distribution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31427" name="Object 3"/>
          <p:cNvGraphicFramePr>
            <a:graphicFrameLocks noChangeAspect="1"/>
          </p:cNvGraphicFramePr>
          <p:nvPr/>
        </p:nvGraphicFramePr>
        <p:xfrm>
          <a:off x="0" y="5676900"/>
          <a:ext cx="3214688" cy="1104900"/>
        </p:xfrm>
        <a:graphic>
          <a:graphicData uri="http://schemas.openxmlformats.org/presentationml/2006/ole">
            <p:oleObj spid="_x0000_s151554" name="Equation" r:id="rId4" imgW="24384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0" y="5676900"/>
          <a:ext cx="3214361" cy="1104900"/>
        </p:xfrm>
        <a:graphic>
          <a:graphicData uri="http://schemas.openxmlformats.org/presentationml/2006/ole">
            <p:oleObj spid="_x0000_s153602" name="Equation" r:id="rId4" imgW="2438400" imgH="838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α(see</a:t>
            </a:r>
            <a:r>
              <a:rPr lang="en-US" sz="2400" dirty="0" smtClean="0">
                <a:solidFill>
                  <a:srgbClr val="FF0000"/>
                </a:solidFill>
              </a:rPr>
              <a:t> the) = 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660650" y="4724400"/>
          <a:ext cx="6254750" cy="762000"/>
        </p:xfrm>
        <a:graphic>
          <a:graphicData uri="http://schemas.openxmlformats.org/presentationml/2006/ole">
            <p:oleObj spid="_x0000_s153603" name="Equation" r:id="rId5" imgW="3022600" imgH="3683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29000" y="5599093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distribute this probability mass to all bigrams that we backed off to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3" name="Group 19"/>
          <p:cNvGrpSpPr/>
          <p:nvPr/>
        </p:nvGrpSpPr>
        <p:grpSpPr>
          <a:xfrm>
            <a:off x="4038600" y="3200400"/>
            <a:ext cx="4727448" cy="1066800"/>
            <a:chOff x="4038600" y="3505200"/>
            <a:chExt cx="4727448" cy="1066800"/>
          </a:xfrm>
        </p:grpSpPr>
        <p:sp>
          <p:nvSpPr>
            <p:cNvPr id="21" name="TextBox 20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 “see the” * D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count(“see</a:t>
              </a:r>
              <a:r>
                <a:rPr lang="en-US" sz="2400" dirty="0" smtClean="0"/>
                <a:t> the”)</a:t>
              </a:r>
              <a:endParaRPr lang="en-US" sz="24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4379</TotalTime>
  <Words>2564</Words>
  <Application>Microsoft Macintosh PowerPoint</Application>
  <PresentationFormat>On-screen Show (4:3)</PresentationFormat>
  <Paragraphs>682</Paragraphs>
  <Slides>76</Slides>
  <Notes>51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8" baseType="lpstr">
      <vt:lpstr>Median</vt:lpstr>
      <vt:lpstr>Equation</vt:lpstr>
      <vt:lpstr>Parsing</vt:lpstr>
      <vt:lpstr>Admin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Calculating α</vt:lpstr>
      <vt:lpstr>Calculating α</vt:lpstr>
      <vt:lpstr>Calculating α in general: trigrams</vt:lpstr>
      <vt:lpstr>Calculating α in general: bigrams</vt:lpstr>
      <vt:lpstr>Calculating backoff models in practice</vt:lpstr>
      <vt:lpstr>Backoff models: absolute discounting</vt:lpstr>
      <vt:lpstr>Syntactic structure</vt:lpstr>
      <vt:lpstr>CFG: Example</vt:lpstr>
      <vt:lpstr>Grammar questions</vt:lpstr>
      <vt:lpstr>Parsing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</vt:lpstr>
      <vt:lpstr>CNF Grammar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344</cp:revision>
  <dcterms:created xsi:type="dcterms:W3CDTF">2011-02-15T02:25:13Z</dcterms:created>
  <dcterms:modified xsi:type="dcterms:W3CDTF">2011-02-15T02:26:57Z</dcterms:modified>
</cp:coreProperties>
</file>