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8"/>
  </p:notesMasterIdLst>
  <p:sldIdLst>
    <p:sldId id="481" r:id="rId2"/>
    <p:sldId id="256" r:id="rId3"/>
    <p:sldId id="356" r:id="rId4"/>
    <p:sldId id="358" r:id="rId5"/>
    <p:sldId id="350" r:id="rId6"/>
    <p:sldId id="351" r:id="rId7"/>
    <p:sldId id="352" r:id="rId8"/>
    <p:sldId id="353" r:id="rId9"/>
    <p:sldId id="354" r:id="rId10"/>
    <p:sldId id="355" r:id="rId11"/>
    <p:sldId id="300" r:id="rId12"/>
    <p:sldId id="301" r:id="rId13"/>
    <p:sldId id="302" r:id="rId14"/>
    <p:sldId id="362" r:id="rId15"/>
    <p:sldId id="418" r:id="rId16"/>
    <p:sldId id="420" r:id="rId17"/>
    <p:sldId id="421" r:id="rId18"/>
    <p:sldId id="422" r:id="rId19"/>
    <p:sldId id="470" r:id="rId20"/>
    <p:sldId id="419" r:id="rId21"/>
    <p:sldId id="423" r:id="rId22"/>
    <p:sldId id="424" r:id="rId23"/>
    <p:sldId id="431" r:id="rId24"/>
    <p:sldId id="425" r:id="rId25"/>
    <p:sldId id="426" r:id="rId26"/>
    <p:sldId id="428" r:id="rId27"/>
    <p:sldId id="427" r:id="rId28"/>
    <p:sldId id="429" r:id="rId29"/>
    <p:sldId id="432" r:id="rId30"/>
    <p:sldId id="433" r:id="rId31"/>
    <p:sldId id="434" r:id="rId32"/>
    <p:sldId id="435" r:id="rId33"/>
    <p:sldId id="436" r:id="rId34"/>
    <p:sldId id="437" r:id="rId35"/>
    <p:sldId id="438" r:id="rId36"/>
    <p:sldId id="439" r:id="rId37"/>
    <p:sldId id="440" r:id="rId38"/>
    <p:sldId id="441" r:id="rId39"/>
    <p:sldId id="442" r:id="rId40"/>
    <p:sldId id="443" r:id="rId41"/>
    <p:sldId id="444" r:id="rId42"/>
    <p:sldId id="445" r:id="rId43"/>
    <p:sldId id="471" r:id="rId44"/>
    <p:sldId id="387" r:id="rId45"/>
    <p:sldId id="472" r:id="rId46"/>
    <p:sldId id="446" r:id="rId47"/>
    <p:sldId id="447" r:id="rId48"/>
    <p:sldId id="388" r:id="rId49"/>
    <p:sldId id="473" r:id="rId50"/>
    <p:sldId id="474" r:id="rId51"/>
    <p:sldId id="389" r:id="rId52"/>
    <p:sldId id="390" r:id="rId53"/>
    <p:sldId id="391" r:id="rId54"/>
    <p:sldId id="392" r:id="rId55"/>
    <p:sldId id="393" r:id="rId56"/>
    <p:sldId id="394" r:id="rId57"/>
    <p:sldId id="395" r:id="rId58"/>
    <p:sldId id="396" r:id="rId59"/>
    <p:sldId id="477" r:id="rId60"/>
    <p:sldId id="475" r:id="rId61"/>
    <p:sldId id="448" r:id="rId62"/>
    <p:sldId id="449" r:id="rId63"/>
    <p:sldId id="450" r:id="rId64"/>
    <p:sldId id="478" r:id="rId65"/>
    <p:sldId id="479" r:id="rId66"/>
    <p:sldId id="480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85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1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tableStyles" Target="tableStyles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printerSettings" Target="printerSettings/printerSettings1.bin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notesMaster" Target="notesMasters/notesMaster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new technology: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- </a:t>
            </a:r>
            <a:r>
              <a:rPr lang="en-US" baseline="0" dirty="0" err="1" smtClean="0"/>
              <a:t>googled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googling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- tweeted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tag sets</a:t>
            </a:r>
            <a:r>
              <a:rPr lang="en-US" baseline="0" dirty="0" smtClean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http://maya.cs.depaul.edu/~classes/ds575/porter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tartarus.org/~martin/PorterStemme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hyperlink" Target="http://nlp.stanford.edu/links/statnlp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on-management.com/news/-10019543-1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838200"/>
            <a:ext cx="7086600" cy="4394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8448" y="6172200"/>
            <a:ext cx="7312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www.geekosystem.com/google</a:t>
            </a:r>
            <a:r>
              <a:rPr lang="en-US" dirty="0" smtClean="0"/>
              <a:t>-conversation/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Agglutinative: Finnish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</a:t>
            </a:r>
            <a:r>
              <a:rPr lang="en-US" sz="2400" dirty="0" smtClean="0">
                <a:latin typeface="Linguistics 105" charset="0"/>
              </a:rPr>
              <a:t>house’		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</a:t>
            </a:r>
            <a:r>
              <a:rPr lang="en-US" sz="2400" dirty="0" smtClean="0">
                <a:latin typeface="Linguistics 105" charset="0"/>
              </a:rPr>
              <a:t>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Stemming (baby lemmatization)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/>
              <a:t>Reduce</a:t>
            </a:r>
            <a:r>
              <a:rPr lang="en-US" dirty="0" smtClean="0"/>
              <a:t> a word </a:t>
            </a:r>
            <a:r>
              <a:rPr lang="en-US" dirty="0"/>
              <a:t>to </a:t>
            </a:r>
            <a:r>
              <a:rPr lang="en-US" dirty="0" smtClean="0"/>
              <a:t>the main 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http://maya.cs.depaul.edu/~classes/ds575/porter.html</a:t>
            </a:r>
            <a:r>
              <a:rPr lang="en-US" sz="2000" dirty="0" smtClean="0">
                <a:ea typeface="ＭＳ Ｐゴシック" charset="-128"/>
                <a:cs typeface="ＭＳ Ｐゴシック" charset="-128"/>
              </a:rPr>
              <a:t> </a:t>
            </a:r>
          </a:p>
          <a:p>
            <a:r>
              <a:rPr lang="en-US" sz="2000" dirty="0" smtClean="0">
                <a:ea typeface="ＭＳ Ｐゴシック" charset="-128"/>
                <a:cs typeface="ＭＳ Ｐゴシック" charset="-128"/>
              </a:rPr>
              <a:t>(or you can download versions online)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Most common algorithm for stemming English</a:t>
            </a:r>
          </a:p>
          <a:p>
            <a:pPr lvl="1"/>
            <a:r>
              <a:rPr lang="en-US">
                <a:ea typeface="ＭＳ Ｐゴシック" charset="-128"/>
              </a:rPr>
              <a:t>Results suggest it’s at least as good as other stemming options</a:t>
            </a:r>
          </a:p>
          <a:p>
            <a:r>
              <a:rPr lang="en-US"/>
              <a:t>Multiple sequential phases of reductions using rules, e.g.</a:t>
            </a:r>
          </a:p>
          <a:p>
            <a:pPr lvl="1"/>
            <a:r>
              <a:rPr lang="en-US">
                <a:ea typeface="ＭＳ Ｐゴシック" charset="-128"/>
              </a:rPr>
              <a:t>sses </a:t>
            </a:r>
            <a:r>
              <a:rPr lang="en-US">
                <a:ea typeface="ＭＳ Ｐゴシック" charset="-128"/>
                <a:sym typeface="Symbol" charset="2"/>
              </a:rPr>
              <a:t> ss</a:t>
            </a:r>
          </a:p>
          <a:p>
            <a:pPr lvl="1"/>
            <a:r>
              <a:rPr lang="en-US">
                <a:ea typeface="ＭＳ Ｐゴシック" charset="-128"/>
              </a:rPr>
              <a:t>ies </a:t>
            </a:r>
            <a:r>
              <a:rPr lang="en-US">
                <a:ea typeface="ＭＳ Ｐゴシック" charset="-128"/>
                <a:sym typeface="Symbol" charset="2"/>
              </a:rPr>
              <a:t> i</a:t>
            </a:r>
          </a:p>
          <a:p>
            <a:pPr lvl="1"/>
            <a:r>
              <a:rPr lang="en-US">
                <a:ea typeface="ＭＳ Ｐゴシック" charset="-128"/>
              </a:rPr>
              <a:t>ational </a:t>
            </a:r>
            <a:r>
              <a:rPr lang="en-US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>
                <a:ea typeface="ＭＳ Ｐゴシック" charset="-128"/>
              </a:rPr>
              <a:t>tional </a:t>
            </a:r>
            <a:r>
              <a:rPr lang="en-US">
                <a:ea typeface="ＭＳ Ｐゴシック" charset="-128"/>
                <a:sym typeface="Symbol" charset="2"/>
              </a:rPr>
              <a:t> tion</a:t>
            </a:r>
          </a:p>
          <a:p>
            <a:r>
              <a:rPr lang="en-US">
                <a:hlinkClick r:id="rId3"/>
              </a:rPr>
              <a:t>http://tartarus.org/~martin/PorterStemmer/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Study of structure of language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Examine the rules of how words interact and go together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some examples of words that can/can’t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can’t some words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10000"/>
            <a:ext cx="8153400" cy="2286000"/>
          </a:xfrm>
        </p:spPr>
        <p:txBody>
          <a:bodyPr/>
          <a:lstStyle/>
          <a:p>
            <a:r>
              <a:rPr lang="en-US" dirty="0" smtClean="0"/>
              <a:t>Language is bound by a set of rules</a:t>
            </a:r>
          </a:p>
          <a:p>
            <a:r>
              <a:rPr lang="en-US" dirty="0" smtClean="0"/>
              <a:t>It’s not clear exactly the form of these rules, however, people can generally recognize them</a:t>
            </a:r>
          </a:p>
          <a:p>
            <a:r>
              <a:rPr lang="en-US" dirty="0" smtClean="0"/>
              <a:t>This is syntax!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flew all the way home.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!=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r>
              <a:rPr lang="en-US" dirty="0" smtClean="0"/>
              <a:t>Syntax is only concerned with how words interact from a grammatical standpoint, not</a:t>
            </a:r>
            <a:r>
              <a:rPr lang="en-US" dirty="0" smtClean="0"/>
              <a:t> semantically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Colorless green ideas sleep furiously.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NLP Linguistics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Parts of speech are constructed by grouping </a:t>
            </a:r>
            <a:r>
              <a:rPr lang="en-US" sz="2400" dirty="0" smtClean="0"/>
              <a:t>words </a:t>
            </a:r>
            <a:r>
              <a:rPr lang="en-US" sz="2400" dirty="0" smtClean="0"/>
              <a:t>that function </a:t>
            </a:r>
            <a:r>
              <a:rPr lang="en-US" sz="2400" dirty="0" smtClean="0"/>
              <a:t>similarly:</a:t>
            </a:r>
          </a:p>
          <a:p>
            <a:r>
              <a:rPr lang="en-US" sz="2400" dirty="0" smtClean="0"/>
              <a:t>	- </a:t>
            </a:r>
            <a:r>
              <a:rPr lang="en-US" sz="2400" dirty="0" smtClean="0"/>
              <a:t>with </a:t>
            </a:r>
            <a:r>
              <a:rPr lang="en-US" sz="2400" dirty="0" smtClean="0"/>
              <a:t>respect to the words that can occur nearby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	- </a:t>
            </a:r>
            <a:r>
              <a:rPr lang="en-US" sz="2400" dirty="0" smtClean="0"/>
              <a:t>and by their </a:t>
            </a:r>
            <a:r>
              <a:rPr lang="en-US" sz="2400" dirty="0" smtClean="0"/>
              <a:t>morphological </a:t>
            </a:r>
            <a:r>
              <a:rPr lang="en-US" sz="2400" dirty="0" smtClean="0"/>
              <a:t>properties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</a:t>
            </a:r>
          </a:p>
          <a:p>
            <a:r>
              <a:rPr lang="en-US" dirty="0" smtClean="0"/>
              <a:t>forgave</a:t>
            </a:r>
          </a:p>
          <a:p>
            <a:r>
              <a:rPr lang="en-US" dirty="0" smtClean="0"/>
              <a:t>ate</a:t>
            </a:r>
          </a:p>
          <a:p>
            <a:r>
              <a:rPr lang="en-US" dirty="0" smtClean="0"/>
              <a:t>drove</a:t>
            </a:r>
          </a:p>
          <a:p>
            <a:r>
              <a:rPr lang="en-US" dirty="0" smtClean="0"/>
              <a:t>drank</a:t>
            </a:r>
          </a:p>
          <a:p>
            <a:r>
              <a:rPr lang="en-US" dirty="0" smtClean="0"/>
              <a:t>hid</a:t>
            </a:r>
          </a:p>
          <a:p>
            <a:r>
              <a:rPr lang="en-US" dirty="0" smtClean="0"/>
              <a:t>learned</a:t>
            </a:r>
          </a:p>
          <a:p>
            <a:r>
              <a:rPr lang="en-US" dirty="0" smtClean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</a:t>
            </a:r>
          </a:p>
          <a:p>
            <a:r>
              <a:rPr lang="en-US" dirty="0" smtClean="0"/>
              <a:t>programmed</a:t>
            </a:r>
          </a:p>
          <a:p>
            <a:r>
              <a:rPr lang="en-US" dirty="0" smtClean="0"/>
              <a:t>shot</a:t>
            </a:r>
          </a:p>
          <a:p>
            <a:r>
              <a:rPr lang="en-US" dirty="0" smtClean="0"/>
              <a:t>shouted</a:t>
            </a:r>
          </a:p>
          <a:p>
            <a:r>
              <a:rPr lang="en-US" dirty="0" smtClean="0"/>
              <a:t>sat</a:t>
            </a:r>
          </a:p>
          <a:p>
            <a:r>
              <a:rPr lang="en-US" dirty="0" smtClean="0"/>
              <a:t>slept</a:t>
            </a:r>
          </a:p>
          <a:p>
            <a:r>
              <a:rPr lang="en-US" dirty="0" smtClean="0"/>
              <a:t>understood</a:t>
            </a:r>
          </a:p>
          <a:p>
            <a:r>
              <a:rPr lang="en-US" dirty="0" smtClean="0"/>
              <a:t>voted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washed</a:t>
            </a:r>
          </a:p>
          <a:p>
            <a:r>
              <a:rPr lang="en-US" dirty="0" smtClean="0"/>
              <a:t>warned</a:t>
            </a:r>
          </a:p>
          <a:p>
            <a:r>
              <a:rPr lang="en-US" dirty="0" smtClean="0"/>
              <a:t>walked</a:t>
            </a:r>
          </a:p>
          <a:p>
            <a:r>
              <a:rPr lang="en-US" dirty="0" smtClean="0"/>
              <a:t>spoke</a:t>
            </a:r>
          </a:p>
          <a:p>
            <a:r>
              <a:rPr lang="en-US" dirty="0" smtClean="0"/>
              <a:t>succeeded</a:t>
            </a:r>
          </a:p>
          <a:p>
            <a:r>
              <a:rPr lang="en-US" dirty="0" smtClean="0"/>
              <a:t>survived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recorded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English parts of speech?</a:t>
            </a:r>
          </a:p>
          <a:p>
            <a:pPr lvl="1"/>
            <a:r>
              <a:rPr lang="en-US" dirty="0" smtClean="0"/>
              <a:t>8 parts of speech?</a:t>
            </a:r>
          </a:p>
          <a:p>
            <a:pPr lvl="2"/>
            <a:r>
              <a:rPr lang="en-US" dirty="0" smtClean="0"/>
              <a:t>Noun (person, place or thing)</a:t>
            </a:r>
          </a:p>
          <a:p>
            <a:pPr lvl="2"/>
            <a:r>
              <a:rPr lang="en-US" dirty="0" smtClean="0"/>
              <a:t>Verb (actions and processes)</a:t>
            </a:r>
          </a:p>
          <a:p>
            <a:pPr lvl="2"/>
            <a:r>
              <a:rPr lang="en-US" dirty="0" smtClean="0"/>
              <a:t>Adjective (modify nouns)</a:t>
            </a:r>
          </a:p>
          <a:p>
            <a:pPr lvl="2"/>
            <a:r>
              <a:rPr lang="en-US" dirty="0" smtClean="0"/>
              <a:t>Adverb (modify verbs)</a:t>
            </a:r>
          </a:p>
          <a:p>
            <a:pPr lvl="2"/>
            <a:r>
              <a:rPr lang="en-US" dirty="0" smtClean="0"/>
              <a:t>Preposition (on, in, by, to, with)</a:t>
            </a:r>
          </a:p>
          <a:p>
            <a:pPr lvl="2"/>
            <a:r>
              <a:rPr lang="en-US" dirty="0" smtClean="0"/>
              <a:t>Determiners (a, an, the, what, which, that)</a:t>
            </a:r>
          </a:p>
          <a:p>
            <a:pPr lvl="2"/>
            <a:r>
              <a:rPr lang="en-US" dirty="0" smtClean="0"/>
              <a:t>Conjunctions (and, but, or)</a:t>
            </a:r>
          </a:p>
          <a:p>
            <a:pPr lvl="2"/>
            <a:r>
              <a:rPr lang="en-US" dirty="0" smtClean="0"/>
              <a:t>Particle (off, 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Brown corpus: 87</a:t>
            </a:r>
            <a:r>
              <a:rPr lang="en-US" dirty="0" smtClean="0"/>
              <a:t> POS tags</a:t>
            </a:r>
            <a:endParaRPr lang="en-US" dirty="0" smtClean="0"/>
          </a:p>
          <a:p>
            <a:r>
              <a:rPr lang="en-US" dirty="0" smtClean="0"/>
              <a:t>Penn Treebank:</a:t>
            </a:r>
            <a:r>
              <a:rPr lang="en-US" dirty="0" smtClean="0"/>
              <a:t> ~45</a:t>
            </a:r>
            <a:r>
              <a:rPr lang="en-US" dirty="0" smtClean="0"/>
              <a:t> POS</a:t>
            </a:r>
            <a:r>
              <a:rPr lang="en-US" dirty="0" smtClean="0"/>
              <a:t> tags</a:t>
            </a:r>
          </a:p>
          <a:p>
            <a:pPr lvl="1"/>
            <a:r>
              <a:rPr lang="en-US" dirty="0" smtClean="0"/>
              <a:t>Derived from the Brown </a:t>
            </a:r>
            <a:r>
              <a:rPr lang="en-US" dirty="0" err="1" smtClean="0"/>
              <a:t>tagset</a:t>
            </a:r>
            <a:endParaRPr lang="en-US" dirty="0" smtClean="0"/>
          </a:p>
          <a:p>
            <a:pPr lvl="1"/>
            <a:r>
              <a:rPr lang="en-US" dirty="0" smtClean="0"/>
              <a:t>Most common in NLP</a:t>
            </a:r>
          </a:p>
          <a:p>
            <a:pPr lvl="1"/>
            <a:r>
              <a:rPr lang="en-US" dirty="0" smtClean="0"/>
              <a:t>Many of the examples we’ll show us this 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British National Corpus (C5 </a:t>
            </a:r>
            <a:r>
              <a:rPr lang="en-US" dirty="0" err="1" smtClean="0"/>
              <a:t>tagset</a:t>
            </a:r>
            <a:r>
              <a:rPr lang="en-US" dirty="0" smtClean="0"/>
              <a:t>): 61 </a:t>
            </a:r>
            <a:r>
              <a:rPr lang="en-US" dirty="0" smtClean="0"/>
              <a:t>tags</a:t>
            </a:r>
          </a:p>
          <a:p>
            <a:r>
              <a:rPr lang="en-US" dirty="0" smtClean="0"/>
              <a:t>C6 </a:t>
            </a:r>
            <a:r>
              <a:rPr lang="en-US" dirty="0" err="1" smtClean="0"/>
              <a:t>tagset</a:t>
            </a:r>
            <a:r>
              <a:rPr lang="en-US" dirty="0" smtClean="0"/>
              <a:t>: 148</a:t>
            </a:r>
            <a:endParaRPr lang="en-US" dirty="0" smtClean="0"/>
          </a:p>
          <a:p>
            <a:r>
              <a:rPr lang="en-US" dirty="0" smtClean="0"/>
              <a:t>C7 </a:t>
            </a:r>
            <a:r>
              <a:rPr lang="en-US" dirty="0" err="1" smtClean="0"/>
              <a:t>tagset</a:t>
            </a:r>
            <a:r>
              <a:rPr lang="en-US" dirty="0" smtClean="0"/>
              <a:t>: </a:t>
            </a:r>
            <a:r>
              <a:rPr lang="en-US" dirty="0" smtClean="0"/>
              <a:t>146</a:t>
            </a:r>
          </a:p>
          <a:p>
            <a:r>
              <a:rPr lang="en-US" dirty="0" smtClean="0"/>
              <a:t>C8 </a:t>
            </a:r>
            <a:r>
              <a:rPr lang="en-US" dirty="0" err="1" smtClean="0"/>
              <a:t>tagset</a:t>
            </a:r>
            <a:r>
              <a:rPr lang="en-US" dirty="0" smtClean="0"/>
              <a:t>: 171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Brown </a:t>
            </a:r>
            <a:r>
              <a:rPr lang="en-US" dirty="0" err="1" smtClean="0"/>
              <a:t>tagset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http://</a:t>
            </a:r>
            <a:r>
              <a:rPr lang="en-US" sz="2400" dirty="0" err="1" smtClean="0"/>
              <a:t>www.comp.leeds.ac.uk/ccalas/tagsets/brown.html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8288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Preposition (IN): on, in, by, to, with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Coordinating Conjunction (CC): and, but, or,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i="1" dirty="0"/>
              <a:t>Closed class</a:t>
            </a:r>
            <a:r>
              <a:rPr lang="en-US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dirty="0"/>
              <a:t>Pronouns, Prepositions, Modals, Determiners, Particles, Conjunctions</a:t>
            </a:r>
          </a:p>
          <a:p>
            <a:pPr eaLnBrk="1" hangingPunct="1"/>
            <a:r>
              <a:rPr lang="en-US" dirty="0"/>
              <a:t>Open class categories have large number of words and new ones are easily invented.</a:t>
            </a:r>
          </a:p>
          <a:p>
            <a:pPr lvl="1" eaLnBrk="1" hangingPunct="1"/>
            <a:r>
              <a:rPr lang="en-US" dirty="0"/>
              <a:t>Nouns (</a:t>
            </a:r>
            <a:r>
              <a:rPr lang="en-US" dirty="0" err="1"/>
              <a:t>Googler</a:t>
            </a:r>
            <a:r>
              <a:rPr lang="en-US" dirty="0"/>
              <a:t>,</a:t>
            </a:r>
            <a:r>
              <a:rPr lang="en-US" dirty="0" smtClean="0"/>
              <a:t> futon, </a:t>
            </a:r>
            <a:r>
              <a:rPr lang="en-US" dirty="0" err="1" smtClean="0"/>
              <a:t>iPad</a:t>
            </a:r>
            <a:r>
              <a:rPr lang="en-US" dirty="0" smtClean="0"/>
              <a:t>)</a:t>
            </a:r>
            <a:r>
              <a:rPr lang="en-US" dirty="0"/>
              <a:t>, Verbs (</a:t>
            </a:r>
            <a:r>
              <a:rPr lang="en-US" dirty="0" smtClean="0"/>
              <a:t>Google, </a:t>
            </a:r>
            <a:r>
              <a:rPr lang="en-US" dirty="0" err="1" smtClean="0"/>
              <a:t>futoning</a:t>
            </a:r>
            <a:r>
              <a:rPr lang="en-US" dirty="0" smtClean="0"/>
              <a:t>)</a:t>
            </a:r>
            <a:r>
              <a:rPr lang="en-US" dirty="0"/>
              <a:t>, Adjectives (geeky), </a:t>
            </a:r>
            <a:r>
              <a:rPr lang="en-US" dirty="0" err="1"/>
              <a:t>Abverb</a:t>
            </a:r>
            <a:r>
              <a:rPr lang="en-US" dirty="0"/>
              <a:t> (</a:t>
            </a:r>
            <a:r>
              <a:rPr lang="en-US" dirty="0" err="1"/>
              <a:t>chompingly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</a:t>
            </a:r>
            <a:r>
              <a:rPr lang="en-US" dirty="0" smtClean="0"/>
              <a:t> of speech tagging</a:t>
            </a:r>
            <a:endParaRPr lang="en-US" dirty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1711325"/>
          </a:xfrm>
        </p:spPr>
        <p:txBody>
          <a:bodyPr/>
          <a:lstStyle/>
          <a:p>
            <a:pPr eaLnBrk="1" hangingPunct="1"/>
            <a:r>
              <a:rPr lang="en-US" dirty="0"/>
              <a:t>Annotate each word in a sentence with a part-of-speech </a:t>
            </a:r>
            <a:r>
              <a:rPr lang="en-US" dirty="0" smtClean="0"/>
              <a:t>marker</a:t>
            </a:r>
          </a:p>
          <a:p>
            <a:pPr eaLnBrk="1" hangingPunct="1"/>
            <a:r>
              <a:rPr lang="en-US" dirty="0"/>
              <a:t>Lowest level of syntactic </a:t>
            </a:r>
            <a:r>
              <a:rPr lang="en-US" dirty="0" smtClean="0"/>
              <a:t>analysis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</a:t>
            </a:r>
            <a:r>
              <a:rPr lang="en-US" sz="2400" b="0" dirty="0" smtClean="0">
                <a:solidFill>
                  <a:srgbClr val="3333CC"/>
                </a:solidFill>
              </a:rPr>
              <a:t>.</a:t>
            </a:r>
            <a:endParaRPr lang="en-US" sz="2400" b="0" dirty="0">
              <a:solidFill>
                <a:srgbClr val="3333C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 smtClean="0">
                <a:solidFill>
                  <a:srgbClr val="CC0099"/>
                </a:solidFill>
              </a:rPr>
              <a:t>NNP </a:t>
            </a:r>
            <a:r>
              <a:rPr lang="en-US" sz="2400" b="0" dirty="0">
                <a:solidFill>
                  <a:srgbClr val="CC0099"/>
                </a:solidFill>
              </a:rPr>
              <a:t>VBD</a:t>
            </a:r>
            <a:r>
              <a:rPr lang="en-US" sz="2400" b="0" dirty="0" smtClean="0">
                <a:solidFill>
                  <a:srgbClr val="CC0099"/>
                </a:solidFill>
              </a:rPr>
              <a:t>  DT  </a:t>
            </a:r>
            <a:r>
              <a:rPr lang="en-US" sz="2400" b="0" dirty="0">
                <a:solidFill>
                  <a:srgbClr val="CC0099"/>
                </a:solidFill>
              </a:rPr>
              <a:t>NN </a:t>
            </a:r>
            <a:r>
              <a:rPr lang="en-US" sz="2400" b="0" dirty="0" smtClean="0">
                <a:solidFill>
                  <a:srgbClr val="CC0099"/>
                </a:solidFill>
              </a:rPr>
              <a:t>  CC      VBD    TO  VB  </a:t>
            </a:r>
            <a:r>
              <a:rPr lang="en-US" sz="2400" b="0" dirty="0">
                <a:solidFill>
                  <a:srgbClr val="CC0099"/>
                </a:solidFill>
              </a:rPr>
              <a:t>PRP</a:t>
            </a:r>
            <a:r>
              <a:rPr lang="en-US" sz="2400" b="0" dirty="0" smtClean="0">
                <a:solidFill>
                  <a:srgbClr val="CC0099"/>
                </a:solidFill>
              </a:rPr>
              <a:t>   IN  DT    </a:t>
            </a:r>
            <a:r>
              <a:rPr lang="en-US" sz="2400" b="0" dirty="0">
                <a:solidFill>
                  <a:srgbClr val="CC0099"/>
                </a:solidFill>
              </a:rPr>
              <a:t>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like candy.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“like”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VBP</a:t>
            </a:r>
          </a:p>
          <a:p>
            <a:r>
              <a:rPr lang="en-US" dirty="0" smtClean="0"/>
              <a:t>(verb, non-3</a:t>
            </a:r>
            <a:r>
              <a:rPr lang="en-US" baseline="30000" dirty="0" smtClean="0"/>
              <a:t>rd</a:t>
            </a:r>
            <a:r>
              <a:rPr lang="en-US" dirty="0" smtClean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bought it at the shop around the corner.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 never got around to getting the car.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The cost of a new </a:t>
            </a:r>
            <a:r>
              <a:rPr lang="en-US" sz="3200" dirty="0" err="1" smtClean="0"/>
              <a:t>Prius</a:t>
            </a:r>
            <a:r>
              <a:rPr lang="en-US" sz="3200" dirty="0" smtClean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“around”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RP</a:t>
            </a:r>
          </a:p>
          <a:p>
            <a:r>
              <a:rPr lang="en-US" dirty="0" smtClean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RB</a:t>
            </a:r>
          </a:p>
          <a:p>
            <a:r>
              <a:rPr lang="en-US" dirty="0" smtClean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quiz on Monday</a:t>
            </a:r>
          </a:p>
          <a:p>
            <a:pPr lvl="1"/>
            <a:r>
              <a:rPr lang="en-US" dirty="0" smtClean="0"/>
              <a:t>first 30 minutes of class (show up on time!)</a:t>
            </a:r>
          </a:p>
          <a:p>
            <a:pPr lvl="1"/>
            <a:r>
              <a:rPr lang="en-US" dirty="0" smtClean="0"/>
              <a:t>open book</a:t>
            </a:r>
          </a:p>
          <a:p>
            <a:r>
              <a:rPr lang="en-US" dirty="0" smtClean="0"/>
              <a:t>Assignment </a:t>
            </a:r>
            <a:r>
              <a:rPr lang="en-US" dirty="0" smtClean="0"/>
              <a:t>2</a:t>
            </a:r>
          </a:p>
          <a:p>
            <a:r>
              <a:rPr lang="en-US" dirty="0" smtClean="0"/>
              <a:t>Assignment 3</a:t>
            </a:r>
            <a:endParaRPr lang="en-US" dirty="0" smtClean="0"/>
          </a:p>
          <a:p>
            <a:pPr lvl="1"/>
            <a:r>
              <a:rPr lang="en-US" dirty="0" smtClean="0"/>
              <a:t>you can assume one sentence per line (this isn’t exactly true, but it’s sufficient for this assignment)</a:t>
            </a:r>
          </a:p>
          <a:p>
            <a:pPr lvl="1"/>
            <a:r>
              <a:rPr lang="en-US" dirty="0" smtClean="0"/>
              <a:t>to get the words, just split on </a:t>
            </a:r>
            <a:r>
              <a:rPr lang="en-US" dirty="0" smtClean="0"/>
              <a:t>whitespace</a:t>
            </a:r>
          </a:p>
          <a:p>
            <a:pPr lvl="1"/>
            <a:r>
              <a:rPr lang="en-US" dirty="0" smtClean="0"/>
              <a:t>e-mail me if there are ambiguities/problems</a:t>
            </a:r>
            <a:endParaRPr lang="en-US" dirty="0" smtClean="0"/>
          </a:p>
          <a:p>
            <a:r>
              <a:rPr lang="en-US" dirty="0" smtClean="0"/>
              <a:t>Keep up with the 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POS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most language components, the challenge with POS tagging is ambiguity</a:t>
            </a:r>
          </a:p>
          <a:p>
            <a:r>
              <a:rPr lang="en-US" dirty="0" smtClean="0"/>
              <a:t>Brown corpus analysis</a:t>
            </a:r>
          </a:p>
          <a:p>
            <a:pPr lvl="1"/>
            <a:r>
              <a:rPr lang="en-US" dirty="0" smtClean="0"/>
              <a:t>11.5% of word types are ambiguous (this sounds promising)</a:t>
            </a:r>
          </a:p>
          <a:p>
            <a:pPr lvl="1"/>
            <a:r>
              <a:rPr lang="en-US" dirty="0" smtClean="0"/>
              <a:t>40% of </a:t>
            </a:r>
            <a:r>
              <a:rPr lang="en-US" dirty="0" smtClean="0"/>
              <a:t>word </a:t>
            </a:r>
            <a:r>
              <a:rPr lang="en-US" dirty="0" smtClean="0"/>
              <a:t>appearance are ambiguous</a:t>
            </a:r>
          </a:p>
          <a:p>
            <a:pPr lvl="1"/>
            <a:r>
              <a:rPr lang="en-US" dirty="0" smtClean="0"/>
              <a:t>Unfortunately, the ambiguous words tend to be the more frequently used words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hard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I told you I had a POS tagger that achieved 90% would you be impressed?</a:t>
            </a:r>
          </a:p>
          <a:p>
            <a:pPr lvl="1"/>
            <a:r>
              <a:rPr lang="en-US" dirty="0" smtClean="0"/>
              <a:t>Shouldn’t be… just picking the most frequent POS for a word gets you this</a:t>
            </a:r>
          </a:p>
          <a:p>
            <a:r>
              <a:rPr lang="en-US" dirty="0" smtClean="0"/>
              <a:t>What about a POS tagger that achieves 93.7%?</a:t>
            </a:r>
          </a:p>
          <a:p>
            <a:pPr lvl="1"/>
            <a:r>
              <a:rPr lang="en-US" dirty="0" smtClean="0"/>
              <a:t>Still probably shouldn’t be… only need to add a basic module for handling unknown words</a:t>
            </a:r>
          </a:p>
          <a:p>
            <a:r>
              <a:rPr lang="en-US" dirty="0" smtClean="0"/>
              <a:t>What about a POS tagger that achieves 100%?</a:t>
            </a:r>
          </a:p>
          <a:p>
            <a:pPr lvl="1"/>
            <a:r>
              <a:rPr lang="en-US" dirty="0" smtClean="0"/>
              <a:t>Should be suspicious… humans only achieve</a:t>
            </a:r>
            <a:r>
              <a:rPr lang="en-US" dirty="0" smtClean="0"/>
              <a:t> ~97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Probably </a:t>
            </a:r>
            <a:r>
              <a:rPr lang="en-US" dirty="0" err="1" smtClean="0"/>
              <a:t>overfitting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</a:t>
            </a:r>
            <a:r>
              <a:rPr lang="en-US" sz="2400" dirty="0" smtClean="0"/>
              <a:t>knowledge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</a:t>
            </a:r>
            <a:r>
              <a:rPr lang="en-US" sz="2400" dirty="0" smtClean="0"/>
              <a:t>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</a:t>
            </a:r>
            <a:r>
              <a:rPr lang="en-US" sz="2000" dirty="0" smtClean="0"/>
              <a:t>), log-linear models, support vector machines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339933"/>
                </a:solidFill>
              </a:rPr>
              <a:t>Rule </a:t>
            </a:r>
            <a:r>
              <a:rPr lang="en-US" sz="2000" b="1" dirty="0">
                <a:solidFill>
                  <a:srgbClr val="339933"/>
                </a:solidFill>
              </a:rPr>
              <a:t>learning</a:t>
            </a:r>
            <a:r>
              <a:rPr lang="en-US" sz="2000" dirty="0"/>
              <a:t>: Transformation Based Learning (TBL)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book discusses some of the more common approaches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hlinkClick r:id="rId3"/>
              </a:rPr>
              <a:t>http://nlp.stanford.edu/links/statnlp.html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(list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 err="1" smtClean="0"/>
              <a:t>http://www.coli.uni-saarland.de/~thorsten/tnt</a:t>
            </a:r>
            <a:r>
              <a:rPr lang="en-US" sz="2100" dirty="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Parts of speech can be thought of as the lowest level of syntactic information</a:t>
            </a:r>
          </a:p>
          <a:p>
            <a:r>
              <a:rPr lang="en-US" sz="2400" dirty="0" smtClean="0"/>
              <a:t>Groups </a:t>
            </a:r>
            <a:r>
              <a:rPr lang="en-US" sz="2400" i="1" dirty="0" smtClean="0"/>
              <a:t>words</a:t>
            </a:r>
            <a:r>
              <a:rPr lang="en-US" sz="2400" dirty="0" smtClean="0"/>
              <a:t> together into categories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can/can’t go here?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</a:t>
            </a:r>
          </a:p>
          <a:p>
            <a:r>
              <a:rPr lang="en-US" sz="2400" dirty="0" smtClean="0"/>
              <a:t>She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</a:t>
            </a:r>
          </a:p>
          <a:p>
            <a:r>
              <a:rPr lang="en-US" sz="2400" dirty="0" smtClean="0"/>
              <a:t>The boy</a:t>
            </a:r>
          </a:p>
          <a:p>
            <a:r>
              <a:rPr lang="en-US" sz="2400" dirty="0" smtClean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Dave</a:t>
            </a:r>
          </a:p>
          <a:p>
            <a:r>
              <a:rPr lang="en-US" sz="2400" dirty="0" smtClean="0"/>
              <a:t>Professor Kauchak</a:t>
            </a:r>
          </a:p>
          <a:p>
            <a:r>
              <a:rPr lang="en-US" sz="2400" dirty="0" smtClean="0"/>
              <a:t>Dr. </a:t>
            </a:r>
            <a:r>
              <a:rPr lang="en-US" sz="2400" dirty="0" err="1" smtClean="0"/>
              <a:t>Suess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</a:t>
            </a:r>
            <a:r>
              <a:rPr lang="en-US" sz="2800" dirty="0" smtClean="0">
                <a:solidFill>
                  <a:srgbClr val="0000FF"/>
                </a:solidFill>
              </a:rPr>
              <a:t>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 that I saw</a:t>
            </a:r>
          </a:p>
          <a:p>
            <a:r>
              <a:rPr lang="en-US" sz="2400" dirty="0" smtClean="0"/>
              <a:t>The boy with the blue pants</a:t>
            </a:r>
          </a:p>
          <a:p>
            <a:r>
              <a:rPr lang="en-US" sz="2400" dirty="0" smtClean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</a:t>
            </a:r>
            <a:r>
              <a:rPr lang="en-US" sz="2800" dirty="0" smtClean="0">
                <a:solidFill>
                  <a:srgbClr val="0000FF"/>
                </a:solidFill>
              </a:rPr>
              <a:t>nouns +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Words in languages tend to form into functional groups (parts of speech)</a:t>
            </a:r>
          </a:p>
          <a:p>
            <a:r>
              <a:rPr lang="en-US" dirty="0" smtClean="0"/>
              <a:t>Groups of words (aka phrases) can also be grouped into functional groups</a:t>
            </a:r>
          </a:p>
          <a:p>
            <a:pPr lvl="1"/>
            <a:r>
              <a:rPr lang="en-US" dirty="0" smtClean="0"/>
              <a:t>often some relation to parts of speech</a:t>
            </a:r>
            <a:endParaRPr lang="en-US" dirty="0" smtClean="0"/>
          </a:p>
          <a:p>
            <a:pPr lvl="1"/>
            <a:r>
              <a:rPr lang="en-US" dirty="0" smtClean="0"/>
              <a:t>though, more </a:t>
            </a:r>
            <a:r>
              <a:rPr lang="en-US" dirty="0" smtClean="0"/>
              <a:t>complex </a:t>
            </a:r>
            <a:r>
              <a:rPr lang="en-US" dirty="0" smtClean="0"/>
              <a:t>interactions</a:t>
            </a:r>
          </a:p>
          <a:p>
            <a:r>
              <a:rPr lang="en-US" dirty="0" smtClean="0"/>
              <a:t>These phrase groups are called constituents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912878" y="2549134"/>
            <a:ext cx="152400" cy="45415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5" name="Left Bracket 14"/>
          <p:cNvSpPr/>
          <p:nvPr/>
        </p:nvSpPr>
        <p:spPr>
          <a:xfrm rot="16200000">
            <a:off x="2400300" y="1671311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r>
              <a:rPr lang="en-US" dirty="0" smtClean="0"/>
              <a:t>Hierarchical: syntactic trees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parts of speech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terminals (words)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non-terminals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 </a:t>
            </a:r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57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Phonology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                          </a:t>
            </a:r>
            <a:r>
              <a:rPr lang="en-US" dirty="0">
                <a:sym typeface="Symbol" charset="2"/>
              </a:rPr>
              <a:t>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</a:t>
            </a:r>
            <a:r>
              <a:rPr lang="en-US" dirty="0" smtClean="0">
                <a:sym typeface="Symbol" charset="2"/>
              </a:rPr>
              <a:t> </a:t>
            </a:r>
            <a:endParaRPr lang="en-US" dirty="0">
              <a:sym typeface="Symbol" charset="2"/>
            </a:endParaRP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ym typeface="Symbol" charset="2"/>
              </a:rPr>
              <a:t>     </a:t>
            </a:r>
            <a:r>
              <a:rPr lang="en-US" dirty="0">
                <a:sym typeface="Symbol" charset="2"/>
              </a:rPr>
              <a:t>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Discourse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(S</a:t>
            </a:r>
          </a:p>
          <a:p>
            <a:r>
              <a:rPr lang="en-US" dirty="0" smtClean="0"/>
              <a:t>    (NP</a:t>
            </a:r>
          </a:p>
          <a:p>
            <a:r>
              <a:rPr lang="en-US" dirty="0" smtClean="0"/>
              <a:t>      (NP (DT the) (NN man))</a:t>
            </a:r>
          </a:p>
          <a:p>
            <a:r>
              <a:rPr lang="en-US" dirty="0" smtClean="0"/>
              <a:t>      (PP (IN in)</a:t>
            </a:r>
          </a:p>
          <a:p>
            <a:r>
              <a:rPr lang="en-US" dirty="0" smtClean="0"/>
              <a:t>        (NP (DT the) (NN hat))))</a:t>
            </a:r>
          </a:p>
          <a:p>
            <a:r>
              <a:rPr lang="en-US" dirty="0" smtClean="0"/>
              <a:t>    (VP (VBD ran)</a:t>
            </a:r>
          </a:p>
          <a:p>
            <a:r>
              <a:rPr lang="en-US" dirty="0" smtClean="0"/>
              <a:t>      (PP (TO to)</a:t>
            </a:r>
          </a:p>
          <a:p>
            <a:r>
              <a:rPr lang="en-US" dirty="0" smtClean="0"/>
              <a:t>        (NP (DT the) (NN park))))))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number of related problems:</a:t>
            </a:r>
          </a:p>
          <a:p>
            <a:pPr lvl="1"/>
            <a:r>
              <a:rPr lang="en-US" dirty="0" smtClean="0"/>
              <a:t>Given a sentence, can we determine the syntactic structure?</a:t>
            </a:r>
          </a:p>
          <a:p>
            <a:pPr lvl="1"/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/>
              <a:t>Can we determine how likely a sentence is to be grammatical? to be an English sentence?</a:t>
            </a:r>
          </a:p>
          <a:p>
            <a:pPr lvl="1"/>
            <a:r>
              <a:rPr lang="en-US" dirty="0" smtClean="0"/>
              <a:t>Can we generate candidate, grammatical sentences?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 again…)?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Grammar is a set of structural rules that govern the composition of sentences, phrases and words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Lots of different kinds of </a:t>
            </a:r>
            <a:r>
              <a:rPr lang="en-US" dirty="0" smtClean="0"/>
              <a:t>grammars: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transformation grammars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capitol of this state?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Jefferson City (Missouri)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/>
          <a:lstStyle/>
          <a:p>
            <a:r>
              <a:rPr lang="en-US" dirty="0" smtClean="0"/>
              <a:t>How many people have heard of them?</a:t>
            </a:r>
          </a:p>
          <a:p>
            <a:r>
              <a:rPr lang="en-US" dirty="0" smtClean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Formally…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(NT,</a:t>
            </a:r>
            <a:r>
              <a:rPr lang="en-US" dirty="0"/>
              <a:t>T,P,S)</a:t>
            </a:r>
          </a:p>
          <a:p>
            <a:pPr eaLnBrk="1" hangingPunct="1"/>
            <a:r>
              <a:rPr lang="en-US" dirty="0"/>
              <a:t>V: finite set of </a:t>
            </a:r>
            <a:r>
              <a:rPr lang="en-US" dirty="0" err="1"/>
              <a:t>nonterminal</a:t>
            </a:r>
            <a:r>
              <a:rPr lang="en-US" dirty="0"/>
              <a:t> symbols</a:t>
            </a:r>
          </a:p>
          <a:p>
            <a:pPr eaLnBrk="1" hangingPunct="1"/>
            <a:r>
              <a:rPr lang="en-US" dirty="0"/>
              <a:t>T: finite set of terminal symbols, V and T are disjoint</a:t>
            </a:r>
          </a:p>
          <a:p>
            <a:pPr eaLnBrk="1" hangingPunct="1"/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 err="1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</a:t>
            </a:r>
            <a:r>
              <a:rPr lang="en-US" dirty="0">
                <a:sym typeface="Symbol" charset="2"/>
              </a:rPr>
              <a:t>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V and </a:t>
            </a:r>
            <a:r>
              <a:rPr lang="en-US" dirty="0" err="1">
                <a:sym typeface="Symbol" charset="2"/>
              </a:rPr>
              <a:t>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(T </a:t>
            </a:r>
            <a:r>
              <a:rPr lang="en-US" dirty="0" err="1">
                <a:sym typeface="Symbol" charset="2"/>
              </a:rPr>
              <a:t>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eaLnBrk="1" hangingPunct="1"/>
            <a:r>
              <a:rPr lang="en-US" dirty="0">
                <a:sym typeface="Symbol" charset="2"/>
              </a:rPr>
              <a:t>S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</a:t>
            </a:r>
            <a:r>
              <a:rPr lang="en-US" sz="2800" dirty="0" smtClean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NP VP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N | </a:t>
            </a: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</a:t>
            </a: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| Adv </a:t>
            </a:r>
            <a:r>
              <a:rPr lang="en-US" sz="2400" dirty="0" err="1" smtClean="0">
                <a:sym typeface="Symbol" charset="2"/>
              </a:rPr>
              <a:t>AdjP</a:t>
            </a:r>
            <a:endParaRPr lang="en-US" sz="2400" dirty="0" smtClean="0">
              <a:sym typeface="Symbol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boy |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sees | likes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big | small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Adv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 we determine if a sentence is grammatical?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Given </a:t>
            </a:r>
            <a:r>
              <a:rPr lang="en-US" dirty="0" smtClean="0"/>
              <a:t>a sentence, can we determine the syntactic structure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we determine how likely a sentence is to be grammatical? to be an English sentence?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we generate candidate, grammatical sentences?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these can we answer with a CFG? How?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morphology?</a:t>
            </a:r>
          </a:p>
          <a:p>
            <a:pPr lvl="1"/>
            <a:r>
              <a:rPr lang="en-US" dirty="0" smtClean="0"/>
              <a:t>study of the internal structure of words</a:t>
            </a:r>
          </a:p>
          <a:p>
            <a:pPr lvl="2"/>
            <a:r>
              <a:rPr lang="en-US" dirty="0" smtClean="0"/>
              <a:t>morph-</a:t>
            </a:r>
            <a:r>
              <a:rPr lang="en-US" dirty="0" err="1" smtClean="0"/>
              <a:t>ology</a:t>
            </a:r>
            <a:r>
              <a:rPr lang="en-US" dirty="0" smtClean="0"/>
              <a:t>  word-</a:t>
            </a:r>
            <a:r>
              <a:rPr lang="en-US" dirty="0" err="1" smtClean="0"/>
              <a:t>s</a:t>
            </a:r>
            <a:r>
              <a:rPr lang="en-US" dirty="0" smtClean="0"/>
              <a:t> jump-</a:t>
            </a:r>
            <a:r>
              <a:rPr lang="en-US" dirty="0" err="1" smtClean="0"/>
              <a:t>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might this be useful for NLP?</a:t>
            </a:r>
          </a:p>
          <a:p>
            <a:pPr lvl="1"/>
            <a:r>
              <a:rPr lang="en-US" dirty="0" smtClean="0"/>
              <a:t>generalization (runs, running, runner are related)</a:t>
            </a:r>
          </a:p>
          <a:p>
            <a:pPr lvl="1"/>
            <a:r>
              <a:rPr lang="en-US" dirty="0" smtClean="0"/>
              <a:t>additional information (</a:t>
            </a:r>
            <a:r>
              <a:rPr lang="en-US" dirty="0" smtClean="0"/>
              <a:t>it’s</a:t>
            </a:r>
            <a:r>
              <a:rPr lang="en-US" dirty="0" smtClean="0"/>
              <a:t> </a:t>
            </a:r>
            <a:r>
              <a:rPr lang="en-US" dirty="0" smtClean="0"/>
              <a:t>plural, past </a:t>
            </a:r>
            <a:r>
              <a:rPr lang="en-US" dirty="0" smtClean="0"/>
              <a:t>tense, etc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allows us to handle words we’ve never seen before</a:t>
            </a:r>
          </a:p>
          <a:p>
            <a:pPr lvl="2"/>
            <a:r>
              <a:rPr lang="en-US" dirty="0" smtClean="0"/>
              <a:t>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Applying rules right to left, do we </a:t>
            </a:r>
            <a:r>
              <a:rPr lang="en-US" dirty="0" smtClean="0">
                <a:solidFill>
                  <a:srgbClr val="0000FF"/>
                </a:solidFill>
              </a:rPr>
              <a:t>get the </a:t>
            </a:r>
            <a:r>
              <a:rPr lang="en-US" dirty="0" smtClean="0">
                <a:solidFill>
                  <a:srgbClr val="0000FF"/>
                </a:solidFill>
              </a:rPr>
              <a:t>start symbol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  <a:endParaRPr lang="en-US" dirty="0" smtClean="0"/>
          </a:p>
          <a:p>
            <a:r>
              <a:rPr lang="en-US" dirty="0" smtClean="0"/>
              <a:t>Given </a:t>
            </a:r>
            <a:r>
              <a:rPr lang="en-US" dirty="0" smtClean="0"/>
              <a:t>a sentence, can we determine the syntactic structure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Keep track of the rules applied…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we determine how likely a sentence is to be grammatical? to be an English sentence?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we generate candidate, grammatical sentences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Start from the start symbol, randomly pick rules that apply (i.e. left hand side matches)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/>
              <a:t>S </a:t>
            </a:r>
            <a:r>
              <a:rPr lang="en-US" sz="2400" b="1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NP  DetP N</a:t>
            </a:r>
            <a:r>
              <a:rPr lang="en-US" sz="2400">
                <a:sym typeface="Symbol" charset="2"/>
              </a:rPr>
              <a:t>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   boy</a:t>
            </a:r>
            <a:r>
              <a:rPr lang="en-US" sz="2400">
                <a:sym typeface="Symbol" charset="2"/>
              </a:rPr>
              <a:t>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DetP   </a:t>
            </a:r>
            <a:r>
              <a:rPr lang="en-US" sz="2400">
                <a:sym typeface="Symbol" charset="2"/>
              </a:rPr>
              <a:t>a | </a:t>
            </a:r>
            <a:r>
              <a:rPr lang="en-US" sz="2400" b="1">
                <a:sym typeface="Symbol" charset="2"/>
              </a:rPr>
              <a:t>the</a:t>
            </a:r>
            <a:r>
              <a:rPr lang="en-US" sz="2400">
                <a:sym typeface="Symbol" charset="2"/>
              </a:rPr>
              <a:t/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ym typeface="Symbol" charset="2"/>
              </a:rPr>
              <a:t>VP </a:t>
            </a:r>
            <a:r>
              <a:rPr lang="en-US" sz="2400" b="1" dirty="0" err="1">
                <a:sym typeface="Symbol" charset="2"/>
              </a:rPr>
              <a:t></a:t>
            </a:r>
            <a:r>
              <a:rPr lang="en-US" sz="2400" b="1" dirty="0">
                <a:sym typeface="Symbol" charset="2"/>
              </a:rPr>
              <a:t>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ym typeface="Symbol" charset="2"/>
              </a:rPr>
              <a:t>V </a:t>
            </a:r>
            <a:r>
              <a:rPr lang="en-US" sz="2400" b="1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88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VP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NP  DetP N</a:t>
            </a:r>
            <a:r>
              <a:rPr lang="en-US" sz="2400">
                <a:sym typeface="Symbol" charset="2"/>
              </a:rPr>
              <a:t>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 </a:t>
            </a:r>
            <a:r>
              <a:rPr lang="en-US" sz="2400">
                <a:sym typeface="Symbol" charset="2"/>
              </a:rPr>
              <a:t>  boy | </a:t>
            </a:r>
            <a:r>
              <a:rPr lang="en-US" sz="2400" b="1">
                <a:sym typeface="Symbol" charset="2"/>
              </a:rPr>
              <a:t>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DetP   a</a:t>
            </a:r>
            <a:r>
              <a:rPr lang="en-US" sz="2400">
                <a:sym typeface="Symbol" charset="2"/>
              </a:rPr>
              <a:t>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70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029200" y="28956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7633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the boy </a:t>
            </a:r>
            <a:r>
              <a:rPr lang="en-US" sz="2800" dirty="0" smtClean="0"/>
              <a:t>VP</a:t>
            </a:r>
            <a:endParaRPr lang="en-US" sz="2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2420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/>
              <a:t>DetP</a:t>
            </a:r>
            <a:r>
              <a:rPr lang="en-US" sz="2800" dirty="0" smtClean="0"/>
              <a:t> N likes NP</a:t>
            </a:r>
            <a:endParaRPr lang="en-US" sz="2800" dirty="0"/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752600"/>
          </a:xfrm>
        </p:spPr>
        <p:txBody>
          <a:bodyPr/>
          <a:lstStyle/>
          <a:p>
            <a:pPr eaLnBrk="1" hangingPunct="1"/>
            <a:r>
              <a:rPr lang="en-US" dirty="0"/>
              <a:t>String rewriting system: we derive a string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/>
              <a:t>But derivation history represented by phrase-structure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83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boy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girl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Weak equivalence: grammars generate </a:t>
            </a:r>
            <a:r>
              <a:rPr lang="en-US" sz="2800" dirty="0"/>
              <a:t>same set of </a:t>
            </a:r>
            <a:r>
              <a:rPr lang="en-US" sz="2800" dirty="0" smtClean="0"/>
              <a:t>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and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Strong equivalence: grammars have </a:t>
            </a:r>
            <a:r>
              <a:rPr lang="en-US" sz="2800" dirty="0"/>
              <a:t>same set of derivation </a:t>
            </a:r>
            <a:r>
              <a:rPr lang="en-US" sz="2800" dirty="0" smtClean="0"/>
              <a:t>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</a:t>
            </a:r>
            <a:r>
              <a:rPr lang="en-US" sz="2400" dirty="0" smtClean="0"/>
              <a:t>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ym typeface="Symbol" charset="2"/>
              </a:rPr>
              <a:t>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N, </a:t>
            </a:r>
            <a:r>
              <a:rPr lang="en-US" sz="2400" dirty="0" err="1"/>
              <a:t>DetP</a:t>
            </a:r>
            <a:r>
              <a:rPr lang="en-US" sz="2400" dirty="0"/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many</a:t>
            </a:r>
            <a:endParaRPr lang="en-US" sz="2400" dirty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 newswire stories from Feb 1988 – Dec 30, 1988</a:t>
            </a:r>
          </a:p>
          <a:p>
            <a:pPr lvl="1"/>
            <a:r>
              <a:rPr lang="en-US" dirty="0" smtClean="0"/>
              <a:t>300K unique words</a:t>
            </a:r>
          </a:p>
          <a:p>
            <a:endParaRPr lang="en-US" dirty="0" smtClean="0"/>
          </a:p>
          <a:p>
            <a:r>
              <a:rPr lang="en-US" dirty="0" smtClean="0"/>
              <a:t>New words seen on Dec 31</a:t>
            </a:r>
          </a:p>
          <a:p>
            <a:pPr lvl="1"/>
            <a:r>
              <a:rPr lang="en-US" dirty="0" smtClean="0"/>
              <a:t>compounds: prenatal-care, publicly-funded, channel-switching, …</a:t>
            </a:r>
          </a:p>
          <a:p>
            <a:pPr lvl="1"/>
            <a:r>
              <a:rPr lang="en-US" dirty="0" smtClean="0"/>
              <a:t>New words:</a:t>
            </a:r>
          </a:p>
          <a:p>
            <a:pPr lvl="2"/>
            <a:r>
              <a:rPr lang="en-US" dirty="0" smtClean="0"/>
              <a:t>dumbbells, groveled, fuzzier, oxidized, ex-presidency, puppetry, </a:t>
            </a:r>
            <a:r>
              <a:rPr lang="en-US" dirty="0" err="1" smtClean="0"/>
              <a:t>boulderlike</a:t>
            </a:r>
            <a:r>
              <a:rPr lang="en-US" dirty="0" smtClean="0"/>
              <a:t>, over-emphasized, </a:t>
            </a:r>
            <a:r>
              <a:rPr lang="en-US" dirty="0" err="1" smtClean="0"/>
              <a:t>antiprejudice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</a:t>
            </a:r>
            <a:r>
              <a:rPr lang="en-US" dirty="0" smtClean="0"/>
              <a:t>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sym typeface="Symbol" charset="2"/>
              </a:rPr>
              <a:t>There are weakly equivalent normal forms (Chomsky Normal Form, </a:t>
            </a:r>
            <a:r>
              <a:rPr lang="en-US" dirty="0" err="1" smtClean="0">
                <a:sym typeface="Symbol" charset="2"/>
              </a:rPr>
              <a:t>Greibach</a:t>
            </a:r>
            <a:r>
              <a:rPr lang="en-US" dirty="0" smtClean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 smtClean="0">
              <a:sym typeface="Symbol" charset="2"/>
            </a:endParaRPr>
          </a:p>
          <a:p>
            <a:pPr eaLnBrk="1" hangingPunct="1"/>
            <a:r>
              <a:rPr lang="en-US" sz="3200" dirty="0" smtClean="0"/>
              <a:t>A </a:t>
            </a:r>
            <a:r>
              <a:rPr lang="en-US" sz="3200" dirty="0" smtClean="0"/>
              <a:t>CFG is in Chomsky Normal Form (CNF) if all productions are of one of two forms: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sym typeface="Symbol" charset="2"/>
              </a:rPr>
              <a:t></a:t>
            </a:r>
            <a:r>
              <a:rPr lang="en-US" dirty="0" smtClean="0">
                <a:sym typeface="Symbol" charset="2"/>
              </a:rPr>
              <a:t> BC with A, B, C </a:t>
            </a:r>
            <a:r>
              <a:rPr lang="en-US" dirty="0" err="1" smtClean="0">
                <a:sym typeface="Symbol" charset="2"/>
              </a:rPr>
              <a:t>nonterminals</a:t>
            </a:r>
            <a:endParaRPr lang="en-US" dirty="0" smtClean="0">
              <a:sym typeface="Symbol" charset="2"/>
            </a:endParaRP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sym typeface="Symbol" charset="2"/>
              </a:rPr>
              <a:t></a:t>
            </a:r>
            <a:r>
              <a:rPr lang="en-US" dirty="0" smtClean="0">
                <a:sym typeface="Symbol" charset="2"/>
              </a:rPr>
              <a:t> </a:t>
            </a:r>
            <a:r>
              <a:rPr lang="en-US" i="1" dirty="0" smtClean="0">
                <a:sym typeface="Symbol" charset="2"/>
              </a:rPr>
              <a:t>a</a:t>
            </a:r>
            <a:r>
              <a:rPr lang="en-US" dirty="0" smtClean="0">
                <a:sym typeface="Symbol" charset="2"/>
              </a:rPr>
              <a:t>, with A a </a:t>
            </a:r>
            <a:r>
              <a:rPr lang="en-US" dirty="0" err="1" smtClean="0">
                <a:sym typeface="Symbol" charset="2"/>
              </a:rPr>
              <a:t>nonterminal</a:t>
            </a:r>
            <a:r>
              <a:rPr lang="en-US" dirty="0" smtClean="0">
                <a:sym typeface="Symbol" charset="2"/>
              </a:rPr>
              <a:t> and </a:t>
            </a:r>
            <a:r>
              <a:rPr lang="en-US" i="1" dirty="0" smtClean="0">
                <a:sym typeface="Symbol" charset="2"/>
              </a:rPr>
              <a:t>a</a:t>
            </a:r>
            <a:r>
              <a:rPr lang="en-US" dirty="0" smtClean="0">
                <a:sym typeface="Symbol" charset="2"/>
              </a:rPr>
              <a:t> a </a:t>
            </a:r>
            <a:r>
              <a:rPr lang="en-US" dirty="0" smtClean="0">
                <a:sym typeface="Symbol" charset="2"/>
              </a:rPr>
              <a:t>terminal</a:t>
            </a:r>
          </a:p>
          <a:p>
            <a:endParaRPr lang="en-US" sz="3500" dirty="0" smtClean="0">
              <a:sym typeface="Symbol" charset="2"/>
            </a:endParaRPr>
          </a:p>
          <a:p>
            <a:r>
              <a:rPr lang="en-US" sz="3500" dirty="0" smtClean="0">
                <a:sym typeface="Symbol" charset="2"/>
              </a:rPr>
              <a:t>Every </a:t>
            </a:r>
            <a:r>
              <a:rPr lang="en-US" sz="3500" dirty="0" smtClean="0">
                <a:sym typeface="Symbol" charset="2"/>
              </a:rPr>
              <a:t>CFG has a weakly equivalent CFG in CNF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Parsing is the field of NLP interested in automatically determining the syntactic structure of a sentence</a:t>
            </a:r>
          </a:p>
          <a:p>
            <a:r>
              <a:rPr lang="en-US" sz="2800" dirty="0" smtClean="0"/>
              <a:t>parsing can be thought of as determining what sentences are “valid” English sentences</a:t>
            </a:r>
          </a:p>
          <a:p>
            <a:r>
              <a:rPr lang="en-US" sz="2800" dirty="0" smtClean="0"/>
              <a:t>As a by product, we often can get the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4031397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difference between these parses?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4191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approaches?  algorithms?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2057400"/>
            <a:ext cx="7556313" cy="4068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Top-down parsing</a:t>
            </a:r>
          </a:p>
          <a:p>
            <a:pPr lvl="1"/>
            <a:r>
              <a:rPr lang="en-US" sz="2000" dirty="0" smtClean="0"/>
              <a:t>ends up doing a lot of repeated work</a:t>
            </a:r>
          </a:p>
          <a:p>
            <a:pPr lvl="1"/>
            <a:r>
              <a:rPr lang="en-US" sz="2000" dirty="0" smtClean="0"/>
              <a:t>doesn’t take into account the words in the sentence until the end!</a:t>
            </a:r>
          </a:p>
          <a:p>
            <a:r>
              <a:rPr lang="en-US" sz="2400" dirty="0" smtClean="0"/>
              <a:t>Bottom-up parsing</a:t>
            </a:r>
          </a:p>
          <a:p>
            <a:pPr lvl="1"/>
            <a:r>
              <a:rPr lang="en-US" sz="2000" dirty="0" smtClean="0"/>
              <a:t>constrain based on the words</a:t>
            </a:r>
          </a:p>
          <a:p>
            <a:pPr lvl="1"/>
            <a:r>
              <a:rPr lang="en-US" sz="2000" dirty="0" smtClean="0"/>
              <a:t>avoids repeated work (dynamic programming)</a:t>
            </a:r>
          </a:p>
          <a:p>
            <a:pPr lvl="1"/>
            <a:r>
              <a:rPr lang="en-US" sz="2000" dirty="0" smtClean="0"/>
              <a:t>CKY parser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http://www.information-management.com/news/-10019543-1.</a:t>
            </a:r>
            <a:r>
              <a:rPr lang="en-US" dirty="0" smtClean="0">
                <a:hlinkClick r:id="rId2"/>
              </a:rPr>
              <a:t>html</a:t>
            </a:r>
            <a:endParaRPr lang="en-US" dirty="0" smtClean="0"/>
          </a:p>
          <a:p>
            <a:r>
              <a:rPr lang="en-US" dirty="0" smtClean="0"/>
              <a:t>How hard is this problem?</a:t>
            </a:r>
          </a:p>
          <a:p>
            <a:r>
              <a:rPr lang="en-US" dirty="0" smtClean="0"/>
              <a:t>What are the challenges?</a:t>
            </a:r>
          </a:p>
          <a:p>
            <a:r>
              <a:rPr lang="en-US" dirty="0" smtClean="0"/>
              <a:t>Are we leveraging any particular domain knowledge?</a:t>
            </a:r>
          </a:p>
          <a:p>
            <a:pPr lvl="1"/>
            <a:r>
              <a:rPr lang="en-US" dirty="0" smtClean="0"/>
              <a:t>What other types of problem areas might this be useful for?</a:t>
            </a:r>
          </a:p>
          <a:p>
            <a:r>
              <a:rPr lang="en-US" dirty="0" smtClean="0"/>
              <a:t>Is this a good problem to be working on?</a:t>
            </a:r>
          </a:p>
          <a:p>
            <a:r>
              <a:rPr lang="en-US" dirty="0" smtClean="0"/>
              <a:t>What would be other “grand” NLP-like problems?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Words </a:t>
            </a:r>
            <a:r>
              <a:rPr lang="en-US" smtClean="0"/>
              <a:t>are built </a:t>
            </a:r>
            <a:r>
              <a:rPr lang="en-US" dirty="0" smtClean="0"/>
              <a:t>up from morphemes</a:t>
            </a:r>
          </a:p>
          <a:p>
            <a:pPr lvl="1"/>
            <a:r>
              <a:rPr lang="en-US" dirty="0" smtClean="0"/>
              <a:t>stems (base/main part of the word)</a:t>
            </a:r>
          </a:p>
          <a:p>
            <a:pPr lvl="1"/>
            <a:r>
              <a:rPr lang="en-US" dirty="0" smtClean="0"/>
              <a:t>affixes</a:t>
            </a:r>
          </a:p>
          <a:p>
            <a:pPr lvl="2"/>
            <a:r>
              <a:rPr lang="en-US" dirty="0" smtClean="0"/>
              <a:t>prefixes</a:t>
            </a:r>
          </a:p>
          <a:p>
            <a:pPr lvl="3"/>
            <a:r>
              <a:rPr lang="en-US" dirty="0" smtClean="0"/>
              <a:t>precedes the stem</a:t>
            </a:r>
          </a:p>
          <a:p>
            <a:pPr lvl="2"/>
            <a:r>
              <a:rPr lang="en-US" dirty="0" smtClean="0"/>
              <a:t>suffixes</a:t>
            </a:r>
          </a:p>
          <a:p>
            <a:pPr lvl="3"/>
            <a:r>
              <a:rPr lang="en-US" dirty="0" smtClean="0"/>
              <a:t>follows the stem</a:t>
            </a:r>
          </a:p>
          <a:p>
            <a:pPr lvl="2"/>
            <a:r>
              <a:rPr lang="en-US" dirty="0" smtClean="0"/>
              <a:t>infixes</a:t>
            </a:r>
          </a:p>
          <a:p>
            <a:pPr lvl="3"/>
            <a:r>
              <a:rPr lang="en-US" dirty="0" smtClean="0"/>
              <a:t>inserted inside the stem</a:t>
            </a:r>
          </a:p>
          <a:p>
            <a:pPr lvl="2"/>
            <a:r>
              <a:rPr lang="en-US" dirty="0" err="1" smtClean="0"/>
              <a:t>circumfixes</a:t>
            </a:r>
            <a:endParaRPr lang="en-US" dirty="0" smtClean="0"/>
          </a:p>
          <a:p>
            <a:pPr lvl="3"/>
            <a:r>
              <a:rPr lang="en-US" dirty="0" smtClean="0"/>
              <a:t>surrounds the 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prefix</a:t>
            </a:r>
          </a:p>
          <a:p>
            <a:pPr lvl="1"/>
            <a:r>
              <a:rPr lang="en-US" dirty="0" smtClean="0"/>
              <a:t>circum- (circumnavigate)</a:t>
            </a:r>
          </a:p>
          <a:p>
            <a:pPr lvl="1"/>
            <a:r>
              <a:rPr lang="en-US" dirty="0" err="1" smtClean="0"/>
              <a:t>dis</a:t>
            </a:r>
            <a:r>
              <a:rPr lang="en-US" dirty="0" smtClean="0"/>
              <a:t>- (dislike)</a:t>
            </a:r>
          </a:p>
          <a:p>
            <a:pPr lvl="1"/>
            <a:r>
              <a:rPr lang="en-US" dirty="0" err="1" smtClean="0"/>
              <a:t>mis</a:t>
            </a:r>
            <a:r>
              <a:rPr lang="en-US" dirty="0" smtClean="0"/>
              <a:t>- (misunderstood)</a:t>
            </a:r>
          </a:p>
          <a:p>
            <a:pPr lvl="1"/>
            <a:r>
              <a:rPr lang="en-US" dirty="0" smtClean="0"/>
              <a:t>com-, de-, </a:t>
            </a:r>
            <a:r>
              <a:rPr lang="en-US" dirty="0" err="1" smtClean="0"/>
              <a:t>dis</a:t>
            </a:r>
            <a:r>
              <a:rPr lang="en-US" dirty="0" smtClean="0"/>
              <a:t>-, in-, re-, post-, trans-, …</a:t>
            </a:r>
          </a:p>
          <a:p>
            <a:r>
              <a:rPr lang="en-US" dirty="0" smtClean="0"/>
              <a:t>suffix</a:t>
            </a:r>
          </a:p>
          <a:p>
            <a:pPr lvl="1"/>
            <a:r>
              <a:rPr lang="en-US" dirty="0" smtClean="0"/>
              <a:t>-able (movable)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ance</a:t>
            </a:r>
            <a:r>
              <a:rPr lang="en-US" dirty="0" smtClean="0"/>
              <a:t> (resistance)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ly</a:t>
            </a:r>
            <a:r>
              <a:rPr lang="en-US" dirty="0" smtClean="0"/>
              <a:t> (quickly)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tion</a:t>
            </a:r>
            <a:r>
              <a:rPr lang="en-US" dirty="0" smtClean="0"/>
              <a:t>, -</a:t>
            </a:r>
            <a:r>
              <a:rPr lang="en-US" dirty="0" err="1" smtClean="0"/>
              <a:t>ness</a:t>
            </a:r>
            <a:r>
              <a:rPr lang="en-US" dirty="0" smtClean="0"/>
              <a:t>, -ate, -</a:t>
            </a:r>
            <a:r>
              <a:rPr lang="en-US" dirty="0" err="1" smtClean="0"/>
              <a:t>ful</a:t>
            </a:r>
            <a:r>
              <a:rPr lang="en-US" dirty="0" smtClean="0"/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infix</a:t>
            </a:r>
          </a:p>
          <a:p>
            <a:pPr lvl="1"/>
            <a:r>
              <a:rPr lang="en-US" dirty="0" smtClean="0"/>
              <a:t>-fucking- (cinder-fucking-</a:t>
            </a:r>
            <a:r>
              <a:rPr lang="en-US" dirty="0" err="1" smtClean="0"/>
              <a:t>rella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common in other languages</a:t>
            </a:r>
          </a:p>
          <a:p>
            <a:r>
              <a:rPr lang="en-US" dirty="0" err="1" smtClean="0"/>
              <a:t>circumfix</a:t>
            </a:r>
            <a:endParaRPr lang="en-US" dirty="0" smtClean="0"/>
          </a:p>
          <a:p>
            <a:pPr lvl="1"/>
            <a:r>
              <a:rPr lang="en-US" dirty="0" smtClean="0"/>
              <a:t>doesn’t happen in English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4345</TotalTime>
  <Words>3765</Words>
  <Application>Microsoft Macintosh PowerPoint</Application>
  <PresentationFormat>On-screen Show (4:3)</PresentationFormat>
  <Paragraphs>651</Paragraphs>
  <Slides>66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Median</vt:lpstr>
      <vt:lpstr>Slide 1</vt:lpstr>
      <vt:lpstr>NLP Linguistics 101</vt:lpstr>
      <vt:lpstr>Admin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Brown tagset</vt:lpstr>
      <vt:lpstr>English Parts of Speech</vt:lpstr>
      <vt:lpstr>English Parts of Speech (cont.)</vt:lpstr>
      <vt:lpstr>Closed vs. Open Class 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Grammar questions</vt:lpstr>
      <vt:lpstr>Grammar questions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Grammar Equivalence</vt:lpstr>
      <vt:lpstr> Normal Forms</vt:lpstr>
      <vt:lpstr>Parsing</vt:lpstr>
      <vt:lpstr>Parsing</vt:lpstr>
      <vt:lpstr>Parsing</vt:lpstr>
      <vt:lpstr>Parsing</vt:lpstr>
      <vt:lpstr>Parsing</vt:lpstr>
      <vt:lpstr>Article discussion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305</cp:revision>
  <dcterms:created xsi:type="dcterms:W3CDTF">2011-02-09T18:38:39Z</dcterms:created>
  <dcterms:modified xsi:type="dcterms:W3CDTF">2011-02-10T00:57:11Z</dcterms:modified>
</cp:coreProperties>
</file>