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ppt/embeddings/Microsoft_Equation22.bin" ContentType="application/vnd.openxmlformats-officedocument.oleObject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embeddings/Microsoft_Equation29.bin" ContentType="application/vnd.openxmlformats-officedocument.oleObject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embeddings/Microsoft_Equation39.bin" ContentType="application/vnd.openxmlformats-officedocument.oleObject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embeddings/Microsoft_Equation8.bin" ContentType="application/vnd.openxmlformats-officedocument.oleObject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embeddings/Microsoft_Equation12.bin" ContentType="application/vnd.openxmlformats-officedocument.oleObject"/>
  <Override PartName="/ppt/embeddings/Microsoft_Equation20.bin" ContentType="application/vnd.openxmlformats-officedocument.oleObject"/>
  <Override PartName="/ppt/embeddings/Microsoft_Equation36.bin" ContentType="application/vnd.openxmlformats-officedocument.oleObject"/>
  <Override PartName="/ppt/notesSlides/notesSlide4.xml" ContentType="application/vnd.openxmlformats-officedocument.presentationml.notesSlide+xml"/>
  <Override PartName="/ppt/embeddings/Microsoft_Equation11.bin" ContentType="application/vnd.openxmlformats-officedocument.oleObject"/>
  <Override PartName="/ppt/embeddings/Microsoft_Equation19.bin" ContentType="application/vnd.openxmlformats-officedocument.oleObject"/>
  <Override PartName="/ppt/embeddings/Microsoft_Equation42.bin" ContentType="application/vnd.openxmlformats-officedocument.oleObject"/>
  <Override PartName="/ppt/embeddings/Microsoft_Equation4.bin" ContentType="application/vnd.openxmlformats-officedocument.oleObject"/>
  <Override PartName="/ppt/slides/slide13.xml" ContentType="application/vnd.openxmlformats-officedocument.presentationml.slide+xml"/>
  <Override PartName="/ppt/embeddings/Microsoft_Equation23.bin" ContentType="application/vnd.openxmlformats-officedocument.oleObject"/>
  <Override PartName="/ppt/embeddings/Microsoft_Equation5.bin" ContentType="application/vnd.openxmlformats-officedocument.oleObject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Microsoft_Equation18.bin" ContentType="application/vnd.openxmlformats-officedocument.oleObject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png" ContentType="image/p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embeddings/Microsoft_Equation24.bin" ContentType="application/vnd.openxmlformats-officedocument.oleObject"/>
  <Override PartName="/ppt/embeddings/Microsoft_Equation30.bin" ContentType="application/vnd.openxmlformats-officedocument.oleObject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slides/slide53.xml" ContentType="application/vnd.openxmlformats-officedocument.presentationml.slide+xml"/>
  <Override PartName="/ppt/embeddings/Microsoft_Equation3.bin" ContentType="application/vnd.openxmlformats-officedocument.oleObject"/>
  <Override PartName="/ppt/embeddings/Microsoft_Equation41.bin" ContentType="application/vnd.openxmlformats-officedocument.oleObject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embeddings/Microsoft_Equation15.bin" ContentType="application/vnd.openxmlformats-officedocument.oleObject"/>
  <Override PartName="/ppt/slides/slide2.xml" ContentType="application/vnd.openxmlformats-officedocument.presentationml.slide+xml"/>
  <Override PartName="/ppt/embeddings/Microsoft_Equation38.bin" ContentType="application/vnd.openxmlformats-officedocument.oleObject"/>
  <Override PartName="/ppt/embeddings/Microsoft_Equation28.bin" ContentType="application/vnd.openxmlformats-officedocument.oleObject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embeddings/Microsoft_Equation34.bin" ContentType="application/vnd.openxmlformats-officedocument.oleObject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embeddings/Microsoft_Equation16.bin" ContentType="application/vnd.openxmlformats-officedocument.oleObject"/>
  <Override PartName="/ppt/notesSlides/notesSlide3.xml" ContentType="application/vnd.openxmlformats-officedocument.presentationml.notesSlide+xml"/>
  <Override PartName="/ppt/embeddings/Microsoft_Equation25.bin" ContentType="application/vnd.openxmlformats-officedocument.oleObject"/>
  <Override PartName="/ppt/embeddings/Microsoft_Equation35.bin" ContentType="application/vnd.openxmlformats-officedocument.oleObject"/>
  <Override PartName="/ppt/embeddings/Microsoft_Equation43.bin" ContentType="application/vnd.openxmlformats-officedocument.oleObject"/>
  <Override PartName="/ppt/slides/slide58.xml" ContentType="application/vnd.openxmlformats-officedocument.presentationml.slide+xml"/>
  <Default Extension="xml" ContentType="application/xml"/>
  <Override PartName="/ppt/embeddings/Microsoft_Equation14.bin" ContentType="application/vnd.openxmlformats-officedocument.oleObject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embeddings/Microsoft_Equation33.bin" ContentType="application/vnd.openxmlformats-officedocument.oleObject"/>
  <Override PartName="/ppt/embeddings/Microsoft_Equation40.bin" ContentType="application/vnd.openxmlformats-officedocument.oleObject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embeddings/Microsoft_Equation26.bin" ContentType="application/vnd.openxmlformats-officedocument.oleObject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embeddings/Microsoft_Equation7.bin" ContentType="application/vnd.openxmlformats-officedocument.oleObject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Equation13.bin" ContentType="application/vnd.openxmlformats-officedocument.oleObject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embeddings/Microsoft_Equation31.bin" ContentType="application/vnd.openxmlformats-officedocument.oleObject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embeddings/Microsoft_Equation27.bin" ContentType="application/vnd.openxmlformats-officedocument.oleObject"/>
  <Override PartName="/ppt/slides/slide8.xml" ContentType="application/vnd.openxmlformats-officedocument.presentationml.slide+xml"/>
  <Override PartName="/ppt/embeddings/Microsoft_Equation9.bin" ContentType="application/vnd.openxmlformats-officedocument.oleObject"/>
  <Override PartName="/ppt/slides/slide15.xml" ContentType="application/vnd.openxmlformats-officedocument.presentationml.slide+xml"/>
  <Override PartName="/ppt/embeddings/Microsoft_Equation37.bin" ContentType="application/vnd.openxmlformats-officedocument.oleObject"/>
  <Override PartName="/ppt/embeddings/Microsoft_Equation6.bin" ContentType="application/vnd.openxmlformats-officedocument.oleObject"/>
  <Override PartName="/ppt/embeddings/Microsoft_Equation32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embeddings/Microsoft_Equation17.bin" ContentType="application/vnd.openxmlformats-officedocument.oleObject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embeddings/Microsoft_Equation21.bin" ContentType="application/vnd.openxmlformats-officedocument.oleObject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63"/>
  </p:notesMasterIdLst>
  <p:sldIdLst>
    <p:sldId id="600" r:id="rId2"/>
    <p:sldId id="256" r:id="rId3"/>
    <p:sldId id="438" r:id="rId4"/>
    <p:sldId id="522" r:id="rId5"/>
    <p:sldId id="595" r:id="rId6"/>
    <p:sldId id="596" r:id="rId7"/>
    <p:sldId id="466" r:id="rId8"/>
    <p:sldId id="599" r:id="rId9"/>
    <p:sldId id="502" r:id="rId10"/>
    <p:sldId id="524" r:id="rId11"/>
    <p:sldId id="526" r:id="rId12"/>
    <p:sldId id="525" r:id="rId13"/>
    <p:sldId id="527" r:id="rId14"/>
    <p:sldId id="528" r:id="rId15"/>
    <p:sldId id="529" r:id="rId16"/>
    <p:sldId id="530" r:id="rId17"/>
    <p:sldId id="532" r:id="rId18"/>
    <p:sldId id="531" r:id="rId19"/>
    <p:sldId id="533" r:id="rId20"/>
    <p:sldId id="559" r:id="rId21"/>
    <p:sldId id="560" r:id="rId22"/>
    <p:sldId id="561" r:id="rId23"/>
    <p:sldId id="562" r:id="rId24"/>
    <p:sldId id="566" r:id="rId25"/>
    <p:sldId id="570" r:id="rId26"/>
    <p:sldId id="572" r:id="rId27"/>
    <p:sldId id="580" r:id="rId28"/>
    <p:sldId id="574" r:id="rId29"/>
    <p:sldId id="581" r:id="rId30"/>
    <p:sldId id="575" r:id="rId31"/>
    <p:sldId id="576" r:id="rId32"/>
    <p:sldId id="582" r:id="rId33"/>
    <p:sldId id="523" r:id="rId34"/>
    <p:sldId id="536" r:id="rId35"/>
    <p:sldId id="537" r:id="rId36"/>
    <p:sldId id="538" r:id="rId37"/>
    <p:sldId id="539" r:id="rId38"/>
    <p:sldId id="540" r:id="rId39"/>
    <p:sldId id="541" r:id="rId40"/>
    <p:sldId id="542" r:id="rId41"/>
    <p:sldId id="586" r:id="rId42"/>
    <p:sldId id="587" r:id="rId43"/>
    <p:sldId id="583" r:id="rId44"/>
    <p:sldId id="588" r:id="rId45"/>
    <p:sldId id="589" r:id="rId46"/>
    <p:sldId id="591" r:id="rId47"/>
    <p:sldId id="601" r:id="rId48"/>
    <p:sldId id="602" r:id="rId49"/>
    <p:sldId id="603" r:id="rId50"/>
    <p:sldId id="605" r:id="rId51"/>
    <p:sldId id="604" r:id="rId52"/>
    <p:sldId id="592" r:id="rId53"/>
    <p:sldId id="593" r:id="rId54"/>
    <p:sldId id="543" r:id="rId55"/>
    <p:sldId id="594" r:id="rId56"/>
    <p:sldId id="544" r:id="rId57"/>
    <p:sldId id="597" r:id="rId58"/>
    <p:sldId id="598" r:id="rId59"/>
    <p:sldId id="546" r:id="rId60"/>
    <p:sldId id="549" r:id="rId61"/>
    <p:sldId id="550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hiddenSlides="1"/>
  <p:clrMru>
    <a:srgbClr val="B8A8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7178" autoAdjust="0"/>
    <p:restoredTop sz="85346" autoAdjust="0"/>
  </p:normalViewPr>
  <p:slideViewPr>
    <p:cSldViewPr snapToObjects="1">
      <p:cViewPr varScale="1">
        <p:scale>
          <a:sx n="93" d="100"/>
          <a:sy n="93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printerSettings" Target="printerSettings/printerSettings1.bin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notesMaster" Target="notesMasters/notesMaster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viewProps" Target="viewProp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presProps" Target="presProps.xml"/><Relationship Id="rId67" Type="http://schemas.openxmlformats.org/officeDocument/2006/relationships/theme" Target="theme/theme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tableStyles" Target="tableStyles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bar"/>
        <c:grouping val="clustered"/>
        <c:ser>
          <c:idx val="0"/>
          <c:order val="0"/>
          <c:val>
            <c:numRef>
              <c:f>Sheet1!$A$1:$A$10</c:f>
              <c:numCache>
                <c:formatCode>General</c:formatCode>
                <c:ptCount val="10"/>
                <c:pt idx="0">
                  <c:v>47875.0</c:v>
                </c:pt>
                <c:pt idx="1">
                  <c:v>12992.0</c:v>
                </c:pt>
                <c:pt idx="2">
                  <c:v>6549.0</c:v>
                </c:pt>
                <c:pt idx="3">
                  <c:v>3991.0</c:v>
                </c:pt>
                <c:pt idx="4">
                  <c:v>2968.0</c:v>
                </c:pt>
                <c:pt idx="5">
                  <c:v>2172.0</c:v>
                </c:pt>
                <c:pt idx="6">
                  <c:v>1784.0</c:v>
                </c:pt>
                <c:pt idx="7">
                  <c:v>1384.0</c:v>
                </c:pt>
                <c:pt idx="8">
                  <c:v>1113.0</c:v>
                </c:pt>
                <c:pt idx="9">
                  <c:v>926.0</c:v>
                </c:pt>
              </c:numCache>
            </c:numRef>
          </c:val>
        </c:ser>
        <c:axId val="415012568"/>
        <c:axId val="415005784"/>
      </c:barChart>
      <c:catAx>
        <c:axId val="415012568"/>
        <c:scaling>
          <c:orientation val="minMax"/>
        </c:scaling>
        <c:axPos val="l"/>
        <c:tickLblPos val="nextTo"/>
        <c:crossAx val="415005784"/>
        <c:crosses val="autoZero"/>
        <c:auto val="1"/>
        <c:lblAlgn val="ctr"/>
        <c:lblOffset val="100"/>
      </c:catAx>
      <c:valAx>
        <c:axId val="415005784"/>
        <c:scaling>
          <c:orientation val="minMax"/>
        </c:scaling>
        <c:axPos val="b"/>
        <c:majorGridlines/>
        <c:numFmt formatCode="General" sourceLinked="1"/>
        <c:tickLblPos val="nextTo"/>
        <c:crossAx val="41501256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bar"/>
        <c:grouping val="clustered"/>
        <c:ser>
          <c:idx val="0"/>
          <c:order val="0"/>
          <c:val>
            <c:numRef>
              <c:f>Sheet1!$A$1:$A$10</c:f>
              <c:numCache>
                <c:formatCode>General</c:formatCode>
                <c:ptCount val="10"/>
                <c:pt idx="0">
                  <c:v>47875.0</c:v>
                </c:pt>
                <c:pt idx="1">
                  <c:v>12992.0</c:v>
                </c:pt>
                <c:pt idx="2">
                  <c:v>6549.0</c:v>
                </c:pt>
                <c:pt idx="3">
                  <c:v>3991.0</c:v>
                </c:pt>
                <c:pt idx="4">
                  <c:v>2968.0</c:v>
                </c:pt>
                <c:pt idx="5">
                  <c:v>2172.0</c:v>
                </c:pt>
                <c:pt idx="6">
                  <c:v>1784.0</c:v>
                </c:pt>
                <c:pt idx="7">
                  <c:v>1384.0</c:v>
                </c:pt>
                <c:pt idx="8">
                  <c:v>1113.0</c:v>
                </c:pt>
                <c:pt idx="9">
                  <c:v>926.0</c:v>
                </c:pt>
              </c:numCache>
            </c:numRef>
          </c:val>
        </c:ser>
        <c:axId val="422274360"/>
        <c:axId val="422266360"/>
      </c:barChart>
      <c:catAx>
        <c:axId val="422274360"/>
        <c:scaling>
          <c:orientation val="minMax"/>
        </c:scaling>
        <c:axPos val="l"/>
        <c:tickLblPos val="nextTo"/>
        <c:crossAx val="422266360"/>
        <c:crosses val="autoZero"/>
        <c:auto val="1"/>
        <c:lblAlgn val="ctr"/>
        <c:lblOffset val="100"/>
      </c:catAx>
      <c:valAx>
        <c:axId val="422266360"/>
        <c:scaling>
          <c:orientation val="minMax"/>
        </c:scaling>
        <c:axPos val="b"/>
        <c:majorGridlines/>
        <c:numFmt formatCode="General" sourceLinked="1"/>
        <c:tickLblPos val="nextTo"/>
        <c:crossAx val="42227436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bar"/>
        <c:grouping val="clustered"/>
        <c:ser>
          <c:idx val="0"/>
          <c:order val="0"/>
          <c:val>
            <c:numRef>
              <c:f>Sheet1!$A$1:$A$10</c:f>
              <c:numCache>
                <c:formatCode>General</c:formatCode>
                <c:ptCount val="10"/>
                <c:pt idx="0">
                  <c:v>47875.0</c:v>
                </c:pt>
                <c:pt idx="1">
                  <c:v>12992.0</c:v>
                </c:pt>
                <c:pt idx="2">
                  <c:v>6549.0</c:v>
                </c:pt>
                <c:pt idx="3">
                  <c:v>3991.0</c:v>
                </c:pt>
                <c:pt idx="4">
                  <c:v>2968.0</c:v>
                </c:pt>
                <c:pt idx="5">
                  <c:v>2172.0</c:v>
                </c:pt>
                <c:pt idx="6">
                  <c:v>1784.0</c:v>
                </c:pt>
                <c:pt idx="7">
                  <c:v>1384.0</c:v>
                </c:pt>
                <c:pt idx="8">
                  <c:v>1113.0</c:v>
                </c:pt>
                <c:pt idx="9">
                  <c:v>926.0</c:v>
                </c:pt>
              </c:numCache>
            </c:numRef>
          </c:val>
        </c:ser>
        <c:axId val="422281128"/>
        <c:axId val="414684248"/>
      </c:barChart>
      <c:catAx>
        <c:axId val="422281128"/>
        <c:scaling>
          <c:orientation val="minMax"/>
        </c:scaling>
        <c:axPos val="l"/>
        <c:tickLblPos val="nextTo"/>
        <c:crossAx val="414684248"/>
        <c:crosses val="autoZero"/>
        <c:auto val="1"/>
        <c:lblAlgn val="ctr"/>
        <c:lblOffset val="100"/>
      </c:catAx>
      <c:valAx>
        <c:axId val="414684248"/>
        <c:scaling>
          <c:orientation val="minMax"/>
        </c:scaling>
        <c:axPos val="b"/>
        <c:majorGridlines/>
        <c:numFmt formatCode="General" sourceLinked="1"/>
        <c:tickLblPos val="nextTo"/>
        <c:crossAx val="422281128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ict"/><Relationship Id="rId1" Type="http://schemas.openxmlformats.org/officeDocument/2006/relationships/image" Target="../media/image5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ict"/><Relationship Id="rId1" Type="http://schemas.openxmlformats.org/officeDocument/2006/relationships/image" Target="../media/image16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ict"/><Relationship Id="rId1" Type="http://schemas.openxmlformats.org/officeDocument/2006/relationships/image" Target="../media/image20.pict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ict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ict"/><Relationship Id="rId1" Type="http://schemas.openxmlformats.org/officeDocument/2006/relationships/image" Target="../media/image20.pict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ict"/><Relationship Id="rId1" Type="http://schemas.openxmlformats.org/officeDocument/2006/relationships/image" Target="../media/image7.pict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ict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ict"/><Relationship Id="rId1" Type="http://schemas.openxmlformats.org/officeDocument/2006/relationships/image" Target="../media/image24.pict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ict"/><Relationship Id="rId3" Type="http://schemas.openxmlformats.org/officeDocument/2006/relationships/image" Target="../media/image28.pict"/><Relationship Id="rId1" Type="http://schemas.openxmlformats.org/officeDocument/2006/relationships/image" Target="../media/image26.pict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ict"/><Relationship Id="rId3" Type="http://schemas.openxmlformats.org/officeDocument/2006/relationships/image" Target="../media/image31.pict"/><Relationship Id="rId1" Type="http://schemas.openxmlformats.org/officeDocument/2006/relationships/image" Target="../media/image29.pict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ict"/><Relationship Id="rId1" Type="http://schemas.openxmlformats.org/officeDocument/2006/relationships/image" Target="../media/image32.pict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ict"/><Relationship Id="rId1" Type="http://schemas.openxmlformats.org/officeDocument/2006/relationships/image" Target="../media/image20.pict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ict"/><Relationship Id="rId1" Type="http://schemas.openxmlformats.org/officeDocument/2006/relationships/image" Target="../media/image35.pict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ict"/><Relationship Id="rId1" Type="http://schemas.openxmlformats.org/officeDocument/2006/relationships/image" Target="../media/image8.pict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ict"/><Relationship Id="rId3" Type="http://schemas.openxmlformats.org/officeDocument/2006/relationships/image" Target="../media/image11.pict"/><Relationship Id="rId1" Type="http://schemas.openxmlformats.org/officeDocument/2006/relationships/image" Target="../media/image7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ignores a lot of information!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we have something like:</a:t>
            </a:r>
          </a:p>
          <a:p>
            <a:pPr>
              <a:buFontTx/>
              <a:buNone/>
            </a:pPr>
            <a:r>
              <a:rPr lang="en-US" dirty="0" smtClean="0"/>
              <a:t>	“the </a:t>
            </a:r>
            <a:r>
              <a:rPr lang="en-US" dirty="0" err="1" smtClean="0"/>
              <a:t>dow</a:t>
            </a:r>
            <a:r>
              <a:rPr lang="en-US" dirty="0" smtClean="0"/>
              <a:t> &lt;word&gt;”</a:t>
            </a:r>
          </a:p>
          <a:p>
            <a:pPr>
              <a:buFontTx/>
              <a:buNone/>
            </a:pPr>
            <a:r>
              <a:rPr lang="en-US" dirty="0" smtClean="0"/>
              <a:t>	or</a:t>
            </a:r>
          </a:p>
          <a:p>
            <a:pPr>
              <a:buFontTx/>
              <a:buNone/>
            </a:pPr>
            <a:r>
              <a:rPr lang="en-US" dirty="0" smtClean="0"/>
              <a:t>	“Adobe</a:t>
            </a:r>
            <a:r>
              <a:rPr lang="en-US" baseline="0" dirty="0" smtClean="0"/>
              <a:t> acquired &lt;word&gt;”</a:t>
            </a:r>
          </a:p>
          <a:p>
            <a:pPr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</a:t>
            </a:r>
            <a:r>
              <a:rPr lang="en-US" baseline="0" dirty="0" smtClean="0"/>
              <a:t> of the types,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</a:t>
            </a:r>
            <a:r>
              <a:rPr lang="en-US" baseline="0" dirty="0" smtClean="0"/>
              <a:t> of the types,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people</a:t>
            </a:r>
            <a:r>
              <a:rPr lang="en-US" baseline="0" dirty="0" smtClean="0"/>
              <a:t> find this a bit weird, how could we have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similar to </a:t>
            </a:r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similar to </a:t>
            </a:r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CEB45-CE07-BE4C-84AF-65E4C90C6A13}" type="slidenum">
              <a:rPr lang="en-US"/>
              <a:pPr/>
              <a:t>24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CEB45-CE07-BE4C-84AF-65E4C90C6A13}" type="slidenum">
              <a:rPr lang="en-US"/>
              <a:pPr/>
              <a:t>25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CEB45-CE07-BE4C-84AF-65E4C90C6A13}" type="slidenum">
              <a:rPr lang="en-US"/>
              <a:pPr/>
              <a:t>26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ignores a lot of information!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5" Type="http://schemas.openxmlformats.org/officeDocument/2006/relationships/oleObject" Target="../embeddings/Microsoft_Equation5.bin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Relationship Id="rId5" Type="http://schemas.openxmlformats.org/officeDocument/2006/relationships/oleObject" Target="../embeddings/Microsoft_Equation7.bin"/></Relationships>
</file>

<file path=ppt/slides/_rels/slide25.xml.rels><?xml version="1.0" encoding="UTF-8" standalone="yes"?>
<Relationships xmlns="http://schemas.openxmlformats.org/package/2006/relationships"><Relationship Id="rId6" Type="http://schemas.openxmlformats.org/officeDocument/2006/relationships/oleObject" Target="../embeddings/Microsoft_Equation10.bin"/><Relationship Id="rId4" Type="http://schemas.openxmlformats.org/officeDocument/2006/relationships/oleObject" Target="../embeddings/Microsoft_Equation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5" Type="http://schemas.openxmlformats.org/officeDocument/2006/relationships/oleObject" Target="../embeddings/Microsoft_Equation9.bin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2.bin"/><Relationship Id="rId1" Type="http://schemas.openxmlformats.org/officeDocument/2006/relationships/vmlDrawing" Target="../drawings/vmlDrawing6.v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3.bin"/><Relationship Id="rId1" Type="http://schemas.openxmlformats.org/officeDocument/2006/relationships/vmlDrawing" Target="../drawings/vmlDrawing7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4.bin"/><Relationship Id="rId1" Type="http://schemas.openxmlformats.org/officeDocument/2006/relationships/vmlDrawing" Target="../drawings/vmlDrawing8.v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5.bin"/><Relationship Id="rId1" Type="http://schemas.openxmlformats.org/officeDocument/2006/relationships/vmlDrawing" Target="../drawings/vmlDrawing9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6" Type="http://schemas.openxmlformats.org/officeDocument/2006/relationships/image" Target="../media/image18.png"/><Relationship Id="rId4" Type="http://schemas.openxmlformats.org/officeDocument/2006/relationships/oleObject" Target="../embeddings/Microsoft_Equation1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Relationship Id="rId5" Type="http://schemas.openxmlformats.org/officeDocument/2006/relationships/image" Target="../media/image17.png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8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7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9.bin"/><Relationship Id="rId1" Type="http://schemas.openxmlformats.org/officeDocument/2006/relationships/vmlDrawing" Target="../drawings/vmlDrawing1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0.bin"/><Relationship Id="rId1" Type="http://schemas.openxmlformats.org/officeDocument/2006/relationships/vmlDrawing" Target="../drawings/vmlDrawing13.v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1.bin"/><Relationship Id="rId1" Type="http://schemas.openxmlformats.org/officeDocument/2006/relationships/vmlDrawing" Target="../drawings/vmlDrawing14.v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2.bin"/><Relationship Id="rId1" Type="http://schemas.openxmlformats.org/officeDocument/2006/relationships/vmlDrawing" Target="../drawings/vmlDrawing15.vml"/></Relationships>
</file>

<file path=ppt/slides/_rels/slide4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4.bin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3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5.bin"/><Relationship Id="rId1" Type="http://schemas.openxmlformats.org/officeDocument/2006/relationships/vmlDrawing" Target="../drawings/vmlDrawing17.v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6.bin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4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7.bin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Relationship Id="rId5" Type="http://schemas.openxmlformats.org/officeDocument/2006/relationships/oleObject" Target="../embeddings/Microsoft_Equation28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9.bin"/><Relationship Id="rId1" Type="http://schemas.openxmlformats.org/officeDocument/2006/relationships/vmlDrawing" Target="../drawings/vmlDrawing20.vml"/></Relationships>
</file>

<file path=ppt/slides/_rels/slide4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1.bin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0.bin"/></Relationships>
</file>

<file path=ppt/slides/_rels/slide4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3.bin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2.bin"/><Relationship Id="rId5" Type="http://schemas.openxmlformats.org/officeDocument/2006/relationships/oleObject" Target="../embeddings/Microsoft_Equation3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6.bin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5.bin"/><Relationship Id="rId5" Type="http://schemas.openxmlformats.org/officeDocument/2006/relationships/oleObject" Target="../embeddings/Microsoft_Equation37.bin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39.bin"/><Relationship Id="rId1" Type="http://schemas.openxmlformats.org/officeDocument/2006/relationships/vmlDrawing" Target="../drawings/vmlDrawing2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8.bin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41.bin"/><Relationship Id="rId1" Type="http://schemas.openxmlformats.org/officeDocument/2006/relationships/vmlDrawing" Target="../drawings/vmlDrawing2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0.bin"/></Relationships>
</file>

<file path=ppt/slides/_rels/slide5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43.bin"/><Relationship Id="rId1" Type="http://schemas.openxmlformats.org/officeDocument/2006/relationships/vmlDrawing" Target="../drawings/vmlDrawing2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2.bin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-speech.sri.com/projects/srilm/" TargetMode="External"/><Relationship Id="rId3" Type="http://schemas.openxmlformats.org/officeDocument/2006/relationships/hyperlink" Target="http://www.speech.cs.cmu.edu/SLM_info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Vertical Text Placeholder 7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219200"/>
            <a:ext cx="7994650" cy="31872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n</a:t>
            </a:r>
            <a:r>
              <a:rPr lang="en-US" dirty="0" smtClean="0"/>
              <a:t>-gram language modeling assumes we have a fixed vocabulary</a:t>
            </a:r>
          </a:p>
          <a:p>
            <a:pPr lvl="1"/>
            <a:r>
              <a:rPr lang="en-US" dirty="0" smtClean="0"/>
              <a:t>why?</a:t>
            </a:r>
          </a:p>
          <a:p>
            <a:endParaRPr lang="en-US" dirty="0" smtClean="0"/>
          </a:p>
          <a:p>
            <a:r>
              <a:rPr lang="en-US" dirty="0" smtClean="0"/>
              <a:t>Whether implicit or explicit, an </a:t>
            </a:r>
            <a:r>
              <a:rPr lang="en-US" dirty="0" err="1" smtClean="0"/>
              <a:t>n</a:t>
            </a:r>
            <a:r>
              <a:rPr lang="en-US" dirty="0" smtClean="0"/>
              <a:t>-gram language model is defined over a finite, fixed vocabulary</a:t>
            </a:r>
          </a:p>
          <a:p>
            <a:endParaRPr lang="en-US" dirty="0" smtClean="0"/>
          </a:p>
          <a:p>
            <a:r>
              <a:rPr lang="en-US" dirty="0" smtClean="0"/>
              <a:t>What happens when we encounter a word not in our vocabulary (Out Of Vocabulary)?</a:t>
            </a:r>
          </a:p>
          <a:p>
            <a:pPr lvl="1"/>
            <a:r>
              <a:rPr lang="en-US" dirty="0" smtClean="0"/>
              <a:t>If we don’t do anything, </a:t>
            </a:r>
            <a:r>
              <a:rPr lang="en-US" dirty="0" err="1" smtClean="0"/>
              <a:t>prob</a:t>
            </a:r>
            <a:r>
              <a:rPr lang="en-US" dirty="0" smtClean="0"/>
              <a:t> = 0</a:t>
            </a:r>
          </a:p>
          <a:p>
            <a:pPr lvl="1"/>
            <a:r>
              <a:rPr lang="en-US" dirty="0" smtClean="0"/>
              <a:t>Smoothing doesn’t really help us with this!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make this explicit, smoothing helps us with…</a:t>
            </a:r>
            <a:endParaRPr lang="en-US" dirty="0"/>
          </a:p>
        </p:txBody>
      </p:sp>
      <p:graphicFrame>
        <p:nvGraphicFramePr>
          <p:cNvPr id="4" name="Group 213"/>
          <p:cNvGraphicFramePr>
            <a:graphicFrameLocks noGrp="1"/>
          </p:cNvGraphicFramePr>
          <p:nvPr/>
        </p:nvGraphicFramePr>
        <p:xfrm>
          <a:off x="1447800" y="3492500"/>
          <a:ext cx="5029200" cy="2984500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1.01</a:t>
                      </a:r>
                      <a:endParaRPr lang="en-US" sz="2000" dirty="0">
                        <a:solidFill>
                          <a:srgbClr val="008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008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008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2.01</a:t>
                      </a:r>
                      <a:endParaRPr lang="en-US" sz="2000" dirty="0">
                        <a:solidFill>
                          <a:srgbClr val="008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008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008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008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>
            <a:off x="2787253" y="3231753"/>
            <a:ext cx="52149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76400" y="2362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all entries in our vocabulary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r>
              <a:rPr lang="en-US" dirty="0" smtClean="0"/>
              <a:t>and…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22248" y="2209800"/>
            <a:ext cx="174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Vocabulary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895600"/>
            <a:ext cx="114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</a:p>
          <a:p>
            <a:r>
              <a:rPr lang="en-US" sz="2000" dirty="0" smtClean="0"/>
              <a:t>able</a:t>
            </a:r>
          </a:p>
          <a:p>
            <a:r>
              <a:rPr lang="en-US" sz="2000" dirty="0" smtClean="0"/>
              <a:t>about</a:t>
            </a:r>
          </a:p>
          <a:p>
            <a:r>
              <a:rPr lang="en-US" sz="2000" dirty="0" smtClean="0"/>
              <a:t>account</a:t>
            </a:r>
          </a:p>
          <a:p>
            <a:r>
              <a:rPr lang="en-US" sz="2000" dirty="0" smtClean="0"/>
              <a:t>acid</a:t>
            </a:r>
          </a:p>
          <a:p>
            <a:r>
              <a:rPr lang="en-US" sz="2000" dirty="0" smtClean="0"/>
              <a:t>across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smtClean="0"/>
              <a:t>young</a:t>
            </a:r>
          </a:p>
          <a:p>
            <a:r>
              <a:rPr lang="en-US" sz="2000" dirty="0" smtClean="0"/>
              <a:t>zebra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2908280"/>
            <a:ext cx="114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10</a:t>
            </a:r>
          </a:p>
          <a:p>
            <a:r>
              <a:rPr lang="en-US" sz="2000" dirty="0" smtClean="0"/>
              <a:t>1</a:t>
            </a:r>
          </a:p>
          <a:p>
            <a:r>
              <a:rPr lang="en-US" sz="2000" dirty="0" smtClean="0"/>
              <a:t>2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sz="2000" dirty="0" smtClean="0"/>
              <a:t>3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smtClean="0"/>
              <a:t>1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4848" y="2209800"/>
            <a:ext cx="174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Counts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343400" y="3657600"/>
            <a:ext cx="762000" cy="990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" name="TextBox 9"/>
          <p:cNvSpPr txBox="1"/>
          <p:nvPr/>
        </p:nvSpPr>
        <p:spPr>
          <a:xfrm>
            <a:off x="5715000" y="2895600"/>
            <a:ext cx="114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10.01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1.01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2.01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0.01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0.01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3.01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…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1.01</a:t>
            </a:r>
          </a:p>
          <a:p>
            <a:r>
              <a:rPr lang="en-US" sz="2000" dirty="0" smtClean="0">
                <a:solidFill>
                  <a:srgbClr val="008000"/>
                </a:solidFill>
              </a:rPr>
              <a:t>0.01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89448" y="2209800"/>
            <a:ext cx="2816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Smoothed counts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58674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have words in our vocabulary we’ve never seen before?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Choosing a vocabulary: </a:t>
            </a:r>
            <a:r>
              <a:rPr lang="en-US" dirty="0" smtClean="0">
                <a:solidFill>
                  <a:srgbClr val="FF0000"/>
                </a:solidFill>
              </a:rPr>
              <a:t>ideas?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Grab a list of English words from somewhere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all of the words in your training data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some of the words in your training data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for example, all those the occur more than </a:t>
            </a:r>
            <a:r>
              <a:rPr lang="en-US" dirty="0" err="1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 times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Benefits/drawbacks?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Ideally your vocabulary should represents words your likely to see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Too many words, end up washing out your probability estimates (and getting poor estimates)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Too few, lots of out of vocabulary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72000"/>
          </a:xfrm>
        </p:spPr>
        <p:txBody>
          <a:bodyPr/>
          <a:lstStyle/>
          <a:p>
            <a:r>
              <a:rPr lang="en-US" dirty="0" smtClean="0"/>
              <a:t>No matter your chosen vocabulary, you’re still going to have out of vocabulary (OOV)</a:t>
            </a:r>
          </a:p>
          <a:p>
            <a:r>
              <a:rPr lang="en-US" dirty="0" smtClean="0"/>
              <a:t>How can we deal with this?</a:t>
            </a:r>
          </a:p>
          <a:p>
            <a:pPr lvl="1"/>
            <a:r>
              <a:rPr lang="en-US" dirty="0" smtClean="0"/>
              <a:t>Ignore words we’ve never seen before</a:t>
            </a:r>
          </a:p>
          <a:p>
            <a:pPr lvl="2"/>
            <a:r>
              <a:rPr lang="en-US" dirty="0" smtClean="0"/>
              <a:t>Somewhat unsatisfying, though can work depending on the application</a:t>
            </a:r>
          </a:p>
          <a:p>
            <a:pPr lvl="2"/>
            <a:r>
              <a:rPr lang="en-US" dirty="0" smtClean="0"/>
              <a:t>Probability is then dependent on how many in vocabulary words are seen in a sentence/text</a:t>
            </a:r>
          </a:p>
          <a:p>
            <a:pPr lvl="1"/>
            <a:r>
              <a:rPr lang="en-US" dirty="0" smtClean="0"/>
              <a:t>Use a special symbol for OOV words and estimate the probability of out of vocabulary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 an extra word in your vocabulary to denote OOV (&lt;OOV&gt;, &lt;UNK&gt;)</a:t>
            </a:r>
          </a:p>
          <a:p>
            <a:r>
              <a:rPr lang="en-US" dirty="0" smtClean="0"/>
              <a:t>Replace all words in your training corpus not in the vocabulary with &lt;UNK&gt;</a:t>
            </a:r>
          </a:p>
          <a:p>
            <a:pPr lvl="1"/>
            <a:r>
              <a:rPr lang="en-US" dirty="0" smtClean="0"/>
              <a:t>You’ll get bigrams, trigrams, etc with &lt;UNK&gt;</a:t>
            </a:r>
          </a:p>
          <a:p>
            <a:pPr lvl="2"/>
            <a:r>
              <a:rPr lang="en-US" dirty="0" err="1" smtClean="0"/>
              <a:t>p</a:t>
            </a:r>
            <a:r>
              <a:rPr lang="en-US" dirty="0" smtClean="0"/>
              <a:t>(&lt;UNK&gt; | “I am”)</a:t>
            </a:r>
          </a:p>
          <a:p>
            <a:pPr lvl="2"/>
            <a:r>
              <a:rPr lang="en-US" dirty="0" err="1" smtClean="0"/>
              <a:t>p(fast</a:t>
            </a:r>
            <a:r>
              <a:rPr lang="en-US" dirty="0" smtClean="0"/>
              <a:t> | “I &lt;UNK&gt;”)</a:t>
            </a:r>
          </a:p>
          <a:p>
            <a:r>
              <a:rPr lang="en-US" dirty="0" smtClean="0"/>
              <a:t>During testing, similarly replace all OOV with &lt;UNK&gt;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common approach (and the one we’ll use for the assignment):</a:t>
            </a:r>
          </a:p>
          <a:p>
            <a:pPr lvl="1"/>
            <a:r>
              <a:rPr lang="en-US" dirty="0" smtClean="0"/>
              <a:t>Replace the first occurrence of each word by &lt;UNK&gt; in a data set</a:t>
            </a:r>
          </a:p>
          <a:p>
            <a:pPr lvl="1"/>
            <a:r>
              <a:rPr lang="en-US" dirty="0" smtClean="0"/>
              <a:t>Estimate probabilities normally</a:t>
            </a:r>
          </a:p>
          <a:p>
            <a:r>
              <a:rPr lang="en-US" dirty="0" smtClean="0"/>
              <a:t>Vocabulary then is all words that occurred two or more times</a:t>
            </a:r>
          </a:p>
          <a:p>
            <a:r>
              <a:rPr lang="en-US" dirty="0" smtClean="0"/>
              <a:t>This also discounts all word counts by 1 and gives that probability mass to &lt;UNK&gt;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the table</a:t>
            </a:r>
            <a:endParaRPr lang="en-US" dirty="0"/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2971800"/>
            <a:ext cx="7924800" cy="3048000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1759803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are we storing this table?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Should we store all entries?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the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Hashtable</a:t>
            </a:r>
            <a:endParaRPr lang="en-US" dirty="0" smtClean="0"/>
          </a:p>
          <a:p>
            <a:pPr lvl="1"/>
            <a:r>
              <a:rPr lang="en-US" dirty="0" smtClean="0"/>
              <a:t>fast retrieval</a:t>
            </a:r>
          </a:p>
          <a:p>
            <a:pPr lvl="1"/>
            <a:r>
              <a:rPr lang="en-US" dirty="0" smtClean="0"/>
              <a:t>fairly good memory usage</a:t>
            </a:r>
          </a:p>
          <a:p>
            <a:r>
              <a:rPr lang="en-US" dirty="0" smtClean="0"/>
              <a:t>Only store those entries of things we’ve seen</a:t>
            </a:r>
          </a:p>
          <a:p>
            <a:pPr lvl="1"/>
            <a:r>
              <a:rPr lang="en-US" dirty="0" smtClean="0"/>
              <a:t>for example, we don’t store V</a:t>
            </a:r>
            <a:r>
              <a:rPr lang="en-US" baseline="30000" dirty="0" smtClean="0"/>
              <a:t>3</a:t>
            </a:r>
            <a:r>
              <a:rPr lang="en-US" dirty="0" smtClean="0"/>
              <a:t> trigrams</a:t>
            </a:r>
          </a:p>
          <a:p>
            <a:r>
              <a:rPr lang="en-US" dirty="0" smtClean="0"/>
              <a:t>For trigrams we can:</a:t>
            </a:r>
          </a:p>
          <a:p>
            <a:pPr lvl="1"/>
            <a:r>
              <a:rPr lang="en-US" dirty="0" smtClean="0"/>
              <a:t>Store one </a:t>
            </a:r>
            <a:r>
              <a:rPr lang="en-US" dirty="0" err="1" smtClean="0"/>
              <a:t>hashtable</a:t>
            </a:r>
            <a:r>
              <a:rPr lang="en-US" dirty="0" smtClean="0"/>
              <a:t> with bigrams as keys</a:t>
            </a:r>
          </a:p>
          <a:p>
            <a:pPr lvl="1"/>
            <a:r>
              <a:rPr lang="en-US" dirty="0" smtClean="0"/>
              <a:t>Store a </a:t>
            </a:r>
            <a:r>
              <a:rPr lang="en-US" dirty="0" err="1" smtClean="0"/>
              <a:t>hashtable</a:t>
            </a:r>
            <a:r>
              <a:rPr lang="en-US" dirty="0" smtClean="0"/>
              <a:t> of </a:t>
            </a:r>
            <a:r>
              <a:rPr lang="en-US" dirty="0" err="1" smtClean="0"/>
              <a:t>hashtables</a:t>
            </a:r>
            <a:r>
              <a:rPr lang="en-US" dirty="0" smtClean="0"/>
              <a:t> (I’m recommending this)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Storing the table: </a:t>
            </a:r>
            <a:br>
              <a:rPr lang="en-US" dirty="0" smtClean="0"/>
            </a:br>
            <a:r>
              <a:rPr lang="en-US" dirty="0" smtClean="0"/>
              <a:t>add-lambda smoothing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those we’ve seen before: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Unseen </a:t>
            </a:r>
            <a:r>
              <a:rPr lang="en-US" dirty="0" err="1" smtClean="0"/>
              <a:t>n</a:t>
            </a:r>
            <a:r>
              <a:rPr lang="en-US" dirty="0" smtClean="0"/>
              <a:t>-grams: </a:t>
            </a:r>
            <a:r>
              <a:rPr lang="en-US" dirty="0" err="1" smtClean="0"/>
              <a:t>p(z|ab</a:t>
            </a:r>
            <a:r>
              <a:rPr lang="en-US" dirty="0" smtClean="0"/>
              <a:t>) = ?</a:t>
            </a:r>
            <a:endParaRPr lang="en-US" dirty="0"/>
          </a:p>
        </p:txBody>
      </p:sp>
      <p:graphicFrame>
        <p:nvGraphicFramePr>
          <p:cNvPr id="142338" name="Object 2"/>
          <p:cNvGraphicFramePr>
            <a:graphicFrameLocks noChangeAspect="1"/>
          </p:cNvGraphicFramePr>
          <p:nvPr/>
        </p:nvGraphicFramePr>
        <p:xfrm>
          <a:off x="1816100" y="2514600"/>
          <a:ext cx="2779713" cy="762000"/>
        </p:xfrm>
        <a:graphic>
          <a:graphicData uri="http://schemas.openxmlformats.org/presentationml/2006/ole">
            <p:oleObj spid="_x0000_s142338" name="Equation" r:id="rId3" imgW="1435100" imgH="393700" progId="Equation.3">
              <p:embed/>
            </p:oleObj>
          </a:graphicData>
        </a:graphic>
      </p:graphicFrame>
      <p:graphicFrame>
        <p:nvGraphicFramePr>
          <p:cNvPr id="142339" name="Object 3"/>
          <p:cNvGraphicFramePr>
            <a:graphicFrameLocks noChangeAspect="1"/>
          </p:cNvGraphicFramePr>
          <p:nvPr/>
        </p:nvGraphicFramePr>
        <p:xfrm>
          <a:off x="2058988" y="4648200"/>
          <a:ext cx="2778125" cy="762000"/>
        </p:xfrm>
        <a:graphic>
          <a:graphicData uri="http://schemas.openxmlformats.org/presentationml/2006/ole">
            <p:oleObj spid="_x0000_s142339" name="Equation" r:id="rId4" imgW="1435100" imgH="3937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92388" y="5791200"/>
            <a:ext cx="3808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Store the lower order counts (or probabilities)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0" y="5105400"/>
            <a:ext cx="762000" cy="304800"/>
          </a:xfrm>
          <a:prstGeom prst="rect">
            <a:avLst/>
          </a:prstGeom>
          <a:solidFill>
            <a:srgbClr val="0000FF">
              <a:alpha val="19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modeling:</a:t>
            </a:r>
            <a:br>
              <a:rPr lang="en-US" dirty="0" smtClean="0"/>
            </a:br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– Spring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Jason Eisner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common are novel events?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219200" y="1828800"/>
          <a:ext cx="6477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986999" y="3127802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words occurring X times in the corpus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58674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likely are novel/unseen events?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common are novel events?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219200" y="1828800"/>
          <a:ext cx="3657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986999" y="3127802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words occurring X times in the corpus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524000" y="4343400"/>
            <a:ext cx="7467600" cy="4571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676400" y="4953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If we follow the pattern, something like this…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Good-Turing estimation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219200" y="1828800"/>
          <a:ext cx="6629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87552" y="1941017"/>
            <a:ext cx="231648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9876543210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400297" y="3789908"/>
            <a:ext cx="369778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Good-Turing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60800"/>
          </a:xfrm>
        </p:spPr>
        <p:txBody>
          <a:bodyPr/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r>
              <a:rPr lang="en-US" dirty="0" smtClean="0"/>
              <a:t> = number of words/bigrams occurring </a:t>
            </a:r>
            <a:r>
              <a:rPr lang="en-US" dirty="0" err="1" smtClean="0"/>
              <a:t>c</a:t>
            </a:r>
            <a:r>
              <a:rPr lang="en-US" dirty="0" smtClean="0"/>
              <a:t> times</a:t>
            </a:r>
          </a:p>
          <a:p>
            <a:r>
              <a:rPr lang="en-US" dirty="0" smtClean="0"/>
              <a:t>Replace MLE counts for things with count </a:t>
            </a:r>
            <a:r>
              <a:rPr lang="en-US" dirty="0" err="1" smtClean="0"/>
              <a:t>c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Estimate the probability of novel events as: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1" y="2743200"/>
          <a:ext cx="2209800" cy="906584"/>
        </p:xfrm>
        <a:graphic>
          <a:graphicData uri="http://schemas.openxmlformats.org/presentationml/2006/ole">
            <p:oleObj spid="_x0000_s193538" name="Equation" r:id="rId3" imgW="990600" imgH="406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/>
          </p:cNvGraphicFramePr>
          <p:nvPr/>
        </p:nvGraphicFramePr>
        <p:xfrm>
          <a:off x="1143000" y="1397000"/>
          <a:ext cx="6858000" cy="4064000"/>
        </p:xfrm>
        <a:graphic>
          <a:graphicData uri="http://schemas.openxmlformats.org/presentationml/2006/ole">
            <p:oleObj spid="_x0000_s193540" name="Equation" r:id="rId4" imgW="0" imgH="0" progId="Equation.3">
              <p:embed/>
            </p:oleObj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4174333" y="3445667"/>
            <a:ext cx="338136" cy="76200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05200" y="4016514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scale down the next frequency up 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438400" y="5613400"/>
          <a:ext cx="3081867" cy="711200"/>
        </p:xfrm>
        <a:graphic>
          <a:graphicData uri="http://schemas.openxmlformats.org/presentationml/2006/ole">
            <p:oleObj spid="_x0000_s193542" name="Equation" r:id="rId5" imgW="1651000" imgH="38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5240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Good-Turing (classic example)</a:t>
            </a:r>
            <a:endParaRPr lang="en-US" dirty="0"/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3276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Imagine you are fishing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8 </a:t>
            </a:r>
            <a:r>
              <a:rPr lang="en-US" sz="2000" dirty="0"/>
              <a:t>species: carp, perch, whitefish, trout, salmon, eel, catfish, </a:t>
            </a:r>
            <a:r>
              <a:rPr lang="en-US" sz="2000" dirty="0" smtClean="0"/>
              <a:t>bass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You have caught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10 carp, 3 perch, 2 whitefish, </a:t>
            </a:r>
            <a:r>
              <a:rPr lang="en-US" sz="2000" dirty="0">
                <a:solidFill>
                  <a:srgbClr val="A50021"/>
                </a:solidFill>
              </a:rPr>
              <a:t>1 trout, 1 salmon, 1 eel = 18 fish</a:t>
            </a: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How </a:t>
            </a:r>
            <a:r>
              <a:rPr lang="en-US" sz="2400" dirty="0"/>
              <a:t>likely is it that the next fish caught is from a new species (one not seen in our previous catch)</a:t>
            </a:r>
            <a:r>
              <a:rPr lang="en-US" sz="2400" dirty="0" smtClean="0"/>
              <a:t>?</a:t>
            </a:r>
          </a:p>
        </p:txBody>
      </p:sp>
      <p:graphicFrame>
        <p:nvGraphicFramePr>
          <p:cNvPr id="198658" name="Object 2"/>
          <p:cNvGraphicFramePr>
            <a:graphicFrameLocks noChangeAspect="1"/>
          </p:cNvGraphicFramePr>
          <p:nvPr/>
        </p:nvGraphicFramePr>
        <p:xfrm>
          <a:off x="1905000" y="5130800"/>
          <a:ext cx="3081338" cy="711200"/>
        </p:xfrm>
        <a:graphic>
          <a:graphicData uri="http://schemas.openxmlformats.org/presentationml/2006/ole">
            <p:oleObj spid="_x0000_s198658" name="Equation" r:id="rId4" imgW="1651000" imgH="3810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257800" y="5130800"/>
          <a:ext cx="609600" cy="736600"/>
        </p:xfrm>
        <a:graphic>
          <a:graphicData uri="http://schemas.openxmlformats.org/presentationml/2006/ole">
            <p:oleObj spid="_x0000_s198659" name="Equation" r:id="rId5" imgW="3048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Good-Turing (classic example)</a:t>
            </a:r>
            <a:endParaRPr lang="en-US" dirty="0"/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259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Imagine you are fishing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8 species: carp, perch, whitefish, trout, salmon, eel, catfish, bass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You have caught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10 carp, 3 perch, 2 whitefish, </a:t>
            </a:r>
            <a:r>
              <a:rPr lang="en-US" sz="2000" dirty="0" smtClean="0">
                <a:solidFill>
                  <a:srgbClr val="A50021"/>
                </a:solidFill>
              </a:rPr>
              <a:t>1 trout, 1 salmon, 1 eel = 18 fish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How </a:t>
            </a:r>
            <a:r>
              <a:rPr lang="en-US" sz="2400" dirty="0"/>
              <a:t>likely is it that next species is trout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graphicFrame>
        <p:nvGraphicFramePr>
          <p:cNvPr id="206850" name="Object 2"/>
          <p:cNvGraphicFramePr>
            <a:graphicFrameLocks noChangeAspect="1"/>
          </p:cNvGraphicFramePr>
          <p:nvPr/>
        </p:nvGraphicFramePr>
        <p:xfrm>
          <a:off x="2141210" y="4191000"/>
          <a:ext cx="2209800" cy="906463"/>
        </p:xfrm>
        <a:graphic>
          <a:graphicData uri="http://schemas.openxmlformats.org/presentationml/2006/ole">
            <p:oleObj spid="_x0000_s206850" name="Equation" r:id="rId4" imgW="990600" imgH="406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35160" y="4191001"/>
          <a:ext cx="2094240" cy="906462"/>
        </p:xfrm>
        <a:graphic>
          <a:graphicData uri="http://schemas.openxmlformats.org/presentationml/2006/ole">
            <p:oleObj spid="_x0000_s206851" name="Equation" r:id="rId5" imgW="850900" imgH="368300" progId="Equation.3">
              <p:embed/>
            </p:oleObj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928105" y="5486400"/>
            <a:ext cx="845810" cy="981140"/>
            <a:chOff x="3928105" y="5486400"/>
            <a:chExt cx="845810" cy="981140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3928105" y="5486400"/>
            <a:ext cx="845810" cy="981140"/>
          </p:xfrm>
          <a:graphic>
            <a:graphicData uri="http://schemas.openxmlformats.org/presentationml/2006/ole">
              <p:oleObj spid="_x0000_s206852" name="Equation" r:id="rId6" imgW="317500" imgH="368300" progId="Equation.3">
                <p:embed/>
              </p:oleObj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3928105" y="5486400"/>
              <a:ext cx="845810" cy="981140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Good-Turing (classic example)</a:t>
            </a:r>
            <a:endParaRPr lang="en-US" dirty="0"/>
          </a:p>
        </p:txBody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259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Imagine you are fishing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8 species: carp, perch, whitefish, trout, salmon, eel, catfish, bass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You have caught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10 carp, 3 perch, 2 whitefish, </a:t>
            </a:r>
            <a:r>
              <a:rPr lang="en-US" sz="2000" dirty="0" smtClean="0">
                <a:solidFill>
                  <a:srgbClr val="A50021"/>
                </a:solidFill>
              </a:rPr>
              <a:t>1 trout, 1 salmon, 1 eel = 18 fish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How </a:t>
            </a:r>
            <a:r>
              <a:rPr lang="en-US" sz="2400" dirty="0"/>
              <a:t>likely is it that next species </a:t>
            </a:r>
            <a:r>
              <a:rPr lang="en-US" sz="2400" dirty="0" smtClean="0"/>
              <a:t>is perch?</a:t>
            </a:r>
            <a:endParaRPr lang="en-US" sz="2400" dirty="0"/>
          </a:p>
        </p:txBody>
      </p:sp>
      <p:graphicFrame>
        <p:nvGraphicFramePr>
          <p:cNvPr id="206850" name="Object 2"/>
          <p:cNvGraphicFramePr>
            <a:graphicFrameLocks noChangeAspect="1"/>
          </p:cNvGraphicFramePr>
          <p:nvPr/>
        </p:nvGraphicFramePr>
        <p:xfrm>
          <a:off x="2141210" y="4191000"/>
          <a:ext cx="2209800" cy="906463"/>
        </p:xfrm>
        <a:graphic>
          <a:graphicData uri="http://schemas.openxmlformats.org/presentationml/2006/ole">
            <p:oleObj spid="_x0000_s209922" name="Equation" r:id="rId4" imgW="990600" imgH="406400" progId="Equation.3">
              <p:embed/>
            </p:oleObj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4800600" y="4191000"/>
            <a:ext cx="3965448" cy="1680120"/>
            <a:chOff x="4800600" y="4191000"/>
            <a:chExt cx="3965448" cy="1680120"/>
          </a:xfrm>
        </p:grpSpPr>
        <p:sp>
          <p:nvSpPr>
            <p:cNvPr id="9" name="TextBox 8"/>
            <p:cNvSpPr txBox="1"/>
            <p:nvPr/>
          </p:nvSpPr>
          <p:spPr>
            <a:xfrm>
              <a:off x="5257800" y="4191000"/>
              <a:ext cx="2209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N</a:t>
              </a:r>
              <a:r>
                <a:rPr lang="en-US" sz="2400" baseline="-25000" dirty="0" smtClean="0">
                  <a:solidFill>
                    <a:srgbClr val="FF0000"/>
                  </a:solidFill>
                </a:rPr>
                <a:t>4</a:t>
              </a:r>
              <a:r>
                <a:rPr lang="en-US" sz="2400" dirty="0" smtClean="0">
                  <a:solidFill>
                    <a:srgbClr val="FF0000"/>
                  </a:solidFill>
                </a:rPr>
                <a:t> is 0!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00600" y="5163234"/>
              <a:ext cx="39654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Nice idea, but kind of a pain to implement in practice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with frequency based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74132"/>
          </a:xfrm>
        </p:spPr>
        <p:txBody>
          <a:bodyPr/>
          <a:lstStyle/>
          <a:p>
            <a:r>
              <a:rPr lang="en-US" dirty="0" smtClean="0"/>
              <a:t>The following bigrams have never been seen: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05400" y="24485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dirty="0" smtClean="0"/>
              <a:t>( X| ate)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24384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dirty="0" smtClean="0"/>
              <a:t>( X | San )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62000" y="4876800"/>
            <a:ext cx="7467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would add-lambda pick as most likely?</a:t>
            </a: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Which would you pick?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Witten-Bell Discounting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828800"/>
            <a:ext cx="8153400" cy="68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Some words are more likely to be followed by new 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8448" y="4038600"/>
            <a:ext cx="13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San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84248" y="3352800"/>
            <a:ext cx="1368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Diego</a:t>
            </a:r>
          </a:p>
          <a:p>
            <a:r>
              <a:rPr lang="en-US" sz="2400" dirty="0" smtClean="0"/>
              <a:t>Francisco</a:t>
            </a:r>
          </a:p>
          <a:p>
            <a:r>
              <a:rPr lang="en-US" sz="2400" dirty="0" smtClean="0"/>
              <a:t>Luis</a:t>
            </a:r>
          </a:p>
          <a:p>
            <a:r>
              <a:rPr lang="en-US" sz="2400" dirty="0" smtClean="0"/>
              <a:t>Jose</a:t>
            </a:r>
          </a:p>
          <a:p>
            <a:r>
              <a:rPr lang="en-US" sz="2400" dirty="0" smtClean="0"/>
              <a:t>Marcos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184648" y="4038600"/>
            <a:ext cx="13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870448" y="2976771"/>
            <a:ext cx="23591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food</a:t>
            </a:r>
          </a:p>
          <a:p>
            <a:r>
              <a:rPr lang="en-US" sz="2400" dirty="0" smtClean="0"/>
              <a:t>apples</a:t>
            </a:r>
          </a:p>
          <a:p>
            <a:r>
              <a:rPr lang="en-US" sz="2400" dirty="0" smtClean="0"/>
              <a:t>bananas</a:t>
            </a:r>
          </a:p>
          <a:p>
            <a:r>
              <a:rPr lang="en-US" sz="2400" dirty="0" smtClean="0"/>
              <a:t>hamburgers</a:t>
            </a:r>
          </a:p>
          <a:p>
            <a:r>
              <a:rPr lang="en-US" sz="2400" dirty="0" smtClean="0"/>
              <a:t>a lot</a:t>
            </a:r>
          </a:p>
          <a:p>
            <a:r>
              <a:rPr lang="en-US" sz="2400" dirty="0" smtClean="0"/>
              <a:t>for two</a:t>
            </a:r>
          </a:p>
          <a:p>
            <a:r>
              <a:rPr lang="en-US" sz="2400" dirty="0" smtClean="0"/>
              <a:t>grapes</a:t>
            </a:r>
          </a:p>
          <a:p>
            <a:r>
              <a:rPr lang="en-US" sz="2400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Witten-Bell Discounting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Probability </a:t>
            </a:r>
            <a:r>
              <a:rPr lang="en-US" dirty="0"/>
              <a:t>mass is shifted around, depending on the context of words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/>
              <a:t>P(w</a:t>
            </a:r>
            <a:r>
              <a:rPr lang="en-US" baseline="-25000" dirty="0" err="1"/>
              <a:t>i</a:t>
            </a:r>
            <a:r>
              <a:rPr lang="en-US" dirty="0"/>
              <a:t> | w</a:t>
            </a:r>
            <a:r>
              <a:rPr lang="en-US" baseline="-25000" dirty="0"/>
              <a:t>i-1</a:t>
            </a:r>
            <a:r>
              <a:rPr lang="en-US" dirty="0"/>
              <a:t>,…,</a:t>
            </a:r>
            <a:r>
              <a:rPr lang="en-US" dirty="0" err="1"/>
              <a:t>w</a:t>
            </a:r>
            <a:r>
              <a:rPr lang="en-US" baseline="-25000" dirty="0" err="1"/>
              <a:t>i-m</a:t>
            </a:r>
            <a:r>
              <a:rPr lang="en-US" dirty="0"/>
              <a:t>) = 0, then the smoothed probability </a:t>
            </a:r>
            <a:r>
              <a:rPr lang="en-US" dirty="0" err="1"/>
              <a:t>P</a:t>
            </a:r>
            <a:r>
              <a:rPr lang="en-US" baseline="-25000" dirty="0" err="1"/>
              <a:t>WB</a:t>
            </a:r>
            <a:r>
              <a:rPr lang="en-US" dirty="0" err="1"/>
              <a:t>(w</a:t>
            </a:r>
            <a:r>
              <a:rPr lang="en-US" baseline="-25000" dirty="0" err="1"/>
              <a:t>i</a:t>
            </a:r>
            <a:r>
              <a:rPr lang="en-US" dirty="0"/>
              <a:t> | w</a:t>
            </a:r>
            <a:r>
              <a:rPr lang="en-US" baseline="-25000" dirty="0"/>
              <a:t>i-1</a:t>
            </a:r>
            <a:r>
              <a:rPr lang="en-US" dirty="0"/>
              <a:t>,…,</a:t>
            </a:r>
            <a:r>
              <a:rPr lang="en-US" dirty="0" err="1"/>
              <a:t>w</a:t>
            </a:r>
            <a:r>
              <a:rPr lang="en-US" baseline="-25000" dirty="0" err="1"/>
              <a:t>i-m</a:t>
            </a:r>
            <a:r>
              <a:rPr lang="en-US" dirty="0"/>
              <a:t>) is higher if the sequence w</a:t>
            </a:r>
            <a:r>
              <a:rPr lang="en-US" baseline="-25000" dirty="0"/>
              <a:t>i-1</a:t>
            </a:r>
            <a:r>
              <a:rPr lang="en-US" dirty="0"/>
              <a:t>,…,</a:t>
            </a:r>
            <a:r>
              <a:rPr lang="en-US" dirty="0" err="1"/>
              <a:t>w</a:t>
            </a:r>
            <a:r>
              <a:rPr lang="en-US" baseline="-25000" dirty="0" err="1"/>
              <a:t>i-m</a:t>
            </a:r>
            <a:r>
              <a:rPr lang="en-US" baseline="-25000" dirty="0"/>
              <a:t> </a:t>
            </a:r>
            <a:r>
              <a:rPr lang="en-US" dirty="0"/>
              <a:t> occurs with many different words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 2 out</a:t>
            </a:r>
          </a:p>
          <a:p>
            <a:pPr lvl="1"/>
            <a:r>
              <a:rPr lang="en-US" dirty="0" smtClean="0"/>
              <a:t>bigram language modeling</a:t>
            </a:r>
          </a:p>
          <a:p>
            <a:pPr lvl="1"/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Can work with partners</a:t>
            </a:r>
          </a:p>
          <a:p>
            <a:pPr lvl="2"/>
            <a:r>
              <a:rPr lang="en-US" dirty="0" smtClean="0"/>
              <a:t>Anyone looking for a partner?</a:t>
            </a:r>
          </a:p>
          <a:p>
            <a:pPr lvl="1"/>
            <a:r>
              <a:rPr lang="en-US" dirty="0" smtClean="0"/>
              <a:t>Due Wednesday 2/16 (but start working on it now!)</a:t>
            </a:r>
          </a:p>
          <a:p>
            <a:pPr lvl="1"/>
            <a:r>
              <a:rPr lang="en-US" dirty="0" err="1" smtClean="0"/>
              <a:t>HashMap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Witten-Bell Smoothing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bigrams</a:t>
            </a:r>
            <a:endParaRPr lang="en-US" dirty="0"/>
          </a:p>
          <a:p>
            <a:pPr lvl="1"/>
            <a:r>
              <a:rPr lang="en-US" dirty="0"/>
              <a:t>T(w</a:t>
            </a:r>
            <a:r>
              <a:rPr lang="en-US" baseline="-25000" dirty="0"/>
              <a:t>i-1</a:t>
            </a:r>
            <a:r>
              <a:rPr lang="en-US" dirty="0"/>
              <a:t>) is the number of different words (types) that occur to the right of w</a:t>
            </a:r>
            <a:r>
              <a:rPr lang="en-US" baseline="-25000" dirty="0"/>
              <a:t>i-1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N</a:t>
            </a:r>
            <a:r>
              <a:rPr lang="en-US" dirty="0"/>
              <a:t>(w</a:t>
            </a:r>
            <a:r>
              <a:rPr lang="en-US" baseline="-25000" dirty="0"/>
              <a:t>i-1</a:t>
            </a:r>
            <a:r>
              <a:rPr lang="en-US" dirty="0"/>
              <a:t>)</a:t>
            </a:r>
            <a:r>
              <a:rPr lang="en-US" dirty="0" smtClean="0"/>
              <a:t> is the number of times w</a:t>
            </a:r>
            <a:r>
              <a:rPr lang="en-US" baseline="-25000" dirty="0" smtClean="0"/>
              <a:t>i-1</a:t>
            </a:r>
            <a:r>
              <a:rPr lang="en-US" dirty="0" smtClean="0"/>
              <a:t> occurred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Z</a:t>
            </a:r>
            <a:r>
              <a:rPr lang="en-US" dirty="0"/>
              <a:t>(w</a:t>
            </a:r>
            <a:r>
              <a:rPr lang="en-US" baseline="-25000" dirty="0"/>
              <a:t>i-1</a:t>
            </a:r>
            <a:r>
              <a:rPr lang="en-US" dirty="0"/>
              <a:t>) is the number of bigrams in the current data set starting with w</a:t>
            </a:r>
            <a:r>
              <a:rPr lang="en-US" baseline="-25000" dirty="0"/>
              <a:t>i-1</a:t>
            </a:r>
            <a:r>
              <a:rPr lang="en-US" dirty="0"/>
              <a:t> that do not occur in the training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Witten-Bell Smoothing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r>
              <a:rPr lang="en-US" dirty="0" smtClean="0"/>
              <a:t>if c</a:t>
            </a:r>
            <a:r>
              <a:rPr lang="en-US" dirty="0"/>
              <a:t>(w</a:t>
            </a:r>
            <a:r>
              <a:rPr lang="en-US" baseline="-25000" dirty="0"/>
              <a:t>i-1</a:t>
            </a:r>
            <a:r>
              <a:rPr lang="en-US" dirty="0"/>
              <a:t>,w</a:t>
            </a:r>
            <a:r>
              <a:rPr lang="en-US" baseline="-25000" dirty="0"/>
              <a:t>i</a:t>
            </a:r>
            <a:r>
              <a:rPr lang="en-US" dirty="0"/>
              <a:t>) &gt; 0</a:t>
            </a: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1752600" y="2514600"/>
          <a:ext cx="4645025" cy="917575"/>
        </p:xfrm>
        <a:graphic>
          <a:graphicData uri="http://schemas.openxmlformats.org/presentationml/2006/ole">
            <p:oleObj spid="_x0000_s215043" name="Equation" r:id="rId3" imgW="2057400" imgH="406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59025" y="4114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# times we saw the bigram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9485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# times w</a:t>
            </a:r>
            <a:r>
              <a:rPr lang="en-US" sz="2400" baseline="-25000" dirty="0" smtClean="0"/>
              <a:t>i-1</a:t>
            </a:r>
            <a:r>
              <a:rPr lang="en-US" sz="2400" dirty="0" smtClean="0"/>
              <a:t> occurred   +   # of types to the right of w</a:t>
            </a:r>
            <a:r>
              <a:rPr lang="en-US" sz="2400" baseline="-25000" dirty="0" smtClean="0"/>
              <a:t>i-1</a:t>
            </a:r>
            <a:endParaRPr lang="en-US" sz="2400" baseline="-25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43000" y="4722812"/>
            <a:ext cx="7391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Witten-Bell Smoothing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c(w</a:t>
            </a:r>
            <a:r>
              <a:rPr lang="en-US" baseline="-25000" dirty="0"/>
              <a:t>i-1</a:t>
            </a:r>
            <a:r>
              <a:rPr lang="en-US" dirty="0"/>
              <a:t>,w</a:t>
            </a:r>
            <a:r>
              <a:rPr lang="en-US" baseline="-25000" dirty="0"/>
              <a:t>i</a:t>
            </a:r>
            <a:r>
              <a:rPr lang="en-US" dirty="0"/>
              <a:t>) = 0</a:t>
            </a:r>
          </a:p>
          <a:p>
            <a:endParaRPr lang="en-US" dirty="0" smtClean="0"/>
          </a:p>
          <a:p>
            <a:pPr>
              <a:buFont typeface="Wingdings" charset="2"/>
              <a:buNone/>
            </a:pPr>
            <a:endParaRPr lang="en-US" dirty="0" smtClean="0"/>
          </a:p>
          <a:p>
            <a:pPr>
              <a:buFont typeface="Wingdings" charset="2"/>
              <a:buNone/>
            </a:pPr>
            <a:endParaRPr lang="en-US" dirty="0" smtClean="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447800" y="2667000"/>
          <a:ext cx="5105400" cy="917575"/>
        </p:xfrm>
        <a:graphic>
          <a:graphicData uri="http://schemas.openxmlformats.org/presentationml/2006/ole">
            <p:oleObj spid="_x0000_s222210" name="Equation" r:id="rId3" imgW="2260600" imgH="406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with frequency based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74132"/>
          </a:xfrm>
        </p:spPr>
        <p:txBody>
          <a:bodyPr/>
          <a:lstStyle/>
          <a:p>
            <a:r>
              <a:rPr lang="en-US" dirty="0" smtClean="0"/>
              <a:t>The following trigrams have never been seen: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438400" y="357122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dirty="0" smtClean="0"/>
              <a:t>( cumquat | see the 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23723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dirty="0" smtClean="0"/>
              <a:t>( zygote | see the 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23622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</a:t>
            </a:r>
            <a:r>
              <a:rPr lang="en-US" sz="2800" dirty="0" smtClean="0"/>
              <a:t>( car | see the )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62000" y="4876800"/>
            <a:ext cx="7467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Which would add-lambda pick as most likely?  Good-Turing? Witten-Bell?</a:t>
            </a:r>
          </a:p>
          <a:p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Which would you pick?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smoothing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Utilize information in lower-order models</a:t>
            </a:r>
          </a:p>
          <a:p>
            <a:r>
              <a:rPr lang="en-US" sz="2400" dirty="0" smtClean="0"/>
              <a:t>Interpolation</a:t>
            </a:r>
          </a:p>
          <a:p>
            <a:pPr lvl="1"/>
            <a:r>
              <a:rPr lang="en-US" sz="2000" dirty="0" err="1" smtClean="0"/>
              <a:t>p</a:t>
            </a:r>
            <a:r>
              <a:rPr lang="en-US" sz="2000" dirty="0" smtClean="0"/>
              <a:t>*(</a:t>
            </a:r>
            <a:r>
              <a:rPr lang="en-US" sz="2000" dirty="0" err="1" smtClean="0"/>
              <a:t>z</a:t>
            </a:r>
            <a:r>
              <a:rPr lang="en-US" sz="2000" dirty="0" smtClean="0"/>
              <a:t>| </a:t>
            </a:r>
            <a:r>
              <a:rPr lang="en-US" sz="2000" dirty="0" err="1" smtClean="0"/>
              <a:t>x,y</a:t>
            </a:r>
            <a:r>
              <a:rPr lang="en-US" sz="2000" dirty="0" smtClean="0"/>
              <a:t>) = </a:t>
            </a:r>
            <a:r>
              <a:rPr lang="en-US" sz="2000" dirty="0" err="1" smtClean="0"/>
              <a:t>λp(z</a:t>
            </a:r>
            <a:r>
              <a:rPr lang="en-US" sz="2000" dirty="0" smtClean="0"/>
              <a:t> | </a:t>
            </a:r>
            <a:r>
              <a:rPr lang="en-US" sz="2000" dirty="0" err="1" smtClean="0"/>
              <a:t>x</a:t>
            </a:r>
            <a:r>
              <a:rPr lang="en-US" sz="2000" dirty="0" smtClean="0"/>
              <a:t>, </a:t>
            </a:r>
            <a:r>
              <a:rPr lang="en-US" sz="2000" dirty="0" err="1" smtClean="0"/>
              <a:t>y</a:t>
            </a:r>
            <a:r>
              <a:rPr lang="en-US" sz="2000" dirty="0" smtClean="0"/>
              <a:t>) + </a:t>
            </a:r>
            <a:r>
              <a:rPr lang="en-US" sz="2000" dirty="0" err="1" smtClean="0"/>
              <a:t>μp(z</a:t>
            </a:r>
            <a:r>
              <a:rPr lang="en-US" sz="2000" dirty="0" smtClean="0"/>
              <a:t> | </a:t>
            </a:r>
            <a:r>
              <a:rPr lang="en-US" sz="2000" dirty="0" err="1" smtClean="0"/>
              <a:t>y</a:t>
            </a:r>
            <a:r>
              <a:rPr lang="en-US" sz="2000" dirty="0" smtClean="0"/>
              <a:t>) + (1-λ-μ)p(z)</a:t>
            </a:r>
          </a:p>
          <a:p>
            <a:pPr lvl="1"/>
            <a:r>
              <a:rPr lang="en-US" sz="2000" dirty="0" smtClean="0"/>
              <a:t>Combine the probabilities in some linear combination</a:t>
            </a:r>
          </a:p>
          <a:p>
            <a:endParaRPr lang="en-US" sz="2200" dirty="0" smtClean="0"/>
          </a:p>
          <a:p>
            <a:r>
              <a:rPr lang="en-US" sz="2200" dirty="0" err="1" smtClean="0"/>
              <a:t>Backoff</a:t>
            </a:r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Often </a:t>
            </a:r>
            <a:r>
              <a:rPr lang="en-US" sz="2000" dirty="0" err="1" smtClean="0"/>
              <a:t>k</a:t>
            </a:r>
            <a:r>
              <a:rPr lang="en-US" sz="2000" dirty="0" smtClean="0"/>
              <a:t> = 0 (or 1)</a:t>
            </a:r>
          </a:p>
          <a:p>
            <a:pPr lvl="1"/>
            <a:r>
              <a:rPr lang="en-US" sz="2000" dirty="0" smtClean="0"/>
              <a:t>Combine the probabilities by “backing off” to lower models only when we don’t have enough information</a:t>
            </a:r>
          </a:p>
        </p:txBody>
      </p:sp>
      <p:graphicFrame>
        <p:nvGraphicFramePr>
          <p:cNvPr id="203778" name="Object 2"/>
          <p:cNvGraphicFramePr>
            <a:graphicFrameLocks noChangeAspect="1"/>
          </p:cNvGraphicFramePr>
          <p:nvPr/>
        </p:nvGraphicFramePr>
        <p:xfrm>
          <a:off x="1344613" y="4191000"/>
          <a:ext cx="3879850" cy="1050925"/>
        </p:xfrm>
        <a:graphic>
          <a:graphicData uri="http://schemas.openxmlformats.org/presentationml/2006/ole">
            <p:oleObj spid="_x0000_s146434" name="Equation" r:id="rId3" imgW="2438400" imgH="660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Smoothing: Simple Interpolation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0"/>
            <a:ext cx="7772400" cy="2819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Trigram is very context specific, very noisy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Unigram is context-independent, smooth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Interpolate Trigram, Bigram, Unigram for best combination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How should we determine </a:t>
            </a:r>
            <a:r>
              <a:rPr lang="en-US" sz="2800" dirty="0" err="1" smtClean="0">
                <a:solidFill>
                  <a:srgbClr val="FF0000"/>
                </a:solidFill>
              </a:rPr>
              <a:t>λ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andμ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r>
              <a:rPr lang="en-US" sz="2800" dirty="0" smtClean="0"/>
              <a:t> </a:t>
            </a:r>
            <a:endParaRPr lang="en-US" sz="2800" dirty="0">
              <a:sym typeface="Symbol" pitchFamily="-112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90600" y="1600200"/>
          <a:ext cx="6266017" cy="844550"/>
        </p:xfrm>
        <a:graphic>
          <a:graphicData uri="http://schemas.openxmlformats.org/presentationml/2006/ole">
            <p:oleObj spid="_x0000_s147458" name="Equation" r:id="rId3" imgW="2921000" imgH="3937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Smoothing:</a:t>
            </a:r>
            <a:r>
              <a:rPr lang="en-US" dirty="0" smtClean="0"/>
              <a:t> Finding </a:t>
            </a:r>
            <a:r>
              <a:rPr lang="en-US" dirty="0"/>
              <a:t>parameter values</a:t>
            </a:r>
          </a:p>
        </p:txBody>
      </p:sp>
      <p:sp>
        <p:nvSpPr>
          <p:cNvPr id="1853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Just like we talked about before, split training data </a:t>
            </a:r>
            <a:r>
              <a:rPr lang="en-US" sz="2800" dirty="0"/>
              <a:t>into </a:t>
            </a:r>
            <a:r>
              <a:rPr lang="en-US" sz="2800" dirty="0" smtClean="0"/>
              <a:t>training and development</a:t>
            </a:r>
          </a:p>
          <a:p>
            <a:pPr lvl="1"/>
            <a:r>
              <a:rPr lang="en-US" sz="2500" dirty="0" smtClean="0"/>
              <a:t>can use cross-validation, leave-one-out, etc.</a:t>
            </a:r>
          </a:p>
          <a:p>
            <a:endParaRPr lang="en-US" sz="2800" dirty="0" smtClean="0"/>
          </a:p>
          <a:p>
            <a:r>
              <a:rPr lang="en-US" sz="2800" dirty="0" smtClean="0"/>
              <a:t>Try </a:t>
            </a:r>
            <a:r>
              <a:rPr lang="en-US" sz="2800" dirty="0"/>
              <a:t>lots of different values for </a:t>
            </a:r>
            <a:r>
              <a:rPr lang="en-US" sz="2800" dirty="0" err="1">
                <a:sym typeface="Symbol" pitchFamily="-112" charset="2"/>
              </a:rPr>
              <a:t></a:t>
            </a:r>
            <a:r>
              <a:rPr lang="en-US" sz="2800" dirty="0" err="1" smtClean="0">
                <a:sym typeface="Symbol" pitchFamily="-112" charset="2"/>
              </a:rPr>
              <a:t></a:t>
            </a:r>
            <a:r>
              <a:rPr lang="en-US" sz="2800" dirty="0" smtClean="0">
                <a:sym typeface="Symbol" pitchFamily="-112" charset="2"/>
              </a:rPr>
              <a:t> </a:t>
            </a:r>
            <a:r>
              <a:rPr lang="en-US" sz="2800" dirty="0" err="1" smtClean="0">
                <a:sym typeface="Symbol" pitchFamily="-112" charset="2"/>
              </a:rPr>
              <a:t></a:t>
            </a:r>
            <a:r>
              <a:rPr lang="en-US" sz="2800" dirty="0" smtClean="0">
                <a:sym typeface="Symbol" pitchFamily="-112" charset="2"/>
              </a:rPr>
              <a:t> </a:t>
            </a:r>
            <a:r>
              <a:rPr lang="en-US" sz="2800" dirty="0">
                <a:sym typeface="Symbol" pitchFamily="-112" charset="2"/>
              </a:rPr>
              <a:t>on </a:t>
            </a:r>
            <a:r>
              <a:rPr lang="en-US" sz="2800" dirty="0" err="1">
                <a:sym typeface="Symbol" pitchFamily="-112" charset="2"/>
              </a:rPr>
              <a:t>heldout</a:t>
            </a:r>
            <a:r>
              <a:rPr lang="en-US" sz="2800" dirty="0">
                <a:sym typeface="Symbol" pitchFamily="-112" charset="2"/>
              </a:rPr>
              <a:t> data, pick best</a:t>
            </a:r>
            <a:endParaRPr lang="en-US" sz="2800" dirty="0" smtClean="0">
              <a:sym typeface="Symbol" pitchFamily="-112" charset="2"/>
            </a:endParaRPr>
          </a:p>
          <a:p>
            <a:r>
              <a:rPr lang="en-US" sz="2800" dirty="0" smtClean="0">
                <a:sym typeface="Symbol" pitchFamily="-112" charset="2"/>
              </a:rPr>
              <a:t>Two approaches for finding these efficiently</a:t>
            </a:r>
          </a:p>
          <a:p>
            <a:pPr lvl="1"/>
            <a:r>
              <a:rPr lang="en-US" sz="2800" dirty="0" smtClean="0">
                <a:sym typeface="Symbol" pitchFamily="-112" charset="2"/>
              </a:rPr>
              <a:t>EM </a:t>
            </a:r>
            <a:r>
              <a:rPr lang="en-US" sz="2800" dirty="0">
                <a:sym typeface="Symbol" pitchFamily="-112" charset="2"/>
              </a:rPr>
              <a:t>(</a:t>
            </a:r>
            <a:r>
              <a:rPr lang="en-US" sz="2800" dirty="0" smtClean="0">
                <a:sym typeface="Symbol" pitchFamily="-112" charset="2"/>
              </a:rPr>
              <a:t>expectation maximization)</a:t>
            </a:r>
          </a:p>
          <a:p>
            <a:pPr lvl="1"/>
            <a:r>
              <a:rPr lang="en-US" sz="2800" dirty="0" smtClean="0">
                <a:sym typeface="Symbol" pitchFamily="-112" charset="2"/>
              </a:rPr>
              <a:t>“</a:t>
            </a:r>
            <a:r>
              <a:rPr lang="en-US" sz="2800" dirty="0">
                <a:sym typeface="Symbol" pitchFamily="-112" charset="2"/>
              </a:rPr>
              <a:t>Powell search” – see Numerical Recipes in 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Smoothing:</a:t>
            </a:r>
            <a:r>
              <a:rPr lang="en-US" dirty="0" smtClean="0"/>
              <a:t> </a:t>
            </a:r>
            <a:r>
              <a:rPr lang="en-US" dirty="0" err="1" smtClean="0"/>
              <a:t>Jelinek</a:t>
            </a:r>
            <a:r>
              <a:rPr lang="en-US" dirty="0"/>
              <a:t>-Mercer</a:t>
            </a:r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1"/>
            <a:ext cx="7556313" cy="2590800"/>
          </a:xfrm>
        </p:spPr>
        <p:txBody>
          <a:bodyPr>
            <a:normAutofit fontScale="92500"/>
          </a:bodyPr>
          <a:lstStyle/>
          <a:p>
            <a:r>
              <a:rPr lang="en-US" dirty="0"/>
              <a:t>Simple interpolation: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Should all bigrams be smoothed equally? Which of these is it more likely to start an unseen trigram?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95400" y="2514600"/>
          <a:ext cx="6312310" cy="914400"/>
        </p:xfrm>
        <a:graphic>
          <a:graphicData uri="http://schemas.openxmlformats.org/presentationml/2006/ole">
            <p:oleObj spid="_x0000_s149506" name="Equation" r:id="rId4" imgW="2717800" imgH="393700" progId="Equation.3">
              <p:embed/>
            </p:oleObj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5900" y="4572001"/>
            <a:ext cx="4533900" cy="901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5900" y="5867400"/>
            <a:ext cx="4483100" cy="8382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2095500" y="5410200"/>
            <a:ext cx="1066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19300" y="6629400"/>
            <a:ext cx="914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Smoothing:</a:t>
            </a:r>
            <a:r>
              <a:rPr lang="en-US" dirty="0" smtClean="0"/>
              <a:t> </a:t>
            </a:r>
            <a:r>
              <a:rPr lang="en-US" dirty="0" err="1" smtClean="0"/>
              <a:t>Jelinek</a:t>
            </a:r>
            <a:r>
              <a:rPr lang="en-US" dirty="0"/>
              <a:t>-Mercer</a:t>
            </a:r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0"/>
            <a:ext cx="7807326" cy="4144963"/>
          </a:xfrm>
        </p:spPr>
        <p:txBody>
          <a:bodyPr>
            <a:normAutofit/>
          </a:bodyPr>
          <a:lstStyle/>
          <a:p>
            <a:r>
              <a:rPr lang="en-US" sz="2700" dirty="0"/>
              <a:t>Simple interpolation:</a:t>
            </a:r>
          </a:p>
          <a:p>
            <a:endParaRPr lang="en-US" sz="2700" dirty="0"/>
          </a:p>
          <a:p>
            <a:endParaRPr lang="en-US" sz="2700" dirty="0" smtClean="0"/>
          </a:p>
          <a:p>
            <a:r>
              <a:rPr lang="en-US" sz="2700" dirty="0" smtClean="0"/>
              <a:t>Multiple parameters: smooth </a:t>
            </a:r>
            <a:r>
              <a:rPr lang="en-US" sz="2700" dirty="0"/>
              <a:t>a little after “The Dow”, </a:t>
            </a:r>
            <a:r>
              <a:rPr lang="en-US" sz="2700" dirty="0" smtClean="0"/>
              <a:t> more </a:t>
            </a:r>
            <a:r>
              <a:rPr lang="en-US" sz="2700" dirty="0"/>
              <a:t>after “Adobe acquired”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95400" y="2514600"/>
          <a:ext cx="6312310" cy="914400"/>
        </p:xfrm>
        <a:graphic>
          <a:graphicData uri="http://schemas.openxmlformats.org/presentationml/2006/ole">
            <p:oleObj spid="_x0000_s150530" name="Equation" r:id="rId3" imgW="2717800" imgH="393700" progId="Equation.3">
              <p:embed/>
            </p:oleObj>
          </a:graphicData>
        </a:graphic>
      </p:graphicFrame>
      <p:graphicFrame>
        <p:nvGraphicFramePr>
          <p:cNvPr id="167941" name="Object 5"/>
          <p:cNvGraphicFramePr>
            <a:graphicFrameLocks noChangeAspect="1"/>
          </p:cNvGraphicFramePr>
          <p:nvPr/>
        </p:nvGraphicFramePr>
        <p:xfrm>
          <a:off x="1143000" y="4800600"/>
          <a:ext cx="6931567" cy="1554163"/>
        </p:xfrm>
        <a:graphic>
          <a:graphicData uri="http://schemas.openxmlformats.org/presentationml/2006/ole">
            <p:oleObj spid="_x0000_s150531" name="Equation" r:id="rId4" imgW="2832100" imgH="6350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Smoothing: </a:t>
            </a:r>
            <a:r>
              <a:rPr lang="en-US" dirty="0" err="1" smtClean="0"/>
              <a:t>Jelinek</a:t>
            </a:r>
            <a:r>
              <a:rPr lang="en-US" dirty="0"/>
              <a:t>-Mercer continued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Bin counts by frequency and assign </a:t>
            </a:r>
            <a:r>
              <a:rPr lang="en-US" sz="2400" dirty="0" err="1" smtClean="0">
                <a:sym typeface="Symbol" pitchFamily="-112" charset="2"/>
              </a:rPr>
              <a:t>s</a:t>
            </a:r>
            <a:r>
              <a:rPr lang="en-US" sz="2400" dirty="0" smtClean="0">
                <a:sym typeface="Symbol" pitchFamily="-112" charset="2"/>
              </a:rPr>
              <a:t> for each bin</a:t>
            </a:r>
          </a:p>
          <a:p>
            <a:r>
              <a:rPr lang="en-US" sz="2400" dirty="0">
                <a:sym typeface="Symbol" pitchFamily="-112" charset="2"/>
              </a:rPr>
              <a:t>Find </a:t>
            </a:r>
            <a:r>
              <a:rPr lang="en-US" sz="2400" dirty="0" err="1">
                <a:sym typeface="Symbol" pitchFamily="-112" charset="2"/>
              </a:rPr>
              <a:t>s</a:t>
            </a:r>
            <a:r>
              <a:rPr lang="en-US" sz="2400" dirty="0">
                <a:sym typeface="Symbol" pitchFamily="-112" charset="2"/>
              </a:rPr>
              <a:t>  by cross-validation on held-out </a:t>
            </a:r>
            <a:r>
              <a:rPr lang="en-US" sz="2400" dirty="0" smtClean="0">
                <a:sym typeface="Symbol" pitchFamily="-112" charset="2"/>
              </a:rPr>
              <a:t>data</a:t>
            </a:r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/>
        </p:nvGraphicFramePr>
        <p:xfrm>
          <a:off x="990600" y="1981200"/>
          <a:ext cx="6931025" cy="1554163"/>
        </p:xfrm>
        <a:graphic>
          <a:graphicData uri="http://schemas.openxmlformats.org/presentationml/2006/ole">
            <p:oleObj spid="_x0000_s151554" name="Equation" r:id="rId3" imgW="2832100" imgH="6350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first quiz next Monday (2/14)</a:t>
            </a:r>
          </a:p>
          <a:p>
            <a:pPr lvl="1"/>
            <a:r>
              <a:rPr lang="en-US" dirty="0" smtClean="0"/>
              <a:t>In-class (~30 min.)</a:t>
            </a:r>
          </a:p>
          <a:p>
            <a:pPr lvl="1"/>
            <a:r>
              <a:rPr lang="en-US" dirty="0" smtClean="0"/>
              <a:t>Topics</a:t>
            </a:r>
          </a:p>
          <a:p>
            <a:pPr lvl="2"/>
            <a:r>
              <a:rPr lang="en-US" dirty="0" smtClean="0"/>
              <a:t>corpus analysis</a:t>
            </a:r>
          </a:p>
          <a:p>
            <a:pPr lvl="2"/>
            <a:r>
              <a:rPr lang="en-US" dirty="0" smtClean="0"/>
              <a:t>regular expressions</a:t>
            </a:r>
          </a:p>
          <a:p>
            <a:pPr lvl="2"/>
            <a:r>
              <a:rPr lang="en-US" dirty="0" smtClean="0"/>
              <a:t>probability</a:t>
            </a:r>
          </a:p>
          <a:p>
            <a:pPr lvl="2"/>
            <a:r>
              <a:rPr lang="en-US" dirty="0" smtClean="0"/>
              <a:t>language modeling</a:t>
            </a:r>
          </a:p>
          <a:p>
            <a:pPr lvl="1"/>
            <a:r>
              <a:rPr lang="en-US" dirty="0" smtClean="0"/>
              <a:t>Open book</a:t>
            </a:r>
          </a:p>
          <a:p>
            <a:pPr lvl="2"/>
            <a:r>
              <a:rPr lang="en-US" dirty="0" smtClean="0"/>
              <a:t>we’ll try it out for this one</a:t>
            </a:r>
          </a:p>
          <a:p>
            <a:pPr lvl="2"/>
            <a:r>
              <a:rPr lang="en-US" dirty="0" smtClean="0"/>
              <a:t>better to assume closed book (30 minutes goes by fast!)</a:t>
            </a:r>
          </a:p>
          <a:p>
            <a:pPr lvl="1"/>
            <a:r>
              <a:rPr lang="en-US" dirty="0" smtClean="0"/>
              <a:t>5% of your grade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3810000"/>
            <a:ext cx="7556313" cy="2316163"/>
          </a:xfrm>
        </p:spPr>
        <p:txBody>
          <a:bodyPr/>
          <a:lstStyle/>
          <a:p>
            <a:r>
              <a:rPr lang="en-US" dirty="0" smtClean="0"/>
              <a:t>Subtract some absolute number from each of the counts (e.g. 0.75)</a:t>
            </a:r>
          </a:p>
          <a:p>
            <a:pPr lvl="1"/>
            <a:r>
              <a:rPr lang="en-US" dirty="0" smtClean="0"/>
              <a:t>will have a large effect on low counts</a:t>
            </a:r>
          </a:p>
          <a:p>
            <a:pPr lvl="1"/>
            <a:r>
              <a:rPr lang="en-US" dirty="0" smtClean="0"/>
              <a:t>will have a small effect on large counts</a:t>
            </a:r>
            <a:endParaRPr lang="en-US" dirty="0"/>
          </a:p>
        </p:txBody>
      </p:sp>
      <p:graphicFrame>
        <p:nvGraphicFramePr>
          <p:cNvPr id="204803" name="Object 3"/>
          <p:cNvGraphicFramePr>
            <a:graphicFrameLocks noChangeAspect="1"/>
          </p:cNvGraphicFramePr>
          <p:nvPr/>
        </p:nvGraphicFramePr>
        <p:xfrm>
          <a:off x="2057400" y="1943100"/>
          <a:ext cx="4322618" cy="1485900"/>
        </p:xfrm>
        <a:graphic>
          <a:graphicData uri="http://schemas.openxmlformats.org/presentationml/2006/ole">
            <p:oleObj spid="_x0000_s152578" name="Equation" r:id="rId3" imgW="2438400" imgH="83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graphicFrame>
        <p:nvGraphicFramePr>
          <p:cNvPr id="204803" name="Object 3"/>
          <p:cNvGraphicFramePr>
            <a:graphicFrameLocks noChangeAspect="1"/>
          </p:cNvGraphicFramePr>
          <p:nvPr/>
        </p:nvGraphicFramePr>
        <p:xfrm>
          <a:off x="2057400" y="1943100"/>
          <a:ext cx="4322618" cy="1485900"/>
        </p:xfrm>
        <a:graphic>
          <a:graphicData uri="http://schemas.openxmlformats.org/presentationml/2006/ole">
            <p:oleObj spid="_x0000_s227330" name="Equation" r:id="rId3" imgW="2438400" imgH="838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4419600"/>
            <a:ext cx="2895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is </a:t>
            </a:r>
            <a:r>
              <a:rPr lang="en-US" sz="3200" dirty="0" err="1" smtClean="0">
                <a:solidFill>
                  <a:srgbClr val="FF0000"/>
                </a:solidFill>
              </a:rPr>
              <a:t>α(xy</a:t>
            </a:r>
            <a:r>
              <a:rPr lang="en-US" sz="3200" dirty="0" smtClean="0">
                <a:solidFill>
                  <a:srgbClr val="FF0000"/>
                </a:solidFill>
              </a:rPr>
              <a:t>)?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graphicFrame>
        <p:nvGraphicFramePr>
          <p:cNvPr id="204803" name="Object 3"/>
          <p:cNvGraphicFramePr>
            <a:graphicFrameLocks noChangeAspect="1"/>
          </p:cNvGraphicFramePr>
          <p:nvPr/>
        </p:nvGraphicFramePr>
        <p:xfrm>
          <a:off x="4821382" y="5372100"/>
          <a:ext cx="4322618" cy="1485900"/>
        </p:xfrm>
        <a:graphic>
          <a:graphicData uri="http://schemas.openxmlformats.org/presentationml/2006/ole">
            <p:oleObj spid="_x0000_s228354" name="Equation" r:id="rId3" imgW="2438400" imgH="8382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32248" y="1676400"/>
            <a:ext cx="35021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Dow Jones		10</a:t>
            </a:r>
          </a:p>
          <a:p>
            <a:r>
              <a:rPr lang="en-US" sz="2400" dirty="0" smtClean="0"/>
              <a:t>the Dow rose		5</a:t>
            </a:r>
          </a:p>
          <a:p>
            <a:r>
              <a:rPr lang="en-US" sz="2400" dirty="0" smtClean="0"/>
              <a:t>the Dow fell		5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4048" y="4341167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cat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4048" y="49530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puppy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36576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rose | the Dow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4269433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jumped | the Dow ) = 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1676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cat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/>
        </p:nvGraphicFramePr>
        <p:xfrm>
          <a:off x="4821238" y="5368925"/>
          <a:ext cx="4322762" cy="1485900"/>
        </p:xfrm>
        <a:graphic>
          <a:graphicData uri="http://schemas.openxmlformats.org/presentationml/2006/ole">
            <p:oleObj spid="_x0000_s223234" name="Equation" r:id="rId3" imgW="2438400" imgH="8382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419600" y="2841526"/>
          <a:ext cx="2882957" cy="739874"/>
        </p:xfrm>
        <a:graphic>
          <a:graphicData uri="http://schemas.openxmlformats.org/presentationml/2006/ole">
            <p:oleObj spid="_x0000_s223235" name="Equation" r:id="rId4" imgW="1435100" imgH="368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4048" y="1824335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puppy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2438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α(see</a:t>
            </a:r>
            <a:r>
              <a:rPr lang="en-US" sz="2400" dirty="0" smtClean="0">
                <a:solidFill>
                  <a:srgbClr val="FF0000"/>
                </a:solidFill>
              </a:rPr>
              <a:t> the)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4048" y="3200400"/>
            <a:ext cx="44165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much probability mass did we reserve/discount for the bigram model?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/>
        </p:nvGraphicFramePr>
        <p:xfrm>
          <a:off x="0" y="5676900"/>
          <a:ext cx="3214688" cy="1104900"/>
        </p:xfrm>
        <a:graphic>
          <a:graphicData uri="http://schemas.openxmlformats.org/presentationml/2006/ole">
            <p:oleObj spid="_x0000_s229380" name="Equation" r:id="rId3" imgW="2438400" imgH="83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4048" y="1824335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puppy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2438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α(see</a:t>
            </a:r>
            <a:r>
              <a:rPr lang="en-US" sz="2400" dirty="0" smtClean="0">
                <a:solidFill>
                  <a:srgbClr val="FF0000"/>
                </a:solidFill>
              </a:rPr>
              <a:t> the) = ?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038600" y="3200400"/>
            <a:ext cx="4727448" cy="1066800"/>
            <a:chOff x="4038600" y="3505200"/>
            <a:chExt cx="4727448" cy="1066800"/>
          </a:xfrm>
        </p:grpSpPr>
        <p:sp>
          <p:nvSpPr>
            <p:cNvPr id="10" name="TextBox 9"/>
            <p:cNvSpPr txBox="1"/>
            <p:nvPr/>
          </p:nvSpPr>
          <p:spPr>
            <a:xfrm>
              <a:off x="4038600" y="3505200"/>
              <a:ext cx="47274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# of </a:t>
              </a:r>
              <a:r>
                <a:rPr lang="en-US" sz="2400" i="1" dirty="0" smtClean="0"/>
                <a:t>types</a:t>
              </a:r>
              <a:r>
                <a:rPr lang="en-US" sz="2400" dirty="0" smtClean="0"/>
                <a:t> starting with “see the” * D</a:t>
              </a:r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36534" y="4110335"/>
              <a:ext cx="2554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count(“see</a:t>
              </a:r>
              <a:r>
                <a:rPr lang="en-US" sz="2400" dirty="0" smtClean="0"/>
                <a:t> the”)</a:t>
              </a:r>
              <a:endParaRPr lang="en-US" sz="24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4187952" y="4038600"/>
              <a:ext cx="4578096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4038600" y="4495800"/>
            <a:ext cx="4953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For each of the unique trigrams, we subtracted D/</a:t>
            </a:r>
            <a:r>
              <a:rPr lang="en-US" sz="2400" dirty="0" err="1" smtClean="0">
                <a:solidFill>
                  <a:srgbClr val="0000FF"/>
                </a:solidFill>
              </a:rPr>
              <a:t>count(“see</a:t>
            </a:r>
            <a:r>
              <a:rPr lang="en-US" sz="2400" dirty="0" smtClean="0">
                <a:solidFill>
                  <a:srgbClr val="0000FF"/>
                </a:solidFill>
              </a:rPr>
              <a:t> the”) from the probability distribution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231427" name="Object 3"/>
          <p:cNvGraphicFramePr>
            <a:graphicFrameLocks noChangeAspect="1"/>
          </p:cNvGraphicFramePr>
          <p:nvPr/>
        </p:nvGraphicFramePr>
        <p:xfrm>
          <a:off x="0" y="5676900"/>
          <a:ext cx="3214688" cy="1104900"/>
        </p:xfrm>
        <a:graphic>
          <a:graphicData uri="http://schemas.openxmlformats.org/presentationml/2006/ole">
            <p:oleObj spid="_x0000_s231427" name="Equation" r:id="rId4" imgW="2438400" imgH="83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2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the dog		1</a:t>
            </a:r>
          </a:p>
          <a:p>
            <a:r>
              <a:rPr lang="en-US" sz="2400" dirty="0" smtClean="0"/>
              <a:t>see the cat		2</a:t>
            </a:r>
          </a:p>
          <a:p>
            <a:r>
              <a:rPr lang="en-US" sz="2400" dirty="0" smtClean="0"/>
              <a:t>see the banana	4</a:t>
            </a:r>
          </a:p>
          <a:p>
            <a:r>
              <a:rPr lang="en-US" sz="2400" dirty="0" smtClean="0"/>
              <a:t>see the man		1</a:t>
            </a:r>
          </a:p>
          <a:p>
            <a:r>
              <a:rPr lang="en-US" sz="2400" dirty="0" smtClean="0"/>
              <a:t>see the woman	1</a:t>
            </a:r>
          </a:p>
          <a:p>
            <a:r>
              <a:rPr lang="en-US" sz="2400" dirty="0" smtClean="0"/>
              <a:t>see the car		1</a:t>
            </a:r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/>
        </p:nvGraphicFramePr>
        <p:xfrm>
          <a:off x="0" y="5676900"/>
          <a:ext cx="3214361" cy="1104900"/>
        </p:xfrm>
        <a:graphic>
          <a:graphicData uri="http://schemas.openxmlformats.org/presentationml/2006/ole">
            <p:oleObj spid="_x0000_s235522" name="Equation" r:id="rId4" imgW="2438400" imgH="838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94048" y="1824335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puppy | see the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2438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α(see</a:t>
            </a:r>
            <a:r>
              <a:rPr lang="en-US" sz="2400" dirty="0" smtClean="0">
                <a:solidFill>
                  <a:srgbClr val="FF0000"/>
                </a:solidFill>
              </a:rPr>
              <a:t> the) = 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660650" y="4724400"/>
          <a:ext cx="6254750" cy="762000"/>
        </p:xfrm>
        <a:graphic>
          <a:graphicData uri="http://schemas.openxmlformats.org/presentationml/2006/ole">
            <p:oleObj spid="_x0000_s235523" name="Equation" r:id="rId5" imgW="3022600" imgH="36830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429000" y="5599093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distribute this probability mass to all bigrams that we backed off to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038600" y="3200400"/>
            <a:ext cx="4727448" cy="1066800"/>
            <a:chOff x="4038600" y="3505200"/>
            <a:chExt cx="4727448" cy="1066800"/>
          </a:xfrm>
        </p:grpSpPr>
        <p:sp>
          <p:nvSpPr>
            <p:cNvPr id="21" name="TextBox 20"/>
            <p:cNvSpPr txBox="1"/>
            <p:nvPr/>
          </p:nvSpPr>
          <p:spPr>
            <a:xfrm>
              <a:off x="4038600" y="3505200"/>
              <a:ext cx="47274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# of </a:t>
              </a:r>
              <a:r>
                <a:rPr lang="en-US" sz="2400" i="1" dirty="0" smtClean="0"/>
                <a:t>types</a:t>
              </a:r>
              <a:r>
                <a:rPr lang="en-US" sz="2400" dirty="0" smtClean="0"/>
                <a:t> starting with “see the” * D</a:t>
              </a:r>
              <a:endParaRPr lang="en-US" sz="2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36534" y="4110335"/>
              <a:ext cx="2554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count(“see</a:t>
              </a:r>
              <a:r>
                <a:rPr lang="en-US" sz="2400" dirty="0" smtClean="0"/>
                <a:t> the”)</a:t>
              </a:r>
              <a:endParaRPr lang="en-US" sz="2400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4187952" y="4038600"/>
              <a:ext cx="4578096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31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have some number of bigrams we’re going to </a:t>
            </a:r>
            <a:r>
              <a:rPr lang="en-US" sz="2800" dirty="0" err="1" smtClean="0"/>
              <a:t>backoff</a:t>
            </a:r>
            <a:r>
              <a:rPr lang="en-US" sz="2800" dirty="0" smtClean="0"/>
              <a:t> to, i.e. those </a:t>
            </a:r>
            <a:r>
              <a:rPr lang="en-US" sz="2800" i="1" dirty="0" smtClean="0"/>
              <a:t>X</a:t>
            </a:r>
            <a:r>
              <a:rPr lang="en-US" sz="2800" dirty="0" smtClean="0"/>
              <a:t> where </a:t>
            </a:r>
            <a:r>
              <a:rPr lang="en-US" sz="2800" dirty="0" err="1" smtClean="0"/>
              <a:t>C(see</a:t>
            </a:r>
            <a:r>
              <a:rPr lang="en-US" sz="2800" dirty="0" smtClean="0"/>
              <a:t> the </a:t>
            </a:r>
            <a:r>
              <a:rPr lang="en-US" sz="2800" i="1" dirty="0" smtClean="0"/>
              <a:t>X</a:t>
            </a:r>
            <a:r>
              <a:rPr lang="en-US" sz="2800" dirty="0" smtClean="0"/>
              <a:t>) = 0, that is unseen trigrams starting with “see the”</a:t>
            </a:r>
          </a:p>
          <a:p>
            <a:r>
              <a:rPr lang="en-US" sz="2800" dirty="0" smtClean="0"/>
              <a:t>When we </a:t>
            </a:r>
            <a:r>
              <a:rPr lang="en-US" sz="2800" dirty="0" err="1" smtClean="0"/>
              <a:t>backoff</a:t>
            </a:r>
            <a:r>
              <a:rPr lang="en-US" sz="2800" dirty="0" smtClean="0"/>
              <a:t>, for each of these, we’ll be including their probability in the model: P(X | the)</a:t>
            </a:r>
          </a:p>
          <a:p>
            <a:r>
              <a:rPr lang="en-US" sz="2800" dirty="0" err="1" smtClean="0"/>
              <a:t>αis</a:t>
            </a:r>
            <a:r>
              <a:rPr lang="en-US" sz="2800" dirty="0" smtClean="0"/>
              <a:t> the normalizing constant </a:t>
            </a:r>
            <a:r>
              <a:rPr lang="en-US" sz="2800" dirty="0" smtClean="0"/>
              <a:t>s</a:t>
            </a:r>
            <a:r>
              <a:rPr lang="en-US" sz="2800" dirty="0" smtClean="0"/>
              <a:t>o that the sum of these probabilities equals the reserved probability mass</a:t>
            </a:r>
          </a:p>
        </p:txBody>
      </p:sp>
      <p:graphicFrame>
        <p:nvGraphicFramePr>
          <p:cNvPr id="245763" name="Object 3"/>
          <p:cNvGraphicFramePr>
            <a:graphicFrameLocks noChangeAspect="1"/>
          </p:cNvGraphicFramePr>
          <p:nvPr/>
        </p:nvGraphicFramePr>
        <p:xfrm>
          <a:off x="1905000" y="5334000"/>
          <a:ext cx="5626100" cy="731838"/>
        </p:xfrm>
        <a:graphic>
          <a:graphicData uri="http://schemas.openxmlformats.org/presentationml/2006/ole">
            <p:oleObj spid="_x0000_s245763" name="Equation" r:id="rId3" imgW="2717800" imgH="3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31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can calculate </a:t>
            </a:r>
            <a:r>
              <a:rPr lang="en-US" sz="2800" dirty="0" err="1" smtClean="0"/>
              <a:t>α</a:t>
            </a:r>
            <a:r>
              <a:rPr lang="en-US" sz="2800" dirty="0" smtClean="0"/>
              <a:t> two ways</a:t>
            </a:r>
          </a:p>
          <a:p>
            <a:pPr lvl="1"/>
            <a:r>
              <a:rPr lang="en-US" sz="2400" dirty="0" smtClean="0"/>
              <a:t>Based on those we haven’t seen: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Or, more often, based on those we do see:</a:t>
            </a:r>
          </a:p>
        </p:txBody>
      </p:sp>
      <p:graphicFrame>
        <p:nvGraphicFramePr>
          <p:cNvPr id="245763" name="Object 3"/>
          <p:cNvGraphicFramePr>
            <a:graphicFrameLocks noChangeAspect="1"/>
          </p:cNvGraphicFramePr>
          <p:nvPr/>
        </p:nvGraphicFramePr>
        <p:xfrm>
          <a:off x="2057400" y="2895600"/>
          <a:ext cx="4757737" cy="1125538"/>
        </p:xfrm>
        <a:graphic>
          <a:graphicData uri="http://schemas.openxmlformats.org/presentationml/2006/ole">
            <p:oleObj spid="_x0000_s291842" name="Equation" r:id="rId3" imgW="2298700" imgH="546100" progId="Equation.3">
              <p:embed/>
            </p:oleObj>
          </a:graphicData>
        </a:graphic>
      </p:graphicFrame>
      <p:graphicFrame>
        <p:nvGraphicFramePr>
          <p:cNvPr id="291843" name="Object 3"/>
          <p:cNvGraphicFramePr>
            <a:graphicFrameLocks noChangeAspect="1"/>
          </p:cNvGraphicFramePr>
          <p:nvPr/>
        </p:nvGraphicFramePr>
        <p:xfrm>
          <a:off x="2057400" y="4953000"/>
          <a:ext cx="4757738" cy="1125537"/>
        </p:xfrm>
        <a:graphic>
          <a:graphicData uri="http://schemas.openxmlformats.org/presentationml/2006/ole">
            <p:oleObj spid="_x0000_s291843" name="Equation" r:id="rId4" imgW="2298700" imgH="546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dirty="0" err="1" smtClean="0"/>
              <a:t>α</a:t>
            </a:r>
            <a:r>
              <a:rPr lang="en-US" dirty="0" smtClean="0"/>
              <a:t> in general: trigrams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Calculate the reserved mass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Calculate the sum of the backed off probability.  For bigram “A B”: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Calculate </a:t>
            </a:r>
            <a:r>
              <a:rPr lang="en-US" sz="2000" dirty="0" err="1" smtClean="0"/>
              <a:t>α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489590" y="2433935"/>
            <a:ext cx="3536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reserved_mass(</a:t>
            </a:r>
            <a:r>
              <a:rPr lang="en-US" sz="2000" dirty="0" err="1" smtClean="0"/>
              <a:t>bigram</a:t>
            </a:r>
            <a:r>
              <a:rPr lang="en-US" sz="2000" dirty="0" smtClean="0"/>
              <a:t>) </a:t>
            </a:r>
            <a:r>
              <a:rPr lang="en-US" sz="2000" dirty="0" smtClean="0"/>
              <a:t>=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87952" y="2133600"/>
            <a:ext cx="4727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# of </a:t>
            </a:r>
            <a:r>
              <a:rPr lang="en-US" sz="2000" i="1" dirty="0" smtClean="0"/>
              <a:t>types</a:t>
            </a:r>
            <a:r>
              <a:rPr lang="en-US" sz="2000" dirty="0" smtClean="0"/>
              <a:t> starting with</a:t>
            </a:r>
            <a:r>
              <a:rPr lang="en-US" sz="2000" dirty="0" smtClean="0"/>
              <a:t> </a:t>
            </a:r>
            <a:r>
              <a:rPr lang="en-US" sz="2000" dirty="0" smtClean="0"/>
              <a:t>bigram</a:t>
            </a:r>
            <a:r>
              <a:rPr lang="en-US" sz="2000" dirty="0" smtClean="0"/>
              <a:t> </a:t>
            </a:r>
            <a:r>
              <a:rPr lang="en-US" sz="2000" dirty="0" smtClean="0"/>
              <a:t>* D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985886" y="2738735"/>
            <a:ext cx="2554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count</a:t>
            </a:r>
            <a:r>
              <a:rPr lang="en-US" sz="2000" dirty="0" err="1" smtClean="0"/>
              <a:t>(</a:t>
            </a:r>
            <a:r>
              <a:rPr lang="en-US" sz="2000" dirty="0" err="1" smtClean="0"/>
              <a:t>bigram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337304" y="2667000"/>
            <a:ext cx="3584448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1489590" y="3852863"/>
          <a:ext cx="1962150" cy="622605"/>
        </p:xfrm>
        <a:graphic>
          <a:graphicData uri="http://schemas.openxmlformats.org/presentationml/2006/ole">
            <p:oleObj spid="_x0000_s292866" name="Equation" r:id="rId3" imgW="1117600" imgH="355600" progId="Equation.3">
              <p:embed/>
            </p:oleObj>
          </a:graphicData>
        </a:graphic>
      </p:graphicFrame>
      <p:graphicFrame>
        <p:nvGraphicFramePr>
          <p:cNvPr id="292867" name="Object 3"/>
          <p:cNvGraphicFramePr>
            <a:graphicFrameLocks noChangeAspect="1"/>
          </p:cNvGraphicFramePr>
          <p:nvPr/>
        </p:nvGraphicFramePr>
        <p:xfrm>
          <a:off x="6324600" y="3810000"/>
          <a:ext cx="1649413" cy="622300"/>
        </p:xfrm>
        <a:graphic>
          <a:graphicData uri="http://schemas.openxmlformats.org/presentationml/2006/ole">
            <p:oleObj spid="_x0000_s292867" name="Equation" r:id="rId4" imgW="939800" imgH="3556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3800" y="3886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either is fine in practice, the left is easier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292868" name="Object 4"/>
          <p:cNvGraphicFramePr>
            <a:graphicFrameLocks noChangeAspect="1"/>
          </p:cNvGraphicFramePr>
          <p:nvPr/>
        </p:nvGraphicFramePr>
        <p:xfrm>
          <a:off x="1598740" y="5410200"/>
          <a:ext cx="3427412" cy="940781"/>
        </p:xfrm>
        <a:graphic>
          <a:graphicData uri="http://schemas.openxmlformats.org/presentationml/2006/ole">
            <p:oleObj spid="_x0000_s292868" name="Equation" r:id="rId5" imgW="1981200" imgH="546100" progId="Equation.3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10800000" flipV="1">
            <a:off x="4800600" y="54102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24600" y="5029200"/>
            <a:ext cx="2441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– the sum of the bigram probabilities of those trigrams that we saw starting with bigram A B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950" y="1828800"/>
            <a:ext cx="6089650" cy="45114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4448" y="3962400"/>
            <a:ext cx="2282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smoothing techniques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dirty="0" err="1" smtClean="0"/>
              <a:t>α</a:t>
            </a:r>
            <a:r>
              <a:rPr lang="en-US" dirty="0" smtClean="0"/>
              <a:t> in general: </a:t>
            </a:r>
            <a:r>
              <a:rPr lang="en-US" dirty="0" smtClean="0"/>
              <a:t>b</a:t>
            </a:r>
            <a:r>
              <a:rPr lang="en-US" dirty="0" smtClean="0"/>
              <a:t>igrams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Calculate the reserved mass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Calculate the sum of the backed off probability.  For bigram “A B”: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Calculate </a:t>
            </a:r>
            <a:r>
              <a:rPr lang="en-US" sz="2000" dirty="0" err="1" smtClean="0"/>
              <a:t>α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489590" y="2433935"/>
            <a:ext cx="3536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reserved_mass(unigram</a:t>
            </a:r>
            <a:r>
              <a:rPr lang="en-US" sz="2000" dirty="0" smtClean="0"/>
              <a:t>) </a:t>
            </a:r>
            <a:r>
              <a:rPr lang="en-US" sz="2000" dirty="0" smtClean="0"/>
              <a:t>=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87952" y="2133600"/>
            <a:ext cx="4727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# of </a:t>
            </a:r>
            <a:r>
              <a:rPr lang="en-US" sz="2000" i="1" dirty="0" smtClean="0"/>
              <a:t>types</a:t>
            </a:r>
            <a:r>
              <a:rPr lang="en-US" sz="2000" dirty="0" smtClean="0"/>
              <a:t> starting with</a:t>
            </a:r>
            <a:r>
              <a:rPr lang="en-US" sz="2000" dirty="0" smtClean="0"/>
              <a:t> uni</a:t>
            </a:r>
            <a:r>
              <a:rPr lang="en-US" sz="2000" dirty="0" smtClean="0"/>
              <a:t>gram</a:t>
            </a:r>
            <a:r>
              <a:rPr lang="en-US" sz="2000" dirty="0" smtClean="0"/>
              <a:t> </a:t>
            </a:r>
            <a:r>
              <a:rPr lang="en-US" sz="2000" dirty="0" smtClean="0"/>
              <a:t>* D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985886" y="2738735"/>
            <a:ext cx="2554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count</a:t>
            </a:r>
            <a:r>
              <a:rPr lang="en-US" sz="2000" dirty="0" err="1" smtClean="0"/>
              <a:t>(unigram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337304" y="2667000"/>
            <a:ext cx="3584448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2866" name="Object 2"/>
          <p:cNvGraphicFramePr>
            <a:graphicFrameLocks noChangeAspect="1"/>
          </p:cNvGraphicFramePr>
          <p:nvPr/>
        </p:nvGraphicFramePr>
        <p:xfrm>
          <a:off x="1689100" y="3852863"/>
          <a:ext cx="1560513" cy="622300"/>
        </p:xfrm>
        <a:graphic>
          <a:graphicData uri="http://schemas.openxmlformats.org/presentationml/2006/ole">
            <p:oleObj spid="_x0000_s294914" name="Equation" r:id="rId3" imgW="889000" imgH="355600" progId="Equation.3">
              <p:embed/>
            </p:oleObj>
          </a:graphicData>
        </a:graphic>
      </p:graphicFrame>
      <p:graphicFrame>
        <p:nvGraphicFramePr>
          <p:cNvPr id="292867" name="Object 3"/>
          <p:cNvGraphicFramePr>
            <a:graphicFrameLocks noChangeAspect="1"/>
          </p:cNvGraphicFramePr>
          <p:nvPr/>
        </p:nvGraphicFramePr>
        <p:xfrm>
          <a:off x="6524625" y="3810000"/>
          <a:ext cx="1247775" cy="622300"/>
        </p:xfrm>
        <a:graphic>
          <a:graphicData uri="http://schemas.openxmlformats.org/presentationml/2006/ole">
            <p:oleObj spid="_x0000_s294915" name="Equation" r:id="rId4" imgW="711200" imgH="3556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33800" y="3886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either is fine in practice, the left is easier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292868" name="Object 4"/>
          <p:cNvGraphicFramePr>
            <a:graphicFrameLocks noChangeAspect="1"/>
          </p:cNvGraphicFramePr>
          <p:nvPr/>
        </p:nvGraphicFramePr>
        <p:xfrm>
          <a:off x="1839913" y="5410200"/>
          <a:ext cx="2944812" cy="941388"/>
        </p:xfrm>
        <a:graphic>
          <a:graphicData uri="http://schemas.openxmlformats.org/presentationml/2006/ole">
            <p:oleObj spid="_x0000_s294916" name="Equation" r:id="rId5" imgW="1701800" imgH="546100" progId="Equation.3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10800000" flipV="1">
            <a:off x="4800600" y="54102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24600" y="5029200"/>
            <a:ext cx="2441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– the sum of the unigram probabilities of those </a:t>
            </a:r>
            <a:r>
              <a:rPr lang="en-US" dirty="0" smtClean="0"/>
              <a:t>b</a:t>
            </a:r>
            <a:r>
              <a:rPr lang="en-US" dirty="0" smtClean="0"/>
              <a:t>igrams that we saw starting with word A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Calculating </a:t>
            </a:r>
            <a:r>
              <a:rPr lang="en-US" dirty="0" err="1" smtClean="0"/>
              <a:t>backoff</a:t>
            </a:r>
            <a:r>
              <a:rPr lang="en-US" dirty="0" smtClean="0"/>
              <a:t> models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Store the </a:t>
            </a:r>
            <a:r>
              <a:rPr lang="en-US" sz="2800" dirty="0" err="1" smtClean="0"/>
              <a:t>αs</a:t>
            </a:r>
            <a:r>
              <a:rPr lang="en-US" sz="2800" dirty="0" smtClean="0"/>
              <a:t> in another table</a:t>
            </a:r>
          </a:p>
          <a:p>
            <a:pPr lvl="1"/>
            <a:r>
              <a:rPr lang="en-US" sz="2400" dirty="0" smtClean="0"/>
              <a:t>If it’s a trigram backed off to a bigram, it’s a table keyed by the bigrams</a:t>
            </a:r>
          </a:p>
          <a:p>
            <a:pPr lvl="1"/>
            <a:r>
              <a:rPr lang="en-US" sz="2400" dirty="0" smtClean="0"/>
              <a:t>If it’s a bigram backed off to a unigram, it’s a table keyed by the unigrams</a:t>
            </a:r>
          </a:p>
          <a:p>
            <a:r>
              <a:rPr lang="en-US" sz="2800" dirty="0" smtClean="0"/>
              <a:t>Compute the </a:t>
            </a:r>
            <a:r>
              <a:rPr lang="en-US" sz="2800" dirty="0" err="1" smtClean="0"/>
              <a:t>αs</a:t>
            </a:r>
            <a:r>
              <a:rPr lang="en-US" sz="2800" dirty="0" smtClean="0"/>
              <a:t> during training</a:t>
            </a:r>
            <a:endParaRPr lang="en-US" sz="2200" dirty="0" smtClean="0"/>
          </a:p>
          <a:p>
            <a:pPr lvl="1"/>
            <a:r>
              <a:rPr lang="en-US" sz="2200" dirty="0" smtClean="0"/>
              <a:t>After calculating all of the probabilities of seen unigrams/bigrams/trigrams</a:t>
            </a:r>
          </a:p>
          <a:p>
            <a:pPr lvl="1"/>
            <a:r>
              <a:rPr lang="en-US" sz="2200" dirty="0" smtClean="0"/>
              <a:t>Go back through and calculate the </a:t>
            </a:r>
            <a:r>
              <a:rPr lang="en-US" sz="2200" dirty="0" err="1" smtClean="0"/>
              <a:t>αs</a:t>
            </a:r>
            <a:r>
              <a:rPr lang="en-US" sz="2200" dirty="0" smtClean="0"/>
              <a:t> (you should have all of the information you need)</a:t>
            </a:r>
          </a:p>
          <a:p>
            <a:r>
              <a:rPr lang="en-US" sz="2500" dirty="0" smtClean="0"/>
              <a:t>During testing, it should then be easy to apply the </a:t>
            </a:r>
            <a:r>
              <a:rPr lang="en-US" sz="2500" dirty="0" err="1" smtClean="0"/>
              <a:t>backoff</a:t>
            </a:r>
            <a:r>
              <a:rPr lang="en-US" sz="2500" dirty="0" smtClean="0"/>
              <a:t> model with the </a:t>
            </a:r>
            <a:r>
              <a:rPr lang="en-US" sz="2500" dirty="0" err="1" smtClean="0"/>
              <a:t>αs</a:t>
            </a:r>
            <a:r>
              <a:rPr lang="en-US" sz="2500" dirty="0" smtClean="0"/>
              <a:t> pre-calculated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4048" y="1824335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( jumped | the Dow 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2438400"/>
            <a:ext cx="380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α(the</a:t>
            </a:r>
            <a:r>
              <a:rPr lang="en-US" sz="2400" dirty="0" smtClean="0">
                <a:solidFill>
                  <a:srgbClr val="FF0000"/>
                </a:solidFill>
              </a:rPr>
              <a:t> Dow) = 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824335"/>
            <a:ext cx="350215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Dow Jones		10</a:t>
            </a:r>
          </a:p>
          <a:p>
            <a:r>
              <a:rPr lang="en-US" sz="2400" dirty="0" smtClean="0"/>
              <a:t>the Dow rose		5</a:t>
            </a:r>
          </a:p>
          <a:p>
            <a:r>
              <a:rPr lang="en-US" sz="2400" dirty="0" smtClean="0"/>
              <a:t>the Dow fell		5</a:t>
            </a:r>
            <a:endParaRPr lang="en-US" sz="24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112963" y="4572000"/>
          <a:ext cx="6650037" cy="762000"/>
        </p:xfrm>
        <a:graphic>
          <a:graphicData uri="http://schemas.openxmlformats.org/presentationml/2006/ole">
            <p:oleObj spid="_x0000_s237571" name="Equation" r:id="rId3" imgW="3213100" imgH="368300" progId="Equation.3">
              <p:embed/>
            </p:oleObj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4038600" y="3200400"/>
            <a:ext cx="4727448" cy="1066800"/>
            <a:chOff x="4038600" y="3505200"/>
            <a:chExt cx="4727448" cy="1066800"/>
          </a:xfrm>
        </p:grpSpPr>
        <p:sp>
          <p:nvSpPr>
            <p:cNvPr id="20" name="TextBox 19"/>
            <p:cNvSpPr txBox="1"/>
            <p:nvPr/>
          </p:nvSpPr>
          <p:spPr>
            <a:xfrm>
              <a:off x="4038600" y="3505200"/>
              <a:ext cx="47274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# of </a:t>
              </a:r>
              <a:r>
                <a:rPr lang="en-US" sz="2400" i="1" dirty="0" smtClean="0"/>
                <a:t>types</a:t>
              </a:r>
              <a:r>
                <a:rPr lang="en-US" sz="2400" dirty="0" smtClean="0"/>
                <a:t> starting with “see the” * D</a:t>
              </a:r>
              <a:endParaRPr lang="en-US" sz="2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836534" y="4110335"/>
              <a:ext cx="2554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count(“see</a:t>
              </a:r>
              <a:r>
                <a:rPr lang="en-US" sz="2400" dirty="0" smtClean="0"/>
                <a:t> the”)</a:t>
              </a:r>
              <a:endParaRPr lang="en-US" sz="2400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4187952" y="4038600"/>
              <a:ext cx="4578096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37574" name="Object 6"/>
          <p:cNvGraphicFramePr>
            <a:graphicFrameLocks noChangeAspect="1"/>
          </p:cNvGraphicFramePr>
          <p:nvPr/>
        </p:nvGraphicFramePr>
        <p:xfrm>
          <a:off x="2438400" y="5562600"/>
          <a:ext cx="4967288" cy="1125537"/>
        </p:xfrm>
        <a:graphic>
          <a:graphicData uri="http://schemas.openxmlformats.org/presentationml/2006/ole">
            <p:oleObj spid="_x0000_s237574" name="Equation" r:id="rId4" imgW="2400300" imgH="546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Backoff</a:t>
            </a:r>
            <a:r>
              <a:rPr lang="en-US" dirty="0" smtClean="0"/>
              <a:t> models: absolute discounting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581400"/>
            <a:ext cx="81534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Two nice attributes:</a:t>
            </a:r>
            <a:endParaRPr lang="en-US" dirty="0" smtClean="0"/>
          </a:p>
          <a:p>
            <a:pPr lvl="1"/>
            <a:r>
              <a:rPr lang="en-US" dirty="0" smtClean="0"/>
              <a:t>decreases </a:t>
            </a:r>
            <a:r>
              <a:rPr lang="en-US" dirty="0" smtClean="0"/>
              <a:t>if we’ve seen more bigrams</a:t>
            </a:r>
          </a:p>
          <a:p>
            <a:pPr lvl="2"/>
            <a:r>
              <a:rPr lang="en-US" dirty="0" smtClean="0"/>
              <a:t>should be more confident that the unseen trigram is no good</a:t>
            </a:r>
            <a:endParaRPr lang="en-US" dirty="0" smtClean="0"/>
          </a:p>
          <a:p>
            <a:pPr lvl="1"/>
            <a:r>
              <a:rPr lang="en-US" dirty="0" smtClean="0"/>
              <a:t>increases </a:t>
            </a:r>
            <a:r>
              <a:rPr lang="en-US" dirty="0" smtClean="0"/>
              <a:t>if the bigram tends to be followed by lots of other words</a:t>
            </a:r>
          </a:p>
          <a:p>
            <a:pPr lvl="2"/>
            <a:r>
              <a:rPr lang="en-US" dirty="0" smtClean="0"/>
              <a:t>will be more likely to see an unseen trigram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2205335"/>
            <a:ext cx="2622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reserved_mass</a:t>
            </a:r>
            <a:r>
              <a:rPr lang="en-US" sz="2400" dirty="0" smtClean="0"/>
              <a:t> = </a:t>
            </a:r>
            <a:endParaRPr lang="en-US" sz="2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3352800" y="1905000"/>
            <a:ext cx="4727448" cy="1066800"/>
            <a:chOff x="4038600" y="3505200"/>
            <a:chExt cx="4727448" cy="1066800"/>
          </a:xfrm>
        </p:grpSpPr>
        <p:sp>
          <p:nvSpPr>
            <p:cNvPr id="14" name="TextBox 13"/>
            <p:cNvSpPr txBox="1"/>
            <p:nvPr/>
          </p:nvSpPr>
          <p:spPr>
            <a:xfrm>
              <a:off x="4038600" y="3505200"/>
              <a:ext cx="47274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# of </a:t>
              </a:r>
              <a:r>
                <a:rPr lang="en-US" sz="2400" i="1" dirty="0" smtClean="0"/>
                <a:t>types</a:t>
              </a:r>
              <a:r>
                <a:rPr lang="en-US" sz="2400" dirty="0" smtClean="0"/>
                <a:t> starting with</a:t>
              </a:r>
              <a:r>
                <a:rPr lang="en-US" sz="2400" dirty="0" smtClean="0"/>
                <a:t> </a:t>
              </a:r>
              <a:r>
                <a:rPr lang="en-US" sz="2400" dirty="0" smtClean="0"/>
                <a:t>bigram</a:t>
              </a:r>
              <a:r>
                <a:rPr lang="en-US" sz="2400" dirty="0" smtClean="0"/>
                <a:t> </a:t>
              </a:r>
              <a:r>
                <a:rPr lang="en-US" sz="2400" dirty="0" smtClean="0"/>
                <a:t>* D</a:t>
              </a:r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36534" y="4110335"/>
              <a:ext cx="2554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count</a:t>
              </a:r>
              <a:r>
                <a:rPr lang="en-US" sz="2400" dirty="0" err="1" smtClean="0"/>
                <a:t>(</a:t>
              </a:r>
              <a:r>
                <a:rPr lang="en-US" sz="2400" dirty="0" err="1" smtClean="0"/>
                <a:t>bigram</a:t>
              </a:r>
              <a:r>
                <a:rPr lang="en-US" sz="2400" dirty="0" smtClean="0"/>
                <a:t>)</a:t>
              </a:r>
              <a:endParaRPr lang="en-US" sz="24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187952" y="4038600"/>
              <a:ext cx="4578096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Kneser</a:t>
            </a:r>
            <a:r>
              <a:rPr lang="en-US" dirty="0" smtClean="0"/>
              <a:t>-Ney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1"/>
            <a:ext cx="7556313" cy="457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Idea: not all counts should be discounted with the same value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971800"/>
            <a:ext cx="518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P(Francisco</a:t>
            </a:r>
            <a:r>
              <a:rPr lang="en-US" sz="2400" dirty="0" smtClean="0"/>
              <a:t> | eggplant) </a:t>
            </a:r>
            <a:r>
              <a:rPr lang="en-US" sz="2400" dirty="0" err="1" smtClean="0">
                <a:solidFill>
                  <a:srgbClr val="008000"/>
                </a:solidFill>
              </a:rPr>
              <a:t>vs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P(stew</a:t>
            </a:r>
            <a:r>
              <a:rPr lang="en-US" sz="2400" dirty="0" smtClean="0"/>
              <a:t> | eggplant)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68187" y="4191000"/>
            <a:ext cx="61946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If we’ve never seen either, which should be more likely? why?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What would an normal discounted </a:t>
            </a:r>
            <a:r>
              <a:rPr lang="en-US" sz="2000" dirty="0" err="1" smtClean="0">
                <a:solidFill>
                  <a:srgbClr val="FF0000"/>
                </a:solidFill>
              </a:rPr>
              <a:t>backoff</a:t>
            </a:r>
            <a:r>
              <a:rPr lang="en-US" sz="2000" dirty="0" smtClean="0">
                <a:solidFill>
                  <a:srgbClr val="FF0000"/>
                </a:solidFill>
              </a:rPr>
              <a:t> model say?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What is the problem?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2590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6600"/>
                </a:solidFill>
              </a:rPr>
              <a:t>common</a:t>
            </a:r>
            <a:endParaRPr lang="en-US" i="1" dirty="0">
              <a:solidFill>
                <a:srgbClr val="FF66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68187" y="2819400"/>
            <a:ext cx="936813" cy="293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000" y="3733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6600"/>
                </a:solidFill>
              </a:rPr>
              <a:t>rarer</a:t>
            </a:r>
            <a:endParaRPr lang="en-US" i="1" dirty="0">
              <a:solidFill>
                <a:srgbClr val="FF66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044387" y="3802797"/>
            <a:ext cx="936813" cy="171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Kneser</a:t>
            </a:r>
            <a:r>
              <a:rPr lang="en-US" dirty="0" smtClean="0"/>
              <a:t>-Ney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1"/>
            <a:ext cx="7556313" cy="457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Idea: not all counts should be discounted with the same value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2971800"/>
            <a:ext cx="518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P(Francisco</a:t>
            </a:r>
            <a:r>
              <a:rPr lang="en-US" sz="2400" dirty="0" smtClean="0"/>
              <a:t> | eggplant) </a:t>
            </a:r>
            <a:r>
              <a:rPr lang="en-US" sz="2400" dirty="0" err="1" smtClean="0">
                <a:solidFill>
                  <a:srgbClr val="008000"/>
                </a:solidFill>
              </a:rPr>
              <a:t>vs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P(stew</a:t>
            </a:r>
            <a:r>
              <a:rPr lang="en-US" sz="2400" dirty="0" smtClean="0"/>
              <a:t> | eggplant)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12648" y="3802797"/>
            <a:ext cx="74421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Problem: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 Both of these would have the same </a:t>
            </a:r>
            <a:r>
              <a:rPr lang="en-US" sz="2400" dirty="0" err="1" smtClean="0">
                <a:solidFill>
                  <a:srgbClr val="0000FF"/>
                </a:solidFill>
              </a:rPr>
              <a:t>backoff</a:t>
            </a:r>
            <a:r>
              <a:rPr lang="en-US" sz="2400" dirty="0" smtClean="0">
                <a:solidFill>
                  <a:srgbClr val="0000FF"/>
                </a:solidFill>
              </a:rPr>
              <a:t> parameter since they’re both conditioning on eggplant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 We then would end up picking based on which was most frequent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 However, even though Francisco tends to only be preceded by a small number of words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Kneser</a:t>
            </a:r>
            <a:r>
              <a:rPr lang="en-US" dirty="0" smtClean="0"/>
              <a:t>-Ney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387963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Idea: not all counts should be discounted with the same value</a:t>
            </a:r>
          </a:p>
          <a:p>
            <a:r>
              <a:rPr lang="en-US" dirty="0" smtClean="0"/>
              <a:t> “Francisco” is common, so </a:t>
            </a:r>
            <a:r>
              <a:rPr lang="en-US" dirty="0" err="1" smtClean="0"/>
              <a:t>backoff</a:t>
            </a:r>
            <a:r>
              <a:rPr lang="en-US" dirty="0" smtClean="0"/>
              <a:t>/interpolated methods say it is likely</a:t>
            </a:r>
          </a:p>
          <a:p>
            <a:pPr lvl="1"/>
            <a:r>
              <a:rPr lang="en-US" dirty="0" smtClean="0"/>
              <a:t>But it only occurs in context of “San”</a:t>
            </a:r>
          </a:p>
          <a:p>
            <a:r>
              <a:rPr lang="en-US" dirty="0" smtClean="0"/>
              <a:t>“Stew” is common in many contexts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Weight </a:t>
            </a:r>
            <a:r>
              <a:rPr lang="en-US" dirty="0" err="1" smtClean="0">
                <a:solidFill>
                  <a:srgbClr val="008000"/>
                </a:solidFill>
              </a:rPr>
              <a:t>backoff</a:t>
            </a:r>
            <a:r>
              <a:rPr lang="en-US" dirty="0" smtClean="0">
                <a:solidFill>
                  <a:srgbClr val="008000"/>
                </a:solidFill>
              </a:rPr>
              <a:t> by number of contexts word occurs in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5479832"/>
            <a:ext cx="335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P(Francisco</a:t>
            </a:r>
            <a:r>
              <a:rPr lang="en-US" dirty="0" smtClean="0"/>
              <a:t> | eggplant)   </a:t>
            </a:r>
            <a:r>
              <a:rPr lang="en-US" dirty="0" smtClean="0">
                <a:solidFill>
                  <a:srgbClr val="FF0000"/>
                </a:solidFill>
              </a:rPr>
              <a:t>low</a:t>
            </a:r>
          </a:p>
          <a:p>
            <a:r>
              <a:rPr lang="en-US" dirty="0" err="1" smtClean="0"/>
              <a:t>P(stew</a:t>
            </a:r>
            <a:r>
              <a:rPr lang="en-US" dirty="0" smtClean="0"/>
              <a:t> | eggplant)   </a:t>
            </a:r>
            <a:r>
              <a:rPr lang="en-US" dirty="0" smtClean="0">
                <a:solidFill>
                  <a:srgbClr val="FF0000"/>
                </a:solidFill>
              </a:rPr>
              <a:t>higher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Kneser</a:t>
            </a:r>
            <a:r>
              <a:rPr lang="en-US" dirty="0" smtClean="0"/>
              <a:t>-Ney</a:t>
            </a:r>
            <a:endParaRPr lang="en-US" dirty="0"/>
          </a:p>
        </p:txBody>
      </p:sp>
      <p:graphicFrame>
        <p:nvGraphicFramePr>
          <p:cNvPr id="242690" name="Object 2"/>
          <p:cNvGraphicFramePr>
            <a:graphicFrameLocks noChangeAspect="1"/>
          </p:cNvGraphicFramePr>
          <p:nvPr/>
        </p:nvGraphicFramePr>
        <p:xfrm>
          <a:off x="1849438" y="1676400"/>
          <a:ext cx="4322762" cy="1485900"/>
        </p:xfrm>
        <a:graphic>
          <a:graphicData uri="http://schemas.openxmlformats.org/presentationml/2006/ole">
            <p:oleObj spid="_x0000_s242690" name="Equation" r:id="rId3" imgW="2438400" imgH="838200" progId="Equation.3">
              <p:embed/>
            </p:oleObj>
          </a:graphicData>
        </a:graphic>
      </p:graphicFrame>
      <p:graphicFrame>
        <p:nvGraphicFramePr>
          <p:cNvPr id="242691" name="Object 3"/>
          <p:cNvGraphicFramePr>
            <a:graphicFrameLocks noChangeAspect="1"/>
          </p:cNvGraphicFramePr>
          <p:nvPr/>
        </p:nvGraphicFramePr>
        <p:xfrm>
          <a:off x="1985963" y="4921250"/>
          <a:ext cx="4795837" cy="1708150"/>
        </p:xfrm>
        <a:graphic>
          <a:graphicData uri="http://schemas.openxmlformats.org/presentationml/2006/ole">
            <p:oleObj spid="_x0000_s242691" name="Equation" r:id="rId4" imgW="2705100" imgH="965200" progId="Equation.3">
              <p:embed/>
            </p:oleObj>
          </a:graphicData>
        </a:graphic>
      </p:graphicFrame>
      <p:sp>
        <p:nvSpPr>
          <p:cNvPr id="6" name="Down Arrow 5"/>
          <p:cNvSpPr/>
          <p:nvPr/>
        </p:nvSpPr>
        <p:spPr>
          <a:xfrm>
            <a:off x="3352800" y="3581400"/>
            <a:ext cx="838200" cy="838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0" y="35814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instead of the probability of the word/bigram occurring, use the probability of the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en-US" baseline="-25000" dirty="0" smtClean="0"/>
              <a:t>CONTINUATION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Relative to other words, how likely is this word to continue (i.e. follow) many other words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49338" y="3378200"/>
          <a:ext cx="6437312" cy="1041400"/>
        </p:xfrm>
        <a:graphic>
          <a:graphicData uri="http://schemas.openxmlformats.org/presentationml/2006/ole">
            <p:oleObj spid="_x0000_s243714" name="Equation" r:id="rId3" imgW="3454400" imgH="558800" progId="Equation.3">
              <p:embed/>
            </p:oleObj>
          </a:graphicData>
        </a:graphic>
      </p:graphicFrame>
      <p:graphicFrame>
        <p:nvGraphicFramePr>
          <p:cNvPr id="243715" name="Object 3"/>
          <p:cNvGraphicFramePr>
            <a:graphicFrameLocks noChangeAspect="1"/>
          </p:cNvGraphicFramePr>
          <p:nvPr/>
        </p:nvGraphicFramePr>
        <p:xfrm>
          <a:off x="3271837" y="4648200"/>
          <a:ext cx="3052763" cy="1089025"/>
        </p:xfrm>
        <a:graphic>
          <a:graphicData uri="http://schemas.openxmlformats.org/presentationml/2006/ole">
            <p:oleObj spid="_x0000_s243715" name="Equation" r:id="rId4" imgW="1638300" imgH="584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language model ideas?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572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Skipping models: rather than just the previous 2 words, condition on the previous word and the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word back, etc.</a:t>
            </a:r>
          </a:p>
          <a:p>
            <a:r>
              <a:rPr lang="en-US" sz="2400" dirty="0" smtClean="0"/>
              <a:t>Caching models: phrases seen are more likely to be seen again (helps deal with new domains)</a:t>
            </a:r>
          </a:p>
          <a:p>
            <a:r>
              <a:rPr lang="en-US" sz="2400" dirty="0" smtClean="0"/>
              <a:t>Clustering: </a:t>
            </a:r>
          </a:p>
          <a:p>
            <a:pPr lvl="1"/>
            <a:r>
              <a:rPr lang="en-US" sz="2200" dirty="0" smtClean="0"/>
              <a:t>some words fall into categories (e.g. Monday, Tuesday, Wednesday…)</a:t>
            </a:r>
          </a:p>
          <a:p>
            <a:pPr lvl="1"/>
            <a:r>
              <a:rPr lang="en-US" sz="2200" dirty="0" smtClean="0"/>
              <a:t>smooth probabilities with category probabilities</a:t>
            </a:r>
          </a:p>
          <a:p>
            <a:r>
              <a:rPr lang="en-US" sz="2400" dirty="0" smtClean="0"/>
              <a:t>Domain adaptation:</a:t>
            </a:r>
          </a:p>
          <a:p>
            <a:pPr lvl="1"/>
            <a:r>
              <a:rPr lang="en-US" sz="2200" dirty="0" smtClean="0"/>
              <a:t>interpolate between a general model and a domain specific model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Take home ideas:</a:t>
            </a:r>
          </a:p>
          <a:p>
            <a:pPr lvl="1"/>
            <a:r>
              <a:rPr lang="en-US" dirty="0" smtClean="0"/>
              <a:t>Key idea of smoothing is to redistribute the probability to handle less see (or never seen) events</a:t>
            </a:r>
          </a:p>
          <a:p>
            <a:pPr lvl="2"/>
            <a:r>
              <a:rPr lang="en-US" dirty="0" smtClean="0"/>
              <a:t>Still must always maintain a true probability distribution</a:t>
            </a:r>
          </a:p>
          <a:p>
            <a:pPr lvl="1"/>
            <a:r>
              <a:rPr lang="en-US" dirty="0" smtClean="0"/>
              <a:t>Lots of ways of smoothing data</a:t>
            </a:r>
          </a:p>
          <a:p>
            <a:pPr lvl="1"/>
            <a:r>
              <a:rPr lang="en-US" dirty="0" smtClean="0"/>
              <a:t>Should take into account features in your data!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n</a:t>
            </a:r>
            <a:r>
              <a:rPr lang="en-US" dirty="0" smtClean="0"/>
              <a:t>-grams, </a:t>
            </a:r>
            <a:r>
              <a:rPr lang="en-US" dirty="0" err="1" smtClean="0"/>
              <a:t>backoff</a:t>
            </a:r>
            <a:r>
              <a:rPr lang="en-US" dirty="0" smtClean="0"/>
              <a:t> models and, in particular, </a:t>
            </a:r>
            <a:r>
              <a:rPr lang="en-US" dirty="0" err="1" smtClean="0"/>
              <a:t>Kneser</a:t>
            </a:r>
            <a:r>
              <a:rPr lang="en-US" dirty="0" smtClean="0"/>
              <a:t>-Ney smoothing work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 results</a:t>
            </a: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658971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 Toolkits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SRI</a:t>
            </a:r>
          </a:p>
          <a:p>
            <a:pPr lvl="1"/>
            <a:r>
              <a:rPr lang="en-US" dirty="0" smtClean="0">
                <a:hlinkClick r:id="rId2"/>
              </a:rPr>
              <a:t>http://www-speech.sri.com/projects/srilm/</a:t>
            </a:r>
            <a:endParaRPr lang="en-US" dirty="0" smtClean="0"/>
          </a:p>
          <a:p>
            <a:r>
              <a:rPr lang="en-US" dirty="0" smtClean="0"/>
              <a:t>CMU</a:t>
            </a:r>
          </a:p>
          <a:p>
            <a:pPr lvl="1"/>
            <a:r>
              <a:rPr lang="en-US" dirty="0" smtClean="0">
                <a:hlinkClick r:id="rId3"/>
              </a:rPr>
              <a:t>http://www.speech.cs.cmu.edu/SLM_info.html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think today is a good day to be me</a:t>
            </a:r>
            <a:r>
              <a:rPr lang="en-US" dirty="0" smtClean="0">
                <a:solidFill>
                  <a:srgbClr val="000000"/>
                </a:solidFill>
              </a:rPr>
              <a:t>) 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| &lt;start&gt; &lt;start&gt;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think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&lt;start&gt; I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today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think today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today is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good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is 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399" y="4045803"/>
            <a:ext cx="42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If any of these has never been seen before, </a:t>
            </a:r>
            <a:r>
              <a:rPr lang="en-US" sz="2400" dirty="0" err="1" smtClean="0">
                <a:solidFill>
                  <a:srgbClr val="FF0000"/>
                </a:solidFill>
              </a:rPr>
              <a:t>prob</a:t>
            </a:r>
            <a:r>
              <a:rPr lang="en-US" sz="2400" dirty="0" smtClean="0">
                <a:solidFill>
                  <a:srgbClr val="FF0000"/>
                </a:solidFill>
              </a:rPr>
              <a:t> = 0!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1836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if our test set contains the following sentence, but one of the trigrams never occurred in our training data?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think today is a good day to be me</a:t>
            </a:r>
            <a:r>
              <a:rPr lang="en-US" dirty="0" smtClean="0">
                <a:solidFill>
                  <a:srgbClr val="000000"/>
                </a:solidFill>
              </a:rPr>
              <a:t>) 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| &lt;start&gt; &lt;start&gt;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think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&lt;start&gt; I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today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think today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today is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good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is 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3245346" y="4103132"/>
            <a:ext cx="1555255" cy="392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71799" y="4061192"/>
            <a:ext cx="37942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These probability estimates may be inaccurate.  Smoothing can help reduce some of the noise.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lambda</a:t>
            </a:r>
            <a:r>
              <a:rPr lang="en-US" dirty="0" smtClean="0"/>
              <a:t> smoothing</a:t>
            </a:r>
            <a:endParaRPr lang="en-US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1371600"/>
          </a:xfrm>
        </p:spPr>
        <p:txBody>
          <a:bodyPr/>
          <a:lstStyle/>
          <a:p>
            <a:r>
              <a:rPr lang="en-US" sz="2400" dirty="0"/>
              <a:t>A large dictionary makes novel events too probable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add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= </a:t>
            </a:r>
            <a:r>
              <a:rPr lang="en-US" sz="2400" dirty="0" smtClean="0">
                <a:sym typeface="Symbol" charset="2"/>
              </a:rPr>
              <a:t>0.01 to all counts</a:t>
            </a:r>
            <a:endParaRPr lang="en-US" sz="2400" dirty="0">
              <a:sym typeface="Symbol" charset="2"/>
            </a:endParaRPr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6043</TotalTime>
  <Words>3372</Words>
  <Application>Microsoft Macintosh PowerPoint</Application>
  <PresentationFormat>On-screen Show (4:3)</PresentationFormat>
  <Paragraphs>576</Paragraphs>
  <Slides>61</Slides>
  <Notes>13</Notes>
  <HiddenSlides>3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61</vt:i4>
      </vt:variant>
    </vt:vector>
  </HeadingPairs>
  <TitlesOfParts>
    <vt:vector size="64" baseType="lpstr">
      <vt:lpstr>Median</vt:lpstr>
      <vt:lpstr>Equation</vt:lpstr>
      <vt:lpstr>Microsoft Equation</vt:lpstr>
      <vt:lpstr>Slide 1</vt:lpstr>
      <vt:lpstr>Language modeling: Smoothing</vt:lpstr>
      <vt:lpstr>Admin</vt:lpstr>
      <vt:lpstr>Admin</vt:lpstr>
      <vt:lpstr>Today</vt:lpstr>
      <vt:lpstr>Today</vt:lpstr>
      <vt:lpstr>Smoothing</vt:lpstr>
      <vt:lpstr>Smoothing</vt:lpstr>
      <vt:lpstr>Add-lambda smoothing</vt:lpstr>
      <vt:lpstr>Vocabulary</vt:lpstr>
      <vt:lpstr>Vocabulary</vt:lpstr>
      <vt:lpstr>Vocabulary</vt:lpstr>
      <vt:lpstr>Vocabulary</vt:lpstr>
      <vt:lpstr>Vocabulary</vt:lpstr>
      <vt:lpstr>Out of vocabulary</vt:lpstr>
      <vt:lpstr>Choosing a vocabulary</vt:lpstr>
      <vt:lpstr>Storing the table</vt:lpstr>
      <vt:lpstr>Storing the table</vt:lpstr>
      <vt:lpstr>Storing the table:  add-lambda smoothing</vt:lpstr>
      <vt:lpstr>How common are novel events?</vt:lpstr>
      <vt:lpstr>How common are novel events?</vt:lpstr>
      <vt:lpstr>Good-Turing estimation</vt:lpstr>
      <vt:lpstr>Good-Turing estimation</vt:lpstr>
      <vt:lpstr>Good-Turing (classic example)</vt:lpstr>
      <vt:lpstr>Good-Turing (classic example)</vt:lpstr>
      <vt:lpstr>Good-Turing (classic example)</vt:lpstr>
      <vt:lpstr>Problems with frequency based smoothing</vt:lpstr>
      <vt:lpstr>Witten-Bell Discounting</vt:lpstr>
      <vt:lpstr>Witten-Bell Discounting</vt:lpstr>
      <vt:lpstr>Witten-Bell Smoothing</vt:lpstr>
      <vt:lpstr>Witten-Bell Smoothing</vt:lpstr>
      <vt:lpstr>Witten-Bell Smoothing</vt:lpstr>
      <vt:lpstr>Problems with frequency based smoothing</vt:lpstr>
      <vt:lpstr>Better smoothing approaches</vt:lpstr>
      <vt:lpstr>Smoothing: Simple Interpolation</vt:lpstr>
      <vt:lpstr>Smoothing: Finding parameter values</vt:lpstr>
      <vt:lpstr>Smoothing: Jelinek-Mercer</vt:lpstr>
      <vt:lpstr>Smoothing: Jelinek-Mercer</vt:lpstr>
      <vt:lpstr>Smoothing: Jelinek-Mercer continued</vt:lpstr>
      <vt:lpstr>Backoff models: absolute discounting</vt:lpstr>
      <vt:lpstr>Backoff models: absolute discounting</vt:lpstr>
      <vt:lpstr>Backoff models: absolute discounting</vt:lpstr>
      <vt:lpstr>Backoff models: absolute discounting</vt:lpstr>
      <vt:lpstr>Backoff models: absolute discounting</vt:lpstr>
      <vt:lpstr>Backoff models: absolute discounting</vt:lpstr>
      <vt:lpstr>Backoff models: absolute discounting</vt:lpstr>
      <vt:lpstr>Calculating α</vt:lpstr>
      <vt:lpstr>Calculating α</vt:lpstr>
      <vt:lpstr>Calculating α in general: trigrams</vt:lpstr>
      <vt:lpstr>Calculating α in general: bigrams</vt:lpstr>
      <vt:lpstr>Calculating backoff models in practice</vt:lpstr>
      <vt:lpstr>Backoff models: absolute discounting</vt:lpstr>
      <vt:lpstr>Backoff models: absolute discounting</vt:lpstr>
      <vt:lpstr>Kneser-Ney</vt:lpstr>
      <vt:lpstr>Kneser-Ney</vt:lpstr>
      <vt:lpstr>Kneser-Ney</vt:lpstr>
      <vt:lpstr>Kneser-Ney</vt:lpstr>
      <vt:lpstr>PCONTINUATION</vt:lpstr>
      <vt:lpstr>Other language model ideas?</vt:lpstr>
      <vt:lpstr>Smoothing results</vt:lpstr>
      <vt:lpstr>Language Modeling Toolkits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Dave Kauchak</cp:lastModifiedBy>
  <cp:revision>415</cp:revision>
  <dcterms:created xsi:type="dcterms:W3CDTF">2011-02-10T22:08:43Z</dcterms:created>
  <dcterms:modified xsi:type="dcterms:W3CDTF">2011-02-11T02:37:50Z</dcterms:modified>
</cp:coreProperties>
</file>