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tags/tag6.xml" ContentType="application/vnd.openxmlformats-officedocument.presentationml.tags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tags/tag2.xml" ContentType="application/vnd.openxmlformats-officedocument.presentationml.tags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tags/tag4.xml" ContentType="application/vnd.openxmlformats-officedocument.presentationml.tags+xml"/>
  <Override PartName="/ppt/embeddings/Microsoft_Equation2.bin" ContentType="application/vnd.openxmlformats-officedocument.oleObject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1"/>
  </p:notesMasterIdLst>
  <p:sldIdLst>
    <p:sldId id="256" r:id="rId2"/>
    <p:sldId id="438" r:id="rId3"/>
    <p:sldId id="439" r:id="rId4"/>
    <p:sldId id="448" r:id="rId5"/>
    <p:sldId id="449" r:id="rId6"/>
    <p:sldId id="450" r:id="rId7"/>
    <p:sldId id="451" r:id="rId8"/>
    <p:sldId id="452" r:id="rId9"/>
    <p:sldId id="473" r:id="rId10"/>
    <p:sldId id="453" r:id="rId11"/>
    <p:sldId id="457" r:id="rId12"/>
    <p:sldId id="458" r:id="rId13"/>
    <p:sldId id="459" r:id="rId14"/>
    <p:sldId id="460" r:id="rId15"/>
    <p:sldId id="471" r:id="rId16"/>
    <p:sldId id="472" r:id="rId17"/>
    <p:sldId id="461" r:id="rId18"/>
    <p:sldId id="462" r:id="rId19"/>
    <p:sldId id="463" r:id="rId20"/>
    <p:sldId id="464" r:id="rId21"/>
    <p:sldId id="479" r:id="rId22"/>
    <p:sldId id="480" r:id="rId23"/>
    <p:sldId id="482" r:id="rId24"/>
    <p:sldId id="483" r:id="rId25"/>
    <p:sldId id="484" r:id="rId26"/>
    <p:sldId id="485" r:id="rId27"/>
    <p:sldId id="477" r:id="rId28"/>
    <p:sldId id="486" r:id="rId29"/>
    <p:sldId id="478" r:id="rId30"/>
    <p:sldId id="474" r:id="rId31"/>
    <p:sldId id="475" r:id="rId32"/>
    <p:sldId id="476" r:id="rId33"/>
    <p:sldId id="487" r:id="rId34"/>
    <p:sldId id="520" r:id="rId35"/>
    <p:sldId id="488" r:id="rId36"/>
    <p:sldId id="489" r:id="rId37"/>
    <p:sldId id="490" r:id="rId38"/>
    <p:sldId id="491" r:id="rId39"/>
    <p:sldId id="492" r:id="rId40"/>
    <p:sldId id="493" r:id="rId41"/>
    <p:sldId id="466" r:id="rId42"/>
    <p:sldId id="494" r:id="rId43"/>
    <p:sldId id="505" r:id="rId44"/>
    <p:sldId id="506" r:id="rId45"/>
    <p:sldId id="495" r:id="rId46"/>
    <p:sldId id="496" r:id="rId47"/>
    <p:sldId id="497" r:id="rId48"/>
    <p:sldId id="498" r:id="rId49"/>
    <p:sldId id="499" r:id="rId50"/>
    <p:sldId id="508" r:id="rId51"/>
    <p:sldId id="509" r:id="rId52"/>
    <p:sldId id="502" r:id="rId53"/>
    <p:sldId id="511" r:id="rId54"/>
    <p:sldId id="512" r:id="rId55"/>
    <p:sldId id="513" r:id="rId56"/>
    <p:sldId id="521" r:id="rId57"/>
    <p:sldId id="519" r:id="rId58"/>
    <p:sldId id="515" r:id="rId59"/>
    <p:sldId id="516" r:id="rId6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8A8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8008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0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viewProps" Target="viewProps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presProps" Target="pres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interSettings" Target="printerSettings/printerSettings1.bin"/><Relationship Id="rId66" Type="http://schemas.openxmlformats.org/officeDocument/2006/relationships/tableStyles" Target="tableStyle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heme" Target="theme/theme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notesMaster" Target="notesMasters/notesMaster1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ict"/><Relationship Id="rId1" Type="http://schemas.openxmlformats.org/officeDocument/2006/relationships/image" Target="../media/image10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5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all possible bigrams</a:t>
            </a:r>
            <a:r>
              <a:rPr lang="en-US" baseline="0" dirty="0" smtClean="0">
                <a:latin typeface="Times New Roman" charset="0"/>
              </a:rPr>
              <a:t> that start with </a:t>
            </a:r>
            <a:r>
              <a:rPr lang="en-US" baseline="0" dirty="0" err="1" smtClean="0">
                <a:latin typeface="Times New Roman" charset="0"/>
              </a:rPr>
              <a:t>xy</a:t>
            </a:r>
            <a:endParaRPr lang="en-US" baseline="0" dirty="0" smtClean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in</a:t>
            </a:r>
            <a:r>
              <a:rPr lang="en-US" baseline="0" dirty="0" smtClean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6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- general purpose approach when we need to optimize/learn</a:t>
            </a:r>
            <a:r>
              <a:rPr lang="en-US" baseline="0" dirty="0" smtClean="0">
                <a:latin typeface="Times New Roman" charset="0"/>
              </a:rPr>
              <a:t> a parameter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same as:</a:t>
            </a:r>
          </a:p>
          <a:p>
            <a:r>
              <a:rPr lang="en-US" dirty="0" smtClean="0"/>
              <a:t>p(x_1,</a:t>
            </a:r>
            <a:r>
              <a:rPr lang="en-US" baseline="0" dirty="0" smtClean="0"/>
              <a:t> x_2, x_3, …, </a:t>
            </a:r>
            <a:r>
              <a:rPr lang="en-US" baseline="0" dirty="0" err="1" smtClean="0"/>
              <a:t>x_n</a:t>
            </a:r>
            <a:r>
              <a:rPr lang="en-US" baseline="0" dirty="0" smtClean="0"/>
              <a:t>) = </a:t>
            </a:r>
            <a:r>
              <a:rPr lang="en-US" baseline="0" dirty="0" err="1" smtClean="0"/>
              <a:t>p(I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saras</a:t>
            </a:r>
            <a:r>
              <a:rPr lang="en-US" baseline="0" dirty="0" smtClean="0"/>
              <a:t> in ~/classes/cs159</a:t>
            </a:r>
          </a:p>
          <a:p>
            <a:endParaRPr lang="en-US" baseline="0" dirty="0" smtClean="0"/>
          </a:p>
          <a:p>
            <a:r>
              <a:rPr lang="en-US" dirty="0" err="1" smtClean="0"/>
              <a:t>ngram</a:t>
            </a:r>
            <a:r>
              <a:rPr lang="en-US" dirty="0" smtClean="0"/>
              <a:t> -lm /simplify/data/moses/final/50/lm/surface.lm -debug 1 -</a:t>
            </a:r>
            <a:r>
              <a:rPr lang="en-US" dirty="0" err="1" smtClean="0"/>
              <a:t>ppl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a very hard time ending</a:t>
            </a:r>
            <a:r>
              <a:rPr lang="en-US" baseline="0" dirty="0" smtClean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</a:t>
            </a:r>
            <a:r>
              <a:rPr lang="en-US" dirty="0" err="1" smtClean="0"/>
              <a:t>saras</a:t>
            </a:r>
            <a:r>
              <a:rPr lang="en-US" dirty="0" smtClean="0"/>
              <a:t>, in ~/classes/cs159: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ngram</a:t>
            </a:r>
            <a:r>
              <a:rPr lang="en-US" dirty="0" smtClean="0"/>
              <a:t> -lm /simplify/data/moses/final/50/lm/surface.lm</a:t>
            </a:r>
            <a:r>
              <a:rPr lang="en-US" baseline="0" dirty="0" smtClean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 specify the order of the model (unigram, bigram, etc.) use the –order flag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 smtClean="0"/>
              <a:t> then evaluate on the test sentences (which the model has never seen before)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Relationship Id="rId3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Relationship Id="rId3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Jason Eisner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does natural language look like?</a:t>
            </a:r>
          </a:p>
          <a:p>
            <a:endParaRPr lang="en-US" dirty="0" smtClean="0"/>
          </a:p>
          <a:p>
            <a:r>
              <a:rPr lang="en-US" dirty="0" smtClean="0"/>
              <a:t>More specifically in NLP, probabilistic model</a:t>
            </a:r>
          </a:p>
          <a:p>
            <a:r>
              <a:rPr lang="en-US" dirty="0" smtClean="0"/>
              <a:t>Two related questions: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sentence )</a:t>
            </a:r>
          </a:p>
          <a:p>
            <a:pPr lvl="2"/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word | previous words 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might these models be useful?</a:t>
            </a:r>
          </a:p>
          <a:p>
            <a:pPr lvl="1"/>
            <a:r>
              <a:rPr lang="en-US" dirty="0" smtClean="0"/>
              <a:t>Language generation tasks</a:t>
            </a:r>
          </a:p>
          <a:p>
            <a:pPr lvl="2"/>
            <a:r>
              <a:rPr lang="en-US" dirty="0" smtClean="0"/>
              <a:t>machine translation</a:t>
            </a:r>
          </a:p>
          <a:p>
            <a:pPr lvl="2"/>
            <a:r>
              <a:rPr lang="en-US" dirty="0" smtClean="0"/>
              <a:t>summarization</a:t>
            </a:r>
          </a:p>
          <a:p>
            <a:pPr lvl="2"/>
            <a:r>
              <a:rPr lang="en-US" dirty="0" smtClean="0"/>
              <a:t>simplification</a:t>
            </a:r>
          </a:p>
          <a:p>
            <a:pPr lvl="2"/>
            <a:r>
              <a:rPr lang="en-US" dirty="0" smtClean="0"/>
              <a:t>speech recognition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Text correction</a:t>
            </a:r>
          </a:p>
          <a:p>
            <a:pPr lvl="2"/>
            <a:r>
              <a:rPr lang="en-US" dirty="0" smtClean="0"/>
              <a:t>spelling correction</a:t>
            </a:r>
          </a:p>
          <a:p>
            <a:pPr lvl="2"/>
            <a:r>
              <a:rPr lang="en-US" dirty="0" smtClean="0"/>
              <a:t>grammar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a corpus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Language modeling is about dealing with data </a:t>
            </a:r>
            <a:r>
              <a:rPr lang="en-US" sz="2400" dirty="0" err="1" smtClean="0">
                <a:solidFill>
                  <a:srgbClr val="FF0000"/>
                </a:solidFill>
              </a:rPr>
              <a:t>sparsity</a:t>
            </a:r>
            <a:r>
              <a:rPr lang="en-US" sz="2400" dirty="0" smtClean="0">
                <a:solidFill>
                  <a:srgbClr val="FF0000"/>
                </a:solidFill>
              </a:rPr>
              <a:t>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Language model is really a probabilistic explanation of how the sentence was generated</a:t>
            </a:r>
          </a:p>
          <a:p>
            <a:endParaRPr lang="en-US" dirty="0" smtClean="0"/>
          </a:p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break this generation process into smaller steps</a:t>
            </a:r>
          </a:p>
          <a:p>
            <a:pPr lvl="1"/>
            <a:r>
              <a:rPr lang="en-US" dirty="0" smtClean="0"/>
              <a:t>estimate the probabilities of these smaller steps</a:t>
            </a:r>
          </a:p>
          <a:p>
            <a:pPr lvl="1"/>
            <a:r>
              <a:rPr lang="en-US" dirty="0" smtClean="0"/>
              <a:t>the overall probability is the combined product of the steps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approaches: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</a:p>
          <a:p>
            <a:pPr lvl="2"/>
            <a:r>
              <a:rPr lang="en-US" dirty="0" smtClean="0"/>
              <a:t>Start at the beginning of the sentence</a:t>
            </a:r>
          </a:p>
          <a:p>
            <a:pPr lvl="2"/>
            <a:r>
              <a:rPr lang="en-US" dirty="0" smtClean="0"/>
              <a:t>Generate one word at a time based on the previous words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syntax-based language modeling</a:t>
            </a:r>
          </a:p>
          <a:p>
            <a:pPr lvl="2"/>
            <a:r>
              <a:rPr lang="en-US" dirty="0" smtClean="0"/>
              <a:t>Construct the syntactic tree from the top down</a:t>
            </a:r>
          </a:p>
          <a:p>
            <a:pPr lvl="2"/>
            <a:r>
              <a:rPr lang="en-US" dirty="0" smtClean="0"/>
              <a:t>e.g. context free grammar</a:t>
            </a:r>
          </a:p>
          <a:p>
            <a:pPr lvl="2"/>
            <a:r>
              <a:rPr lang="en-US" dirty="0" smtClean="0"/>
              <a:t>eventually at the leaves, generate the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Pros/cons?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friend the chain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 1: decompose the probability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simplify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-gram </a:t>
            </a:r>
            <a:r>
              <a:rPr lang="en-US" dirty="0"/>
              <a:t>a</a:t>
            </a:r>
            <a:r>
              <a:rPr lang="en-US" dirty="0" smtClean="0"/>
              <a:t>pproximation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</a:t>
            </a:r>
            <a:r>
              <a:rPr lang="en-US" sz="2400" dirty="0" smtClean="0">
                <a:sym typeface="Symbol" pitchFamily="-112" charset="2"/>
              </a:rPr>
              <a:t> n-1 words (e.g. trigram: three </a:t>
            </a:r>
            <a:r>
              <a:rPr lang="en-US" sz="2400" dirty="0">
                <a:sym typeface="Symbol" pitchFamily="-112" charset="2"/>
              </a:rPr>
              <a:t>words </a:t>
            </a:r>
            <a:r>
              <a:rPr lang="en-US" sz="2400" dirty="0" smtClean="0">
                <a:sym typeface="Symbol" pitchFamily="-112" charset="2"/>
              </a:rPr>
              <a:t>total)</a:t>
            </a:r>
            <a:endParaRPr lang="en-US" sz="2400" dirty="0">
              <a:sym typeface="Symbol" pitchFamily="-11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today is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 a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is a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assignment 1 go?</a:t>
            </a:r>
          </a:p>
          <a:p>
            <a:pPr lvl="1"/>
            <a:r>
              <a:rPr lang="en-US" dirty="0" smtClean="0"/>
              <a:t>How did you feel about not handing in code?</a:t>
            </a:r>
          </a:p>
          <a:p>
            <a:endParaRPr lang="en-US" dirty="0" smtClean="0"/>
          </a:p>
          <a:p>
            <a:r>
              <a:rPr lang="en-US" dirty="0" smtClean="0"/>
              <a:t>Assignment 2 will be out soon on language </a:t>
            </a:r>
            <a:r>
              <a:rPr lang="en-US" dirty="0" smtClean="0"/>
              <a:t>modeling</a:t>
            </a:r>
          </a:p>
          <a:p>
            <a:endParaRPr lang="en-US" dirty="0" smtClean="0"/>
          </a:p>
          <a:p>
            <a:r>
              <a:rPr lang="en-US" dirty="0" smtClean="0"/>
              <a:t>Readings</a:t>
            </a:r>
          </a:p>
          <a:p>
            <a:pPr lvl="1"/>
            <a:r>
              <a:rPr lang="en-US" dirty="0" smtClean="0"/>
              <a:t>make sure you’re keeping up with them</a:t>
            </a:r>
          </a:p>
          <a:p>
            <a:pPr lvl="1"/>
            <a:r>
              <a:rPr lang="en-US" dirty="0" smtClean="0"/>
              <a:t>I will post a popular media article for next week (probably Monday) to read and discuss in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probabilities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r>
              <a:rPr lang="en-US" sz="2800" dirty="0"/>
              <a:t>How do we find probabilities</a:t>
            </a:r>
            <a:r>
              <a:rPr lang="en-US" sz="28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/>
              <a:t>Get real text, and </a:t>
            </a:r>
            <a:r>
              <a:rPr lang="en-US" sz="2400" dirty="0" smtClean="0"/>
              <a:t>start counting (MLE)!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/>
                <a:t>P(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is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|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 =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 is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Corpus of sentences</a:t>
            </a:r>
          </a:p>
          <a:p>
            <a:r>
              <a:rPr lang="en-US" sz="2000" dirty="0" smtClean="0"/>
              <a:t>(e.g. </a:t>
            </a:r>
            <a:r>
              <a:rPr lang="en-US" sz="2000" dirty="0" err="1" smtClean="0"/>
              <a:t>gigaword</a:t>
            </a:r>
            <a:r>
              <a:rPr lang="en-US" sz="2000" dirty="0" smtClean="0"/>
              <a:t> corpus)</a:t>
            </a:r>
            <a:endParaRPr lang="en-US" sz="2000" dirty="0"/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?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Pomona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281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Pomona</a:t>
            </a:r>
          </a:p>
          <a:p>
            <a:r>
              <a:rPr lang="en-US" sz="2000" dirty="0" smtClean="0"/>
              <a:t>happy Pomona College</a:t>
            </a:r>
          </a:p>
          <a:p>
            <a:r>
              <a:rPr lang="en-US" sz="2000" dirty="0" smtClean="0"/>
              <a:t>Pomona 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need &lt;start&gt; and &lt;end&gt;?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Pomona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2819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Pomona</a:t>
            </a:r>
          </a:p>
          <a:p>
            <a:r>
              <a:rPr lang="en-US" sz="2000" dirty="0" smtClean="0"/>
              <a:t>happy Pomona College</a:t>
            </a:r>
          </a:p>
          <a:p>
            <a:r>
              <a:rPr lang="en-US" sz="2000" dirty="0" smtClean="0"/>
              <a:t>Pomona 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need to count anything else?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Pomona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bigrams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2819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</a:t>
            </a:r>
          </a:p>
          <a:p>
            <a:r>
              <a:rPr lang="en-US" sz="2000" dirty="0" smtClean="0"/>
              <a:t>&lt;start&gt; I</a:t>
            </a:r>
          </a:p>
          <a:p>
            <a:r>
              <a:rPr lang="en-US" sz="2000" dirty="0" smtClean="0"/>
              <a:t>I am</a:t>
            </a:r>
          </a:p>
          <a:p>
            <a:r>
              <a:rPr lang="en-US" sz="2000" dirty="0" smtClean="0"/>
              <a:t>am a</a:t>
            </a:r>
          </a:p>
          <a:p>
            <a:r>
              <a:rPr lang="en-US" sz="2000" dirty="0" smtClean="0"/>
              <a:t>a happy</a:t>
            </a:r>
          </a:p>
          <a:p>
            <a:r>
              <a:rPr lang="en-US" sz="2000" dirty="0" smtClean="0"/>
              <a:t>happy Pomona</a:t>
            </a:r>
          </a:p>
          <a:p>
            <a:r>
              <a:rPr lang="en-US" sz="2000" dirty="0" smtClean="0"/>
              <a:t>Pomona College</a:t>
            </a:r>
          </a:p>
          <a:p>
            <a:r>
              <a:rPr lang="en-US" sz="2000" dirty="0" smtClean="0"/>
              <a:t>College student</a:t>
            </a:r>
          </a:p>
          <a:p>
            <a:r>
              <a:rPr lang="en-US" sz="2000" dirty="0" smtClean="0"/>
              <a:t>student .</a:t>
            </a:r>
          </a:p>
          <a:p>
            <a:r>
              <a:rPr lang="en-US" sz="2000" dirty="0" smtClean="0"/>
              <a:t>. &lt;end&gt;</a:t>
            </a:r>
          </a:p>
          <a:p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 = </a:t>
            </a:r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Go through all sentences and count trigrams and bigrams</a:t>
            </a:r>
          </a:p>
          <a:p>
            <a:pPr lvl="1"/>
            <a:r>
              <a:rPr lang="en-US" dirty="0" smtClean="0"/>
              <a:t>usually you store these in some kind of data 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 smtClean="0"/>
              <a:t>do we need to worry about divide by zero?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Given a new sentence, we can apply the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</a:t>
            </a:r>
            <a:r>
              <a:rPr lang="en-US" sz="2400" dirty="0" smtClean="0"/>
              <a:t>( </a:t>
            </a:r>
            <a:r>
              <a:rPr lang="en-US" sz="2400" dirty="0" smtClean="0">
                <a:solidFill>
                  <a:srgbClr val="0000FF"/>
                </a:solidFill>
              </a:rPr>
              <a:t>Pomona College students are the best . </a:t>
            </a:r>
            <a:r>
              <a:rPr lang="en-US" sz="2400" dirty="0" smtClean="0"/>
              <a:t>) = ?</a:t>
            </a:r>
            <a:endParaRPr lang="en-US" sz="2400" dirty="0"/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p(Pomona</a:t>
            </a:r>
            <a:r>
              <a:rPr lang="en-US" dirty="0" smtClean="0"/>
              <a:t> | &lt;start&gt;|&lt;start&gt; ) 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College| &lt;start&gt; Pomona ) 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students | Pomona College ) *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&lt;end&gt;| . &lt;end&gt;) *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We can also use a trained model to generate a random sentence</a:t>
            </a:r>
          </a:p>
          <a:p>
            <a:r>
              <a:rPr lang="en-US" dirty="0" smtClean="0"/>
              <a:t>Ideas?</a:t>
            </a:r>
            <a:endParaRPr lang="en-US" dirty="0"/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&lt;start&gt; &lt;start&gt;</a:t>
              </a:r>
              <a:endParaRPr lang="en-US" sz="24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 | &lt;start&gt; &lt;start&gt; )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Apples | &lt;start&gt; &lt;start&gt; 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I | &lt;start&gt; &lt;start&gt; )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The| &lt;start&gt; &lt;start&gt; )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Zebras| &lt;start&gt; &lt;start&gt; 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…</a:t>
              </a:r>
              <a:endParaRPr lang="en-US" sz="2800" dirty="0"/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 have a distribution over all possible starting words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Draw one from this distribution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&lt;start&gt; &lt;start&gt; Zebras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are | &lt;start&gt; Zebras)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eat | &lt;start&gt; Zebras 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think | &lt;start&gt; Zebras 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and| &lt;start&gt; Zebras 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mostly| &lt;start&gt; Zebras 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repeat!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did it go?</a:t>
            </a:r>
          </a:p>
          <a:p>
            <a:pPr lvl="1"/>
            <a:r>
              <a:rPr lang="en-US" dirty="0" smtClean="0"/>
              <a:t>Did you make it through all of the questions?</a:t>
            </a:r>
          </a:p>
          <a:p>
            <a:endParaRPr lang="en-US" dirty="0" smtClean="0"/>
          </a:p>
          <a:p>
            <a:r>
              <a:rPr lang="en-US" dirty="0" smtClean="0"/>
              <a:t>Estimating probabilities</a:t>
            </a:r>
          </a:p>
          <a:p>
            <a:pPr lvl="1"/>
            <a:r>
              <a:rPr lang="en-US" dirty="0" smtClean="0"/>
              <a:t>How accurate were your estimates for the average draw from 1-13 with 10, 50 and 100 draws?</a:t>
            </a:r>
          </a:p>
          <a:p>
            <a:pPr lvl="1"/>
            <a:r>
              <a:rPr lang="en-US" dirty="0" smtClean="0"/>
              <a:t>How accurate were your estimates for the single card?</a:t>
            </a:r>
          </a:p>
          <a:p>
            <a:r>
              <a:rPr lang="en-US" dirty="0" smtClean="0"/>
              <a:t>Poker face</a:t>
            </a:r>
          </a:p>
          <a:p>
            <a:pPr lvl="1"/>
            <a:r>
              <a:rPr lang="en-US" dirty="0" smtClean="0"/>
              <a:t>How probable is a royal flush?  How does this compare to NLP probabilities?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r>
              <a:rPr lang="en-US" dirty="0" smtClean="0"/>
              <a:t>Unigram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are were that </a:t>
            </a:r>
            <a:r>
              <a:rPr lang="en-US" dirty="0" err="1" smtClean="0"/>
              <a:t>ères</a:t>
            </a:r>
            <a:r>
              <a:rPr lang="en-US" dirty="0" smtClean="0"/>
              <a:t> mammal naturally built describes jazz territory </a:t>
            </a:r>
            <a:r>
              <a:rPr lang="en-US" dirty="0" err="1" smtClean="0"/>
              <a:t>heteromyids</a:t>
            </a:r>
            <a:r>
              <a:rPr lang="en-US" dirty="0" smtClean="0"/>
              <a:t> film tenor prime live founding must on was feet negro legal gate in on beside . provincial san ; </a:t>
            </a:r>
            <a:r>
              <a:rPr lang="en-US" dirty="0" err="1" smtClean="0"/>
              <a:t>stephenson</a:t>
            </a:r>
            <a:r>
              <a:rPr lang="en-US" dirty="0" smtClean="0"/>
              <a:t> simply spaces stretched performance double-entry grove replacing station across to </a:t>
            </a:r>
            <a:r>
              <a:rPr lang="en-US" dirty="0" err="1" smtClean="0"/>
              <a:t>burma</a:t>
            </a:r>
            <a:r>
              <a:rPr lang="en-US" dirty="0" smtClean="0"/>
              <a:t> . repairing </a:t>
            </a:r>
            <a:r>
              <a:rPr lang="en-US" dirty="0" err="1" smtClean="0"/>
              <a:t>ères</a:t>
            </a:r>
            <a:r>
              <a:rPr lang="en-US" dirty="0" smtClean="0"/>
              <a:t> capital about double reached omnibus el time believed what hotels parameter jurisprudence words syndrome to </a:t>
            </a:r>
            <a:r>
              <a:rPr lang="en-US" dirty="0" err="1" smtClean="0"/>
              <a:t>ères</a:t>
            </a:r>
            <a:r>
              <a:rPr lang="en-US" dirty="0" smtClean="0"/>
              <a:t> profanity is administrators </a:t>
            </a:r>
            <a:r>
              <a:rPr lang="en-US" dirty="0" err="1" smtClean="0"/>
              <a:t>ères</a:t>
            </a:r>
            <a:r>
              <a:rPr lang="en-US" dirty="0" smtClean="0"/>
              <a:t> offices </a:t>
            </a:r>
            <a:r>
              <a:rPr lang="en-US" dirty="0" err="1" smtClean="0"/>
              <a:t>hilarius</a:t>
            </a:r>
            <a:r>
              <a:rPr lang="en-US" dirty="0" smtClean="0"/>
              <a:t> institutionalized remains writer royalty </a:t>
            </a:r>
            <a:r>
              <a:rPr lang="en-US" dirty="0" err="1" smtClean="0"/>
              <a:t>dennis</a:t>
            </a:r>
            <a:r>
              <a:rPr lang="en-US" dirty="0" smtClean="0"/>
              <a:t> ,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tyson</a:t>
            </a:r>
            <a:r>
              <a:rPr lang="en-US" dirty="0" smtClean="0"/>
              <a:t> , and objective , instructions seem timekeeper has </a:t>
            </a:r>
            <a:r>
              <a:rPr lang="en-US" dirty="0" err="1" smtClean="0"/>
              <a:t>ères</a:t>
            </a:r>
            <a:r>
              <a:rPr lang="en-US" dirty="0" smtClean="0"/>
              <a:t> valley </a:t>
            </a:r>
            <a:r>
              <a:rPr lang="en-US" dirty="0" err="1" smtClean="0"/>
              <a:t>ères</a:t>
            </a:r>
            <a:r>
              <a:rPr lang="en-US" dirty="0" smtClean="0"/>
              <a:t> " magnitudes for love on </a:t>
            </a:r>
            <a:r>
              <a:rPr lang="en-US" dirty="0" err="1" smtClean="0"/>
              <a:t>ères</a:t>
            </a:r>
            <a:r>
              <a:rPr lang="en-US" dirty="0" smtClean="0"/>
              <a:t> from </a:t>
            </a:r>
            <a:r>
              <a:rPr lang="en-US" dirty="0" err="1" smtClean="0"/>
              <a:t>allakaket</a:t>
            </a:r>
            <a:r>
              <a:rPr lang="en-US" dirty="0" smtClean="0"/>
              <a:t> , , </a:t>
            </a:r>
            <a:r>
              <a:rPr lang="en-US" dirty="0" err="1" smtClean="0"/>
              <a:t>ana</a:t>
            </a:r>
            <a:r>
              <a:rPr lang="en-US" dirty="0" smtClean="0"/>
              <a:t> central enlightened . to , </a:t>
            </a:r>
            <a:r>
              <a:rPr lang="en-US" dirty="0" err="1" smtClean="0"/>
              <a:t>ères</a:t>
            </a:r>
            <a:r>
              <a:rPr lang="en-US" dirty="0" smtClean="0"/>
              <a:t> is belongs fame they the corrected , . on in pressure %NUMBER% her flavored </a:t>
            </a:r>
            <a:r>
              <a:rPr lang="en-US" dirty="0" err="1" smtClean="0"/>
              <a:t>ères</a:t>
            </a:r>
            <a:r>
              <a:rPr lang="en-US" dirty="0" smtClean="0"/>
              <a:t> derogatory is won </a:t>
            </a:r>
            <a:r>
              <a:rPr lang="en-US" dirty="0" err="1" smtClean="0"/>
              <a:t>metcard</a:t>
            </a:r>
            <a:r>
              <a:rPr lang="en-US" dirty="0" smtClean="0"/>
              <a:t> indirectly of crop duty learn northbound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ères</a:t>
            </a:r>
            <a:r>
              <a:rPr lang="en-US" dirty="0" smtClean="0"/>
              <a:t> dancing similarity </a:t>
            </a:r>
            <a:r>
              <a:rPr lang="en-US" dirty="0" err="1" smtClean="0"/>
              <a:t>ères</a:t>
            </a:r>
            <a:r>
              <a:rPr lang="en-US" dirty="0" smtClean="0"/>
              <a:t> named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berkeley</a:t>
            </a:r>
            <a:r>
              <a:rPr lang="en-US" dirty="0" smtClean="0"/>
              <a:t> . . off-scale overtime . each </a:t>
            </a:r>
            <a:r>
              <a:rPr lang="en-US" dirty="0" err="1" smtClean="0"/>
              <a:t>mansfield</a:t>
            </a:r>
            <a:r>
              <a:rPr lang="en-US" dirty="0" smtClean="0"/>
              <a:t> stripes </a:t>
            </a:r>
            <a:r>
              <a:rPr lang="en-US" dirty="0" err="1" smtClean="0"/>
              <a:t>dānu</a:t>
            </a:r>
            <a:r>
              <a:rPr lang="en-US" dirty="0" smtClean="0"/>
              <a:t> traffic </a:t>
            </a:r>
            <a:r>
              <a:rPr lang="en-US" dirty="0" err="1" smtClean="0"/>
              <a:t>ossetic</a:t>
            </a:r>
            <a:r>
              <a:rPr lang="en-US" dirty="0" smtClean="0"/>
              <a:t> and at alpha popularity town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 county , </a:t>
            </a:r>
            <a:r>
              <a:rPr lang="en-US" sz="2400" dirty="0" err="1" smtClean="0"/>
              <a:t>mexico</a:t>
            </a:r>
            <a:r>
              <a:rPr lang="en-US" sz="2400" dirty="0" smtClean="0"/>
              <a:t> 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maurice</a:t>
            </a:r>
            <a:r>
              <a:rPr lang="en-US" sz="2400" dirty="0" smtClean="0"/>
              <a:t> ravel . it is require that is </a:t>
            </a:r>
            <a:r>
              <a:rPr lang="en-US" sz="2400" dirty="0" err="1" smtClean="0"/>
              <a:t>sparta</a:t>
            </a:r>
            <a:r>
              <a:rPr lang="en-US" sz="2400" dirty="0" smtClean="0"/>
              <a:t> , where functions . most widely admired .</a:t>
            </a:r>
          </a:p>
          <a:p>
            <a:endParaRPr lang="en-US" sz="2400" dirty="0" smtClean="0"/>
          </a:p>
          <a:p>
            <a:r>
              <a:rPr lang="en-US" sz="2400" dirty="0" smtClean="0"/>
              <a:t>halogens </a:t>
            </a:r>
            <a:r>
              <a:rPr lang="en-US" sz="2400" dirty="0" err="1" smtClean="0"/>
              <a:t>chamiali</a:t>
            </a:r>
            <a:r>
              <a:rPr lang="en-US" sz="2400" dirty="0" smtClean="0"/>
              <a:t> cast </a:t>
            </a:r>
            <a:r>
              <a:rPr lang="en-US" sz="2400" dirty="0" err="1" smtClean="0"/>
              <a:t>jason</a:t>
            </a:r>
            <a:r>
              <a:rPr lang="en-US" sz="2400" dirty="0" smtClean="0"/>
              <a:t> against test site 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r>
              <a:rPr lang="en-US" dirty="0" smtClean="0"/>
              <a:t>Trigrams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widespread in north </a:t>
            </a:r>
            <a:r>
              <a:rPr lang="en-US" dirty="0" err="1" smtClean="0"/>
              <a:t>africa</a:t>
            </a:r>
            <a:r>
              <a:rPr lang="en-US" dirty="0" smtClean="0"/>
              <a:t> in </a:t>
            </a:r>
            <a:r>
              <a:rPr lang="en-US" dirty="0" err="1" smtClean="0"/>
              <a:t>june</a:t>
            </a:r>
            <a:r>
              <a:rPr lang="en-US" dirty="0" smtClean="0"/>
              <a:t> %NUMBER% %NUMBER% units were built by with .</a:t>
            </a:r>
          </a:p>
          <a:p>
            <a:endParaRPr lang="en-US" dirty="0" smtClean="0"/>
          </a:p>
          <a:p>
            <a:r>
              <a:rPr lang="en-US" dirty="0" err="1" smtClean="0"/>
              <a:t>jewish</a:t>
            </a:r>
            <a:r>
              <a:rPr lang="en-US" dirty="0" smtClean="0"/>
              <a:t> video spiritual are considered </a:t>
            </a:r>
            <a:r>
              <a:rPr lang="en-US" dirty="0" err="1" smtClean="0"/>
              <a:t>ircd</a:t>
            </a:r>
            <a:r>
              <a:rPr lang="en-US" dirty="0" smtClean="0"/>
              <a:t> , this season was an </a:t>
            </a:r>
            <a:r>
              <a:rPr lang="en-US" dirty="0" err="1" smtClean="0"/>
              <a:t>extratropical</a:t>
            </a:r>
            <a:r>
              <a:rPr lang="en-US" dirty="0" smtClean="0"/>
              <a:t> cyclone 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british</a:t>
            </a:r>
            <a:r>
              <a:rPr lang="en-US" dirty="0" smtClean="0"/>
              <a:t> railways ' </a:t>
            </a:r>
            <a:r>
              <a:rPr lang="en-US" dirty="0" err="1" smtClean="0"/>
              <a:t>s</a:t>
            </a:r>
            <a:r>
              <a:rPr lang="en-US" dirty="0" smtClean="0"/>
              <a:t> strong and a spot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train a language model on some data</a:t>
            </a:r>
          </a:p>
          <a:p>
            <a:r>
              <a:rPr lang="en-US" dirty="0" smtClean="0"/>
              <a:t>How can we tell how well we’re doing?</a:t>
            </a:r>
          </a:p>
          <a:p>
            <a:pPr lvl="1"/>
            <a:r>
              <a:rPr lang="en-US" dirty="0" smtClean="0"/>
              <a:t>for example</a:t>
            </a:r>
          </a:p>
          <a:p>
            <a:pPr lvl="2"/>
            <a:r>
              <a:rPr lang="en-US" dirty="0" smtClean="0"/>
              <a:t>bigrams vs. trigrams</a:t>
            </a:r>
          </a:p>
          <a:p>
            <a:pPr lvl="2"/>
            <a:r>
              <a:rPr lang="en-US" dirty="0" smtClean="0"/>
              <a:t>100K sentence corpus vs. 100M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very good option: extrinsic evaluation</a:t>
            </a:r>
          </a:p>
          <a:p>
            <a:endParaRPr lang="en-US" dirty="0" smtClean="0"/>
          </a:p>
          <a:p>
            <a:r>
              <a:rPr lang="en-US" dirty="0" smtClean="0"/>
              <a:t>If you’re going to be using it for machine translation</a:t>
            </a:r>
          </a:p>
          <a:p>
            <a:pPr lvl="1"/>
            <a:r>
              <a:rPr lang="en-US" dirty="0" smtClean="0"/>
              <a:t>build a system with each language model</a:t>
            </a:r>
          </a:p>
          <a:p>
            <a:pPr lvl="1"/>
            <a:r>
              <a:rPr lang="en-US" dirty="0" smtClean="0"/>
              <a:t>compare the two based on their approach for machine translation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Sometimes we don’t know the application</a:t>
            </a:r>
          </a:p>
          <a:p>
            <a:r>
              <a:rPr lang="en-US" dirty="0" smtClean="0"/>
              <a:t>Can be time consuming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Common NLP/machine learning/AI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All sentences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Training sentences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Testing sentences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sentences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2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B8A818"/>
                </a:solidFill>
              </a:rPr>
              <a:t>probability</a:t>
            </a:r>
            <a:endParaRPr lang="en-US" sz="2000" dirty="0">
              <a:solidFill>
                <a:srgbClr val="B8A818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probability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1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View the problem as trying to predict the test corpus one word at a time in sequence</a:t>
            </a:r>
          </a:p>
          <a:p>
            <a:r>
              <a:rPr lang="en-US" sz="2800" dirty="0" smtClean="0"/>
              <a:t>A perfect model would always know give the next work probability 1</a:t>
            </a:r>
          </a:p>
          <a:p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72896" y="5484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69848" y="5713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9848" y="5942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72896" y="6170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9848" y="6399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2896" y="4876800"/>
            <a:ext cx="174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822448" y="5484812"/>
            <a:ext cx="1216152" cy="1588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67200" y="5181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like to eat banana peels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Perplexity is the average per-word probability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Sometimes is also written as</a:t>
            </a:r>
            <a:endParaRPr lang="en-US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1770063" y="5105400"/>
          <a:ext cx="5214937" cy="1068387"/>
        </p:xfrm>
        <a:graphic>
          <a:graphicData uri="http://schemas.openxmlformats.org/presentationml/2006/ole">
            <p:oleObj spid="_x0000_s91138" name="Equation" r:id="rId3" imgW="2540000" imgH="520700" progId="Equation.3">
              <p:embed/>
            </p:oleObj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2846388" y="2474913"/>
          <a:ext cx="2266950" cy="990600"/>
        </p:xfrm>
        <a:graphic>
          <a:graphicData uri="http://schemas.openxmlformats.org/presentationml/2006/ole">
            <p:oleObj spid="_x0000_s91139" name="Equation" r:id="rId4" imgW="1104900" imgH="48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Birthdays</a:t>
            </a:r>
          </a:p>
          <a:p>
            <a:pPr lvl="1"/>
            <a:r>
              <a:rPr lang="en-US" dirty="0" smtClean="0"/>
              <a:t>Any shared birthdays?</a:t>
            </a:r>
          </a:p>
          <a:p>
            <a:pPr lvl="1"/>
            <a:r>
              <a:rPr lang="en-US" dirty="0" smtClean="0"/>
              <a:t>Anyone’s birthday that day?  week?</a:t>
            </a:r>
          </a:p>
          <a:p>
            <a:r>
              <a:rPr lang="en-US" dirty="0" smtClean="0"/>
              <a:t>Monty hall</a:t>
            </a:r>
          </a:p>
          <a:p>
            <a:pPr lvl="1"/>
            <a:r>
              <a:rPr lang="en-US" dirty="0" smtClean="0"/>
              <a:t>should you switch?</a:t>
            </a:r>
          </a:p>
          <a:p>
            <a:r>
              <a:rPr lang="en-US" dirty="0" smtClean="0"/>
              <a:t>The Coin game</a:t>
            </a:r>
          </a:p>
          <a:p>
            <a:pPr lvl="1"/>
            <a:r>
              <a:rPr lang="en-US" dirty="0" smtClean="0"/>
              <a:t>HHH vs. THT</a:t>
            </a:r>
          </a:p>
          <a:p>
            <a:pPr lvl="1"/>
            <a:r>
              <a:rPr lang="en-US" dirty="0" smtClean="0"/>
              <a:t>This is sort of like the language modeling task we’ll look at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</a:t>
            </a:r>
            <a:r>
              <a:rPr lang="en-US" dirty="0" smtClean="0"/>
              <a:t>perplexity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Weighted average branching factor</a:t>
            </a:r>
          </a:p>
          <a:p>
            <a:pPr lvl="1"/>
            <a:r>
              <a:rPr lang="en-US" dirty="0" smtClean="0"/>
              <a:t>number of possible next words that can follow a word or phrase</a:t>
            </a:r>
          </a:p>
          <a:p>
            <a:pPr lvl="1"/>
            <a:r>
              <a:rPr lang="en-US" dirty="0" smtClean="0"/>
              <a:t>measure o</a:t>
            </a:r>
            <a:r>
              <a:rPr lang="en-US" dirty="0" smtClean="0"/>
              <a:t>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&lt;start&gt;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&lt;start&gt;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 smtClean="0">
                <a:solidFill>
                  <a:srgbClr val="FF0000"/>
                </a:solidFill>
              </a:rPr>
              <a:t>prob</a:t>
            </a:r>
            <a:r>
              <a:rPr lang="en-US" sz="2400" dirty="0" smtClean="0">
                <a:solidFill>
                  <a:srgbClr val="FF0000"/>
                </a:solidFill>
              </a:rPr>
              <a:t> = 0!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approach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</a:t>
            </a:r>
            <a:r>
              <a:rPr lang="en-US" sz="2800" dirty="0"/>
              <a:t>..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/>
              <a:t>but </a:t>
            </a:r>
            <a:r>
              <a:rPr lang="en-US" sz="2800" dirty="0" smtClean="0"/>
              <a:t>never: </a:t>
            </a:r>
            <a:r>
              <a:rPr lang="en-US" sz="2800" dirty="0"/>
              <a:t>xyz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We would conclude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1/3?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p(d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2/3?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0/3?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Is this ok?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Basic idea: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</a:t>
            </a:r>
            <a:r>
              <a:rPr lang="en-US" sz="2800" dirty="0" err="1"/>
              <a:t>p(d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2/3?</a:t>
            </a:r>
            <a:r>
              <a:rPr lang="en-US" sz="2800" dirty="0" smtClean="0"/>
              <a:t>	     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	</a:t>
            </a:r>
          </a:p>
          <a:p>
            <a:pPr>
              <a:lnSpc>
                <a:spcPct val="90000"/>
              </a:lnSpc>
            </a:pPr>
            <a:endParaRPr lang="en-US" sz="2800" i="1" dirty="0" smtClean="0">
              <a:solidFill>
                <a:srgbClr val="FF0000"/>
              </a:solidFill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/>
              <a:t>Discount</a:t>
            </a:r>
            <a:r>
              <a:rPr lang="en-US" sz="2800" dirty="0"/>
              <a:t> the positive counts </a:t>
            </a:r>
            <a:r>
              <a:rPr lang="en-US" sz="2800" dirty="0" smtClean="0"/>
              <a:t>somewhat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Reallocate</a:t>
            </a:r>
            <a:r>
              <a:rPr lang="en-US" sz="2800" dirty="0" smtClean="0"/>
              <a:t> </a:t>
            </a:r>
            <a:r>
              <a:rPr lang="en-US" sz="2800" dirty="0"/>
              <a:t>that probability to the </a:t>
            </a:r>
            <a:r>
              <a:rPr lang="en-US" sz="2800" dirty="0" smtClean="0"/>
              <a:t>zeroes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Remember, it needs to </a:t>
            </a:r>
            <a:r>
              <a:rPr lang="en-US" sz="2800" dirty="0" smtClean="0"/>
              <a:t>stay a probability distribution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situations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</a:t>
            </a:r>
            <a:r>
              <a:rPr lang="en-US" sz="2800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Suppose </a:t>
            </a:r>
            <a:r>
              <a:rPr lang="en-US" sz="2800" dirty="0"/>
              <a:t>our training data includes</a:t>
            </a:r>
            <a:br>
              <a:rPr lang="en-US" sz="2800" dirty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… (100 times)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(100 times)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(100 times)</a:t>
            </a:r>
            <a:br>
              <a:rPr lang="en-US" sz="2800" dirty="0" smtClean="0"/>
            </a:br>
            <a:r>
              <a:rPr lang="en-US" sz="2800" dirty="0" smtClean="0"/>
              <a:t>but never: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z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Suppose </a:t>
            </a:r>
            <a:r>
              <a:rPr lang="en-US" sz="2800" dirty="0" smtClean="0"/>
              <a:t>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		 </a:t>
            </a:r>
            <a:r>
              <a:rPr lang="en-US" sz="2800" dirty="0" smtClean="0"/>
              <a:t>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… 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 smtClean="0"/>
              <a:t>	   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… (300 times)</a:t>
            </a:r>
            <a:br>
              <a:rPr lang="en-US" sz="2800" dirty="0" smtClean="0"/>
            </a:br>
            <a:r>
              <a:rPr lang="en-US" sz="2800" dirty="0" smtClean="0"/>
              <a:t>but never: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z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this the same situation as before?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</a:t>
            </a:r>
            <a:r>
              <a:rPr lang="en-US" sz="2800" dirty="0" err="1"/>
              <a:t>p(d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2/3?</a:t>
            </a:r>
            <a:r>
              <a:rPr lang="en-US" sz="2800" dirty="0" smtClean="0"/>
              <a:t>	     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  <a:endParaRPr lang="en-US" sz="2800" i="1" dirty="0" smtClean="0">
              <a:solidFill>
                <a:srgbClr val="FF0000"/>
              </a:solidFill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the </a:t>
            </a:r>
            <a:r>
              <a:rPr lang="en-US" sz="2500" dirty="0"/>
              <a:t>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  <a:endParaRPr lang="en-US" sz="2100" dirty="0" smtClean="0"/>
          </a:p>
          <a:p>
            <a:pPr lvl="1">
              <a:lnSpc>
                <a:spcPct val="90000"/>
              </a:lnSpc>
            </a:pPr>
            <a:r>
              <a:rPr lang="en-US" sz="2500" dirty="0" smtClean="0"/>
              <a:t>numerator </a:t>
            </a:r>
            <a:r>
              <a:rPr lang="en-US" sz="2500" dirty="0"/>
              <a:t>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probably too high, 100/300 probably about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/>
        </p:nvGraphicFramePr>
        <p:xfrm>
          <a:off x="762000" y="2108200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/>
        </p:nvGraphicFramePr>
        <p:xfrm>
          <a:off x="762000" y="2079625"/>
          <a:ext cx="7620000" cy="417321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/>
        </p:nvGraphicFramePr>
        <p:xfrm>
          <a:off x="612648" y="2560321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6868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What happens if we’re now considering 20,000 word types?</a:t>
            </a:r>
          </a:p>
          <a:p>
            <a:pPr>
              <a:buFont typeface="Wingdings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one</a:t>
            </a:r>
            <a:r>
              <a:rPr lang="en-US" dirty="0" smtClean="0"/>
              <a:t>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20000 </a:t>
            </a:r>
            <a:r>
              <a:rPr lang="en-US" sz="3200" dirty="0">
                <a:solidFill>
                  <a:srgbClr val="0000FF"/>
                </a:solidFill>
              </a:rPr>
              <a:t>word types,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Any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00"/>
                </a:solidFill>
              </a:rPr>
              <a:t>Two variables </a:t>
            </a:r>
            <a:r>
              <a:rPr lang="en-US" sz="2800" dirty="0">
                <a:solidFill>
                  <a:srgbClr val="000000"/>
                </a:solidFill>
              </a:rPr>
              <a:t>are independent if</a:t>
            </a:r>
            <a:r>
              <a:rPr lang="en-US" sz="2800" dirty="0" smtClean="0">
                <a:solidFill>
                  <a:srgbClr val="000000"/>
                </a:solidFill>
              </a:rPr>
              <a:t> they do not effect each other</a:t>
            </a: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</a:rPr>
              <a:t>For </a:t>
            </a:r>
            <a:r>
              <a:rPr lang="en-US" sz="2800" dirty="0">
                <a:solidFill>
                  <a:srgbClr val="000000"/>
                </a:solidFill>
              </a:rPr>
              <a:t>two independent</a:t>
            </a:r>
            <a:r>
              <a:rPr lang="en-US" sz="2800" dirty="0" smtClean="0">
                <a:solidFill>
                  <a:srgbClr val="000000"/>
                </a:solidFill>
              </a:rPr>
              <a:t> variables, </a:t>
            </a:r>
            <a:r>
              <a:rPr lang="en-US" sz="2800" dirty="0">
                <a:solidFill>
                  <a:srgbClr val="000000"/>
                </a:solidFill>
              </a:rPr>
              <a:t>knowing</a:t>
            </a:r>
            <a:r>
              <a:rPr lang="en-US" sz="2800" dirty="0" smtClean="0">
                <a:solidFill>
                  <a:srgbClr val="000000"/>
                </a:solidFill>
              </a:rPr>
              <a:t> the value of one </a:t>
            </a:r>
            <a:r>
              <a:rPr lang="en-US" sz="2800" dirty="0">
                <a:solidFill>
                  <a:srgbClr val="000000"/>
                </a:solidFill>
              </a:rPr>
              <a:t>does not change the </a:t>
            </a:r>
            <a:r>
              <a:rPr lang="en-US" sz="2800" dirty="0" smtClean="0">
                <a:solidFill>
                  <a:srgbClr val="000000"/>
                </a:solidFill>
              </a:rPr>
              <a:t>probability distribution of the other </a:t>
            </a:r>
            <a:r>
              <a:rPr lang="en-US" sz="2800" dirty="0" smtClean="0">
                <a:solidFill>
                  <a:srgbClr val="000000"/>
                </a:solidFill>
              </a:rPr>
              <a:t>variable</a:t>
            </a:r>
          </a:p>
          <a:p>
            <a:pPr lvl="1" eaLnBrk="1" hangingPunct="1"/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result of general election in </a:t>
            </a:r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Canada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Add-</a:t>
            </a:r>
            <a:r>
              <a:rPr lang="en-US" smtClean="0">
                <a:sym typeface="Symbol" charset="2"/>
              </a:rPr>
              <a:t>one</a:t>
            </a:r>
            <a:r>
              <a:rPr lang="en-US" smtClean="0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“unseen event” is a 0-count event</a:t>
            </a:r>
          </a:p>
          <a:p>
            <a:r>
              <a:rPr lang="en-US" dirty="0" smtClean="0"/>
              <a:t>The probability of an unseen event is 19998/20003</a:t>
            </a:r>
          </a:p>
          <a:p>
            <a:pPr lvl="1"/>
            <a:r>
              <a:rPr lang="en-US" dirty="0" smtClean="0"/>
              <a:t>add one smoothing thinks it is very likely to see a novel event</a:t>
            </a:r>
          </a:p>
          <a:p>
            <a:r>
              <a:rPr lang="en-US" dirty="0" smtClean="0"/>
              <a:t>The problem with add-one smoothing is it gives too much probability mass to unseen events</a:t>
            </a:r>
            <a:endParaRPr lang="en-US" dirty="0"/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1676400" y="4114800"/>
          <a:ext cx="5410202" cy="2513672"/>
        </p:xfrm>
        <a:graphic>
          <a:graphicData uri="http://schemas.openxmlformats.org/drawingml/2006/table">
            <a:tbl>
              <a:tblPr/>
              <a:tblGrid>
                <a:gridCol w="1327030"/>
                <a:gridCol w="1020793"/>
                <a:gridCol w="1020793"/>
                <a:gridCol w="1020793"/>
                <a:gridCol w="1020793"/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smoothing problem</a:t>
            </a:r>
            <a:endParaRPr lang="en-US" dirty="0"/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modification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/>
          <a:lstStyle/>
          <a:p>
            <a:r>
              <a:rPr lang="en-US" sz="2400" dirty="0"/>
              <a:t>A large dictionary makes novel events too probable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Instead </a:t>
            </a:r>
            <a:r>
              <a:rPr lang="en-US" sz="2400" dirty="0"/>
              <a:t>of adding 1 to all counts, add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= 0.01?</a:t>
            </a:r>
          </a:p>
          <a:p>
            <a:pPr lvl="1"/>
            <a:r>
              <a:rPr lang="en-US" sz="2000" dirty="0">
                <a:sym typeface="Symbol" charset="2"/>
              </a:rPr>
              <a:t>This gives much less probability to novel </a:t>
            </a:r>
            <a:r>
              <a:rPr lang="en-US" sz="2000" dirty="0" smtClean="0">
                <a:sym typeface="Symbol" charset="2"/>
              </a:rPr>
              <a:t>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8389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should we pick lambda?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53975"/>
            <a:ext cx="8585200" cy="1143000"/>
          </a:xfrm>
        </p:spPr>
        <p:txBody>
          <a:bodyPr/>
          <a:lstStyle/>
          <a:p>
            <a:r>
              <a:rPr lang="en-US" sz="3600" dirty="0"/>
              <a:t>Setting</a:t>
            </a:r>
            <a:r>
              <a:rPr lang="en-US" sz="3600" dirty="0" smtClean="0"/>
              <a:t> smoothing parameters</a:t>
            </a:r>
            <a:endParaRPr lang="en-US" sz="3600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8392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Idea 1: try </a:t>
            </a:r>
            <a:r>
              <a:rPr lang="en-US" sz="2400" dirty="0">
                <a:sym typeface="Symbol" charset="2"/>
              </a:rPr>
              <a:t>many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values &amp; report the one that gets best results?</a:t>
            </a: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  <a:buNone/>
            </a:pPr>
            <a:endParaRPr lang="en-US" sz="1000" dirty="0">
              <a:sym typeface="Symbol" charset="2"/>
            </a:endParaRP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6632575" y="3506787"/>
            <a:ext cx="1292225" cy="53181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Test</a:t>
            </a:r>
          </a:p>
        </p:txBody>
      </p:sp>
      <p:sp>
        <p:nvSpPr>
          <p:cNvPr id="14378" name="Rectangle 8"/>
          <p:cNvSpPr>
            <a:spLocks noChangeArrowheads="1"/>
          </p:cNvSpPr>
          <p:nvPr/>
        </p:nvSpPr>
        <p:spPr bwMode="auto">
          <a:xfrm>
            <a:off x="609600" y="3506787"/>
            <a:ext cx="5181600" cy="5318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2498725" y="3509962"/>
            <a:ext cx="1463675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5068669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Is this fair/appropriate?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experimentation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rules:</a:t>
            </a:r>
          </a:p>
          <a:p>
            <a:pPr lvl="1"/>
            <a:r>
              <a:rPr lang="en-US" dirty="0" smtClean="0"/>
              <a:t>Test data should </a:t>
            </a:r>
            <a:r>
              <a:rPr lang="en-US" i="1" dirty="0" smtClean="0"/>
              <a:t>only</a:t>
            </a:r>
            <a:r>
              <a:rPr lang="en-US" dirty="0" smtClean="0"/>
              <a:t> be used for evaluation</a:t>
            </a:r>
          </a:p>
          <a:p>
            <a:pPr lvl="1"/>
            <a:r>
              <a:rPr lang="en-US" dirty="0" smtClean="0"/>
              <a:t>No peeking! Only use it for your final results.</a:t>
            </a:r>
          </a:p>
          <a:p>
            <a:pPr lvl="1"/>
            <a:r>
              <a:rPr lang="en-US" dirty="0" smtClean="0"/>
              <a:t>Never skew anything in your favor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Other ideas?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 txBox="1">
            <a:spLocks noGrp="1"/>
          </p:cNvSpPr>
          <p:nvPr/>
        </p:nvSpPr>
        <p:spPr bwMode="auto">
          <a:xfrm>
            <a:off x="6705600" y="55657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9786606E-4837-A044-A989-B9A6BFBBA59F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56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53975"/>
            <a:ext cx="8585200" cy="1143000"/>
          </a:xfrm>
        </p:spPr>
        <p:txBody>
          <a:bodyPr/>
          <a:lstStyle/>
          <a:p>
            <a:r>
              <a:rPr lang="en-US" sz="3600" dirty="0"/>
              <a:t>Setting</a:t>
            </a:r>
            <a:r>
              <a:rPr lang="en-US" sz="3600" dirty="0" smtClean="0"/>
              <a:t> smoothing parameters</a:t>
            </a:r>
            <a:endParaRPr lang="en-US" sz="3600" dirty="0"/>
          </a:p>
        </p:txBody>
      </p:sp>
      <p:sp>
        <p:nvSpPr>
          <p:cNvPr id="22533" name="Rectangle 11"/>
          <p:cNvSpPr>
            <a:spLocks noChangeArrowheads="1"/>
          </p:cNvSpPr>
          <p:nvPr/>
        </p:nvSpPr>
        <p:spPr bwMode="auto">
          <a:xfrm>
            <a:off x="6629400" y="1828800"/>
            <a:ext cx="1292225" cy="53181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Test</a:t>
            </a: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609600" y="1828800"/>
            <a:ext cx="5181600" cy="5318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2498725" y="1831975"/>
            <a:ext cx="1463675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22547" name="Rectangle 5"/>
          <p:cNvSpPr>
            <a:spLocks noChangeArrowheads="1"/>
          </p:cNvSpPr>
          <p:nvPr/>
        </p:nvSpPr>
        <p:spPr bwMode="auto">
          <a:xfrm>
            <a:off x="3660775" y="3509963"/>
            <a:ext cx="987425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48" name="Rectangle 6"/>
          <p:cNvSpPr>
            <a:spLocks noChangeArrowheads="1"/>
          </p:cNvSpPr>
          <p:nvPr/>
        </p:nvSpPr>
        <p:spPr bwMode="auto">
          <a:xfrm>
            <a:off x="519113" y="3509963"/>
            <a:ext cx="985838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49" name="Rectangle 7"/>
          <p:cNvSpPr>
            <a:spLocks noChangeArrowheads="1"/>
          </p:cNvSpPr>
          <p:nvPr/>
        </p:nvSpPr>
        <p:spPr bwMode="auto">
          <a:xfrm>
            <a:off x="1566863" y="3509963"/>
            <a:ext cx="987425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50" name="Rectangle 8"/>
          <p:cNvSpPr>
            <a:spLocks noChangeArrowheads="1"/>
          </p:cNvSpPr>
          <p:nvPr/>
        </p:nvSpPr>
        <p:spPr bwMode="auto">
          <a:xfrm>
            <a:off x="2616200" y="3509963"/>
            <a:ext cx="985838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51" name="TextBox 13"/>
          <p:cNvSpPr txBox="1">
            <a:spLocks noChangeArrowheads="1"/>
          </p:cNvSpPr>
          <p:nvPr/>
        </p:nvSpPr>
        <p:spPr bwMode="auto">
          <a:xfrm>
            <a:off x="1298575" y="3522663"/>
            <a:ext cx="1463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987425" y="4346575"/>
            <a:ext cx="2717800" cy="707886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 type="none" w="lg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latin typeface="Comic Sans MS" charset="0"/>
              </a:rPr>
              <a:t>collect </a:t>
            </a:r>
            <a:r>
              <a:rPr lang="en-US" sz="2000" dirty="0">
                <a:latin typeface="Comic Sans MS" charset="0"/>
              </a:rPr>
              <a:t>counts from</a:t>
            </a:r>
            <a:r>
              <a:rPr lang="en-US" sz="2000" dirty="0" smtClean="0">
                <a:latin typeface="Comic Sans MS" charset="0"/>
              </a:rPr>
              <a:t> 80</a:t>
            </a:r>
            <a:r>
              <a:rPr lang="en-US" sz="2000" dirty="0">
                <a:latin typeface="Comic Sans MS" charset="0"/>
              </a:rPr>
              <a:t>%</a:t>
            </a:r>
            <a:r>
              <a:rPr lang="en-US" sz="2000" dirty="0" smtClean="0">
                <a:latin typeface="Comic Sans MS" charset="0"/>
              </a:rPr>
              <a:t> of the data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824538" y="2139950"/>
            <a:ext cx="1795462" cy="3730625"/>
            <a:chOff x="3669" y="1922"/>
            <a:chExt cx="1131" cy="2350"/>
          </a:xfrm>
        </p:grpSpPr>
        <p:sp>
          <p:nvSpPr>
            <p:cNvPr id="22544" name="Freeform 23"/>
            <p:cNvSpPr>
              <a:spLocks/>
            </p:cNvSpPr>
            <p:nvPr/>
          </p:nvSpPr>
          <p:spPr bwMode="auto">
            <a:xfrm>
              <a:off x="3669" y="1922"/>
              <a:ext cx="431" cy="1294"/>
            </a:xfrm>
            <a:custGeom>
              <a:avLst/>
              <a:gdLst>
                <a:gd name="T0" fmla="*/ 411 w 431"/>
                <a:gd name="T1" fmla="*/ 1294 h 1294"/>
                <a:gd name="T2" fmla="*/ 363 w 431"/>
                <a:gd name="T3" fmla="*/ 232 h 1294"/>
                <a:gd name="T4" fmla="*/ 0 w 431"/>
                <a:gd name="T5" fmla="*/ 0 h 1294"/>
                <a:gd name="T6" fmla="*/ 0 60000 65536"/>
                <a:gd name="T7" fmla="*/ 0 60000 65536"/>
                <a:gd name="T8" fmla="*/ 0 60000 65536"/>
                <a:gd name="T9" fmla="*/ 0 w 431"/>
                <a:gd name="T10" fmla="*/ 0 h 1294"/>
                <a:gd name="T11" fmla="*/ 431 w 431"/>
                <a:gd name="T12" fmla="*/ 1294 h 1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" h="1294">
                  <a:moveTo>
                    <a:pt x="411" y="1294"/>
                  </a:moveTo>
                  <a:cubicBezTo>
                    <a:pt x="403" y="1117"/>
                    <a:pt x="431" y="448"/>
                    <a:pt x="363" y="232"/>
                  </a:cubicBezTo>
                  <a:cubicBezTo>
                    <a:pt x="295" y="16"/>
                    <a:pt x="76" y="48"/>
                    <a:pt x="0" y="0"/>
                  </a:cubicBezTo>
                </a:path>
              </a:pathLst>
            </a:custGeom>
            <a:noFill/>
            <a:ln w="57150">
              <a:solidFill>
                <a:srgbClr val="3399FF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545" name="Text Box 21"/>
            <p:cNvSpPr txBox="1">
              <a:spLocks noChangeArrowheads="1"/>
            </p:cNvSpPr>
            <p:nvPr/>
          </p:nvSpPr>
          <p:spPr bwMode="auto">
            <a:xfrm>
              <a:off x="3696" y="3216"/>
              <a:ext cx="1104" cy="1056"/>
            </a:xfrm>
            <a:prstGeom prst="rect">
              <a:avLst/>
            </a:prstGeom>
            <a:solidFill>
              <a:srgbClr val="3399FF"/>
            </a:solidFill>
            <a:ln w="12700">
              <a:noFill/>
              <a:miter lim="800000"/>
              <a:headEnd/>
              <a:tailEnd type="none" w="lg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charset="0"/>
                </a:rPr>
                <a:t>Now use that </a:t>
              </a:r>
              <a:r>
                <a:rPr lang="en-US">
                  <a:sym typeface="Symbol" charset="2"/>
                </a:rPr>
                <a:t></a:t>
              </a:r>
              <a:r>
                <a:rPr lang="en-US" sz="2000">
                  <a:latin typeface="Comic Sans MS" charset="0"/>
                </a:rPr>
                <a:t> to get smoothed counts from all 100% …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772400" y="2060575"/>
            <a:ext cx="1371600" cy="3825875"/>
            <a:chOff x="4896" y="1872"/>
            <a:chExt cx="864" cy="2410"/>
          </a:xfrm>
        </p:grpSpPr>
        <p:sp>
          <p:nvSpPr>
            <p:cNvPr id="22542" name="Text Box 24"/>
            <p:cNvSpPr txBox="1">
              <a:spLocks noChangeArrowheads="1"/>
            </p:cNvSpPr>
            <p:nvPr/>
          </p:nvSpPr>
          <p:spPr bwMode="auto">
            <a:xfrm>
              <a:off x="4896" y="3072"/>
              <a:ext cx="864" cy="121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 type="none" w="lg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charset="0"/>
                </a:rPr>
                <a:t>… and report results of that final model on test data.</a:t>
              </a:r>
            </a:p>
          </p:txBody>
        </p:sp>
        <p:sp>
          <p:nvSpPr>
            <p:cNvPr id="22543" name="Freeform 25"/>
            <p:cNvSpPr>
              <a:spLocks/>
            </p:cNvSpPr>
            <p:nvPr/>
          </p:nvSpPr>
          <p:spPr bwMode="auto">
            <a:xfrm>
              <a:off x="4992" y="1872"/>
              <a:ext cx="624" cy="1200"/>
            </a:xfrm>
            <a:custGeom>
              <a:avLst/>
              <a:gdLst>
                <a:gd name="T0" fmla="*/ 595 w 431"/>
                <a:gd name="T1" fmla="*/ 1200 h 1294"/>
                <a:gd name="T2" fmla="*/ 526 w 431"/>
                <a:gd name="T3" fmla="*/ 215 h 1294"/>
                <a:gd name="T4" fmla="*/ 0 w 431"/>
                <a:gd name="T5" fmla="*/ 0 h 1294"/>
                <a:gd name="T6" fmla="*/ 0 60000 65536"/>
                <a:gd name="T7" fmla="*/ 0 60000 65536"/>
                <a:gd name="T8" fmla="*/ 0 60000 65536"/>
                <a:gd name="T9" fmla="*/ 0 w 431"/>
                <a:gd name="T10" fmla="*/ 0 h 1294"/>
                <a:gd name="T11" fmla="*/ 431 w 431"/>
                <a:gd name="T12" fmla="*/ 1294 h 1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" h="1294">
                  <a:moveTo>
                    <a:pt x="411" y="1294"/>
                  </a:moveTo>
                  <a:cubicBezTo>
                    <a:pt x="403" y="1117"/>
                    <a:pt x="431" y="448"/>
                    <a:pt x="363" y="232"/>
                  </a:cubicBezTo>
                  <a:cubicBezTo>
                    <a:pt x="295" y="16"/>
                    <a:pt x="76" y="48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727575" y="3505200"/>
            <a:ext cx="987425" cy="53181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Dev.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194175" y="4343400"/>
            <a:ext cx="1520825" cy="131127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 type="none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charset="0"/>
              </a:rPr>
              <a:t>p</a:t>
            </a:r>
            <a:r>
              <a:rPr lang="en-US" sz="2000" dirty="0" smtClean="0">
                <a:latin typeface="Comic Sans MS" charset="0"/>
              </a:rPr>
              <a:t>ick </a:t>
            </a:r>
            <a:r>
              <a:rPr kumimoji="1" lang="en-US" sz="2000" dirty="0" err="1">
                <a:latin typeface="Comic Sans MS" charset="0"/>
                <a:sym typeface="Symbol" charset="2"/>
              </a:rPr>
              <a:t></a:t>
            </a:r>
            <a:r>
              <a:rPr kumimoji="1" lang="en-US" sz="2000" dirty="0">
                <a:latin typeface="Comic Sans MS" charset="0"/>
                <a:sym typeface="Symbol" charset="2"/>
              </a:rPr>
              <a:t> that</a:t>
            </a:r>
            <a:br>
              <a:rPr kumimoji="1" lang="en-US" sz="2000" dirty="0">
                <a:latin typeface="Comic Sans MS" charset="0"/>
                <a:sym typeface="Symbol" charset="2"/>
              </a:rPr>
            </a:br>
            <a:r>
              <a:rPr kumimoji="1" lang="en-US" sz="2000" dirty="0">
                <a:latin typeface="Comic Sans MS" charset="0"/>
                <a:sym typeface="Symbol" charset="2"/>
              </a:rPr>
              <a:t>gets best </a:t>
            </a:r>
            <a:br>
              <a:rPr kumimoji="1" lang="en-US" sz="2000" dirty="0">
                <a:latin typeface="Comic Sans MS" charset="0"/>
                <a:sym typeface="Symbol" charset="2"/>
              </a:rPr>
            </a:br>
            <a:r>
              <a:rPr kumimoji="1" lang="en-US" sz="2000" dirty="0">
                <a:latin typeface="Comic Sans MS" charset="0"/>
                <a:sym typeface="Symbol" charset="2"/>
              </a:rPr>
              <a:t>results on</a:t>
            </a:r>
            <a:r>
              <a:rPr kumimoji="1" lang="en-US" sz="2000" dirty="0" smtClean="0">
                <a:latin typeface="Comic Sans MS" charset="0"/>
                <a:sym typeface="Symbol" charset="2"/>
              </a:rPr>
              <a:t> 20</a:t>
            </a:r>
            <a:r>
              <a:rPr kumimoji="1" lang="en-US" sz="2000" dirty="0">
                <a:latin typeface="Comic Sans MS" charset="0"/>
                <a:sym typeface="Symbol" charset="2"/>
              </a:rPr>
              <a:t>% …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98575" y="5886450"/>
            <a:ext cx="441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problems? 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733800"/>
          </a:xfrm>
        </p:spPr>
        <p:txBody>
          <a:bodyPr/>
          <a:lstStyle/>
          <a:p>
            <a:r>
              <a:rPr lang="en-US" dirty="0" smtClean="0"/>
              <a:t>20% may not be enough to reliably determine </a:t>
            </a:r>
            <a:r>
              <a:rPr kumimoji="1" lang="en-US" sz="3200" dirty="0" err="1" smtClean="0">
                <a:latin typeface="Comic Sans MS" charset="0"/>
                <a:sym typeface="Symbol" charset="2"/>
              </a:rPr>
              <a:t></a:t>
            </a:r>
            <a:endParaRPr kumimoji="1" lang="en-US" sz="3200" dirty="0" smtClean="0">
              <a:latin typeface="Comic Sans MS" charset="0"/>
              <a:sym typeface="Symbol" charset="2"/>
            </a:endParaRPr>
          </a:p>
          <a:p>
            <a:endParaRPr kumimoji="1" lang="en-US" sz="3200" dirty="0" smtClean="0">
              <a:latin typeface="Comic Sans MS" charset="0"/>
              <a:sym typeface="Symbol" charset="2"/>
            </a:endParaRPr>
          </a:p>
          <a:p>
            <a:r>
              <a:rPr lang="en-US" dirty="0" smtClean="0"/>
              <a:t>We’re maximizing lambda for only 80% of our data (will not be the same as the optimal for 100%)</a:t>
            </a:r>
          </a:p>
          <a:p>
            <a:endParaRPr lang="en-US" dirty="0" smtClean="0"/>
          </a:p>
          <a:p>
            <a:r>
              <a:rPr lang="en-US" dirty="0" smtClean="0"/>
              <a:t>We’re losing 20% of our data for calculating counts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663624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Ideas?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 txBox="1">
            <a:spLocks noGrp="1"/>
          </p:cNvSpPr>
          <p:nvPr/>
        </p:nvSpPr>
        <p:spPr bwMode="auto">
          <a:xfrm>
            <a:off x="5334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2"/>
                </a:solidFill>
                <a:latin typeface="Arial" charset="0"/>
              </a:rPr>
              <a:t>600.465 - Intro to NLP - J. Eisner</a:t>
            </a:r>
          </a:p>
        </p:txBody>
      </p:sp>
      <p:sp>
        <p:nvSpPr>
          <p:cNvPr id="24579" name="Slide Number Placeholder 4"/>
          <p:cNvSpPr txBox="1">
            <a:spLocks noGrp="1"/>
          </p:cNvSpPr>
          <p:nvPr/>
        </p:nvSpPr>
        <p:spPr bwMode="auto">
          <a:xfrm>
            <a:off x="6731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07B74472-57FA-1046-8C1B-8D07D6CD4933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58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Cross-validation (aka “jackknifing</a:t>
            </a:r>
            <a:r>
              <a:rPr lang="en-US" sz="3200" dirty="0"/>
              <a:t>”)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ym typeface="Symbol" charset="2"/>
              </a:rPr>
              <a:t>If </a:t>
            </a:r>
            <a:r>
              <a:rPr lang="en-US" sz="2800" dirty="0">
                <a:sym typeface="Symbol" charset="2"/>
              </a:rPr>
              <a:t>20% too little: try 5 training/test splits as below</a:t>
            </a:r>
          </a:p>
          <a:p>
            <a:pPr lvl="1"/>
            <a:r>
              <a:rPr lang="en-US" sz="2400" dirty="0">
                <a:sym typeface="Symbol" charset="2"/>
              </a:rPr>
              <a:t>Pick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that gets best average performance</a:t>
            </a: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This tests on all 100% (in turn), so we can more reliably assess </a:t>
            </a:r>
            <a:r>
              <a:rPr lang="en-US" sz="2400" dirty="0" err="1">
                <a:sym typeface="Symbol" charset="2"/>
              </a:rPr>
              <a:t></a:t>
            </a:r>
            <a:endParaRPr lang="en-US" sz="2400" dirty="0">
              <a:sym typeface="Symbol" charset="2"/>
            </a:endParaRPr>
          </a:p>
          <a:p>
            <a:pPr lvl="1"/>
            <a:r>
              <a:rPr lang="en-US" sz="2400" b="1" dirty="0" err="1">
                <a:solidFill>
                  <a:srgbClr val="FF0000"/>
                </a:solidFill>
                <a:sym typeface="Wingdings" charset="2"/>
              </a:rPr>
              <a:t></a:t>
            </a:r>
            <a:r>
              <a:rPr lang="en-US" sz="2400" dirty="0">
                <a:solidFill>
                  <a:srgbClr val="FF0000"/>
                </a:solidFill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Unfortunately, still picks a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that does well on 80% training</a:t>
            </a:r>
            <a:r>
              <a:rPr lang="en-US" sz="2400" dirty="0" smtClean="0">
                <a:sym typeface="Symbol" charset="2"/>
              </a:rPr>
              <a:t>.</a:t>
            </a:r>
            <a:endParaRPr lang="en-US" sz="2400" dirty="0">
              <a:sym typeface="Symbol" charset="2"/>
            </a:endParaRP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1755775" y="2820987"/>
            <a:ext cx="5178425" cy="1598613"/>
            <a:chOff x="384" y="2449"/>
            <a:chExt cx="3262" cy="1870"/>
          </a:xfrm>
        </p:grpSpPr>
        <p:sp>
          <p:nvSpPr>
            <p:cNvPr id="24587" name="Rectangle 9"/>
            <p:cNvSpPr>
              <a:spLocks noChangeArrowheads="1"/>
            </p:cNvSpPr>
            <p:nvPr/>
          </p:nvSpPr>
          <p:spPr bwMode="auto">
            <a:xfrm>
              <a:off x="2372" y="3600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88" name="Rectangle 8"/>
            <p:cNvSpPr>
              <a:spLocks noChangeArrowheads="1"/>
            </p:cNvSpPr>
            <p:nvPr/>
          </p:nvSpPr>
          <p:spPr bwMode="auto">
            <a:xfrm>
              <a:off x="384" y="3600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89" name="Rectangle 9"/>
            <p:cNvSpPr>
              <a:spLocks noChangeArrowheads="1"/>
            </p:cNvSpPr>
            <p:nvPr/>
          </p:nvSpPr>
          <p:spPr bwMode="auto">
            <a:xfrm>
              <a:off x="1711" y="3216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0" name="Rectangle 7"/>
            <p:cNvSpPr>
              <a:spLocks noChangeArrowheads="1"/>
            </p:cNvSpPr>
            <p:nvPr/>
          </p:nvSpPr>
          <p:spPr bwMode="auto">
            <a:xfrm>
              <a:off x="386" y="3216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1" name="Rectangle 9"/>
            <p:cNvSpPr>
              <a:spLocks noChangeArrowheads="1"/>
            </p:cNvSpPr>
            <p:nvPr/>
          </p:nvSpPr>
          <p:spPr bwMode="auto">
            <a:xfrm>
              <a:off x="384" y="2449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2" name="Rectangle 5"/>
            <p:cNvSpPr>
              <a:spLocks noChangeArrowheads="1"/>
            </p:cNvSpPr>
            <p:nvPr/>
          </p:nvSpPr>
          <p:spPr bwMode="auto">
            <a:xfrm>
              <a:off x="3024" y="2449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3" name="Rectangle 6"/>
            <p:cNvSpPr>
              <a:spLocks noChangeArrowheads="1"/>
            </p:cNvSpPr>
            <p:nvPr/>
          </p:nvSpPr>
          <p:spPr bwMode="auto">
            <a:xfrm>
              <a:off x="1045" y="2449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4" name="Rectangle 7"/>
            <p:cNvSpPr>
              <a:spLocks noChangeArrowheads="1"/>
            </p:cNvSpPr>
            <p:nvPr/>
          </p:nvSpPr>
          <p:spPr bwMode="auto">
            <a:xfrm>
              <a:off x="1705" y="2449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5" name="Rectangle 8"/>
            <p:cNvSpPr>
              <a:spLocks noChangeArrowheads="1"/>
            </p:cNvSpPr>
            <p:nvPr/>
          </p:nvSpPr>
          <p:spPr bwMode="auto">
            <a:xfrm>
              <a:off x="2366" y="2449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6" name="Rectangle 9"/>
            <p:cNvSpPr>
              <a:spLocks noChangeArrowheads="1"/>
            </p:cNvSpPr>
            <p:nvPr/>
          </p:nvSpPr>
          <p:spPr bwMode="auto">
            <a:xfrm>
              <a:off x="1058" y="2832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7" name="Rectangle 5"/>
            <p:cNvSpPr>
              <a:spLocks noChangeArrowheads="1"/>
            </p:cNvSpPr>
            <p:nvPr/>
          </p:nvSpPr>
          <p:spPr bwMode="auto">
            <a:xfrm>
              <a:off x="3024" y="2832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8" name="Rectangle 6"/>
            <p:cNvSpPr>
              <a:spLocks noChangeArrowheads="1"/>
            </p:cNvSpPr>
            <p:nvPr/>
          </p:nvSpPr>
          <p:spPr bwMode="auto">
            <a:xfrm>
              <a:off x="384" y="2832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9" name="Rectangle 7"/>
            <p:cNvSpPr>
              <a:spLocks noChangeArrowheads="1"/>
            </p:cNvSpPr>
            <p:nvPr/>
          </p:nvSpPr>
          <p:spPr bwMode="auto">
            <a:xfrm>
              <a:off x="1705" y="2832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0" name="Rectangle 8"/>
            <p:cNvSpPr>
              <a:spLocks noChangeArrowheads="1"/>
            </p:cNvSpPr>
            <p:nvPr/>
          </p:nvSpPr>
          <p:spPr bwMode="auto">
            <a:xfrm>
              <a:off x="2366" y="2832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1" name="Rectangle 5"/>
            <p:cNvSpPr>
              <a:spLocks noChangeArrowheads="1"/>
            </p:cNvSpPr>
            <p:nvPr/>
          </p:nvSpPr>
          <p:spPr bwMode="auto">
            <a:xfrm>
              <a:off x="3024" y="3216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2" name="Rectangle 6"/>
            <p:cNvSpPr>
              <a:spLocks noChangeArrowheads="1"/>
            </p:cNvSpPr>
            <p:nvPr/>
          </p:nvSpPr>
          <p:spPr bwMode="auto">
            <a:xfrm>
              <a:off x="1045" y="3216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3" name="Rectangle 8"/>
            <p:cNvSpPr>
              <a:spLocks noChangeArrowheads="1"/>
            </p:cNvSpPr>
            <p:nvPr/>
          </p:nvSpPr>
          <p:spPr bwMode="auto">
            <a:xfrm>
              <a:off x="2366" y="3216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4" name="Rectangle 5"/>
            <p:cNvSpPr>
              <a:spLocks noChangeArrowheads="1"/>
            </p:cNvSpPr>
            <p:nvPr/>
          </p:nvSpPr>
          <p:spPr bwMode="auto">
            <a:xfrm>
              <a:off x="3024" y="3600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5" name="Rectangle 6"/>
            <p:cNvSpPr>
              <a:spLocks noChangeArrowheads="1"/>
            </p:cNvSpPr>
            <p:nvPr/>
          </p:nvSpPr>
          <p:spPr bwMode="auto">
            <a:xfrm>
              <a:off x="1045" y="3600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6" name="Rectangle 7"/>
            <p:cNvSpPr>
              <a:spLocks noChangeArrowheads="1"/>
            </p:cNvSpPr>
            <p:nvPr/>
          </p:nvSpPr>
          <p:spPr bwMode="auto">
            <a:xfrm>
              <a:off x="1705" y="3600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grpSp>
          <p:nvGrpSpPr>
            <p:cNvPr id="4" name="Group 75"/>
            <p:cNvGrpSpPr>
              <a:grpSpLocks/>
            </p:cNvGrpSpPr>
            <p:nvPr/>
          </p:nvGrpSpPr>
          <p:grpSpPr bwMode="auto">
            <a:xfrm flipH="1">
              <a:off x="384" y="3984"/>
              <a:ext cx="3262" cy="335"/>
              <a:chOff x="384" y="3984"/>
              <a:chExt cx="3262" cy="335"/>
            </a:xfrm>
          </p:grpSpPr>
          <p:sp>
            <p:nvSpPr>
              <p:cNvPr id="24608" name="Rectangle 9"/>
              <p:cNvSpPr>
                <a:spLocks noChangeArrowheads="1"/>
              </p:cNvSpPr>
              <p:nvPr/>
            </p:nvSpPr>
            <p:spPr bwMode="auto">
              <a:xfrm>
                <a:off x="384" y="3984"/>
                <a:ext cx="622" cy="33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800"/>
                  <a:t>Dev.</a:t>
                </a:r>
              </a:p>
            </p:txBody>
          </p:sp>
          <p:sp>
            <p:nvSpPr>
              <p:cNvPr id="24609" name="Rectangle 5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622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0" name="Rectangle 6"/>
              <p:cNvSpPr>
                <a:spLocks noChangeArrowheads="1"/>
              </p:cNvSpPr>
              <p:nvPr/>
            </p:nvSpPr>
            <p:spPr bwMode="auto">
              <a:xfrm>
                <a:off x="1045" y="3984"/>
                <a:ext cx="621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1" name="Rectangle 7"/>
              <p:cNvSpPr>
                <a:spLocks noChangeArrowheads="1"/>
              </p:cNvSpPr>
              <p:nvPr/>
            </p:nvSpPr>
            <p:spPr bwMode="auto">
              <a:xfrm>
                <a:off x="1705" y="3984"/>
                <a:ext cx="622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2" name="Rectangle 8"/>
              <p:cNvSpPr>
                <a:spLocks noChangeArrowheads="1"/>
              </p:cNvSpPr>
              <p:nvPr/>
            </p:nvSpPr>
            <p:spPr bwMode="auto">
              <a:xfrm>
                <a:off x="2366" y="3984"/>
                <a:ext cx="621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609600" y="16002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03" name="Footer Placeholder 3"/>
          <p:cNvSpPr txBox="1">
            <a:spLocks noGrp="1"/>
          </p:cNvSpPr>
          <p:nvPr/>
        </p:nvSpPr>
        <p:spPr bwMode="auto">
          <a:xfrm>
            <a:off x="5334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2"/>
                </a:solidFill>
                <a:latin typeface="Arial" charset="0"/>
              </a:rPr>
              <a:t>600.465 - Intro to NLP - J. Eisner</a:t>
            </a:r>
          </a:p>
        </p:txBody>
      </p:sp>
      <p:sp>
        <p:nvSpPr>
          <p:cNvPr id="25604" name="Slide Number Placeholder 4"/>
          <p:cNvSpPr txBox="1">
            <a:spLocks noGrp="1"/>
          </p:cNvSpPr>
          <p:nvPr/>
        </p:nvSpPr>
        <p:spPr bwMode="auto">
          <a:xfrm>
            <a:off x="6731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1A7FCC9B-16C9-D242-ABCE-9FC11FCE2512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59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N-fold Cross-</a:t>
            </a:r>
            <a:r>
              <a:rPr lang="en-US" sz="2800"/>
              <a:t>Validation</a:t>
            </a:r>
            <a:r>
              <a:rPr lang="en-US" sz="2800" smtClean="0"/>
              <a:t> </a:t>
            </a:r>
            <a:r>
              <a:rPr lang="en-US" sz="2800" smtClean="0"/>
              <a:t>and</a:t>
            </a:r>
            <a:r>
              <a:rPr lang="en-US" sz="2800" smtClean="0"/>
              <a:t> “</a:t>
            </a:r>
            <a:r>
              <a:rPr lang="en-US" sz="2800"/>
              <a:t>Leave</a:t>
            </a:r>
            <a:r>
              <a:rPr lang="en-US" sz="2800" dirty="0"/>
              <a:t> One </a:t>
            </a:r>
            <a:r>
              <a:rPr lang="en-US" sz="2800"/>
              <a:t>Out</a:t>
            </a:r>
            <a:r>
              <a:rPr lang="en-US" sz="2800" smtClean="0"/>
              <a:t>”</a:t>
            </a:r>
            <a:endParaRPr lang="en-US" sz="2800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4038600"/>
            <a:ext cx="87630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Symbol" charset="2"/>
              </a:rPr>
              <a:t>Test </a:t>
            </a:r>
            <a:r>
              <a:rPr lang="en-US" sz="2400" u="sng" dirty="0">
                <a:sym typeface="Symbol" charset="2"/>
              </a:rPr>
              <a:t>each</a:t>
            </a:r>
            <a:r>
              <a:rPr lang="en-US" sz="2400" dirty="0">
                <a:sym typeface="Symbol" charset="2"/>
              </a:rPr>
              <a:t> sentence with smoothed model from </a:t>
            </a:r>
            <a:r>
              <a:rPr lang="en-US" sz="2400" u="sng" dirty="0">
                <a:sym typeface="Symbol" charset="2"/>
              </a:rPr>
              <a:t>other</a:t>
            </a:r>
            <a:r>
              <a:rPr lang="en-US" sz="2400" i="1" dirty="0"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N-1 sentences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Still tests on all 100% (in turn), so we can reliably assess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Tests if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is good for smoothing (N-1)/N </a:t>
            </a:r>
            <a:r>
              <a:rPr lang="en-US" sz="2400" dirty="0">
                <a:ea typeface="Tahoma" charset="0"/>
                <a:cs typeface="Tahoma" charset="0"/>
                <a:sym typeface="Symbol" charset="2"/>
              </a:rPr>
              <a:t>≈ 100% of training</a:t>
            </a:r>
            <a:br>
              <a:rPr lang="en-US" sz="2400" dirty="0">
                <a:ea typeface="Tahoma" charset="0"/>
                <a:cs typeface="Tahoma" charset="0"/>
                <a:sym typeface="Symbol" charset="2"/>
              </a:rPr>
            </a:br>
            <a:r>
              <a:rPr lang="en-US" sz="2400" dirty="0">
                <a:ea typeface="Tahoma" charset="0"/>
                <a:cs typeface="Tahoma" charset="0"/>
                <a:sym typeface="Symbol" charset="2"/>
              </a:rPr>
              <a:t>    data, which matches our actual test conditions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b="1" dirty="0">
                <a:solidFill>
                  <a:srgbClr val="00CC00"/>
                </a:solidFill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Surprisingly fast: why?</a:t>
            </a:r>
          </a:p>
          <a:p>
            <a:pPr lvl="1"/>
            <a:r>
              <a:rPr lang="en-US" sz="2000" dirty="0">
                <a:sym typeface="Symbol" charset="2"/>
              </a:rPr>
              <a:t>Usually easy to change model by adding/subtracting 1 sentence’s counts</a:t>
            </a: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609600" y="16002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09600" y="19050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19050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0" name="Rectangle 8"/>
          <p:cNvSpPr>
            <a:spLocks noChangeArrowheads="1"/>
          </p:cNvSpPr>
          <p:nvPr/>
        </p:nvSpPr>
        <p:spPr bwMode="auto">
          <a:xfrm>
            <a:off x="609600" y="22098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1" name="Rectangle 9"/>
          <p:cNvSpPr>
            <a:spLocks noChangeArrowheads="1"/>
          </p:cNvSpPr>
          <p:nvPr/>
        </p:nvSpPr>
        <p:spPr bwMode="auto">
          <a:xfrm>
            <a:off x="762000" y="22098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609600" y="25146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3" name="Rectangle 9"/>
          <p:cNvSpPr>
            <a:spLocks noChangeArrowheads="1"/>
          </p:cNvSpPr>
          <p:nvPr/>
        </p:nvSpPr>
        <p:spPr bwMode="auto">
          <a:xfrm>
            <a:off x="838200" y="25146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4" name="Rectangle 8"/>
          <p:cNvSpPr>
            <a:spLocks noChangeArrowheads="1"/>
          </p:cNvSpPr>
          <p:nvPr/>
        </p:nvSpPr>
        <p:spPr bwMode="auto">
          <a:xfrm>
            <a:off x="609600" y="28194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5" name="Rectangle 9"/>
          <p:cNvSpPr>
            <a:spLocks noChangeArrowheads="1"/>
          </p:cNvSpPr>
          <p:nvPr/>
        </p:nvSpPr>
        <p:spPr bwMode="auto">
          <a:xfrm>
            <a:off x="914400" y="28194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6" name="Rectangle 8"/>
          <p:cNvSpPr>
            <a:spLocks noChangeArrowheads="1"/>
          </p:cNvSpPr>
          <p:nvPr/>
        </p:nvSpPr>
        <p:spPr bwMode="auto">
          <a:xfrm>
            <a:off x="609600" y="33909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7" name="Rectangle 9"/>
          <p:cNvSpPr>
            <a:spLocks noChangeArrowheads="1"/>
          </p:cNvSpPr>
          <p:nvPr/>
        </p:nvSpPr>
        <p:spPr bwMode="auto">
          <a:xfrm>
            <a:off x="5607050" y="33909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8" name="Rectangle 8"/>
          <p:cNvSpPr>
            <a:spLocks noChangeArrowheads="1"/>
          </p:cNvSpPr>
          <p:nvPr/>
        </p:nvSpPr>
        <p:spPr bwMode="auto">
          <a:xfrm>
            <a:off x="609600" y="36957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9" name="Rectangle 9"/>
          <p:cNvSpPr>
            <a:spLocks noChangeArrowheads="1"/>
          </p:cNvSpPr>
          <p:nvPr/>
        </p:nvSpPr>
        <p:spPr bwMode="auto">
          <a:xfrm>
            <a:off x="5703888" y="3695700"/>
            <a:ext cx="87312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20" name="Rectangle 58"/>
          <p:cNvSpPr>
            <a:spLocks noChangeArrowheads="1"/>
          </p:cNvSpPr>
          <p:nvPr/>
        </p:nvSpPr>
        <p:spPr bwMode="auto">
          <a:xfrm>
            <a:off x="2938463" y="2971800"/>
            <a:ext cx="433387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1" lang="en-US">
                <a:sym typeface="Symbol" charset="2"/>
              </a:rPr>
              <a:t>…</a:t>
            </a:r>
          </a:p>
        </p:txBody>
      </p:sp>
      <p:sp>
        <p:nvSpPr>
          <p:cNvPr id="25621" name="Text Box 60"/>
          <p:cNvSpPr txBox="1">
            <a:spLocks noChangeArrowheads="1"/>
          </p:cNvSpPr>
          <p:nvPr/>
        </p:nvSpPr>
        <p:spPr bwMode="auto">
          <a:xfrm>
            <a:off x="6232525" y="2098675"/>
            <a:ext cx="2236788" cy="9159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(more extreme</a:t>
            </a:r>
            <a:br>
              <a:rPr lang="en-US" sz="1800" dirty="0">
                <a:solidFill>
                  <a:srgbClr val="3399FF"/>
                </a:solidFill>
                <a:latin typeface="Comic Sans MS" charset="0"/>
              </a:rPr>
            </a:br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version of strategy</a:t>
            </a:r>
            <a:br>
              <a:rPr lang="en-US" sz="1800" dirty="0">
                <a:solidFill>
                  <a:srgbClr val="3399FF"/>
                </a:solidFill>
                <a:latin typeface="Comic Sans MS" charset="0"/>
              </a:rPr>
            </a:br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from last slide)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1746401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Catching a </a:t>
            </a:r>
            <a:r>
              <a:rPr lang="en-US" dirty="0"/>
              <a:t>cold and</a:t>
            </a:r>
            <a:r>
              <a:rPr lang="en-US" dirty="0" smtClean="0"/>
              <a:t> enjoying reading books</a:t>
            </a:r>
          </a:p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Miles per gallon and driving habits</a:t>
            </a:r>
          </a:p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Height and longevity of life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If A and B are independent (written …)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P(A,B) = P(A)P(B)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P(B|A) = P(B)</a:t>
            </a:r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981200" y="2667000"/>
            <a:ext cx="4114800" cy="1828800"/>
            <a:chOff x="1600200" y="2286000"/>
            <a:chExt cx="4114800" cy="1828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1600200" y="2286000"/>
              <a:ext cx="4114800" cy="182880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905000" y="2590800"/>
              <a:ext cx="1676400" cy="12192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3810000" y="2590800"/>
              <a:ext cx="1676400" cy="12192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1" charset="0"/>
                <a:ea typeface="Arial" pitchFamily="-111" charset="0"/>
                <a:cs typeface="Arial" pitchFamily="-111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14600" y="2895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19600" y="28956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4636653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>
                <a:solidFill>
                  <a:srgbClr val="000000"/>
                </a:solidFill>
              </a:rPr>
              <a:t>Dependent events can become independent given certain other </a:t>
            </a:r>
            <a:r>
              <a:rPr lang="en-US" sz="2400" dirty="0" smtClean="0">
                <a:solidFill>
                  <a:srgbClr val="000000"/>
                </a:solidFill>
              </a:rPr>
              <a:t>events</a:t>
            </a: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If </a:t>
            </a:r>
            <a:r>
              <a:rPr lang="en-US" sz="2400" dirty="0">
                <a:solidFill>
                  <a:srgbClr val="000000"/>
                </a:solidFill>
              </a:rPr>
              <a:t>A, B are conditionally independent</a:t>
            </a:r>
            <a:r>
              <a:rPr lang="en-US" sz="2400" dirty="0" smtClean="0">
                <a:solidFill>
                  <a:srgbClr val="000000"/>
                </a:solidFill>
              </a:rPr>
              <a:t> of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P(A,B|C) = P(A|C)P(B|C)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</a:t>
            </a:r>
            <a:r>
              <a:rPr lang="en-US" sz="2000" dirty="0">
                <a:solidFill>
                  <a:srgbClr val="000000"/>
                </a:solidFill>
                <a:ea typeface="ＭＳ Ｐゴシック" charset="-128"/>
              </a:rPr>
              <a:t>(A|B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,C</a:t>
            </a:r>
            <a:r>
              <a:rPr lang="en-US" sz="2000" dirty="0">
                <a:solidFill>
                  <a:srgbClr val="000000"/>
                </a:solidFill>
                <a:ea typeface="ＭＳ Ｐゴシック" charset="-128"/>
              </a:rPr>
              <a:t>) = P(A|C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we will assume two variables are independent (or conditionally independent) even though they’re not</a:t>
            </a:r>
          </a:p>
          <a:p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Creates a simpler model</a:t>
            </a:r>
          </a:p>
          <a:p>
            <a:pPr lvl="2"/>
            <a:r>
              <a:rPr lang="en-US" dirty="0" err="1" smtClean="0"/>
              <a:t>p(X,Y</a:t>
            </a:r>
            <a:r>
              <a:rPr lang="en-US" dirty="0" smtClean="0"/>
              <a:t>) many more variables than just P(X) and P(Y)</a:t>
            </a:r>
          </a:p>
          <a:p>
            <a:pPr lvl="1"/>
            <a:r>
              <a:rPr lang="en-US" dirty="0" smtClean="0"/>
              <a:t>May not be able to estimate the more complicated model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3988</TotalTime>
  <Words>3755</Words>
  <Application>Microsoft Macintosh PowerPoint</Application>
  <PresentationFormat>On-screen Show (4:3)</PresentationFormat>
  <Paragraphs>742</Paragraphs>
  <Slides>59</Slides>
  <Notes>23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Median</vt:lpstr>
      <vt:lpstr>Microsoft Equation</vt:lpstr>
      <vt:lpstr>Language modeling</vt:lpstr>
      <vt:lpstr>Admin</vt:lpstr>
      <vt:lpstr>In-class exercise</vt:lpstr>
      <vt:lpstr>In-class exercise</vt:lpstr>
      <vt:lpstr>Independence</vt:lpstr>
      <vt:lpstr>Independent or Dependent?</vt:lpstr>
      <vt:lpstr>Independent variables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Some examples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Perplexity</vt:lpstr>
      <vt:lpstr>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  <vt:lpstr>Add-lambda smoothing</vt:lpstr>
      <vt:lpstr>Setting smoothing parameters</vt:lpstr>
      <vt:lpstr>Correct experimentation</vt:lpstr>
      <vt:lpstr>Setting smoothing parameters</vt:lpstr>
      <vt:lpstr>Concerns</vt:lpstr>
      <vt:lpstr>Cross-validation (aka “jackknifing”)</vt:lpstr>
      <vt:lpstr>N-fold Cross-Validation and “Leave One Out”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300</cp:revision>
  <dcterms:created xsi:type="dcterms:W3CDTF">2011-02-02T19:47:14Z</dcterms:created>
  <dcterms:modified xsi:type="dcterms:W3CDTF">2011-02-02T21:03:23Z</dcterms:modified>
</cp:coreProperties>
</file>