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17.xml" ContentType="application/vnd.openxmlformats-officedocument.presentationml.notesSlide+xml"/>
  <Default Extension="pict" ContentType="image/pict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3"/>
  </p:notesMasterIdLst>
  <p:handoutMasterIdLst>
    <p:handoutMasterId r:id="rId64"/>
  </p:handoutMasterIdLst>
  <p:sldIdLst>
    <p:sldId id="256" r:id="rId2"/>
    <p:sldId id="257" r:id="rId3"/>
    <p:sldId id="258" r:id="rId4"/>
    <p:sldId id="356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1" r:id="rId13"/>
    <p:sldId id="304" r:id="rId14"/>
    <p:sldId id="278" r:id="rId15"/>
    <p:sldId id="279" r:id="rId16"/>
    <p:sldId id="280" r:id="rId17"/>
    <p:sldId id="281" r:id="rId18"/>
    <p:sldId id="282" r:id="rId19"/>
    <p:sldId id="306" r:id="rId20"/>
    <p:sldId id="307" r:id="rId21"/>
    <p:sldId id="285" r:id="rId22"/>
    <p:sldId id="286" r:id="rId23"/>
    <p:sldId id="308" r:id="rId24"/>
    <p:sldId id="314" r:id="rId25"/>
    <p:sldId id="315" r:id="rId26"/>
    <p:sldId id="316" r:id="rId27"/>
    <p:sldId id="317" r:id="rId28"/>
    <p:sldId id="318" r:id="rId29"/>
    <p:sldId id="357" r:id="rId30"/>
    <p:sldId id="320" r:id="rId31"/>
    <p:sldId id="321" r:id="rId32"/>
    <p:sldId id="322" r:id="rId33"/>
    <p:sldId id="305" r:id="rId34"/>
    <p:sldId id="310" r:id="rId35"/>
    <p:sldId id="309" r:id="rId36"/>
    <p:sldId id="311" r:id="rId37"/>
    <p:sldId id="312" r:id="rId38"/>
    <p:sldId id="313" r:id="rId39"/>
    <p:sldId id="324" r:id="rId40"/>
    <p:sldId id="331" r:id="rId41"/>
    <p:sldId id="332" r:id="rId42"/>
    <p:sldId id="333" r:id="rId43"/>
    <p:sldId id="338" r:id="rId44"/>
    <p:sldId id="339" r:id="rId45"/>
    <p:sldId id="334" r:id="rId46"/>
    <p:sldId id="335" r:id="rId47"/>
    <p:sldId id="340" r:id="rId48"/>
    <p:sldId id="336" r:id="rId49"/>
    <p:sldId id="341" r:id="rId50"/>
    <p:sldId id="342" r:id="rId51"/>
    <p:sldId id="343" r:id="rId52"/>
    <p:sldId id="344" r:id="rId53"/>
    <p:sldId id="345" r:id="rId54"/>
    <p:sldId id="346" r:id="rId55"/>
    <p:sldId id="325" r:id="rId56"/>
    <p:sldId id="347" r:id="rId57"/>
    <p:sldId id="330" r:id="rId58"/>
    <p:sldId id="348" r:id="rId59"/>
    <p:sldId id="349" r:id="rId60"/>
    <p:sldId id="358" r:id="rId61"/>
    <p:sldId id="359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85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1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handoutMaster" Target="handoutMasters/handoutMaster1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notesMaster" Target="notesMasters/notes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tableStyles" Target="tableStyles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printerSettings" Target="printerSettings/printerSettings1.bin"/><Relationship Id="rId67" Type="http://schemas.openxmlformats.org/officeDocument/2006/relationships/viewProps" Target="viewProp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theme" Target="theme/theme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12B31-B97A-0347-B758-068B7BF572C6}" type="datetimeFigureOut">
              <a:rPr lang="en-US" smtClean="0"/>
              <a:t>1/24/11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AFADE-7FA4-5448-9921-66E5CDD0BE1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t>1/23/11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other data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DAD-BA8D-7044-8BCD-7052A99A8CE6}" type="slidenum">
              <a:rPr lang="en-US"/>
              <a:pPr/>
              <a:t>28</a:t>
            </a:fld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ACF8-40A0-9242-81E8-2494680281FB}" type="slidenum">
              <a:rPr lang="en-US"/>
              <a:pPr/>
              <a:t>30</a:t>
            </a:fld>
            <a:endParaRPr lang="en-US"/>
          </a:p>
        </p:txBody>
      </p:sp>
      <p:sp>
        <p:nvSpPr>
          <p:cNvPr id="13314" name="Rectangle 1026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t>1/23/11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3" Type="http://schemas.openxmlformats.org/officeDocument/2006/relationships/hyperlink" Target="file://localhost\\s+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4" Type="http://schemas.openxmlformats.org/officeDocument/2006/relationships/hyperlink" Target="http://docs.python.org/library/r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gular-expressions.info/" TargetMode="External"/><Relationship Id="rId3" Type="http://schemas.openxmlformats.org/officeDocument/2006/relationships/hyperlink" Target="http://download.oracle.com/javase/tutorial/essential/regex/" TargetMode="External"/></Relationships>
</file>

<file path=ppt/slides/_rels/slide61.xml.rels><?xml version="1.0" encoding="UTF-8" standalone="yes"?>
<Relationships xmlns="http://schemas.openxmlformats.org/package/2006/relationships"><Relationship Id="rId6" Type="http://schemas.openxmlformats.org/officeDocument/2006/relationships/hyperlink" Target="http://www.panix.com/~elflord/unix/sed.html" TargetMode="External"/><Relationship Id="rId4" Type="http://schemas.openxmlformats.org/officeDocument/2006/relationships/hyperlink" Target="http://www.panix.com/~elflord/unix/grep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erldoc.perl.org/perlretut.html" TargetMode="External"/><Relationship Id="rId3" Type="http://schemas.openxmlformats.org/officeDocument/2006/relationships/hyperlink" Target="http://perldoc.perl.org/perlre.html" TargetMode="External"/><Relationship Id="rId5" Type="http://schemas.openxmlformats.org/officeDocument/2006/relationships/hyperlink" Target="http://www.grymoire.com/Unix/Sed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dc.upenn.edu/Catalog/byType.j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CORpus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others…</a:t>
            </a:r>
          </a:p>
          <a:p>
            <a:pPr lvl="1"/>
            <a:r>
              <a:rPr lang="en-US" dirty="0" smtClean="0"/>
              <a:t>Spam and other text classification</a:t>
            </a:r>
          </a:p>
          <a:p>
            <a:pPr lvl="1"/>
            <a:r>
              <a:rPr lang="en-US" dirty="0" smtClean="0"/>
              <a:t>Google </a:t>
            </a:r>
            <a:r>
              <a:rPr lang="en-US" dirty="0" smtClean="0"/>
              <a:t>n</a:t>
            </a:r>
            <a:r>
              <a:rPr lang="en-US" dirty="0" smtClean="0"/>
              <a:t>-grams</a:t>
            </a:r>
          </a:p>
          <a:p>
            <a:pPr lvl="2"/>
            <a:r>
              <a:rPr lang="en-US" dirty="0" smtClean="0"/>
              <a:t>2006 (24GB compressed!)</a:t>
            </a:r>
          </a:p>
          <a:p>
            <a:pPr lvl="2"/>
            <a:r>
              <a:rPr lang="en-US" dirty="0" smtClean="0"/>
              <a:t>13M unigrams</a:t>
            </a:r>
          </a:p>
          <a:p>
            <a:pPr lvl="2"/>
            <a:r>
              <a:rPr lang="en-US" dirty="0" smtClean="0"/>
              <a:t>300M bigrams</a:t>
            </a:r>
          </a:p>
          <a:p>
            <a:pPr lvl="2"/>
            <a:r>
              <a:rPr lang="en-US" dirty="0" smtClean="0"/>
              <a:t>~1B 3,4 and 5-grams</a:t>
            </a:r>
          </a:p>
          <a:p>
            <a:pPr lvl="1"/>
            <a:r>
              <a:rPr lang="en-US" dirty="0" smtClean="0"/>
              <a:t>Speech</a:t>
            </a:r>
          </a:p>
          <a:p>
            <a:pPr lvl="1"/>
            <a:r>
              <a:rPr lang="en-US" dirty="0" smtClean="0"/>
              <a:t>Video (with transcripts)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r>
              <a:rPr lang="en-US" dirty="0" smtClean="0"/>
              <a:t>Corpora are important resources</a:t>
            </a:r>
          </a:p>
          <a:p>
            <a:r>
              <a:rPr lang="en-US" dirty="0" smtClean="0"/>
              <a:t>Often give examples of an NLP task we’d like to accomplish</a:t>
            </a:r>
          </a:p>
          <a:p>
            <a:r>
              <a:rPr lang="en-US" dirty="0" smtClean="0"/>
              <a:t>Much of NLP is data-driven!</a:t>
            </a:r>
          </a:p>
          <a:p>
            <a:endParaRPr lang="en-US" dirty="0" smtClean="0"/>
          </a:p>
          <a:p>
            <a:r>
              <a:rPr lang="en-US" dirty="0" smtClean="0"/>
              <a:t>A common and important first step to tackling many </a:t>
            </a:r>
            <a:r>
              <a:rPr lang="en-US" dirty="0" smtClean="0"/>
              <a:t>problems </a:t>
            </a:r>
            <a:r>
              <a:rPr lang="en-US" dirty="0" smtClean="0"/>
              <a:t>is</a:t>
            </a:r>
            <a:r>
              <a:rPr lang="en-US" dirty="0" smtClean="0"/>
              <a:t> analyzing the data you’ll be processing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 many…</a:t>
            </a:r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ocuments, sentences, words</a:t>
            </a:r>
          </a:p>
          <a:p>
            <a:r>
              <a:rPr lang="en-US" dirty="0" smtClean="0"/>
              <a:t>On average, how long are the:</a:t>
            </a:r>
          </a:p>
          <a:p>
            <a:pPr lvl="1"/>
            <a:r>
              <a:rPr lang="en-US" dirty="0" smtClean="0"/>
              <a:t>documents, sentences, words</a:t>
            </a:r>
          </a:p>
          <a:p>
            <a:r>
              <a:rPr lang="en-US" dirty="0" smtClean="0"/>
              <a:t>What are the most frequent words? pairs of words?</a:t>
            </a:r>
          </a:p>
          <a:p>
            <a:r>
              <a:rPr lang="en-US" dirty="0" smtClean="0"/>
              <a:t>How many different words are used?</a:t>
            </a:r>
          </a:p>
          <a:p>
            <a:r>
              <a:rPr lang="en-US" dirty="0" smtClean="0"/>
              <a:t>Data set specifics, e.g. proportion of different classes?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2600"/>
            <a:ext cx="738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types of questions might we want to ask?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Somebody gives you a file and says there’s text in 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Issues with obtaining the text?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text </a:t>
            </a:r>
            <a:r>
              <a:rPr lang="en-US" dirty="0" smtClean="0">
                <a:solidFill>
                  <a:srgbClr val="000000"/>
                </a:solidFill>
              </a:rPr>
              <a:t>encoding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language recognition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</a:t>
            </a:r>
            <a:r>
              <a:rPr lang="en-US" dirty="0" smtClean="0">
                <a:solidFill>
                  <a:srgbClr val="000000"/>
                </a:solidFill>
              </a:rPr>
              <a:t>ormatting (e.g. web, xml, …)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misc. information to be removed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h</a:t>
            </a:r>
            <a:r>
              <a:rPr lang="en-US" dirty="0" smtClean="0">
                <a:solidFill>
                  <a:srgbClr val="000000"/>
                </a:solidFill>
              </a:rPr>
              <a:t>eader information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tables, figures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footnotes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rose by any other name…</a:t>
            </a:r>
            <a:endParaRPr lang="en-US" dirty="0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a unit of language that native speakers can identify</a:t>
            </a:r>
          </a:p>
          <a:p>
            <a:pPr lvl="1"/>
            <a:r>
              <a:rPr lang="en-US" dirty="0" smtClean="0"/>
              <a:t>words are the blocks from which sentences are made</a:t>
            </a:r>
          </a:p>
          <a:p>
            <a:endParaRPr lang="en-US" dirty="0" smtClean="0"/>
          </a:p>
          <a:p>
            <a:r>
              <a:rPr lang="en-US" dirty="0" smtClean="0"/>
              <a:t>Concretely:</a:t>
            </a:r>
          </a:p>
          <a:p>
            <a:pPr lvl="1"/>
            <a:r>
              <a:rPr lang="en-US" dirty="0" smtClean="0"/>
              <a:t>We have a stream of characters</a:t>
            </a:r>
          </a:p>
          <a:p>
            <a:pPr lvl="1"/>
            <a:r>
              <a:rPr lang="en-US" dirty="0" smtClean="0"/>
              <a:t>We need to break into words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is a word?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Issues/problem cases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Word segmentation/tokenization?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6195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7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5171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135173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5174" name="Text Box 1030"/>
          <p:cNvSpPr txBox="1">
            <a:spLocks noChangeArrowheads="1"/>
          </p:cNvSpPr>
          <p:nvPr/>
        </p:nvSpPr>
        <p:spPr bwMode="auto">
          <a:xfrm>
            <a:off x="1828800" y="29718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</a:t>
            </a:r>
          </a:p>
        </p:txBody>
      </p:sp>
      <p:sp>
        <p:nvSpPr>
          <p:cNvPr id="135175" name="Text Box 1031"/>
          <p:cNvSpPr txBox="1">
            <a:spLocks noChangeArrowheads="1"/>
          </p:cNvSpPr>
          <p:nvPr/>
        </p:nvSpPr>
        <p:spPr bwMode="auto">
          <a:xfrm>
            <a:off x="4648200" y="28956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 s</a:t>
            </a:r>
          </a:p>
        </p:txBody>
      </p:sp>
      <p:sp>
        <p:nvSpPr>
          <p:cNvPr id="135176" name="Text Box 1032"/>
          <p:cNvSpPr txBox="1">
            <a:spLocks noChangeArrowheads="1"/>
          </p:cNvSpPr>
          <p:nvPr/>
        </p:nvSpPr>
        <p:spPr bwMode="auto">
          <a:xfrm>
            <a:off x="1828800" y="3962400"/>
            <a:ext cx="161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‘s</a:t>
            </a:r>
          </a:p>
        </p:txBody>
      </p:sp>
      <p:sp>
        <p:nvSpPr>
          <p:cNvPr id="135177" name="Text Box 1033"/>
          <p:cNvSpPr txBox="1">
            <a:spLocks noChangeArrowheads="1"/>
          </p:cNvSpPr>
          <p:nvPr/>
        </p:nvSpPr>
        <p:spPr bwMode="auto">
          <a:xfrm>
            <a:off x="4648200" y="3962400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Finlands</a:t>
            </a:r>
          </a:p>
        </p:txBody>
      </p:sp>
      <p:sp>
        <p:nvSpPr>
          <p:cNvPr id="135178" name="Text Box 1034"/>
          <p:cNvSpPr txBox="1">
            <a:spLocks noChangeArrowheads="1"/>
          </p:cNvSpPr>
          <p:nvPr/>
        </p:nvSpPr>
        <p:spPr bwMode="auto">
          <a:xfrm>
            <a:off x="46482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Finland’s</a:t>
            </a:r>
          </a:p>
        </p:txBody>
      </p:sp>
      <p:sp>
        <p:nvSpPr>
          <p:cNvPr id="135179" name="Text Box 1035"/>
          <p:cNvSpPr txBox="1">
            <a:spLocks noChangeArrowheads="1"/>
          </p:cNvSpPr>
          <p:nvPr/>
        </p:nvSpPr>
        <p:spPr bwMode="auto">
          <a:xfrm>
            <a:off x="1752600" y="5791200"/>
            <a:ext cx="596509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are the benefits/drawbacks?</a:t>
            </a:r>
          </a:p>
        </p:txBody>
      </p:sp>
      <p:sp>
        <p:nvSpPr>
          <p:cNvPr id="135180" name="Text Box 1036"/>
          <p:cNvSpPr txBox="1">
            <a:spLocks noChangeArrowheads="1"/>
          </p:cNvSpPr>
          <p:nvPr/>
        </p:nvSpPr>
        <p:spPr bwMode="auto">
          <a:xfrm>
            <a:off x="18288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Finland </a:t>
            </a:r>
            <a:r>
              <a:rPr lang="en-US" dirty="0" err="1">
                <a:solidFill>
                  <a:srgbClr val="192CC9"/>
                </a:solidFill>
              </a:rPr>
              <a:t>s</a:t>
            </a:r>
            <a:endParaRPr lang="en-US" dirty="0">
              <a:solidFill>
                <a:srgbClr val="192CC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828800" y="2971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Aren’t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4648200" y="2895600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Arent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893888" y="41148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err="1">
                <a:solidFill>
                  <a:srgbClr val="192CC9"/>
                </a:solidFill>
              </a:rPr>
              <a:t>n’t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800600" y="4114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192CC9"/>
                </a:solidFill>
              </a:rPr>
              <a:t>Aren</a:t>
            </a:r>
            <a:r>
              <a:rPr lang="en-US" dirty="0">
                <a:solidFill>
                  <a:srgbClr val="192CC9"/>
                </a:solidFill>
              </a:rPr>
              <a:t> </a:t>
            </a:r>
            <a:r>
              <a:rPr lang="en-US" dirty="0" err="1">
                <a:solidFill>
                  <a:srgbClr val="192CC9"/>
                </a:solidFill>
              </a:rPr>
              <a:t>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00" y="5029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smtClean="0">
                <a:solidFill>
                  <a:srgbClr val="192CC9"/>
                </a:solidFill>
              </a:rPr>
              <a:t>not</a:t>
            </a:r>
            <a:endParaRPr lang="en-US" dirty="0">
              <a:solidFill>
                <a:srgbClr val="192CC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3432271" y="4780508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85800" y="2879725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8025" y="3946525"/>
            <a:ext cx="28334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 smtClean="0">
                <a:ea typeface="ＭＳ Ｐゴシック" charset="-128"/>
                <a:cs typeface="ＭＳ Ｐゴシック" charset="-128"/>
              </a:rPr>
              <a:t>take-it-or-leave-it</a:t>
            </a:r>
            <a:endParaRPr lang="en-US" sz="3000" b="1" i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29200" y="4098925"/>
            <a:ext cx="2006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 smtClean="0">
                <a:ea typeface="ＭＳ Ｐゴシック" charset="-128"/>
                <a:cs typeface="ＭＳ Ｐゴシック" charset="-128"/>
              </a:rPr>
              <a:t>26-year-old</a:t>
            </a:r>
            <a:endParaRPr lang="en-US" sz="3000" b="1" i="1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 0 due today</a:t>
            </a:r>
          </a:p>
          <a:p>
            <a:pPr lvl="1"/>
            <a:r>
              <a:rPr lang="en-US" dirty="0" smtClean="0"/>
              <a:t>article discussion</a:t>
            </a:r>
          </a:p>
          <a:p>
            <a:r>
              <a:rPr lang="en-US" dirty="0" smtClean="0"/>
              <a:t>Assignment 1 out soon</a:t>
            </a:r>
          </a:p>
          <a:p>
            <a:pPr lvl="1"/>
            <a:r>
              <a:rPr lang="en-US" dirty="0" smtClean="0"/>
              <a:t>due Wednesday, 2/2 in class</a:t>
            </a:r>
          </a:p>
          <a:p>
            <a:pPr lvl="1"/>
            <a:r>
              <a:rPr lang="en-US" dirty="0" smtClean="0"/>
              <a:t>no code submitted, but will require coding</a:t>
            </a:r>
          </a:p>
          <a:p>
            <a:r>
              <a:rPr lang="en-US" dirty="0" smtClean="0"/>
              <a:t>Send me an e-mail if you’d like me to e-mail announcements to another account besides your school account</a:t>
            </a:r>
          </a:p>
          <a:p>
            <a:r>
              <a:rPr lang="en-US" dirty="0" smtClean="0"/>
              <a:t>Send videos…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2819400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140296" name="Rectangle 2051"/>
          <p:cNvSpPr>
            <a:spLocks noChangeArrowheads="1"/>
          </p:cNvSpPr>
          <p:nvPr/>
        </p:nvSpPr>
        <p:spPr bwMode="auto">
          <a:xfrm>
            <a:off x="685800" y="3810000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Keep as is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merge together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HewlettPackard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stateoftheart</a:t>
            </a:r>
          </a:p>
          <a:p>
            <a:pPr marL="342900" indent="-342900">
              <a:spcBef>
                <a:spcPct val="20000"/>
              </a:spcBef>
              <a:buClr>
                <a:srgbClr val="A50021"/>
              </a:buClr>
              <a:buSzPct val="60000"/>
              <a:buFont typeface="Wingdings" charset="2"/>
              <a:buChar char="n"/>
            </a:pPr>
            <a:r>
              <a:rPr lang="en-US" sz="2200">
                <a:ea typeface="ＭＳ Ｐゴシック" charset="-128"/>
                <a:cs typeface="ＭＳ Ｐゴシック" charset="-128"/>
                <a:sym typeface="Symbol" charset="2"/>
              </a:rPr>
              <a:t>Split on hyphen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lower case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sz="2000">
                <a:ea typeface="ＭＳ Ｐゴシック" charset="-128"/>
                <a:sym typeface="Symbol" charset="2"/>
              </a:rPr>
              <a:t>co education</a:t>
            </a: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4876800" y="4800600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What are the benefits/drawbacks?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More tokenization issues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Compound nouns: San Francisco, Los </a:t>
            </a:r>
            <a:r>
              <a:rPr lang="en-US" sz="3200" dirty="0" err="1"/>
              <a:t>Angelos</a:t>
            </a:r>
            <a:r>
              <a:rPr lang="en-US" sz="3200" dirty="0"/>
              <a:t>, …</a:t>
            </a:r>
          </a:p>
          <a:p>
            <a:pPr lvl="1"/>
            <a:r>
              <a:rPr lang="en-US" sz="2800" dirty="0">
                <a:ea typeface="ＭＳ Ｐゴシック" charset="-128"/>
              </a:rPr>
              <a:t>One token or two?</a:t>
            </a:r>
            <a:endParaRPr lang="en-US" sz="2400" b="1" i="1" dirty="0">
              <a:ea typeface="ＭＳ Ｐゴシック" charset="-128"/>
            </a:endParaRPr>
          </a:p>
          <a:p>
            <a:pPr eaLnBrk="1" hangingPunct="1"/>
            <a:r>
              <a:rPr lang="en-US" sz="2800" dirty="0"/>
              <a:t>Numbers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Examples</a:t>
            </a:r>
            <a:endParaRPr lang="en-US" sz="2400" b="1" i="1" dirty="0">
              <a:ea typeface="ＭＳ Ｐゴシック" charset="-128"/>
            </a:endParaRP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Dates: 3/12/91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Model numbers: B-52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Domain specific numbers: PGP key - 324a3df234cb23e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Phone numbers: (800) 234-2333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Scientific notation: 1.456 e-10</a:t>
            </a:r>
            <a:endParaRPr lang="en-US" sz="2400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819400"/>
          </a:xfrm>
        </p:spPr>
        <p:txBody>
          <a:bodyPr/>
          <a:lstStyle/>
          <a:p>
            <a:pPr eaLnBrk="1" hangingPunct="1"/>
            <a:r>
              <a:rPr lang="en-US" sz="3000">
                <a:sym typeface="Symbol" charset="2"/>
              </a:rPr>
              <a:t>Opposite problem we saw with English (San Francisco)</a:t>
            </a:r>
          </a:p>
          <a:p>
            <a:pPr eaLnBrk="1" hangingPunct="1"/>
            <a:r>
              <a:rPr lang="en-US" sz="3000">
                <a:sym typeface="Symbol" charset="2"/>
              </a:rPr>
              <a:t>German compound nouns are not segmented</a:t>
            </a:r>
            <a:endParaRPr lang="en-US">
              <a:sym typeface="Symbol" charset="2"/>
            </a:endParaRPr>
          </a:p>
          <a:p>
            <a:pPr eaLnBrk="1" hangingPunct="1"/>
            <a:r>
              <a:rPr lang="en-US">
                <a:sym typeface="Symbol" charset="2"/>
              </a:rPr>
              <a:t>German retrieval systems frequently use a </a:t>
            </a:r>
            <a:r>
              <a:rPr lang="en-US" b="1">
                <a:sym typeface="Symbol" charset="2"/>
              </a:rPr>
              <a:t>compound splitter </a:t>
            </a:r>
            <a:r>
              <a:rPr lang="en-US">
                <a:sym typeface="Symbol" charset="2"/>
              </a:rPr>
              <a:t>module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2057400"/>
            <a:ext cx="7918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 i="1">
                <a:ea typeface="ＭＳ Ｐゴシック" charset="-128"/>
                <a:cs typeface="ＭＳ Ｐゴシック" charset="-128"/>
                <a:sym typeface="Symbol" charset="2"/>
              </a:rPr>
              <a:t>Lebensversicherungsgesellschaftsangestellter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371600" y="2743200"/>
            <a:ext cx="5738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chemeClr val="folHlink"/>
                </a:solidFill>
                <a:ea typeface="ＭＳ Ｐゴシック" charset="-128"/>
                <a:cs typeface="ＭＳ Ｐゴシック" charset="-128"/>
                <a:sym typeface="Symbol" charset="2"/>
              </a:rPr>
              <a:t>‘life insurance company employee’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4038600"/>
            <a:ext cx="8461248" cy="2438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Many character based languages (e.g. Chinese) have </a:t>
            </a:r>
            <a:r>
              <a:rPr lang="en-US" sz="2400" dirty="0">
                <a:sym typeface="Symbol" charset="2"/>
              </a:rPr>
              <a:t>no spaces between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A word can be made up of one or more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There is ambiguity about the tokenization, i.e. more than one way to break the characters into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Word segmentation </a:t>
            </a:r>
            <a:r>
              <a:rPr lang="en-US" sz="2000" dirty="0" smtClean="0">
                <a:ea typeface="ＭＳ Ｐゴシック" charset="-128"/>
                <a:sym typeface="Symbol" charset="2"/>
              </a:rPr>
              <a:t>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charset="-128"/>
                <a:sym typeface="Symbol" charset="2"/>
              </a:rPr>
              <a:t>can also come up in speech recognition</a:t>
            </a:r>
            <a:endParaRPr lang="en-US" sz="2000" dirty="0">
              <a:ea typeface="ＭＳ Ｐゴシック" charset="-128"/>
              <a:sym typeface="Symbol" charset="2"/>
            </a:endParaRP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1143000" y="1752600"/>
            <a:ext cx="66770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莎拉波娃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现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在居住在美国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东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南部的佛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罗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里达。</a:t>
            </a:r>
            <a:endParaRPr lang="en-US" sz="2600">
              <a:ea typeface="ＭＳ Ｐゴシック" charset="-128"/>
              <a:cs typeface="ＭＳ Ｐゴシック" charset="-128"/>
              <a:sym typeface="Symbol" charset="2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2362200"/>
            <a:ext cx="2936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Where are the words?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170237" y="3124200"/>
            <a:ext cx="170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60DB8"/>
                </a:solidFill>
              </a:rPr>
              <a:t>thisissue</a:t>
            </a:r>
            <a:endParaRPr lang="en-US" sz="2800" dirty="0">
              <a:solidFill>
                <a:srgbClr val="060DB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Tom Sawyer</a:t>
            </a:r>
          </a:p>
          <a:p>
            <a:pPr lvl="1"/>
            <a:r>
              <a:rPr lang="en-US" dirty="0" smtClean="0"/>
              <a:t>How many words?</a:t>
            </a:r>
          </a:p>
          <a:p>
            <a:pPr lvl="2"/>
            <a:r>
              <a:rPr lang="en-US" dirty="0" smtClean="0"/>
              <a:t>71,370 total</a:t>
            </a:r>
          </a:p>
          <a:p>
            <a:pPr lvl="2"/>
            <a:r>
              <a:rPr lang="en-US" dirty="0" smtClean="0"/>
              <a:t>8,018 unique</a:t>
            </a:r>
          </a:p>
          <a:p>
            <a:pPr lvl="1"/>
            <a:r>
              <a:rPr lang="en-US" dirty="0" smtClean="0"/>
              <a:t>Is this a lot or a little?  How might we find this out?</a:t>
            </a:r>
          </a:p>
          <a:p>
            <a:pPr lvl="2"/>
            <a:r>
              <a:rPr lang="en-US" dirty="0" smtClean="0"/>
              <a:t>Random sample of news articles: 11K unique words</a:t>
            </a:r>
          </a:p>
          <a:p>
            <a:pPr lvl="1"/>
            <a:r>
              <a:rPr lang="en-US" dirty="0" smtClean="0"/>
              <a:t>What does this say about </a:t>
            </a:r>
            <a:r>
              <a:rPr lang="en-US" i="1" dirty="0" smtClean="0"/>
              <a:t>Tom Sawyer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Simpler vocabulary (colloquial, audience target, etc.)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175000" y="1600200"/>
          <a:ext cx="5435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Frequency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</a:t>
                      </a:r>
                    </a:p>
                    <a:p>
                      <a:r>
                        <a:rPr lang="en-US" sz="2000" dirty="0" smtClean="0"/>
                        <a:t>and</a:t>
                      </a:r>
                    </a:p>
                    <a:p>
                      <a:r>
                        <a:rPr lang="en-US" sz="2000" dirty="0" smtClean="0"/>
                        <a:t>a</a:t>
                      </a:r>
                    </a:p>
                    <a:p>
                      <a:r>
                        <a:rPr lang="en-US" sz="2000" dirty="0" smtClean="0"/>
                        <a:t>to</a:t>
                      </a:r>
                    </a:p>
                    <a:p>
                      <a:r>
                        <a:rPr lang="en-US" sz="2000" dirty="0" smtClean="0"/>
                        <a:t>of</a:t>
                      </a:r>
                    </a:p>
                    <a:p>
                      <a:r>
                        <a:rPr lang="en-US" sz="2000" dirty="0" smtClean="0"/>
                        <a:t>was</a:t>
                      </a:r>
                    </a:p>
                    <a:p>
                      <a:r>
                        <a:rPr lang="en-US" sz="2000" dirty="0" smtClean="0"/>
                        <a:t>it</a:t>
                      </a:r>
                    </a:p>
                    <a:p>
                      <a:r>
                        <a:rPr lang="en-US" sz="2000" dirty="0" smtClean="0"/>
                        <a:t>in</a:t>
                      </a:r>
                    </a:p>
                    <a:p>
                      <a:r>
                        <a:rPr lang="en-US" sz="2000" dirty="0" smtClean="0"/>
                        <a:t>that</a:t>
                      </a:r>
                    </a:p>
                    <a:p>
                      <a:r>
                        <a:rPr lang="en-US" sz="2000" dirty="0" smtClean="0"/>
                        <a:t>he</a:t>
                      </a:r>
                    </a:p>
                    <a:p>
                      <a:r>
                        <a:rPr lang="en-US" sz="2000" dirty="0" smtClean="0"/>
                        <a:t>I</a:t>
                      </a:r>
                    </a:p>
                    <a:p>
                      <a:r>
                        <a:rPr lang="en-US" sz="2000" dirty="0" smtClean="0"/>
                        <a:t>his</a:t>
                      </a:r>
                    </a:p>
                    <a:p>
                      <a:r>
                        <a:rPr lang="en-US" sz="2000" dirty="0" smtClean="0"/>
                        <a:t>you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Tom</a:t>
                      </a:r>
                    </a:p>
                    <a:p>
                      <a:r>
                        <a:rPr lang="en-US" sz="2000" baseline="0" dirty="0" smtClean="0"/>
                        <a:t>with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3332</a:t>
                      </a:r>
                    </a:p>
                    <a:p>
                      <a:r>
                        <a:rPr lang="en-US" sz="2000" dirty="0" smtClean="0"/>
                        <a:t>2972</a:t>
                      </a:r>
                    </a:p>
                    <a:p>
                      <a:r>
                        <a:rPr lang="en-US" sz="2000" dirty="0" smtClean="0"/>
                        <a:t>1775</a:t>
                      </a:r>
                    </a:p>
                    <a:p>
                      <a:r>
                        <a:rPr lang="en-US" sz="2000" dirty="0" smtClean="0"/>
                        <a:t>1725</a:t>
                      </a:r>
                    </a:p>
                    <a:p>
                      <a:r>
                        <a:rPr lang="en-US" sz="2000" dirty="0" smtClean="0"/>
                        <a:t>1440</a:t>
                      </a:r>
                    </a:p>
                    <a:p>
                      <a:r>
                        <a:rPr lang="en-US" sz="2000" dirty="0" smtClean="0"/>
                        <a:t>1161</a:t>
                      </a:r>
                    </a:p>
                    <a:p>
                      <a:r>
                        <a:rPr lang="en-US" sz="2000" dirty="0" smtClean="0"/>
                        <a:t>1027</a:t>
                      </a:r>
                    </a:p>
                    <a:p>
                      <a:r>
                        <a:rPr lang="en-US" sz="2000" dirty="0" smtClean="0"/>
                        <a:t>906</a:t>
                      </a:r>
                    </a:p>
                    <a:p>
                      <a:r>
                        <a:rPr lang="en-US" sz="2000" dirty="0" smtClean="0"/>
                        <a:t>877</a:t>
                      </a:r>
                    </a:p>
                    <a:p>
                      <a:r>
                        <a:rPr lang="en-US" sz="2000" dirty="0" smtClean="0"/>
                        <a:t>877</a:t>
                      </a:r>
                    </a:p>
                    <a:p>
                      <a:r>
                        <a:rPr lang="en-US" sz="2000" dirty="0" smtClean="0"/>
                        <a:t>783</a:t>
                      </a:r>
                    </a:p>
                    <a:p>
                      <a:r>
                        <a:rPr lang="en-US" sz="2000" dirty="0" smtClean="0"/>
                        <a:t>772</a:t>
                      </a:r>
                    </a:p>
                    <a:p>
                      <a:r>
                        <a:rPr lang="en-US" sz="2000" dirty="0" smtClean="0"/>
                        <a:t>686</a:t>
                      </a:r>
                    </a:p>
                    <a:p>
                      <a:r>
                        <a:rPr lang="en-US" sz="2000" dirty="0" smtClean="0"/>
                        <a:t>679</a:t>
                      </a:r>
                    </a:p>
                    <a:p>
                      <a:r>
                        <a:rPr lang="en-US" sz="2000" dirty="0" smtClean="0"/>
                        <a:t>642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590800"/>
            <a:ext cx="243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most frequent words?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What types of words are most frequent?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counts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08375" y="1645920"/>
          <a:ext cx="525462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39"/>
                <a:gridCol w="363608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Word Frequency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Frequency of frequency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</a:p>
                    <a:p>
                      <a:r>
                        <a:rPr lang="en-US" sz="2000" dirty="0" smtClean="0"/>
                        <a:t>2</a:t>
                      </a:r>
                    </a:p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4</a:t>
                      </a:r>
                    </a:p>
                    <a:p>
                      <a:r>
                        <a:rPr lang="en-US" sz="2000" dirty="0" smtClean="0"/>
                        <a:t>5</a:t>
                      </a:r>
                    </a:p>
                    <a:p>
                      <a:r>
                        <a:rPr lang="en-US" sz="2000" dirty="0" smtClean="0"/>
                        <a:t>6</a:t>
                      </a:r>
                    </a:p>
                    <a:p>
                      <a:r>
                        <a:rPr lang="en-US" sz="2000" dirty="0" smtClean="0"/>
                        <a:t>7</a:t>
                      </a:r>
                    </a:p>
                    <a:p>
                      <a:r>
                        <a:rPr lang="en-US" sz="2000" dirty="0" smtClean="0"/>
                        <a:t>8</a:t>
                      </a:r>
                    </a:p>
                    <a:p>
                      <a:r>
                        <a:rPr lang="en-US" sz="2000" dirty="0" smtClean="0"/>
                        <a:t>9</a:t>
                      </a:r>
                    </a:p>
                    <a:p>
                      <a:r>
                        <a:rPr lang="en-US" sz="2000" dirty="0" smtClean="0"/>
                        <a:t>10</a:t>
                      </a:r>
                    </a:p>
                    <a:p>
                      <a:r>
                        <a:rPr lang="en-US" sz="2000" dirty="0" smtClean="0"/>
                        <a:t>11-50</a:t>
                      </a:r>
                    </a:p>
                    <a:p>
                      <a:r>
                        <a:rPr lang="en-US" sz="2000" dirty="0" smtClean="0"/>
                        <a:t>51-100</a:t>
                      </a:r>
                    </a:p>
                    <a:p>
                      <a:r>
                        <a:rPr lang="en-US" sz="2000" dirty="0" smtClean="0"/>
                        <a:t>&gt;</a:t>
                      </a:r>
                      <a:r>
                        <a:rPr lang="en-US" sz="2000" baseline="0" dirty="0" smtClean="0"/>
                        <a:t>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3993</a:t>
                      </a:r>
                    </a:p>
                    <a:p>
                      <a:r>
                        <a:rPr lang="en-US" sz="2000" dirty="0" smtClean="0"/>
                        <a:t>1292</a:t>
                      </a:r>
                    </a:p>
                    <a:p>
                      <a:r>
                        <a:rPr lang="en-US" sz="2000" dirty="0" smtClean="0"/>
                        <a:t>664</a:t>
                      </a:r>
                    </a:p>
                    <a:p>
                      <a:r>
                        <a:rPr lang="en-US" sz="2000" dirty="0" smtClean="0"/>
                        <a:t>410</a:t>
                      </a:r>
                    </a:p>
                    <a:p>
                      <a:r>
                        <a:rPr lang="en-US" sz="2000" dirty="0" smtClean="0"/>
                        <a:t>243</a:t>
                      </a:r>
                    </a:p>
                    <a:p>
                      <a:r>
                        <a:rPr lang="en-US" sz="2000" dirty="0" smtClean="0"/>
                        <a:t>199</a:t>
                      </a:r>
                    </a:p>
                    <a:p>
                      <a:r>
                        <a:rPr lang="en-US" sz="2000" dirty="0" smtClean="0"/>
                        <a:t>172</a:t>
                      </a:r>
                    </a:p>
                    <a:p>
                      <a:r>
                        <a:rPr lang="en-US" sz="2000" dirty="0" smtClean="0"/>
                        <a:t>131</a:t>
                      </a:r>
                    </a:p>
                    <a:p>
                      <a:r>
                        <a:rPr lang="en-US" sz="2000" dirty="0" smtClean="0"/>
                        <a:t>82</a:t>
                      </a:r>
                    </a:p>
                    <a:p>
                      <a:r>
                        <a:rPr lang="en-US" sz="2000" dirty="0" smtClean="0"/>
                        <a:t>91</a:t>
                      </a:r>
                    </a:p>
                    <a:p>
                      <a:r>
                        <a:rPr lang="en-US" sz="2000" dirty="0" smtClean="0"/>
                        <a:t>540</a:t>
                      </a:r>
                    </a:p>
                    <a:p>
                      <a:r>
                        <a:rPr lang="en-US" sz="2000" dirty="0" smtClean="0"/>
                        <a:t>99</a:t>
                      </a:r>
                    </a:p>
                    <a:p>
                      <a:r>
                        <a:rPr lang="en-US" sz="2000" dirty="0" smtClean="0"/>
                        <a:t>102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568476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8K words in </a:t>
            </a:r>
            <a:r>
              <a:rPr lang="en-US" sz="2400" dirty="0" err="1" smtClean="0">
                <a:solidFill>
                  <a:srgbClr val="FF0000"/>
                </a:solidFill>
              </a:rPr>
              <a:t>vocab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71K total occurrences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many occur once? twice?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“Law”</a:t>
            </a:r>
            <a:endParaRPr lang="en-US" dirty="0"/>
          </a:p>
        </p:txBody>
      </p:sp>
      <p:pic>
        <p:nvPicPr>
          <p:cNvPr id="5" name="Picture 4" descr="George_Kingsley_Zip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" y="1828800"/>
            <a:ext cx="2195513" cy="3048000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0087" y="50292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663300"/>
                </a:solidFill>
              </a:rPr>
              <a:t>George Kingsley Zipf </a:t>
            </a:r>
          </a:p>
          <a:p>
            <a:pPr algn="ctr"/>
            <a:r>
              <a:rPr lang="en-US" sz="1600">
                <a:solidFill>
                  <a:srgbClr val="663300"/>
                </a:solidFill>
              </a:rPr>
              <a:t>1902-1950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7087" y="2438400"/>
            <a:ext cx="509111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4163" indent="-284163"/>
            <a:r>
              <a:rPr lang="en-US" sz="2000" dirty="0" err="1"/>
              <a:t>･</a:t>
            </a:r>
            <a:r>
              <a:rPr lang="en-US" sz="2000" dirty="0"/>
              <a:t> </a:t>
            </a:r>
            <a:r>
              <a:rPr lang="en-US" sz="2400" dirty="0"/>
              <a:t>Frequency of occurrence of words is inversely proportional to the rank in this frequency of </a:t>
            </a:r>
            <a:r>
              <a:rPr lang="en-US" sz="2400" dirty="0" smtClean="0"/>
              <a:t>occurrence</a:t>
            </a:r>
          </a:p>
          <a:p>
            <a:pPr marL="284163" indent="-284163"/>
            <a:endParaRPr lang="en-US" sz="2400" dirty="0" smtClean="0"/>
          </a:p>
          <a:p>
            <a:pPr marL="284163" indent="-284163"/>
            <a:r>
              <a:rPr lang="en-US" sz="2400" dirty="0" err="1"/>
              <a:t>･</a:t>
            </a:r>
            <a:r>
              <a:rPr lang="en-US" sz="2400" dirty="0"/>
              <a:t>  When both are plotted on a log scale, the graph is a straight </a:t>
            </a:r>
            <a:r>
              <a:rPr lang="en-US" sz="2400" dirty="0" smtClean="0"/>
              <a:t>line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lvl="1">
              <a:buFontTx/>
              <a:buNone/>
            </a:pPr>
            <a:endParaRPr lang="en-US" sz="3200" dirty="0" smtClean="0"/>
          </a:p>
          <a:p>
            <a:r>
              <a:rPr lang="en-US" sz="3600" dirty="0" smtClean="0"/>
              <a:t>At a high level:</a:t>
            </a:r>
            <a:endParaRPr lang="en-US" sz="3600" dirty="0"/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chemeClr val="tx2"/>
                </a:solidFill>
              </a:rPr>
              <a:t>few</a:t>
            </a:r>
            <a:r>
              <a:rPr lang="en-US" dirty="0" smtClean="0"/>
              <a:t> words </a:t>
            </a:r>
            <a:r>
              <a:rPr lang="en-US" dirty="0"/>
              <a:t>occur </a:t>
            </a:r>
            <a:r>
              <a:rPr lang="en-US" i="1" dirty="0">
                <a:solidFill>
                  <a:schemeClr val="tx2"/>
                </a:solidFill>
              </a:rPr>
              <a:t>very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</a:rPr>
              <a:t>frequently</a:t>
            </a:r>
          </a:p>
          <a:p>
            <a:pPr lvl="1"/>
            <a:r>
              <a:rPr lang="en-US" dirty="0"/>
              <a:t>a medium number of elements have medium frequency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many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elements occur </a:t>
            </a:r>
            <a:r>
              <a:rPr lang="en-US" i="1" dirty="0">
                <a:solidFill>
                  <a:schemeClr val="tx2"/>
                </a:solidFill>
              </a:rPr>
              <a:t>very infrequently</a:t>
            </a:r>
            <a:endParaRPr lang="en-US" sz="32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</a:t>
            </a:r>
            <a:endParaRPr lang="en-US" dirty="0"/>
          </a:p>
        </p:txBody>
      </p:sp>
      <p:pic>
        <p:nvPicPr>
          <p:cNvPr id="4" name="Picture 7" descr="zip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951037"/>
            <a:ext cx="4495800" cy="4297363"/>
          </a:xfrm>
          <a:prstGeom prst="rect">
            <a:avLst/>
          </a:prstGeom>
          <a:noFill/>
        </p:spPr>
      </p:pic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1143000" y="2058988"/>
          <a:ext cx="1601787" cy="1598612"/>
        </p:xfrm>
        <a:graphic>
          <a:graphicData uri="http://schemas.openxmlformats.org/presentationml/2006/ole">
            <p:oleObj spid="_x0000_s189442" name="Equation" r:id="rId4" imgW="609600" imgH="533400" progId="Equation.3">
              <p:embed/>
            </p:oleObj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" y="4191000"/>
            <a:ext cx="3657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The product of the frequency of words (</a:t>
            </a:r>
            <a:r>
              <a:rPr lang="en-US" sz="2400" dirty="0" err="1"/>
              <a:t>f</a:t>
            </a:r>
            <a:r>
              <a:rPr lang="en-US" sz="2400" dirty="0"/>
              <a:t>) and their rank (</a:t>
            </a:r>
            <a:r>
              <a:rPr lang="en-US" sz="2400" dirty="0" err="1"/>
              <a:t>r</a:t>
            </a:r>
            <a:r>
              <a:rPr lang="en-US" sz="2400" dirty="0"/>
              <a:t>) is approximately constant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models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How do people learn/acquire language?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Illustration by Jacob Nielsen</a:t>
            </a:r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err="1"/>
              <a:t>Zipf</a:t>
            </a:r>
            <a:r>
              <a:rPr lang="en-US" dirty="0"/>
              <a:t> Distribution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2291" name="Picture 3" descr="zipf_line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3330575" cy="2965450"/>
          </a:xfrm>
          <a:prstGeom prst="rect">
            <a:avLst/>
          </a:prstGeom>
          <a:noFill/>
        </p:spPr>
      </p:pic>
      <p:pic>
        <p:nvPicPr>
          <p:cNvPr id="12292" name="Picture 4" descr="zipf_l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981200"/>
            <a:ext cx="3406775" cy="3033713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8925" y="5299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law: Brown corpus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52600"/>
            <a:ext cx="5334000" cy="4665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3429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log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3400" y="63347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log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Zipf’s</a:t>
            </a:r>
            <a:r>
              <a:rPr lang="en-US" dirty="0" smtClean="0"/>
              <a:t> law: </a:t>
            </a:r>
            <a:r>
              <a:rPr lang="en-US" i="1" dirty="0" smtClean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</a:t>
                      </a:r>
                      <a:r>
                        <a:rPr lang="en-US" dirty="0" smtClean="0"/>
                        <a:t> * </a:t>
                      </a:r>
                      <a:r>
                        <a:rPr lang="en-US" dirty="0" err="1" smtClean="0"/>
                        <a:t>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  <a:p>
                      <a:r>
                        <a:rPr lang="en-US" dirty="0" smtClean="0"/>
                        <a:t>and</a:t>
                      </a:r>
                    </a:p>
                    <a:p>
                      <a:r>
                        <a:rPr lang="en-US" dirty="0" smtClean="0"/>
                        <a:t>a</a:t>
                      </a:r>
                    </a:p>
                    <a:p>
                      <a:r>
                        <a:rPr lang="en-US" dirty="0" smtClean="0"/>
                        <a:t>he</a:t>
                      </a:r>
                    </a:p>
                    <a:p>
                      <a:r>
                        <a:rPr lang="en-US" dirty="0" smtClean="0"/>
                        <a:t>but</a:t>
                      </a:r>
                    </a:p>
                    <a:p>
                      <a:r>
                        <a:rPr lang="en-US" dirty="0" smtClean="0"/>
                        <a:t>be</a:t>
                      </a:r>
                    </a:p>
                    <a:p>
                      <a:r>
                        <a:rPr lang="en-US" dirty="0" smtClean="0"/>
                        <a:t>Oh</a:t>
                      </a:r>
                    </a:p>
                    <a:p>
                      <a:r>
                        <a:rPr lang="en-US" dirty="0" smtClean="0"/>
                        <a:t>two</a:t>
                      </a:r>
                    </a:p>
                    <a:p>
                      <a:r>
                        <a:rPr lang="en-US" dirty="0" smtClean="0"/>
                        <a:t>name</a:t>
                      </a:r>
                    </a:p>
                    <a:p>
                      <a:r>
                        <a:rPr lang="en-US" dirty="0" smtClean="0"/>
                        <a:t>group</a:t>
                      </a:r>
                    </a:p>
                    <a:p>
                      <a:r>
                        <a:rPr lang="en-US" dirty="0" smtClean="0"/>
                        <a:t>friends</a:t>
                      </a:r>
                    </a:p>
                    <a:p>
                      <a:r>
                        <a:rPr lang="en-US" dirty="0" smtClean="0"/>
                        <a:t>family</a:t>
                      </a:r>
                    </a:p>
                    <a:p>
                      <a:r>
                        <a:rPr lang="en-US" dirty="0" smtClean="0"/>
                        <a:t>sins</a:t>
                      </a:r>
                    </a:p>
                    <a:p>
                      <a:r>
                        <a:rPr lang="en-US" dirty="0" smtClean="0"/>
                        <a:t>Applausive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332</a:t>
                      </a:r>
                    </a:p>
                    <a:p>
                      <a:r>
                        <a:rPr lang="en-US" dirty="0" smtClean="0"/>
                        <a:t>2972</a:t>
                      </a:r>
                    </a:p>
                    <a:p>
                      <a:r>
                        <a:rPr lang="en-US" dirty="0" smtClean="0"/>
                        <a:t>1775</a:t>
                      </a:r>
                    </a:p>
                    <a:p>
                      <a:r>
                        <a:rPr lang="en-US" dirty="0" smtClean="0"/>
                        <a:t>877</a:t>
                      </a:r>
                    </a:p>
                    <a:p>
                      <a:r>
                        <a:rPr lang="en-US" dirty="0" smtClean="0"/>
                        <a:t>410</a:t>
                      </a:r>
                    </a:p>
                    <a:p>
                      <a:r>
                        <a:rPr lang="en-US" dirty="0" smtClean="0"/>
                        <a:t>294</a:t>
                      </a:r>
                    </a:p>
                    <a:p>
                      <a:r>
                        <a:rPr lang="en-US" dirty="0" smtClean="0"/>
                        <a:t>116</a:t>
                      </a:r>
                    </a:p>
                    <a:p>
                      <a:r>
                        <a:rPr lang="en-US" dirty="0" smtClean="0"/>
                        <a:t>104</a:t>
                      </a:r>
                    </a:p>
                    <a:p>
                      <a:r>
                        <a:rPr lang="en-US" dirty="0" smtClean="0"/>
                        <a:t>21</a:t>
                      </a:r>
                    </a:p>
                    <a:p>
                      <a:r>
                        <a:rPr lang="en-US" dirty="0" smtClean="0"/>
                        <a:t>13</a:t>
                      </a:r>
                    </a:p>
                    <a:p>
                      <a:r>
                        <a:rPr lang="en-US" dirty="0" smtClean="0"/>
                        <a:t>10</a:t>
                      </a:r>
                    </a:p>
                    <a:p>
                      <a:r>
                        <a:rPr lang="en-US" dirty="0" smtClean="0"/>
                        <a:t>8</a:t>
                      </a:r>
                    </a:p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  <a:p>
                      <a:r>
                        <a:rPr lang="en-US" dirty="0" smtClean="0"/>
                        <a:t>2</a:t>
                      </a:r>
                    </a:p>
                    <a:p>
                      <a:r>
                        <a:rPr lang="en-US" dirty="0" smtClean="0"/>
                        <a:t>3</a:t>
                      </a:r>
                    </a:p>
                    <a:p>
                      <a:r>
                        <a:rPr lang="en-US" dirty="0" smtClean="0"/>
                        <a:t>10</a:t>
                      </a:r>
                    </a:p>
                    <a:p>
                      <a:r>
                        <a:rPr lang="en-US" dirty="0" smtClean="0"/>
                        <a:t>20</a:t>
                      </a:r>
                    </a:p>
                    <a:p>
                      <a:r>
                        <a:rPr lang="en-US" dirty="0" smtClean="0"/>
                        <a:t>30</a:t>
                      </a:r>
                    </a:p>
                    <a:p>
                      <a:r>
                        <a:rPr lang="en-US" dirty="0" smtClean="0"/>
                        <a:t>90</a:t>
                      </a:r>
                    </a:p>
                    <a:p>
                      <a:r>
                        <a:rPr lang="en-US" dirty="0" smtClean="0"/>
                        <a:t>100</a:t>
                      </a:r>
                    </a:p>
                    <a:p>
                      <a:r>
                        <a:rPr lang="en-US" dirty="0" smtClean="0"/>
                        <a:t>400</a:t>
                      </a:r>
                    </a:p>
                    <a:p>
                      <a:r>
                        <a:rPr lang="en-US" dirty="0" smtClean="0"/>
                        <a:t>600</a:t>
                      </a:r>
                    </a:p>
                    <a:p>
                      <a:r>
                        <a:rPr lang="en-US" dirty="0" smtClean="0"/>
                        <a:t>800</a:t>
                      </a:r>
                    </a:p>
                    <a:p>
                      <a:r>
                        <a:rPr lang="en-US" dirty="0" smtClean="0"/>
                        <a:t>1000</a:t>
                      </a:r>
                    </a:p>
                    <a:p>
                      <a:r>
                        <a:rPr lang="en-US" dirty="0" smtClean="0"/>
                        <a:t>3000</a:t>
                      </a:r>
                    </a:p>
                    <a:p>
                      <a:r>
                        <a:rPr lang="en-US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3332</a:t>
                      </a:r>
                    </a:p>
                    <a:p>
                      <a:r>
                        <a:rPr lang="en-US" dirty="0" smtClean="0"/>
                        <a:t>5944</a:t>
                      </a:r>
                    </a:p>
                    <a:p>
                      <a:r>
                        <a:rPr lang="en-US" dirty="0" smtClean="0"/>
                        <a:t>5235</a:t>
                      </a:r>
                    </a:p>
                    <a:p>
                      <a:r>
                        <a:rPr lang="en-US" dirty="0" smtClean="0"/>
                        <a:t>8770</a:t>
                      </a:r>
                    </a:p>
                    <a:p>
                      <a:r>
                        <a:rPr lang="en-US" dirty="0" smtClean="0"/>
                        <a:t>8400</a:t>
                      </a:r>
                    </a:p>
                    <a:p>
                      <a:r>
                        <a:rPr lang="en-US" dirty="0" smtClean="0"/>
                        <a:t>8820</a:t>
                      </a:r>
                    </a:p>
                    <a:p>
                      <a:r>
                        <a:rPr lang="en-US" dirty="0" smtClean="0"/>
                        <a:t>10440</a:t>
                      </a:r>
                    </a:p>
                    <a:p>
                      <a:r>
                        <a:rPr lang="en-US" dirty="0" smtClean="0"/>
                        <a:t>10400</a:t>
                      </a:r>
                    </a:p>
                    <a:p>
                      <a:r>
                        <a:rPr lang="en-US" dirty="0" smtClean="0"/>
                        <a:t>8400</a:t>
                      </a:r>
                    </a:p>
                    <a:p>
                      <a:r>
                        <a:rPr lang="en-US" dirty="0" smtClean="0"/>
                        <a:t>7800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r>
                        <a:rPr lang="en-US" dirty="0" smtClean="0"/>
                        <a:t>6000</a:t>
                      </a:r>
                    </a:p>
                    <a:p>
                      <a:r>
                        <a:rPr lang="en-US" dirty="0" smtClean="0"/>
                        <a:t>8000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Sentences</a:t>
            </a:r>
            <a:endParaRPr lang="en-US" dirty="0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Sentence</a:t>
            </a:r>
          </a:p>
          <a:p>
            <a:pPr lvl="1"/>
            <a:r>
              <a:rPr lang="en-US" dirty="0" smtClean="0"/>
              <a:t>a string of words satisfying the grammatical rules of a </a:t>
            </a:r>
            <a:r>
              <a:rPr lang="en-US" dirty="0" smtClean="0"/>
              <a:t>language</a:t>
            </a:r>
            <a:endParaRPr lang="en-US" dirty="0" smtClean="0">
              <a:ea typeface="ＭＳ Ｐゴシック" charset="-128"/>
            </a:endParaRPr>
          </a:p>
          <a:p>
            <a:endParaRPr lang="en-US" dirty="0" smtClean="0">
              <a:ea typeface="ＭＳ Ｐゴシック" charset="-128"/>
            </a:endParaRPr>
          </a:p>
          <a:p>
            <a:r>
              <a:rPr lang="en-US" dirty="0" smtClean="0">
                <a:ea typeface="ＭＳ Ｐゴシック" charset="-128"/>
              </a:rPr>
              <a:t>Sentence segmentation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How do we identify a sentence?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Issues/problem cases?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ea typeface="ＭＳ Ｐゴシック" charset="-128"/>
              </a:rPr>
              <a:t>Approach?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22248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Dr. Kauchak gives us just the right amount of homework.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2533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Abbreviations can cause problems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scene is written with a combination of unbridled passion and sure-handed control:  In the exchanges of the three characters and the rise and fall of emotions, Mr. Weller has captured the heartbreaking inexorability of separation.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sometimes: </a:t>
            </a:r>
            <a:r>
              <a:rPr lang="en-US" sz="2400" dirty="0" smtClean="0">
                <a:solidFill>
                  <a:srgbClr val="008000"/>
                </a:solidFill>
              </a:rPr>
              <a:t>: ; </a:t>
            </a:r>
            <a:r>
              <a:rPr lang="en-US" sz="2400" dirty="0" smtClean="0">
                <a:solidFill>
                  <a:srgbClr val="FF0000"/>
                </a:solidFill>
              </a:rPr>
              <a:t>and </a:t>
            </a:r>
            <a:r>
              <a:rPr lang="en-US" sz="2400" dirty="0" smtClean="0">
                <a:solidFill>
                  <a:srgbClr val="008000"/>
                </a:solidFill>
              </a:rPr>
              <a:t>–</a:t>
            </a:r>
            <a:r>
              <a:rPr lang="en-US" sz="2400" dirty="0" smtClean="0">
                <a:solidFill>
                  <a:srgbClr val="FF0000"/>
                </a:solidFill>
              </a:rPr>
              <a:t> might also denote a sentence split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segmentation: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A first answer:</a:t>
            </a:r>
          </a:p>
          <a:p>
            <a:pPr lvl="1"/>
            <a:r>
              <a:rPr lang="en-US" dirty="0" smtClean="0"/>
              <a:t>something ending in a: . ? !</a:t>
            </a:r>
          </a:p>
          <a:p>
            <a:pPr lvl="1"/>
            <a:r>
              <a:rPr lang="en-US" dirty="0" smtClean="0"/>
              <a:t>gets 90% accuracy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“You remind me,” she remarked, “of your mother.”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Quotes often appear outside the ending marks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Place initial boundaries after: . ? !</a:t>
            </a:r>
          </a:p>
          <a:p>
            <a:r>
              <a:rPr lang="en-US" dirty="0" smtClean="0"/>
              <a:t>Move the boundaries after the quotation marks, if they follow a break</a:t>
            </a:r>
          </a:p>
          <a:p>
            <a:r>
              <a:rPr lang="en-US" dirty="0" smtClean="0"/>
              <a:t>Remove a boundary following a period if:</a:t>
            </a:r>
          </a:p>
          <a:p>
            <a:pPr lvl="1"/>
            <a:r>
              <a:rPr lang="en-US" dirty="0" smtClean="0"/>
              <a:t>it is a known abbreviation that doesn’t tend to occur at the end of a sentence (Prof., vs.)</a:t>
            </a:r>
          </a:p>
          <a:p>
            <a:pPr lvl="1"/>
            <a:r>
              <a:rPr lang="en-US" dirty="0" smtClean="0"/>
              <a:t>it is preceded by a known abbreviation and not followed by an uppercase word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length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2366665"/>
          <a:ext cx="8153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Length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percent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cumul</a:t>
                      </a:r>
                      <a:r>
                        <a:rPr lang="en-US" sz="2000" dirty="0" smtClean="0"/>
                        <a:t>. percent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1-5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6-10</a:t>
                      </a:r>
                    </a:p>
                    <a:p>
                      <a:r>
                        <a:rPr lang="en-US" sz="2000" dirty="0" smtClean="0"/>
                        <a:t>11-15</a:t>
                      </a:r>
                    </a:p>
                    <a:p>
                      <a:r>
                        <a:rPr lang="en-US" sz="2000" dirty="0" smtClean="0"/>
                        <a:t>16-20</a:t>
                      </a:r>
                    </a:p>
                    <a:p>
                      <a:r>
                        <a:rPr lang="en-US" sz="2000" dirty="0" smtClean="0"/>
                        <a:t>21-25</a:t>
                      </a:r>
                    </a:p>
                    <a:p>
                      <a:r>
                        <a:rPr lang="en-US" sz="2000" dirty="0" smtClean="0"/>
                        <a:t>26-30</a:t>
                      </a:r>
                    </a:p>
                    <a:p>
                      <a:r>
                        <a:rPr lang="en-US" sz="2000" dirty="0" smtClean="0"/>
                        <a:t>31-35</a:t>
                      </a:r>
                    </a:p>
                    <a:p>
                      <a:r>
                        <a:rPr lang="en-US" sz="2000" dirty="0" smtClean="0"/>
                        <a:t>36-40</a:t>
                      </a:r>
                    </a:p>
                    <a:p>
                      <a:r>
                        <a:rPr lang="en-US" sz="2000" dirty="0" smtClean="0"/>
                        <a:t>41-45</a:t>
                      </a:r>
                    </a:p>
                    <a:p>
                      <a:r>
                        <a:rPr lang="en-US" sz="2000" dirty="0" smtClean="0"/>
                        <a:t>46-50</a:t>
                      </a:r>
                    </a:p>
                    <a:p>
                      <a:r>
                        <a:rPr lang="en-US" sz="2000" dirty="0" smtClean="0"/>
                        <a:t>51-100</a:t>
                      </a:r>
                    </a:p>
                    <a:p>
                      <a:r>
                        <a:rPr lang="en-US" sz="2000" dirty="0" smtClean="0"/>
                        <a:t>101+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8</a:t>
                      </a:r>
                    </a:p>
                    <a:p>
                      <a:r>
                        <a:rPr lang="en-US" sz="2000" dirty="0" smtClean="0"/>
                        <a:t>14</a:t>
                      </a:r>
                    </a:p>
                    <a:p>
                      <a:r>
                        <a:rPr lang="en-US" sz="2000" dirty="0" smtClean="0"/>
                        <a:t>17</a:t>
                      </a:r>
                    </a:p>
                    <a:p>
                      <a:r>
                        <a:rPr lang="en-US" sz="2000" dirty="0" smtClean="0"/>
                        <a:t>17</a:t>
                      </a:r>
                    </a:p>
                    <a:p>
                      <a:r>
                        <a:rPr lang="en-US" sz="2000" dirty="0" smtClean="0"/>
                        <a:t>15</a:t>
                      </a:r>
                    </a:p>
                    <a:p>
                      <a:r>
                        <a:rPr lang="en-US" sz="2000" dirty="0" smtClean="0"/>
                        <a:t>11</a:t>
                      </a:r>
                    </a:p>
                    <a:p>
                      <a:r>
                        <a:rPr lang="en-US" sz="2000" dirty="0" smtClean="0"/>
                        <a:t>7</a:t>
                      </a:r>
                    </a:p>
                    <a:p>
                      <a:r>
                        <a:rPr lang="en-US" sz="2000" dirty="0" smtClean="0"/>
                        <a:t>4</a:t>
                      </a:r>
                    </a:p>
                    <a:p>
                      <a:r>
                        <a:rPr lang="en-US" sz="2000" dirty="0" smtClean="0"/>
                        <a:t>2</a:t>
                      </a:r>
                    </a:p>
                    <a:p>
                      <a:r>
                        <a:rPr lang="en-US" sz="2000" dirty="0" smtClean="0"/>
                        <a:t>1</a:t>
                      </a:r>
                    </a:p>
                    <a:p>
                      <a:r>
                        <a:rPr lang="en-US" sz="2000" dirty="0" smtClean="0"/>
                        <a:t>0.01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</a:p>
                    <a:p>
                      <a:r>
                        <a:rPr lang="en-US" sz="2000" dirty="0" smtClean="0"/>
                        <a:t>11</a:t>
                      </a:r>
                    </a:p>
                    <a:p>
                      <a:r>
                        <a:rPr lang="en-US" sz="2000" dirty="0" smtClean="0"/>
                        <a:t>25</a:t>
                      </a:r>
                    </a:p>
                    <a:p>
                      <a:r>
                        <a:rPr lang="en-US" sz="2000" dirty="0" smtClean="0"/>
                        <a:t>42</a:t>
                      </a:r>
                    </a:p>
                    <a:p>
                      <a:r>
                        <a:rPr lang="en-US" sz="2000" dirty="0" smtClean="0"/>
                        <a:t>59</a:t>
                      </a:r>
                    </a:p>
                    <a:p>
                      <a:r>
                        <a:rPr lang="en-US" sz="2000" dirty="0" smtClean="0"/>
                        <a:t>74</a:t>
                      </a:r>
                    </a:p>
                    <a:p>
                      <a:r>
                        <a:rPr lang="en-US" sz="2000" dirty="0" smtClean="0"/>
                        <a:t>86</a:t>
                      </a:r>
                    </a:p>
                    <a:p>
                      <a:r>
                        <a:rPr lang="en-US" sz="2000" dirty="0" smtClean="0"/>
                        <a:t>92</a:t>
                      </a:r>
                    </a:p>
                    <a:p>
                      <a:r>
                        <a:rPr lang="en-US" sz="2000" dirty="0" smtClean="0"/>
                        <a:t>96</a:t>
                      </a:r>
                    </a:p>
                    <a:p>
                      <a:r>
                        <a:rPr lang="en-US" sz="2000" dirty="0" smtClean="0"/>
                        <a:t>98</a:t>
                      </a:r>
                    </a:p>
                    <a:p>
                      <a:r>
                        <a:rPr lang="en-US" sz="2000" dirty="0" smtClean="0"/>
                        <a:t>99.99</a:t>
                      </a:r>
                    </a:p>
                    <a:p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674167"/>
            <a:ext cx="738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average sentence length, say for news text?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40625" y="1674167"/>
            <a:ext cx="106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23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Regular expressions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Regular expressions are a very powerful tool to do string matching and processing</a:t>
            </a:r>
          </a:p>
          <a:p>
            <a:pPr>
              <a:lnSpc>
                <a:spcPct val="90000"/>
              </a:lnSpc>
            </a:pPr>
            <a:r>
              <a:rPr lang="en-US" dirty="0"/>
              <a:t>Allows you to do things like: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Tell me if a string starts with a lowercase letter, then is followed by 2 numbers and ends with “</a:t>
            </a:r>
            <a:r>
              <a:rPr lang="en-US" dirty="0" err="1">
                <a:ea typeface="ＭＳ Ｐゴシック" charset="-128"/>
              </a:rPr>
              <a:t>ing</a:t>
            </a:r>
            <a:r>
              <a:rPr lang="en-US" dirty="0">
                <a:ea typeface="ＭＳ Ｐゴシック" charset="-128"/>
              </a:rPr>
              <a:t>” or “ion”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Replace all occurrences of one or more spaces with a single space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Split up a string based on whitespace or periods or commas or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Give me all parts of the string where a digit is proceeded by a letter and then the ‘#’ 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lot of debate about how human’s learn language</a:t>
            </a:r>
          </a:p>
          <a:p>
            <a:pPr lvl="1"/>
            <a:r>
              <a:rPr lang="en-US" dirty="0" smtClean="0"/>
              <a:t>Rationalist (e.g. Chomsky)</a:t>
            </a:r>
          </a:p>
          <a:p>
            <a:pPr lvl="1"/>
            <a:r>
              <a:rPr lang="en-US" dirty="0" smtClean="0"/>
              <a:t>Empiricist</a:t>
            </a:r>
          </a:p>
          <a:p>
            <a:r>
              <a:rPr lang="en-US" dirty="0" smtClean="0"/>
              <a:t>From my perspective (and many people who study NLP)…</a:t>
            </a:r>
          </a:p>
          <a:p>
            <a:pPr lvl="1"/>
            <a:r>
              <a:rPr lang="en-US" dirty="0" smtClean="0"/>
              <a:t>I don’t care :)</a:t>
            </a:r>
          </a:p>
          <a:p>
            <a:r>
              <a:rPr lang="en-US" dirty="0" smtClean="0"/>
              <a:t>Strong AI vs. weak AI: don’t need to accomplish the task the same way people do, just the same task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Statistical NLP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</a:t>
            </a:r>
            <a:r>
              <a:rPr lang="en-US" dirty="0" smtClean="0"/>
              <a:t>e </a:t>
            </a:r>
            <a:r>
              <a:rPr lang="en-US" dirty="0" smtClean="0"/>
              <a:t>can put any string </a:t>
            </a:r>
            <a:r>
              <a:rPr lang="en-US" dirty="0" smtClean="0"/>
              <a:t>in a </a:t>
            </a:r>
            <a:r>
              <a:rPr lang="en-US" dirty="0" smtClean="0"/>
              <a:t>regular </a:t>
            </a:r>
            <a:r>
              <a:rPr lang="en-US" dirty="0" smtClean="0"/>
              <a:t>expression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matches any string that has “test” in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/this class/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matches any string that has “this class” in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/Test/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case sensitive: matches any string that has “Test” in it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set of characters to match:</a:t>
            </a:r>
          </a:p>
          <a:p>
            <a:pPr lvl="1"/>
            <a:r>
              <a:rPr lang="en-US" dirty="0" smtClean="0"/>
              <a:t>put in brackets: []</a:t>
            </a: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abc</a:t>
            </a:r>
            <a:r>
              <a:rPr lang="en-US" dirty="0" smtClean="0"/>
              <a:t>] matches a single character a or </a:t>
            </a:r>
            <a:r>
              <a:rPr lang="en-US" dirty="0" err="1" smtClean="0"/>
              <a:t>b</a:t>
            </a:r>
            <a:r>
              <a:rPr lang="en-US" dirty="0" smtClean="0"/>
              <a:t> or 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/[</a:t>
            </a:r>
            <a:r>
              <a:rPr lang="en-US" dirty="0" err="1" smtClean="0"/>
              <a:t>Tt]est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 “Test” or “test” in it</a:t>
            </a:r>
          </a:p>
          <a:p>
            <a:r>
              <a:rPr lang="en-US" dirty="0" smtClean="0"/>
              <a:t>Can use – to represent ranges</a:t>
            </a:r>
          </a:p>
          <a:p>
            <a:pPr lvl="2"/>
            <a:r>
              <a:rPr lang="en-US" dirty="0" smtClean="0"/>
              <a:t>[a-</a:t>
            </a:r>
            <a:r>
              <a:rPr lang="en-US" dirty="0" err="1" smtClean="0"/>
              <a:t>z</a:t>
            </a:r>
            <a:r>
              <a:rPr lang="en-US" dirty="0" smtClean="0"/>
              <a:t>] is equivalent to [</a:t>
            </a:r>
            <a:r>
              <a:rPr lang="en-US" dirty="0" err="1" smtClean="0"/>
              <a:t>abcdefghijklmnopqrstuvwxyz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[A-D] is equivalent to [ABCD]</a:t>
            </a:r>
          </a:p>
          <a:p>
            <a:pPr lvl="2"/>
            <a:r>
              <a:rPr lang="en-US" dirty="0" smtClean="0"/>
              <a:t>[0-9] is equivalent to [0123456789]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/[0-9][0-9][0-9][0-9]/</a:t>
            </a:r>
          </a:p>
          <a:p>
            <a:pPr lvl="2"/>
            <a:r>
              <a:rPr lang="en-US" dirty="0" smtClean="0"/>
              <a:t>matches any four digits, e.g. a year</a:t>
            </a:r>
            <a:endParaRPr lang="en-US" dirty="0" smtClean="0"/>
          </a:p>
          <a:p>
            <a:r>
              <a:rPr lang="en-US" dirty="0" smtClean="0"/>
              <a:t>Can also specify a set NOT to match</a:t>
            </a:r>
          </a:p>
          <a:p>
            <a:pPr lvl="1"/>
            <a:r>
              <a:rPr lang="en-US" dirty="0" smtClean="0"/>
              <a:t>^ means all character EXCEPT those specified</a:t>
            </a:r>
          </a:p>
          <a:p>
            <a:pPr lvl="1"/>
            <a:r>
              <a:rPr lang="en-US" dirty="0" smtClean="0"/>
              <a:t>[^a]  all characters except ‘a’</a:t>
            </a:r>
          </a:p>
          <a:p>
            <a:pPr lvl="1"/>
            <a:r>
              <a:rPr lang="en-US" dirty="0" smtClean="0"/>
              <a:t>[^0-9] all characters except numbers</a:t>
            </a:r>
          </a:p>
          <a:p>
            <a:pPr lvl="1"/>
            <a:r>
              <a:rPr lang="en-US" dirty="0" smtClean="0"/>
              <a:t>[^A-Z] not an upper case letter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character classes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Meta</a:t>
            </a:r>
            <a:r>
              <a:rPr lang="en-US" dirty="0"/>
              <a:t>-</a:t>
            </a:r>
            <a:r>
              <a:rPr lang="en-US" dirty="0" smtClean="0"/>
              <a:t>characters (not always available)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w</a:t>
            </a:r>
            <a:r>
              <a:rPr lang="en-US" dirty="0">
                <a:ea typeface="ＭＳ Ｐゴシック" charset="-128"/>
              </a:rPr>
              <a:t> - word character (a-zA-Z_0-9)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\W - non word-character (i.e. everything else)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d</a:t>
            </a:r>
            <a:r>
              <a:rPr lang="en-US" dirty="0">
                <a:ea typeface="ＭＳ Ｐゴシック" charset="-128"/>
              </a:rPr>
              <a:t> - digit (0-9)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</a:t>
            </a:r>
            <a:r>
              <a:rPr lang="en-US" dirty="0" err="1">
                <a:ea typeface="ＭＳ Ｐゴシック" charset="-128"/>
              </a:rPr>
              <a:t>s</a:t>
            </a:r>
            <a:r>
              <a:rPr lang="en-US" dirty="0">
                <a:ea typeface="ＭＳ Ｐゴシック" charset="-128"/>
              </a:rPr>
              <a:t> - whitespace character (space, tab, </a:t>
            </a:r>
            <a:r>
              <a:rPr lang="en-US" dirty="0" err="1">
                <a:ea typeface="ＭＳ Ｐゴシック" charset="-128"/>
              </a:rPr>
              <a:t>endline</a:t>
            </a:r>
            <a:r>
              <a:rPr lang="en-US" dirty="0">
                <a:ea typeface="ＭＳ Ｐゴシック" charset="-128"/>
              </a:rPr>
              <a:t>, …)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\S - non-</a:t>
            </a:r>
            <a:r>
              <a:rPr lang="en-US" dirty="0" smtClean="0">
                <a:ea typeface="ＭＳ Ｐゴシック" charset="-128"/>
              </a:rPr>
              <a:t>whitespace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\</a:t>
            </a:r>
            <a:r>
              <a:rPr lang="en-US" dirty="0" err="1" smtClean="0">
                <a:ea typeface="ＭＳ Ｐゴシック" charset="-128"/>
              </a:rPr>
              <a:t>b</a:t>
            </a:r>
            <a:r>
              <a:rPr lang="en-US" dirty="0" smtClean="0">
                <a:ea typeface="ＭＳ Ｐゴシック" charset="-128"/>
              </a:rPr>
              <a:t> matches a word boundary (whitespace, beginning or end of line)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-128"/>
              </a:rPr>
              <a:t>. - matches any </a:t>
            </a:r>
            <a:r>
              <a:rPr lang="en-US" dirty="0" smtClean="0">
                <a:ea typeface="ＭＳ Ｐゴシック" charset="-128"/>
              </a:rPr>
              <a:t>character</a:t>
            </a:r>
          </a:p>
          <a:p>
            <a:pPr lvl="1">
              <a:lnSpc>
                <a:spcPct val="90000"/>
              </a:lnSpc>
            </a:pP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19</a:t>
            </a:r>
            <a:r>
              <a:rPr lang="en-US" dirty="0">
                <a:solidFill>
                  <a:srgbClr val="000000"/>
                </a:solidFill>
                <a:ea typeface="ＭＳ Ｐゴシック" charset="-128"/>
              </a:rPr>
              <a:t>\d\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d/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would match a year starting with 19</a:t>
            </a:r>
          </a:p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/\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-128"/>
              </a:rPr>
              <a:t>s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matches anything with a space</a:t>
            </a:r>
          </a:p>
          <a:p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/\S/ or /[^\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-128"/>
              </a:rPr>
              <a:t>s</a:t>
            </a:r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]/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ea typeface="ＭＳ Ｐゴシック" charset="-128"/>
              </a:rPr>
              <a:t>matches anything with at least on non-space character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* matches zero or more of the preceding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ba</a:t>
            </a:r>
            <a:r>
              <a:rPr lang="en-US" dirty="0" smtClean="0"/>
              <a:t>*</a:t>
            </a:r>
            <a:r>
              <a:rPr lang="en-US" dirty="0" err="1" smtClean="0"/>
              <a:t>d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with:</a:t>
            </a:r>
          </a:p>
          <a:p>
            <a:pPr lvl="3"/>
            <a:r>
              <a:rPr lang="en-US" dirty="0" err="1" smtClean="0"/>
              <a:t>bd</a:t>
            </a:r>
            <a:endParaRPr lang="en-US" dirty="0" smtClean="0"/>
          </a:p>
          <a:p>
            <a:pPr lvl="3"/>
            <a:r>
              <a:rPr lang="en-US" dirty="0" smtClean="0"/>
              <a:t>bad</a:t>
            </a:r>
          </a:p>
          <a:p>
            <a:pPr lvl="3"/>
            <a:r>
              <a:rPr lang="en-US" dirty="0" err="1" smtClean="0"/>
              <a:t>baad</a:t>
            </a:r>
            <a:endParaRPr lang="en-US" dirty="0" smtClean="0"/>
          </a:p>
          <a:p>
            <a:pPr lvl="3"/>
            <a:r>
              <a:rPr lang="en-US" dirty="0" err="1" smtClean="0"/>
              <a:t>baaad</a:t>
            </a:r>
            <a:endParaRPr lang="en-US" dirty="0" smtClean="0"/>
          </a:p>
          <a:p>
            <a:pPr lvl="1"/>
            <a:r>
              <a:rPr lang="en-US" dirty="0" smtClean="0"/>
              <a:t>/A.*A/</a:t>
            </a:r>
          </a:p>
          <a:p>
            <a:pPr lvl="2"/>
            <a:r>
              <a:rPr lang="en-US" dirty="0" smtClean="0"/>
              <a:t>matches any string that has two or more As in it</a:t>
            </a:r>
          </a:p>
          <a:p>
            <a:r>
              <a:rPr lang="en-US" dirty="0" smtClean="0"/>
              <a:t>+ matches </a:t>
            </a:r>
            <a:r>
              <a:rPr lang="en-US" b="1" dirty="0" smtClean="0"/>
              <a:t>one</a:t>
            </a:r>
            <a:r>
              <a:rPr lang="en-US" dirty="0" smtClean="0"/>
              <a:t> or more of the preceding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ba+d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 any string with</a:t>
            </a:r>
          </a:p>
          <a:p>
            <a:pPr lvl="3"/>
            <a:r>
              <a:rPr lang="en-US" dirty="0" smtClean="0"/>
              <a:t>bad</a:t>
            </a:r>
          </a:p>
          <a:p>
            <a:pPr lvl="3"/>
            <a:r>
              <a:rPr lang="en-US" dirty="0" err="1" smtClean="0"/>
              <a:t>baad</a:t>
            </a:r>
            <a:endParaRPr lang="en-US" dirty="0" smtClean="0"/>
          </a:p>
          <a:p>
            <a:pPr lvl="3"/>
            <a:r>
              <a:rPr lang="en-US" dirty="0" err="1" smtClean="0"/>
              <a:t>baaad</a:t>
            </a:r>
            <a:endParaRPr lang="en-US" dirty="0" smtClean="0"/>
          </a:p>
          <a:p>
            <a:pPr lvl="3"/>
            <a:r>
              <a:rPr lang="en-US" dirty="0" err="1" smtClean="0"/>
              <a:t>baaaad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? zero or 1 occurrence of the preceding</a:t>
            </a:r>
          </a:p>
          <a:p>
            <a:pPr lvl="1"/>
            <a:r>
              <a:rPr lang="en-US" dirty="0" smtClean="0"/>
              <a:t>/fights?/</a:t>
            </a:r>
          </a:p>
          <a:p>
            <a:pPr lvl="2"/>
            <a:r>
              <a:rPr lang="en-US" dirty="0" smtClean="0"/>
              <a:t>matches any string with “fight” or “fights” in it</a:t>
            </a:r>
          </a:p>
          <a:p>
            <a:r>
              <a:rPr lang="en-US" dirty="0" smtClean="0"/>
              <a:t>{</a:t>
            </a:r>
            <a:r>
              <a:rPr lang="en-US" dirty="0" err="1" smtClean="0"/>
              <a:t>n,m</a:t>
            </a:r>
            <a:r>
              <a:rPr lang="en-US" dirty="0" smtClean="0"/>
              <a:t>} matches </a:t>
            </a:r>
            <a:r>
              <a:rPr lang="en-US" dirty="0" err="1" smtClean="0"/>
              <a:t>n</a:t>
            </a:r>
            <a:r>
              <a:rPr lang="en-US" dirty="0" smtClean="0"/>
              <a:t> to </a:t>
            </a:r>
            <a:r>
              <a:rPr lang="en-US" dirty="0" err="1" smtClean="0"/>
              <a:t>m</a:t>
            </a:r>
            <a:r>
              <a:rPr lang="en-US" dirty="0" smtClean="0"/>
              <a:t> inclusive</a:t>
            </a:r>
          </a:p>
          <a:p>
            <a:pPr lvl="1"/>
            <a:r>
              <a:rPr lang="en-US" dirty="0" smtClean="0"/>
              <a:t>/ba{3,4}d/</a:t>
            </a:r>
          </a:p>
          <a:p>
            <a:pPr lvl="1"/>
            <a:r>
              <a:rPr lang="en-US" dirty="0" smtClean="0"/>
              <a:t>matches any string with</a:t>
            </a:r>
          </a:p>
          <a:p>
            <a:pPr lvl="2"/>
            <a:r>
              <a:rPr lang="en-US" dirty="0" err="1" smtClean="0"/>
              <a:t>baaad</a:t>
            </a:r>
            <a:endParaRPr lang="en-US" dirty="0" smtClean="0"/>
          </a:p>
          <a:p>
            <a:pPr lvl="2"/>
            <a:r>
              <a:rPr lang="en-US" dirty="0" err="1" smtClean="0"/>
              <a:t>baaaad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expressions: </a:t>
            </a:r>
            <a:br>
              <a:rPr lang="en-US" dirty="0" smtClean="0"/>
            </a:br>
            <a:r>
              <a:rPr lang="en-US" dirty="0" smtClean="0"/>
              <a:t>beginning and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^ marks the beginning of the line</a:t>
            </a:r>
          </a:p>
          <a:p>
            <a:r>
              <a:rPr lang="en-US" dirty="0" smtClean="0"/>
              <a:t>$ marks the end of the line</a:t>
            </a:r>
          </a:p>
          <a:p>
            <a:endParaRPr lang="en-US" dirty="0" smtClean="0"/>
          </a:p>
          <a:p>
            <a:r>
              <a:rPr lang="en-US" dirty="0" smtClean="0"/>
              <a:t>/test/</a:t>
            </a:r>
          </a:p>
          <a:p>
            <a:pPr lvl="1"/>
            <a:r>
              <a:rPr lang="en-US" dirty="0" smtClean="0"/>
              <a:t>test can occur anywhere</a:t>
            </a:r>
          </a:p>
          <a:p>
            <a:r>
              <a:rPr lang="en-US" dirty="0" smtClean="0"/>
              <a:t>/^test/</a:t>
            </a:r>
          </a:p>
          <a:p>
            <a:pPr lvl="1"/>
            <a:r>
              <a:rPr lang="en-US" dirty="0" smtClean="0"/>
              <a:t>must start with test</a:t>
            </a:r>
          </a:p>
          <a:p>
            <a:r>
              <a:rPr lang="en-US" dirty="0" smtClean="0"/>
              <a:t>/test$/</a:t>
            </a:r>
          </a:p>
          <a:p>
            <a:pPr lvl="1"/>
            <a:r>
              <a:rPr lang="en-US" dirty="0" smtClean="0"/>
              <a:t>must end with test</a:t>
            </a:r>
          </a:p>
          <a:p>
            <a:r>
              <a:rPr lang="en-US" dirty="0" smtClean="0"/>
              <a:t>/^test$/</a:t>
            </a:r>
          </a:p>
          <a:p>
            <a:pPr lvl="1"/>
            <a:r>
              <a:rPr lang="en-US" dirty="0" smtClean="0"/>
              <a:t>must be exactly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789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Regular expressions: repetition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if we wanted to match:</a:t>
            </a:r>
          </a:p>
          <a:p>
            <a:pPr lvl="1"/>
            <a:r>
              <a:rPr lang="en-US" dirty="0" smtClean="0"/>
              <a:t>This is very interesting</a:t>
            </a:r>
          </a:p>
          <a:p>
            <a:pPr lvl="1"/>
            <a:r>
              <a:rPr lang="en-US" dirty="0" smtClean="0"/>
              <a:t>This is very very interesting</a:t>
            </a:r>
          </a:p>
          <a:p>
            <a:pPr lvl="1"/>
            <a:r>
              <a:rPr lang="en-US" dirty="0" smtClean="0"/>
              <a:t>This is very very very interesting</a:t>
            </a:r>
          </a:p>
          <a:p>
            <a:r>
              <a:rPr lang="en-US" dirty="0" smtClean="0"/>
              <a:t>Would /This is very+ interesting/ work?</a:t>
            </a:r>
          </a:p>
          <a:p>
            <a:pPr lvl="1"/>
            <a:r>
              <a:rPr lang="en-US" dirty="0" smtClean="0"/>
              <a:t>No… + only corresponds to the ‘</a:t>
            </a:r>
            <a:r>
              <a:rPr lang="en-US" dirty="0" err="1" smtClean="0"/>
              <a:t>y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/This is (very )+interesting/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</a:t>
            </a:r>
            <a:r>
              <a:rPr lang="en-US" dirty="0" err="1" smtClean="0"/>
              <a:t>discjunction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| has the lowest precedence and can be used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cats|dogs</a:t>
            </a:r>
            <a:r>
              <a:rPr lang="en-US" dirty="0" smtClean="0"/>
              <a:t>/</a:t>
            </a:r>
          </a:p>
          <a:p>
            <a:pPr lvl="2"/>
            <a:r>
              <a:rPr lang="en-US" dirty="0" smtClean="0"/>
              <a:t>matches:</a:t>
            </a:r>
          </a:p>
          <a:p>
            <a:pPr lvl="3"/>
            <a:r>
              <a:rPr lang="en-US" dirty="0" smtClean="0"/>
              <a:t>cats</a:t>
            </a:r>
          </a:p>
          <a:p>
            <a:pPr lvl="3"/>
            <a:r>
              <a:rPr lang="en-US" dirty="0" smtClean="0"/>
              <a:t>dogs</a:t>
            </a:r>
          </a:p>
          <a:p>
            <a:pPr lvl="2"/>
            <a:r>
              <a:rPr lang="en-US" dirty="0" smtClean="0"/>
              <a:t>does NOT match:</a:t>
            </a:r>
          </a:p>
          <a:p>
            <a:pPr lvl="3"/>
            <a:r>
              <a:rPr lang="en-US" dirty="0" err="1" smtClean="0"/>
              <a:t>catsogs</a:t>
            </a:r>
            <a:endParaRPr lang="en-US" dirty="0" smtClean="0"/>
          </a:p>
          <a:p>
            <a:pPr lvl="1"/>
            <a:r>
              <a:rPr lang="en-US" dirty="0" smtClean="0"/>
              <a:t>/^I like (</a:t>
            </a:r>
            <a:r>
              <a:rPr lang="en-US" dirty="0" err="1" smtClean="0"/>
              <a:t>cats|dogs</a:t>
            </a:r>
            <a:r>
              <a:rPr lang="en-US" dirty="0" smtClean="0"/>
              <a:t>)$/</a:t>
            </a:r>
          </a:p>
          <a:p>
            <a:pPr lvl="2"/>
            <a:r>
              <a:rPr lang="en-US" dirty="0" smtClean="0"/>
              <a:t>matches:</a:t>
            </a:r>
          </a:p>
          <a:p>
            <a:pPr lvl="3"/>
            <a:r>
              <a:rPr lang="en-US" dirty="0" smtClean="0"/>
              <a:t>I like cats</a:t>
            </a:r>
          </a:p>
          <a:p>
            <a:pPr lvl="3"/>
            <a:r>
              <a:rPr lang="en-US" dirty="0" smtClean="0"/>
              <a:t>I like dogs</a:t>
            </a:r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Word</a:t>
            </a:r>
          </a:p>
          <a:p>
            <a:pPr lvl="1"/>
            <a:r>
              <a:rPr lang="en-US" dirty="0" smtClean="0"/>
              <a:t>a unit of language that native speakers can </a:t>
            </a:r>
            <a:r>
              <a:rPr lang="en-US" dirty="0" smtClean="0"/>
              <a:t>identify</a:t>
            </a:r>
          </a:p>
          <a:p>
            <a:pPr lvl="1"/>
            <a:r>
              <a:rPr lang="en-US" dirty="0" smtClean="0"/>
              <a:t>words are the blocks from which sentences are made</a:t>
            </a:r>
            <a:endParaRPr lang="en-US" dirty="0" smtClean="0"/>
          </a:p>
          <a:p>
            <a:r>
              <a:rPr lang="en-US" dirty="0" smtClean="0"/>
              <a:t>Sentence</a:t>
            </a:r>
          </a:p>
          <a:p>
            <a:pPr lvl="1"/>
            <a:r>
              <a:rPr lang="en-US" dirty="0" smtClean="0"/>
              <a:t>a string of words satisfying the grammatical rules of a language</a:t>
            </a:r>
            <a:endParaRPr lang="en-US" dirty="0" smtClean="0"/>
          </a:p>
          <a:p>
            <a:r>
              <a:rPr lang="en-US" dirty="0" smtClean="0"/>
              <a:t>Document</a:t>
            </a:r>
          </a:p>
          <a:p>
            <a:pPr lvl="1"/>
            <a:r>
              <a:rPr lang="en-US" dirty="0" smtClean="0"/>
              <a:t>A collection of sentences</a:t>
            </a:r>
          </a:p>
          <a:p>
            <a:r>
              <a:rPr lang="en-US" dirty="0" smtClean="0"/>
              <a:t>Corpus</a:t>
            </a:r>
          </a:p>
          <a:p>
            <a:pPr lvl="1"/>
            <a:r>
              <a:rPr lang="en-US" dirty="0" smtClean="0"/>
              <a:t>A collection of related texts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strings that start with a capital letter</a:t>
            </a:r>
          </a:p>
          <a:p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255.255.122.122</a:t>
            </a:r>
          </a:p>
          <a:p>
            <a:r>
              <a:rPr lang="en-US" dirty="0" smtClean="0"/>
              <a:t>Matching a decimal number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endParaRPr lang="en-US" dirty="0" smtClean="0"/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r>
              <a:rPr lang="en-US" dirty="0" smtClean="0"/>
              <a:t> or </a:t>
            </a:r>
            <a:r>
              <a:rPr lang="en-US" dirty="0" err="1" smtClean="0"/>
              <a:t>ed</a:t>
            </a:r>
            <a:endParaRPr lang="en-US" dirty="0" smtClean="0"/>
          </a:p>
          <a:p>
            <a:r>
              <a:rPr lang="en-US" dirty="0" smtClean="0"/>
              <a:t>All strings that begin and end with the same character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strings that start with a capital </a:t>
            </a:r>
            <a:r>
              <a:rPr lang="en-US" dirty="0" smtClean="0"/>
              <a:t>letter</a:t>
            </a:r>
          </a:p>
          <a:p>
            <a:pPr lvl="1"/>
            <a:r>
              <a:rPr lang="en-US" dirty="0" smtClean="0"/>
              <a:t>/^[A-Z]/</a:t>
            </a:r>
          </a:p>
          <a:p>
            <a:r>
              <a:rPr lang="en-US" dirty="0" smtClean="0"/>
              <a:t>IP addresses</a:t>
            </a:r>
          </a:p>
          <a:p>
            <a:pPr lvl="1"/>
            <a:r>
              <a:rPr lang="en-US" dirty="0" smtClean="0"/>
              <a:t>/\</a:t>
            </a:r>
            <a:r>
              <a:rPr lang="en-US" dirty="0" smtClean="0"/>
              <a:t>b\d{1,3}\.\d{1,3}\.\d{1,3}\.\d{1,3}\</a:t>
            </a:r>
            <a:r>
              <a:rPr lang="en-US" dirty="0" smtClean="0"/>
              <a:t>b/</a:t>
            </a:r>
          </a:p>
          <a:p>
            <a:r>
              <a:rPr lang="en-US" dirty="0" smtClean="0"/>
              <a:t>Matching a decimal number</a:t>
            </a:r>
          </a:p>
          <a:p>
            <a:pPr lvl="1"/>
            <a:r>
              <a:rPr lang="en-US" dirty="0" smtClean="0"/>
              <a:t>/[</a:t>
            </a:r>
            <a:r>
              <a:rPr lang="en-US" dirty="0" smtClean="0"/>
              <a:t>-+]?[0-9]*\.?[0-9]</a:t>
            </a:r>
            <a:r>
              <a:rPr lang="en-US" dirty="0" smtClean="0"/>
              <a:t>+/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ing</a:t>
            </a:r>
            <a:r>
              <a:rPr lang="en-US" dirty="0" smtClean="0"/>
              <a:t>$/</a:t>
            </a:r>
          </a:p>
          <a:p>
            <a:r>
              <a:rPr lang="en-US" dirty="0" smtClean="0"/>
              <a:t>All strings that end in </a:t>
            </a:r>
            <a:r>
              <a:rPr lang="en-US" dirty="0" err="1" smtClean="0"/>
              <a:t>ing</a:t>
            </a:r>
            <a:r>
              <a:rPr lang="en-US" dirty="0" smtClean="0"/>
              <a:t> or </a:t>
            </a:r>
            <a:r>
              <a:rPr lang="en-US" dirty="0" err="1" smtClean="0"/>
              <a:t>ed</a:t>
            </a:r>
            <a:endParaRPr lang="en-US" dirty="0" smtClean="0"/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ing|ed</a:t>
            </a:r>
            <a:r>
              <a:rPr lang="en-US" dirty="0" smtClean="0"/>
              <a:t>$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strings that begin and end with the same </a:t>
            </a:r>
            <a:r>
              <a:rPr lang="en-US" dirty="0" smtClean="0"/>
              <a:t>character</a:t>
            </a:r>
          </a:p>
          <a:p>
            <a:r>
              <a:rPr lang="en-US" dirty="0" smtClean="0"/>
              <a:t>Requires us to know what we matched already</a:t>
            </a:r>
          </a:p>
          <a:p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used for precedence</a:t>
            </a:r>
          </a:p>
          <a:p>
            <a:pPr lvl="1"/>
            <a:r>
              <a:rPr lang="en-US" dirty="0" smtClean="0"/>
              <a:t>also records a matched grouping, which can be referenced later</a:t>
            </a:r>
          </a:p>
          <a:p>
            <a:r>
              <a:rPr lang="en-US" dirty="0" smtClean="0"/>
              <a:t>/(.).*\1/</a:t>
            </a:r>
          </a:p>
          <a:p>
            <a:pPr lvl="1"/>
            <a:r>
              <a:rPr lang="en-US" dirty="0" smtClean="0"/>
              <a:t>all strings that begin and end with the same character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expression: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/She likes (\</a:t>
            </a:r>
            <a:r>
              <a:rPr lang="en-US" sz="2800" dirty="0" err="1" smtClean="0"/>
              <a:t>w</a:t>
            </a:r>
            <a:r>
              <a:rPr lang="en-US" sz="2800" dirty="0" smtClean="0"/>
              <a:t>+) and he likes \1/</a:t>
            </a:r>
          </a:p>
          <a:p>
            <a:endParaRPr lang="en-US" sz="2800" dirty="0" smtClean="0"/>
          </a:p>
          <a:p>
            <a:r>
              <a:rPr lang="en-US" sz="2800" dirty="0" smtClean="0"/>
              <a:t>We can use multiple matches</a:t>
            </a:r>
          </a:p>
          <a:p>
            <a:pPr lvl="1"/>
            <a:r>
              <a:rPr lang="en-US" sz="2400" dirty="0" smtClean="0"/>
              <a:t>/She likes (\</a:t>
            </a:r>
            <a:r>
              <a:rPr lang="en-US" sz="2400" dirty="0" err="1" smtClean="0"/>
              <a:t>w</a:t>
            </a:r>
            <a:r>
              <a:rPr lang="en-US" sz="2400" dirty="0" smtClean="0"/>
              <a:t>+) and (\</a:t>
            </a:r>
            <a:r>
              <a:rPr lang="en-US" sz="2400" dirty="0" err="1" smtClean="0"/>
              <a:t>w</a:t>
            </a:r>
            <a:r>
              <a:rPr lang="en-US" sz="2400" dirty="0" smtClean="0"/>
              <a:t>+) and he also likes \1 and \2/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expressions: 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languages also allow for substitution</a:t>
            </a:r>
          </a:p>
          <a:p>
            <a:pPr lvl="1"/>
            <a:r>
              <a:rPr lang="en-US" dirty="0" err="1" smtClean="0"/>
              <a:t>s</a:t>
            </a:r>
            <a:r>
              <a:rPr lang="en-US" dirty="0" smtClean="0"/>
              <a:t>/banana/apple/</a:t>
            </a:r>
          </a:p>
          <a:p>
            <a:pPr lvl="2"/>
            <a:r>
              <a:rPr lang="en-US" dirty="0" smtClean="0"/>
              <a:t>substitute first occurrence banana for apple</a:t>
            </a:r>
          </a:p>
          <a:p>
            <a:pPr lvl="1"/>
            <a:r>
              <a:rPr lang="en-US" dirty="0" err="1" smtClean="0"/>
              <a:t>s/banana/apple/g</a:t>
            </a:r>
            <a:endParaRPr lang="en-US" dirty="0" smtClean="0"/>
          </a:p>
          <a:p>
            <a:pPr lvl="2"/>
            <a:r>
              <a:rPr lang="en-US" dirty="0" smtClean="0"/>
              <a:t>substitute all occurrences (globally)</a:t>
            </a:r>
          </a:p>
          <a:p>
            <a:pPr lvl="1"/>
            <a:r>
              <a:rPr lang="en-US" dirty="0" err="1" smtClean="0"/>
              <a:t>s</a:t>
            </a:r>
            <a:r>
              <a:rPr lang="en-US" dirty="0" smtClean="0"/>
              <a:t>/^(.*)$/\1 \1/</a:t>
            </a:r>
          </a:p>
          <a:p>
            <a:pPr lvl="1"/>
            <a:r>
              <a:rPr lang="en-US" dirty="0" err="1" smtClean="0"/>
              <a:t>s/\s</a:t>
            </a:r>
            <a:r>
              <a:rPr lang="en-US" dirty="0" smtClean="0"/>
              <a:t>+/ /</a:t>
            </a:r>
            <a:r>
              <a:rPr lang="en-US" dirty="0" err="1" smtClean="0"/>
              <a:t>g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Java:</a:t>
            </a: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String 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 “this is a test”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s.</a:t>
            </a:r>
            <a:r>
              <a:rPr lang="en-US" dirty="0" err="1">
                <a:ea typeface="ＭＳ Ｐゴシック" charset="-128"/>
              </a:rPr>
              <a:t>matches(“</a:t>
            </a:r>
            <a:r>
              <a:rPr lang="en-US" dirty="0" err="1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>
                <a:ea typeface="ＭＳ Ｐゴシック" charset="-128"/>
              </a:rPr>
              <a:t>”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s.matches</a:t>
            </a:r>
            <a:r>
              <a:rPr lang="en-US" dirty="0" smtClean="0">
                <a:ea typeface="ＭＳ Ｐゴシック" charset="-128"/>
              </a:rPr>
              <a:t>(“.*test.*”)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s.matches(“this</a:t>
            </a:r>
            <a:r>
              <a:rPr lang="en-US" dirty="0" smtClean="0">
                <a:ea typeface="ＭＳ Ｐゴシック" charset="-128"/>
              </a:rPr>
              <a:t>\\sis .* test”)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s.split(</a:t>
            </a:r>
            <a:r>
              <a:rPr lang="en-US" dirty="0" err="1" smtClean="0">
                <a:ea typeface="ＭＳ Ｐゴシック" charset="-128"/>
                <a:hlinkClick r:id="rId3" action="ppaction://hlinkfile"/>
              </a:rPr>
              <a:t>“\\s</a:t>
            </a:r>
            <a:r>
              <a:rPr lang="en-US" dirty="0" smtClean="0">
                <a:ea typeface="ＭＳ Ｐゴシック" charset="-128"/>
                <a:hlinkClick r:id="rId3" action="ppaction://hlinkfile"/>
              </a:rPr>
              <a:t>+</a:t>
            </a:r>
            <a:r>
              <a:rPr lang="en-US" dirty="0" smtClean="0">
                <a:ea typeface="ＭＳ Ｐゴシック" charset="-128"/>
              </a:rPr>
              <a:t>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s.replaceAll(</a:t>
            </a:r>
            <a:r>
              <a:rPr lang="en-US" dirty="0" err="1" smtClean="0">
                <a:ea typeface="ＭＳ Ｐゴシック" charset="-128"/>
                <a:hlinkClick r:id="rId3" action="ppaction://hlinkfile"/>
              </a:rPr>
              <a:t>“\\s</a:t>
            </a:r>
            <a:r>
              <a:rPr lang="en-US" dirty="0" smtClean="0">
                <a:ea typeface="ＭＳ Ｐゴシック" charset="-128"/>
                <a:hlinkClick r:id="rId3" action="ppaction://hlinkfile"/>
              </a:rPr>
              <a:t>+</a:t>
            </a:r>
            <a:r>
              <a:rPr lang="en-US" dirty="0" smtClean="0">
                <a:ea typeface="ＭＳ Ｐゴシック" charset="-128"/>
              </a:rPr>
              <a:t>”, “ “);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perl</a:t>
            </a:r>
            <a:r>
              <a:rPr lang="en-US" dirty="0" smtClean="0">
                <a:ea typeface="ＭＳ Ｐゴシック" charset="-128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smtClean="0">
                <a:ea typeface="ＭＳ Ｐゴシック" charset="-128"/>
              </a:rPr>
              <a:t>= “this is a test”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=~ /</a:t>
            </a:r>
            <a:r>
              <a:rPr lang="en-US" dirty="0" smtClean="0">
                <a:solidFill>
                  <a:schemeClr val="hlink"/>
                </a:solidFill>
                <a:ea typeface="ＭＳ Ｐゴシック" charset="-128"/>
              </a:rPr>
              <a:t>test</a:t>
            </a:r>
            <a:r>
              <a:rPr lang="en-US" dirty="0" smtClean="0">
                <a:ea typeface="ＭＳ Ｐゴシック" charset="-128"/>
              </a:rPr>
              <a:t>/</a:t>
            </a: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=~ /^test$/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=~ /this\sis </a:t>
            </a:r>
            <a:r>
              <a:rPr lang="en-US" dirty="0" smtClean="0">
                <a:ea typeface="ＭＳ Ｐゴシック" charset="-128"/>
              </a:rPr>
              <a:t>.* </a:t>
            </a:r>
            <a:r>
              <a:rPr lang="en-US" dirty="0" smtClean="0">
                <a:ea typeface="ＭＳ Ｐゴシック" charset="-128"/>
              </a:rPr>
              <a:t>test</a:t>
            </a:r>
            <a:r>
              <a:rPr lang="en-US" dirty="0" smtClean="0">
                <a:ea typeface="ＭＳ Ｐゴシック" charset="-128"/>
              </a:rPr>
              <a:t>/</a:t>
            </a: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split /\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+/, </a:t>
            </a:r>
            <a:r>
              <a:rPr lang="en-US" dirty="0" err="1" smtClean="0">
                <a:ea typeface="ＭＳ Ｐゴシック" charset="-128"/>
              </a:rPr>
              <a:t>s</a:t>
            </a: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=~ </a:t>
            </a:r>
            <a:r>
              <a:rPr lang="en-US" dirty="0" err="1" smtClean="0">
                <a:ea typeface="ＭＳ Ｐゴシック" charset="-128"/>
              </a:rPr>
              <a:t>s/\s</a:t>
            </a:r>
            <a:r>
              <a:rPr lang="en-US" dirty="0" smtClean="0">
                <a:ea typeface="ＭＳ Ｐゴシック" charset="-128"/>
              </a:rPr>
              <a:t>+/ /</a:t>
            </a:r>
            <a:r>
              <a:rPr lang="en-US" dirty="0" err="1" smtClean="0">
                <a:ea typeface="ＭＳ Ｐゴシック" charset="-128"/>
              </a:rPr>
              <a:t>g</a:t>
            </a: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 by language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Python: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import re</a:t>
            </a:r>
          </a:p>
          <a:p>
            <a:pPr lvl="2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 = “this is a test”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n-US" dirty="0" err="1" smtClean="0">
                <a:ea typeface="ＭＳ Ｐゴシック" charset="-128"/>
              </a:rPr>
              <a:t>re.compile(“test</a:t>
            </a:r>
            <a:r>
              <a:rPr lang="en-US" dirty="0" smtClean="0">
                <a:ea typeface="ＭＳ Ｐゴシック" charset="-128"/>
              </a:rPr>
              <a:t>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p.match(s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p</a:t>
            </a:r>
            <a:r>
              <a:rPr lang="en-US" dirty="0" smtClean="0">
                <a:ea typeface="ＭＳ Ｐゴシック" charset="-128"/>
              </a:rPr>
              <a:t> = </a:t>
            </a:r>
            <a:r>
              <a:rPr lang="en-US" dirty="0" err="1" smtClean="0">
                <a:ea typeface="ＭＳ Ｐゴシック" charset="-128"/>
              </a:rPr>
              <a:t>re.compile</a:t>
            </a:r>
            <a:r>
              <a:rPr lang="en-US" dirty="0" smtClean="0">
                <a:ea typeface="ＭＳ Ｐゴシック" charset="-128"/>
              </a:rPr>
              <a:t>(“.*test.*”)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re.split(‘\s</a:t>
            </a:r>
            <a:r>
              <a:rPr lang="en-US" dirty="0" smtClean="0">
                <a:ea typeface="ＭＳ Ｐゴシック" charset="-128"/>
              </a:rPr>
              <a:t>+’, 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err="1" smtClean="0">
                <a:ea typeface="ＭＳ Ｐゴシック" charset="-128"/>
              </a:rPr>
              <a:t>re.sub(‘\s</a:t>
            </a:r>
            <a:r>
              <a:rPr lang="en-US" dirty="0" smtClean="0">
                <a:ea typeface="ＭＳ Ｐゴシック" charset="-128"/>
              </a:rPr>
              <a:t>+’, ‘ ‘, </a:t>
            </a:r>
            <a:r>
              <a:rPr lang="en-US" dirty="0" err="1" smtClean="0">
                <a:ea typeface="ＭＳ Ｐゴシック" charset="-128"/>
              </a:rPr>
              <a:t>s</a:t>
            </a:r>
            <a:r>
              <a:rPr lang="en-US" dirty="0" smtClean="0">
                <a:ea typeface="ＭＳ Ｐゴシック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smtClean="0"/>
              <a:t>command-line tool for regular expressions (general regular expression print/parser)</a:t>
            </a:r>
          </a:p>
          <a:p>
            <a:pPr lvl="1"/>
            <a:r>
              <a:rPr lang="en-US" dirty="0" smtClean="0"/>
              <a:t>returns all lines that match a regular expression</a:t>
            </a:r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“@”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1"/>
            <a:r>
              <a:rPr lang="en-US" dirty="0" err="1" smtClean="0"/>
              <a:t>grep</a:t>
            </a:r>
            <a:r>
              <a:rPr lang="en-US" dirty="0" smtClean="0"/>
              <a:t> “http:” </a:t>
            </a:r>
            <a:r>
              <a:rPr lang="en-US" dirty="0" err="1" smtClean="0"/>
              <a:t>twiter.posts</a:t>
            </a:r>
            <a:endParaRPr lang="en-US" dirty="0" smtClean="0"/>
          </a:p>
          <a:p>
            <a:pPr lvl="1"/>
            <a:r>
              <a:rPr lang="en-US" dirty="0" smtClean="0"/>
              <a:t>can’t used </a:t>
            </a:r>
            <a:r>
              <a:rPr lang="en-US" dirty="0" err="1" smtClean="0"/>
              <a:t>metacharacters</a:t>
            </a:r>
            <a:r>
              <a:rPr lang="en-US" dirty="0" smtClean="0"/>
              <a:t> (\</a:t>
            </a:r>
            <a:r>
              <a:rPr lang="en-US" dirty="0" err="1" smtClean="0"/>
              <a:t>d</a:t>
            </a:r>
            <a:r>
              <a:rPr lang="en-US" dirty="0" smtClean="0"/>
              <a:t>, \</a:t>
            </a:r>
            <a:r>
              <a:rPr lang="en-US" dirty="0" err="1" smtClean="0"/>
              <a:t>w</a:t>
            </a:r>
            <a:r>
              <a:rPr lang="en-US" dirty="0" smtClean="0"/>
              <a:t>), use [] instead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by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sed</a:t>
            </a:r>
            <a:endParaRPr lang="en-US" dirty="0" smtClean="0"/>
          </a:p>
          <a:p>
            <a:pPr lvl="1"/>
            <a:r>
              <a:rPr lang="en-US" dirty="0" smtClean="0"/>
              <a:t>another command-line tool using that </a:t>
            </a:r>
            <a:r>
              <a:rPr lang="en-US" dirty="0" err="1" smtClean="0"/>
              <a:t>regexs</a:t>
            </a:r>
            <a:r>
              <a:rPr lang="en-US" dirty="0" smtClean="0"/>
              <a:t> to print and manipulate strings</a:t>
            </a:r>
          </a:p>
          <a:p>
            <a:pPr lvl="1"/>
            <a:r>
              <a:rPr lang="en-US" dirty="0" smtClean="0"/>
              <a:t>very powerful, though we’ll just play with it</a:t>
            </a:r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ost common is substitution:</a:t>
            </a:r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</a:t>
            </a:r>
            <a:r>
              <a:rPr lang="en-US" dirty="0" err="1" smtClean="0"/>
              <a:t>s</a:t>
            </a:r>
            <a:r>
              <a:rPr lang="en-US" dirty="0" smtClean="0"/>
              <a:t>/ is a / is not a/”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2"/>
            <a:r>
              <a:rPr lang="en-US" dirty="0" err="1" smtClean="0"/>
              <a:t>sed</a:t>
            </a:r>
            <a:r>
              <a:rPr lang="en-US" dirty="0" smtClean="0"/>
              <a:t> “</a:t>
            </a:r>
            <a:r>
              <a:rPr lang="en-US" dirty="0" err="1" smtClean="0"/>
              <a:t>s</a:t>
            </a:r>
            <a:r>
              <a:rPr lang="en-US" dirty="0" smtClean="0"/>
              <a:t>/ +/ /” </a:t>
            </a:r>
            <a:r>
              <a:rPr lang="en-US" dirty="0" err="1" smtClean="0"/>
              <a:t>twitter.posts</a:t>
            </a:r>
            <a:endParaRPr lang="en-US" dirty="0" smtClean="0"/>
          </a:p>
          <a:p>
            <a:pPr lvl="1"/>
            <a:r>
              <a:rPr lang="en-US" dirty="0" smtClean="0"/>
              <a:t>Can also do things like delete all that match, etc.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r>
              <a:rPr lang="en-US" dirty="0" smtClean="0"/>
              <a:t>monolingual vs. parallel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annotated (e.g. parts of speech, classifications, etc.)</a:t>
            </a:r>
          </a:p>
          <a:p>
            <a:r>
              <a:rPr lang="en-US" dirty="0" smtClean="0"/>
              <a:t>source (where it came from)</a:t>
            </a:r>
          </a:p>
          <a:p>
            <a:r>
              <a:rPr lang="en-US" dirty="0" smtClean="0"/>
              <a:t>size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General regular expressions:</a:t>
            </a:r>
          </a:p>
          <a:p>
            <a:pPr lvl="1"/>
            <a:r>
              <a:rPr lang="en-US" sz="2000" dirty="0" smtClean="0"/>
              <a:t>Ch 2.1 of the book</a:t>
            </a:r>
          </a:p>
          <a:p>
            <a:pPr lvl="1"/>
            <a:r>
              <a:rPr lang="en-US" sz="2000" dirty="0" smtClean="0">
                <a:hlinkClick r:id="rId2"/>
              </a:rPr>
              <a:t>http://www.regular-expressions.info</a:t>
            </a:r>
            <a:r>
              <a:rPr lang="en-US" sz="2000" dirty="0" smtClean="0">
                <a:hlinkClick r:id="rId2"/>
              </a:rPr>
              <a:t>/</a:t>
            </a:r>
            <a:endParaRPr lang="en-US" sz="2000" dirty="0" smtClean="0"/>
          </a:p>
          <a:p>
            <a:pPr lvl="2"/>
            <a:r>
              <a:rPr lang="en-US" sz="1700" dirty="0" smtClean="0"/>
              <a:t>good general tutorials</a:t>
            </a:r>
          </a:p>
          <a:p>
            <a:pPr lvl="2"/>
            <a:r>
              <a:rPr lang="en-US" sz="1700" dirty="0" smtClean="0"/>
              <a:t>many language specific examples as well</a:t>
            </a:r>
          </a:p>
          <a:p>
            <a:r>
              <a:rPr lang="en-US" sz="2400" dirty="0" smtClean="0"/>
              <a:t>Java</a:t>
            </a:r>
          </a:p>
          <a:p>
            <a:pPr lvl="1"/>
            <a:r>
              <a:rPr lang="en-US" sz="2000" dirty="0" smtClean="0">
                <a:hlinkClick r:id="rId3"/>
              </a:rPr>
              <a:t>http://download.oracle.com/javase/tutorial/essential/regex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/>
            <a:r>
              <a:rPr lang="en-US" sz="2000" dirty="0" smtClean="0"/>
              <a:t>See also the documentation for </a:t>
            </a:r>
            <a:r>
              <a:rPr lang="en-US" sz="2000" dirty="0" err="1" smtClean="0"/>
              <a:t>java.util.regex</a:t>
            </a:r>
            <a:endParaRPr lang="en-US" sz="2000" dirty="0" smtClean="0"/>
          </a:p>
          <a:p>
            <a:r>
              <a:rPr lang="en-US" sz="2300" dirty="0" smtClean="0"/>
              <a:t>Python</a:t>
            </a:r>
          </a:p>
          <a:p>
            <a:pPr lvl="1"/>
            <a:r>
              <a:rPr lang="en-US" sz="2000" dirty="0" smtClean="0">
                <a:hlinkClick r:id="rId4"/>
              </a:rPr>
              <a:t>http://docs.python.org/howto/regex.html</a:t>
            </a:r>
          </a:p>
          <a:p>
            <a:pPr lvl="1"/>
            <a:r>
              <a:rPr lang="en-US" sz="2000" dirty="0" smtClean="0">
                <a:hlinkClick r:id="rId4"/>
              </a:rPr>
              <a:t>http</a:t>
            </a:r>
            <a:r>
              <a:rPr lang="en-US" sz="2000" dirty="0" smtClean="0">
                <a:hlinkClick r:id="rId4"/>
              </a:rPr>
              <a:t>://docs.python.org/library/re.</a:t>
            </a:r>
            <a:r>
              <a:rPr lang="en-US" sz="2000" dirty="0" smtClean="0">
                <a:hlinkClick r:id="rId4"/>
              </a:rPr>
              <a:t>html</a:t>
            </a:r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Perl</a:t>
            </a:r>
          </a:p>
          <a:p>
            <a:pPr lvl="1"/>
            <a:r>
              <a:rPr lang="en-US" sz="2000" dirty="0" smtClean="0">
                <a:hlinkClick r:id="rId2"/>
              </a:rPr>
              <a:t>http://perldoc.perl.org/perlretut.</a:t>
            </a:r>
            <a:r>
              <a:rPr lang="en-US" sz="2000" dirty="0" smtClean="0">
                <a:hlinkClick r:id="rId2"/>
              </a:rPr>
              <a:t>html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3"/>
              </a:rPr>
              <a:t>http://perldoc.perl.org/perlre.</a:t>
            </a:r>
            <a:r>
              <a:rPr lang="en-US" sz="2000" dirty="0" smtClean="0">
                <a:hlinkClick r:id="rId3"/>
              </a:rPr>
              <a:t>html</a:t>
            </a:r>
            <a:endParaRPr lang="en-US" sz="2000" dirty="0" smtClean="0"/>
          </a:p>
          <a:p>
            <a:r>
              <a:rPr lang="en-US" sz="2300" dirty="0" err="1" smtClean="0"/>
              <a:t>g</a:t>
            </a:r>
            <a:r>
              <a:rPr lang="en-US" sz="2300" dirty="0" err="1" smtClean="0"/>
              <a:t>rep</a:t>
            </a:r>
            <a:endParaRPr lang="en-US" sz="2300" dirty="0" smtClean="0"/>
          </a:p>
          <a:p>
            <a:pPr lvl="1"/>
            <a:r>
              <a:rPr lang="en-US" sz="2000" dirty="0" smtClean="0"/>
              <a:t>See the write-up at the end of Assignment 1</a:t>
            </a:r>
          </a:p>
          <a:p>
            <a:pPr lvl="1"/>
            <a:r>
              <a:rPr lang="en-US" sz="2000" dirty="0" smtClean="0">
                <a:hlinkClick r:id="rId4"/>
              </a:rPr>
              <a:t>http://www.panix.com/~elflord/unix/grep.</a:t>
            </a:r>
            <a:r>
              <a:rPr lang="en-US" sz="2000" dirty="0" smtClean="0">
                <a:hlinkClick r:id="rId4"/>
              </a:rPr>
              <a:t>html</a:t>
            </a:r>
            <a:endParaRPr lang="en-US" sz="2000" dirty="0" smtClean="0"/>
          </a:p>
          <a:p>
            <a:r>
              <a:rPr lang="en-US" sz="2300" dirty="0" err="1" smtClean="0"/>
              <a:t>sed</a:t>
            </a:r>
            <a:endParaRPr lang="en-US" sz="2300" dirty="0" smtClean="0"/>
          </a:p>
          <a:p>
            <a:pPr lvl="1"/>
            <a:r>
              <a:rPr lang="en-US" sz="2000" dirty="0" smtClean="0"/>
              <a:t>See the write-up at the end of Assignment 1</a:t>
            </a:r>
          </a:p>
          <a:p>
            <a:pPr lvl="1"/>
            <a:r>
              <a:rPr lang="en-US" sz="2000" dirty="0" smtClean="0">
                <a:hlinkClick r:id="rId5"/>
              </a:rPr>
              <a:t>http://www.grymoire.com/Unix/Sed.</a:t>
            </a:r>
            <a:r>
              <a:rPr lang="en-US" sz="2000" dirty="0" smtClean="0">
                <a:hlinkClick r:id="rId5"/>
              </a:rPr>
              <a:t>html</a:t>
            </a:r>
            <a:endParaRPr lang="en-US" sz="2000" dirty="0" smtClean="0"/>
          </a:p>
          <a:p>
            <a:pPr lvl="1"/>
            <a:r>
              <a:rPr lang="en-US" sz="2000" dirty="0" smtClean="0">
                <a:hlinkClick r:id="rId6"/>
              </a:rPr>
              <a:t>http://www.panix.com/~elflord/unix/sed.</a:t>
            </a:r>
            <a:r>
              <a:rPr lang="en-US" sz="2000" dirty="0" smtClean="0">
                <a:hlinkClick r:id="rId6"/>
              </a:rPr>
              <a:t>html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Linguistic Data Consortium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http://www.ldc.upenn.edu/Catalog/byType.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jsp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Dictionaries </a:t>
            </a:r>
          </a:p>
          <a:p>
            <a:pPr lvl="1"/>
            <a:r>
              <a:rPr lang="en-US" dirty="0" err="1" smtClean="0"/>
              <a:t>WordNet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smtClean="0"/>
              <a:t> 206K English words</a:t>
            </a:r>
          </a:p>
          <a:p>
            <a:pPr lvl="1"/>
            <a:r>
              <a:rPr lang="en-US" dirty="0" smtClean="0"/>
              <a:t>CELEX2 – 365K German words</a:t>
            </a:r>
          </a:p>
          <a:p>
            <a:r>
              <a:rPr lang="en-US" dirty="0" smtClean="0"/>
              <a:t>Monolingual text</a:t>
            </a:r>
          </a:p>
          <a:p>
            <a:pPr lvl="1"/>
            <a:r>
              <a:rPr lang="en-US" dirty="0" err="1" smtClean="0"/>
              <a:t>Gigaword</a:t>
            </a:r>
            <a:r>
              <a:rPr lang="en-US" dirty="0" smtClean="0"/>
              <a:t> corpus</a:t>
            </a:r>
          </a:p>
          <a:p>
            <a:pPr lvl="2"/>
            <a:r>
              <a:rPr lang="en-US" dirty="0" smtClean="0"/>
              <a:t>4M documents (mostly news articles)</a:t>
            </a:r>
          </a:p>
          <a:p>
            <a:pPr lvl="2"/>
            <a:r>
              <a:rPr lang="en-US" dirty="0" smtClean="0"/>
              <a:t>1.7 trillion words</a:t>
            </a:r>
          </a:p>
          <a:p>
            <a:pPr lvl="2"/>
            <a:r>
              <a:rPr lang="en-US" dirty="0" smtClean="0"/>
              <a:t>11GB of data (4GB compressed)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Monolingual text continued</a:t>
            </a:r>
          </a:p>
          <a:p>
            <a:pPr lvl="1"/>
            <a:r>
              <a:rPr lang="en-US" dirty="0" smtClean="0"/>
              <a:t>Enron e-mails</a:t>
            </a:r>
          </a:p>
          <a:p>
            <a:pPr lvl="2"/>
            <a:r>
              <a:rPr lang="en-US" dirty="0" smtClean="0"/>
              <a:t>517K e-mails</a:t>
            </a:r>
          </a:p>
          <a:p>
            <a:pPr lvl="1"/>
            <a:r>
              <a:rPr lang="en-US" dirty="0" smtClean="0"/>
              <a:t>Twitter</a:t>
            </a:r>
          </a:p>
          <a:p>
            <a:pPr lvl="1"/>
            <a:r>
              <a:rPr lang="en-US" dirty="0" err="1" smtClean="0"/>
              <a:t>Chatroom</a:t>
            </a:r>
            <a:endParaRPr lang="en-US" dirty="0" smtClean="0"/>
          </a:p>
          <a:p>
            <a:pPr lvl="1"/>
            <a:r>
              <a:rPr lang="en-US" dirty="0" smtClean="0"/>
              <a:t>Many non-English resources</a:t>
            </a:r>
          </a:p>
          <a:p>
            <a:r>
              <a:rPr lang="en-US" dirty="0" smtClean="0"/>
              <a:t>Parallel data</a:t>
            </a:r>
          </a:p>
          <a:p>
            <a:pPr lvl="1"/>
            <a:r>
              <a:rPr lang="en-US" dirty="0" smtClean="0"/>
              <a:t>~</a:t>
            </a:r>
            <a:r>
              <a:rPr lang="en-US" dirty="0" smtClean="0"/>
              <a:t>10M sentences of Chinese-English and Arabic-English</a:t>
            </a:r>
          </a:p>
          <a:p>
            <a:pPr lvl="1"/>
            <a:r>
              <a:rPr lang="en-US" dirty="0" err="1" smtClean="0"/>
              <a:t>Europarl</a:t>
            </a:r>
            <a:endParaRPr lang="en-US" dirty="0" smtClean="0"/>
          </a:p>
          <a:p>
            <a:pPr lvl="2"/>
            <a:r>
              <a:rPr lang="en-US" dirty="0" smtClean="0"/>
              <a:t>~1.5M sentences English with 10 different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Annotated</a:t>
            </a:r>
          </a:p>
          <a:p>
            <a:pPr lvl="1"/>
            <a:r>
              <a:rPr lang="en-US" dirty="0" smtClean="0"/>
              <a:t>Brown Corpus</a:t>
            </a:r>
          </a:p>
          <a:p>
            <a:pPr lvl="2"/>
            <a:r>
              <a:rPr lang="en-US" dirty="0" smtClean="0"/>
              <a:t>1M words with part of speech tag</a:t>
            </a:r>
          </a:p>
          <a:p>
            <a:pPr lvl="1"/>
            <a:r>
              <a:rPr lang="en-US" dirty="0" smtClean="0"/>
              <a:t>Penn </a:t>
            </a:r>
            <a:r>
              <a:rPr lang="en-US" dirty="0" smtClean="0"/>
              <a:t>T</a:t>
            </a:r>
            <a:r>
              <a:rPr lang="en-US" dirty="0" smtClean="0"/>
              <a:t>reebank</a:t>
            </a:r>
          </a:p>
          <a:p>
            <a:pPr lvl="2"/>
            <a:r>
              <a:rPr lang="en-US" dirty="0" smtClean="0"/>
              <a:t>1M words with full parse trees annotated</a:t>
            </a:r>
          </a:p>
          <a:p>
            <a:pPr lvl="1"/>
            <a:r>
              <a:rPr lang="en-US" dirty="0" smtClean="0"/>
              <a:t>Other </a:t>
            </a:r>
            <a:r>
              <a:rPr lang="en-US" dirty="0" err="1" smtClean="0"/>
              <a:t>treebanks</a:t>
            </a:r>
            <a:endParaRPr lang="en-US" dirty="0" smtClean="0"/>
          </a:p>
          <a:p>
            <a:pPr lvl="2"/>
            <a:r>
              <a:rPr lang="en-US" dirty="0" smtClean="0"/>
              <a:t>Treebank refers to a corpus annotated with trees (usually syntactic)</a:t>
            </a:r>
            <a:endParaRPr lang="en-US" dirty="0" smtClean="0"/>
          </a:p>
          <a:p>
            <a:pPr lvl="2"/>
            <a:r>
              <a:rPr lang="en-US" dirty="0" smtClean="0"/>
              <a:t>Chinese: 51K sentences</a:t>
            </a:r>
          </a:p>
          <a:p>
            <a:pPr lvl="2"/>
            <a:r>
              <a:rPr lang="en-US" dirty="0" smtClean="0"/>
              <a:t>Arabic: 145K words</a:t>
            </a:r>
          </a:p>
          <a:p>
            <a:pPr lvl="2"/>
            <a:r>
              <a:rPr lang="en-US" dirty="0" smtClean="0"/>
              <a:t>many other languages…</a:t>
            </a:r>
          </a:p>
          <a:p>
            <a:pPr lvl="2"/>
            <a:r>
              <a:rPr lang="en-US" dirty="0" smtClean="0"/>
              <a:t>BLIPP: 300M words (automatically annotated)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1847</TotalTime>
  <Words>3138</Words>
  <Application>Microsoft Macintosh PowerPoint</Application>
  <PresentationFormat>On-screen Show (4:3)</PresentationFormat>
  <Paragraphs>636</Paragraphs>
  <Slides>61</Slides>
  <Notes>20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Median</vt:lpstr>
      <vt:lpstr>Microsoft Equation</vt:lpstr>
      <vt:lpstr>CORpus analysis</vt:lpstr>
      <vt:lpstr>Administrivia</vt:lpstr>
      <vt:lpstr>NLP models</vt:lpstr>
      <vt:lpstr>NLP models</vt:lpstr>
      <vt:lpstr>Vocabulary</vt:lpstr>
      <vt:lpstr>Corpora characteristics</vt:lpstr>
      <vt:lpstr>Corpora examples</vt:lpstr>
      <vt:lpstr>Corpora examples</vt:lpstr>
      <vt:lpstr>Corpora examples</vt:lpstr>
      <vt:lpstr>Corpora examples</vt:lpstr>
      <vt:lpstr>Corpus analysis</vt:lpstr>
      <vt:lpstr>Corpus analysis</vt:lpstr>
      <vt:lpstr>Corpora issues</vt:lpstr>
      <vt:lpstr>A rose by any other name…</vt:lpstr>
      <vt:lpstr>Tokenization issues: ‘</vt:lpstr>
      <vt:lpstr>Tokenization issues: ‘</vt:lpstr>
      <vt:lpstr>Tokenization issues: ‘</vt:lpstr>
      <vt:lpstr>Tokenization issues: ‘</vt:lpstr>
      <vt:lpstr>Tokenization issues: hyphens</vt:lpstr>
      <vt:lpstr>Tokenization issues: hyphens</vt:lpstr>
      <vt:lpstr>More tokenization issues</vt:lpstr>
      <vt:lpstr>Tokenization: language issues</vt:lpstr>
      <vt:lpstr>Tokenization: language issues</vt:lpstr>
      <vt:lpstr>Word counts</vt:lpstr>
      <vt:lpstr>Word counts</vt:lpstr>
      <vt:lpstr>Word counts</vt:lpstr>
      <vt:lpstr>Zipf’s “Law”</vt:lpstr>
      <vt:lpstr>Zipf’s law</vt:lpstr>
      <vt:lpstr>Zipf’s law</vt:lpstr>
      <vt:lpstr>Zipf Distribution </vt:lpstr>
      <vt:lpstr>Zipf’s law: Brown corpus</vt:lpstr>
      <vt:lpstr>Zipf’s law: Tom Sawyer</vt:lpstr>
      <vt:lpstr>Sentences</vt:lpstr>
      <vt:lpstr>Sentence segmentation: issues</vt:lpstr>
      <vt:lpstr>Sentence segmentation: issues</vt:lpstr>
      <vt:lpstr>Sentence segmentation: issues</vt:lpstr>
      <vt:lpstr>Sentence segmentation</vt:lpstr>
      <vt:lpstr>Sentence length</vt:lpstr>
      <vt:lpstr>Regular expressions</vt:lpstr>
      <vt:lpstr>Regular expressions: literals</vt:lpstr>
      <vt:lpstr>Regular expressions: character classes</vt:lpstr>
      <vt:lpstr>Regular expressions: character classes</vt:lpstr>
      <vt:lpstr>Regular expressions: character classes</vt:lpstr>
      <vt:lpstr>For example</vt:lpstr>
      <vt:lpstr>Regular expressions: repetition</vt:lpstr>
      <vt:lpstr>Regular expressions: repetition</vt:lpstr>
      <vt:lpstr>Regular expressions:  beginning and end</vt:lpstr>
      <vt:lpstr>Regular expressions: repetition revisited</vt:lpstr>
      <vt:lpstr>Regular expressions: discjunction</vt:lpstr>
      <vt:lpstr>Some examples</vt:lpstr>
      <vt:lpstr>Some examples</vt:lpstr>
      <vt:lpstr>Regular expressions: memory</vt:lpstr>
      <vt:lpstr>Regular expression: memory</vt:lpstr>
      <vt:lpstr>Regular expressions: substitution</vt:lpstr>
      <vt:lpstr>Regular expressions by language</vt:lpstr>
      <vt:lpstr>Regular expressions by language</vt:lpstr>
      <vt:lpstr>Regular expressions by language</vt:lpstr>
      <vt:lpstr>Regular expression by language</vt:lpstr>
      <vt:lpstr>Regular expression by language</vt:lpstr>
      <vt:lpstr>Regular expression resources</vt:lpstr>
      <vt:lpstr>Regular expression resources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144</cp:revision>
  <cp:lastPrinted>2011-01-25T06:04:08Z</cp:lastPrinted>
  <dcterms:created xsi:type="dcterms:W3CDTF">2011-01-23T23:17:06Z</dcterms:created>
  <dcterms:modified xsi:type="dcterms:W3CDTF">2011-01-25T06:04:12Z</dcterms:modified>
</cp:coreProperties>
</file>