
<file path=[Content_Types].xml><?xml version="1.0" encoding="utf-8"?>
<Types xmlns="http://schemas.openxmlformats.org/package/2006/content-types">
  <Override PartName="/ppt/slides/slide30.xml" ContentType="application/vnd.openxmlformats-officedocument.presentationml.slide+xml"/>
  <Override PartName="/ppt/slides/slide88.xml" ContentType="application/vnd.openxmlformats-officedocument.presentationml.slide+xml"/>
  <Override PartName="/ppt/notesSlides/notesSlide69.xml" ContentType="application/vnd.openxmlformats-officedocument.presentationml.notesSlide+xml"/>
  <Override PartName="/ppt/slides/slide24.xml" ContentType="application/vnd.openxmlformats-officedocument.presentationml.slide+xml"/>
  <Override PartName="/ppt/embeddings/Microsoft_Equation9.bin" ContentType="application/vnd.openxmlformats-officedocument.oleObject"/>
  <Override PartName="/ppt/slides/slide72.xml" ContentType="application/vnd.openxmlformats-officedocument.presentationml.slide+xml"/>
  <Override PartName="/ppt/notesSlides/notesSlide47.xml" ContentType="application/vnd.openxmlformats-officedocument.presentationml.notesSlide+xml"/>
  <Override PartName="/ppt/slides/slide66.xml" ContentType="application/vnd.openxmlformats-officedocument.presentationml.slide+xml"/>
  <Override PartName="/ppt/slides/slide50.xml" ContentType="application/vnd.openxmlformats-officedocument.presentationml.slide+xml"/>
  <Override PartName="/ppt/slideLayouts/slideLayout13.xml" ContentType="application/vnd.openxmlformats-officedocument.presentationml.slideLayout+xml"/>
  <Override PartName="/ppt/notesSlides/notesSlide25.xml" ContentType="application/vnd.openxmlformats-officedocument.presentationml.notesSlide+xml"/>
  <Override PartName="/ppt/slides/slide44.xml" ContentType="application/vnd.openxmlformats-officedocument.presentationml.slide+xml"/>
  <Override PartName="/ppt/embeddings/Microsoft_Equation15.bin" ContentType="application/vnd.openxmlformats-officedocument.oleObject"/>
  <Override PartName="/ppt/notesSlides/notesSlide67.xml" ContentType="application/vnd.openxmlformats-officedocument.presentationml.notesSlide+xml"/>
  <Override PartName="/ppt/slides/slide86.xml" ContentType="application/vnd.openxmlformats-officedocument.presentationml.slide+xml"/>
  <Override PartName="/ppt/slides/slide22.xml" ContentType="application/vnd.openxmlformats-officedocument.presentationml.slide+xml"/>
  <Override PartName="/ppt/embeddings/Microsoft_Equation7.bin" ContentType="application/vnd.openxmlformats-officedocument.oleObject"/>
  <Override PartName="/ppt/notesSlides/notesSlide45.xml" ContentType="application/vnd.openxmlformats-officedocument.presentationml.notesSlide+xml"/>
  <Override PartName="/ppt/slides/slide64.xml" ContentType="application/vnd.openxmlformats-officedocument.presentationml.slide+xml"/>
  <Default Extension="xml" ContentType="application/xml"/>
  <Override PartName="/ppt/slideLayouts/slideLayout11.xml" ContentType="application/vnd.openxmlformats-officedocument.presentationml.slideLayout+xml"/>
  <Override PartName="/ppt/notesSlides/notesSlide23.xml" ContentType="application/vnd.openxmlformats-officedocument.presentationml.notesSlide+xml"/>
  <Override PartName="/ppt/slides/slide42.xml" ContentType="application/vnd.openxmlformats-officedocument.presentationml.slide+xml"/>
  <Override PartName="/ppt/embeddings/Microsoft_Equation13.bin" ContentType="application/vnd.openxmlformats-officedocument.oleObject"/>
  <Override PartName="/ppt/notesSlides/notesSlide65.xml" ContentType="application/vnd.openxmlformats-officedocument.presentationml.notesSlide+xml"/>
  <Override PartName="/ppt/slides/slide84.xml" ContentType="application/vnd.openxmlformats-officedocument.presentationml.slide+xml"/>
  <Override PartName="/ppt/slides/slide20.xml" ContentType="application/vnd.openxmlformats-officedocument.presentationml.slide+xml"/>
  <Override PartName="/ppt/notesSlides/notesSlide59.xml" ContentType="application/vnd.openxmlformats-officedocument.presentationml.notesSlide+xml"/>
  <Override PartName="/ppt/embeddings/Microsoft_Equation5.bin" ContentType="application/vnd.openxmlformats-officedocument.oleObject"/>
  <Override PartName="/ppt/notesSlides/notesSlide43.xml" ContentType="application/vnd.openxmlformats-officedocument.presentationml.notesSlide+xml"/>
  <Override PartName="/ppt/slides/slide62.xml" ContentType="application/vnd.openxmlformats-officedocument.presentationml.slide+xml"/>
  <Override PartName="/ppt/notesSlides/notesSlide21.xml" ContentType="application/vnd.openxmlformats-officedocument.presentationml.notesSlide+xml"/>
  <Override PartName="/ppt/slides/slide40.xml" ContentType="application/vnd.openxmlformats-officedocument.presentationml.slide+xml"/>
  <Override PartName="/ppt/slides/slide102.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Default Extension="jpeg" ContentType="image/jpeg"/>
  <Override PartName="/ppt/embeddings/Microsoft_Equation11.bin" ContentType="application/vnd.openxmlformats-officedocument.oleObject"/>
  <Override PartName="/ppt/notesSlides/notesSlide63.xml" ContentType="application/vnd.openxmlformats-officedocument.presentationml.notesSlide+xml"/>
  <Override PartName="/ppt/slides/slide82.xml" ContentType="application/vnd.openxmlformats-officedocument.presentationml.slide+xml"/>
  <Override PartName="/ppt/notesSlides/notesSlide57.xml" ContentType="application/vnd.openxmlformats-officedocument.presentationml.notesSlide+xml"/>
  <Override PartName="/ppt/embeddings/Microsoft_Equation3.bin" ContentType="application/vnd.openxmlformats-officedocument.oleObject"/>
  <Override PartName="/docProps/app.xml" ContentType="application/vnd.openxmlformats-officedocument.extended-properties+xml"/>
  <Override PartName="/ppt/notesSlides/notesSlide41.xml" ContentType="application/vnd.openxmlformats-officedocument.presentationml.notesSlide+xml"/>
  <Override PartName="/ppt/slides/slide60.xml" ContentType="application/vnd.openxmlformats-officedocument.presentationml.slide+xml"/>
  <Override PartName="/ppt/slideLayouts/slideLayout8.xml" ContentType="application/vnd.openxmlformats-officedocument.presentationml.slideLayout+xml"/>
  <Override PartName="/ppt/notesSlides/notesSlide35.xml" ContentType="application/vnd.openxmlformats-officedocument.presentationml.notesSlide+xml"/>
  <Override PartName="/ppt/embeddings/Microsoft_Equation25.bin" ContentType="application/vnd.openxmlformats-officedocument.oleObject"/>
  <Override PartName="/ppt/slides/slide100.xml" ContentType="application/vnd.openxmlformats-officedocument.presentationml.slide+xml"/>
  <Override PartName="/ppt/notesSlides/notesSlide5.xml" ContentType="application/vnd.openxmlformats-officedocument.presentationml.notesSlide+xml"/>
  <Override PartName="/ppt/slides/slide7.xml" ContentType="application/vnd.openxmlformats-officedocument.presentationml.slide+xml"/>
  <Override PartName="/ppt/slides/slide19.xml" ContentType="application/vnd.openxmlformats-officedocument.presentationml.slide+xml"/>
  <Override PartName="/ppt/notesSlides/notesSlide61.xml" ContentType="application/vnd.openxmlformats-officedocument.presentationml.notesSlide+xml"/>
  <Override PartName="/ppt/slides/slide80.xml" ContentType="application/vnd.openxmlformats-officedocument.presentationml.slide+xml"/>
  <Override PartName="/ppt/notesSlides/notesSlide55.xml" ContentType="application/vnd.openxmlformats-officedocument.presentationml.notesSlide+xml"/>
  <Override PartName="/ppt/embeddings/Microsoft_Equation1.bin" ContentType="application/vnd.openxmlformats-officedocument.oleObject"/>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s/slide39.xml" ContentType="application/vnd.openxmlformats-officedocument.presentationml.slide+xml"/>
  <Override PartName="/ppt/notesSlides/notesSlide33.xml" ContentType="application/vnd.openxmlformats-officedocument.presentationml.notesSlide+xml"/>
  <Override PartName="/ppt/handoutMasters/handoutMaster1.xml" ContentType="application/vnd.openxmlformats-officedocument.presentationml.handoutMaster+xml"/>
  <Override PartName="/ppt/embeddings/Microsoft_Equation23.bin" ContentType="application/vnd.openxmlformats-officedocument.oleObject"/>
  <Override PartName="/ppt/notesSlides/notesSlide3.xml" ContentType="application/vnd.openxmlformats-officedocument.presentationml.notesSlide+xml"/>
  <Override PartName="/ppt/slides/slide94.xml" ContentType="application/vnd.openxmlformats-officedocument.presentationml.slide+xml"/>
  <Override PartName="/ppt/slides/slide5.xml" ContentType="application/vnd.openxmlformats-officedocument.presentationml.slide+xml"/>
  <Override PartName="/ppt/slides/slide17.xml" ContentType="application/vnd.openxmlformats-officedocument.presentationml.slide+xml"/>
  <Override PartName="/ppt/slides/slide59.xml" ContentType="application/vnd.openxmlformats-officedocument.presentationml.slide+xml"/>
  <Override PartName="/ppt/notesSlides/notesSlide53.xml" ContentType="application/vnd.openxmlformats-officedocument.presentationml.notesSlide+xml"/>
  <Override PartName="/ppt/notesSlides/notesSlide18.xml" ContentType="application/vnd.openxmlformats-officedocument.presentationml.notesSlide+xml"/>
  <Override PartName="/ppt/slides/slide37.xml" ContentType="application/vnd.openxmlformats-officedocument.presentationml.slide+xml"/>
  <Override PartName="/ppt/notesSlides/notesSlide31.xml" ContentType="application/vnd.openxmlformats-officedocument.presentationml.notesSlide+xml"/>
  <Default Extension="pdf" ContentType="application/pdf"/>
  <Override PartName="/ppt/slideLayouts/slideLayout4.xml" ContentType="application/vnd.openxmlformats-officedocument.presentationml.slideLayout+xml"/>
  <Override PartName="/ppt/embeddings/Microsoft_Equation21.bin" ContentType="application/vnd.openxmlformats-officedocument.oleObject"/>
  <Override PartName="/ppt/slides/slide79.xml" ContentType="application/vnd.openxmlformats-officedocument.presentationml.slide+xml"/>
  <Override PartName="/ppt/slides/slide92.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5.xml" ContentType="application/vnd.openxmlformats-officedocument.presentationml.slide+xml"/>
  <Override PartName="/ppt/notesSlides/notesSlide73.xml" ContentType="application/vnd.openxmlformats-officedocument.presentationml.notesSlide+xml"/>
  <Override PartName="/ppt/notesSlides/notesSlide38.xml" ContentType="application/vnd.openxmlformats-officedocument.presentationml.notesSlide+xml"/>
  <Override PartName="/ppt/slides/slide57.xml" ContentType="application/vnd.openxmlformats-officedocument.presentationml.slide+xml"/>
  <Override PartName="/ppt/slides/slide70.xml" ContentType="application/vnd.openxmlformats-officedocument.presentationml.slide+xml"/>
  <Override PartName="/ppt/notesSlides/notesSlide51.xml" ContentType="application/vnd.openxmlformats-officedocument.presentationml.notesSlide+xml"/>
  <Override PartName="/ppt/embeddings/Microsoft_Equation28.bin" ContentType="application/vnd.openxmlformats-officedocument.oleObject"/>
  <Override PartName="/ppt/notesSlides/notesSlide8.xml" ContentType="application/vnd.openxmlformats-officedocument.presentationml.notesSlide+xml"/>
  <Override PartName="/ppt/slides/slide99.xml" ContentType="application/vnd.openxmlformats-officedocument.presentationml.slide+xml"/>
  <Override PartName="/ppt/notesSlides/notesSlide16.xml" ContentType="application/vnd.openxmlformats-officedocument.presentationml.notesSlide+xml"/>
  <Override PartName="/ppt/slideLayouts/slideLayout2.xml" ContentType="application/vnd.openxmlformats-officedocument.presentationml.slideLayout+xml"/>
  <Override PartName="/ppt/slides/slide35.xml" ContentType="application/vnd.openxmlformats-officedocument.presentationml.slide+xml"/>
  <Override PartName="/ppt/slides/slide29.xml" ContentType="application/vnd.openxmlformats-officedocument.presentationml.slide+xml"/>
  <Override PartName="/ppt/slides/slide77.xml" ContentType="application/vnd.openxmlformats-officedocument.presentationml.slide+xml"/>
  <Override PartName="/ppt/slides/slide90.xml" ContentType="application/vnd.openxmlformats-officedocument.presentationml.slide+xml"/>
  <Override PartName="/ppt/notesSlides/notesSlide71.xml" ContentType="application/vnd.openxmlformats-officedocument.presentationml.notesSlide+xml"/>
  <Override PartName="/ppt/slides/slide1.xml" ContentType="application/vnd.openxmlformats-officedocument.presentationml.slide+xml"/>
  <Override PartName="/ppt/slides/slide13.xml" ContentType="application/vnd.openxmlformats-officedocument.presentationml.slide+xml"/>
  <Override PartName="/ppt/notesSlides/notesSlide36.xml" ContentType="application/vnd.openxmlformats-officedocument.presentationml.notesSlide+xml"/>
  <Override PartName="/ppt/slides/slide55.xml" ContentType="application/vnd.openxmlformats-officedocument.presentationml.slide+xml"/>
  <Override PartName="/ppt/slides/slide49.xml" ContentType="application/vnd.openxmlformats-officedocument.presentationml.slide+xml"/>
  <Override PartName="/ppt/embeddings/Microsoft_Equation26.bin" ContentType="application/vnd.openxmlformats-officedocument.oleObject"/>
  <Override PartName="/ppt/slides/slide97.xml" ContentType="application/vnd.openxmlformats-officedocument.presentationml.slide+xml"/>
  <Override PartName="/ppt/theme/theme3.xml" ContentType="application/vnd.openxmlformats-officedocument.theme+xml"/>
  <Override PartName="/ppt/notesSlides/notesSlide14.xml" ContentType="application/vnd.openxmlformats-officedocument.presentationml.notesSlide+xml"/>
  <Override PartName="/ppt/slides/slide33.xml" ContentType="application/vnd.openxmlformats-officedocument.presentationml.slide+xml"/>
  <Override PartName="/ppt/viewProps.xml" ContentType="application/vnd.openxmlformats-officedocument.presentationml.viewProps+xml"/>
  <Override PartName="/ppt/slides/slide27.xml" ContentType="application/vnd.openxmlformats-officedocument.presentationml.slide+xml"/>
  <Override PartName="/ppt/slides/slide75.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s/slide69.xml" ContentType="application/vnd.openxmlformats-officedocument.presentationml.slide+xml"/>
  <Override PartName="/ppt/slides/slide53.xml" ContentType="application/vnd.openxmlformats-officedocument.presentationml.slide+xml"/>
  <Override PartName="/ppt/notesSlides/notesSlide28.xml" ContentType="application/vnd.openxmlformats-officedocument.presentationml.notesSlide+xml"/>
  <Override PartName="/ppt/slides/slide47.xml" ContentType="application/vnd.openxmlformats-officedocument.presentationml.slide+xml"/>
  <Override PartName="/ppt/theme/theme1.xml" ContentType="application/vnd.openxmlformats-officedocument.theme+xml"/>
  <Override PartName="/ppt/embeddings/Microsoft_Equation18.bin" ContentType="application/vnd.openxmlformats-officedocument.oleObject"/>
  <Override PartName="/ppt/notesSlides/notesSlide12.xml" ContentType="application/vnd.openxmlformats-officedocument.presentationml.notesSlide+xml"/>
  <Override PartName="/ppt/slides/slide31.xml" ContentType="application/vnd.openxmlformats-officedocument.presentationml.slide+xml"/>
  <Override PartName="/ppt/slides/slide89.xml" ContentType="application/vnd.openxmlformats-officedocument.presentationml.slide+xml"/>
  <Override PartName="/ppt/slides/slide25.xml" ContentType="application/vnd.openxmlformats-officedocument.presentationml.slide+xml"/>
  <Override PartName="/ppt/slides/slide73.xml" ContentType="application/vnd.openxmlformats-officedocument.presentationml.slide+xml"/>
  <Override PartName="/ppt/notesSlides/notesSlide48.xml" ContentType="application/vnd.openxmlformats-officedocument.presentationml.notesSlide+xml"/>
  <Override PartName="/ppt/slides/slide67.xml" ContentType="application/vnd.openxmlformats-officedocument.presentationml.slide+xml"/>
  <Override PartName="/ppt/slides/slide51.xml" ContentType="application/vnd.openxmlformats-officedocument.presentationml.slide+xml"/>
  <Override PartName="/ppt/notesSlides/notesSlide26.xml" ContentType="application/vnd.openxmlformats-officedocument.presentationml.notesSlide+xml"/>
  <Override PartName="/ppt/slides/slide45.xml" ContentType="application/vnd.openxmlformats-officedocument.presentationml.slide+xml"/>
  <Override PartName="/ppt/embeddings/Microsoft_Equation16.bin" ContentType="application/vnd.openxmlformats-officedocument.oleObject"/>
  <Override PartName="/ppt/notesSlides/notesSlide68.xml" ContentType="application/vnd.openxmlformats-officedocument.presentationml.notesSlide+xml"/>
  <Override PartName="/ppt/slides/slide87.xml" ContentType="application/vnd.openxmlformats-officedocument.presentationml.slide+xml"/>
  <Override PartName="/ppt/slides/slide23.xml" ContentType="application/vnd.openxmlformats-officedocument.presentationml.slide+xml"/>
  <Default Extension="pict" ContentType="image/pict"/>
  <Override PartName="/ppt/embeddings/Microsoft_Equation8.bin" ContentType="application/vnd.openxmlformats-officedocument.oleObject"/>
  <Override PartName="/ppt/notesSlides/notesSlide46.xml" ContentType="application/vnd.openxmlformats-officedocument.presentationml.notesSlide+xml"/>
  <Override PartName="/ppt/slides/slide65.xml" ContentType="application/vnd.openxmlformats-officedocument.presentationml.slide+xml"/>
  <Override PartName="/ppt/slideLayouts/slideLayout12.xml" ContentType="application/vnd.openxmlformats-officedocument.presentationml.slideLayout+xml"/>
  <Override PartName="/ppt/notesSlides/notesSlide24.xml" ContentType="application/vnd.openxmlformats-officedocument.presentationml.notesSlide+xml"/>
  <Override PartName="/ppt/slides/slide43.xml" ContentType="application/vnd.openxmlformats-officedocument.presentationml.slide+xml"/>
  <Override PartName="/ppt/embeddings/Microsoft_Equation14.bin" ContentType="application/vnd.openxmlformats-officedocument.oleObject"/>
  <Override PartName="/ppt/notesSlides/notesSlide66.xml" ContentType="application/vnd.openxmlformats-officedocument.presentationml.notesSlide+xml"/>
  <Override PartName="/ppt/slides/slide85.xml" ContentType="application/vnd.openxmlformats-officedocument.presentationml.slide+xml"/>
  <Override PartName="/ppt/slides/slide21.xml" ContentType="application/vnd.openxmlformats-officedocument.presentationml.slide+xml"/>
  <Override PartName="/ppt/embeddings/Microsoft_Equation6.bin" ContentType="application/vnd.openxmlformats-officedocument.oleObject"/>
  <Override PartName="/ppt/notesMasters/notesMaster1.xml" ContentType="application/vnd.openxmlformats-officedocument.presentationml.notesMaster+xml"/>
  <Override PartName="/ppt/notesSlides/notesSlide44.xml" ContentType="application/vnd.openxmlformats-officedocument.presentationml.notesSlide+xml"/>
  <Override PartName="/ppt/slides/slide63.xml" ContentType="application/vnd.openxmlformats-officedocument.presentationml.slide+xml"/>
  <Default Extension="gif" ContentType="image/gif"/>
  <Override PartName="/ppt/slideLayouts/slideLayout10.xml" ContentType="application/vnd.openxmlformats-officedocument.presentationml.slideLayout+xml"/>
  <Override PartName="/ppt/notesSlides/notesSlide22.xml" ContentType="application/vnd.openxmlformats-officedocument.presentationml.notesSlide+xml"/>
  <Override PartName="/ppt/slides/slide41.xml" ContentType="application/vnd.openxmlformats-officedocument.presentationml.slide+xml"/>
  <Override PartName="/ppt/slides/slide103.xml" ContentType="application/vnd.openxmlformats-officedocument.presentationml.slide+xml"/>
  <Override PartName="/ppt/presentation.xml" ContentType="application/vnd.openxmlformats-officedocument.presentationml.presentation.main+xml"/>
  <Override PartName="/ppt/embeddings/Microsoft_Equation12.bin" ContentType="application/vnd.openxmlformats-officedocument.oleObject"/>
  <Override PartName="/ppt/notesSlides/notesSlide64.xml" ContentType="application/vnd.openxmlformats-officedocument.presentationml.notesSlide+xml"/>
  <Override PartName="/ppt/slides/slide83.xml" ContentType="application/vnd.openxmlformats-officedocument.presentationml.slide+xml"/>
  <Override PartName="/ppt/notesSlides/notesSlide58.xml" ContentType="application/vnd.openxmlformats-officedocument.presentationml.notesSlide+xml"/>
  <Override PartName="/ppt/embeddings/Microsoft_Equation4.bin" ContentType="application/vnd.openxmlformats-officedocument.oleObject"/>
  <Override PartName="/ppt/notesSlides/notesSlide42.xml" ContentType="application/vnd.openxmlformats-officedocument.presentationml.notesSlide+xml"/>
  <Override PartName="/ppt/slides/slide61.xml" ContentType="application/vnd.openxmlformats-officedocument.presentationml.slide+xml"/>
  <Override PartName="/ppt/slideLayouts/slideLayout9.xml" ContentType="application/vnd.openxmlformats-officedocument.presentationml.slideLayout+xml"/>
  <Override PartName="/ppt/notesSlides/notesSlide20.xml" ContentType="application/vnd.openxmlformats-officedocument.presentationml.notesSlide+xml"/>
  <Override PartName="/ppt/slides/slide101.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embeddings/Microsoft_Equation10.bin" ContentType="application/vnd.openxmlformats-officedocument.oleObject"/>
  <Override PartName="/ppt/notesSlides/notesSlide62.xml" ContentType="application/vnd.openxmlformats-officedocument.presentationml.notesSlide+xml"/>
  <Override PartName="/ppt/slides/slide81.xml" ContentType="application/vnd.openxmlformats-officedocument.presentationml.slide+xml"/>
  <Override PartName="/ppt/notesSlides/notesSlide56.xml" ContentType="application/vnd.openxmlformats-officedocument.presentationml.notesSlide+xml"/>
  <Override PartName="/ppt/embeddings/Microsoft_Equation2.bin" ContentType="application/vnd.openxmlformats-officedocument.oleObject"/>
  <Override PartName="/ppt/notesSlides/notesSlide40.xml" ContentType="application/vnd.openxmlformats-officedocument.presentationml.notesSlide+xml"/>
  <Override PartName="/ppt/slideLayouts/slideLayout7.xml" ContentType="application/vnd.openxmlformats-officedocument.presentationml.slideLayout+xml"/>
  <Override PartName="/ppt/notesSlides/notesSlide34.xml" ContentType="application/vnd.openxmlformats-officedocument.presentationml.notesSlide+xml"/>
  <Override PartName="/ppt/embeddings/Microsoft_Equation24.bin" ContentType="application/vnd.openxmlformats-officedocument.oleObject"/>
  <Override PartName="/ppt/notesSlides/notesSlide4.xml" ContentType="application/vnd.openxmlformats-officedocument.presentationml.notesSlide+xml"/>
  <Override PartName="/ppt/slides/slide95.xml" ContentType="application/vnd.openxmlformats-officedocument.presentationml.slide+xml"/>
  <Override PartName="/ppt/slides/slide6.xml" ContentType="application/vnd.openxmlformats-officedocument.presentationml.slide+xml"/>
  <Override PartName="/ppt/slides/slide18.xml" ContentType="application/vnd.openxmlformats-officedocument.presentationml.slide+xml"/>
  <Override PartName="/ppt/notesSlides/notesSlide60.xml" ContentType="application/vnd.openxmlformats-officedocument.presentationml.notesSlide+xml"/>
  <Default Extension="vml" ContentType="application/vnd.openxmlformats-officedocument.vmlDrawing"/>
  <Override PartName="/ppt/notesSlides/notesSlide54.xml" ContentType="application/vnd.openxmlformats-officedocument.presentationml.notesSlide+xml"/>
  <Override PartName="/ppt/tableStyles.xml" ContentType="application/vnd.openxmlformats-officedocument.presentationml.tableStyles+xml"/>
  <Override PartName="/ppt/notesSlides/notesSlide19.xml" ContentType="application/vnd.openxmlformats-officedocument.presentationml.notesSlide+xml"/>
  <Override PartName="/ppt/slideLayouts/slideLayout5.xml" ContentType="application/vnd.openxmlformats-officedocument.presentationml.slideLayout+xml"/>
  <Override PartName="/ppt/slides/slide38.xml" ContentType="application/vnd.openxmlformats-officedocument.presentationml.slide+xml"/>
  <Override PartName="/ppt/notesSlides/notesSlide32.xml" ContentType="application/vnd.openxmlformats-officedocument.presentationml.notesSlide+xml"/>
  <Override PartName="/ppt/embeddings/Microsoft_Equation22.bin" ContentType="application/vnd.openxmlformats-officedocument.oleObject"/>
  <Default Extension="bin" ContentType="application/vnd.openxmlformats-officedocument.presentationml.printerSettings"/>
  <Override PartName="/ppt/notesSlides/notesSlide2.xml" ContentType="application/vnd.openxmlformats-officedocument.presentationml.notesSlide+xml"/>
  <Override PartName="/ppt/slides/slide93.xml" ContentType="application/vnd.openxmlformats-officedocument.presentationml.slide+xml"/>
  <Override PartName="/ppt/slides/slide4.xml" ContentType="application/vnd.openxmlformats-officedocument.presentationml.slide+xml"/>
  <Override PartName="/ppt/slides/slide16.xml" ContentType="application/vnd.openxmlformats-officedocument.presentationml.slide+xml"/>
  <Override PartName="/ppt/notesSlides/notesSlide10.xml" ContentType="application/vnd.openxmlformats-officedocument.presentationml.notesSlide+xml"/>
  <Override PartName="/ppt/notesSlides/notesSlide39.xml" ContentType="application/vnd.openxmlformats-officedocument.presentationml.notesSlide+xml"/>
  <Override PartName="/ppt/slides/slide58.xml" ContentType="application/vnd.openxmlformats-officedocument.presentationml.slide+xml"/>
  <Override PartName="/ppt/slides/slide71.xml" ContentType="application/vnd.openxmlformats-officedocument.presentationml.slide+xml"/>
  <Override PartName="/ppt/notesSlides/notesSlide52.xml" ContentType="application/vnd.openxmlformats-officedocument.presentationml.notesSlide+xml"/>
  <Override PartName="/ppt/embeddings/Microsoft_Equation29.bin" ContentType="application/vnd.openxmlformats-officedocument.oleObject"/>
  <Override PartName="/ppt/slides/slide104.xml" ContentType="application/vnd.openxmlformats-officedocument.presentationml.slide+xml"/>
  <Override PartName="/ppt/notesSlides/notesSlide9.xml" ContentType="application/vnd.openxmlformats-officedocument.presentationml.notesSlide+xml"/>
  <Override PartName="/ppt/notesSlides/notesSlide17.xml" ContentType="application/vnd.openxmlformats-officedocument.presentationml.notesSlide+xml"/>
  <Override PartName="/ppt/slideLayouts/slideLayout3.xml" ContentType="application/vnd.openxmlformats-officedocument.presentationml.slideLayout+xml"/>
  <Override PartName="/ppt/slides/slide36.xml" ContentType="application/vnd.openxmlformats-officedocument.presentationml.slide+xml"/>
  <Override PartName="/ppt/notesSlides/notesSlide30.xml" ContentType="application/vnd.openxmlformats-officedocument.presentationml.notesSlide+xml"/>
  <Override PartName="/ppt/embeddings/Microsoft_Equation20.bin" ContentType="application/vnd.openxmlformats-officedocument.oleObject"/>
  <Override PartName="/ppt/slides/slide78.xml" ContentType="application/vnd.openxmlformats-officedocument.presentationml.slide+xml"/>
  <Override PartName="/ppt/slides/slide91.xml" ContentType="application/vnd.openxmlformats-officedocument.presentationml.slide+xml"/>
  <Override PartName="/ppt/notesSlides/notesSlide72.xml" ContentType="application/vnd.openxmlformats-officedocument.presentationml.notesSlide+xml"/>
  <Override PartName="/ppt/slides/slide2.xml" ContentType="application/vnd.openxmlformats-officedocument.presentationml.slide+xml"/>
  <Override PartName="/ppt/slides/slide14.xml" ContentType="application/vnd.openxmlformats-officedocument.presentationml.slide+xml"/>
  <Override PartName="/ppt/notesSlides/notesSlide37.xml" ContentType="application/vnd.openxmlformats-officedocument.presentationml.notesSlide+xml"/>
  <Override PartName="/ppt/slides/slide56.xml" ContentType="application/vnd.openxmlformats-officedocument.presentationml.slide+xml"/>
  <Override PartName="/ppt/notesSlides/notesSlide50.xml" ContentType="application/vnd.openxmlformats-officedocument.presentationml.notesSlide+xml"/>
  <Override PartName="/ppt/embeddings/Microsoft_Equation27.bin" ContentType="application/vnd.openxmlformats-officedocument.oleObject"/>
  <Override PartName="/ppt/slides/slide98.xml" ContentType="application/vnd.openxmlformats-officedocument.presentationml.slide+xml"/>
  <Override PartName="/ppt/notesSlides/notesSlide15.xml" ContentType="application/vnd.openxmlformats-officedocument.presentationml.notesSlide+xml"/>
  <Override PartName="/ppt/slideLayouts/slideLayout1.xml" ContentType="application/vnd.openxmlformats-officedocument.presentationml.slideLayout+xml"/>
  <Override PartName="/ppt/slides/slide34.xml" ContentType="application/vnd.openxmlformats-officedocument.presentationml.slide+xml"/>
  <Override PartName="/ppt/slides/slide28.xml" ContentType="application/vnd.openxmlformats-officedocument.presentationml.slide+xml"/>
  <Override PartName="/ppt/slides/slide76.xml" ContentType="application/vnd.openxmlformats-officedocument.presentationml.slide+xml"/>
  <Override PartName="/ppt/notesSlides/notesSlide70.xml" ContentType="application/vnd.openxmlformats-officedocument.presentationml.notesSlide+xml"/>
  <Default Extension="png" ContentType="image/png"/>
  <Override PartName="/ppt/slides/slide12.xml" ContentType="application/vnd.openxmlformats-officedocument.presentationml.slide+xml"/>
  <Default Extension="wmf" ContentType="image/x-wmf"/>
  <Override PartName="/ppt/slides/slide54.xml" ContentType="application/vnd.openxmlformats-officedocument.presentationml.slide+xml"/>
  <Default Extension="rels" ContentType="application/vnd.openxmlformats-package.relationships+xml"/>
  <Override PartName="/ppt/notesSlides/notesSlide29.xml" ContentType="application/vnd.openxmlformats-officedocument.presentationml.notesSlide+xml"/>
  <Override PartName="/ppt/slides/slide48.xml" ContentType="application/vnd.openxmlformats-officedocument.presentationml.slide+xml"/>
  <Override PartName="/ppt/slides/slide96.xml" ContentType="application/vnd.openxmlformats-officedocument.presentationml.slide+xml"/>
  <Override PartName="/ppt/theme/theme2.xml" ContentType="application/vnd.openxmlformats-officedocument.theme+xml"/>
  <Override PartName="/ppt/embeddings/Microsoft_Equation19.bin" ContentType="application/vnd.openxmlformats-officedocument.oleObject"/>
  <Override PartName="/ppt/notesSlides/notesSlide13.xml" ContentType="application/vnd.openxmlformats-officedocument.presentationml.notesSlide+xml"/>
  <Override PartName="/ppt/slides/slide32.xml" ContentType="application/vnd.openxmlformats-officedocument.presentationml.slide+xml"/>
  <Override PartName="/ppt/slides/slide26.xml" ContentType="application/vnd.openxmlformats-officedocument.presentationml.slide+xml"/>
  <Override PartName="/ppt/slides/slide74.xml" ContentType="application/vnd.openxmlformats-officedocument.presentationml.slide+xml"/>
  <Override PartName="/ppt/slides/slide10.xml" ContentType="application/vnd.openxmlformats-officedocument.presentationml.slide+xml"/>
  <Override PartName="/ppt/slides/slide68.xml" ContentType="application/vnd.openxmlformats-officedocument.presentationml.slide+xml"/>
  <Override PartName="/ppt/notesSlides/notesSlide49.xml" ContentType="application/vnd.openxmlformats-officedocument.presentationml.notesSlide+xml"/>
  <Override PartName="/ppt/slides/slide52.xml" ContentType="application/vnd.openxmlformats-officedocument.presentationml.slide+xml"/>
  <Override PartName="/ppt/notesSlides/notesSlide27.xml" ContentType="application/vnd.openxmlformats-officedocument.presentationml.notesSlide+xml"/>
  <Override PartName="/ppt/slides/slide46.xml" ContentType="application/vnd.openxmlformats-officedocument.presentationml.slide+xml"/>
  <Override PartName="/ppt/presProps.xml" ContentType="application/vnd.openxmlformats-officedocument.presentationml.presProps+xml"/>
  <Override PartName="/ppt/embeddings/Microsoft_Equation17.bin" ContentType="application/vnd.openxmlformats-officedocument.oleObject"/>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06"/>
  </p:notesMasterIdLst>
  <p:handoutMasterIdLst>
    <p:handoutMasterId r:id="rId107"/>
  </p:handoutMasterIdLst>
  <p:sldIdLst>
    <p:sldId id="257" r:id="rId2"/>
    <p:sldId id="820" r:id="rId3"/>
    <p:sldId id="821" r:id="rId4"/>
    <p:sldId id="590" r:id="rId5"/>
    <p:sldId id="775" r:id="rId6"/>
    <p:sldId id="814" r:id="rId7"/>
    <p:sldId id="276" r:id="rId8"/>
    <p:sldId id="741" r:id="rId9"/>
    <p:sldId id="595" r:id="rId10"/>
    <p:sldId id="593" r:id="rId11"/>
    <p:sldId id="594" r:id="rId12"/>
    <p:sldId id="776" r:id="rId13"/>
    <p:sldId id="777" r:id="rId14"/>
    <p:sldId id="778" r:id="rId15"/>
    <p:sldId id="779" r:id="rId16"/>
    <p:sldId id="780" r:id="rId17"/>
    <p:sldId id="781" r:id="rId18"/>
    <p:sldId id="782" r:id="rId19"/>
    <p:sldId id="783" r:id="rId20"/>
    <p:sldId id="784" r:id="rId21"/>
    <p:sldId id="785" r:id="rId22"/>
    <p:sldId id="786" r:id="rId23"/>
    <p:sldId id="787" r:id="rId24"/>
    <p:sldId id="591" r:id="rId25"/>
    <p:sldId id="274" r:id="rId26"/>
    <p:sldId id="298" r:id="rId27"/>
    <p:sldId id="280" r:id="rId28"/>
    <p:sldId id="283" r:id="rId29"/>
    <p:sldId id="380" r:id="rId30"/>
    <p:sldId id="284" r:id="rId31"/>
    <p:sldId id="285" r:id="rId32"/>
    <p:sldId id="286" r:id="rId33"/>
    <p:sldId id="289" r:id="rId34"/>
    <p:sldId id="287" r:id="rId35"/>
    <p:sldId id="288" r:id="rId36"/>
    <p:sldId id="290" r:id="rId37"/>
    <p:sldId id="292" r:id="rId38"/>
    <p:sldId id="293" r:id="rId39"/>
    <p:sldId id="282" r:id="rId40"/>
    <p:sldId id="815" r:id="rId41"/>
    <p:sldId id="774" r:id="rId42"/>
    <p:sldId id="739" r:id="rId43"/>
    <p:sldId id="738" r:id="rId44"/>
    <p:sldId id="788" r:id="rId45"/>
    <p:sldId id="789" r:id="rId46"/>
    <p:sldId id="790" r:id="rId47"/>
    <p:sldId id="793" r:id="rId48"/>
    <p:sldId id="795" r:id="rId49"/>
    <p:sldId id="742" r:id="rId50"/>
    <p:sldId id="816" r:id="rId51"/>
    <p:sldId id="743" r:id="rId52"/>
    <p:sldId id="745" r:id="rId53"/>
    <p:sldId id="748" r:id="rId54"/>
    <p:sldId id="747" r:id="rId55"/>
    <p:sldId id="746" r:id="rId56"/>
    <p:sldId id="733" r:id="rId57"/>
    <p:sldId id="744" r:id="rId58"/>
    <p:sldId id="737" r:id="rId59"/>
    <p:sldId id="751" r:id="rId60"/>
    <p:sldId id="752" r:id="rId61"/>
    <p:sldId id="753" r:id="rId62"/>
    <p:sldId id="754" r:id="rId63"/>
    <p:sldId id="736" r:id="rId64"/>
    <p:sldId id="817" r:id="rId65"/>
    <p:sldId id="755" r:id="rId66"/>
    <p:sldId id="428" r:id="rId67"/>
    <p:sldId id="600" r:id="rId68"/>
    <p:sldId id="598" r:id="rId69"/>
    <p:sldId id="599" r:id="rId70"/>
    <p:sldId id="431" r:id="rId71"/>
    <p:sldId id="432" r:id="rId72"/>
    <p:sldId id="514" r:id="rId73"/>
    <p:sldId id="538" r:id="rId74"/>
    <p:sldId id="539" r:id="rId75"/>
    <p:sldId id="540" r:id="rId76"/>
    <p:sldId id="513" r:id="rId77"/>
    <p:sldId id="758" r:id="rId78"/>
    <p:sldId id="796" r:id="rId79"/>
    <p:sldId id="818" r:id="rId80"/>
    <p:sldId id="756" r:id="rId81"/>
    <p:sldId id="447" r:id="rId82"/>
    <p:sldId id="449" r:id="rId83"/>
    <p:sldId id="562" r:id="rId84"/>
    <p:sldId id="563" r:id="rId85"/>
    <p:sldId id="797" r:id="rId86"/>
    <p:sldId id="798" r:id="rId87"/>
    <p:sldId id="607" r:id="rId88"/>
    <p:sldId id="819" r:id="rId89"/>
    <p:sldId id="759" r:id="rId90"/>
    <p:sldId id="762" r:id="rId91"/>
    <p:sldId id="765" r:id="rId92"/>
    <p:sldId id="766" r:id="rId93"/>
    <p:sldId id="767" r:id="rId94"/>
    <p:sldId id="768" r:id="rId95"/>
    <p:sldId id="760" r:id="rId96"/>
    <p:sldId id="761" r:id="rId97"/>
    <p:sldId id="757" r:id="rId98"/>
    <p:sldId id="573" r:id="rId99"/>
    <p:sldId id="769" r:id="rId100"/>
    <p:sldId id="811" r:id="rId101"/>
    <p:sldId id="812" r:id="rId102"/>
    <p:sldId id="770" r:id="rId103"/>
    <p:sldId id="507" r:id="rId104"/>
    <p:sldId id="508" r:id="rId105"/>
  </p:sldIdLst>
  <p:sldSz cx="9144000" cy="6858000" type="screen4x3"/>
  <p:notesSz cx="6935788" cy="9232900"/>
  <p:defaultTextStyle>
    <a:defPPr>
      <a:defRPr lang="en-US"/>
    </a:defPPr>
    <a:lvl1pPr algn="ctr" rtl="0" fontAlgn="base">
      <a:spcBef>
        <a:spcPct val="0"/>
      </a:spcBef>
      <a:spcAft>
        <a:spcPct val="0"/>
      </a:spcAft>
      <a:defRPr kern="1200">
        <a:solidFill>
          <a:schemeClr val="tx1"/>
        </a:solidFill>
        <a:latin typeface="Arial" pitchFamily="-111" charset="0"/>
        <a:ea typeface="+mn-ea"/>
        <a:cs typeface="+mn-cs"/>
      </a:defRPr>
    </a:lvl1pPr>
    <a:lvl2pPr marL="457200" algn="ctr" rtl="0" fontAlgn="base">
      <a:spcBef>
        <a:spcPct val="0"/>
      </a:spcBef>
      <a:spcAft>
        <a:spcPct val="0"/>
      </a:spcAft>
      <a:defRPr kern="1200">
        <a:solidFill>
          <a:schemeClr val="tx1"/>
        </a:solidFill>
        <a:latin typeface="Arial" pitchFamily="-111" charset="0"/>
        <a:ea typeface="+mn-ea"/>
        <a:cs typeface="+mn-cs"/>
      </a:defRPr>
    </a:lvl2pPr>
    <a:lvl3pPr marL="914400" algn="ctr" rtl="0" fontAlgn="base">
      <a:spcBef>
        <a:spcPct val="0"/>
      </a:spcBef>
      <a:spcAft>
        <a:spcPct val="0"/>
      </a:spcAft>
      <a:defRPr kern="1200">
        <a:solidFill>
          <a:schemeClr val="tx1"/>
        </a:solidFill>
        <a:latin typeface="Arial" pitchFamily="-111" charset="0"/>
        <a:ea typeface="+mn-ea"/>
        <a:cs typeface="+mn-cs"/>
      </a:defRPr>
    </a:lvl3pPr>
    <a:lvl4pPr marL="1371600" algn="ctr" rtl="0" fontAlgn="base">
      <a:spcBef>
        <a:spcPct val="0"/>
      </a:spcBef>
      <a:spcAft>
        <a:spcPct val="0"/>
      </a:spcAft>
      <a:defRPr kern="1200">
        <a:solidFill>
          <a:schemeClr val="tx1"/>
        </a:solidFill>
        <a:latin typeface="Arial" pitchFamily="-111" charset="0"/>
        <a:ea typeface="+mn-ea"/>
        <a:cs typeface="+mn-cs"/>
      </a:defRPr>
    </a:lvl4pPr>
    <a:lvl5pPr marL="1828800" algn="ctr" rtl="0" fontAlgn="base">
      <a:spcBef>
        <a:spcPct val="0"/>
      </a:spcBef>
      <a:spcAft>
        <a:spcPct val="0"/>
      </a:spcAft>
      <a:defRPr kern="1200">
        <a:solidFill>
          <a:schemeClr val="tx1"/>
        </a:solidFill>
        <a:latin typeface="Arial" pitchFamily="-111" charset="0"/>
        <a:ea typeface="+mn-ea"/>
        <a:cs typeface="+mn-cs"/>
      </a:defRPr>
    </a:lvl5pPr>
    <a:lvl6pPr marL="2286000" algn="l" defTabSz="457200" rtl="0" eaLnBrk="1" latinLnBrk="0" hangingPunct="1">
      <a:defRPr kern="1200">
        <a:solidFill>
          <a:schemeClr val="tx1"/>
        </a:solidFill>
        <a:latin typeface="Arial" pitchFamily="-111" charset="0"/>
        <a:ea typeface="+mn-ea"/>
        <a:cs typeface="+mn-cs"/>
      </a:defRPr>
    </a:lvl6pPr>
    <a:lvl7pPr marL="2743200" algn="l" defTabSz="457200" rtl="0" eaLnBrk="1" latinLnBrk="0" hangingPunct="1">
      <a:defRPr kern="1200">
        <a:solidFill>
          <a:schemeClr val="tx1"/>
        </a:solidFill>
        <a:latin typeface="Arial" pitchFamily="-111" charset="0"/>
        <a:ea typeface="+mn-ea"/>
        <a:cs typeface="+mn-cs"/>
      </a:defRPr>
    </a:lvl7pPr>
    <a:lvl8pPr marL="3200400" algn="l" defTabSz="457200" rtl="0" eaLnBrk="1" latinLnBrk="0" hangingPunct="1">
      <a:defRPr kern="1200">
        <a:solidFill>
          <a:schemeClr val="tx1"/>
        </a:solidFill>
        <a:latin typeface="Arial" pitchFamily="-111" charset="0"/>
        <a:ea typeface="+mn-ea"/>
        <a:cs typeface="+mn-cs"/>
      </a:defRPr>
    </a:lvl8pPr>
    <a:lvl9pPr marL="3657600" algn="l" defTabSz="457200" rtl="0" eaLnBrk="1" latinLnBrk="0" hangingPunct="1">
      <a:defRPr kern="1200">
        <a:solidFill>
          <a:schemeClr val="tx1"/>
        </a:solidFill>
        <a:latin typeface="Arial" pitchFamily="-111"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4" frameSlides="1"/>
  <p:clrMru>
    <a:srgbClr val="FF8080"/>
    <a:srgbClr val="008000"/>
    <a:srgbClr val="00FF00"/>
    <a:srgbClr val="FF0000"/>
    <a:srgbClr val="FF00FF"/>
    <a:srgbClr val="FF3399"/>
    <a:srgbClr val="99FF33"/>
    <a:srgbClr val="00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7344" autoAdjust="0"/>
    <p:restoredTop sz="97238" autoAdjust="0"/>
  </p:normalViewPr>
  <p:slideViewPr>
    <p:cSldViewPr>
      <p:cViewPr varScale="1">
        <p:scale>
          <a:sx n="112" d="100"/>
          <a:sy n="112" d="100"/>
        </p:scale>
        <p:origin x="-696" y="-112"/>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3750"/>
    </p:cViewPr>
  </p:sorterViewPr>
  <p:gridSpacing cx="78028800" cy="78028800"/>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notesMaster" Target="notesMasters/notesMaster1.xml"/><Relationship Id="rId107"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printerSettings" Target="printerSettings/printerSettings1.bin"/><Relationship Id="rId109"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0" Type="http://schemas.openxmlformats.org/officeDocument/2006/relationships/viewProps" Target="viewProps.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11" Type="http://schemas.openxmlformats.org/officeDocument/2006/relationships/theme" Target="theme/theme1.xml"/><Relationship Id="rId112"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_rels/viewProps.xml.rels><?xml version="1.0" encoding="UTF-8" standalone="yes"?>
<Relationships xmlns="http://schemas.openxmlformats.org/package/2006/relationships"><Relationship Id="rId1" Type="http://schemas.openxmlformats.org/officeDocument/2006/relationships/slide" Target="slides/slide71.xml"/><Relationship Id="rId2" Type="http://schemas.openxmlformats.org/officeDocument/2006/relationships/slide" Target="slides/slide10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ict"/></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5.pict"/></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5.pict"/></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5.pict"/></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5.pict"/></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38.pict"/><Relationship Id="rId4" Type="http://schemas.openxmlformats.org/officeDocument/2006/relationships/image" Target="../media/image39.pict"/><Relationship Id="rId5" Type="http://schemas.openxmlformats.org/officeDocument/2006/relationships/image" Target="../media/image40.pict"/><Relationship Id="rId1" Type="http://schemas.openxmlformats.org/officeDocument/2006/relationships/image" Target="../media/image36.pict"/><Relationship Id="rId2" Type="http://schemas.openxmlformats.org/officeDocument/2006/relationships/image" Target="../media/image37.pict"/></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2.wmf"/><Relationship Id="rId2" Type="http://schemas.openxmlformats.org/officeDocument/2006/relationships/image" Target="../media/image4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8.pict"/><Relationship Id="rId4" Type="http://schemas.openxmlformats.org/officeDocument/2006/relationships/image" Target="../media/image19.pict"/><Relationship Id="rId5" Type="http://schemas.openxmlformats.org/officeDocument/2006/relationships/image" Target="../media/image20.pict"/><Relationship Id="rId1" Type="http://schemas.openxmlformats.org/officeDocument/2006/relationships/image" Target="../media/image16.pict"/><Relationship Id="rId2" Type="http://schemas.openxmlformats.org/officeDocument/2006/relationships/image" Target="../media/image17.pict"/></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8.pict"/><Relationship Id="rId4" Type="http://schemas.openxmlformats.org/officeDocument/2006/relationships/image" Target="../media/image22.pict"/><Relationship Id="rId5" Type="http://schemas.openxmlformats.org/officeDocument/2006/relationships/image" Target="../media/image23.pict"/><Relationship Id="rId1" Type="http://schemas.openxmlformats.org/officeDocument/2006/relationships/image" Target="../media/image16.pict"/><Relationship Id="rId2" Type="http://schemas.openxmlformats.org/officeDocument/2006/relationships/image" Target="../media/image21.pict"/></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pict"/></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pict"/></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pict"/></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6.pict"/></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7.pict"/></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pict"/><Relationship Id="rId2" Type="http://schemas.openxmlformats.org/officeDocument/2006/relationships/image" Target="../media/image28.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59746" name="Rectangle 2"/>
          <p:cNvSpPr>
            <a:spLocks noGrp="1" noChangeArrowheads="1"/>
          </p:cNvSpPr>
          <p:nvPr>
            <p:ph type="hdr" sz="quarter"/>
          </p:nvPr>
        </p:nvSpPr>
        <p:spPr bwMode="auto">
          <a:xfrm>
            <a:off x="0" y="0"/>
            <a:ext cx="3006725" cy="460375"/>
          </a:xfrm>
          <a:prstGeom prst="rect">
            <a:avLst/>
          </a:prstGeom>
          <a:noFill/>
          <a:ln w="9525">
            <a:noFill/>
            <a:miter lim="800000"/>
            <a:headEnd/>
            <a:tailEnd/>
          </a:ln>
          <a:effectLst/>
        </p:spPr>
        <p:txBody>
          <a:bodyPr vert="horz" wrap="square" lIns="92382" tIns="46191" rIns="92382" bIns="46191" numCol="1" anchor="t" anchorCtr="0" compatLnSpc="1">
            <a:prstTxWarp prst="textNoShape">
              <a:avLst/>
            </a:prstTxWarp>
          </a:bodyPr>
          <a:lstStyle>
            <a:lvl1pPr algn="l" defTabSz="923925">
              <a:defRPr sz="1200"/>
            </a:lvl1pPr>
          </a:lstStyle>
          <a:p>
            <a:endParaRPr lang="en-US"/>
          </a:p>
        </p:txBody>
      </p:sp>
      <p:sp>
        <p:nvSpPr>
          <p:cNvPr id="159747" name="Rectangle 3"/>
          <p:cNvSpPr>
            <a:spLocks noGrp="1" noChangeArrowheads="1"/>
          </p:cNvSpPr>
          <p:nvPr>
            <p:ph type="dt" sz="quarter" idx="1"/>
          </p:nvPr>
        </p:nvSpPr>
        <p:spPr bwMode="auto">
          <a:xfrm>
            <a:off x="3929063" y="0"/>
            <a:ext cx="3006725" cy="460375"/>
          </a:xfrm>
          <a:prstGeom prst="rect">
            <a:avLst/>
          </a:prstGeom>
          <a:noFill/>
          <a:ln w="9525">
            <a:noFill/>
            <a:miter lim="800000"/>
            <a:headEnd/>
            <a:tailEnd/>
          </a:ln>
          <a:effectLst/>
        </p:spPr>
        <p:txBody>
          <a:bodyPr vert="horz" wrap="square" lIns="92382" tIns="46191" rIns="92382" bIns="46191" numCol="1" anchor="t" anchorCtr="0" compatLnSpc="1">
            <a:prstTxWarp prst="textNoShape">
              <a:avLst/>
            </a:prstTxWarp>
          </a:bodyPr>
          <a:lstStyle>
            <a:lvl1pPr algn="r" defTabSz="923925">
              <a:defRPr sz="1200"/>
            </a:lvl1pPr>
          </a:lstStyle>
          <a:p>
            <a:endParaRPr lang="en-US"/>
          </a:p>
        </p:txBody>
      </p:sp>
      <p:sp>
        <p:nvSpPr>
          <p:cNvPr id="159748" name="Rectangle 4"/>
          <p:cNvSpPr>
            <a:spLocks noGrp="1" noChangeArrowheads="1"/>
          </p:cNvSpPr>
          <p:nvPr>
            <p:ph type="ftr" sz="quarter" idx="2"/>
          </p:nvPr>
        </p:nvSpPr>
        <p:spPr bwMode="auto">
          <a:xfrm>
            <a:off x="0" y="8772525"/>
            <a:ext cx="3006725" cy="460375"/>
          </a:xfrm>
          <a:prstGeom prst="rect">
            <a:avLst/>
          </a:prstGeom>
          <a:noFill/>
          <a:ln w="9525">
            <a:noFill/>
            <a:miter lim="800000"/>
            <a:headEnd/>
            <a:tailEnd/>
          </a:ln>
          <a:effectLst/>
        </p:spPr>
        <p:txBody>
          <a:bodyPr vert="horz" wrap="square" lIns="92382" tIns="46191" rIns="92382" bIns="46191" numCol="1" anchor="b" anchorCtr="0" compatLnSpc="1">
            <a:prstTxWarp prst="textNoShape">
              <a:avLst/>
            </a:prstTxWarp>
          </a:bodyPr>
          <a:lstStyle>
            <a:lvl1pPr algn="l" defTabSz="923925">
              <a:defRPr sz="1200"/>
            </a:lvl1pPr>
          </a:lstStyle>
          <a:p>
            <a:endParaRPr lang="en-US"/>
          </a:p>
        </p:txBody>
      </p:sp>
      <p:sp>
        <p:nvSpPr>
          <p:cNvPr id="159749" name="Rectangle 5"/>
          <p:cNvSpPr>
            <a:spLocks noGrp="1" noChangeArrowheads="1"/>
          </p:cNvSpPr>
          <p:nvPr>
            <p:ph type="sldNum" sz="quarter" idx="3"/>
          </p:nvPr>
        </p:nvSpPr>
        <p:spPr bwMode="auto">
          <a:xfrm>
            <a:off x="3929063" y="8772525"/>
            <a:ext cx="3006725" cy="460375"/>
          </a:xfrm>
          <a:prstGeom prst="rect">
            <a:avLst/>
          </a:prstGeom>
          <a:noFill/>
          <a:ln w="9525">
            <a:noFill/>
            <a:miter lim="800000"/>
            <a:headEnd/>
            <a:tailEnd/>
          </a:ln>
          <a:effectLst/>
        </p:spPr>
        <p:txBody>
          <a:bodyPr vert="horz" wrap="square" lIns="92382" tIns="46191" rIns="92382" bIns="46191" numCol="1" anchor="b" anchorCtr="0" compatLnSpc="1">
            <a:prstTxWarp prst="textNoShape">
              <a:avLst/>
            </a:prstTxWarp>
          </a:bodyPr>
          <a:lstStyle>
            <a:lvl1pPr algn="r" defTabSz="923925">
              <a:defRPr sz="1200"/>
            </a:lvl1pPr>
          </a:lstStyle>
          <a:p>
            <a:fld id="{34D50568-AD68-8E49-B3A1-86D4E0A9BA90}"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06725" cy="460375"/>
          </a:xfrm>
          <a:prstGeom prst="rect">
            <a:avLst/>
          </a:prstGeom>
          <a:noFill/>
          <a:ln w="9525">
            <a:noFill/>
            <a:miter lim="800000"/>
            <a:headEnd/>
            <a:tailEnd/>
          </a:ln>
          <a:effectLst/>
        </p:spPr>
        <p:txBody>
          <a:bodyPr vert="horz" wrap="square" lIns="92382" tIns="46191" rIns="92382" bIns="46191" numCol="1" anchor="t" anchorCtr="0" compatLnSpc="1">
            <a:prstTxWarp prst="textNoShape">
              <a:avLst/>
            </a:prstTxWarp>
          </a:bodyPr>
          <a:lstStyle>
            <a:lvl1pPr algn="l" defTabSz="923925">
              <a:defRPr sz="1200"/>
            </a:lvl1pPr>
          </a:lstStyle>
          <a:p>
            <a:endParaRPr lang="en-US"/>
          </a:p>
        </p:txBody>
      </p:sp>
      <p:sp>
        <p:nvSpPr>
          <p:cNvPr id="24579" name="Rectangle 3"/>
          <p:cNvSpPr>
            <a:spLocks noGrp="1" noChangeArrowheads="1"/>
          </p:cNvSpPr>
          <p:nvPr>
            <p:ph type="dt" idx="1"/>
          </p:nvPr>
        </p:nvSpPr>
        <p:spPr bwMode="auto">
          <a:xfrm>
            <a:off x="3929063" y="0"/>
            <a:ext cx="3006725" cy="460375"/>
          </a:xfrm>
          <a:prstGeom prst="rect">
            <a:avLst/>
          </a:prstGeom>
          <a:noFill/>
          <a:ln w="9525">
            <a:noFill/>
            <a:miter lim="800000"/>
            <a:headEnd/>
            <a:tailEnd/>
          </a:ln>
          <a:effectLst/>
        </p:spPr>
        <p:txBody>
          <a:bodyPr vert="horz" wrap="square" lIns="92382" tIns="46191" rIns="92382" bIns="46191" numCol="1" anchor="t" anchorCtr="0" compatLnSpc="1">
            <a:prstTxWarp prst="textNoShape">
              <a:avLst/>
            </a:prstTxWarp>
          </a:bodyPr>
          <a:lstStyle>
            <a:lvl1pPr algn="r" defTabSz="923925">
              <a:defRPr sz="1200"/>
            </a:lvl1pPr>
          </a:lstStyle>
          <a:p>
            <a:endParaRPr lang="en-US"/>
          </a:p>
        </p:txBody>
      </p:sp>
      <p:sp>
        <p:nvSpPr>
          <p:cNvPr id="24580" name="Rectangle 4"/>
          <p:cNvSpPr>
            <a:spLocks noGrp="1" noRot="1" noChangeAspect="1" noChangeArrowheads="1" noTextEdit="1"/>
          </p:cNvSpPr>
          <p:nvPr>
            <p:ph type="sldImg" idx="2"/>
          </p:nvPr>
        </p:nvSpPr>
        <p:spPr bwMode="auto">
          <a:xfrm>
            <a:off x="1160463" y="693738"/>
            <a:ext cx="4614862" cy="3460750"/>
          </a:xfrm>
          <a:prstGeom prst="rect">
            <a:avLst/>
          </a:prstGeom>
          <a:noFill/>
          <a:ln w="9525">
            <a:solidFill>
              <a:srgbClr val="000000"/>
            </a:solidFill>
            <a:miter lim="800000"/>
            <a:headEnd/>
            <a:tailEnd/>
          </a:ln>
          <a:effectLst/>
        </p:spPr>
      </p:sp>
      <p:sp>
        <p:nvSpPr>
          <p:cNvPr id="24581" name="Rectangle 5"/>
          <p:cNvSpPr>
            <a:spLocks noGrp="1" noChangeArrowheads="1"/>
          </p:cNvSpPr>
          <p:nvPr>
            <p:ph type="body" sz="quarter" idx="3"/>
          </p:nvPr>
        </p:nvSpPr>
        <p:spPr bwMode="auto">
          <a:xfrm>
            <a:off x="925513" y="4384675"/>
            <a:ext cx="5084762" cy="4154488"/>
          </a:xfrm>
          <a:prstGeom prst="rect">
            <a:avLst/>
          </a:prstGeom>
          <a:noFill/>
          <a:ln w="9525">
            <a:noFill/>
            <a:miter lim="800000"/>
            <a:headEnd/>
            <a:tailEnd/>
          </a:ln>
          <a:effectLst/>
        </p:spPr>
        <p:txBody>
          <a:bodyPr vert="horz" wrap="square" lIns="92382" tIns="46191" rIns="92382" bIns="4619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582" name="Rectangle 6"/>
          <p:cNvSpPr>
            <a:spLocks noGrp="1" noChangeArrowheads="1"/>
          </p:cNvSpPr>
          <p:nvPr>
            <p:ph type="ftr" sz="quarter" idx="4"/>
          </p:nvPr>
        </p:nvSpPr>
        <p:spPr bwMode="auto">
          <a:xfrm>
            <a:off x="0" y="8772525"/>
            <a:ext cx="3006725" cy="460375"/>
          </a:xfrm>
          <a:prstGeom prst="rect">
            <a:avLst/>
          </a:prstGeom>
          <a:noFill/>
          <a:ln w="9525">
            <a:noFill/>
            <a:miter lim="800000"/>
            <a:headEnd/>
            <a:tailEnd/>
          </a:ln>
          <a:effectLst/>
        </p:spPr>
        <p:txBody>
          <a:bodyPr vert="horz" wrap="square" lIns="92382" tIns="46191" rIns="92382" bIns="46191" numCol="1" anchor="b" anchorCtr="0" compatLnSpc="1">
            <a:prstTxWarp prst="textNoShape">
              <a:avLst/>
            </a:prstTxWarp>
          </a:bodyPr>
          <a:lstStyle>
            <a:lvl1pPr algn="l" defTabSz="923925">
              <a:defRPr sz="1200"/>
            </a:lvl1pPr>
          </a:lstStyle>
          <a:p>
            <a:endParaRPr lang="en-US"/>
          </a:p>
        </p:txBody>
      </p:sp>
      <p:sp>
        <p:nvSpPr>
          <p:cNvPr id="24583" name="Rectangle 7"/>
          <p:cNvSpPr>
            <a:spLocks noGrp="1" noChangeArrowheads="1"/>
          </p:cNvSpPr>
          <p:nvPr>
            <p:ph type="sldNum" sz="quarter" idx="5"/>
          </p:nvPr>
        </p:nvSpPr>
        <p:spPr bwMode="auto">
          <a:xfrm>
            <a:off x="3929063" y="8772525"/>
            <a:ext cx="3006725" cy="460375"/>
          </a:xfrm>
          <a:prstGeom prst="rect">
            <a:avLst/>
          </a:prstGeom>
          <a:noFill/>
          <a:ln w="9525">
            <a:noFill/>
            <a:miter lim="800000"/>
            <a:headEnd/>
            <a:tailEnd/>
          </a:ln>
          <a:effectLst/>
        </p:spPr>
        <p:txBody>
          <a:bodyPr vert="horz" wrap="square" lIns="92382" tIns="46191" rIns="92382" bIns="46191" numCol="1" anchor="b" anchorCtr="0" compatLnSpc="1">
            <a:prstTxWarp prst="textNoShape">
              <a:avLst/>
            </a:prstTxWarp>
          </a:bodyPr>
          <a:lstStyle>
            <a:lvl1pPr algn="r" defTabSz="923925">
              <a:defRPr sz="1200"/>
            </a:lvl1pPr>
          </a:lstStyle>
          <a:p>
            <a:fld id="{D9AE332C-ED89-9143-9B25-92B40DF6DEA7}"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111" charset="0"/>
        <a:ea typeface="+mn-ea"/>
        <a:cs typeface="+mn-cs"/>
      </a:defRPr>
    </a:lvl1pPr>
    <a:lvl2pPr marL="457200" algn="l" rtl="0" fontAlgn="base">
      <a:spcBef>
        <a:spcPct val="30000"/>
      </a:spcBef>
      <a:spcAft>
        <a:spcPct val="0"/>
      </a:spcAft>
      <a:defRPr sz="1200" kern="1200">
        <a:solidFill>
          <a:schemeClr val="tx1"/>
        </a:solidFill>
        <a:latin typeface="Arial" pitchFamily="-111" charset="0"/>
        <a:ea typeface="ＭＳ Ｐゴシック" pitchFamily="-111" charset="-128"/>
        <a:cs typeface="+mn-cs"/>
      </a:defRPr>
    </a:lvl2pPr>
    <a:lvl3pPr marL="914400" algn="l" rtl="0" fontAlgn="base">
      <a:spcBef>
        <a:spcPct val="30000"/>
      </a:spcBef>
      <a:spcAft>
        <a:spcPct val="0"/>
      </a:spcAft>
      <a:defRPr sz="1200" kern="1200">
        <a:solidFill>
          <a:schemeClr val="tx1"/>
        </a:solidFill>
        <a:latin typeface="Arial" pitchFamily="-111" charset="0"/>
        <a:ea typeface="ＭＳ Ｐゴシック" pitchFamily="-111" charset="-128"/>
        <a:cs typeface="+mn-cs"/>
      </a:defRPr>
    </a:lvl3pPr>
    <a:lvl4pPr marL="1371600" algn="l" rtl="0" fontAlgn="base">
      <a:spcBef>
        <a:spcPct val="30000"/>
      </a:spcBef>
      <a:spcAft>
        <a:spcPct val="0"/>
      </a:spcAft>
      <a:defRPr sz="1200" kern="1200">
        <a:solidFill>
          <a:schemeClr val="tx1"/>
        </a:solidFill>
        <a:latin typeface="Arial" pitchFamily="-111" charset="0"/>
        <a:ea typeface="ＭＳ Ｐゴシック" pitchFamily="-111" charset="-128"/>
        <a:cs typeface="+mn-cs"/>
      </a:defRPr>
    </a:lvl4pPr>
    <a:lvl5pPr marL="1828800" algn="l" rtl="0" fontAlgn="base">
      <a:spcBef>
        <a:spcPct val="30000"/>
      </a:spcBef>
      <a:spcAft>
        <a:spcPct val="0"/>
      </a:spcAft>
      <a:defRPr sz="1200" kern="1200">
        <a:solidFill>
          <a:schemeClr val="tx1"/>
        </a:solidFill>
        <a:latin typeface="Arial" pitchFamily="-111" charset="0"/>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42BBEE-DBA4-A746-8581-BDA0152A3D8E}" type="slidenum">
              <a:rPr lang="en-US"/>
              <a:pPr/>
              <a:t>1</a:t>
            </a:fld>
            <a:endParaRPr lang="en-US"/>
          </a:p>
        </p:txBody>
      </p:sp>
      <p:sp>
        <p:nvSpPr>
          <p:cNvPr id="577538" name="Rectangle 2"/>
          <p:cNvSpPr>
            <a:spLocks noGrp="1" noRot="1" noChangeAspect="1" noChangeArrowheads="1" noTextEdit="1"/>
          </p:cNvSpPr>
          <p:nvPr>
            <p:ph type="sldImg"/>
          </p:nvPr>
        </p:nvSpPr>
        <p:spPr>
          <a:ln/>
        </p:spPr>
      </p:sp>
      <p:sp>
        <p:nvSpPr>
          <p:cNvPr id="577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73B195-EF65-7640-B87D-215A1202064D}" type="slidenum">
              <a:rPr lang="en-US"/>
              <a:pPr/>
              <a:t>14</a:t>
            </a:fld>
            <a:endParaRPr lang="en-US"/>
          </a:p>
        </p:txBody>
      </p:sp>
      <p:sp>
        <p:nvSpPr>
          <p:cNvPr id="472066" name="Rectangle 2"/>
          <p:cNvSpPr>
            <a:spLocks noGrp="1" noRot="1" noChangeAspect="1" noChangeArrowheads="1" noTextEdit="1"/>
          </p:cNvSpPr>
          <p:nvPr>
            <p:ph type="sldImg"/>
          </p:nvPr>
        </p:nvSpPr>
        <p:spPr>
          <a:ln/>
        </p:spPr>
      </p:sp>
      <p:sp>
        <p:nvSpPr>
          <p:cNvPr id="472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3D638A-F2E9-F24D-BC87-BC0DD2D5B3EC}" type="slidenum">
              <a:rPr lang="en-US"/>
              <a:pPr/>
              <a:t>15</a:t>
            </a:fld>
            <a:endParaRPr lang="en-US"/>
          </a:p>
        </p:txBody>
      </p:sp>
      <p:sp>
        <p:nvSpPr>
          <p:cNvPr id="474114" name="Rectangle 2"/>
          <p:cNvSpPr>
            <a:spLocks noGrp="1" noRot="1" noChangeAspect="1" noChangeArrowheads="1" noTextEdit="1"/>
          </p:cNvSpPr>
          <p:nvPr>
            <p:ph type="sldImg"/>
          </p:nvPr>
        </p:nvSpPr>
        <p:spPr>
          <a:ln/>
        </p:spPr>
      </p:sp>
      <p:sp>
        <p:nvSpPr>
          <p:cNvPr id="474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634C87-B54E-0E4C-9A02-8C33E8C84FF1}" type="slidenum">
              <a:rPr lang="en-US"/>
              <a:pPr/>
              <a:t>16</a:t>
            </a:fld>
            <a:endParaRPr lang="en-US"/>
          </a:p>
        </p:txBody>
      </p:sp>
      <p:sp>
        <p:nvSpPr>
          <p:cNvPr id="476162" name="Rectangle 2"/>
          <p:cNvSpPr>
            <a:spLocks noGrp="1" noRot="1" noChangeAspect="1" noChangeArrowheads="1" noTextEdit="1"/>
          </p:cNvSpPr>
          <p:nvPr>
            <p:ph type="sldImg"/>
          </p:nvPr>
        </p:nvSpPr>
        <p:spPr>
          <a:ln/>
        </p:spPr>
      </p:sp>
      <p:sp>
        <p:nvSpPr>
          <p:cNvPr id="476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D6E4B2-5957-8B4B-8C52-71444A8F5D9D}" type="slidenum">
              <a:rPr lang="en-US"/>
              <a:pPr/>
              <a:t>17</a:t>
            </a:fld>
            <a:endParaRPr lang="en-US"/>
          </a:p>
        </p:txBody>
      </p:sp>
      <p:sp>
        <p:nvSpPr>
          <p:cNvPr id="478210" name="Rectangle 2"/>
          <p:cNvSpPr>
            <a:spLocks noGrp="1" noRot="1" noChangeAspect="1" noChangeArrowheads="1" noTextEdit="1"/>
          </p:cNvSpPr>
          <p:nvPr>
            <p:ph type="sldImg"/>
          </p:nvPr>
        </p:nvSpPr>
        <p:spPr>
          <a:ln/>
        </p:spPr>
      </p:sp>
      <p:sp>
        <p:nvSpPr>
          <p:cNvPr id="478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A93E8F-A589-9245-8C41-80B5CBDA4919}" type="slidenum">
              <a:rPr lang="en-US"/>
              <a:pPr/>
              <a:t>18</a:t>
            </a:fld>
            <a:endParaRPr lang="en-US"/>
          </a:p>
        </p:txBody>
      </p:sp>
      <p:sp>
        <p:nvSpPr>
          <p:cNvPr id="480258" name="Rectangle 2"/>
          <p:cNvSpPr>
            <a:spLocks noGrp="1" noRot="1" noChangeAspect="1" noChangeArrowheads="1" noTextEdit="1"/>
          </p:cNvSpPr>
          <p:nvPr>
            <p:ph type="sldImg"/>
          </p:nvPr>
        </p:nvSpPr>
        <p:spPr>
          <a:ln/>
        </p:spPr>
      </p:sp>
      <p:sp>
        <p:nvSpPr>
          <p:cNvPr id="480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858C17-A0A2-CD46-899A-056BAC70FF11}" type="slidenum">
              <a:rPr lang="en-US"/>
              <a:pPr/>
              <a:t>19</a:t>
            </a:fld>
            <a:endParaRPr lang="en-US"/>
          </a:p>
        </p:txBody>
      </p:sp>
      <p:sp>
        <p:nvSpPr>
          <p:cNvPr id="553986" name="Rectangle 2"/>
          <p:cNvSpPr>
            <a:spLocks noGrp="1" noRot="1" noChangeAspect="1" noChangeArrowheads="1" noTextEdit="1"/>
          </p:cNvSpPr>
          <p:nvPr>
            <p:ph type="sldImg"/>
          </p:nvPr>
        </p:nvSpPr>
        <p:spPr>
          <a:ln/>
        </p:spPr>
      </p:sp>
      <p:sp>
        <p:nvSpPr>
          <p:cNvPr id="553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69E987-9A6D-944D-9D61-E39A300044DC}" type="slidenum">
              <a:rPr lang="en-US"/>
              <a:pPr/>
              <a:t>20</a:t>
            </a:fld>
            <a:endParaRPr lang="en-US"/>
          </a:p>
        </p:txBody>
      </p:sp>
      <p:sp>
        <p:nvSpPr>
          <p:cNvPr id="482306" name="Rectangle 2"/>
          <p:cNvSpPr>
            <a:spLocks noGrp="1" noRot="1" noChangeAspect="1" noChangeArrowheads="1" noTextEdit="1"/>
          </p:cNvSpPr>
          <p:nvPr>
            <p:ph type="sldImg"/>
          </p:nvPr>
        </p:nvSpPr>
        <p:spPr>
          <a:ln/>
        </p:spPr>
      </p:sp>
      <p:sp>
        <p:nvSpPr>
          <p:cNvPr id="482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8EC085-4522-AA48-A952-A2DC23909B90}" type="slidenum">
              <a:rPr lang="en-US"/>
              <a:pPr/>
              <a:t>21</a:t>
            </a:fld>
            <a:endParaRPr lang="en-US"/>
          </a:p>
        </p:txBody>
      </p:sp>
      <p:sp>
        <p:nvSpPr>
          <p:cNvPr id="486402" name="Rectangle 2"/>
          <p:cNvSpPr>
            <a:spLocks noGrp="1" noRot="1" noChangeAspect="1" noChangeArrowheads="1" noTextEdit="1"/>
          </p:cNvSpPr>
          <p:nvPr>
            <p:ph type="sldImg"/>
          </p:nvPr>
        </p:nvSpPr>
        <p:spPr>
          <a:ln/>
        </p:spPr>
      </p:sp>
      <p:sp>
        <p:nvSpPr>
          <p:cNvPr id="486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055457-73D6-D44C-95B0-DA2F2DE23F80}" type="slidenum">
              <a:rPr lang="en-US"/>
              <a:pPr/>
              <a:t>22</a:t>
            </a:fld>
            <a:endParaRPr lang="en-US"/>
          </a:p>
        </p:txBody>
      </p:sp>
      <p:sp>
        <p:nvSpPr>
          <p:cNvPr id="443394" name="Rectangle 2"/>
          <p:cNvSpPr>
            <a:spLocks noGrp="1" noRot="1" noChangeAspect="1" noChangeArrowheads="1" noTextEdit="1"/>
          </p:cNvSpPr>
          <p:nvPr>
            <p:ph type="sldImg"/>
          </p:nvPr>
        </p:nvSpPr>
        <p:spPr>
          <a:ln/>
        </p:spPr>
      </p:sp>
      <p:sp>
        <p:nvSpPr>
          <p:cNvPr id="443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EADABF-B3E0-BD44-BEA3-E2C5F03A7B2F}" type="slidenum">
              <a:rPr lang="en-US"/>
              <a:pPr/>
              <a:t>23</a:t>
            </a:fld>
            <a:endParaRPr lang="en-US"/>
          </a:p>
        </p:txBody>
      </p:sp>
      <p:sp>
        <p:nvSpPr>
          <p:cNvPr id="556034" name="Rectangle 2"/>
          <p:cNvSpPr>
            <a:spLocks noGrp="1" noRot="1" noChangeAspect="1" noChangeArrowheads="1" noTextEdit="1"/>
          </p:cNvSpPr>
          <p:nvPr>
            <p:ph type="sldImg"/>
          </p:nvPr>
        </p:nvSpPr>
        <p:spPr>
          <a:ln/>
        </p:spPr>
      </p:sp>
      <p:sp>
        <p:nvSpPr>
          <p:cNvPr id="556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1DDEE9-FE35-2848-9E4C-8DC72509A221}" type="slidenum">
              <a:rPr lang="en-US"/>
              <a:pPr/>
              <a:t>4</a:t>
            </a:fld>
            <a:endParaRPr lang="en-US"/>
          </a:p>
        </p:txBody>
      </p:sp>
      <p:sp>
        <p:nvSpPr>
          <p:cNvPr id="610306" name="Rectangle 2"/>
          <p:cNvSpPr>
            <a:spLocks noGrp="1" noRot="1" noChangeAspect="1" noChangeArrowheads="1" noTextEdit="1"/>
          </p:cNvSpPr>
          <p:nvPr>
            <p:ph type="sldImg"/>
          </p:nvPr>
        </p:nvSpPr>
        <p:spPr>
          <a:ln/>
        </p:spPr>
      </p:sp>
      <p:sp>
        <p:nvSpPr>
          <p:cNvPr id="610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E67BCD-D5BC-D149-89F2-7EFBF9E57D25}" type="slidenum">
              <a:rPr lang="en-US"/>
              <a:pPr/>
              <a:t>24</a:t>
            </a:fld>
            <a:endParaRPr lang="en-US"/>
          </a:p>
        </p:txBody>
      </p:sp>
      <p:sp>
        <p:nvSpPr>
          <p:cNvPr id="611330" name="Rectangle 2"/>
          <p:cNvSpPr>
            <a:spLocks noGrp="1" noRot="1" noChangeAspect="1" noChangeArrowheads="1" noTextEdit="1"/>
          </p:cNvSpPr>
          <p:nvPr>
            <p:ph type="sldImg"/>
          </p:nvPr>
        </p:nvSpPr>
        <p:spPr>
          <a:ln/>
        </p:spPr>
      </p:sp>
      <p:sp>
        <p:nvSpPr>
          <p:cNvPr id="611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CAF681-3C82-2B4B-9398-79627A2B36A3}" type="slidenum">
              <a:rPr lang="en-US"/>
              <a:pPr/>
              <a:t>25</a:t>
            </a:fld>
            <a:endParaRPr lang="en-US"/>
          </a:p>
        </p:txBody>
      </p:sp>
      <p:sp>
        <p:nvSpPr>
          <p:cNvPr id="612354" name="Rectangle 2"/>
          <p:cNvSpPr>
            <a:spLocks noGrp="1" noRot="1" noChangeAspect="1" noChangeArrowheads="1" noTextEdit="1"/>
          </p:cNvSpPr>
          <p:nvPr>
            <p:ph type="sldImg"/>
          </p:nvPr>
        </p:nvSpPr>
        <p:spPr>
          <a:ln/>
        </p:spPr>
      </p:sp>
      <p:sp>
        <p:nvSpPr>
          <p:cNvPr id="612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A1AFCB-1A8A-124F-AE4B-270D6D411D64}" type="slidenum">
              <a:rPr lang="en-US"/>
              <a:pPr/>
              <a:t>26</a:t>
            </a:fld>
            <a:endParaRPr lang="en-US"/>
          </a:p>
        </p:txBody>
      </p:sp>
      <p:sp>
        <p:nvSpPr>
          <p:cNvPr id="636930" name="Rectangle 2"/>
          <p:cNvSpPr>
            <a:spLocks noGrp="1" noRot="1" noChangeAspect="1" noChangeArrowheads="1" noTextEdit="1"/>
          </p:cNvSpPr>
          <p:nvPr>
            <p:ph type="sldImg"/>
          </p:nvPr>
        </p:nvSpPr>
        <p:spPr>
          <a:ln/>
        </p:spPr>
      </p:sp>
      <p:sp>
        <p:nvSpPr>
          <p:cNvPr id="636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F814EF-7D72-AE4A-9DC4-DE29A17279D3}" type="slidenum">
              <a:rPr lang="en-US"/>
              <a:pPr/>
              <a:t>27</a:t>
            </a:fld>
            <a:endParaRPr lang="en-US"/>
          </a:p>
        </p:txBody>
      </p:sp>
      <p:sp>
        <p:nvSpPr>
          <p:cNvPr id="616450" name="Rectangle 2"/>
          <p:cNvSpPr>
            <a:spLocks noGrp="1" noRot="1" noChangeAspect="1" noChangeArrowheads="1" noTextEdit="1"/>
          </p:cNvSpPr>
          <p:nvPr>
            <p:ph type="sldImg"/>
          </p:nvPr>
        </p:nvSpPr>
        <p:spPr>
          <a:ln/>
        </p:spPr>
      </p:sp>
      <p:sp>
        <p:nvSpPr>
          <p:cNvPr id="616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01FF65-0A70-664A-96A3-442E982FFCB7}" type="slidenum">
              <a:rPr lang="en-US"/>
              <a:pPr/>
              <a:t>28</a:t>
            </a:fld>
            <a:endParaRPr lang="en-US"/>
          </a:p>
        </p:txBody>
      </p:sp>
      <p:sp>
        <p:nvSpPr>
          <p:cNvPr id="617474" name="Rectangle 2"/>
          <p:cNvSpPr>
            <a:spLocks noGrp="1" noRot="1" noChangeAspect="1" noChangeArrowheads="1" noTextEdit="1"/>
          </p:cNvSpPr>
          <p:nvPr>
            <p:ph type="sldImg"/>
          </p:nvPr>
        </p:nvSpPr>
        <p:spPr>
          <a:ln/>
        </p:spPr>
      </p:sp>
      <p:sp>
        <p:nvSpPr>
          <p:cNvPr id="617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F002D5-9E9C-314C-A706-0F36D2B9AEA7}" type="slidenum">
              <a:rPr lang="en-US"/>
              <a:pPr/>
              <a:t>29</a:t>
            </a:fld>
            <a:endParaRPr lang="en-US"/>
          </a:p>
        </p:txBody>
      </p:sp>
      <p:sp>
        <p:nvSpPr>
          <p:cNvPr id="618498" name="Rectangle 2"/>
          <p:cNvSpPr>
            <a:spLocks noGrp="1" noRot="1" noChangeAspect="1" noChangeArrowheads="1" noTextEdit="1"/>
          </p:cNvSpPr>
          <p:nvPr>
            <p:ph type="sldImg"/>
          </p:nvPr>
        </p:nvSpPr>
        <p:spPr>
          <a:ln/>
        </p:spPr>
      </p:sp>
      <p:sp>
        <p:nvSpPr>
          <p:cNvPr id="618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609009-C60F-4C4D-9DD4-D67C5E997095}" type="slidenum">
              <a:rPr lang="en-US"/>
              <a:pPr/>
              <a:t>30</a:t>
            </a:fld>
            <a:endParaRPr lang="en-US"/>
          </a:p>
        </p:txBody>
      </p:sp>
      <p:sp>
        <p:nvSpPr>
          <p:cNvPr id="619522" name="Rectangle 2"/>
          <p:cNvSpPr>
            <a:spLocks noGrp="1" noRot="1" noChangeAspect="1" noChangeArrowheads="1" noTextEdit="1"/>
          </p:cNvSpPr>
          <p:nvPr>
            <p:ph type="sldImg"/>
          </p:nvPr>
        </p:nvSpPr>
        <p:spPr>
          <a:ln/>
        </p:spPr>
      </p:sp>
      <p:sp>
        <p:nvSpPr>
          <p:cNvPr id="619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68E78A-E9F5-A749-A76D-697A045B5789}" type="slidenum">
              <a:rPr lang="en-US"/>
              <a:pPr/>
              <a:t>31</a:t>
            </a:fld>
            <a:endParaRPr lang="en-US"/>
          </a:p>
        </p:txBody>
      </p:sp>
      <p:sp>
        <p:nvSpPr>
          <p:cNvPr id="620546" name="Rectangle 2"/>
          <p:cNvSpPr>
            <a:spLocks noGrp="1" noRot="1" noChangeAspect="1" noChangeArrowheads="1" noTextEdit="1"/>
          </p:cNvSpPr>
          <p:nvPr>
            <p:ph type="sldImg"/>
          </p:nvPr>
        </p:nvSpPr>
        <p:spPr>
          <a:ln/>
        </p:spPr>
      </p:sp>
      <p:sp>
        <p:nvSpPr>
          <p:cNvPr id="620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544A40-E06E-264F-B888-A1CEB85B44B7}" type="slidenum">
              <a:rPr lang="en-US"/>
              <a:pPr/>
              <a:t>32</a:t>
            </a:fld>
            <a:endParaRPr lang="en-US"/>
          </a:p>
        </p:txBody>
      </p:sp>
      <p:sp>
        <p:nvSpPr>
          <p:cNvPr id="621570" name="Rectangle 2"/>
          <p:cNvSpPr>
            <a:spLocks noGrp="1" noRot="1" noChangeAspect="1" noChangeArrowheads="1" noTextEdit="1"/>
          </p:cNvSpPr>
          <p:nvPr>
            <p:ph type="sldImg"/>
          </p:nvPr>
        </p:nvSpPr>
        <p:spPr>
          <a:ln/>
        </p:spPr>
      </p:sp>
      <p:sp>
        <p:nvSpPr>
          <p:cNvPr id="621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9492A3-FE63-1042-BBFB-AEB7BD949D0C}" type="slidenum">
              <a:rPr lang="en-US"/>
              <a:pPr/>
              <a:t>33</a:t>
            </a:fld>
            <a:endParaRPr lang="en-US"/>
          </a:p>
        </p:txBody>
      </p:sp>
      <p:sp>
        <p:nvSpPr>
          <p:cNvPr id="622594" name="Rectangle 2"/>
          <p:cNvSpPr>
            <a:spLocks noGrp="1" noRot="1" noChangeAspect="1" noChangeArrowheads="1" noTextEdit="1"/>
          </p:cNvSpPr>
          <p:nvPr>
            <p:ph type="sldImg"/>
          </p:nvPr>
        </p:nvSpPr>
        <p:spPr>
          <a:ln/>
        </p:spPr>
      </p:sp>
      <p:sp>
        <p:nvSpPr>
          <p:cNvPr id="622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728799-DB99-D944-822D-338FF1405648}" type="slidenum">
              <a:rPr lang="en-US"/>
              <a:pPr/>
              <a:t>7</a:t>
            </a:fld>
            <a:endParaRPr lang="en-US"/>
          </a:p>
        </p:txBody>
      </p:sp>
      <p:sp>
        <p:nvSpPr>
          <p:cNvPr id="25602" name="Rectangle 2"/>
          <p:cNvSpPr>
            <a:spLocks noGrp="1" noRot="1" noChangeAspect="1" noChangeArrowheads="1" noTextEdit="1"/>
          </p:cNvSpPr>
          <p:nvPr>
            <p:ph type="sldImg"/>
          </p:nvPr>
        </p:nvSpPr>
        <p:spPr bwMode="auto">
          <a:xfrm>
            <a:off x="1173163" y="700088"/>
            <a:ext cx="4592637" cy="3444875"/>
          </a:xfrm>
          <a:prstGeom prst="rect">
            <a:avLst/>
          </a:prstGeom>
          <a:solidFill>
            <a:srgbClr val="FFFFFF"/>
          </a:solidFill>
          <a:ln>
            <a:solidFill>
              <a:srgbClr val="000000"/>
            </a:solidFill>
            <a:miter lim="800000"/>
            <a:headEnd/>
            <a:tailEnd/>
          </a:ln>
        </p:spPr>
      </p:sp>
      <p:sp>
        <p:nvSpPr>
          <p:cNvPr id="25603" name="Rectangle 3"/>
          <p:cNvSpPr>
            <a:spLocks noGrp="1" noChangeArrowheads="1"/>
          </p:cNvSpPr>
          <p:nvPr>
            <p:ph type="body" idx="1"/>
          </p:nvPr>
        </p:nvSpPr>
        <p:spPr bwMode="auto">
          <a:xfrm>
            <a:off x="923925" y="4381500"/>
            <a:ext cx="5083175" cy="4156075"/>
          </a:xfrm>
          <a:prstGeom prst="rect">
            <a:avLst/>
          </a:prstGeom>
          <a:solidFill>
            <a:srgbClr val="FFFFFF"/>
          </a:solidFill>
          <a:ln>
            <a:solidFill>
              <a:srgbClr val="000000"/>
            </a:solidFill>
            <a:miter lim="800000"/>
            <a:headEnd/>
            <a:tailEnd/>
          </a:ln>
        </p:spPr>
        <p:txBody>
          <a:bodyPr lIns="91083" tIns="45542" rIns="91083" bIns="45542">
            <a:prstTxWarp prst="textNoShape">
              <a:avLst/>
            </a:prstTxWarp>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B12B1B-A26C-C24F-9B25-4D241603F9DD}" type="slidenum">
              <a:rPr lang="en-US"/>
              <a:pPr/>
              <a:t>34</a:t>
            </a:fld>
            <a:endParaRPr lang="en-US"/>
          </a:p>
        </p:txBody>
      </p:sp>
      <p:sp>
        <p:nvSpPr>
          <p:cNvPr id="623618" name="Rectangle 2"/>
          <p:cNvSpPr>
            <a:spLocks noGrp="1" noRot="1" noChangeAspect="1" noChangeArrowheads="1" noTextEdit="1"/>
          </p:cNvSpPr>
          <p:nvPr>
            <p:ph type="sldImg"/>
          </p:nvPr>
        </p:nvSpPr>
        <p:spPr>
          <a:ln/>
        </p:spPr>
      </p:sp>
      <p:sp>
        <p:nvSpPr>
          <p:cNvPr id="623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2F4739-756E-6145-8BFE-2F47652E7B0F}" type="slidenum">
              <a:rPr lang="en-US"/>
              <a:pPr/>
              <a:t>35</a:t>
            </a:fld>
            <a:endParaRPr lang="en-US"/>
          </a:p>
        </p:txBody>
      </p:sp>
      <p:sp>
        <p:nvSpPr>
          <p:cNvPr id="624642" name="Rectangle 2"/>
          <p:cNvSpPr>
            <a:spLocks noGrp="1" noRot="1" noChangeAspect="1" noChangeArrowheads="1" noTextEdit="1"/>
          </p:cNvSpPr>
          <p:nvPr>
            <p:ph type="sldImg"/>
          </p:nvPr>
        </p:nvSpPr>
        <p:spPr>
          <a:ln/>
        </p:spPr>
      </p:sp>
      <p:sp>
        <p:nvSpPr>
          <p:cNvPr id="624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0236E3-656C-304E-848D-84126F0DB0C4}" type="slidenum">
              <a:rPr lang="en-US"/>
              <a:pPr/>
              <a:t>36</a:t>
            </a:fld>
            <a:endParaRPr lang="en-US"/>
          </a:p>
        </p:txBody>
      </p:sp>
      <p:sp>
        <p:nvSpPr>
          <p:cNvPr id="625666" name="Rectangle 2"/>
          <p:cNvSpPr>
            <a:spLocks noGrp="1" noRot="1" noChangeAspect="1" noChangeArrowheads="1" noTextEdit="1"/>
          </p:cNvSpPr>
          <p:nvPr>
            <p:ph type="sldImg"/>
          </p:nvPr>
        </p:nvSpPr>
        <p:spPr>
          <a:ln/>
        </p:spPr>
      </p:sp>
      <p:sp>
        <p:nvSpPr>
          <p:cNvPr id="625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C462E3-5694-264A-9015-EB36FAE0153E}" type="slidenum">
              <a:rPr lang="en-US"/>
              <a:pPr/>
              <a:t>37</a:t>
            </a:fld>
            <a:endParaRPr lang="en-US"/>
          </a:p>
        </p:txBody>
      </p:sp>
      <p:sp>
        <p:nvSpPr>
          <p:cNvPr id="626690" name="Rectangle 2"/>
          <p:cNvSpPr>
            <a:spLocks noGrp="1" noRot="1" noChangeAspect="1" noChangeArrowheads="1" noTextEdit="1"/>
          </p:cNvSpPr>
          <p:nvPr>
            <p:ph type="sldImg"/>
          </p:nvPr>
        </p:nvSpPr>
        <p:spPr>
          <a:ln/>
        </p:spPr>
      </p:sp>
      <p:sp>
        <p:nvSpPr>
          <p:cNvPr id="626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4994AB-14AD-2B42-A836-6AC0FA9CCAC2}" type="slidenum">
              <a:rPr lang="en-US"/>
              <a:pPr/>
              <a:t>38</a:t>
            </a:fld>
            <a:endParaRPr lang="en-US"/>
          </a:p>
        </p:txBody>
      </p:sp>
      <p:sp>
        <p:nvSpPr>
          <p:cNvPr id="627714" name="Rectangle 2"/>
          <p:cNvSpPr>
            <a:spLocks noGrp="1" noRot="1" noChangeAspect="1" noChangeArrowheads="1" noTextEdit="1"/>
          </p:cNvSpPr>
          <p:nvPr>
            <p:ph type="sldImg"/>
          </p:nvPr>
        </p:nvSpPr>
        <p:spPr>
          <a:ln/>
        </p:spPr>
      </p:sp>
      <p:sp>
        <p:nvSpPr>
          <p:cNvPr id="627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09496B-4C22-0C49-8C44-C650099202B1}" type="slidenum">
              <a:rPr lang="en-US"/>
              <a:pPr/>
              <a:t>39</a:t>
            </a:fld>
            <a:endParaRPr lang="en-US"/>
          </a:p>
        </p:txBody>
      </p:sp>
      <p:sp>
        <p:nvSpPr>
          <p:cNvPr id="628738" name="Rectangle 2"/>
          <p:cNvSpPr>
            <a:spLocks noGrp="1" noRot="1" noChangeAspect="1" noChangeArrowheads="1" noTextEdit="1"/>
          </p:cNvSpPr>
          <p:nvPr>
            <p:ph type="sldImg"/>
          </p:nvPr>
        </p:nvSpPr>
        <p:spPr>
          <a:ln/>
        </p:spPr>
      </p:sp>
      <p:sp>
        <p:nvSpPr>
          <p:cNvPr id="628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454E77-0A18-8B44-B10E-6B2710C90CB4}" type="slidenum">
              <a:rPr lang="en-US"/>
              <a:pPr/>
              <a:t>41</a:t>
            </a:fld>
            <a:endParaRPr lang="en-US"/>
          </a:p>
        </p:txBody>
      </p:sp>
      <p:sp>
        <p:nvSpPr>
          <p:cNvPr id="827394" name="Rectangle 2"/>
          <p:cNvSpPr>
            <a:spLocks noGrp="1" noRot="1" noChangeAspect="1" noChangeArrowheads="1" noTextEdit="1"/>
          </p:cNvSpPr>
          <p:nvPr>
            <p:ph type="sldImg"/>
          </p:nvPr>
        </p:nvSpPr>
        <p:spPr>
          <a:ln/>
        </p:spPr>
      </p:sp>
      <p:sp>
        <p:nvSpPr>
          <p:cNvPr id="827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4697DF-75A1-4A42-9B46-A3C9B595B27E}" type="slidenum">
              <a:rPr lang="en-US"/>
              <a:pPr/>
              <a:t>42</a:t>
            </a:fld>
            <a:endParaRPr lang="en-US"/>
          </a:p>
        </p:txBody>
      </p:sp>
      <p:sp>
        <p:nvSpPr>
          <p:cNvPr id="843778" name="Rectangle 2"/>
          <p:cNvSpPr>
            <a:spLocks noGrp="1" noRot="1" noChangeAspect="1" noChangeArrowheads="1"/>
          </p:cNvSpPr>
          <p:nvPr>
            <p:ph type="sldImg"/>
          </p:nvPr>
        </p:nvSpPr>
        <p:spPr bwMode="auto">
          <a:xfrm>
            <a:off x="1160463" y="693738"/>
            <a:ext cx="4614862" cy="3460750"/>
          </a:xfrm>
          <a:prstGeom prst="rect">
            <a:avLst/>
          </a:prstGeom>
          <a:solidFill>
            <a:srgbClr val="FFFFFF"/>
          </a:solidFill>
          <a:ln>
            <a:solidFill>
              <a:srgbClr val="000000"/>
            </a:solidFill>
            <a:miter lim="800000"/>
            <a:headEnd/>
            <a:tailEnd/>
          </a:ln>
        </p:spPr>
      </p:sp>
      <p:sp>
        <p:nvSpPr>
          <p:cNvPr id="843779" name="Rectangle 3"/>
          <p:cNvSpPr>
            <a:spLocks noGrp="1" noChangeArrowheads="1"/>
          </p:cNvSpPr>
          <p:nvPr>
            <p:ph type="body" idx="1"/>
          </p:nvPr>
        </p:nvSpPr>
        <p:spPr bwMode="auto">
          <a:xfrm>
            <a:off x="925513" y="4384675"/>
            <a:ext cx="5084762" cy="4154488"/>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think about the message passing game…</a:t>
            </a:r>
            <a:endParaRPr lang="en-US" dirty="0"/>
          </a:p>
        </p:txBody>
      </p:sp>
      <p:sp>
        <p:nvSpPr>
          <p:cNvPr id="4" name="Slide Number Placeholder 3"/>
          <p:cNvSpPr>
            <a:spLocks noGrp="1"/>
          </p:cNvSpPr>
          <p:nvPr>
            <p:ph type="sldNum" sz="quarter" idx="10"/>
          </p:nvPr>
        </p:nvSpPr>
        <p:spPr/>
        <p:txBody>
          <a:bodyPr/>
          <a:lstStyle/>
          <a:p>
            <a:fld id="{D4E12569-EFE3-5A4C-9B2C-FC607D01921C}" type="slidenum">
              <a:rPr lang="en-US" smtClean="0"/>
              <a:pPr/>
              <a:t>44</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 general idea started with information theory and Shannon in the 40s</a:t>
            </a:r>
          </a:p>
          <a:p>
            <a:pPr>
              <a:buFontTx/>
              <a:buChar char="-"/>
            </a:pPr>
            <a:r>
              <a:rPr lang="en-US" baseline="0" dirty="0" smtClean="0"/>
              <a:t> used in the early 90s by IBM team for machine translation</a:t>
            </a:r>
            <a:endParaRPr lang="en-US" dirty="0" smtClean="0"/>
          </a:p>
          <a:p>
            <a:r>
              <a:rPr lang="en-US" dirty="0" smtClean="0"/>
              <a:t>- started</a:t>
            </a:r>
            <a:r>
              <a:rPr lang="en-US" baseline="0" dirty="0" smtClean="0"/>
              <a:t> to become a prevalent model for text-to-text approaches in the late 1990s</a:t>
            </a:r>
            <a:endParaRPr lang="en-US" dirty="0"/>
          </a:p>
        </p:txBody>
      </p:sp>
      <p:sp>
        <p:nvSpPr>
          <p:cNvPr id="4" name="Slide Number Placeholder 3"/>
          <p:cNvSpPr>
            <a:spLocks noGrp="1"/>
          </p:cNvSpPr>
          <p:nvPr>
            <p:ph type="sldNum" sz="quarter" idx="10"/>
          </p:nvPr>
        </p:nvSpPr>
        <p:spPr/>
        <p:txBody>
          <a:bodyPr/>
          <a:lstStyle/>
          <a:p>
            <a:fld id="{D4E12569-EFE3-5A4C-9B2C-FC607D01921C}" type="slidenum">
              <a:rPr lang="en-US" smtClean="0"/>
              <a:pPr/>
              <a:t>46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728799-DB99-D944-822D-338FF1405648}" type="slidenum">
              <a:rPr lang="en-US"/>
              <a:pPr/>
              <a:t>8</a:t>
            </a:fld>
            <a:endParaRPr lang="en-US"/>
          </a:p>
        </p:txBody>
      </p:sp>
      <p:sp>
        <p:nvSpPr>
          <p:cNvPr id="25602" name="Rectangle 2"/>
          <p:cNvSpPr>
            <a:spLocks noGrp="1" noRot="1" noChangeAspect="1" noChangeArrowheads="1" noTextEdit="1"/>
          </p:cNvSpPr>
          <p:nvPr>
            <p:ph type="sldImg"/>
          </p:nvPr>
        </p:nvSpPr>
        <p:spPr bwMode="auto">
          <a:xfrm>
            <a:off x="1173163" y="700088"/>
            <a:ext cx="4592637" cy="3444875"/>
          </a:xfrm>
          <a:prstGeom prst="rect">
            <a:avLst/>
          </a:prstGeom>
          <a:solidFill>
            <a:srgbClr val="FFFFFF"/>
          </a:solidFill>
          <a:ln>
            <a:solidFill>
              <a:srgbClr val="000000"/>
            </a:solidFill>
            <a:miter lim="800000"/>
            <a:headEnd/>
            <a:tailEnd/>
          </a:ln>
        </p:spPr>
      </p:sp>
      <p:sp>
        <p:nvSpPr>
          <p:cNvPr id="25603" name="Rectangle 3"/>
          <p:cNvSpPr>
            <a:spLocks noGrp="1" noChangeArrowheads="1"/>
          </p:cNvSpPr>
          <p:nvPr>
            <p:ph type="body" idx="1"/>
          </p:nvPr>
        </p:nvSpPr>
        <p:spPr bwMode="auto">
          <a:xfrm>
            <a:off x="923925" y="4381500"/>
            <a:ext cx="5083175" cy="4156075"/>
          </a:xfrm>
          <a:prstGeom prst="rect">
            <a:avLst/>
          </a:prstGeom>
          <a:solidFill>
            <a:srgbClr val="FFFFFF"/>
          </a:solidFill>
          <a:ln>
            <a:solidFill>
              <a:srgbClr val="000000"/>
            </a:solidFill>
            <a:miter lim="800000"/>
            <a:headEnd/>
            <a:tailEnd/>
          </a:ln>
        </p:spPr>
        <p:txBody>
          <a:bodyPr lIns="91083" tIns="45542" rIns="91083" bIns="45542">
            <a:prstTxWarp prst="textNoShape">
              <a:avLst/>
            </a:prstTxWarp>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4462BC-2EA7-8C48-BB1C-C72B7F0705C4}" type="slidenum">
              <a:rPr lang="en-US"/>
              <a:pPr/>
              <a:t>56</a:t>
            </a:fld>
            <a:endParaRPr lang="en-US"/>
          </a:p>
        </p:txBody>
      </p:sp>
      <p:sp>
        <p:nvSpPr>
          <p:cNvPr id="831490" name="Rectangle 2"/>
          <p:cNvSpPr>
            <a:spLocks noGrp="1" noRot="1" noChangeAspect="1" noChangeArrowheads="1" noTextEdit="1"/>
          </p:cNvSpPr>
          <p:nvPr>
            <p:ph type="sldImg"/>
          </p:nvPr>
        </p:nvSpPr>
        <p:spPr bwMode="auto">
          <a:xfrm>
            <a:off x="1160463" y="693738"/>
            <a:ext cx="4614862" cy="3460750"/>
          </a:xfrm>
          <a:prstGeom prst="rect">
            <a:avLst/>
          </a:prstGeom>
          <a:solidFill>
            <a:srgbClr val="FFFFFF"/>
          </a:solidFill>
          <a:ln>
            <a:solidFill>
              <a:srgbClr val="000000"/>
            </a:solidFill>
            <a:miter lim="800000"/>
            <a:headEnd/>
            <a:tailEnd/>
          </a:ln>
        </p:spPr>
      </p:sp>
      <p:sp>
        <p:nvSpPr>
          <p:cNvPr id="831491" name="Rectangle 3"/>
          <p:cNvSpPr>
            <a:spLocks noGrp="1" noChangeArrowheads="1"/>
          </p:cNvSpPr>
          <p:nvPr>
            <p:ph type="body" idx="1"/>
          </p:nvPr>
        </p:nvSpPr>
        <p:spPr bwMode="auto">
          <a:xfrm>
            <a:off x="925513" y="4384675"/>
            <a:ext cx="5084762" cy="4154488"/>
          </a:xfrm>
          <a:prstGeom prst="rect">
            <a:avLst/>
          </a:prstGeom>
          <a:solidFill>
            <a:srgbClr val="FFFFFF"/>
          </a:solidFill>
          <a:ln>
            <a:solidFill>
              <a:srgbClr val="000000"/>
            </a:solidFill>
            <a:miter lim="800000"/>
            <a:headEnd/>
            <a:tailEnd/>
          </a:ln>
        </p:spPr>
        <p:txBody>
          <a:bodyPr lIns="92376" tIns="46187" rIns="92376" bIns="46187">
            <a:prstTxWarp prst="textNoShape">
              <a:avLst/>
            </a:prstTxWarp>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4462BC-2EA7-8C48-BB1C-C72B7F0705C4}" type="slidenum">
              <a:rPr lang="en-US"/>
              <a:pPr/>
              <a:t>57</a:t>
            </a:fld>
            <a:endParaRPr lang="en-US"/>
          </a:p>
        </p:txBody>
      </p:sp>
      <p:sp>
        <p:nvSpPr>
          <p:cNvPr id="831490" name="Rectangle 2"/>
          <p:cNvSpPr>
            <a:spLocks noGrp="1" noRot="1" noChangeAspect="1" noChangeArrowheads="1" noTextEdit="1"/>
          </p:cNvSpPr>
          <p:nvPr>
            <p:ph type="sldImg"/>
          </p:nvPr>
        </p:nvSpPr>
        <p:spPr bwMode="auto">
          <a:xfrm>
            <a:off x="1160463" y="693738"/>
            <a:ext cx="4614862" cy="3460750"/>
          </a:xfrm>
          <a:prstGeom prst="rect">
            <a:avLst/>
          </a:prstGeom>
          <a:solidFill>
            <a:srgbClr val="FFFFFF"/>
          </a:solidFill>
          <a:ln>
            <a:solidFill>
              <a:srgbClr val="000000"/>
            </a:solidFill>
            <a:miter lim="800000"/>
            <a:headEnd/>
            <a:tailEnd/>
          </a:ln>
        </p:spPr>
      </p:sp>
      <p:sp>
        <p:nvSpPr>
          <p:cNvPr id="831491" name="Rectangle 3"/>
          <p:cNvSpPr>
            <a:spLocks noGrp="1" noChangeArrowheads="1"/>
          </p:cNvSpPr>
          <p:nvPr>
            <p:ph type="body" idx="1"/>
          </p:nvPr>
        </p:nvSpPr>
        <p:spPr bwMode="auto">
          <a:xfrm>
            <a:off x="925513" y="4384675"/>
            <a:ext cx="5084762" cy="4154488"/>
          </a:xfrm>
          <a:prstGeom prst="rect">
            <a:avLst/>
          </a:prstGeom>
          <a:solidFill>
            <a:srgbClr val="FFFFFF"/>
          </a:solidFill>
          <a:ln>
            <a:solidFill>
              <a:srgbClr val="000000"/>
            </a:solidFill>
            <a:miter lim="800000"/>
            <a:headEnd/>
            <a:tailEnd/>
          </a:ln>
        </p:spPr>
        <p:txBody>
          <a:bodyPr lIns="92376" tIns="46187" rIns="92376" bIns="46187">
            <a:prstTxWarp prst="textNoShape">
              <a:avLst/>
            </a:prstTxWarp>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BE9B94-51ED-D142-B38B-533F2CA9A61F}" type="slidenum">
              <a:rPr lang="en-US"/>
              <a:pPr/>
              <a:t>58</a:t>
            </a:fld>
            <a:endParaRPr lang="en-US"/>
          </a:p>
        </p:txBody>
      </p:sp>
      <p:sp>
        <p:nvSpPr>
          <p:cNvPr id="839682" name="Rectangle 2"/>
          <p:cNvSpPr>
            <a:spLocks noGrp="1" noRot="1" noChangeAspect="1" noChangeArrowheads="1"/>
          </p:cNvSpPr>
          <p:nvPr>
            <p:ph type="sldImg"/>
          </p:nvPr>
        </p:nvSpPr>
        <p:spPr bwMode="auto">
          <a:xfrm>
            <a:off x="1160463" y="693738"/>
            <a:ext cx="4614862" cy="3460750"/>
          </a:xfrm>
          <a:prstGeom prst="rect">
            <a:avLst/>
          </a:prstGeom>
          <a:solidFill>
            <a:srgbClr val="FFFFFF"/>
          </a:solidFill>
          <a:ln>
            <a:solidFill>
              <a:srgbClr val="000000"/>
            </a:solidFill>
            <a:miter lim="800000"/>
            <a:headEnd/>
            <a:tailEnd/>
          </a:ln>
        </p:spPr>
      </p:sp>
      <p:sp>
        <p:nvSpPr>
          <p:cNvPr id="839683" name="Rectangle 3"/>
          <p:cNvSpPr>
            <a:spLocks noGrp="1" noChangeArrowheads="1"/>
          </p:cNvSpPr>
          <p:nvPr>
            <p:ph type="body" idx="1"/>
          </p:nvPr>
        </p:nvSpPr>
        <p:spPr bwMode="auto">
          <a:xfrm>
            <a:off x="925513" y="4384675"/>
            <a:ext cx="5084762" cy="4154488"/>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D3A45E-6217-5B4C-8810-471607498C8B}" type="slidenum">
              <a:rPr lang="en-US"/>
              <a:pPr/>
              <a:t>59</a:t>
            </a:fld>
            <a:endParaRPr lang="en-US"/>
          </a:p>
        </p:txBody>
      </p:sp>
      <p:sp>
        <p:nvSpPr>
          <p:cNvPr id="793602" name="Rectangle 2"/>
          <p:cNvSpPr>
            <a:spLocks noGrp="1" noRot="1" noChangeAspect="1" noChangeArrowheads="1" noTextEdit="1"/>
          </p:cNvSpPr>
          <p:nvPr>
            <p:ph type="sldImg"/>
          </p:nvPr>
        </p:nvSpPr>
        <p:spPr>
          <a:ln/>
        </p:spPr>
      </p:sp>
      <p:sp>
        <p:nvSpPr>
          <p:cNvPr id="793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226384-D0BD-3A40-92BF-37C2CADF7AD3}" type="slidenum">
              <a:rPr lang="en-US"/>
              <a:pPr/>
              <a:t>60</a:t>
            </a:fld>
            <a:endParaRPr lang="en-US"/>
          </a:p>
        </p:txBody>
      </p:sp>
      <p:sp>
        <p:nvSpPr>
          <p:cNvPr id="794626" name="Rectangle 2"/>
          <p:cNvSpPr>
            <a:spLocks noGrp="1" noRot="1" noChangeAspect="1" noChangeArrowheads="1" noTextEdit="1"/>
          </p:cNvSpPr>
          <p:nvPr>
            <p:ph type="sldImg"/>
          </p:nvPr>
        </p:nvSpPr>
        <p:spPr>
          <a:ln/>
        </p:spPr>
      </p:sp>
      <p:sp>
        <p:nvSpPr>
          <p:cNvPr id="794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377823-8728-CC47-B9F8-307A725E0BAF}" type="slidenum">
              <a:rPr lang="en-US"/>
              <a:pPr/>
              <a:t>61</a:t>
            </a:fld>
            <a:endParaRPr lang="en-US"/>
          </a:p>
        </p:txBody>
      </p:sp>
      <p:sp>
        <p:nvSpPr>
          <p:cNvPr id="795650" name="Rectangle 2"/>
          <p:cNvSpPr>
            <a:spLocks noGrp="1" noRot="1" noChangeAspect="1" noChangeArrowheads="1" noTextEdit="1"/>
          </p:cNvSpPr>
          <p:nvPr>
            <p:ph type="sldImg"/>
          </p:nvPr>
        </p:nvSpPr>
        <p:spPr>
          <a:ln/>
        </p:spPr>
      </p:sp>
      <p:sp>
        <p:nvSpPr>
          <p:cNvPr id="795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F3C829-5A1E-C246-8621-284DA1256DEA}" type="slidenum">
              <a:rPr lang="en-US"/>
              <a:pPr/>
              <a:t>62</a:t>
            </a:fld>
            <a:endParaRPr lang="en-US"/>
          </a:p>
        </p:txBody>
      </p:sp>
      <p:sp>
        <p:nvSpPr>
          <p:cNvPr id="796674" name="Rectangle 2"/>
          <p:cNvSpPr>
            <a:spLocks noGrp="1" noRot="1" noChangeAspect="1" noChangeArrowheads="1" noTextEdit="1"/>
          </p:cNvSpPr>
          <p:nvPr>
            <p:ph type="sldImg"/>
          </p:nvPr>
        </p:nvSpPr>
        <p:spPr>
          <a:ln/>
        </p:spPr>
      </p:sp>
      <p:sp>
        <p:nvSpPr>
          <p:cNvPr id="796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938E9F-7C81-824E-BE84-2BE76B012E72}" type="slidenum">
              <a:rPr lang="en-US"/>
              <a:pPr/>
              <a:t>63</a:t>
            </a:fld>
            <a:endParaRPr lang="en-US"/>
          </a:p>
        </p:txBody>
      </p:sp>
      <p:sp>
        <p:nvSpPr>
          <p:cNvPr id="837634" name="Rectangle 2"/>
          <p:cNvSpPr>
            <a:spLocks noGrp="1" noRot="1" noChangeAspect="1" noChangeArrowheads="1"/>
          </p:cNvSpPr>
          <p:nvPr>
            <p:ph type="sldImg"/>
          </p:nvPr>
        </p:nvSpPr>
        <p:spPr bwMode="auto">
          <a:xfrm>
            <a:off x="1160463" y="693738"/>
            <a:ext cx="4614862" cy="3460750"/>
          </a:xfrm>
          <a:prstGeom prst="rect">
            <a:avLst/>
          </a:prstGeom>
          <a:solidFill>
            <a:srgbClr val="FFFFFF"/>
          </a:solidFill>
          <a:ln>
            <a:solidFill>
              <a:srgbClr val="000000"/>
            </a:solidFill>
            <a:miter lim="800000"/>
            <a:headEnd/>
            <a:tailEnd/>
          </a:ln>
        </p:spPr>
      </p:sp>
      <p:sp>
        <p:nvSpPr>
          <p:cNvPr id="837635" name="Rectangle 3"/>
          <p:cNvSpPr>
            <a:spLocks noGrp="1" noChangeArrowheads="1"/>
          </p:cNvSpPr>
          <p:nvPr>
            <p:ph type="body" idx="1"/>
          </p:nvPr>
        </p:nvSpPr>
        <p:spPr bwMode="auto">
          <a:xfrm>
            <a:off x="925513" y="4384675"/>
            <a:ext cx="5084762" cy="4154488"/>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938E9F-7C81-824E-BE84-2BE76B012E72}" type="slidenum">
              <a:rPr lang="en-US"/>
              <a:pPr/>
              <a:t>65</a:t>
            </a:fld>
            <a:endParaRPr lang="en-US"/>
          </a:p>
        </p:txBody>
      </p:sp>
      <p:sp>
        <p:nvSpPr>
          <p:cNvPr id="837634" name="Rectangle 2"/>
          <p:cNvSpPr>
            <a:spLocks noGrp="1" noRot="1" noChangeAspect="1" noChangeArrowheads="1"/>
          </p:cNvSpPr>
          <p:nvPr>
            <p:ph type="sldImg"/>
          </p:nvPr>
        </p:nvSpPr>
        <p:spPr bwMode="auto">
          <a:xfrm>
            <a:off x="1160463" y="693738"/>
            <a:ext cx="4614862" cy="3460750"/>
          </a:xfrm>
          <a:prstGeom prst="rect">
            <a:avLst/>
          </a:prstGeom>
          <a:solidFill>
            <a:srgbClr val="FFFFFF"/>
          </a:solidFill>
          <a:ln>
            <a:solidFill>
              <a:srgbClr val="000000"/>
            </a:solidFill>
            <a:miter lim="800000"/>
            <a:headEnd/>
            <a:tailEnd/>
          </a:ln>
        </p:spPr>
      </p:sp>
      <p:sp>
        <p:nvSpPr>
          <p:cNvPr id="837635" name="Rectangle 3"/>
          <p:cNvSpPr>
            <a:spLocks noGrp="1" noChangeArrowheads="1"/>
          </p:cNvSpPr>
          <p:nvPr>
            <p:ph type="body" idx="1"/>
          </p:nvPr>
        </p:nvSpPr>
        <p:spPr bwMode="auto">
          <a:xfrm>
            <a:off x="925513" y="4384675"/>
            <a:ext cx="5084762" cy="4154488"/>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A3E2E8-5C13-FB43-8EA1-58049EDEC55E}" type="slidenum">
              <a:rPr lang="en-US"/>
              <a:pPr/>
              <a:t>66</a:t>
            </a:fld>
            <a:endParaRPr lang="en-US"/>
          </a:p>
        </p:txBody>
      </p:sp>
      <p:sp>
        <p:nvSpPr>
          <p:cNvPr id="637954" name="Rectangle 1026"/>
          <p:cNvSpPr>
            <a:spLocks noGrp="1" noRot="1" noChangeAspect="1" noChangeArrowheads="1" noTextEdit="1"/>
          </p:cNvSpPr>
          <p:nvPr>
            <p:ph type="sldImg"/>
          </p:nvPr>
        </p:nvSpPr>
        <p:spPr>
          <a:ln/>
        </p:spPr>
      </p:sp>
      <p:sp>
        <p:nvSpPr>
          <p:cNvPr id="637955"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72332E-8796-4947-99A9-087886AA2F69}" type="slidenum">
              <a:rPr lang="en-US"/>
              <a:pPr/>
              <a:t>9</a:t>
            </a:fld>
            <a:endParaRPr lang="en-US"/>
          </a:p>
        </p:txBody>
      </p:sp>
      <p:sp>
        <p:nvSpPr>
          <p:cNvPr id="613378" name="Rectangle 2"/>
          <p:cNvSpPr>
            <a:spLocks noGrp="1" noRot="1" noChangeAspect="1" noChangeArrowheads="1" noTextEdit="1"/>
          </p:cNvSpPr>
          <p:nvPr>
            <p:ph type="sldImg"/>
          </p:nvPr>
        </p:nvSpPr>
        <p:spPr>
          <a:ln/>
        </p:spPr>
      </p:sp>
      <p:sp>
        <p:nvSpPr>
          <p:cNvPr id="613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AC192B-DDEE-0C4A-8290-5C240CE165C0}" type="slidenum">
              <a:rPr lang="en-US"/>
              <a:pPr/>
              <a:t>67</a:t>
            </a:fld>
            <a:endParaRPr lang="en-US"/>
          </a:p>
        </p:txBody>
      </p:sp>
      <p:sp>
        <p:nvSpPr>
          <p:cNvPr id="638978" name="Rectangle 2"/>
          <p:cNvSpPr>
            <a:spLocks noGrp="1" noRot="1" noChangeAspect="1" noChangeArrowheads="1" noTextEdit="1"/>
          </p:cNvSpPr>
          <p:nvPr>
            <p:ph type="sldImg"/>
          </p:nvPr>
        </p:nvSpPr>
        <p:spPr>
          <a:ln/>
        </p:spPr>
      </p:sp>
      <p:sp>
        <p:nvSpPr>
          <p:cNvPr id="638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00C322-6005-A84F-B481-A249D5143598}" type="slidenum">
              <a:rPr lang="en-US"/>
              <a:pPr/>
              <a:t>68</a:t>
            </a:fld>
            <a:endParaRPr lang="en-US"/>
          </a:p>
        </p:txBody>
      </p:sp>
      <p:sp>
        <p:nvSpPr>
          <p:cNvPr id="640002" name="Rectangle 2"/>
          <p:cNvSpPr>
            <a:spLocks noGrp="1" noRot="1" noChangeAspect="1" noChangeArrowheads="1" noTextEdit="1"/>
          </p:cNvSpPr>
          <p:nvPr>
            <p:ph type="sldImg"/>
          </p:nvPr>
        </p:nvSpPr>
        <p:spPr>
          <a:ln/>
        </p:spPr>
      </p:sp>
      <p:sp>
        <p:nvSpPr>
          <p:cNvPr id="640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A29480-FA2E-7746-9F2F-7EEECB9E97F7}" type="slidenum">
              <a:rPr lang="en-US"/>
              <a:pPr/>
              <a:t>69</a:t>
            </a:fld>
            <a:endParaRPr lang="en-US"/>
          </a:p>
        </p:txBody>
      </p:sp>
      <p:sp>
        <p:nvSpPr>
          <p:cNvPr id="641026" name="Rectangle 2"/>
          <p:cNvSpPr>
            <a:spLocks noGrp="1" noRot="1" noChangeAspect="1" noChangeArrowheads="1" noTextEdit="1"/>
          </p:cNvSpPr>
          <p:nvPr>
            <p:ph type="sldImg"/>
          </p:nvPr>
        </p:nvSpPr>
        <p:spPr>
          <a:ln/>
        </p:spPr>
      </p:sp>
      <p:sp>
        <p:nvSpPr>
          <p:cNvPr id="641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857B88-1474-0E45-840A-8031C8F8ABAC}" type="slidenum">
              <a:rPr lang="en-US"/>
              <a:pPr/>
              <a:t>70</a:t>
            </a:fld>
            <a:endParaRPr lang="en-US"/>
          </a:p>
        </p:txBody>
      </p:sp>
      <p:sp>
        <p:nvSpPr>
          <p:cNvPr id="642050" name="Rectangle 2"/>
          <p:cNvSpPr>
            <a:spLocks noGrp="1" noRot="1" noChangeAspect="1" noChangeArrowheads="1" noTextEdit="1"/>
          </p:cNvSpPr>
          <p:nvPr>
            <p:ph type="sldImg"/>
          </p:nvPr>
        </p:nvSpPr>
        <p:spPr>
          <a:ln/>
        </p:spPr>
      </p:sp>
      <p:sp>
        <p:nvSpPr>
          <p:cNvPr id="642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908BBA-54AA-CD4F-9883-A7BB8F67D563}" type="slidenum">
              <a:rPr lang="en-US"/>
              <a:pPr/>
              <a:t>71</a:t>
            </a:fld>
            <a:endParaRPr lang="en-US"/>
          </a:p>
        </p:txBody>
      </p:sp>
      <p:sp>
        <p:nvSpPr>
          <p:cNvPr id="643074" name="Rectangle 2"/>
          <p:cNvSpPr>
            <a:spLocks noGrp="1" noRot="1" noChangeAspect="1" noChangeArrowheads="1" noTextEdit="1"/>
          </p:cNvSpPr>
          <p:nvPr>
            <p:ph type="sldImg"/>
          </p:nvPr>
        </p:nvSpPr>
        <p:spPr>
          <a:ln/>
        </p:spPr>
      </p:sp>
      <p:sp>
        <p:nvSpPr>
          <p:cNvPr id="643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7C1D2F-1E47-684E-A81E-3D8653E0E9A9}" type="slidenum">
              <a:rPr lang="en-US"/>
              <a:pPr/>
              <a:t>72</a:t>
            </a:fld>
            <a:endParaRPr lang="en-US"/>
          </a:p>
        </p:txBody>
      </p:sp>
      <p:sp>
        <p:nvSpPr>
          <p:cNvPr id="644098" name="Rectangle 2"/>
          <p:cNvSpPr>
            <a:spLocks noGrp="1" noRot="1" noChangeAspect="1" noChangeArrowheads="1" noTextEdit="1"/>
          </p:cNvSpPr>
          <p:nvPr>
            <p:ph type="sldImg"/>
          </p:nvPr>
        </p:nvSpPr>
        <p:spPr>
          <a:ln/>
        </p:spPr>
      </p:sp>
      <p:sp>
        <p:nvSpPr>
          <p:cNvPr id="644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E3C494-B77D-B147-A1F6-D420E055E401}" type="slidenum">
              <a:rPr lang="en-US"/>
              <a:pPr/>
              <a:t>73</a:t>
            </a:fld>
            <a:endParaRPr lang="en-US"/>
          </a:p>
        </p:txBody>
      </p:sp>
      <p:sp>
        <p:nvSpPr>
          <p:cNvPr id="645122" name="Rectangle 2"/>
          <p:cNvSpPr>
            <a:spLocks noGrp="1" noRot="1" noChangeAspect="1" noChangeArrowheads="1" noTextEdit="1"/>
          </p:cNvSpPr>
          <p:nvPr>
            <p:ph type="sldImg"/>
          </p:nvPr>
        </p:nvSpPr>
        <p:spPr>
          <a:ln/>
        </p:spPr>
      </p:sp>
      <p:sp>
        <p:nvSpPr>
          <p:cNvPr id="645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39C559-66A1-0647-BBEB-FB7E319E9D78}" type="slidenum">
              <a:rPr lang="en-US"/>
              <a:pPr/>
              <a:t>74</a:t>
            </a:fld>
            <a:endParaRPr lang="en-US"/>
          </a:p>
        </p:txBody>
      </p:sp>
      <p:sp>
        <p:nvSpPr>
          <p:cNvPr id="646146" name="Rectangle 2"/>
          <p:cNvSpPr>
            <a:spLocks noGrp="1" noRot="1" noChangeAspect="1" noChangeArrowheads="1" noTextEdit="1"/>
          </p:cNvSpPr>
          <p:nvPr>
            <p:ph type="sldImg"/>
          </p:nvPr>
        </p:nvSpPr>
        <p:spPr>
          <a:ln/>
        </p:spPr>
      </p:sp>
      <p:sp>
        <p:nvSpPr>
          <p:cNvPr id="646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87D840-D72F-704B-8A1B-86936F32E9F5}" type="slidenum">
              <a:rPr lang="en-US"/>
              <a:pPr/>
              <a:t>75</a:t>
            </a:fld>
            <a:endParaRPr lang="en-US"/>
          </a:p>
        </p:txBody>
      </p:sp>
      <p:sp>
        <p:nvSpPr>
          <p:cNvPr id="647170" name="Rectangle 2"/>
          <p:cNvSpPr>
            <a:spLocks noGrp="1" noRot="1" noChangeAspect="1" noChangeArrowheads="1" noTextEdit="1"/>
          </p:cNvSpPr>
          <p:nvPr>
            <p:ph type="sldImg"/>
          </p:nvPr>
        </p:nvSpPr>
        <p:spPr>
          <a:ln/>
        </p:spPr>
      </p:sp>
      <p:sp>
        <p:nvSpPr>
          <p:cNvPr id="64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201DA2-52E8-0549-AFF4-0EA9B90D4433}" type="slidenum">
              <a:rPr lang="en-US"/>
              <a:pPr/>
              <a:t>76</a:t>
            </a:fld>
            <a:endParaRPr lang="en-US"/>
          </a:p>
        </p:txBody>
      </p:sp>
      <p:sp>
        <p:nvSpPr>
          <p:cNvPr id="648194" name="Rectangle 2"/>
          <p:cNvSpPr>
            <a:spLocks noGrp="1" noRot="1" noChangeAspect="1" noChangeArrowheads="1" noTextEdit="1"/>
          </p:cNvSpPr>
          <p:nvPr>
            <p:ph type="sldImg"/>
          </p:nvPr>
        </p:nvSpPr>
        <p:spPr>
          <a:ln/>
        </p:spPr>
      </p:sp>
      <p:sp>
        <p:nvSpPr>
          <p:cNvPr id="648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198EAE-3A6D-C740-9093-87499703F943}" type="slidenum">
              <a:rPr lang="en-US"/>
              <a:pPr/>
              <a:t>10</a:t>
            </a:fld>
            <a:endParaRPr lang="en-US"/>
          </a:p>
        </p:txBody>
      </p:sp>
      <p:sp>
        <p:nvSpPr>
          <p:cNvPr id="614402" name="Rectangle 2"/>
          <p:cNvSpPr>
            <a:spLocks noGrp="1" noRot="1" noChangeAspect="1" noChangeArrowheads="1" noTextEdit="1"/>
          </p:cNvSpPr>
          <p:nvPr>
            <p:ph type="sldImg"/>
          </p:nvPr>
        </p:nvSpPr>
        <p:spPr>
          <a:ln/>
        </p:spPr>
      </p:sp>
      <p:sp>
        <p:nvSpPr>
          <p:cNvPr id="614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938E9F-7C81-824E-BE84-2BE76B012E72}" type="slidenum">
              <a:rPr lang="en-US"/>
              <a:pPr/>
              <a:t>77</a:t>
            </a:fld>
            <a:endParaRPr lang="en-US"/>
          </a:p>
        </p:txBody>
      </p:sp>
      <p:sp>
        <p:nvSpPr>
          <p:cNvPr id="837634" name="Rectangle 2"/>
          <p:cNvSpPr>
            <a:spLocks noGrp="1" noRot="1" noChangeAspect="1" noChangeArrowheads="1"/>
          </p:cNvSpPr>
          <p:nvPr>
            <p:ph type="sldImg"/>
          </p:nvPr>
        </p:nvSpPr>
        <p:spPr bwMode="auto">
          <a:xfrm>
            <a:off x="1160463" y="693738"/>
            <a:ext cx="4614862" cy="3460750"/>
          </a:xfrm>
          <a:prstGeom prst="rect">
            <a:avLst/>
          </a:prstGeom>
          <a:solidFill>
            <a:srgbClr val="FFFFFF"/>
          </a:solidFill>
          <a:ln>
            <a:solidFill>
              <a:srgbClr val="000000"/>
            </a:solidFill>
            <a:miter lim="800000"/>
            <a:headEnd/>
            <a:tailEnd/>
          </a:ln>
        </p:spPr>
      </p:sp>
      <p:sp>
        <p:nvSpPr>
          <p:cNvPr id="837635" name="Rectangle 3"/>
          <p:cNvSpPr>
            <a:spLocks noGrp="1" noChangeArrowheads="1"/>
          </p:cNvSpPr>
          <p:nvPr>
            <p:ph type="body" idx="1"/>
          </p:nvPr>
        </p:nvSpPr>
        <p:spPr bwMode="auto">
          <a:xfrm>
            <a:off x="925513" y="4384675"/>
            <a:ext cx="5084762" cy="4154488"/>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938E9F-7C81-824E-BE84-2BE76B012E72}" type="slidenum">
              <a:rPr lang="en-US"/>
              <a:pPr/>
              <a:t>80</a:t>
            </a:fld>
            <a:endParaRPr lang="en-US"/>
          </a:p>
        </p:txBody>
      </p:sp>
      <p:sp>
        <p:nvSpPr>
          <p:cNvPr id="837634" name="Rectangle 2"/>
          <p:cNvSpPr>
            <a:spLocks noGrp="1" noRot="1" noChangeAspect="1" noChangeArrowheads="1"/>
          </p:cNvSpPr>
          <p:nvPr>
            <p:ph type="sldImg"/>
          </p:nvPr>
        </p:nvSpPr>
        <p:spPr bwMode="auto">
          <a:xfrm>
            <a:off x="1160463" y="693738"/>
            <a:ext cx="4614862" cy="3460750"/>
          </a:xfrm>
          <a:prstGeom prst="rect">
            <a:avLst/>
          </a:prstGeom>
          <a:solidFill>
            <a:srgbClr val="FFFFFF"/>
          </a:solidFill>
          <a:ln>
            <a:solidFill>
              <a:srgbClr val="000000"/>
            </a:solidFill>
            <a:miter lim="800000"/>
            <a:headEnd/>
            <a:tailEnd/>
          </a:ln>
        </p:spPr>
      </p:sp>
      <p:sp>
        <p:nvSpPr>
          <p:cNvPr id="837635" name="Rectangle 3"/>
          <p:cNvSpPr>
            <a:spLocks noGrp="1" noChangeArrowheads="1"/>
          </p:cNvSpPr>
          <p:nvPr>
            <p:ph type="body" idx="1"/>
          </p:nvPr>
        </p:nvSpPr>
        <p:spPr bwMode="auto">
          <a:xfrm>
            <a:off x="925513" y="4384675"/>
            <a:ext cx="5084762" cy="4154488"/>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B6BCB6-1952-3140-B4B7-D9F2A24EA2C5}" type="slidenum">
              <a:rPr lang="en-US"/>
              <a:pPr/>
              <a:t>81</a:t>
            </a:fld>
            <a:endParaRPr lang="en-US"/>
          </a:p>
        </p:txBody>
      </p:sp>
      <p:sp>
        <p:nvSpPr>
          <p:cNvPr id="657410" name="Rectangle 2"/>
          <p:cNvSpPr>
            <a:spLocks noGrp="1" noRot="1" noChangeAspect="1" noChangeArrowheads="1" noTextEdit="1"/>
          </p:cNvSpPr>
          <p:nvPr>
            <p:ph type="sldImg"/>
          </p:nvPr>
        </p:nvSpPr>
        <p:spPr>
          <a:ln/>
        </p:spPr>
      </p:sp>
      <p:sp>
        <p:nvSpPr>
          <p:cNvPr id="65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D421E0-2015-1D49-99C5-C1408E8FF167}" type="slidenum">
              <a:rPr lang="en-US"/>
              <a:pPr/>
              <a:t>82</a:t>
            </a:fld>
            <a:endParaRPr lang="en-US"/>
          </a:p>
        </p:txBody>
      </p:sp>
      <p:sp>
        <p:nvSpPr>
          <p:cNvPr id="658434" name="Rectangle 2"/>
          <p:cNvSpPr>
            <a:spLocks noGrp="1" noRot="1" noChangeAspect="1" noChangeArrowheads="1" noTextEdit="1"/>
          </p:cNvSpPr>
          <p:nvPr>
            <p:ph type="sldImg"/>
          </p:nvPr>
        </p:nvSpPr>
        <p:spPr>
          <a:ln/>
        </p:spPr>
      </p:sp>
      <p:sp>
        <p:nvSpPr>
          <p:cNvPr id="658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F00B9C-201C-1547-ADE4-F7E3614ACBCE}" type="slidenum">
              <a:rPr lang="en-US"/>
              <a:pPr/>
              <a:t>83</a:t>
            </a:fld>
            <a:endParaRPr lang="en-US"/>
          </a:p>
        </p:txBody>
      </p:sp>
      <p:sp>
        <p:nvSpPr>
          <p:cNvPr id="659458" name="Rectangle 2"/>
          <p:cNvSpPr>
            <a:spLocks noGrp="1" noRot="1" noChangeAspect="1" noChangeArrowheads="1" noTextEdit="1"/>
          </p:cNvSpPr>
          <p:nvPr>
            <p:ph type="sldImg"/>
          </p:nvPr>
        </p:nvSpPr>
        <p:spPr>
          <a:ln/>
        </p:spPr>
      </p:sp>
      <p:sp>
        <p:nvSpPr>
          <p:cNvPr id="659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DC546A-1075-2A41-BE46-029FE67498CB}" type="slidenum">
              <a:rPr lang="en-US"/>
              <a:pPr/>
              <a:t>84</a:t>
            </a:fld>
            <a:endParaRPr lang="en-US"/>
          </a:p>
        </p:txBody>
      </p:sp>
      <p:sp>
        <p:nvSpPr>
          <p:cNvPr id="661506" name="Rectangle 2"/>
          <p:cNvSpPr>
            <a:spLocks noGrp="1" noRot="1" noChangeAspect="1" noChangeArrowheads="1" noTextEdit="1"/>
          </p:cNvSpPr>
          <p:nvPr>
            <p:ph type="sldImg"/>
          </p:nvPr>
        </p:nvSpPr>
        <p:spPr>
          <a:ln/>
        </p:spPr>
      </p:sp>
      <p:sp>
        <p:nvSpPr>
          <p:cNvPr id="661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9A850A-03AF-5947-9DA4-82FED0EF91C3}" type="slidenum">
              <a:rPr lang="en-US"/>
              <a:pPr/>
              <a:t>87</a:t>
            </a:fld>
            <a:endParaRPr lang="en-US"/>
          </a:p>
        </p:txBody>
      </p:sp>
      <p:sp>
        <p:nvSpPr>
          <p:cNvPr id="583682" name="Rectangle 2"/>
          <p:cNvSpPr>
            <a:spLocks noGrp="1" noRot="1" noChangeAspect="1" noChangeArrowheads="1" noTextEdit="1"/>
          </p:cNvSpPr>
          <p:nvPr>
            <p:ph type="sldImg"/>
          </p:nvPr>
        </p:nvSpPr>
        <p:spPr>
          <a:ln/>
        </p:spPr>
      </p:sp>
      <p:sp>
        <p:nvSpPr>
          <p:cNvPr id="583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938E9F-7C81-824E-BE84-2BE76B012E72}" type="slidenum">
              <a:rPr lang="en-US"/>
              <a:pPr/>
              <a:t>89</a:t>
            </a:fld>
            <a:endParaRPr lang="en-US"/>
          </a:p>
        </p:txBody>
      </p:sp>
      <p:sp>
        <p:nvSpPr>
          <p:cNvPr id="837634" name="Rectangle 2"/>
          <p:cNvSpPr>
            <a:spLocks noGrp="1" noRot="1" noChangeAspect="1" noChangeArrowheads="1"/>
          </p:cNvSpPr>
          <p:nvPr>
            <p:ph type="sldImg"/>
          </p:nvPr>
        </p:nvSpPr>
        <p:spPr bwMode="auto">
          <a:xfrm>
            <a:off x="1160463" y="693738"/>
            <a:ext cx="4614862" cy="3460750"/>
          </a:xfrm>
          <a:prstGeom prst="rect">
            <a:avLst/>
          </a:prstGeom>
          <a:solidFill>
            <a:srgbClr val="FFFFFF"/>
          </a:solidFill>
          <a:ln>
            <a:solidFill>
              <a:srgbClr val="000000"/>
            </a:solidFill>
            <a:miter lim="800000"/>
            <a:headEnd/>
            <a:tailEnd/>
          </a:ln>
        </p:spPr>
      </p:sp>
      <p:sp>
        <p:nvSpPr>
          <p:cNvPr id="837635" name="Rectangle 3"/>
          <p:cNvSpPr>
            <a:spLocks noGrp="1" noChangeArrowheads="1"/>
          </p:cNvSpPr>
          <p:nvPr>
            <p:ph type="body" idx="1"/>
          </p:nvPr>
        </p:nvSpPr>
        <p:spPr bwMode="auto">
          <a:xfrm>
            <a:off x="925513" y="4384675"/>
            <a:ext cx="5084762" cy="4154488"/>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938E9F-7C81-824E-BE84-2BE76B012E72}" type="slidenum">
              <a:rPr lang="en-US"/>
              <a:pPr/>
              <a:t>95</a:t>
            </a:fld>
            <a:endParaRPr lang="en-US"/>
          </a:p>
        </p:txBody>
      </p:sp>
      <p:sp>
        <p:nvSpPr>
          <p:cNvPr id="837634" name="Rectangle 2"/>
          <p:cNvSpPr>
            <a:spLocks noGrp="1" noRot="1" noChangeAspect="1" noChangeArrowheads="1"/>
          </p:cNvSpPr>
          <p:nvPr>
            <p:ph type="sldImg"/>
          </p:nvPr>
        </p:nvSpPr>
        <p:spPr bwMode="auto">
          <a:xfrm>
            <a:off x="1160463" y="693738"/>
            <a:ext cx="4614862" cy="3460750"/>
          </a:xfrm>
          <a:prstGeom prst="rect">
            <a:avLst/>
          </a:prstGeom>
          <a:solidFill>
            <a:srgbClr val="FFFFFF"/>
          </a:solidFill>
          <a:ln>
            <a:solidFill>
              <a:srgbClr val="000000"/>
            </a:solidFill>
            <a:miter lim="800000"/>
            <a:headEnd/>
            <a:tailEnd/>
          </a:ln>
        </p:spPr>
      </p:sp>
      <p:sp>
        <p:nvSpPr>
          <p:cNvPr id="837635" name="Rectangle 3"/>
          <p:cNvSpPr>
            <a:spLocks noGrp="1" noChangeArrowheads="1"/>
          </p:cNvSpPr>
          <p:nvPr>
            <p:ph type="body" idx="1"/>
          </p:nvPr>
        </p:nvSpPr>
        <p:spPr bwMode="auto">
          <a:xfrm>
            <a:off x="925513" y="4384675"/>
            <a:ext cx="5084762" cy="4154488"/>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F82C63-6C65-534E-9373-58ECD7D23422}" type="slidenum">
              <a:rPr lang="en-US"/>
              <a:pPr/>
              <a:t>96</a:t>
            </a:fld>
            <a:endParaRPr lang="en-US"/>
          </a:p>
        </p:txBody>
      </p:sp>
      <p:sp>
        <p:nvSpPr>
          <p:cNvPr id="797698" name="Rectangle 2"/>
          <p:cNvSpPr>
            <a:spLocks noGrp="1" noRot="1" noChangeAspect="1" noChangeArrowheads="1" noTextEdit="1"/>
          </p:cNvSpPr>
          <p:nvPr>
            <p:ph type="sldImg"/>
          </p:nvPr>
        </p:nvSpPr>
        <p:spPr>
          <a:ln/>
        </p:spPr>
      </p:sp>
      <p:sp>
        <p:nvSpPr>
          <p:cNvPr id="797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529AAE-FD11-D74D-A5E0-8EB34EB98ECE}" type="slidenum">
              <a:rPr lang="en-US"/>
              <a:pPr/>
              <a:t>11</a:t>
            </a:fld>
            <a:endParaRPr lang="en-US"/>
          </a:p>
        </p:txBody>
      </p:sp>
      <p:sp>
        <p:nvSpPr>
          <p:cNvPr id="615426" name="Rectangle 2"/>
          <p:cNvSpPr>
            <a:spLocks noGrp="1" noRot="1" noChangeAspect="1" noChangeArrowheads="1" noTextEdit="1"/>
          </p:cNvSpPr>
          <p:nvPr>
            <p:ph type="sldImg"/>
          </p:nvPr>
        </p:nvSpPr>
        <p:spPr>
          <a:ln/>
        </p:spPr>
      </p:sp>
      <p:sp>
        <p:nvSpPr>
          <p:cNvPr id="615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938E9F-7C81-824E-BE84-2BE76B012E72}" type="slidenum">
              <a:rPr lang="en-US"/>
              <a:pPr/>
              <a:t>97</a:t>
            </a:fld>
            <a:endParaRPr lang="en-US"/>
          </a:p>
        </p:txBody>
      </p:sp>
      <p:sp>
        <p:nvSpPr>
          <p:cNvPr id="837634" name="Rectangle 2"/>
          <p:cNvSpPr>
            <a:spLocks noGrp="1" noRot="1" noChangeAspect="1" noChangeArrowheads="1"/>
          </p:cNvSpPr>
          <p:nvPr>
            <p:ph type="sldImg"/>
          </p:nvPr>
        </p:nvSpPr>
        <p:spPr bwMode="auto">
          <a:xfrm>
            <a:off x="1160463" y="693738"/>
            <a:ext cx="4614862" cy="3460750"/>
          </a:xfrm>
          <a:prstGeom prst="rect">
            <a:avLst/>
          </a:prstGeom>
          <a:solidFill>
            <a:srgbClr val="FFFFFF"/>
          </a:solidFill>
          <a:ln>
            <a:solidFill>
              <a:srgbClr val="000000"/>
            </a:solidFill>
            <a:miter lim="800000"/>
            <a:headEnd/>
            <a:tailEnd/>
          </a:ln>
        </p:spPr>
      </p:sp>
      <p:sp>
        <p:nvSpPr>
          <p:cNvPr id="837635" name="Rectangle 3"/>
          <p:cNvSpPr>
            <a:spLocks noGrp="1" noChangeArrowheads="1"/>
          </p:cNvSpPr>
          <p:nvPr>
            <p:ph type="body" idx="1"/>
          </p:nvPr>
        </p:nvSpPr>
        <p:spPr bwMode="auto">
          <a:xfrm>
            <a:off x="925513" y="4384675"/>
            <a:ext cx="5084762" cy="4154488"/>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048118-4E22-054F-9C79-2128C018DCBF}" type="slidenum">
              <a:rPr lang="en-US"/>
              <a:pPr/>
              <a:t>98</a:t>
            </a:fld>
            <a:endParaRPr lang="en-US"/>
          </a:p>
        </p:txBody>
      </p:sp>
      <p:sp>
        <p:nvSpPr>
          <p:cNvPr id="778242" name="Rectangle 2"/>
          <p:cNvSpPr>
            <a:spLocks noGrp="1" noRot="1" noChangeAspect="1" noChangeArrowheads="1" noTextEdit="1"/>
          </p:cNvSpPr>
          <p:nvPr>
            <p:ph type="sldImg"/>
          </p:nvPr>
        </p:nvSpPr>
        <p:spPr>
          <a:ln/>
        </p:spPr>
      </p:sp>
      <p:sp>
        <p:nvSpPr>
          <p:cNvPr id="778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80B05E-4A3D-9142-83D2-A9233BF13CF0}" type="slidenum">
              <a:rPr lang="en-US"/>
              <a:pPr/>
              <a:t>103</a:t>
            </a:fld>
            <a:endParaRPr lang="en-US"/>
          </a:p>
        </p:txBody>
      </p:sp>
      <p:sp>
        <p:nvSpPr>
          <p:cNvPr id="824322" name="Rectangle 2"/>
          <p:cNvSpPr>
            <a:spLocks noGrp="1" noRot="1" noChangeAspect="1" noChangeArrowheads="1" noTextEdit="1"/>
          </p:cNvSpPr>
          <p:nvPr>
            <p:ph type="sldImg"/>
          </p:nvPr>
        </p:nvSpPr>
        <p:spPr>
          <a:ln/>
        </p:spPr>
      </p:sp>
      <p:sp>
        <p:nvSpPr>
          <p:cNvPr id="824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33550D-8C50-0142-92CA-D651395A7546}" type="slidenum">
              <a:rPr lang="en-US"/>
              <a:pPr/>
              <a:t>104</a:t>
            </a:fld>
            <a:endParaRPr lang="en-US"/>
          </a:p>
        </p:txBody>
      </p:sp>
      <p:sp>
        <p:nvSpPr>
          <p:cNvPr id="825346" name="Rectangle 2"/>
          <p:cNvSpPr>
            <a:spLocks noGrp="1" noRot="1" noChangeAspect="1" noChangeArrowheads="1" noTextEdit="1"/>
          </p:cNvSpPr>
          <p:nvPr>
            <p:ph type="sldImg"/>
          </p:nvPr>
        </p:nvSpPr>
        <p:spPr>
          <a:ln/>
        </p:spPr>
      </p:sp>
      <p:sp>
        <p:nvSpPr>
          <p:cNvPr id="825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D3A388-9802-FF4B-82BC-0C2324172185}" type="slidenum">
              <a:rPr lang="en-US"/>
              <a:pPr/>
              <a:t>12</a:t>
            </a:fld>
            <a:endParaRPr lang="en-US"/>
          </a:p>
        </p:txBody>
      </p:sp>
      <p:sp>
        <p:nvSpPr>
          <p:cNvPr id="470018" name="Rectangle 2"/>
          <p:cNvSpPr>
            <a:spLocks noGrp="1" noRot="1" noChangeAspect="1" noChangeArrowheads="1" noTextEdit="1"/>
          </p:cNvSpPr>
          <p:nvPr>
            <p:ph type="sldImg"/>
          </p:nvPr>
        </p:nvSpPr>
        <p:spPr>
          <a:ln/>
        </p:spPr>
      </p:sp>
      <p:sp>
        <p:nvSpPr>
          <p:cNvPr id="470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69FE2D-D277-524B-8732-5EDE681B18D5}" type="slidenum">
              <a:rPr lang="en-US"/>
              <a:pPr/>
              <a:t>13</a:t>
            </a:fld>
            <a:endParaRPr lang="en-US"/>
          </a:p>
        </p:txBody>
      </p:sp>
      <p:sp>
        <p:nvSpPr>
          <p:cNvPr id="484354" name="Rectangle 2"/>
          <p:cNvSpPr>
            <a:spLocks noGrp="1" noRot="1" noChangeAspect="1" noChangeArrowheads="1" noTextEdit="1"/>
          </p:cNvSpPr>
          <p:nvPr>
            <p:ph type="sldImg"/>
          </p:nvPr>
        </p:nvSpPr>
        <p:spPr>
          <a:ln/>
        </p:spPr>
      </p:sp>
      <p:sp>
        <p:nvSpPr>
          <p:cNvPr id="48435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0055ADAF-D360-B24A-89FF-CCB861EEDD5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56BF27A0-95AB-4747-98F5-EBA442F87F7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E69731FC-C7EF-094C-9DD8-8B6CE728DAB1}"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smtClean="0"/>
            </a:lvl1pPr>
          </a:lstStyle>
          <a:p>
            <a:fld id="{3C34E284-C5A2-1946-AD6A-DA4DEAD08863}"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smtClean="0"/>
            </a:lvl1pPr>
          </a:lstStyle>
          <a:p>
            <a:fld id="{279F10C4-C737-5448-934C-482298A8D70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B3A23506-DB54-6A46-9C9D-FE2379471EF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3BF2DC1A-5C92-AD4E-83B3-1A473CF80D6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5091CEF0-C43C-F347-BC05-E8550C070F3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D30B4C5A-58F6-8C42-9FD6-5105B0C1370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C5AF3A16-7637-FB44-9EFF-F4211632F31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48149EED-4AEF-C947-A83F-D02D40C768E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CF3F9BF1-0D59-E642-B574-8A5B8F7C2AF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9909B616-7625-CF48-9DCC-24D4830F939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BE03166-2CAB-AC49-B730-4DC07E382D4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111" charset="0"/>
        </a:defRPr>
      </a:lvl2pPr>
      <a:lvl3pPr algn="ctr" rtl="0" fontAlgn="base">
        <a:spcBef>
          <a:spcPct val="0"/>
        </a:spcBef>
        <a:spcAft>
          <a:spcPct val="0"/>
        </a:spcAft>
        <a:defRPr sz="4400">
          <a:solidFill>
            <a:schemeClr val="tx2"/>
          </a:solidFill>
          <a:latin typeface="Arial" pitchFamily="-111" charset="0"/>
        </a:defRPr>
      </a:lvl3pPr>
      <a:lvl4pPr algn="ctr" rtl="0" fontAlgn="base">
        <a:spcBef>
          <a:spcPct val="0"/>
        </a:spcBef>
        <a:spcAft>
          <a:spcPct val="0"/>
        </a:spcAft>
        <a:defRPr sz="4400">
          <a:solidFill>
            <a:schemeClr val="tx2"/>
          </a:solidFill>
          <a:latin typeface="Arial" pitchFamily="-111" charset="0"/>
        </a:defRPr>
      </a:lvl4pPr>
      <a:lvl5pPr algn="ctr" rtl="0" fontAlgn="base">
        <a:spcBef>
          <a:spcPct val="0"/>
        </a:spcBef>
        <a:spcAft>
          <a:spcPct val="0"/>
        </a:spcAft>
        <a:defRPr sz="4400">
          <a:solidFill>
            <a:schemeClr val="tx2"/>
          </a:solidFill>
          <a:latin typeface="Arial" pitchFamily="-111" charset="0"/>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pitchFamily="-111" charset="-128"/>
        </a:defRPr>
      </a:lvl2pPr>
      <a:lvl3pPr marL="1143000" indent="-228600" algn="l" rtl="0" fontAlgn="base">
        <a:spcBef>
          <a:spcPct val="20000"/>
        </a:spcBef>
        <a:spcAft>
          <a:spcPct val="0"/>
        </a:spcAft>
        <a:buChar char="•"/>
        <a:defRPr sz="2400">
          <a:solidFill>
            <a:schemeClr val="tx1"/>
          </a:solidFill>
          <a:latin typeface="+mn-lt"/>
          <a:ea typeface="ＭＳ Ｐゴシック" pitchFamily="-111" charset="-128"/>
        </a:defRPr>
      </a:lvl3pPr>
      <a:lvl4pPr marL="1600200" indent="-228600" algn="l" rtl="0" fontAlgn="base">
        <a:spcBef>
          <a:spcPct val="20000"/>
        </a:spcBef>
        <a:spcAft>
          <a:spcPct val="0"/>
        </a:spcAft>
        <a:buChar char="–"/>
        <a:defRPr sz="2000">
          <a:solidFill>
            <a:schemeClr val="tx1"/>
          </a:solidFill>
          <a:latin typeface="+mn-lt"/>
          <a:ea typeface="ＭＳ Ｐゴシック" pitchFamily="-111" charset="-128"/>
        </a:defRPr>
      </a:lvl4pPr>
      <a:lvl5pPr marL="2057400" indent="-228600" algn="l" rtl="0" fontAlgn="base">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oleObject" Target="../embeddings/Microsoft_Equation28.bin"/><Relationship Id="rId4" Type="http://schemas.openxmlformats.org/officeDocument/2006/relationships/oleObject" Target="../embeddings/Microsoft_Equation29.bin"/><Relationship Id="rId1" Type="http://schemas.openxmlformats.org/officeDocument/2006/relationships/vmlDrawing" Target="../drawings/vmlDrawing15.vml"/><Relationship Id="rId2"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hyperlink" Target="http://www.isi.edu/natural-language/download/hansard/" TargetMode="External"/><Relationship Id="rId4" Type="http://schemas.openxmlformats.org/officeDocument/2006/relationships/hyperlink" Target="http://www.isi.edu/licensed-sw/rewrite-decoder/" TargetMode="External"/><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9.gif"/></Relationships>
</file>

<file path=ppt/slides/_rels/slide26.xml.rels><?xml version="1.0" encoding="UTF-8" standalone="yes"?>
<Relationships xmlns="http://schemas.openxmlformats.org/package/2006/relationships"><Relationship Id="rId3" Type="http://schemas.openxmlformats.org/officeDocument/2006/relationships/image" Target="../media/image10.pdf"/><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eg"/><Relationship Id="rId6" Type="http://schemas.openxmlformats.org/officeDocument/2006/relationships/image" Target="../media/image4.png"/><Relationship Id="rId7" Type="http://schemas.openxmlformats.org/officeDocument/2006/relationships/image" Target="../media/image5.jpe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hyperlink" Target="http://www.statmt.org/europarl/"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9.xml"/><Relationship Id="rId4" Type="http://schemas.openxmlformats.org/officeDocument/2006/relationships/oleObject" Target="../embeddings/Microsoft_Equation1.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Microsoft_Equation2.bin"/><Relationship Id="rId4" Type="http://schemas.openxmlformats.org/officeDocument/2006/relationships/oleObject" Target="../embeddings/Microsoft_Equation3.bin"/><Relationship Id="rId5" Type="http://schemas.openxmlformats.org/officeDocument/2006/relationships/oleObject" Target="../embeddings/Microsoft_Equation4.bin"/><Relationship Id="rId6" Type="http://schemas.openxmlformats.org/officeDocument/2006/relationships/oleObject" Target="../embeddings/Microsoft_Equation5.bin"/><Relationship Id="rId7" Type="http://schemas.openxmlformats.org/officeDocument/2006/relationships/oleObject" Target="../embeddings/Microsoft_Equation6.bin"/><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Microsoft_Equation7.bin"/><Relationship Id="rId4" Type="http://schemas.openxmlformats.org/officeDocument/2006/relationships/oleObject" Target="../embeddings/Microsoft_Equation8.bin"/><Relationship Id="rId5" Type="http://schemas.openxmlformats.org/officeDocument/2006/relationships/oleObject" Target="../embeddings/Microsoft_Equation9.bin"/><Relationship Id="rId6" Type="http://schemas.openxmlformats.org/officeDocument/2006/relationships/oleObject" Target="../embeddings/Microsoft_Equation10.bin"/><Relationship Id="rId7" Type="http://schemas.openxmlformats.org/officeDocument/2006/relationships/oleObject" Target="../embeddings/Microsoft_Equation11.bin"/><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Microsoft_Equation12.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51.xml.rels><?xml version="1.0" encoding="UTF-8" standalone="yes"?>
<Relationships xmlns="http://schemas.openxmlformats.org/package/2006/relationships"><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oleObject" Target="../embeddings/Microsoft_Equation13.bin"/></Relationships>
</file>

<file path=ppt/slides/_rels/slide52.xml.rels><?xml version="1.0" encoding="UTF-8" standalone="yes"?>
<Relationships xmlns="http://schemas.openxmlformats.org/package/2006/relationships"><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oleObject" Target="../embeddings/Microsoft_Equation14.bin"/></Relationships>
</file>

<file path=ppt/slides/_rels/slide53.xml.rels><?xml version="1.0" encoding="UTF-8" standalone="yes"?>
<Relationships xmlns="http://schemas.openxmlformats.org/package/2006/relationships"><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oleObject" Target="../embeddings/Microsoft_Equation15.bin"/></Relationships>
</file>

<file path=ppt/slides/_rels/slide54.xml.rels><?xml version="1.0" encoding="UTF-8" standalone="yes"?>
<Relationships xmlns="http://schemas.openxmlformats.org/package/2006/relationships"><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oleObject" Target="../embeddings/Microsoft_Equation16.bin"/></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1.xml"/><Relationship Id="rId4" Type="http://schemas.openxmlformats.org/officeDocument/2006/relationships/oleObject" Target="../embeddings/Microsoft_Equation17.bin"/><Relationship Id="rId5" Type="http://schemas.openxmlformats.org/officeDocument/2006/relationships/oleObject" Target="../embeddings/Microsoft_Equation18.bin"/><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30.jpeg"/></Relationships>
</file>

<file path=ppt/slides/_rels/slide68.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vmlDrawing" Target="../drawings/vmlDrawing10.vml"/><Relationship Id="rId2" Type="http://schemas.openxmlformats.org/officeDocument/2006/relationships/slideLayout" Target="../slideLayouts/slideLayout6.xml"/><Relationship Id="rId3" Type="http://schemas.openxmlformats.org/officeDocument/2006/relationships/oleObject" Target="../embeddings/Microsoft_Equation19.bin"/></Relationships>
</file>

<file path=ppt/slides/_rels/slide92.xml.rels><?xml version="1.0" encoding="UTF-8" standalone="yes"?>
<Relationships xmlns="http://schemas.openxmlformats.org/package/2006/relationships"><Relationship Id="rId1" Type="http://schemas.openxmlformats.org/officeDocument/2006/relationships/vmlDrawing" Target="../drawings/vmlDrawing11.vml"/><Relationship Id="rId2" Type="http://schemas.openxmlformats.org/officeDocument/2006/relationships/slideLayout" Target="../slideLayouts/slideLayout6.xml"/><Relationship Id="rId3" Type="http://schemas.openxmlformats.org/officeDocument/2006/relationships/oleObject" Target="../embeddings/Microsoft_Equation20.bin"/></Relationships>
</file>

<file path=ppt/slides/_rels/slide93.xml.rels><?xml version="1.0" encoding="UTF-8" standalone="yes"?>
<Relationships xmlns="http://schemas.openxmlformats.org/package/2006/relationships"><Relationship Id="rId1" Type="http://schemas.openxmlformats.org/officeDocument/2006/relationships/vmlDrawing" Target="../drawings/vmlDrawing12.vml"/><Relationship Id="rId2" Type="http://schemas.openxmlformats.org/officeDocument/2006/relationships/slideLayout" Target="../slideLayouts/slideLayout6.xml"/><Relationship Id="rId3" Type="http://schemas.openxmlformats.org/officeDocument/2006/relationships/oleObject" Target="../embeddings/Microsoft_Equation21.bin"/></Relationships>
</file>

<file path=ppt/slides/_rels/slide94.xml.rels><?xml version="1.0" encoding="UTF-8" standalone="yes"?>
<Relationships xmlns="http://schemas.openxmlformats.org/package/2006/relationships"><Relationship Id="rId1" Type="http://schemas.openxmlformats.org/officeDocument/2006/relationships/vmlDrawing" Target="../drawings/vmlDrawing13.vml"/><Relationship Id="rId2" Type="http://schemas.openxmlformats.org/officeDocument/2006/relationships/slideLayout" Target="../slideLayouts/slideLayout6.xml"/><Relationship Id="rId3" Type="http://schemas.openxmlformats.org/officeDocument/2006/relationships/oleObject" Target="../embeddings/Microsoft_Equation22.bin"/></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69.xml"/><Relationship Id="rId4" Type="http://schemas.openxmlformats.org/officeDocument/2006/relationships/oleObject" Target="../embeddings/Microsoft_Equation23.bin"/><Relationship Id="rId5" Type="http://schemas.openxmlformats.org/officeDocument/2006/relationships/oleObject" Target="../embeddings/Microsoft_Equation24.bin"/><Relationship Id="rId6" Type="http://schemas.openxmlformats.org/officeDocument/2006/relationships/oleObject" Target="../embeddings/Microsoft_Equation25.bin"/><Relationship Id="rId7" Type="http://schemas.openxmlformats.org/officeDocument/2006/relationships/oleObject" Target="../embeddings/Microsoft_Equation26.bin"/><Relationship Id="rId8" Type="http://schemas.openxmlformats.org/officeDocument/2006/relationships/oleObject" Target="../embeddings/Microsoft_Equation27.bin"/><Relationship Id="rId1" Type="http://schemas.openxmlformats.org/officeDocument/2006/relationships/vmlDrawing" Target="../drawings/vmlDrawing14.vml"/><Relationship Id="rId2"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image" Target="../media/image41.jpe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304800"/>
            <a:ext cx="7772400" cy="1470025"/>
          </a:xfrm>
        </p:spPr>
        <p:txBody>
          <a:bodyPr/>
          <a:lstStyle/>
          <a:p>
            <a:r>
              <a:rPr lang="en-US"/>
              <a:t>Introduction to </a:t>
            </a:r>
            <a:br>
              <a:rPr lang="en-US"/>
            </a:br>
            <a:r>
              <a:rPr lang="en-US"/>
              <a:t>Statistical Machine Translation</a:t>
            </a:r>
          </a:p>
        </p:txBody>
      </p:sp>
      <p:sp>
        <p:nvSpPr>
          <p:cNvPr id="3075" name="Rectangle 3"/>
          <p:cNvSpPr>
            <a:spLocks noGrp="1" noChangeArrowheads="1"/>
          </p:cNvSpPr>
          <p:nvPr>
            <p:ph type="subTitle" idx="1"/>
          </p:nvPr>
        </p:nvSpPr>
        <p:spPr>
          <a:xfrm>
            <a:off x="990600" y="4876800"/>
            <a:ext cx="7315200" cy="758825"/>
          </a:xfrm>
        </p:spPr>
        <p:txBody>
          <a:bodyPr/>
          <a:lstStyle/>
          <a:p>
            <a:r>
              <a:rPr lang="en-US" sz="1600"/>
              <a:t>Philipp Koehn           Kevin Knight</a:t>
            </a:r>
            <a:r>
              <a:rPr lang="en-US" sz="1800"/>
              <a:t> </a:t>
            </a:r>
          </a:p>
        </p:txBody>
      </p:sp>
      <p:sp>
        <p:nvSpPr>
          <p:cNvPr id="3092" name="Text Box 20"/>
          <p:cNvSpPr txBox="1">
            <a:spLocks noChangeArrowheads="1"/>
          </p:cNvSpPr>
          <p:nvPr/>
        </p:nvSpPr>
        <p:spPr bwMode="auto">
          <a:xfrm>
            <a:off x="5664200" y="5307013"/>
            <a:ext cx="2230438" cy="549275"/>
          </a:xfrm>
          <a:prstGeom prst="rect">
            <a:avLst/>
          </a:prstGeom>
          <a:noFill/>
          <a:ln w="9525">
            <a:noFill/>
            <a:miter lim="800000"/>
            <a:headEnd/>
            <a:tailEnd/>
          </a:ln>
          <a:effectLst/>
        </p:spPr>
        <p:txBody>
          <a:bodyPr wrap="none">
            <a:prstTxWarp prst="textNoShape">
              <a:avLst/>
            </a:prstTxWarp>
            <a:spAutoFit/>
          </a:bodyPr>
          <a:lstStyle/>
          <a:p>
            <a:r>
              <a:rPr lang="en-US" sz="1000"/>
              <a:t>USC/Information Sciences Institute</a:t>
            </a:r>
          </a:p>
          <a:p>
            <a:r>
              <a:rPr lang="en-US" sz="1000"/>
              <a:t>USC/Computer Science Department</a:t>
            </a:r>
          </a:p>
          <a:p>
            <a:endParaRPr lang="en-US" sz="1000"/>
          </a:p>
        </p:txBody>
      </p:sp>
      <p:sp>
        <p:nvSpPr>
          <p:cNvPr id="3093" name="Text Box 21"/>
          <p:cNvSpPr txBox="1">
            <a:spLocks noChangeArrowheads="1"/>
          </p:cNvSpPr>
          <p:nvPr/>
        </p:nvSpPr>
        <p:spPr bwMode="auto">
          <a:xfrm>
            <a:off x="609600" y="5181600"/>
            <a:ext cx="4273550" cy="549275"/>
          </a:xfrm>
          <a:prstGeom prst="rect">
            <a:avLst/>
          </a:prstGeom>
          <a:noFill/>
          <a:ln w="9525">
            <a:noFill/>
            <a:miter lim="800000"/>
            <a:headEnd/>
            <a:tailEnd/>
          </a:ln>
          <a:effectLst/>
        </p:spPr>
        <p:txBody>
          <a:bodyPr>
            <a:prstTxWarp prst="textNoShape">
              <a:avLst/>
            </a:prstTxWarp>
            <a:spAutoFit/>
          </a:bodyPr>
          <a:lstStyle/>
          <a:p>
            <a:r>
              <a:rPr lang="en-US" sz="1000"/>
              <a:t>CSAIL</a:t>
            </a:r>
          </a:p>
          <a:p>
            <a:r>
              <a:rPr lang="en-US" sz="1000"/>
              <a:t>Massachusetts Institute of Technology</a:t>
            </a:r>
          </a:p>
          <a:p>
            <a:endParaRPr lang="en-US" sz="1000"/>
          </a:p>
        </p:txBody>
      </p:sp>
      <p:sp>
        <p:nvSpPr>
          <p:cNvPr id="61446" name="Text Box 6"/>
          <p:cNvSpPr txBox="1">
            <a:spLocks noChangeArrowheads="1"/>
          </p:cNvSpPr>
          <p:nvPr/>
        </p:nvSpPr>
        <p:spPr bwMode="auto">
          <a:xfrm>
            <a:off x="2057400" y="4495800"/>
            <a:ext cx="5334000" cy="3048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400" dirty="0"/>
              <a:t>Some </a:t>
            </a:r>
            <a:r>
              <a:rPr lang="en-US" sz="1400" dirty="0" smtClean="0"/>
              <a:t>slides </a:t>
            </a:r>
            <a:r>
              <a:rPr lang="en-US" sz="1400" dirty="0"/>
              <a:t>adapted from</a:t>
            </a:r>
          </a:p>
        </p:txBody>
      </p:sp>
      <p:sp>
        <p:nvSpPr>
          <p:cNvPr id="61448" name="Text Box 8"/>
          <p:cNvSpPr txBox="1">
            <a:spLocks noChangeArrowheads="1"/>
          </p:cNvSpPr>
          <p:nvPr/>
        </p:nvSpPr>
        <p:spPr bwMode="auto">
          <a:xfrm>
            <a:off x="1371600" y="2362200"/>
            <a:ext cx="6248400" cy="8699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dirty="0"/>
              <a:t>David Kauchak</a:t>
            </a:r>
            <a:endParaRPr lang="en-US" dirty="0" smtClean="0"/>
          </a:p>
          <a:p>
            <a:pPr>
              <a:spcBef>
                <a:spcPct val="50000"/>
              </a:spcBef>
            </a:pPr>
            <a:r>
              <a:rPr lang="en-US" dirty="0" smtClean="0"/>
              <a:t>CS159 – Spring 2011</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p:txBody>
          <a:bodyPr/>
          <a:lstStyle/>
          <a:p>
            <a:r>
              <a:rPr lang="en-US" b="1">
                <a:solidFill>
                  <a:schemeClr val="accent2"/>
                </a:solidFill>
              </a:rPr>
              <a:t>2004:  Which is the human?</a:t>
            </a:r>
          </a:p>
        </p:txBody>
      </p:sp>
      <p:sp>
        <p:nvSpPr>
          <p:cNvPr id="392196" name="Text Box 4"/>
          <p:cNvSpPr txBox="1">
            <a:spLocks noChangeArrowheads="1"/>
          </p:cNvSpPr>
          <p:nvPr/>
        </p:nvSpPr>
        <p:spPr bwMode="auto">
          <a:xfrm>
            <a:off x="685800" y="3657600"/>
            <a:ext cx="7620000" cy="10541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Pakistani President Musharraf Won the Trust Vote in Senate and Lower House</a:t>
            </a:r>
          </a:p>
          <a:p>
            <a:pPr>
              <a:spcBef>
                <a:spcPct val="50000"/>
              </a:spcBef>
            </a:pPr>
            <a:endParaRPr lang="en-US"/>
          </a:p>
        </p:txBody>
      </p:sp>
      <p:sp>
        <p:nvSpPr>
          <p:cNvPr id="392197" name="Text Box 5"/>
          <p:cNvSpPr txBox="1">
            <a:spLocks noChangeArrowheads="1"/>
          </p:cNvSpPr>
          <p:nvPr/>
        </p:nvSpPr>
        <p:spPr bwMode="auto">
          <a:xfrm>
            <a:off x="3048000" y="4724400"/>
            <a:ext cx="3429000" cy="17081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0600" b="1">
                <a:solidFill>
                  <a:srgbClr val="FF0000"/>
                </a:solidFill>
              </a:rPr>
              <a:t>?</a:t>
            </a:r>
          </a:p>
        </p:txBody>
      </p:sp>
      <p:sp>
        <p:nvSpPr>
          <p:cNvPr id="392198" name="Rectangle 6"/>
          <p:cNvSpPr>
            <a:spLocks noChangeArrowheads="1"/>
          </p:cNvSpPr>
          <p:nvPr/>
        </p:nvSpPr>
        <p:spPr bwMode="auto">
          <a:xfrm>
            <a:off x="685800" y="3505200"/>
            <a:ext cx="7848600" cy="990600"/>
          </a:xfrm>
          <a:prstGeom prst="rect">
            <a:avLst/>
          </a:prstGeom>
          <a:noFill/>
          <a:ln w="57150">
            <a:solidFill>
              <a:srgbClr val="99FF33"/>
            </a:solidFill>
            <a:miter lim="800000"/>
            <a:headEnd/>
            <a:tailEnd/>
          </a:ln>
          <a:effectLst/>
        </p:spPr>
        <p:txBody>
          <a:bodyPr wrap="none" anchor="ctr">
            <a:prstTxWarp prst="textNoShape">
              <a:avLst/>
            </a:prstTxWarp>
          </a:bodyPr>
          <a:lstStyle/>
          <a:p>
            <a:endParaRPr lang="en-US">
              <a:solidFill>
                <a:srgbClr val="F5FEA0"/>
              </a:solidFill>
            </a:endParaRPr>
          </a:p>
        </p:txBody>
      </p:sp>
      <p:sp>
        <p:nvSpPr>
          <p:cNvPr id="392199" name="Text Box 7"/>
          <p:cNvSpPr txBox="1">
            <a:spLocks noChangeArrowheads="1"/>
          </p:cNvSpPr>
          <p:nvPr/>
        </p:nvSpPr>
        <p:spPr bwMode="auto">
          <a:xfrm>
            <a:off x="533400" y="1828800"/>
            <a:ext cx="8458200"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Pakistan President Pervez Musharraf Wins Senate Confidence Vote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2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198" grpId="0" animBg="1"/>
    </p:bldLst>
  </p:timing>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7618" name="Text Box 2"/>
          <p:cNvSpPr txBox="1">
            <a:spLocks noChangeArrowheads="1"/>
          </p:cNvSpPr>
          <p:nvPr/>
        </p:nvSpPr>
        <p:spPr bwMode="auto">
          <a:xfrm>
            <a:off x="304800" y="1600200"/>
            <a:ext cx="3124200" cy="2228850"/>
          </a:xfrm>
          <a:prstGeom prst="rect">
            <a:avLst/>
          </a:prstGeom>
          <a:solidFill>
            <a:schemeClr val="bg1"/>
          </a:solidFill>
          <a:ln w="9525">
            <a:solidFill>
              <a:srgbClr val="993366"/>
            </a:solidFill>
            <a:miter lim="800000"/>
            <a:headEnd/>
            <a:tailEnd/>
          </a:ln>
          <a:effectLst/>
        </p:spPr>
        <p:txBody>
          <a:bodyPr>
            <a:prstTxWarp prst="textNoShape">
              <a:avLst/>
            </a:prstTxWarp>
            <a:spAutoFit/>
          </a:bodyPr>
          <a:lstStyle/>
          <a:p>
            <a:pPr marL="228600" indent="-228600" algn="l"/>
            <a:r>
              <a:rPr lang="en-US" sz="1400" b="1"/>
              <a:t>Reference (human) translation:</a:t>
            </a:r>
            <a:r>
              <a:rPr lang="en-US" sz="1400">
                <a:solidFill>
                  <a:srgbClr val="C08080"/>
                </a:solidFill>
              </a:rPr>
              <a:t>  </a:t>
            </a:r>
            <a:br>
              <a:rPr lang="en-US" sz="1400">
                <a:solidFill>
                  <a:srgbClr val="C08080"/>
                </a:solidFill>
              </a:rPr>
            </a:br>
            <a:r>
              <a:rPr lang="en-US" sz="1400">
                <a:solidFill>
                  <a:srgbClr val="009900"/>
                </a:solidFill>
              </a:rPr>
              <a:t>The U.S. island of Guam is maintaining a high state of alert</a:t>
            </a:r>
            <a:r>
              <a:rPr lang="en-US" sz="1400">
                <a:solidFill>
                  <a:schemeClr val="accent2"/>
                </a:solidFill>
              </a:rPr>
              <a:t> </a:t>
            </a:r>
            <a:r>
              <a:rPr lang="en-US" sz="1400" u="sng">
                <a:solidFill>
                  <a:srgbClr val="800000"/>
                </a:solidFill>
              </a:rPr>
              <a:t>after the</a:t>
            </a:r>
            <a:r>
              <a:rPr lang="en-US" sz="1400">
                <a:solidFill>
                  <a:schemeClr val="accent2"/>
                </a:solidFill>
              </a:rPr>
              <a:t> </a:t>
            </a:r>
            <a:r>
              <a:rPr lang="en-US" sz="1400">
                <a:solidFill>
                  <a:srgbClr val="009900"/>
                </a:solidFill>
              </a:rPr>
              <a:t>Guam</a:t>
            </a:r>
            <a:r>
              <a:rPr lang="en-US" sz="1400">
                <a:solidFill>
                  <a:schemeClr val="accent2"/>
                </a:solidFill>
              </a:rPr>
              <a:t> </a:t>
            </a:r>
            <a:r>
              <a:rPr lang="en-US" sz="1400" u="sng">
                <a:solidFill>
                  <a:srgbClr val="FF0000"/>
                </a:solidFill>
              </a:rPr>
              <a:t>airport and its</a:t>
            </a:r>
            <a:r>
              <a:rPr lang="en-US" sz="1400">
                <a:solidFill>
                  <a:schemeClr val="accent2"/>
                </a:solidFill>
              </a:rPr>
              <a:t> </a:t>
            </a:r>
            <a:r>
              <a:rPr lang="en-US" sz="1400">
                <a:solidFill>
                  <a:srgbClr val="009900"/>
                </a:solidFill>
              </a:rPr>
              <a:t>offices both received an e-mail from someone calling himself the Saudi Arabian Osama bin Laden and threatening a biological/chemical attack against public places such as</a:t>
            </a:r>
            <a:r>
              <a:rPr lang="en-US" sz="1400">
                <a:solidFill>
                  <a:schemeClr val="accent2"/>
                </a:solidFill>
              </a:rPr>
              <a:t> </a:t>
            </a:r>
            <a:r>
              <a:rPr lang="en-US" sz="1400" u="sng">
                <a:solidFill>
                  <a:srgbClr val="800000"/>
                </a:solidFill>
              </a:rPr>
              <a:t>the airport</a:t>
            </a:r>
            <a:r>
              <a:rPr lang="en-US" sz="1400">
                <a:solidFill>
                  <a:schemeClr val="accent2"/>
                </a:solidFill>
              </a:rPr>
              <a:t> .</a:t>
            </a:r>
            <a:endParaRPr lang="en-US" sz="1400">
              <a:solidFill>
                <a:srgbClr val="C08080"/>
              </a:solidFill>
            </a:endParaRPr>
          </a:p>
        </p:txBody>
      </p:sp>
      <p:sp>
        <p:nvSpPr>
          <p:cNvPr id="367619" name="Text Box 3"/>
          <p:cNvSpPr txBox="1">
            <a:spLocks noChangeArrowheads="1"/>
          </p:cNvSpPr>
          <p:nvPr/>
        </p:nvSpPr>
        <p:spPr bwMode="auto">
          <a:xfrm>
            <a:off x="304800" y="4343400"/>
            <a:ext cx="3124200" cy="2228850"/>
          </a:xfrm>
          <a:prstGeom prst="rect">
            <a:avLst/>
          </a:prstGeom>
          <a:solidFill>
            <a:schemeClr val="bg1"/>
          </a:solidFill>
          <a:ln w="9525">
            <a:solidFill>
              <a:srgbClr val="993366"/>
            </a:solidFill>
            <a:miter lim="800000"/>
            <a:headEnd/>
            <a:tailEnd/>
          </a:ln>
          <a:effectLst/>
        </p:spPr>
        <p:txBody>
          <a:bodyPr>
            <a:prstTxWarp prst="textNoShape">
              <a:avLst/>
            </a:prstTxWarp>
            <a:spAutoFit/>
          </a:bodyPr>
          <a:lstStyle/>
          <a:p>
            <a:pPr marL="228600" indent="-228600" algn="l"/>
            <a:r>
              <a:rPr lang="en-US" sz="1400" b="1"/>
              <a:t>Machine translation:</a:t>
            </a:r>
            <a:r>
              <a:rPr lang="en-US" sz="1400">
                <a:solidFill>
                  <a:srgbClr val="C08080"/>
                </a:solidFill>
              </a:rPr>
              <a:t>  </a:t>
            </a:r>
            <a:br>
              <a:rPr lang="en-US" sz="1400">
                <a:solidFill>
                  <a:srgbClr val="C08080"/>
                </a:solidFill>
              </a:rPr>
            </a:br>
            <a:r>
              <a:rPr lang="en-US" sz="1400">
                <a:solidFill>
                  <a:schemeClr val="accent2"/>
                </a:solidFill>
              </a:rPr>
              <a:t>The American [?] international </a:t>
            </a:r>
            <a:r>
              <a:rPr lang="en-US" sz="1400" u="sng">
                <a:solidFill>
                  <a:srgbClr val="FF0000"/>
                </a:solidFill>
              </a:rPr>
              <a:t>airport and its</a:t>
            </a:r>
            <a:r>
              <a:rPr lang="en-US" sz="1400">
                <a:solidFill>
                  <a:schemeClr val="accent2"/>
                </a:solidFill>
              </a:rPr>
              <a:t> the office all receives one calls self the sand Arab rich business [?] and so on electronic mail , which sends out ;  The threat will be able after public place and so on </a:t>
            </a:r>
            <a:r>
              <a:rPr lang="en-US" sz="1400" u="sng">
                <a:solidFill>
                  <a:srgbClr val="800000"/>
                </a:solidFill>
              </a:rPr>
              <a:t>the airport</a:t>
            </a:r>
            <a:r>
              <a:rPr lang="en-US" sz="1400">
                <a:solidFill>
                  <a:schemeClr val="accent2"/>
                </a:solidFill>
              </a:rPr>
              <a:t> to start the biochemistry attack , [?] highly alerts </a:t>
            </a:r>
            <a:r>
              <a:rPr lang="en-US" sz="1400" u="sng">
                <a:solidFill>
                  <a:srgbClr val="800000"/>
                </a:solidFill>
              </a:rPr>
              <a:t>after the</a:t>
            </a:r>
            <a:r>
              <a:rPr lang="en-US" sz="1400">
                <a:solidFill>
                  <a:schemeClr val="accent2"/>
                </a:solidFill>
              </a:rPr>
              <a:t> maintenance.</a:t>
            </a:r>
          </a:p>
        </p:txBody>
      </p:sp>
      <p:sp>
        <p:nvSpPr>
          <p:cNvPr id="367620" name="Line 4"/>
          <p:cNvSpPr>
            <a:spLocks noChangeShapeType="1"/>
          </p:cNvSpPr>
          <p:nvPr/>
        </p:nvSpPr>
        <p:spPr bwMode="auto">
          <a:xfrm flipH="1">
            <a:off x="1447800" y="2514600"/>
            <a:ext cx="914400" cy="2362200"/>
          </a:xfrm>
          <a:prstGeom prst="line">
            <a:avLst/>
          </a:prstGeom>
          <a:noFill/>
          <a:ln w="38100" cap="rnd">
            <a:solidFill>
              <a:srgbClr val="FF0000"/>
            </a:solidFill>
            <a:prstDash val="sysDot"/>
            <a:round/>
            <a:headEnd/>
            <a:tailEnd/>
          </a:ln>
          <a:effectLst/>
        </p:spPr>
        <p:txBody>
          <a:bodyPr>
            <a:prstTxWarp prst="textNoShape">
              <a:avLst/>
            </a:prstTxWarp>
          </a:bodyPr>
          <a:lstStyle/>
          <a:p>
            <a:endParaRPr lang="en-US"/>
          </a:p>
        </p:txBody>
      </p:sp>
      <p:sp>
        <p:nvSpPr>
          <p:cNvPr id="367621" name="Line 5"/>
          <p:cNvSpPr>
            <a:spLocks noChangeShapeType="1"/>
          </p:cNvSpPr>
          <p:nvPr/>
        </p:nvSpPr>
        <p:spPr bwMode="auto">
          <a:xfrm>
            <a:off x="914400" y="2590800"/>
            <a:ext cx="533400" cy="3733800"/>
          </a:xfrm>
          <a:prstGeom prst="line">
            <a:avLst/>
          </a:prstGeom>
          <a:noFill/>
          <a:ln w="38100" cap="rnd">
            <a:solidFill>
              <a:srgbClr val="800000"/>
            </a:solidFill>
            <a:prstDash val="sysDot"/>
            <a:round/>
            <a:headEnd/>
            <a:tailEnd/>
          </a:ln>
          <a:effectLst/>
        </p:spPr>
        <p:txBody>
          <a:bodyPr>
            <a:prstTxWarp prst="textNoShape">
              <a:avLst/>
            </a:prstTxWarp>
          </a:bodyPr>
          <a:lstStyle/>
          <a:p>
            <a:endParaRPr lang="en-US"/>
          </a:p>
        </p:txBody>
      </p:sp>
      <p:sp>
        <p:nvSpPr>
          <p:cNvPr id="367622" name="Line 6"/>
          <p:cNvSpPr>
            <a:spLocks noChangeShapeType="1"/>
          </p:cNvSpPr>
          <p:nvPr/>
        </p:nvSpPr>
        <p:spPr bwMode="auto">
          <a:xfrm flipH="1">
            <a:off x="2514600" y="3886200"/>
            <a:ext cx="304800" cy="1981200"/>
          </a:xfrm>
          <a:prstGeom prst="line">
            <a:avLst/>
          </a:prstGeom>
          <a:noFill/>
          <a:ln w="38100" cap="rnd">
            <a:solidFill>
              <a:srgbClr val="800000"/>
            </a:solidFill>
            <a:prstDash val="sysDot"/>
            <a:round/>
            <a:headEnd/>
            <a:tailEnd/>
          </a:ln>
          <a:effectLst/>
        </p:spPr>
        <p:txBody>
          <a:bodyPr>
            <a:prstTxWarp prst="textNoShape">
              <a:avLst/>
            </a:prstTxWarp>
          </a:bodyPr>
          <a:lstStyle/>
          <a:p>
            <a:endParaRPr lang="en-US"/>
          </a:p>
        </p:txBody>
      </p:sp>
      <p:sp>
        <p:nvSpPr>
          <p:cNvPr id="367623" name="Rectangle 7"/>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prstTxWarp prst="textNoShape">
              <a:avLst/>
            </a:prstTxWarp>
          </a:bodyPr>
          <a:lstStyle/>
          <a:p>
            <a:r>
              <a:rPr lang="en-US" sz="4400">
                <a:solidFill>
                  <a:schemeClr val="tx2"/>
                </a:solidFill>
              </a:rPr>
              <a:t>BLEU Evaluation Metric</a:t>
            </a:r>
          </a:p>
          <a:p>
            <a:r>
              <a:rPr lang="en-US" sz="2400">
                <a:solidFill>
                  <a:schemeClr val="tx2"/>
                </a:solidFill>
              </a:rPr>
              <a:t>(Papineni et al, ACL-2002)</a:t>
            </a:r>
          </a:p>
        </p:txBody>
      </p:sp>
      <p:sp>
        <p:nvSpPr>
          <p:cNvPr id="367624" name="Rectangle 8"/>
          <p:cNvSpPr>
            <a:spLocks noChangeArrowheads="1"/>
          </p:cNvSpPr>
          <p:nvPr/>
        </p:nvSpPr>
        <p:spPr bwMode="auto">
          <a:xfrm>
            <a:off x="3505200" y="1600200"/>
            <a:ext cx="5486400" cy="4953000"/>
          </a:xfrm>
          <a:prstGeom prst="rect">
            <a:avLst/>
          </a:prstGeom>
          <a:noFill/>
          <a:ln w="9525">
            <a:noFill/>
            <a:miter lim="800000"/>
            <a:headEnd/>
            <a:tailEnd/>
          </a:ln>
          <a:effectLst/>
        </p:spPr>
        <p:txBody>
          <a:bodyPr>
            <a:prstTxWarp prst="textNoShape">
              <a:avLst/>
            </a:prstTxWarp>
          </a:bodyPr>
          <a:lstStyle/>
          <a:p>
            <a:pPr marL="342900" indent="-342900" algn="l">
              <a:lnSpc>
                <a:spcPct val="80000"/>
              </a:lnSpc>
              <a:spcBef>
                <a:spcPct val="20000"/>
              </a:spcBef>
              <a:buFontTx/>
              <a:buChar char="•"/>
            </a:pPr>
            <a:r>
              <a:rPr lang="en-US" sz="2000"/>
              <a:t>N-gram precision (score is between 0 &amp; 1)</a:t>
            </a:r>
          </a:p>
          <a:p>
            <a:pPr marL="742950" lvl="1" indent="-285750" algn="l">
              <a:lnSpc>
                <a:spcPct val="80000"/>
              </a:lnSpc>
              <a:spcBef>
                <a:spcPct val="20000"/>
              </a:spcBef>
              <a:buFontTx/>
              <a:buChar char="–"/>
            </a:pPr>
            <a:r>
              <a:rPr lang="en-US"/>
              <a:t>What percentage of machine n-grams can be found in the reference translation? </a:t>
            </a:r>
          </a:p>
          <a:p>
            <a:pPr marL="1143000" lvl="2" indent="-228600" algn="l">
              <a:lnSpc>
                <a:spcPct val="80000"/>
              </a:lnSpc>
              <a:spcBef>
                <a:spcPct val="20000"/>
              </a:spcBef>
              <a:buFontTx/>
              <a:buChar char="–"/>
            </a:pPr>
            <a:r>
              <a:rPr lang="en-US"/>
              <a:t>An n-gram is an sequence of n words</a:t>
            </a:r>
          </a:p>
          <a:p>
            <a:pPr marL="742950" lvl="1" indent="-285750" algn="l">
              <a:lnSpc>
                <a:spcPct val="80000"/>
              </a:lnSpc>
              <a:spcBef>
                <a:spcPct val="20000"/>
              </a:spcBef>
              <a:buFontTx/>
              <a:buChar char="–"/>
            </a:pPr>
            <a:r>
              <a:rPr lang="en-US"/>
              <a:t>Not allowed to use same portion of reference translation twice (can’t cheat by typing out “the the the the the”)</a:t>
            </a:r>
          </a:p>
          <a:p>
            <a:pPr marL="742950" lvl="1" indent="-285750" algn="l">
              <a:lnSpc>
                <a:spcPct val="80000"/>
              </a:lnSpc>
              <a:spcBef>
                <a:spcPct val="20000"/>
              </a:spcBef>
              <a:buFontTx/>
              <a:buChar char="–"/>
            </a:pPr>
            <a:endParaRPr lang="en-US"/>
          </a:p>
          <a:p>
            <a:pPr marL="342900" indent="-342900" algn="l">
              <a:lnSpc>
                <a:spcPct val="80000"/>
              </a:lnSpc>
              <a:spcBef>
                <a:spcPct val="20000"/>
              </a:spcBef>
              <a:buFontTx/>
              <a:buChar char="•"/>
            </a:pPr>
            <a:r>
              <a:rPr lang="en-US" sz="2000"/>
              <a:t>Brevity penalty</a:t>
            </a:r>
          </a:p>
          <a:p>
            <a:pPr marL="742950" lvl="1" indent="-285750" algn="l">
              <a:lnSpc>
                <a:spcPct val="80000"/>
              </a:lnSpc>
              <a:spcBef>
                <a:spcPct val="20000"/>
              </a:spcBef>
              <a:buFontTx/>
              <a:buChar char="–"/>
            </a:pPr>
            <a:r>
              <a:rPr lang="en-US"/>
              <a:t>Can’t just type out single word “the” (precision 1.0!)</a:t>
            </a:r>
          </a:p>
          <a:p>
            <a:pPr marL="342900" indent="-342900" algn="l">
              <a:lnSpc>
                <a:spcPct val="80000"/>
              </a:lnSpc>
              <a:spcBef>
                <a:spcPct val="20000"/>
              </a:spcBef>
            </a:pPr>
            <a:endParaRPr lang="en-US" sz="2000"/>
          </a:p>
          <a:p>
            <a:pPr marL="342900" indent="-342900" algn="l">
              <a:lnSpc>
                <a:spcPct val="80000"/>
              </a:lnSpc>
              <a:spcBef>
                <a:spcPct val="20000"/>
              </a:spcBef>
            </a:pPr>
            <a:r>
              <a:rPr lang="en-US"/>
              <a:t>*** Amazingly hard to “game” the system (i.e., find a way to change machine output so that BLEU goes up, but quality doesn’t)</a:t>
            </a:r>
          </a:p>
          <a:p>
            <a:pPr marL="742950" lvl="1" indent="-285750" algn="l">
              <a:lnSpc>
                <a:spcPct val="80000"/>
              </a:lnSpc>
              <a:spcBef>
                <a:spcPct val="20000"/>
              </a:spcBef>
            </a:pPr>
            <a:endParaRPr lang="en-US" sz="200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42" name="Text Box 2"/>
          <p:cNvSpPr txBox="1">
            <a:spLocks noChangeArrowheads="1"/>
          </p:cNvSpPr>
          <p:nvPr/>
        </p:nvSpPr>
        <p:spPr bwMode="auto">
          <a:xfrm>
            <a:off x="304800" y="1600200"/>
            <a:ext cx="3124200" cy="2228850"/>
          </a:xfrm>
          <a:prstGeom prst="rect">
            <a:avLst/>
          </a:prstGeom>
          <a:solidFill>
            <a:schemeClr val="bg1"/>
          </a:solidFill>
          <a:ln w="9525">
            <a:solidFill>
              <a:srgbClr val="993366"/>
            </a:solidFill>
            <a:miter lim="800000"/>
            <a:headEnd/>
            <a:tailEnd/>
          </a:ln>
          <a:effectLst/>
        </p:spPr>
        <p:txBody>
          <a:bodyPr>
            <a:prstTxWarp prst="textNoShape">
              <a:avLst/>
            </a:prstTxWarp>
            <a:spAutoFit/>
          </a:bodyPr>
          <a:lstStyle/>
          <a:p>
            <a:pPr marL="228600" indent="-228600" algn="l"/>
            <a:r>
              <a:rPr lang="en-US" sz="1400" b="1"/>
              <a:t>Reference (human) translation:</a:t>
            </a:r>
            <a:r>
              <a:rPr lang="en-US" sz="1400">
                <a:solidFill>
                  <a:srgbClr val="C08080"/>
                </a:solidFill>
              </a:rPr>
              <a:t>  </a:t>
            </a:r>
            <a:br>
              <a:rPr lang="en-US" sz="1400">
                <a:solidFill>
                  <a:srgbClr val="C08080"/>
                </a:solidFill>
              </a:rPr>
            </a:br>
            <a:r>
              <a:rPr lang="en-US" sz="1400">
                <a:solidFill>
                  <a:srgbClr val="009900"/>
                </a:solidFill>
              </a:rPr>
              <a:t>The U.S. island of Guam is maintaining a high state of alert</a:t>
            </a:r>
            <a:r>
              <a:rPr lang="en-US" sz="1400">
                <a:solidFill>
                  <a:schemeClr val="accent2"/>
                </a:solidFill>
              </a:rPr>
              <a:t> </a:t>
            </a:r>
            <a:r>
              <a:rPr lang="en-US" sz="1400" u="sng">
                <a:solidFill>
                  <a:srgbClr val="800000"/>
                </a:solidFill>
              </a:rPr>
              <a:t>after the</a:t>
            </a:r>
            <a:r>
              <a:rPr lang="en-US" sz="1400">
                <a:solidFill>
                  <a:schemeClr val="accent2"/>
                </a:solidFill>
              </a:rPr>
              <a:t> </a:t>
            </a:r>
            <a:r>
              <a:rPr lang="en-US" sz="1400">
                <a:solidFill>
                  <a:srgbClr val="009900"/>
                </a:solidFill>
              </a:rPr>
              <a:t>Guam</a:t>
            </a:r>
            <a:r>
              <a:rPr lang="en-US" sz="1400">
                <a:solidFill>
                  <a:schemeClr val="accent2"/>
                </a:solidFill>
              </a:rPr>
              <a:t> </a:t>
            </a:r>
            <a:r>
              <a:rPr lang="en-US" sz="1400" u="sng">
                <a:solidFill>
                  <a:srgbClr val="FF0000"/>
                </a:solidFill>
              </a:rPr>
              <a:t>airport and its</a:t>
            </a:r>
            <a:r>
              <a:rPr lang="en-US" sz="1400">
                <a:solidFill>
                  <a:schemeClr val="accent2"/>
                </a:solidFill>
              </a:rPr>
              <a:t> </a:t>
            </a:r>
            <a:r>
              <a:rPr lang="en-US" sz="1400">
                <a:solidFill>
                  <a:srgbClr val="009900"/>
                </a:solidFill>
              </a:rPr>
              <a:t>offices both received an e-mail from someone calling himself the Saudi Arabian Osama bin Laden and threatening a biological/chemical attack against public places such as</a:t>
            </a:r>
            <a:r>
              <a:rPr lang="en-US" sz="1400">
                <a:solidFill>
                  <a:schemeClr val="accent2"/>
                </a:solidFill>
              </a:rPr>
              <a:t> </a:t>
            </a:r>
            <a:r>
              <a:rPr lang="en-US" sz="1400" u="sng">
                <a:solidFill>
                  <a:srgbClr val="800000"/>
                </a:solidFill>
              </a:rPr>
              <a:t>the airport</a:t>
            </a:r>
            <a:r>
              <a:rPr lang="en-US" sz="1400">
                <a:solidFill>
                  <a:schemeClr val="accent2"/>
                </a:solidFill>
              </a:rPr>
              <a:t> .</a:t>
            </a:r>
            <a:endParaRPr lang="en-US" sz="1400">
              <a:solidFill>
                <a:srgbClr val="C08080"/>
              </a:solidFill>
            </a:endParaRPr>
          </a:p>
        </p:txBody>
      </p:sp>
      <p:sp>
        <p:nvSpPr>
          <p:cNvPr id="368643" name="Text Box 3"/>
          <p:cNvSpPr txBox="1">
            <a:spLocks noChangeArrowheads="1"/>
          </p:cNvSpPr>
          <p:nvPr/>
        </p:nvSpPr>
        <p:spPr bwMode="auto">
          <a:xfrm>
            <a:off x="304800" y="4343400"/>
            <a:ext cx="3124200" cy="2228850"/>
          </a:xfrm>
          <a:prstGeom prst="rect">
            <a:avLst/>
          </a:prstGeom>
          <a:solidFill>
            <a:schemeClr val="bg1"/>
          </a:solidFill>
          <a:ln w="9525">
            <a:solidFill>
              <a:srgbClr val="993366"/>
            </a:solidFill>
            <a:miter lim="800000"/>
            <a:headEnd/>
            <a:tailEnd/>
          </a:ln>
          <a:effectLst/>
        </p:spPr>
        <p:txBody>
          <a:bodyPr>
            <a:prstTxWarp prst="textNoShape">
              <a:avLst/>
            </a:prstTxWarp>
            <a:spAutoFit/>
          </a:bodyPr>
          <a:lstStyle/>
          <a:p>
            <a:pPr marL="228600" indent="-228600" algn="l"/>
            <a:r>
              <a:rPr lang="en-US" sz="1400" b="1"/>
              <a:t>Machine translation:</a:t>
            </a:r>
            <a:r>
              <a:rPr lang="en-US" sz="1400">
                <a:solidFill>
                  <a:srgbClr val="C08080"/>
                </a:solidFill>
              </a:rPr>
              <a:t>  </a:t>
            </a:r>
            <a:br>
              <a:rPr lang="en-US" sz="1400">
                <a:solidFill>
                  <a:srgbClr val="C08080"/>
                </a:solidFill>
              </a:rPr>
            </a:br>
            <a:r>
              <a:rPr lang="en-US" sz="1400">
                <a:solidFill>
                  <a:schemeClr val="accent2"/>
                </a:solidFill>
              </a:rPr>
              <a:t>The American [?] international </a:t>
            </a:r>
            <a:r>
              <a:rPr lang="en-US" sz="1400" u="sng">
                <a:solidFill>
                  <a:srgbClr val="FF0000"/>
                </a:solidFill>
              </a:rPr>
              <a:t>airport and its</a:t>
            </a:r>
            <a:r>
              <a:rPr lang="en-US" sz="1400">
                <a:solidFill>
                  <a:schemeClr val="accent2"/>
                </a:solidFill>
              </a:rPr>
              <a:t> the office all receives one calls self the sand Arab rich business [?] and so on electronic mail , which sends out ;  The threat will be able after public place and so on </a:t>
            </a:r>
            <a:r>
              <a:rPr lang="en-US" sz="1400" u="sng">
                <a:solidFill>
                  <a:srgbClr val="800000"/>
                </a:solidFill>
              </a:rPr>
              <a:t>the airport</a:t>
            </a:r>
            <a:r>
              <a:rPr lang="en-US" sz="1400">
                <a:solidFill>
                  <a:schemeClr val="accent2"/>
                </a:solidFill>
              </a:rPr>
              <a:t> to start the biochemistry attack , [?] highly alerts </a:t>
            </a:r>
            <a:r>
              <a:rPr lang="en-US" sz="1400" u="sng">
                <a:solidFill>
                  <a:srgbClr val="800000"/>
                </a:solidFill>
              </a:rPr>
              <a:t>after the</a:t>
            </a:r>
            <a:r>
              <a:rPr lang="en-US" sz="1400">
                <a:solidFill>
                  <a:schemeClr val="accent2"/>
                </a:solidFill>
              </a:rPr>
              <a:t> maintenance.</a:t>
            </a:r>
          </a:p>
        </p:txBody>
      </p:sp>
      <p:sp>
        <p:nvSpPr>
          <p:cNvPr id="368644" name="Line 4"/>
          <p:cNvSpPr>
            <a:spLocks noChangeShapeType="1"/>
          </p:cNvSpPr>
          <p:nvPr/>
        </p:nvSpPr>
        <p:spPr bwMode="auto">
          <a:xfrm flipH="1">
            <a:off x="1447800" y="2514600"/>
            <a:ext cx="914400" cy="2362200"/>
          </a:xfrm>
          <a:prstGeom prst="line">
            <a:avLst/>
          </a:prstGeom>
          <a:noFill/>
          <a:ln w="38100" cap="rnd">
            <a:solidFill>
              <a:srgbClr val="FF0000"/>
            </a:solidFill>
            <a:prstDash val="sysDot"/>
            <a:round/>
            <a:headEnd/>
            <a:tailEnd/>
          </a:ln>
          <a:effectLst/>
        </p:spPr>
        <p:txBody>
          <a:bodyPr>
            <a:prstTxWarp prst="textNoShape">
              <a:avLst/>
            </a:prstTxWarp>
          </a:bodyPr>
          <a:lstStyle/>
          <a:p>
            <a:endParaRPr lang="en-US"/>
          </a:p>
        </p:txBody>
      </p:sp>
      <p:sp>
        <p:nvSpPr>
          <p:cNvPr id="368645" name="Line 5"/>
          <p:cNvSpPr>
            <a:spLocks noChangeShapeType="1"/>
          </p:cNvSpPr>
          <p:nvPr/>
        </p:nvSpPr>
        <p:spPr bwMode="auto">
          <a:xfrm>
            <a:off x="914400" y="2590800"/>
            <a:ext cx="533400" cy="3733800"/>
          </a:xfrm>
          <a:prstGeom prst="line">
            <a:avLst/>
          </a:prstGeom>
          <a:noFill/>
          <a:ln w="38100" cap="rnd">
            <a:solidFill>
              <a:srgbClr val="800000"/>
            </a:solidFill>
            <a:prstDash val="sysDot"/>
            <a:round/>
            <a:headEnd/>
            <a:tailEnd/>
          </a:ln>
          <a:effectLst/>
        </p:spPr>
        <p:txBody>
          <a:bodyPr>
            <a:prstTxWarp prst="textNoShape">
              <a:avLst/>
            </a:prstTxWarp>
          </a:bodyPr>
          <a:lstStyle/>
          <a:p>
            <a:endParaRPr lang="en-US"/>
          </a:p>
        </p:txBody>
      </p:sp>
      <p:sp>
        <p:nvSpPr>
          <p:cNvPr id="368646" name="Line 6"/>
          <p:cNvSpPr>
            <a:spLocks noChangeShapeType="1"/>
          </p:cNvSpPr>
          <p:nvPr/>
        </p:nvSpPr>
        <p:spPr bwMode="auto">
          <a:xfrm flipH="1">
            <a:off x="2514600" y="3886200"/>
            <a:ext cx="304800" cy="1981200"/>
          </a:xfrm>
          <a:prstGeom prst="line">
            <a:avLst/>
          </a:prstGeom>
          <a:noFill/>
          <a:ln w="38100" cap="rnd">
            <a:solidFill>
              <a:srgbClr val="800000"/>
            </a:solidFill>
            <a:prstDash val="sysDot"/>
            <a:round/>
            <a:headEnd/>
            <a:tailEnd/>
          </a:ln>
          <a:effectLst/>
        </p:spPr>
        <p:txBody>
          <a:bodyPr>
            <a:prstTxWarp prst="textNoShape">
              <a:avLst/>
            </a:prstTxWarp>
          </a:bodyPr>
          <a:lstStyle/>
          <a:p>
            <a:endParaRPr lang="en-US"/>
          </a:p>
        </p:txBody>
      </p:sp>
      <p:sp>
        <p:nvSpPr>
          <p:cNvPr id="368647" name="Rectangle 7"/>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prstTxWarp prst="textNoShape">
              <a:avLst/>
            </a:prstTxWarp>
          </a:bodyPr>
          <a:lstStyle/>
          <a:p>
            <a:r>
              <a:rPr lang="en-US" sz="4400">
                <a:solidFill>
                  <a:schemeClr val="tx2"/>
                </a:solidFill>
              </a:rPr>
              <a:t>BLEU Evaluation Metric</a:t>
            </a:r>
          </a:p>
          <a:p>
            <a:r>
              <a:rPr lang="en-US" sz="2400">
                <a:solidFill>
                  <a:schemeClr val="tx2"/>
                </a:solidFill>
              </a:rPr>
              <a:t>(Papineni et al, ACL-2002)</a:t>
            </a:r>
          </a:p>
        </p:txBody>
      </p:sp>
      <p:sp>
        <p:nvSpPr>
          <p:cNvPr id="368648" name="Rectangle 8"/>
          <p:cNvSpPr>
            <a:spLocks noChangeArrowheads="1"/>
          </p:cNvSpPr>
          <p:nvPr/>
        </p:nvSpPr>
        <p:spPr bwMode="auto">
          <a:xfrm>
            <a:off x="3505200" y="1600200"/>
            <a:ext cx="5486400" cy="990600"/>
          </a:xfrm>
          <a:prstGeom prst="rect">
            <a:avLst/>
          </a:prstGeom>
          <a:noFill/>
          <a:ln w="9525">
            <a:noFill/>
            <a:miter lim="800000"/>
            <a:headEnd/>
            <a:tailEnd/>
          </a:ln>
          <a:effectLst/>
        </p:spPr>
        <p:txBody>
          <a:bodyPr>
            <a:prstTxWarp prst="textNoShape">
              <a:avLst/>
            </a:prstTxWarp>
          </a:bodyPr>
          <a:lstStyle/>
          <a:p>
            <a:pPr marL="342900" indent="-342900" algn="l">
              <a:lnSpc>
                <a:spcPct val="80000"/>
              </a:lnSpc>
              <a:spcBef>
                <a:spcPct val="20000"/>
              </a:spcBef>
              <a:buFontTx/>
              <a:buChar char="•"/>
            </a:pPr>
            <a:r>
              <a:rPr lang="en-US" sz="2000"/>
              <a:t>BLEU formula</a:t>
            </a:r>
          </a:p>
          <a:p>
            <a:pPr marL="742950" lvl="1" indent="-285750" algn="l">
              <a:lnSpc>
                <a:spcPct val="80000"/>
              </a:lnSpc>
              <a:spcBef>
                <a:spcPct val="20000"/>
              </a:spcBef>
              <a:buFontTx/>
              <a:buChar char="•"/>
            </a:pPr>
            <a:r>
              <a:rPr lang="en-US" sz="2000"/>
              <a:t>Generally N=4</a:t>
            </a:r>
          </a:p>
          <a:p>
            <a:pPr marL="742950" lvl="1" indent="-285750" algn="l">
              <a:lnSpc>
                <a:spcPct val="80000"/>
              </a:lnSpc>
              <a:spcBef>
                <a:spcPct val="20000"/>
              </a:spcBef>
              <a:buFontTx/>
              <a:buChar char="•"/>
            </a:pPr>
            <a:r>
              <a:rPr lang="en-US" sz="2000"/>
              <a:t>w</a:t>
            </a:r>
            <a:r>
              <a:rPr lang="en-US" sz="2000" baseline="-25000"/>
              <a:t>i</a:t>
            </a:r>
            <a:r>
              <a:rPr lang="en-US" sz="2000"/>
              <a:t>=1/N (uniform weights)</a:t>
            </a:r>
          </a:p>
        </p:txBody>
      </p:sp>
      <p:graphicFrame>
        <p:nvGraphicFramePr>
          <p:cNvPr id="368649" name="Object 9"/>
          <p:cNvGraphicFramePr>
            <a:graphicFrameLocks noChangeAspect="1"/>
          </p:cNvGraphicFramePr>
          <p:nvPr/>
        </p:nvGraphicFramePr>
        <p:xfrm>
          <a:off x="3810000" y="2667000"/>
          <a:ext cx="3262313" cy="1036638"/>
        </p:xfrm>
        <a:graphic>
          <a:graphicData uri="http://schemas.openxmlformats.org/presentationml/2006/ole">
            <p:oleObj spid="_x0000_s1007618" name="Equation" r:id="rId3" imgW="1358640" imgH="431640" progId="Equation.3">
              <p:embed/>
            </p:oleObj>
          </a:graphicData>
        </a:graphic>
      </p:graphicFrame>
      <p:graphicFrame>
        <p:nvGraphicFramePr>
          <p:cNvPr id="368650" name="Object 10"/>
          <p:cNvGraphicFramePr>
            <a:graphicFrameLocks noChangeAspect="1"/>
          </p:cNvGraphicFramePr>
          <p:nvPr/>
        </p:nvGraphicFramePr>
        <p:xfrm>
          <a:off x="3810000" y="4724400"/>
          <a:ext cx="4635500" cy="1096963"/>
        </p:xfrm>
        <a:graphic>
          <a:graphicData uri="http://schemas.openxmlformats.org/presentationml/2006/ole">
            <p:oleObj spid="_x0000_s1007619" name="Equation" r:id="rId4" imgW="1930320" imgH="457200" progId="Equation.3">
              <p:embed/>
            </p:oleObj>
          </a:graphicData>
        </a:graphic>
      </p:graphicFrame>
      <p:sp>
        <p:nvSpPr>
          <p:cNvPr id="368651" name="Rectangle 11"/>
          <p:cNvSpPr>
            <a:spLocks noChangeArrowheads="1"/>
          </p:cNvSpPr>
          <p:nvPr/>
        </p:nvSpPr>
        <p:spPr bwMode="auto">
          <a:xfrm>
            <a:off x="3505200" y="3733800"/>
            <a:ext cx="5638800" cy="641350"/>
          </a:xfrm>
          <a:prstGeom prst="rect">
            <a:avLst/>
          </a:prstGeom>
          <a:noFill/>
          <a:ln w="9525">
            <a:noFill/>
            <a:miter lim="800000"/>
            <a:headEnd/>
            <a:tailEnd/>
          </a:ln>
          <a:effectLst/>
        </p:spPr>
        <p:txBody>
          <a:bodyPr>
            <a:prstTxWarp prst="textNoShape">
              <a:avLst/>
            </a:prstTxWarp>
            <a:spAutoFit/>
          </a:bodyPr>
          <a:lstStyle/>
          <a:p>
            <a:pPr lvl="1" algn="l"/>
            <a:r>
              <a:rPr lang="en-US"/>
              <a:t>BP=brevity penalty</a:t>
            </a:r>
            <a:br>
              <a:rPr lang="en-US"/>
            </a:br>
            <a:r>
              <a:rPr lang="en-US"/>
              <a:t>p</a:t>
            </a:r>
            <a:r>
              <a:rPr lang="en-US" baseline="-25000"/>
              <a:t>i</a:t>
            </a:r>
            <a:r>
              <a:rPr lang="en-US"/>
              <a:t>=i-gram precision</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85800" y="1752600"/>
            <a:ext cx="7620000" cy="4673600"/>
            <a:chOff x="432" y="1104"/>
            <a:chExt cx="4800" cy="2944"/>
          </a:xfrm>
        </p:grpSpPr>
        <p:sp>
          <p:nvSpPr>
            <p:cNvPr id="369667" name="Text Box 3"/>
            <p:cNvSpPr txBox="1">
              <a:spLocks noChangeArrowheads="1"/>
            </p:cNvSpPr>
            <p:nvPr/>
          </p:nvSpPr>
          <p:spPr bwMode="auto">
            <a:xfrm>
              <a:off x="432" y="1104"/>
              <a:ext cx="1584" cy="928"/>
            </a:xfrm>
            <a:prstGeom prst="rect">
              <a:avLst/>
            </a:prstGeom>
            <a:solidFill>
              <a:schemeClr val="bg1"/>
            </a:solidFill>
            <a:ln w="9525">
              <a:solidFill>
                <a:srgbClr val="993366"/>
              </a:solidFill>
              <a:miter lim="800000"/>
              <a:headEnd/>
              <a:tailEnd/>
            </a:ln>
            <a:effectLst/>
          </p:spPr>
          <p:txBody>
            <a:bodyPr>
              <a:prstTxWarp prst="textNoShape">
                <a:avLst/>
              </a:prstTxWarp>
              <a:spAutoFit/>
            </a:bodyPr>
            <a:lstStyle/>
            <a:p>
              <a:pPr marL="112713" indent="-112713" algn="l"/>
              <a:r>
                <a:rPr lang="en-US" sz="1000" b="1"/>
                <a:t>Reference translation 1:</a:t>
              </a:r>
              <a:r>
                <a:rPr lang="en-US" sz="1000">
                  <a:solidFill>
                    <a:srgbClr val="C08080"/>
                  </a:solidFill>
                </a:rPr>
                <a:t>  </a:t>
              </a:r>
              <a:br>
                <a:rPr lang="en-US" sz="1000">
                  <a:solidFill>
                    <a:srgbClr val="C08080"/>
                  </a:solidFill>
                </a:rPr>
              </a:br>
              <a:r>
                <a:rPr lang="en-US" sz="1000">
                  <a:solidFill>
                    <a:srgbClr val="009900"/>
                  </a:solidFill>
                </a:rPr>
                <a:t>The U.S. island of Guam is maintaining a high state of alert after the Guam airport and its offices both received an e-mail from someone calling himself the Saudi Arabian Osama bin Laden and threatening a biological/chemical attack against public places such as the airport .</a:t>
              </a:r>
            </a:p>
          </p:txBody>
        </p:sp>
        <p:sp>
          <p:nvSpPr>
            <p:cNvPr id="369668" name="Text Box 4"/>
            <p:cNvSpPr txBox="1">
              <a:spLocks noChangeArrowheads="1"/>
            </p:cNvSpPr>
            <p:nvPr/>
          </p:nvSpPr>
          <p:spPr bwMode="auto">
            <a:xfrm>
              <a:off x="432" y="3120"/>
              <a:ext cx="1584" cy="832"/>
            </a:xfrm>
            <a:prstGeom prst="rect">
              <a:avLst/>
            </a:prstGeom>
            <a:solidFill>
              <a:schemeClr val="bg1"/>
            </a:solidFill>
            <a:ln w="9525">
              <a:solidFill>
                <a:srgbClr val="800000"/>
              </a:solidFill>
              <a:miter lim="800000"/>
              <a:headEnd/>
              <a:tailEnd/>
            </a:ln>
            <a:effectLst/>
          </p:spPr>
          <p:txBody>
            <a:bodyPr>
              <a:prstTxWarp prst="textNoShape">
                <a:avLst/>
              </a:prstTxWarp>
              <a:spAutoFit/>
            </a:bodyPr>
            <a:lstStyle/>
            <a:p>
              <a:pPr marL="112713" indent="-112713" algn="l"/>
              <a:r>
                <a:rPr lang="en-US" sz="1000" b="1"/>
                <a:t>Reference translation 3:</a:t>
              </a:r>
              <a:r>
                <a:rPr lang="en-US" sz="1000">
                  <a:solidFill>
                    <a:srgbClr val="C08080"/>
                  </a:solidFill>
                </a:rPr>
                <a:t>  </a:t>
              </a:r>
              <a:br>
                <a:rPr lang="en-US" sz="1000">
                  <a:solidFill>
                    <a:srgbClr val="C08080"/>
                  </a:solidFill>
                </a:rPr>
              </a:br>
              <a:r>
                <a:rPr lang="en-US" sz="1000">
                  <a:solidFill>
                    <a:srgbClr val="009900"/>
                  </a:solidFill>
                </a:rPr>
                <a:t>The US International Airport of Guam and its office has received an email from a self-claimed Arabian millionaire named Laden , which threatens to launch a biochemical attack on such public places as airport . Guam authority has been on alert . </a:t>
              </a:r>
            </a:p>
          </p:txBody>
        </p:sp>
        <p:sp>
          <p:nvSpPr>
            <p:cNvPr id="369669" name="Text Box 5"/>
            <p:cNvSpPr txBox="1">
              <a:spLocks noChangeArrowheads="1"/>
            </p:cNvSpPr>
            <p:nvPr/>
          </p:nvSpPr>
          <p:spPr bwMode="auto">
            <a:xfrm>
              <a:off x="3648" y="3120"/>
              <a:ext cx="1584" cy="928"/>
            </a:xfrm>
            <a:prstGeom prst="rect">
              <a:avLst/>
            </a:prstGeom>
            <a:solidFill>
              <a:schemeClr val="bg1"/>
            </a:solidFill>
            <a:ln w="9525">
              <a:solidFill>
                <a:srgbClr val="993366"/>
              </a:solidFill>
              <a:miter lim="800000"/>
              <a:headEnd/>
              <a:tailEnd/>
            </a:ln>
            <a:effectLst/>
          </p:spPr>
          <p:txBody>
            <a:bodyPr>
              <a:prstTxWarp prst="textNoShape">
                <a:avLst/>
              </a:prstTxWarp>
              <a:spAutoFit/>
            </a:bodyPr>
            <a:lstStyle/>
            <a:p>
              <a:pPr marL="112713" indent="-112713" algn="l"/>
              <a:r>
                <a:rPr lang="en-US" sz="1000" b="1"/>
                <a:t>Reference translation 4:</a:t>
              </a:r>
              <a:r>
                <a:rPr lang="en-US" sz="1000">
                  <a:solidFill>
                    <a:srgbClr val="C08080"/>
                  </a:solidFill>
                </a:rPr>
                <a:t>  </a:t>
              </a:r>
              <a:br>
                <a:rPr lang="en-US" sz="1000">
                  <a:solidFill>
                    <a:srgbClr val="C08080"/>
                  </a:solidFill>
                </a:rPr>
              </a:br>
              <a:r>
                <a:rPr lang="en-US" sz="1000">
                  <a:solidFill>
                    <a:srgbClr val="009900"/>
                  </a:solidFill>
                </a:rPr>
                <a:t>US Guam International Airport and its office received an email from Mr. Bin Laden and other rich businessman from Saudi Arabia . They said there would be biochemistry air raid to Guam Airport and other public places . Guam needs to be in high precaution about this matter . </a:t>
              </a:r>
            </a:p>
          </p:txBody>
        </p:sp>
        <p:sp>
          <p:nvSpPr>
            <p:cNvPr id="369670" name="Text Box 6"/>
            <p:cNvSpPr txBox="1">
              <a:spLocks noChangeArrowheads="1"/>
            </p:cNvSpPr>
            <p:nvPr/>
          </p:nvSpPr>
          <p:spPr bwMode="auto">
            <a:xfrm>
              <a:off x="3648" y="1104"/>
              <a:ext cx="1584" cy="928"/>
            </a:xfrm>
            <a:prstGeom prst="rect">
              <a:avLst/>
            </a:prstGeom>
            <a:solidFill>
              <a:schemeClr val="bg1"/>
            </a:solidFill>
            <a:ln w="9525">
              <a:solidFill>
                <a:srgbClr val="993366"/>
              </a:solidFill>
              <a:miter lim="800000"/>
              <a:headEnd/>
              <a:tailEnd/>
            </a:ln>
            <a:effectLst/>
          </p:spPr>
          <p:txBody>
            <a:bodyPr>
              <a:prstTxWarp prst="textNoShape">
                <a:avLst/>
              </a:prstTxWarp>
              <a:spAutoFit/>
            </a:bodyPr>
            <a:lstStyle/>
            <a:p>
              <a:pPr marL="112713" indent="-112713" algn="l"/>
              <a:r>
                <a:rPr lang="en-US" sz="1000" b="1"/>
                <a:t>Reference translation 2:</a:t>
              </a:r>
              <a:r>
                <a:rPr lang="en-US" sz="1000">
                  <a:solidFill>
                    <a:srgbClr val="C08080"/>
                  </a:solidFill>
                </a:rPr>
                <a:t>  </a:t>
              </a:r>
              <a:br>
                <a:rPr lang="en-US" sz="1000">
                  <a:solidFill>
                    <a:srgbClr val="C08080"/>
                  </a:solidFill>
                </a:rPr>
              </a:br>
              <a:r>
                <a:rPr lang="en-US" sz="1000">
                  <a:solidFill>
                    <a:srgbClr val="009900"/>
                  </a:solidFill>
                </a:rPr>
                <a:t>Guam International Airport and its offices are maintaining a high state of alert after receiving an e-mail that was from a person claiming to be the wealthy Saudi Arabian businessman Bin Laden and that threatened to launch a biological and chemical attack on the airport and other public places .</a:t>
              </a:r>
              <a:r>
                <a:rPr lang="en-US" sz="1000">
                  <a:solidFill>
                    <a:schemeClr val="accent2"/>
                  </a:solidFill>
                </a:rPr>
                <a:t> </a:t>
              </a:r>
            </a:p>
          </p:txBody>
        </p:sp>
        <p:sp>
          <p:nvSpPr>
            <p:cNvPr id="369671" name="Text Box 7"/>
            <p:cNvSpPr txBox="1">
              <a:spLocks noChangeArrowheads="1"/>
            </p:cNvSpPr>
            <p:nvPr/>
          </p:nvSpPr>
          <p:spPr bwMode="auto">
            <a:xfrm>
              <a:off x="2064" y="2064"/>
              <a:ext cx="1536" cy="1024"/>
            </a:xfrm>
            <a:prstGeom prst="rect">
              <a:avLst/>
            </a:prstGeom>
            <a:solidFill>
              <a:schemeClr val="bg1"/>
            </a:solidFill>
            <a:ln w="9525">
              <a:solidFill>
                <a:srgbClr val="993366"/>
              </a:solidFill>
              <a:miter lim="800000"/>
              <a:headEnd/>
              <a:tailEnd/>
            </a:ln>
            <a:effectLst/>
          </p:spPr>
          <p:txBody>
            <a:bodyPr>
              <a:prstTxWarp prst="textNoShape">
                <a:avLst/>
              </a:prstTxWarp>
              <a:spAutoFit/>
            </a:bodyPr>
            <a:lstStyle/>
            <a:p>
              <a:pPr marL="112713" indent="-112713" algn="l"/>
              <a:r>
                <a:rPr lang="en-US" sz="1000" b="1"/>
                <a:t>Machine translation:</a:t>
              </a:r>
              <a:r>
                <a:rPr lang="en-US" sz="1000">
                  <a:solidFill>
                    <a:srgbClr val="C08080"/>
                  </a:solidFill>
                </a:rPr>
                <a:t>  </a:t>
              </a:r>
              <a:br>
                <a:rPr lang="en-US" sz="1000">
                  <a:solidFill>
                    <a:srgbClr val="C08080"/>
                  </a:solidFill>
                </a:rPr>
              </a:br>
              <a:r>
                <a:rPr lang="en-US" sz="1000">
                  <a:solidFill>
                    <a:schemeClr val="accent2"/>
                  </a:solidFill>
                </a:rPr>
                <a:t>The American [?] international airport and its the office all receives one calls self the sand Arab rich business [?] and so on electronic mail , which sends out ;  The threat will be able after public place and so on the airport to start the biochemistry attack , [?] highly alerts after the maintenance.</a:t>
              </a:r>
            </a:p>
          </p:txBody>
        </p:sp>
      </p:grpSp>
      <p:sp>
        <p:nvSpPr>
          <p:cNvPr id="369672" name="Rectangle 8"/>
          <p:cNvSpPr>
            <a:spLocks noChangeArrowheads="1"/>
          </p:cNvSpPr>
          <p:nvPr/>
        </p:nvSpPr>
        <p:spPr bwMode="auto">
          <a:xfrm>
            <a:off x="381000" y="0"/>
            <a:ext cx="8382000" cy="1600200"/>
          </a:xfrm>
          <a:prstGeom prst="rect">
            <a:avLst/>
          </a:prstGeom>
          <a:noFill/>
          <a:ln w="9525">
            <a:noFill/>
            <a:miter lim="800000"/>
            <a:headEnd/>
            <a:tailEnd/>
          </a:ln>
          <a:effectLst/>
        </p:spPr>
        <p:txBody>
          <a:bodyPr lIns="92075" tIns="46038" rIns="92075" bIns="46038" anchor="ctr">
            <a:prstTxWarp prst="textNoShape">
              <a:avLst/>
            </a:prstTxWarp>
          </a:bodyPr>
          <a:lstStyle/>
          <a:p>
            <a:pPr>
              <a:lnSpc>
                <a:spcPct val="80000"/>
              </a:lnSpc>
            </a:pPr>
            <a:r>
              <a:rPr lang="en-US" sz="4400">
                <a:solidFill>
                  <a:schemeClr val="tx2"/>
                </a:solidFill>
              </a:rPr>
              <a:t>Multiple Reference Translations</a:t>
            </a:r>
          </a:p>
        </p:txBody>
      </p:sp>
      <p:grpSp>
        <p:nvGrpSpPr>
          <p:cNvPr id="3" name="Group 9"/>
          <p:cNvGrpSpPr>
            <a:grpSpLocks/>
          </p:cNvGrpSpPr>
          <p:nvPr/>
        </p:nvGrpSpPr>
        <p:grpSpPr bwMode="auto">
          <a:xfrm>
            <a:off x="685800" y="1752600"/>
            <a:ext cx="7620000" cy="4673600"/>
            <a:chOff x="432" y="1104"/>
            <a:chExt cx="4800" cy="2944"/>
          </a:xfrm>
        </p:grpSpPr>
        <p:sp>
          <p:nvSpPr>
            <p:cNvPr id="369674" name="Text Box 10"/>
            <p:cNvSpPr txBox="1">
              <a:spLocks noChangeArrowheads="1"/>
            </p:cNvSpPr>
            <p:nvPr/>
          </p:nvSpPr>
          <p:spPr bwMode="auto">
            <a:xfrm>
              <a:off x="432" y="1104"/>
              <a:ext cx="1584" cy="928"/>
            </a:xfrm>
            <a:prstGeom prst="rect">
              <a:avLst/>
            </a:prstGeom>
            <a:solidFill>
              <a:schemeClr val="bg1"/>
            </a:solidFill>
            <a:ln w="9525">
              <a:solidFill>
                <a:srgbClr val="993366"/>
              </a:solidFill>
              <a:miter lim="800000"/>
              <a:headEnd/>
              <a:tailEnd/>
            </a:ln>
            <a:effectLst/>
          </p:spPr>
          <p:txBody>
            <a:bodyPr>
              <a:prstTxWarp prst="textNoShape">
                <a:avLst/>
              </a:prstTxWarp>
              <a:spAutoFit/>
            </a:bodyPr>
            <a:lstStyle/>
            <a:p>
              <a:pPr marL="112713" indent="-112713" algn="l"/>
              <a:r>
                <a:rPr lang="en-US" sz="1000" b="1"/>
                <a:t>Reference translation 1:</a:t>
              </a:r>
              <a:r>
                <a:rPr lang="en-US" sz="1000">
                  <a:solidFill>
                    <a:srgbClr val="C08080"/>
                  </a:solidFill>
                </a:rPr>
                <a:t>  </a:t>
              </a:r>
              <a:br>
                <a:rPr lang="en-US" sz="1000">
                  <a:solidFill>
                    <a:srgbClr val="C08080"/>
                  </a:solidFill>
                </a:rPr>
              </a:br>
              <a:r>
                <a:rPr lang="en-US" sz="1000">
                  <a:solidFill>
                    <a:srgbClr val="800000"/>
                  </a:solidFill>
                </a:rPr>
                <a:t>The</a:t>
              </a:r>
              <a:r>
                <a:rPr lang="en-US" sz="1000">
                  <a:solidFill>
                    <a:srgbClr val="009900"/>
                  </a:solidFill>
                </a:rPr>
                <a:t> U.S. island of Guam is maintaining a high state of alert </a:t>
              </a:r>
              <a:r>
                <a:rPr lang="en-US" sz="1000">
                  <a:solidFill>
                    <a:srgbClr val="C00000"/>
                  </a:solidFill>
                </a:rPr>
                <a:t>after the</a:t>
              </a:r>
              <a:r>
                <a:rPr lang="en-US" sz="1000">
                  <a:solidFill>
                    <a:srgbClr val="009900"/>
                  </a:solidFill>
                </a:rPr>
                <a:t> Guam airport </a:t>
              </a:r>
              <a:r>
                <a:rPr lang="en-US" sz="1000">
                  <a:solidFill>
                    <a:srgbClr val="800000"/>
                  </a:solidFill>
                </a:rPr>
                <a:t>and</a:t>
              </a:r>
              <a:r>
                <a:rPr lang="en-US" sz="1000">
                  <a:solidFill>
                    <a:srgbClr val="009900"/>
                  </a:solidFill>
                </a:rPr>
                <a:t> its offices both received an e-mail from someone calling himself </a:t>
              </a:r>
              <a:r>
                <a:rPr lang="en-US" sz="1000">
                  <a:solidFill>
                    <a:srgbClr val="800000"/>
                  </a:solidFill>
                </a:rPr>
                <a:t>the</a:t>
              </a:r>
              <a:r>
                <a:rPr lang="en-US" sz="1000">
                  <a:solidFill>
                    <a:srgbClr val="009900"/>
                  </a:solidFill>
                </a:rPr>
                <a:t> Saudi Arabian Osama bin Laden </a:t>
              </a:r>
              <a:r>
                <a:rPr lang="en-US" sz="1000">
                  <a:solidFill>
                    <a:srgbClr val="800000"/>
                  </a:solidFill>
                </a:rPr>
                <a:t>and</a:t>
              </a:r>
              <a:r>
                <a:rPr lang="en-US" sz="1000">
                  <a:solidFill>
                    <a:srgbClr val="009900"/>
                  </a:solidFill>
                </a:rPr>
                <a:t> threatening a biological/chemical </a:t>
              </a:r>
              <a:r>
                <a:rPr lang="en-US" sz="1000">
                  <a:solidFill>
                    <a:srgbClr val="800000"/>
                  </a:solidFill>
                </a:rPr>
                <a:t>attack</a:t>
              </a:r>
              <a:r>
                <a:rPr lang="en-US" sz="1000">
                  <a:solidFill>
                    <a:srgbClr val="009900"/>
                  </a:solidFill>
                </a:rPr>
                <a:t> against </a:t>
              </a:r>
              <a:r>
                <a:rPr lang="en-US" sz="1000">
                  <a:solidFill>
                    <a:srgbClr val="800000"/>
                  </a:solidFill>
                </a:rPr>
                <a:t>public</a:t>
              </a:r>
              <a:r>
                <a:rPr lang="en-US" sz="1000">
                  <a:solidFill>
                    <a:srgbClr val="009900"/>
                  </a:solidFill>
                </a:rPr>
                <a:t> places such as </a:t>
              </a:r>
              <a:r>
                <a:rPr lang="en-US" sz="1000">
                  <a:solidFill>
                    <a:srgbClr val="C00000"/>
                  </a:solidFill>
                </a:rPr>
                <a:t>the airport</a:t>
              </a:r>
              <a:r>
                <a:rPr lang="en-US" sz="1000">
                  <a:solidFill>
                    <a:srgbClr val="009900"/>
                  </a:solidFill>
                </a:rPr>
                <a:t> .</a:t>
              </a:r>
            </a:p>
          </p:txBody>
        </p:sp>
        <p:sp>
          <p:nvSpPr>
            <p:cNvPr id="369675" name="Text Box 11"/>
            <p:cNvSpPr txBox="1">
              <a:spLocks noChangeArrowheads="1"/>
            </p:cNvSpPr>
            <p:nvPr/>
          </p:nvSpPr>
          <p:spPr bwMode="auto">
            <a:xfrm>
              <a:off x="432" y="3120"/>
              <a:ext cx="1584" cy="832"/>
            </a:xfrm>
            <a:prstGeom prst="rect">
              <a:avLst/>
            </a:prstGeom>
            <a:solidFill>
              <a:schemeClr val="bg1"/>
            </a:solidFill>
            <a:ln w="9525">
              <a:solidFill>
                <a:srgbClr val="800000"/>
              </a:solidFill>
              <a:miter lim="800000"/>
              <a:headEnd/>
              <a:tailEnd/>
            </a:ln>
            <a:effectLst/>
          </p:spPr>
          <p:txBody>
            <a:bodyPr>
              <a:prstTxWarp prst="textNoShape">
                <a:avLst/>
              </a:prstTxWarp>
              <a:spAutoFit/>
            </a:bodyPr>
            <a:lstStyle/>
            <a:p>
              <a:pPr marL="112713" indent="-112713" algn="l"/>
              <a:r>
                <a:rPr lang="en-US" sz="1000" b="1"/>
                <a:t>Reference translation 3:</a:t>
              </a:r>
              <a:r>
                <a:rPr lang="en-US" sz="1000">
                  <a:solidFill>
                    <a:srgbClr val="C08080"/>
                  </a:solidFill>
                </a:rPr>
                <a:t>  </a:t>
              </a:r>
              <a:br>
                <a:rPr lang="en-US" sz="1000">
                  <a:solidFill>
                    <a:srgbClr val="C08080"/>
                  </a:solidFill>
                </a:rPr>
              </a:br>
              <a:r>
                <a:rPr lang="en-US" sz="1000">
                  <a:solidFill>
                    <a:srgbClr val="009900"/>
                  </a:solidFill>
                </a:rPr>
                <a:t>The US International Airport of Guam and its office has received an email from a self-claimed Arabian millionaire named Laden </a:t>
              </a:r>
              <a:r>
                <a:rPr lang="en-US" sz="1000">
                  <a:solidFill>
                    <a:srgbClr val="C00000"/>
                  </a:solidFill>
                </a:rPr>
                <a:t>,</a:t>
              </a:r>
              <a:r>
                <a:rPr lang="en-US" sz="1000">
                  <a:solidFill>
                    <a:srgbClr val="009900"/>
                  </a:solidFill>
                </a:rPr>
                <a:t> </a:t>
              </a:r>
              <a:r>
                <a:rPr lang="en-US" sz="1000">
                  <a:solidFill>
                    <a:srgbClr val="C00000"/>
                  </a:solidFill>
                </a:rPr>
                <a:t>which</a:t>
              </a:r>
              <a:r>
                <a:rPr lang="en-US" sz="1000">
                  <a:solidFill>
                    <a:srgbClr val="009900"/>
                  </a:solidFill>
                </a:rPr>
                <a:t> threatens to launch a biochemical attack on such public places as airport . Guam authority has been </a:t>
              </a:r>
              <a:r>
                <a:rPr lang="en-US" sz="1000">
                  <a:solidFill>
                    <a:srgbClr val="800000"/>
                  </a:solidFill>
                </a:rPr>
                <a:t>on</a:t>
              </a:r>
              <a:r>
                <a:rPr lang="en-US" sz="1000">
                  <a:solidFill>
                    <a:srgbClr val="009900"/>
                  </a:solidFill>
                </a:rPr>
                <a:t> alert . </a:t>
              </a:r>
            </a:p>
          </p:txBody>
        </p:sp>
        <p:sp>
          <p:nvSpPr>
            <p:cNvPr id="369676" name="Text Box 12"/>
            <p:cNvSpPr txBox="1">
              <a:spLocks noChangeArrowheads="1"/>
            </p:cNvSpPr>
            <p:nvPr/>
          </p:nvSpPr>
          <p:spPr bwMode="auto">
            <a:xfrm>
              <a:off x="3648" y="3120"/>
              <a:ext cx="1584" cy="928"/>
            </a:xfrm>
            <a:prstGeom prst="rect">
              <a:avLst/>
            </a:prstGeom>
            <a:solidFill>
              <a:schemeClr val="bg1"/>
            </a:solidFill>
            <a:ln w="9525">
              <a:solidFill>
                <a:srgbClr val="993366"/>
              </a:solidFill>
              <a:miter lim="800000"/>
              <a:headEnd/>
              <a:tailEnd/>
            </a:ln>
            <a:effectLst/>
          </p:spPr>
          <p:txBody>
            <a:bodyPr>
              <a:prstTxWarp prst="textNoShape">
                <a:avLst/>
              </a:prstTxWarp>
              <a:spAutoFit/>
            </a:bodyPr>
            <a:lstStyle/>
            <a:p>
              <a:pPr marL="112713" indent="-112713" algn="l"/>
              <a:r>
                <a:rPr lang="en-US" sz="1000" b="1"/>
                <a:t>Reference translation 4:</a:t>
              </a:r>
              <a:r>
                <a:rPr lang="en-US" sz="1000">
                  <a:solidFill>
                    <a:srgbClr val="C08080"/>
                  </a:solidFill>
                </a:rPr>
                <a:t>  </a:t>
              </a:r>
              <a:br>
                <a:rPr lang="en-US" sz="1000">
                  <a:solidFill>
                    <a:srgbClr val="C08080"/>
                  </a:solidFill>
                </a:rPr>
              </a:br>
              <a:r>
                <a:rPr lang="en-US" sz="1000">
                  <a:solidFill>
                    <a:srgbClr val="009900"/>
                  </a:solidFill>
                </a:rPr>
                <a:t>US Guam International Airport and its office received an email from Mr. Bin Laden and other </a:t>
              </a:r>
              <a:r>
                <a:rPr lang="en-US" sz="1000">
                  <a:solidFill>
                    <a:srgbClr val="800000"/>
                  </a:solidFill>
                </a:rPr>
                <a:t>rich</a:t>
              </a:r>
              <a:r>
                <a:rPr lang="en-US" sz="1000">
                  <a:solidFill>
                    <a:srgbClr val="009900"/>
                  </a:solidFill>
                </a:rPr>
                <a:t> businessman from Saudi Arabia . They said there would be </a:t>
              </a:r>
              <a:r>
                <a:rPr lang="en-US" sz="1000">
                  <a:solidFill>
                    <a:srgbClr val="800000"/>
                  </a:solidFill>
                </a:rPr>
                <a:t>biochemistry</a:t>
              </a:r>
              <a:r>
                <a:rPr lang="en-US" sz="1000">
                  <a:solidFill>
                    <a:srgbClr val="009900"/>
                  </a:solidFill>
                </a:rPr>
                <a:t> air raid to Guam Airport and other public places . Guam needs to be in high precaution about this matter . </a:t>
              </a:r>
            </a:p>
          </p:txBody>
        </p:sp>
        <p:sp>
          <p:nvSpPr>
            <p:cNvPr id="369677" name="Text Box 13"/>
            <p:cNvSpPr txBox="1">
              <a:spLocks noChangeArrowheads="1"/>
            </p:cNvSpPr>
            <p:nvPr/>
          </p:nvSpPr>
          <p:spPr bwMode="auto">
            <a:xfrm>
              <a:off x="3648" y="1104"/>
              <a:ext cx="1584" cy="928"/>
            </a:xfrm>
            <a:prstGeom prst="rect">
              <a:avLst/>
            </a:prstGeom>
            <a:solidFill>
              <a:schemeClr val="bg1"/>
            </a:solidFill>
            <a:ln w="9525">
              <a:solidFill>
                <a:srgbClr val="993366"/>
              </a:solidFill>
              <a:miter lim="800000"/>
              <a:headEnd/>
              <a:tailEnd/>
            </a:ln>
            <a:effectLst/>
          </p:spPr>
          <p:txBody>
            <a:bodyPr>
              <a:prstTxWarp prst="textNoShape">
                <a:avLst/>
              </a:prstTxWarp>
              <a:spAutoFit/>
            </a:bodyPr>
            <a:lstStyle/>
            <a:p>
              <a:pPr marL="112713" indent="-112713" algn="l"/>
              <a:r>
                <a:rPr lang="en-US" sz="1000" b="1"/>
                <a:t>Reference translation 2:</a:t>
              </a:r>
              <a:r>
                <a:rPr lang="en-US" sz="1000">
                  <a:solidFill>
                    <a:srgbClr val="C08080"/>
                  </a:solidFill>
                </a:rPr>
                <a:t>  </a:t>
              </a:r>
              <a:br>
                <a:rPr lang="en-US" sz="1000">
                  <a:solidFill>
                    <a:srgbClr val="C08080"/>
                  </a:solidFill>
                </a:rPr>
              </a:br>
              <a:r>
                <a:rPr lang="en-US" sz="1000">
                  <a:solidFill>
                    <a:srgbClr val="009900"/>
                  </a:solidFill>
                </a:rPr>
                <a:t>Guam </a:t>
              </a:r>
              <a:r>
                <a:rPr lang="en-US" sz="1000">
                  <a:solidFill>
                    <a:srgbClr val="FF0000"/>
                  </a:solidFill>
                </a:rPr>
                <a:t>International Airport and its</a:t>
              </a:r>
              <a:r>
                <a:rPr lang="en-US" sz="1000">
                  <a:solidFill>
                    <a:srgbClr val="009900"/>
                  </a:solidFill>
                </a:rPr>
                <a:t> offices are maintaining a high state of alert </a:t>
              </a:r>
              <a:r>
                <a:rPr lang="en-US" sz="1000">
                  <a:solidFill>
                    <a:srgbClr val="800000"/>
                  </a:solidFill>
                </a:rPr>
                <a:t>after</a:t>
              </a:r>
              <a:r>
                <a:rPr lang="en-US" sz="1000">
                  <a:solidFill>
                    <a:srgbClr val="009900"/>
                  </a:solidFill>
                </a:rPr>
                <a:t> receiving an e-mail that was from a person claiming </a:t>
              </a:r>
              <a:r>
                <a:rPr lang="en-US" sz="1000">
                  <a:solidFill>
                    <a:srgbClr val="800000"/>
                  </a:solidFill>
                </a:rPr>
                <a:t>to be </a:t>
              </a:r>
              <a:r>
                <a:rPr lang="en-US" sz="1000">
                  <a:solidFill>
                    <a:srgbClr val="009900"/>
                  </a:solidFill>
                </a:rPr>
                <a:t>the wealthy Saudi Arabian businessman Bin Laden and that threatened to launch a biological and chemical attack </a:t>
              </a:r>
              <a:r>
                <a:rPr lang="en-US" sz="1000">
                  <a:solidFill>
                    <a:srgbClr val="C00000"/>
                  </a:solidFill>
                </a:rPr>
                <a:t>on the</a:t>
              </a:r>
              <a:r>
                <a:rPr lang="en-US" sz="1000">
                  <a:solidFill>
                    <a:srgbClr val="009900"/>
                  </a:solidFill>
                </a:rPr>
                <a:t> airport and other public places .</a:t>
              </a:r>
              <a:r>
                <a:rPr lang="en-US" sz="1000">
                  <a:solidFill>
                    <a:schemeClr val="accent2"/>
                  </a:solidFill>
                </a:rPr>
                <a:t> </a:t>
              </a:r>
            </a:p>
          </p:txBody>
        </p:sp>
        <p:sp>
          <p:nvSpPr>
            <p:cNvPr id="369678" name="Text Box 14"/>
            <p:cNvSpPr txBox="1">
              <a:spLocks noChangeArrowheads="1"/>
            </p:cNvSpPr>
            <p:nvPr/>
          </p:nvSpPr>
          <p:spPr bwMode="auto">
            <a:xfrm>
              <a:off x="2064" y="2064"/>
              <a:ext cx="1536" cy="1024"/>
            </a:xfrm>
            <a:prstGeom prst="rect">
              <a:avLst/>
            </a:prstGeom>
            <a:solidFill>
              <a:schemeClr val="bg1"/>
            </a:solidFill>
            <a:ln w="9525">
              <a:solidFill>
                <a:srgbClr val="993366"/>
              </a:solidFill>
              <a:miter lim="800000"/>
              <a:headEnd/>
              <a:tailEnd/>
            </a:ln>
            <a:effectLst/>
          </p:spPr>
          <p:txBody>
            <a:bodyPr>
              <a:prstTxWarp prst="textNoShape">
                <a:avLst/>
              </a:prstTxWarp>
              <a:spAutoFit/>
            </a:bodyPr>
            <a:lstStyle/>
            <a:p>
              <a:pPr marL="112713" indent="-112713" algn="l"/>
              <a:r>
                <a:rPr lang="en-US" sz="1000" b="1"/>
                <a:t>Machine translation:</a:t>
              </a:r>
              <a:r>
                <a:rPr lang="en-US" sz="1000">
                  <a:solidFill>
                    <a:srgbClr val="C08080"/>
                  </a:solidFill>
                </a:rPr>
                <a:t>  </a:t>
              </a:r>
              <a:br>
                <a:rPr lang="en-US" sz="1000">
                  <a:solidFill>
                    <a:srgbClr val="C08080"/>
                  </a:solidFill>
                </a:rPr>
              </a:br>
              <a:r>
                <a:rPr lang="en-US" sz="1000">
                  <a:solidFill>
                    <a:srgbClr val="800000"/>
                  </a:solidFill>
                </a:rPr>
                <a:t>The</a:t>
              </a:r>
              <a:r>
                <a:rPr lang="en-US" sz="1000">
                  <a:solidFill>
                    <a:schemeClr val="accent2"/>
                  </a:solidFill>
                </a:rPr>
                <a:t> American [?] </a:t>
              </a:r>
              <a:r>
                <a:rPr lang="en-US" sz="1000">
                  <a:solidFill>
                    <a:srgbClr val="FF0000"/>
                  </a:solidFill>
                </a:rPr>
                <a:t>international airport and its</a:t>
              </a:r>
              <a:r>
                <a:rPr lang="en-US" sz="1000">
                  <a:solidFill>
                    <a:schemeClr val="accent2"/>
                  </a:solidFill>
                </a:rPr>
                <a:t> </a:t>
              </a:r>
              <a:r>
                <a:rPr lang="en-US" sz="1000">
                  <a:solidFill>
                    <a:srgbClr val="800000"/>
                  </a:solidFill>
                </a:rPr>
                <a:t>the</a:t>
              </a:r>
              <a:r>
                <a:rPr lang="en-US" sz="1000">
                  <a:solidFill>
                    <a:schemeClr val="accent2"/>
                  </a:solidFill>
                </a:rPr>
                <a:t> office all receives one calls self the sand Arab </a:t>
              </a:r>
              <a:r>
                <a:rPr lang="en-US" sz="1000">
                  <a:solidFill>
                    <a:srgbClr val="800000"/>
                  </a:solidFill>
                </a:rPr>
                <a:t>rich</a:t>
              </a:r>
              <a:r>
                <a:rPr lang="en-US" sz="1000">
                  <a:solidFill>
                    <a:schemeClr val="accent2"/>
                  </a:solidFill>
                </a:rPr>
                <a:t> business [?] </a:t>
              </a:r>
              <a:r>
                <a:rPr lang="en-US" sz="1000">
                  <a:solidFill>
                    <a:srgbClr val="800000"/>
                  </a:solidFill>
                </a:rPr>
                <a:t>and</a:t>
              </a:r>
              <a:r>
                <a:rPr lang="en-US" sz="1000">
                  <a:solidFill>
                    <a:schemeClr val="accent2"/>
                  </a:solidFill>
                </a:rPr>
                <a:t> so </a:t>
              </a:r>
              <a:r>
                <a:rPr lang="en-US" sz="1000">
                  <a:solidFill>
                    <a:srgbClr val="800000"/>
                  </a:solidFill>
                </a:rPr>
                <a:t>on</a:t>
              </a:r>
              <a:r>
                <a:rPr lang="en-US" sz="1000">
                  <a:solidFill>
                    <a:schemeClr val="accent2"/>
                  </a:solidFill>
                </a:rPr>
                <a:t> electronic mail </a:t>
              </a:r>
              <a:r>
                <a:rPr lang="en-US" sz="1000">
                  <a:solidFill>
                    <a:srgbClr val="C00000"/>
                  </a:solidFill>
                </a:rPr>
                <a:t>,</a:t>
              </a:r>
              <a:r>
                <a:rPr lang="en-US" sz="1000">
                  <a:solidFill>
                    <a:schemeClr val="accent2"/>
                  </a:solidFill>
                </a:rPr>
                <a:t> </a:t>
              </a:r>
              <a:r>
                <a:rPr lang="en-US" sz="1000">
                  <a:solidFill>
                    <a:srgbClr val="C00000"/>
                  </a:solidFill>
                </a:rPr>
                <a:t>which</a:t>
              </a:r>
              <a:r>
                <a:rPr lang="en-US" sz="1000">
                  <a:solidFill>
                    <a:schemeClr val="accent2"/>
                  </a:solidFill>
                </a:rPr>
                <a:t> sends out ;  The threat will </a:t>
              </a:r>
              <a:r>
                <a:rPr lang="en-US" sz="1000">
                  <a:solidFill>
                    <a:srgbClr val="800000"/>
                  </a:solidFill>
                </a:rPr>
                <a:t>be</a:t>
              </a:r>
              <a:r>
                <a:rPr lang="en-US" sz="1000">
                  <a:solidFill>
                    <a:schemeClr val="accent2"/>
                  </a:solidFill>
                </a:rPr>
                <a:t> able </a:t>
              </a:r>
              <a:r>
                <a:rPr lang="en-US" sz="1000">
                  <a:solidFill>
                    <a:srgbClr val="800000"/>
                  </a:solidFill>
                </a:rPr>
                <a:t>after</a:t>
              </a:r>
              <a:r>
                <a:rPr lang="en-US" sz="1000">
                  <a:solidFill>
                    <a:schemeClr val="accent2"/>
                  </a:solidFill>
                </a:rPr>
                <a:t> </a:t>
              </a:r>
              <a:r>
                <a:rPr lang="en-US" sz="1000">
                  <a:solidFill>
                    <a:srgbClr val="800000"/>
                  </a:solidFill>
                </a:rPr>
                <a:t>public</a:t>
              </a:r>
              <a:r>
                <a:rPr lang="en-US" sz="1000">
                  <a:solidFill>
                    <a:schemeClr val="accent2"/>
                  </a:solidFill>
                </a:rPr>
                <a:t> place </a:t>
              </a:r>
              <a:r>
                <a:rPr lang="en-US" sz="1000">
                  <a:solidFill>
                    <a:srgbClr val="800000"/>
                  </a:solidFill>
                </a:rPr>
                <a:t>and</a:t>
              </a:r>
              <a:r>
                <a:rPr lang="en-US" sz="1000">
                  <a:solidFill>
                    <a:schemeClr val="accent2"/>
                  </a:solidFill>
                </a:rPr>
                <a:t> so </a:t>
              </a:r>
              <a:r>
                <a:rPr lang="en-US" sz="1000">
                  <a:solidFill>
                    <a:srgbClr val="C00000"/>
                  </a:solidFill>
                </a:rPr>
                <a:t>on the</a:t>
              </a:r>
              <a:r>
                <a:rPr lang="en-US" sz="1000">
                  <a:solidFill>
                    <a:schemeClr val="accent2"/>
                  </a:solidFill>
                </a:rPr>
                <a:t> </a:t>
              </a:r>
              <a:r>
                <a:rPr lang="en-US" sz="1000">
                  <a:solidFill>
                    <a:srgbClr val="C00000"/>
                  </a:solidFill>
                </a:rPr>
                <a:t>airport</a:t>
              </a:r>
              <a:r>
                <a:rPr lang="en-US" sz="1000">
                  <a:solidFill>
                    <a:schemeClr val="accent2"/>
                  </a:solidFill>
                </a:rPr>
                <a:t> </a:t>
              </a:r>
              <a:r>
                <a:rPr lang="en-US" sz="1000">
                  <a:solidFill>
                    <a:srgbClr val="800000"/>
                  </a:solidFill>
                </a:rPr>
                <a:t>to</a:t>
              </a:r>
              <a:r>
                <a:rPr lang="en-US" sz="1000">
                  <a:solidFill>
                    <a:schemeClr val="accent2"/>
                  </a:solidFill>
                </a:rPr>
                <a:t> start the </a:t>
              </a:r>
              <a:r>
                <a:rPr lang="en-US" sz="1000">
                  <a:solidFill>
                    <a:srgbClr val="800000"/>
                  </a:solidFill>
                </a:rPr>
                <a:t>biochemistry</a:t>
              </a:r>
              <a:r>
                <a:rPr lang="en-US" sz="1000">
                  <a:solidFill>
                    <a:schemeClr val="accent2"/>
                  </a:solidFill>
                </a:rPr>
                <a:t> </a:t>
              </a:r>
              <a:r>
                <a:rPr lang="en-US" sz="1000">
                  <a:solidFill>
                    <a:srgbClr val="800000"/>
                  </a:solidFill>
                </a:rPr>
                <a:t>attack</a:t>
              </a:r>
              <a:r>
                <a:rPr lang="en-US" sz="1000">
                  <a:solidFill>
                    <a:schemeClr val="accent2"/>
                  </a:solidFill>
                </a:rPr>
                <a:t> , [?] highly alerts </a:t>
              </a:r>
              <a:r>
                <a:rPr lang="en-US" sz="1000">
                  <a:solidFill>
                    <a:srgbClr val="C00000"/>
                  </a:solidFill>
                </a:rPr>
                <a:t>after the</a:t>
              </a:r>
              <a:r>
                <a:rPr lang="en-US" sz="1000">
                  <a:solidFill>
                    <a:schemeClr val="accent2"/>
                  </a:solidFill>
                </a:rPr>
                <a:t> maintenance.</a:t>
              </a:r>
            </a:p>
          </p:txBody>
        </p:sp>
        <p:sp>
          <p:nvSpPr>
            <p:cNvPr id="369679" name="AutoShape 15"/>
            <p:cNvSpPr>
              <a:spLocks noChangeArrowheads="1"/>
            </p:cNvSpPr>
            <p:nvPr/>
          </p:nvSpPr>
          <p:spPr bwMode="auto">
            <a:xfrm>
              <a:off x="2430" y="2772"/>
              <a:ext cx="96" cy="96"/>
            </a:xfrm>
            <a:prstGeom prst="roundRect">
              <a:avLst>
                <a:gd name="adj" fmla="val 30208"/>
              </a:avLst>
            </a:prstGeom>
            <a:noFill/>
            <a:ln w="6350">
              <a:solidFill>
                <a:srgbClr val="800000"/>
              </a:solidFill>
              <a:round/>
              <a:headEnd/>
              <a:tailEnd/>
            </a:ln>
            <a:effectLst/>
          </p:spPr>
          <p:txBody>
            <a:bodyPr wrap="none" anchor="ctr">
              <a:prstTxWarp prst="textNoShape">
                <a:avLst/>
              </a:prstTxWarp>
            </a:bodyPr>
            <a:lstStyle/>
            <a:p>
              <a:endParaRPr lang="en-US"/>
            </a:p>
          </p:txBody>
        </p:sp>
        <p:sp>
          <p:nvSpPr>
            <p:cNvPr id="369680" name="AutoShape 16"/>
            <p:cNvSpPr>
              <a:spLocks noChangeArrowheads="1"/>
            </p:cNvSpPr>
            <p:nvPr/>
          </p:nvSpPr>
          <p:spPr bwMode="auto">
            <a:xfrm>
              <a:off x="4692" y="1521"/>
              <a:ext cx="96" cy="96"/>
            </a:xfrm>
            <a:prstGeom prst="roundRect">
              <a:avLst>
                <a:gd name="adj" fmla="val 30208"/>
              </a:avLst>
            </a:prstGeom>
            <a:noFill/>
            <a:ln w="6350">
              <a:solidFill>
                <a:srgbClr val="800000"/>
              </a:solidFill>
              <a:round/>
              <a:headEnd/>
              <a:tailEnd/>
            </a:ln>
            <a:effectLst/>
          </p:spPr>
          <p:txBody>
            <a:bodyPr wrap="none" anchor="ctr">
              <a:prstTxWarp prst="textNoShape">
                <a:avLst/>
              </a:prstTxWarp>
            </a:bodyPr>
            <a:lstStyle/>
            <a:p>
              <a:endParaRPr lang="en-US"/>
            </a:p>
          </p:txBody>
        </p:sp>
        <p:sp>
          <p:nvSpPr>
            <p:cNvPr id="369681" name="AutoShape 17"/>
            <p:cNvSpPr>
              <a:spLocks noChangeArrowheads="1"/>
            </p:cNvSpPr>
            <p:nvPr/>
          </p:nvSpPr>
          <p:spPr bwMode="auto">
            <a:xfrm>
              <a:off x="3138" y="2577"/>
              <a:ext cx="96" cy="96"/>
            </a:xfrm>
            <a:prstGeom prst="roundRect">
              <a:avLst>
                <a:gd name="adj" fmla="val 30208"/>
              </a:avLst>
            </a:prstGeom>
            <a:noFill/>
            <a:ln w="6350">
              <a:solidFill>
                <a:srgbClr val="800000"/>
              </a:solidFill>
              <a:round/>
              <a:headEnd/>
              <a:tailEnd/>
            </a:ln>
            <a:effectLst/>
          </p:spPr>
          <p:txBody>
            <a:bodyPr wrap="none" anchor="ctr">
              <a:prstTxWarp prst="textNoShape">
                <a:avLst/>
              </a:prstTxWarp>
            </a:bodyPr>
            <a:lstStyle/>
            <a:p>
              <a:endParaRPr lang="en-US"/>
            </a:p>
          </p:txBody>
        </p:sp>
        <p:cxnSp>
          <p:nvCxnSpPr>
            <p:cNvPr id="369682" name="AutoShape 18"/>
            <p:cNvCxnSpPr>
              <a:cxnSpLocks noChangeShapeType="1"/>
              <a:stCxn id="369680" idx="2"/>
              <a:endCxn id="369681" idx="0"/>
            </p:cNvCxnSpPr>
            <p:nvPr/>
          </p:nvCxnSpPr>
          <p:spPr bwMode="auto">
            <a:xfrm flipH="1">
              <a:off x="3186" y="1617"/>
              <a:ext cx="1554" cy="960"/>
            </a:xfrm>
            <a:prstGeom prst="straightConnector1">
              <a:avLst/>
            </a:prstGeom>
            <a:noFill/>
            <a:ln w="6350">
              <a:solidFill>
                <a:srgbClr val="800000"/>
              </a:solidFill>
              <a:round/>
              <a:headEnd/>
              <a:tailEnd/>
            </a:ln>
            <a:effectLst/>
          </p:spPr>
        </p:cxnSp>
        <p:sp>
          <p:nvSpPr>
            <p:cNvPr id="369683" name="AutoShape 19"/>
            <p:cNvSpPr>
              <a:spLocks noChangeArrowheads="1"/>
            </p:cNvSpPr>
            <p:nvPr/>
          </p:nvSpPr>
          <p:spPr bwMode="auto">
            <a:xfrm>
              <a:off x="3765" y="1908"/>
              <a:ext cx="240" cy="96"/>
            </a:xfrm>
            <a:prstGeom prst="roundRect">
              <a:avLst>
                <a:gd name="adj" fmla="val 30208"/>
              </a:avLst>
            </a:prstGeom>
            <a:noFill/>
            <a:ln w="6350">
              <a:solidFill>
                <a:srgbClr val="C00000"/>
              </a:solidFill>
              <a:round/>
              <a:headEnd/>
              <a:tailEnd/>
            </a:ln>
            <a:effectLst/>
          </p:spPr>
          <p:txBody>
            <a:bodyPr wrap="none" anchor="ctr">
              <a:prstTxWarp prst="textNoShape">
                <a:avLst/>
              </a:prstTxWarp>
            </a:bodyPr>
            <a:lstStyle/>
            <a:p>
              <a:endParaRPr lang="en-US"/>
            </a:p>
          </p:txBody>
        </p:sp>
        <p:sp>
          <p:nvSpPr>
            <p:cNvPr id="369684" name="AutoShape 20"/>
            <p:cNvSpPr>
              <a:spLocks noChangeArrowheads="1"/>
            </p:cNvSpPr>
            <p:nvPr/>
          </p:nvSpPr>
          <p:spPr bwMode="auto">
            <a:xfrm>
              <a:off x="3072" y="2676"/>
              <a:ext cx="240" cy="96"/>
            </a:xfrm>
            <a:prstGeom prst="roundRect">
              <a:avLst>
                <a:gd name="adj" fmla="val 30208"/>
              </a:avLst>
            </a:prstGeom>
            <a:noFill/>
            <a:ln w="6350">
              <a:solidFill>
                <a:srgbClr val="C00000"/>
              </a:solidFill>
              <a:round/>
              <a:headEnd/>
              <a:tailEnd/>
            </a:ln>
            <a:effectLst/>
          </p:spPr>
          <p:txBody>
            <a:bodyPr wrap="none" anchor="ctr">
              <a:prstTxWarp prst="textNoShape">
                <a:avLst/>
              </a:prstTxWarp>
            </a:bodyPr>
            <a:lstStyle/>
            <a:p>
              <a:endParaRPr lang="en-US"/>
            </a:p>
          </p:txBody>
        </p:sp>
        <p:cxnSp>
          <p:nvCxnSpPr>
            <p:cNvPr id="369685" name="AutoShape 21"/>
            <p:cNvCxnSpPr>
              <a:cxnSpLocks noChangeShapeType="1"/>
              <a:stCxn id="369683" idx="2"/>
              <a:endCxn id="369684" idx="0"/>
            </p:cNvCxnSpPr>
            <p:nvPr/>
          </p:nvCxnSpPr>
          <p:spPr bwMode="auto">
            <a:xfrm flipH="1">
              <a:off x="3192" y="2004"/>
              <a:ext cx="693" cy="672"/>
            </a:xfrm>
            <a:prstGeom prst="straightConnector1">
              <a:avLst/>
            </a:prstGeom>
            <a:noFill/>
            <a:ln w="6350">
              <a:solidFill>
                <a:srgbClr val="C00000"/>
              </a:solidFill>
              <a:round/>
              <a:headEnd/>
              <a:tailEnd/>
            </a:ln>
            <a:effectLst/>
          </p:spPr>
        </p:cxnSp>
        <p:sp>
          <p:nvSpPr>
            <p:cNvPr id="369686" name="AutoShape 22"/>
            <p:cNvSpPr>
              <a:spLocks noChangeArrowheads="1"/>
            </p:cNvSpPr>
            <p:nvPr/>
          </p:nvSpPr>
          <p:spPr bwMode="auto">
            <a:xfrm>
              <a:off x="3171" y="2676"/>
              <a:ext cx="144" cy="96"/>
            </a:xfrm>
            <a:prstGeom prst="roundRect">
              <a:avLst>
                <a:gd name="adj" fmla="val 30208"/>
              </a:avLst>
            </a:prstGeom>
            <a:noFill/>
            <a:ln w="6350">
              <a:solidFill>
                <a:srgbClr val="C00000"/>
              </a:solidFill>
              <a:round/>
              <a:headEnd/>
              <a:tailEnd/>
            </a:ln>
            <a:effectLst/>
          </p:spPr>
          <p:txBody>
            <a:bodyPr wrap="none" anchor="ctr">
              <a:prstTxWarp prst="textNoShape">
                <a:avLst/>
              </a:prstTxWarp>
            </a:bodyPr>
            <a:lstStyle/>
            <a:p>
              <a:endParaRPr lang="en-US"/>
            </a:p>
          </p:txBody>
        </p:sp>
        <p:sp>
          <p:nvSpPr>
            <p:cNvPr id="369687" name="AutoShape 23"/>
            <p:cNvSpPr>
              <a:spLocks noChangeArrowheads="1"/>
            </p:cNvSpPr>
            <p:nvPr/>
          </p:nvSpPr>
          <p:spPr bwMode="auto">
            <a:xfrm>
              <a:off x="2451" y="2484"/>
              <a:ext cx="96" cy="96"/>
            </a:xfrm>
            <a:prstGeom prst="roundRect">
              <a:avLst>
                <a:gd name="adj" fmla="val 30208"/>
              </a:avLst>
            </a:prstGeom>
            <a:noFill/>
            <a:ln w="6350">
              <a:solidFill>
                <a:srgbClr val="800000"/>
              </a:solidFill>
              <a:round/>
              <a:headEnd/>
              <a:tailEnd/>
            </a:ln>
            <a:effectLst/>
          </p:spPr>
          <p:txBody>
            <a:bodyPr wrap="none" anchor="ctr">
              <a:prstTxWarp prst="textNoShape">
                <a:avLst/>
              </a:prstTxWarp>
            </a:bodyPr>
            <a:lstStyle/>
            <a:p>
              <a:endParaRPr lang="en-US"/>
            </a:p>
          </p:txBody>
        </p:sp>
        <p:sp>
          <p:nvSpPr>
            <p:cNvPr id="369688" name="AutoShape 24"/>
            <p:cNvSpPr>
              <a:spLocks noChangeArrowheads="1"/>
            </p:cNvSpPr>
            <p:nvPr/>
          </p:nvSpPr>
          <p:spPr bwMode="auto">
            <a:xfrm>
              <a:off x="1236" y="3831"/>
              <a:ext cx="96" cy="96"/>
            </a:xfrm>
            <a:prstGeom prst="roundRect">
              <a:avLst>
                <a:gd name="adj" fmla="val 30208"/>
              </a:avLst>
            </a:prstGeom>
            <a:noFill/>
            <a:ln w="6350">
              <a:solidFill>
                <a:srgbClr val="800000"/>
              </a:solidFill>
              <a:round/>
              <a:headEnd/>
              <a:tailEnd/>
            </a:ln>
            <a:effectLst/>
          </p:spPr>
          <p:txBody>
            <a:bodyPr wrap="none" anchor="ctr">
              <a:prstTxWarp prst="textNoShape">
                <a:avLst/>
              </a:prstTxWarp>
            </a:bodyPr>
            <a:lstStyle/>
            <a:p>
              <a:endParaRPr lang="en-US"/>
            </a:p>
          </p:txBody>
        </p:sp>
        <p:cxnSp>
          <p:nvCxnSpPr>
            <p:cNvPr id="369689" name="AutoShape 25"/>
            <p:cNvCxnSpPr>
              <a:cxnSpLocks noChangeShapeType="1"/>
              <a:stCxn id="369687" idx="2"/>
              <a:endCxn id="369688" idx="0"/>
            </p:cNvCxnSpPr>
            <p:nvPr/>
          </p:nvCxnSpPr>
          <p:spPr bwMode="auto">
            <a:xfrm flipH="1">
              <a:off x="1284" y="2580"/>
              <a:ext cx="1215" cy="1251"/>
            </a:xfrm>
            <a:prstGeom prst="straightConnector1">
              <a:avLst/>
            </a:prstGeom>
            <a:noFill/>
            <a:ln w="6350">
              <a:solidFill>
                <a:srgbClr val="800000"/>
              </a:solidFill>
              <a:round/>
              <a:headEnd/>
              <a:tailEnd/>
            </a:ln>
            <a:effectLst/>
          </p:spPr>
        </p:cxnSp>
        <p:cxnSp>
          <p:nvCxnSpPr>
            <p:cNvPr id="369690" name="AutoShape 26"/>
            <p:cNvCxnSpPr>
              <a:cxnSpLocks noChangeShapeType="1"/>
              <a:stCxn id="369730" idx="2"/>
              <a:endCxn id="369731" idx="0"/>
            </p:cNvCxnSpPr>
            <p:nvPr/>
          </p:nvCxnSpPr>
          <p:spPr bwMode="auto">
            <a:xfrm flipH="1">
              <a:off x="1196" y="2577"/>
              <a:ext cx="2029" cy="960"/>
            </a:xfrm>
            <a:prstGeom prst="straightConnector1">
              <a:avLst/>
            </a:prstGeom>
            <a:noFill/>
            <a:ln w="6350">
              <a:solidFill>
                <a:srgbClr val="C00000"/>
              </a:solidFill>
              <a:round/>
              <a:headEnd/>
              <a:tailEnd/>
            </a:ln>
            <a:effectLst/>
          </p:spPr>
        </p:cxnSp>
        <p:sp>
          <p:nvSpPr>
            <p:cNvPr id="369691" name="AutoShape 27"/>
            <p:cNvSpPr>
              <a:spLocks noChangeArrowheads="1"/>
            </p:cNvSpPr>
            <p:nvPr/>
          </p:nvSpPr>
          <p:spPr bwMode="auto">
            <a:xfrm>
              <a:off x="555" y="1716"/>
              <a:ext cx="144" cy="96"/>
            </a:xfrm>
            <a:prstGeom prst="roundRect">
              <a:avLst>
                <a:gd name="adj" fmla="val 30208"/>
              </a:avLst>
            </a:prstGeom>
            <a:noFill/>
            <a:ln w="6350">
              <a:solidFill>
                <a:srgbClr val="800000"/>
              </a:solidFill>
              <a:round/>
              <a:headEnd/>
              <a:tailEnd/>
            </a:ln>
            <a:effectLst/>
          </p:spPr>
          <p:txBody>
            <a:bodyPr wrap="none" anchor="ctr">
              <a:prstTxWarp prst="textNoShape">
                <a:avLst/>
              </a:prstTxWarp>
            </a:bodyPr>
            <a:lstStyle/>
            <a:p>
              <a:endParaRPr lang="en-US"/>
            </a:p>
          </p:txBody>
        </p:sp>
        <p:sp>
          <p:nvSpPr>
            <p:cNvPr id="369692" name="AutoShape 28"/>
            <p:cNvSpPr>
              <a:spLocks noChangeArrowheads="1"/>
            </p:cNvSpPr>
            <p:nvPr/>
          </p:nvSpPr>
          <p:spPr bwMode="auto">
            <a:xfrm>
              <a:off x="2814" y="2673"/>
              <a:ext cx="144" cy="96"/>
            </a:xfrm>
            <a:prstGeom prst="roundRect">
              <a:avLst>
                <a:gd name="adj" fmla="val 30208"/>
              </a:avLst>
            </a:prstGeom>
            <a:noFill/>
            <a:ln w="6350">
              <a:solidFill>
                <a:srgbClr val="800000"/>
              </a:solidFill>
              <a:round/>
              <a:headEnd/>
              <a:tailEnd/>
            </a:ln>
            <a:effectLst/>
          </p:spPr>
          <p:txBody>
            <a:bodyPr wrap="none" anchor="ctr">
              <a:prstTxWarp prst="textNoShape">
                <a:avLst/>
              </a:prstTxWarp>
            </a:bodyPr>
            <a:lstStyle/>
            <a:p>
              <a:endParaRPr lang="en-US"/>
            </a:p>
          </p:txBody>
        </p:sp>
        <p:cxnSp>
          <p:nvCxnSpPr>
            <p:cNvPr id="369693" name="AutoShape 29"/>
            <p:cNvCxnSpPr>
              <a:cxnSpLocks noChangeShapeType="1"/>
              <a:stCxn id="369691" idx="2"/>
              <a:endCxn id="369692" idx="0"/>
            </p:cNvCxnSpPr>
            <p:nvPr/>
          </p:nvCxnSpPr>
          <p:spPr bwMode="auto">
            <a:xfrm>
              <a:off x="627" y="1812"/>
              <a:ext cx="2259" cy="861"/>
            </a:xfrm>
            <a:prstGeom prst="straightConnector1">
              <a:avLst/>
            </a:prstGeom>
            <a:noFill/>
            <a:ln w="6350">
              <a:solidFill>
                <a:srgbClr val="800000"/>
              </a:solidFill>
              <a:round/>
              <a:headEnd/>
              <a:tailEnd/>
            </a:ln>
            <a:effectLst/>
          </p:spPr>
        </p:cxnSp>
        <p:sp>
          <p:nvSpPr>
            <p:cNvPr id="369694" name="AutoShape 30"/>
            <p:cNvSpPr>
              <a:spLocks noChangeArrowheads="1"/>
            </p:cNvSpPr>
            <p:nvPr/>
          </p:nvSpPr>
          <p:spPr bwMode="auto">
            <a:xfrm>
              <a:off x="2826" y="2772"/>
              <a:ext cx="480" cy="96"/>
            </a:xfrm>
            <a:prstGeom prst="roundRect">
              <a:avLst>
                <a:gd name="adj" fmla="val 30208"/>
              </a:avLst>
            </a:prstGeom>
            <a:noFill/>
            <a:ln w="6350">
              <a:solidFill>
                <a:srgbClr val="800000"/>
              </a:solidFill>
              <a:round/>
              <a:headEnd/>
              <a:tailEnd/>
            </a:ln>
            <a:effectLst/>
          </p:spPr>
          <p:txBody>
            <a:bodyPr wrap="none" anchor="ctr">
              <a:prstTxWarp prst="textNoShape">
                <a:avLst/>
              </a:prstTxWarp>
            </a:bodyPr>
            <a:lstStyle/>
            <a:p>
              <a:endParaRPr lang="en-US"/>
            </a:p>
          </p:txBody>
        </p:sp>
        <p:sp>
          <p:nvSpPr>
            <p:cNvPr id="369695" name="AutoShape 31"/>
            <p:cNvSpPr>
              <a:spLocks noChangeArrowheads="1"/>
            </p:cNvSpPr>
            <p:nvPr/>
          </p:nvSpPr>
          <p:spPr bwMode="auto">
            <a:xfrm>
              <a:off x="4104" y="3636"/>
              <a:ext cx="480" cy="96"/>
            </a:xfrm>
            <a:prstGeom prst="roundRect">
              <a:avLst>
                <a:gd name="adj" fmla="val 30208"/>
              </a:avLst>
            </a:prstGeom>
            <a:noFill/>
            <a:ln w="6350">
              <a:solidFill>
                <a:srgbClr val="800000"/>
              </a:solidFill>
              <a:round/>
              <a:headEnd/>
              <a:tailEnd/>
            </a:ln>
            <a:effectLst/>
          </p:spPr>
          <p:txBody>
            <a:bodyPr wrap="none" anchor="ctr">
              <a:prstTxWarp prst="textNoShape">
                <a:avLst/>
              </a:prstTxWarp>
            </a:bodyPr>
            <a:lstStyle/>
            <a:p>
              <a:endParaRPr lang="en-US"/>
            </a:p>
          </p:txBody>
        </p:sp>
        <p:cxnSp>
          <p:nvCxnSpPr>
            <p:cNvPr id="369696" name="AutoShape 32"/>
            <p:cNvCxnSpPr>
              <a:cxnSpLocks noChangeShapeType="1"/>
              <a:stCxn id="369694" idx="2"/>
              <a:endCxn id="369695" idx="0"/>
            </p:cNvCxnSpPr>
            <p:nvPr/>
          </p:nvCxnSpPr>
          <p:spPr bwMode="auto">
            <a:xfrm>
              <a:off x="3066" y="2868"/>
              <a:ext cx="1278" cy="768"/>
            </a:xfrm>
            <a:prstGeom prst="straightConnector1">
              <a:avLst/>
            </a:prstGeom>
            <a:noFill/>
            <a:ln w="6350">
              <a:solidFill>
                <a:srgbClr val="800000"/>
              </a:solidFill>
              <a:round/>
              <a:headEnd/>
              <a:tailEnd/>
            </a:ln>
            <a:effectLst/>
          </p:spPr>
        </p:cxnSp>
        <p:sp>
          <p:nvSpPr>
            <p:cNvPr id="369697" name="AutoShape 33"/>
            <p:cNvSpPr>
              <a:spLocks noChangeArrowheads="1"/>
            </p:cNvSpPr>
            <p:nvPr/>
          </p:nvSpPr>
          <p:spPr bwMode="auto">
            <a:xfrm>
              <a:off x="1062" y="1812"/>
              <a:ext cx="240" cy="96"/>
            </a:xfrm>
            <a:prstGeom prst="roundRect">
              <a:avLst>
                <a:gd name="adj" fmla="val 30208"/>
              </a:avLst>
            </a:prstGeom>
            <a:noFill/>
            <a:ln w="6350">
              <a:solidFill>
                <a:srgbClr val="800000"/>
              </a:solidFill>
              <a:round/>
              <a:headEnd/>
              <a:tailEnd/>
            </a:ln>
            <a:effectLst/>
          </p:spPr>
          <p:txBody>
            <a:bodyPr wrap="none" anchor="ctr">
              <a:prstTxWarp prst="textNoShape">
                <a:avLst/>
              </a:prstTxWarp>
            </a:bodyPr>
            <a:lstStyle/>
            <a:p>
              <a:endParaRPr lang="en-US"/>
            </a:p>
          </p:txBody>
        </p:sp>
        <p:sp>
          <p:nvSpPr>
            <p:cNvPr id="369698" name="AutoShape 34"/>
            <p:cNvSpPr>
              <a:spLocks noChangeArrowheads="1"/>
            </p:cNvSpPr>
            <p:nvPr/>
          </p:nvSpPr>
          <p:spPr bwMode="auto">
            <a:xfrm>
              <a:off x="2364" y="2676"/>
              <a:ext cx="240" cy="96"/>
            </a:xfrm>
            <a:prstGeom prst="roundRect">
              <a:avLst>
                <a:gd name="adj" fmla="val 30208"/>
              </a:avLst>
            </a:prstGeom>
            <a:noFill/>
            <a:ln w="6350">
              <a:solidFill>
                <a:srgbClr val="800000"/>
              </a:solidFill>
              <a:round/>
              <a:headEnd/>
              <a:tailEnd/>
            </a:ln>
            <a:effectLst/>
          </p:spPr>
          <p:txBody>
            <a:bodyPr wrap="none" anchor="ctr">
              <a:prstTxWarp prst="textNoShape">
                <a:avLst/>
              </a:prstTxWarp>
            </a:bodyPr>
            <a:lstStyle/>
            <a:p>
              <a:endParaRPr lang="en-US"/>
            </a:p>
          </p:txBody>
        </p:sp>
        <p:cxnSp>
          <p:nvCxnSpPr>
            <p:cNvPr id="369699" name="AutoShape 35"/>
            <p:cNvCxnSpPr>
              <a:cxnSpLocks noChangeShapeType="1"/>
              <a:stCxn id="369697" idx="2"/>
              <a:endCxn id="369698" idx="0"/>
            </p:cNvCxnSpPr>
            <p:nvPr/>
          </p:nvCxnSpPr>
          <p:spPr bwMode="auto">
            <a:xfrm>
              <a:off x="1182" y="1908"/>
              <a:ext cx="1302" cy="768"/>
            </a:xfrm>
            <a:prstGeom prst="straightConnector1">
              <a:avLst/>
            </a:prstGeom>
            <a:noFill/>
            <a:ln w="6350">
              <a:solidFill>
                <a:srgbClr val="800000"/>
              </a:solidFill>
              <a:round/>
              <a:headEnd/>
              <a:tailEnd/>
            </a:ln>
            <a:effectLst/>
          </p:spPr>
        </p:cxnSp>
        <p:sp>
          <p:nvSpPr>
            <p:cNvPr id="369700" name="AutoShape 36"/>
            <p:cNvSpPr>
              <a:spLocks noChangeArrowheads="1"/>
            </p:cNvSpPr>
            <p:nvPr/>
          </p:nvSpPr>
          <p:spPr bwMode="auto">
            <a:xfrm>
              <a:off x="549" y="1812"/>
              <a:ext cx="240" cy="96"/>
            </a:xfrm>
            <a:prstGeom prst="roundRect">
              <a:avLst>
                <a:gd name="adj" fmla="val 30208"/>
              </a:avLst>
            </a:prstGeom>
            <a:noFill/>
            <a:ln w="6350">
              <a:solidFill>
                <a:srgbClr val="800000"/>
              </a:solidFill>
              <a:round/>
              <a:headEnd/>
              <a:tailEnd/>
            </a:ln>
            <a:effectLst/>
          </p:spPr>
          <p:txBody>
            <a:bodyPr wrap="none" anchor="ctr">
              <a:prstTxWarp prst="textNoShape">
                <a:avLst/>
              </a:prstTxWarp>
            </a:bodyPr>
            <a:lstStyle/>
            <a:p>
              <a:endParaRPr lang="en-US"/>
            </a:p>
          </p:txBody>
        </p:sp>
        <p:sp>
          <p:nvSpPr>
            <p:cNvPr id="369701" name="AutoShape 37"/>
            <p:cNvSpPr>
              <a:spLocks noChangeArrowheads="1"/>
            </p:cNvSpPr>
            <p:nvPr/>
          </p:nvSpPr>
          <p:spPr bwMode="auto">
            <a:xfrm>
              <a:off x="3300" y="2772"/>
              <a:ext cx="240" cy="96"/>
            </a:xfrm>
            <a:prstGeom prst="roundRect">
              <a:avLst>
                <a:gd name="adj" fmla="val 30208"/>
              </a:avLst>
            </a:prstGeom>
            <a:noFill/>
            <a:ln w="6350">
              <a:solidFill>
                <a:srgbClr val="800000"/>
              </a:solidFill>
              <a:round/>
              <a:headEnd/>
              <a:tailEnd/>
            </a:ln>
            <a:effectLst/>
          </p:spPr>
          <p:txBody>
            <a:bodyPr wrap="none" anchor="ctr">
              <a:prstTxWarp prst="textNoShape">
                <a:avLst/>
              </a:prstTxWarp>
            </a:bodyPr>
            <a:lstStyle/>
            <a:p>
              <a:endParaRPr lang="en-US"/>
            </a:p>
          </p:txBody>
        </p:sp>
        <p:cxnSp>
          <p:nvCxnSpPr>
            <p:cNvPr id="369702" name="AutoShape 38"/>
            <p:cNvCxnSpPr>
              <a:cxnSpLocks noChangeShapeType="1"/>
              <a:stCxn id="369700" idx="2"/>
              <a:endCxn id="369701" idx="0"/>
            </p:cNvCxnSpPr>
            <p:nvPr/>
          </p:nvCxnSpPr>
          <p:spPr bwMode="auto">
            <a:xfrm>
              <a:off x="669" y="1908"/>
              <a:ext cx="2751" cy="864"/>
            </a:xfrm>
            <a:prstGeom prst="straightConnector1">
              <a:avLst/>
            </a:prstGeom>
            <a:noFill/>
            <a:ln w="6350">
              <a:solidFill>
                <a:srgbClr val="800000"/>
              </a:solidFill>
              <a:round/>
              <a:headEnd/>
              <a:tailEnd/>
            </a:ln>
            <a:effectLst/>
          </p:spPr>
        </p:cxnSp>
        <p:sp>
          <p:nvSpPr>
            <p:cNvPr id="369703" name="AutoShape 39"/>
            <p:cNvSpPr>
              <a:spLocks noChangeArrowheads="1"/>
            </p:cNvSpPr>
            <p:nvPr/>
          </p:nvSpPr>
          <p:spPr bwMode="auto">
            <a:xfrm>
              <a:off x="3945" y="1425"/>
              <a:ext cx="192" cy="96"/>
            </a:xfrm>
            <a:prstGeom prst="roundRect">
              <a:avLst>
                <a:gd name="adj" fmla="val 30208"/>
              </a:avLst>
            </a:prstGeom>
            <a:noFill/>
            <a:ln w="6350">
              <a:solidFill>
                <a:srgbClr val="800000"/>
              </a:solidFill>
              <a:round/>
              <a:headEnd/>
              <a:tailEnd/>
            </a:ln>
            <a:effectLst/>
          </p:spPr>
          <p:txBody>
            <a:bodyPr wrap="none" anchor="ctr">
              <a:prstTxWarp prst="textNoShape">
                <a:avLst/>
              </a:prstTxWarp>
            </a:bodyPr>
            <a:lstStyle/>
            <a:p>
              <a:endParaRPr lang="en-US"/>
            </a:p>
          </p:txBody>
        </p:sp>
        <p:sp>
          <p:nvSpPr>
            <p:cNvPr id="369704" name="AutoShape 40"/>
            <p:cNvSpPr>
              <a:spLocks noChangeArrowheads="1"/>
            </p:cNvSpPr>
            <p:nvPr/>
          </p:nvSpPr>
          <p:spPr bwMode="auto">
            <a:xfrm>
              <a:off x="2172" y="2676"/>
              <a:ext cx="192" cy="96"/>
            </a:xfrm>
            <a:prstGeom prst="roundRect">
              <a:avLst>
                <a:gd name="adj" fmla="val 30208"/>
              </a:avLst>
            </a:prstGeom>
            <a:noFill/>
            <a:ln w="6350">
              <a:solidFill>
                <a:srgbClr val="800000"/>
              </a:solidFill>
              <a:round/>
              <a:headEnd/>
              <a:tailEnd/>
            </a:ln>
            <a:effectLst/>
          </p:spPr>
          <p:txBody>
            <a:bodyPr wrap="none" anchor="ctr">
              <a:prstTxWarp prst="textNoShape">
                <a:avLst/>
              </a:prstTxWarp>
            </a:bodyPr>
            <a:lstStyle/>
            <a:p>
              <a:endParaRPr lang="en-US"/>
            </a:p>
          </p:txBody>
        </p:sp>
        <p:cxnSp>
          <p:nvCxnSpPr>
            <p:cNvPr id="369705" name="AutoShape 41"/>
            <p:cNvCxnSpPr>
              <a:cxnSpLocks noChangeShapeType="1"/>
              <a:stCxn id="369703" idx="2"/>
              <a:endCxn id="369704" idx="0"/>
            </p:cNvCxnSpPr>
            <p:nvPr/>
          </p:nvCxnSpPr>
          <p:spPr bwMode="auto">
            <a:xfrm flipH="1">
              <a:off x="2268" y="1521"/>
              <a:ext cx="1773" cy="1155"/>
            </a:xfrm>
            <a:prstGeom prst="straightConnector1">
              <a:avLst/>
            </a:prstGeom>
            <a:noFill/>
            <a:ln w="6350">
              <a:solidFill>
                <a:srgbClr val="800000"/>
              </a:solidFill>
              <a:round/>
              <a:headEnd/>
              <a:tailEnd/>
            </a:ln>
            <a:effectLst/>
          </p:spPr>
        </p:cxnSp>
        <p:sp>
          <p:nvSpPr>
            <p:cNvPr id="369706" name="AutoShape 42"/>
            <p:cNvSpPr>
              <a:spLocks noChangeArrowheads="1"/>
            </p:cNvSpPr>
            <p:nvPr/>
          </p:nvSpPr>
          <p:spPr bwMode="auto">
            <a:xfrm>
              <a:off x="525" y="1233"/>
              <a:ext cx="192" cy="96"/>
            </a:xfrm>
            <a:prstGeom prst="roundRect">
              <a:avLst>
                <a:gd name="adj" fmla="val 30208"/>
              </a:avLst>
            </a:prstGeom>
            <a:noFill/>
            <a:ln w="6350">
              <a:solidFill>
                <a:srgbClr val="800000"/>
              </a:solidFill>
              <a:round/>
              <a:headEnd/>
              <a:tailEnd/>
            </a:ln>
            <a:effectLst/>
          </p:spPr>
          <p:txBody>
            <a:bodyPr wrap="none" anchor="ctr">
              <a:prstTxWarp prst="textNoShape">
                <a:avLst/>
              </a:prstTxWarp>
            </a:bodyPr>
            <a:lstStyle/>
            <a:p>
              <a:endParaRPr lang="en-US"/>
            </a:p>
          </p:txBody>
        </p:sp>
        <p:sp>
          <p:nvSpPr>
            <p:cNvPr id="369707" name="AutoShape 43"/>
            <p:cNvSpPr>
              <a:spLocks noChangeArrowheads="1"/>
            </p:cNvSpPr>
            <p:nvPr/>
          </p:nvSpPr>
          <p:spPr bwMode="auto">
            <a:xfrm>
              <a:off x="2160" y="2193"/>
              <a:ext cx="192" cy="96"/>
            </a:xfrm>
            <a:prstGeom prst="roundRect">
              <a:avLst>
                <a:gd name="adj" fmla="val 30208"/>
              </a:avLst>
            </a:prstGeom>
            <a:noFill/>
            <a:ln w="6350">
              <a:solidFill>
                <a:srgbClr val="800000"/>
              </a:solidFill>
              <a:round/>
              <a:headEnd/>
              <a:tailEnd/>
            </a:ln>
            <a:effectLst/>
          </p:spPr>
          <p:txBody>
            <a:bodyPr wrap="none" anchor="ctr">
              <a:prstTxWarp prst="textNoShape">
                <a:avLst/>
              </a:prstTxWarp>
            </a:bodyPr>
            <a:lstStyle/>
            <a:p>
              <a:endParaRPr lang="en-US"/>
            </a:p>
          </p:txBody>
        </p:sp>
        <p:cxnSp>
          <p:nvCxnSpPr>
            <p:cNvPr id="369708" name="AutoShape 44"/>
            <p:cNvCxnSpPr>
              <a:cxnSpLocks noChangeShapeType="1"/>
              <a:stCxn id="369706" idx="2"/>
              <a:endCxn id="369707" idx="0"/>
            </p:cNvCxnSpPr>
            <p:nvPr/>
          </p:nvCxnSpPr>
          <p:spPr bwMode="auto">
            <a:xfrm>
              <a:off x="621" y="1329"/>
              <a:ext cx="1635" cy="864"/>
            </a:xfrm>
            <a:prstGeom prst="straightConnector1">
              <a:avLst/>
            </a:prstGeom>
            <a:noFill/>
            <a:ln w="6350">
              <a:solidFill>
                <a:srgbClr val="800000"/>
              </a:solidFill>
              <a:round/>
              <a:headEnd/>
              <a:tailEnd/>
            </a:ln>
            <a:effectLst/>
          </p:spPr>
        </p:cxnSp>
        <p:sp>
          <p:nvSpPr>
            <p:cNvPr id="369709" name="AutoShape 45"/>
            <p:cNvSpPr>
              <a:spLocks noChangeArrowheads="1"/>
            </p:cNvSpPr>
            <p:nvPr/>
          </p:nvSpPr>
          <p:spPr bwMode="auto">
            <a:xfrm>
              <a:off x="546" y="1620"/>
              <a:ext cx="144" cy="96"/>
            </a:xfrm>
            <a:prstGeom prst="roundRect">
              <a:avLst>
                <a:gd name="adj" fmla="val 30208"/>
              </a:avLst>
            </a:prstGeom>
            <a:noFill/>
            <a:ln w="6350">
              <a:solidFill>
                <a:srgbClr val="800000"/>
              </a:solidFill>
              <a:round/>
              <a:headEnd/>
              <a:tailEnd/>
            </a:ln>
            <a:effectLst/>
          </p:spPr>
          <p:txBody>
            <a:bodyPr wrap="none" anchor="ctr">
              <a:prstTxWarp prst="textNoShape">
                <a:avLst/>
              </a:prstTxWarp>
            </a:bodyPr>
            <a:lstStyle/>
            <a:p>
              <a:endParaRPr lang="en-US"/>
            </a:p>
          </p:txBody>
        </p:sp>
        <p:sp>
          <p:nvSpPr>
            <p:cNvPr id="369710" name="AutoShape 46"/>
            <p:cNvSpPr>
              <a:spLocks noChangeArrowheads="1"/>
            </p:cNvSpPr>
            <p:nvPr/>
          </p:nvSpPr>
          <p:spPr bwMode="auto">
            <a:xfrm>
              <a:off x="2436" y="2289"/>
              <a:ext cx="144" cy="96"/>
            </a:xfrm>
            <a:prstGeom prst="roundRect">
              <a:avLst>
                <a:gd name="adj" fmla="val 30208"/>
              </a:avLst>
            </a:prstGeom>
            <a:noFill/>
            <a:ln w="6350">
              <a:solidFill>
                <a:srgbClr val="800000"/>
              </a:solidFill>
              <a:round/>
              <a:headEnd/>
              <a:tailEnd/>
            </a:ln>
            <a:effectLst/>
          </p:spPr>
          <p:txBody>
            <a:bodyPr wrap="none" anchor="ctr">
              <a:prstTxWarp prst="textNoShape">
                <a:avLst/>
              </a:prstTxWarp>
            </a:bodyPr>
            <a:lstStyle/>
            <a:p>
              <a:endParaRPr lang="en-US"/>
            </a:p>
          </p:txBody>
        </p:sp>
        <p:cxnSp>
          <p:nvCxnSpPr>
            <p:cNvPr id="369711" name="AutoShape 47"/>
            <p:cNvCxnSpPr>
              <a:cxnSpLocks noChangeShapeType="1"/>
              <a:stCxn id="369709" idx="2"/>
              <a:endCxn id="369710" idx="0"/>
            </p:cNvCxnSpPr>
            <p:nvPr/>
          </p:nvCxnSpPr>
          <p:spPr bwMode="auto">
            <a:xfrm>
              <a:off x="618" y="1716"/>
              <a:ext cx="1890" cy="573"/>
            </a:xfrm>
            <a:prstGeom prst="straightConnector1">
              <a:avLst/>
            </a:prstGeom>
            <a:noFill/>
            <a:ln w="6350">
              <a:solidFill>
                <a:srgbClr val="800000"/>
              </a:solidFill>
              <a:round/>
              <a:headEnd/>
              <a:tailEnd/>
            </a:ln>
            <a:effectLst/>
          </p:spPr>
        </p:cxnSp>
        <p:sp>
          <p:nvSpPr>
            <p:cNvPr id="369712" name="AutoShape 48"/>
            <p:cNvSpPr>
              <a:spLocks noChangeArrowheads="1"/>
            </p:cNvSpPr>
            <p:nvPr/>
          </p:nvSpPr>
          <p:spPr bwMode="auto">
            <a:xfrm>
              <a:off x="2850" y="2388"/>
              <a:ext cx="144" cy="96"/>
            </a:xfrm>
            <a:prstGeom prst="roundRect">
              <a:avLst>
                <a:gd name="adj" fmla="val 30208"/>
              </a:avLst>
            </a:prstGeom>
            <a:noFill/>
            <a:ln w="6350">
              <a:solidFill>
                <a:srgbClr val="800000"/>
              </a:solidFill>
              <a:round/>
              <a:headEnd/>
              <a:tailEnd/>
            </a:ln>
            <a:effectLst/>
          </p:spPr>
          <p:txBody>
            <a:bodyPr wrap="none" anchor="ctr">
              <a:prstTxWarp prst="textNoShape">
                <a:avLst/>
              </a:prstTxWarp>
            </a:bodyPr>
            <a:lstStyle/>
            <a:p>
              <a:endParaRPr lang="en-US"/>
            </a:p>
          </p:txBody>
        </p:sp>
        <p:sp>
          <p:nvSpPr>
            <p:cNvPr id="369713" name="AutoShape 49"/>
            <p:cNvSpPr>
              <a:spLocks noChangeArrowheads="1"/>
            </p:cNvSpPr>
            <p:nvPr/>
          </p:nvSpPr>
          <p:spPr bwMode="auto">
            <a:xfrm>
              <a:off x="4371" y="3444"/>
              <a:ext cx="144" cy="96"/>
            </a:xfrm>
            <a:prstGeom prst="roundRect">
              <a:avLst>
                <a:gd name="adj" fmla="val 30208"/>
              </a:avLst>
            </a:prstGeom>
            <a:noFill/>
            <a:ln w="6350">
              <a:solidFill>
                <a:srgbClr val="800000"/>
              </a:solidFill>
              <a:round/>
              <a:headEnd/>
              <a:tailEnd/>
            </a:ln>
            <a:effectLst/>
          </p:spPr>
          <p:txBody>
            <a:bodyPr wrap="none" anchor="ctr">
              <a:prstTxWarp prst="textNoShape">
                <a:avLst/>
              </a:prstTxWarp>
            </a:bodyPr>
            <a:lstStyle/>
            <a:p>
              <a:endParaRPr lang="en-US"/>
            </a:p>
          </p:txBody>
        </p:sp>
        <p:cxnSp>
          <p:nvCxnSpPr>
            <p:cNvPr id="369714" name="AutoShape 50"/>
            <p:cNvCxnSpPr>
              <a:cxnSpLocks noChangeShapeType="1"/>
              <a:stCxn id="369712" idx="2"/>
              <a:endCxn id="369713" idx="0"/>
            </p:cNvCxnSpPr>
            <p:nvPr/>
          </p:nvCxnSpPr>
          <p:spPr bwMode="auto">
            <a:xfrm>
              <a:off x="2922" y="2484"/>
              <a:ext cx="1521" cy="960"/>
            </a:xfrm>
            <a:prstGeom prst="straightConnector1">
              <a:avLst/>
            </a:prstGeom>
            <a:noFill/>
            <a:ln w="6350">
              <a:solidFill>
                <a:srgbClr val="800000"/>
              </a:solidFill>
              <a:round/>
              <a:headEnd/>
              <a:tailEnd/>
            </a:ln>
            <a:effectLst/>
          </p:spPr>
        </p:cxnSp>
        <p:sp>
          <p:nvSpPr>
            <p:cNvPr id="369715" name="AutoShape 51"/>
            <p:cNvSpPr>
              <a:spLocks noChangeArrowheads="1"/>
            </p:cNvSpPr>
            <p:nvPr/>
          </p:nvSpPr>
          <p:spPr bwMode="auto">
            <a:xfrm>
              <a:off x="804" y="1428"/>
              <a:ext cx="144" cy="96"/>
            </a:xfrm>
            <a:prstGeom prst="roundRect">
              <a:avLst>
                <a:gd name="adj" fmla="val 30208"/>
              </a:avLst>
            </a:prstGeom>
            <a:noFill/>
            <a:ln w="6350">
              <a:solidFill>
                <a:srgbClr val="800000"/>
              </a:solidFill>
              <a:round/>
              <a:headEnd/>
              <a:tailEnd/>
            </a:ln>
            <a:effectLst/>
          </p:spPr>
          <p:txBody>
            <a:bodyPr wrap="none" anchor="ctr">
              <a:prstTxWarp prst="textNoShape">
                <a:avLst/>
              </a:prstTxWarp>
            </a:bodyPr>
            <a:lstStyle/>
            <a:p>
              <a:endParaRPr lang="en-US"/>
            </a:p>
          </p:txBody>
        </p:sp>
        <p:sp>
          <p:nvSpPr>
            <p:cNvPr id="369716" name="AutoShape 52"/>
            <p:cNvSpPr>
              <a:spLocks noChangeArrowheads="1"/>
            </p:cNvSpPr>
            <p:nvPr/>
          </p:nvSpPr>
          <p:spPr bwMode="auto">
            <a:xfrm>
              <a:off x="2196" y="2484"/>
              <a:ext cx="144" cy="96"/>
            </a:xfrm>
            <a:prstGeom prst="roundRect">
              <a:avLst>
                <a:gd name="adj" fmla="val 30208"/>
              </a:avLst>
            </a:prstGeom>
            <a:noFill/>
            <a:ln w="6350">
              <a:solidFill>
                <a:srgbClr val="800000"/>
              </a:solidFill>
              <a:round/>
              <a:headEnd/>
              <a:tailEnd/>
            </a:ln>
            <a:effectLst/>
          </p:spPr>
          <p:txBody>
            <a:bodyPr wrap="none" anchor="ctr">
              <a:prstTxWarp prst="textNoShape">
                <a:avLst/>
              </a:prstTxWarp>
            </a:bodyPr>
            <a:lstStyle/>
            <a:p>
              <a:endParaRPr lang="en-US"/>
            </a:p>
          </p:txBody>
        </p:sp>
        <p:cxnSp>
          <p:nvCxnSpPr>
            <p:cNvPr id="369717" name="AutoShape 53"/>
            <p:cNvCxnSpPr>
              <a:cxnSpLocks noChangeShapeType="1"/>
              <a:stCxn id="369715" idx="2"/>
              <a:endCxn id="369716" idx="0"/>
            </p:cNvCxnSpPr>
            <p:nvPr/>
          </p:nvCxnSpPr>
          <p:spPr bwMode="auto">
            <a:xfrm>
              <a:off x="876" y="1524"/>
              <a:ext cx="1392" cy="960"/>
            </a:xfrm>
            <a:prstGeom prst="straightConnector1">
              <a:avLst/>
            </a:prstGeom>
            <a:noFill/>
            <a:ln w="6350">
              <a:solidFill>
                <a:srgbClr val="800000"/>
              </a:solidFill>
              <a:round/>
              <a:headEnd/>
              <a:tailEnd/>
            </a:ln>
            <a:effectLst/>
          </p:spPr>
        </p:cxnSp>
        <p:sp>
          <p:nvSpPr>
            <p:cNvPr id="369718" name="AutoShape 54"/>
            <p:cNvSpPr>
              <a:spLocks noChangeArrowheads="1"/>
            </p:cNvSpPr>
            <p:nvPr/>
          </p:nvSpPr>
          <p:spPr bwMode="auto">
            <a:xfrm>
              <a:off x="4017" y="1233"/>
              <a:ext cx="960" cy="96"/>
            </a:xfrm>
            <a:prstGeom prst="roundRect">
              <a:avLst>
                <a:gd name="adj" fmla="val 30208"/>
              </a:avLst>
            </a:prstGeom>
            <a:noFill/>
            <a:ln w="6350">
              <a:solidFill>
                <a:srgbClr val="FF0000"/>
              </a:solidFill>
              <a:round/>
              <a:headEnd/>
              <a:tailEnd/>
            </a:ln>
            <a:effectLst/>
          </p:spPr>
          <p:txBody>
            <a:bodyPr wrap="none" anchor="ctr">
              <a:prstTxWarp prst="textNoShape">
                <a:avLst/>
              </a:prstTxWarp>
            </a:bodyPr>
            <a:lstStyle/>
            <a:p>
              <a:endParaRPr lang="en-US" sz="2400">
                <a:solidFill>
                  <a:srgbClr val="FF0000"/>
                </a:solidFill>
                <a:latin typeface="Times New Roman" pitchFamily="-111" charset="0"/>
              </a:endParaRPr>
            </a:p>
          </p:txBody>
        </p:sp>
        <p:cxnSp>
          <p:nvCxnSpPr>
            <p:cNvPr id="369719" name="AutoShape 55"/>
            <p:cNvCxnSpPr>
              <a:cxnSpLocks noChangeShapeType="1"/>
              <a:stCxn id="369718" idx="2"/>
              <a:endCxn id="369728" idx="0"/>
            </p:cNvCxnSpPr>
            <p:nvPr/>
          </p:nvCxnSpPr>
          <p:spPr bwMode="auto">
            <a:xfrm flipH="1">
              <a:off x="2312" y="1329"/>
              <a:ext cx="2185" cy="960"/>
            </a:xfrm>
            <a:prstGeom prst="straightConnector1">
              <a:avLst/>
            </a:prstGeom>
            <a:noFill/>
            <a:ln w="6350">
              <a:solidFill>
                <a:srgbClr val="FF0000"/>
              </a:solidFill>
              <a:round/>
              <a:headEnd/>
              <a:tailEnd/>
            </a:ln>
            <a:effectLst/>
          </p:spPr>
        </p:cxnSp>
        <p:cxnSp>
          <p:nvCxnSpPr>
            <p:cNvPr id="369720" name="AutoShape 56"/>
            <p:cNvCxnSpPr>
              <a:cxnSpLocks noChangeShapeType="1"/>
              <a:stCxn id="369718" idx="2"/>
              <a:endCxn id="369729" idx="0"/>
            </p:cNvCxnSpPr>
            <p:nvPr/>
          </p:nvCxnSpPr>
          <p:spPr bwMode="auto">
            <a:xfrm flipH="1">
              <a:off x="3171" y="1329"/>
              <a:ext cx="1326" cy="864"/>
            </a:xfrm>
            <a:prstGeom prst="straightConnector1">
              <a:avLst/>
            </a:prstGeom>
            <a:noFill/>
            <a:ln w="6350">
              <a:solidFill>
                <a:srgbClr val="FF0000"/>
              </a:solidFill>
              <a:round/>
              <a:headEnd/>
              <a:tailEnd/>
            </a:ln>
            <a:effectLst/>
          </p:spPr>
        </p:cxnSp>
        <p:sp>
          <p:nvSpPr>
            <p:cNvPr id="369721" name="AutoShape 57"/>
            <p:cNvSpPr>
              <a:spLocks noChangeArrowheads="1"/>
            </p:cNvSpPr>
            <p:nvPr/>
          </p:nvSpPr>
          <p:spPr bwMode="auto">
            <a:xfrm>
              <a:off x="2784" y="2868"/>
              <a:ext cx="336" cy="96"/>
            </a:xfrm>
            <a:prstGeom prst="roundRect">
              <a:avLst>
                <a:gd name="adj" fmla="val 30208"/>
              </a:avLst>
            </a:prstGeom>
            <a:noFill/>
            <a:ln w="6350">
              <a:solidFill>
                <a:srgbClr val="C00000"/>
              </a:solidFill>
              <a:round/>
              <a:headEnd/>
              <a:tailEnd/>
            </a:ln>
            <a:effectLst/>
          </p:spPr>
          <p:txBody>
            <a:bodyPr wrap="none" anchor="ctr">
              <a:prstTxWarp prst="textNoShape">
                <a:avLst/>
              </a:prstTxWarp>
            </a:bodyPr>
            <a:lstStyle/>
            <a:p>
              <a:endParaRPr lang="en-US"/>
            </a:p>
          </p:txBody>
        </p:sp>
        <p:cxnSp>
          <p:nvCxnSpPr>
            <p:cNvPr id="369722" name="AutoShape 58"/>
            <p:cNvCxnSpPr>
              <a:cxnSpLocks noChangeShapeType="1"/>
              <a:stCxn id="369723" idx="2"/>
              <a:endCxn id="369721" idx="0"/>
            </p:cNvCxnSpPr>
            <p:nvPr/>
          </p:nvCxnSpPr>
          <p:spPr bwMode="auto">
            <a:xfrm>
              <a:off x="1410" y="1428"/>
              <a:ext cx="1542" cy="1440"/>
            </a:xfrm>
            <a:prstGeom prst="straightConnector1">
              <a:avLst/>
            </a:prstGeom>
            <a:noFill/>
            <a:ln w="6350">
              <a:solidFill>
                <a:srgbClr val="C00000"/>
              </a:solidFill>
              <a:round/>
              <a:headEnd/>
              <a:tailEnd/>
            </a:ln>
            <a:effectLst/>
          </p:spPr>
        </p:cxnSp>
        <p:sp>
          <p:nvSpPr>
            <p:cNvPr id="369723" name="AutoShape 59"/>
            <p:cNvSpPr>
              <a:spLocks noChangeArrowheads="1"/>
            </p:cNvSpPr>
            <p:nvPr/>
          </p:nvSpPr>
          <p:spPr bwMode="auto">
            <a:xfrm>
              <a:off x="1248" y="1332"/>
              <a:ext cx="324" cy="96"/>
            </a:xfrm>
            <a:prstGeom prst="roundRect">
              <a:avLst>
                <a:gd name="adj" fmla="val 30208"/>
              </a:avLst>
            </a:prstGeom>
            <a:noFill/>
            <a:ln w="6350">
              <a:solidFill>
                <a:srgbClr val="C00000"/>
              </a:solidFill>
              <a:round/>
              <a:headEnd/>
              <a:tailEnd/>
            </a:ln>
            <a:effectLst/>
          </p:spPr>
          <p:txBody>
            <a:bodyPr wrap="none" anchor="ctr">
              <a:prstTxWarp prst="textNoShape">
                <a:avLst/>
              </a:prstTxWarp>
            </a:bodyPr>
            <a:lstStyle/>
            <a:p>
              <a:endParaRPr lang="en-US"/>
            </a:p>
          </p:txBody>
        </p:sp>
        <p:sp>
          <p:nvSpPr>
            <p:cNvPr id="369724" name="AutoShape 60"/>
            <p:cNvSpPr>
              <a:spLocks noChangeArrowheads="1"/>
            </p:cNvSpPr>
            <p:nvPr/>
          </p:nvSpPr>
          <p:spPr bwMode="auto">
            <a:xfrm>
              <a:off x="2169" y="2772"/>
              <a:ext cx="273" cy="96"/>
            </a:xfrm>
            <a:prstGeom prst="roundRect">
              <a:avLst>
                <a:gd name="adj" fmla="val 30208"/>
              </a:avLst>
            </a:prstGeom>
            <a:noFill/>
            <a:ln w="6350">
              <a:solidFill>
                <a:srgbClr val="C00000"/>
              </a:solidFill>
              <a:round/>
              <a:headEnd/>
              <a:tailEnd/>
            </a:ln>
            <a:effectLst/>
          </p:spPr>
          <p:txBody>
            <a:bodyPr wrap="none" anchor="ctr">
              <a:prstTxWarp prst="textNoShape">
                <a:avLst/>
              </a:prstTxWarp>
            </a:bodyPr>
            <a:lstStyle/>
            <a:p>
              <a:endParaRPr lang="en-US"/>
            </a:p>
          </p:txBody>
        </p:sp>
        <p:sp>
          <p:nvSpPr>
            <p:cNvPr id="369725" name="AutoShape 61"/>
            <p:cNvSpPr>
              <a:spLocks noChangeArrowheads="1"/>
            </p:cNvSpPr>
            <p:nvPr/>
          </p:nvSpPr>
          <p:spPr bwMode="auto">
            <a:xfrm>
              <a:off x="549" y="1908"/>
              <a:ext cx="384" cy="96"/>
            </a:xfrm>
            <a:prstGeom prst="roundRect">
              <a:avLst>
                <a:gd name="adj" fmla="val 30208"/>
              </a:avLst>
            </a:prstGeom>
            <a:noFill/>
            <a:ln w="6350">
              <a:solidFill>
                <a:srgbClr val="C00000"/>
              </a:solidFill>
              <a:round/>
              <a:headEnd/>
              <a:tailEnd/>
            </a:ln>
            <a:effectLst/>
          </p:spPr>
          <p:txBody>
            <a:bodyPr wrap="none" anchor="ctr">
              <a:prstTxWarp prst="textNoShape">
                <a:avLst/>
              </a:prstTxWarp>
            </a:bodyPr>
            <a:lstStyle/>
            <a:p>
              <a:endParaRPr lang="en-US"/>
            </a:p>
          </p:txBody>
        </p:sp>
        <p:cxnSp>
          <p:nvCxnSpPr>
            <p:cNvPr id="369726" name="AutoShape 62"/>
            <p:cNvCxnSpPr>
              <a:cxnSpLocks noChangeShapeType="1"/>
              <a:stCxn id="369725" idx="2"/>
              <a:endCxn id="369724" idx="0"/>
            </p:cNvCxnSpPr>
            <p:nvPr/>
          </p:nvCxnSpPr>
          <p:spPr bwMode="auto">
            <a:xfrm>
              <a:off x="741" y="2004"/>
              <a:ext cx="1565" cy="768"/>
            </a:xfrm>
            <a:prstGeom prst="straightConnector1">
              <a:avLst/>
            </a:prstGeom>
            <a:noFill/>
            <a:ln w="6350">
              <a:solidFill>
                <a:srgbClr val="C00000"/>
              </a:solidFill>
              <a:round/>
              <a:headEnd/>
              <a:tailEnd/>
            </a:ln>
            <a:effectLst/>
          </p:spPr>
        </p:cxnSp>
        <p:cxnSp>
          <p:nvCxnSpPr>
            <p:cNvPr id="369727" name="AutoShape 63"/>
            <p:cNvCxnSpPr>
              <a:cxnSpLocks noChangeShapeType="1"/>
              <a:stCxn id="369725" idx="2"/>
              <a:endCxn id="369686" idx="0"/>
            </p:cNvCxnSpPr>
            <p:nvPr/>
          </p:nvCxnSpPr>
          <p:spPr bwMode="auto">
            <a:xfrm>
              <a:off x="741" y="2004"/>
              <a:ext cx="2502" cy="672"/>
            </a:xfrm>
            <a:prstGeom prst="straightConnector1">
              <a:avLst/>
            </a:prstGeom>
            <a:noFill/>
            <a:ln w="6350">
              <a:solidFill>
                <a:srgbClr val="C00000"/>
              </a:solidFill>
              <a:round/>
              <a:headEnd/>
              <a:tailEnd/>
            </a:ln>
            <a:effectLst/>
          </p:spPr>
        </p:cxnSp>
        <p:sp>
          <p:nvSpPr>
            <p:cNvPr id="369728" name="AutoShape 64"/>
            <p:cNvSpPr>
              <a:spLocks noChangeArrowheads="1"/>
            </p:cNvSpPr>
            <p:nvPr/>
          </p:nvSpPr>
          <p:spPr bwMode="auto">
            <a:xfrm>
              <a:off x="2175" y="2289"/>
              <a:ext cx="273" cy="96"/>
            </a:xfrm>
            <a:prstGeom prst="roundRect">
              <a:avLst>
                <a:gd name="adj" fmla="val 30208"/>
              </a:avLst>
            </a:prstGeom>
            <a:noFill/>
            <a:ln w="6350">
              <a:solidFill>
                <a:srgbClr val="FF0000"/>
              </a:solidFill>
              <a:round/>
              <a:headEnd/>
              <a:tailEnd/>
            </a:ln>
            <a:effectLst/>
          </p:spPr>
          <p:txBody>
            <a:bodyPr wrap="none" anchor="ctr">
              <a:prstTxWarp prst="textNoShape">
                <a:avLst/>
              </a:prstTxWarp>
            </a:bodyPr>
            <a:lstStyle/>
            <a:p>
              <a:endParaRPr lang="en-US"/>
            </a:p>
          </p:txBody>
        </p:sp>
        <p:sp>
          <p:nvSpPr>
            <p:cNvPr id="369729" name="AutoShape 65"/>
            <p:cNvSpPr>
              <a:spLocks noChangeArrowheads="1"/>
            </p:cNvSpPr>
            <p:nvPr/>
          </p:nvSpPr>
          <p:spPr bwMode="auto">
            <a:xfrm>
              <a:off x="2811" y="2193"/>
              <a:ext cx="720" cy="96"/>
            </a:xfrm>
            <a:prstGeom prst="roundRect">
              <a:avLst>
                <a:gd name="adj" fmla="val 30208"/>
              </a:avLst>
            </a:prstGeom>
            <a:noFill/>
            <a:ln w="6350">
              <a:solidFill>
                <a:srgbClr val="FF0000"/>
              </a:solidFill>
              <a:round/>
              <a:headEnd/>
              <a:tailEnd/>
            </a:ln>
            <a:effectLst/>
          </p:spPr>
          <p:txBody>
            <a:bodyPr wrap="none" anchor="ctr">
              <a:prstTxWarp prst="textNoShape">
                <a:avLst/>
              </a:prstTxWarp>
            </a:bodyPr>
            <a:lstStyle/>
            <a:p>
              <a:endParaRPr lang="en-US"/>
            </a:p>
          </p:txBody>
        </p:sp>
        <p:sp>
          <p:nvSpPr>
            <p:cNvPr id="369730" name="AutoShape 66"/>
            <p:cNvSpPr>
              <a:spLocks noChangeArrowheads="1"/>
            </p:cNvSpPr>
            <p:nvPr/>
          </p:nvSpPr>
          <p:spPr bwMode="auto">
            <a:xfrm>
              <a:off x="3081" y="2481"/>
              <a:ext cx="288" cy="96"/>
            </a:xfrm>
            <a:prstGeom prst="roundRect">
              <a:avLst>
                <a:gd name="adj" fmla="val 30208"/>
              </a:avLst>
            </a:prstGeom>
            <a:noFill/>
            <a:ln w="6350">
              <a:solidFill>
                <a:srgbClr val="C00000"/>
              </a:solidFill>
              <a:round/>
              <a:headEnd/>
              <a:tailEnd/>
            </a:ln>
            <a:effectLst/>
          </p:spPr>
          <p:txBody>
            <a:bodyPr wrap="none" anchor="ctr">
              <a:prstTxWarp prst="textNoShape">
                <a:avLst/>
              </a:prstTxWarp>
            </a:bodyPr>
            <a:lstStyle/>
            <a:p>
              <a:endParaRPr lang="en-US"/>
            </a:p>
          </p:txBody>
        </p:sp>
        <p:sp>
          <p:nvSpPr>
            <p:cNvPr id="369731" name="AutoShape 67"/>
            <p:cNvSpPr>
              <a:spLocks noChangeArrowheads="1"/>
            </p:cNvSpPr>
            <p:nvPr/>
          </p:nvSpPr>
          <p:spPr bwMode="auto">
            <a:xfrm>
              <a:off x="1056" y="3537"/>
              <a:ext cx="279" cy="96"/>
            </a:xfrm>
            <a:prstGeom prst="roundRect">
              <a:avLst>
                <a:gd name="adj" fmla="val 30208"/>
              </a:avLst>
            </a:prstGeom>
            <a:noFill/>
            <a:ln w="6350">
              <a:solidFill>
                <a:srgbClr val="C00000"/>
              </a:solidFill>
              <a:round/>
              <a:headEnd/>
              <a:tailEnd/>
            </a:ln>
            <a:effectLst/>
          </p:spPr>
          <p:txBody>
            <a:bodyPr wrap="none" anchor="ctr">
              <a:prstTxWarp prst="textNoShape">
                <a:avLst/>
              </a:prstTxWarp>
            </a:bodyPr>
            <a:lstStyle/>
            <a:p>
              <a:endParaRPr lang="en-US"/>
            </a:p>
          </p:txBody>
        </p:sp>
        <p:sp>
          <p:nvSpPr>
            <p:cNvPr id="369732" name="AutoShape 68"/>
            <p:cNvSpPr>
              <a:spLocks noChangeArrowheads="1"/>
            </p:cNvSpPr>
            <p:nvPr/>
          </p:nvSpPr>
          <p:spPr bwMode="auto">
            <a:xfrm>
              <a:off x="4596" y="1521"/>
              <a:ext cx="96" cy="96"/>
            </a:xfrm>
            <a:prstGeom prst="roundRect">
              <a:avLst>
                <a:gd name="adj" fmla="val 30208"/>
              </a:avLst>
            </a:prstGeom>
            <a:noFill/>
            <a:ln w="6350">
              <a:solidFill>
                <a:srgbClr val="800000"/>
              </a:solidFill>
              <a:round/>
              <a:headEnd/>
              <a:tailEnd/>
            </a:ln>
            <a:effectLst/>
          </p:spPr>
          <p:txBody>
            <a:bodyPr wrap="none" anchor="ctr">
              <a:prstTxWarp prst="textNoShape">
                <a:avLst/>
              </a:prstTxWarp>
            </a:bodyPr>
            <a:lstStyle/>
            <a:p>
              <a:endParaRPr lang="en-US"/>
            </a:p>
          </p:txBody>
        </p:sp>
        <p:cxnSp>
          <p:nvCxnSpPr>
            <p:cNvPr id="369733" name="AutoShape 69"/>
            <p:cNvCxnSpPr>
              <a:cxnSpLocks noChangeShapeType="1"/>
              <a:stCxn id="369732" idx="2"/>
              <a:endCxn id="369679" idx="0"/>
            </p:cNvCxnSpPr>
            <p:nvPr/>
          </p:nvCxnSpPr>
          <p:spPr bwMode="auto">
            <a:xfrm flipH="1">
              <a:off x="2478" y="1617"/>
              <a:ext cx="2166" cy="1155"/>
            </a:xfrm>
            <a:prstGeom prst="straightConnector1">
              <a:avLst/>
            </a:prstGeom>
            <a:noFill/>
            <a:ln w="6350">
              <a:solidFill>
                <a:srgbClr val="800000"/>
              </a:solidFill>
              <a:round/>
              <a:headEnd/>
              <a:tailEnd/>
            </a:ln>
            <a:effec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a:xfrm>
            <a:off x="457200" y="76200"/>
            <a:ext cx="8229600" cy="1143000"/>
          </a:xfrm>
        </p:spPr>
        <p:txBody>
          <a:bodyPr/>
          <a:lstStyle/>
          <a:p>
            <a:r>
              <a:rPr lang="en-US"/>
              <a:t>Available Resources</a:t>
            </a:r>
          </a:p>
        </p:txBody>
      </p:sp>
      <p:sp>
        <p:nvSpPr>
          <p:cNvPr id="282627" name="Rectangle 3"/>
          <p:cNvSpPr>
            <a:spLocks noGrp="1" noChangeArrowheads="1"/>
          </p:cNvSpPr>
          <p:nvPr>
            <p:ph type="body" idx="1"/>
          </p:nvPr>
        </p:nvSpPr>
        <p:spPr>
          <a:xfrm>
            <a:off x="457200" y="1219200"/>
            <a:ext cx="8534400" cy="5410200"/>
          </a:xfrm>
        </p:spPr>
        <p:txBody>
          <a:bodyPr/>
          <a:lstStyle/>
          <a:p>
            <a:pPr>
              <a:lnSpc>
                <a:spcPct val="80000"/>
              </a:lnSpc>
            </a:pPr>
            <a:r>
              <a:rPr lang="en-US" sz="1800"/>
              <a:t>Bilingual corpora</a:t>
            </a:r>
          </a:p>
          <a:p>
            <a:pPr lvl="1">
              <a:lnSpc>
                <a:spcPct val="80000"/>
              </a:lnSpc>
            </a:pPr>
            <a:r>
              <a:rPr lang="en-US" sz="1600"/>
              <a:t>100m+ words of Chinese/English and Arabic/English, LDC (www.ldc.upenn.edu)</a:t>
            </a:r>
          </a:p>
          <a:p>
            <a:pPr lvl="1">
              <a:lnSpc>
                <a:spcPct val="80000"/>
              </a:lnSpc>
            </a:pPr>
            <a:r>
              <a:rPr lang="en-US" sz="1600"/>
              <a:t>Lots of French/English, Spanish/French/English, LDC</a:t>
            </a:r>
          </a:p>
          <a:p>
            <a:pPr lvl="1">
              <a:lnSpc>
                <a:spcPct val="80000"/>
              </a:lnSpc>
            </a:pPr>
            <a:r>
              <a:rPr lang="en-US" sz="1600"/>
              <a:t>European Parliament (sentence-aligned), 11 languages, Philipp Koehn, ISI</a:t>
            </a:r>
          </a:p>
          <a:p>
            <a:pPr lvl="2">
              <a:lnSpc>
                <a:spcPct val="80000"/>
              </a:lnSpc>
            </a:pPr>
            <a:r>
              <a:rPr lang="en-US" sz="1400"/>
              <a:t>(www.isi.edu/~koehn/publications/europarl)</a:t>
            </a:r>
          </a:p>
          <a:p>
            <a:pPr lvl="1">
              <a:lnSpc>
                <a:spcPct val="80000"/>
              </a:lnSpc>
            </a:pPr>
            <a:r>
              <a:rPr lang="en-US" sz="1600"/>
              <a:t>20m words (sentence-aligned) of English/French, Ulrich Germann, ISI </a:t>
            </a:r>
          </a:p>
          <a:p>
            <a:pPr lvl="2">
              <a:lnSpc>
                <a:spcPct val="80000"/>
              </a:lnSpc>
            </a:pPr>
            <a:r>
              <a:rPr lang="en-US" sz="1400"/>
              <a:t>(</a:t>
            </a:r>
            <a:r>
              <a:rPr lang="en-US" sz="1400">
                <a:hlinkClick r:id="rId3"/>
              </a:rPr>
              <a:t>www.isi.edu/natural-language/download/hansard/</a:t>
            </a:r>
            <a:r>
              <a:rPr lang="en-US" sz="1400"/>
              <a:t>)</a:t>
            </a:r>
          </a:p>
          <a:p>
            <a:pPr>
              <a:lnSpc>
                <a:spcPct val="80000"/>
              </a:lnSpc>
            </a:pPr>
            <a:r>
              <a:rPr lang="en-US" sz="1800"/>
              <a:t>Sentence alignment</a:t>
            </a:r>
          </a:p>
          <a:p>
            <a:pPr lvl="1">
              <a:lnSpc>
                <a:spcPct val="80000"/>
              </a:lnSpc>
            </a:pPr>
            <a:r>
              <a:rPr lang="en-US" sz="1600"/>
              <a:t>Dan Melamed, NYU </a:t>
            </a:r>
            <a:r>
              <a:rPr lang="en-US" sz="1400"/>
              <a:t>(www.cs.nyu.edu/~melamed/GMA/docs/README.htm)</a:t>
            </a:r>
          </a:p>
          <a:p>
            <a:pPr lvl="1">
              <a:lnSpc>
                <a:spcPct val="80000"/>
              </a:lnSpc>
            </a:pPr>
            <a:r>
              <a:rPr lang="en-US" sz="1600"/>
              <a:t>Xiaoyi Ma, LDC (Champollion)</a:t>
            </a:r>
          </a:p>
          <a:p>
            <a:pPr>
              <a:lnSpc>
                <a:spcPct val="80000"/>
              </a:lnSpc>
            </a:pPr>
            <a:r>
              <a:rPr lang="en-US" sz="1800"/>
              <a:t>Word alignment</a:t>
            </a:r>
          </a:p>
          <a:p>
            <a:pPr lvl="1">
              <a:lnSpc>
                <a:spcPct val="80000"/>
              </a:lnSpc>
            </a:pPr>
            <a:r>
              <a:rPr lang="en-US" sz="1600"/>
              <a:t>GIZA, JHU Workshop ’99 </a:t>
            </a:r>
            <a:r>
              <a:rPr lang="en-US" sz="1400"/>
              <a:t>(www.clsp.jhu.edu/ws99/projects/mt/)</a:t>
            </a:r>
          </a:p>
          <a:p>
            <a:pPr lvl="1">
              <a:lnSpc>
                <a:spcPct val="80000"/>
              </a:lnSpc>
            </a:pPr>
            <a:r>
              <a:rPr lang="en-US" sz="1600"/>
              <a:t>GIZA++, RWTH Aachen </a:t>
            </a:r>
            <a:r>
              <a:rPr lang="en-US" sz="1400"/>
              <a:t>(www-i6.Informatik.RWTH-Aachen.de/web/Software/GIZA++.html)</a:t>
            </a:r>
          </a:p>
          <a:p>
            <a:pPr lvl="1">
              <a:lnSpc>
                <a:spcPct val="80000"/>
              </a:lnSpc>
            </a:pPr>
            <a:r>
              <a:rPr lang="en-US" sz="1600"/>
              <a:t>Manually word-aligned test corpus (500 French/English sentence pairs), RWTH Aachen</a:t>
            </a:r>
          </a:p>
          <a:p>
            <a:pPr lvl="1">
              <a:lnSpc>
                <a:spcPct val="80000"/>
              </a:lnSpc>
            </a:pPr>
            <a:r>
              <a:rPr lang="en-US" sz="1600"/>
              <a:t>Shared task, NAACL-HLT’03 workshop</a:t>
            </a:r>
          </a:p>
          <a:p>
            <a:pPr>
              <a:lnSpc>
                <a:spcPct val="80000"/>
              </a:lnSpc>
            </a:pPr>
            <a:r>
              <a:rPr lang="en-US" sz="1800"/>
              <a:t>Decoding</a:t>
            </a:r>
          </a:p>
          <a:p>
            <a:pPr lvl="1">
              <a:lnSpc>
                <a:spcPct val="80000"/>
              </a:lnSpc>
            </a:pPr>
            <a:r>
              <a:rPr lang="en-US" sz="1600"/>
              <a:t>ISI ReWrite Model 4 decoder </a:t>
            </a:r>
            <a:r>
              <a:rPr lang="en-US" sz="1400"/>
              <a:t>(</a:t>
            </a:r>
            <a:r>
              <a:rPr lang="en-US" sz="1400">
                <a:hlinkClick r:id="rId4"/>
              </a:rPr>
              <a:t>www.isi.edu/licensed-sw/rewrite-decoder/</a:t>
            </a:r>
            <a:r>
              <a:rPr lang="en-US" sz="1400"/>
              <a:t>)</a:t>
            </a:r>
          </a:p>
          <a:p>
            <a:pPr lvl="1">
              <a:lnSpc>
                <a:spcPct val="80000"/>
              </a:lnSpc>
            </a:pPr>
            <a:r>
              <a:rPr lang="en-US" sz="1600"/>
              <a:t>ISI Pharaoh phrase-based decoder</a:t>
            </a:r>
          </a:p>
          <a:p>
            <a:pPr>
              <a:lnSpc>
                <a:spcPct val="80000"/>
              </a:lnSpc>
            </a:pPr>
            <a:r>
              <a:rPr lang="en-US" sz="1800"/>
              <a:t>Statistical MT Tutorial Workbook, ISI </a:t>
            </a:r>
            <a:r>
              <a:rPr lang="en-US" sz="1400">
                <a:solidFill>
                  <a:schemeClr val="tx2"/>
                </a:solidFill>
              </a:rPr>
              <a:t>(www.isi.edu/~knight/)</a:t>
            </a:r>
          </a:p>
          <a:p>
            <a:pPr>
              <a:lnSpc>
                <a:spcPct val="80000"/>
              </a:lnSpc>
            </a:pPr>
            <a:r>
              <a:rPr lang="en-US" sz="1800"/>
              <a:t>Annual common-data evaluation, NIST </a:t>
            </a:r>
            <a:r>
              <a:rPr lang="en-US" sz="1400"/>
              <a:t>(www.nist.gov/speech/tests/mt/index.htm)</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457200" y="76200"/>
            <a:ext cx="8229600" cy="1143000"/>
          </a:xfrm>
        </p:spPr>
        <p:txBody>
          <a:bodyPr/>
          <a:lstStyle/>
          <a:p>
            <a:r>
              <a:rPr lang="en-US" sz="3200"/>
              <a:t>Some Papers Referenced on Slides</a:t>
            </a:r>
          </a:p>
        </p:txBody>
      </p:sp>
      <p:sp>
        <p:nvSpPr>
          <p:cNvPr id="283651" name="Rectangle 3"/>
          <p:cNvSpPr>
            <a:spLocks noGrp="1" noChangeArrowheads="1"/>
          </p:cNvSpPr>
          <p:nvPr>
            <p:ph type="body" idx="1"/>
          </p:nvPr>
        </p:nvSpPr>
        <p:spPr>
          <a:xfrm>
            <a:off x="228600" y="1096963"/>
            <a:ext cx="4572000" cy="5334000"/>
          </a:xfrm>
        </p:spPr>
        <p:txBody>
          <a:bodyPr/>
          <a:lstStyle/>
          <a:p>
            <a:pPr>
              <a:lnSpc>
                <a:spcPct val="80000"/>
              </a:lnSpc>
            </a:pPr>
            <a:r>
              <a:rPr lang="en-US" sz="1800"/>
              <a:t>ACL</a:t>
            </a:r>
          </a:p>
          <a:p>
            <a:pPr lvl="1">
              <a:lnSpc>
                <a:spcPct val="80000"/>
              </a:lnSpc>
            </a:pPr>
            <a:r>
              <a:rPr lang="en-US" sz="1600"/>
              <a:t>[Och, Tillmann, &amp; Ney, 1999]</a:t>
            </a:r>
          </a:p>
          <a:p>
            <a:pPr lvl="1">
              <a:lnSpc>
                <a:spcPct val="80000"/>
              </a:lnSpc>
            </a:pPr>
            <a:r>
              <a:rPr lang="en-US" sz="1600"/>
              <a:t>[Och &amp; Ney, 2000]</a:t>
            </a:r>
          </a:p>
          <a:p>
            <a:pPr lvl="1">
              <a:lnSpc>
                <a:spcPct val="80000"/>
              </a:lnSpc>
            </a:pPr>
            <a:r>
              <a:rPr lang="en-US" sz="1600"/>
              <a:t>[Germann et al, 2001]</a:t>
            </a:r>
          </a:p>
          <a:p>
            <a:pPr lvl="1">
              <a:lnSpc>
                <a:spcPct val="80000"/>
              </a:lnSpc>
            </a:pPr>
            <a:r>
              <a:rPr lang="en-US" sz="1600"/>
              <a:t>[Yamada &amp; Knight, 2001, 2002]</a:t>
            </a:r>
          </a:p>
          <a:p>
            <a:pPr lvl="1">
              <a:lnSpc>
                <a:spcPct val="80000"/>
              </a:lnSpc>
            </a:pPr>
            <a:r>
              <a:rPr lang="en-US" sz="1600"/>
              <a:t>[Papineni et al, 2002]</a:t>
            </a:r>
          </a:p>
          <a:p>
            <a:pPr lvl="1">
              <a:lnSpc>
                <a:spcPct val="80000"/>
              </a:lnSpc>
            </a:pPr>
            <a:r>
              <a:rPr lang="en-US" sz="1600"/>
              <a:t>[Alshawi et al, 1998]</a:t>
            </a:r>
          </a:p>
          <a:p>
            <a:pPr lvl="1">
              <a:lnSpc>
                <a:spcPct val="80000"/>
              </a:lnSpc>
            </a:pPr>
            <a:r>
              <a:rPr lang="en-US" sz="1600"/>
              <a:t>[Collins, 1997]</a:t>
            </a:r>
          </a:p>
          <a:p>
            <a:pPr lvl="1">
              <a:lnSpc>
                <a:spcPct val="80000"/>
              </a:lnSpc>
            </a:pPr>
            <a:r>
              <a:rPr lang="en-US" sz="1600"/>
              <a:t>[Koehn &amp; Knight, 2003]</a:t>
            </a:r>
          </a:p>
          <a:p>
            <a:pPr lvl="1">
              <a:lnSpc>
                <a:spcPct val="80000"/>
              </a:lnSpc>
            </a:pPr>
            <a:r>
              <a:rPr lang="en-US" sz="1600"/>
              <a:t>[Al-Onaizan &amp; Knight, 2002]</a:t>
            </a:r>
          </a:p>
          <a:p>
            <a:pPr lvl="1">
              <a:lnSpc>
                <a:spcPct val="80000"/>
              </a:lnSpc>
            </a:pPr>
            <a:r>
              <a:rPr lang="en-US" sz="1600"/>
              <a:t>[Och &amp; Ney, 2002]</a:t>
            </a:r>
          </a:p>
          <a:p>
            <a:pPr lvl="1">
              <a:lnSpc>
                <a:spcPct val="80000"/>
              </a:lnSpc>
            </a:pPr>
            <a:r>
              <a:rPr lang="en-US" sz="1600"/>
              <a:t>[Och, 2003]</a:t>
            </a:r>
          </a:p>
          <a:p>
            <a:pPr lvl="1">
              <a:lnSpc>
                <a:spcPct val="80000"/>
              </a:lnSpc>
            </a:pPr>
            <a:r>
              <a:rPr lang="en-US" sz="1600"/>
              <a:t>[Koehn et al, 2003]</a:t>
            </a:r>
          </a:p>
          <a:p>
            <a:pPr>
              <a:lnSpc>
                <a:spcPct val="80000"/>
              </a:lnSpc>
            </a:pPr>
            <a:r>
              <a:rPr lang="en-US" sz="1800"/>
              <a:t>EMNLP</a:t>
            </a:r>
          </a:p>
          <a:p>
            <a:pPr lvl="1">
              <a:lnSpc>
                <a:spcPct val="80000"/>
              </a:lnSpc>
            </a:pPr>
            <a:r>
              <a:rPr lang="en-US" sz="1600"/>
              <a:t>[Marcu &amp; Wong, 2002]</a:t>
            </a:r>
          </a:p>
          <a:p>
            <a:pPr lvl="1">
              <a:lnSpc>
                <a:spcPct val="80000"/>
              </a:lnSpc>
            </a:pPr>
            <a:r>
              <a:rPr lang="en-US" sz="1600"/>
              <a:t>[Fox, 2002]</a:t>
            </a:r>
          </a:p>
          <a:p>
            <a:pPr lvl="1">
              <a:lnSpc>
                <a:spcPct val="80000"/>
              </a:lnSpc>
            </a:pPr>
            <a:r>
              <a:rPr lang="en-US" sz="1600"/>
              <a:t>[Munteanu &amp; Marcu, 2002]</a:t>
            </a:r>
          </a:p>
          <a:p>
            <a:pPr>
              <a:lnSpc>
                <a:spcPct val="80000"/>
              </a:lnSpc>
            </a:pPr>
            <a:r>
              <a:rPr lang="en-US" sz="1800"/>
              <a:t>AI Magazine</a:t>
            </a:r>
          </a:p>
          <a:p>
            <a:pPr lvl="1">
              <a:lnSpc>
                <a:spcPct val="80000"/>
              </a:lnSpc>
            </a:pPr>
            <a:r>
              <a:rPr lang="en-US" sz="1600"/>
              <a:t>[Knight, 1997]</a:t>
            </a:r>
          </a:p>
          <a:p>
            <a:pPr>
              <a:lnSpc>
                <a:spcPct val="80000"/>
              </a:lnSpc>
            </a:pPr>
            <a:r>
              <a:rPr lang="en-US" sz="1800"/>
              <a:t>www.isi.edu/~knight</a:t>
            </a:r>
          </a:p>
          <a:p>
            <a:pPr lvl="1">
              <a:lnSpc>
                <a:spcPct val="80000"/>
              </a:lnSpc>
            </a:pPr>
            <a:r>
              <a:rPr lang="en-US" sz="1600"/>
              <a:t>[MT Tutorial Workbook]</a:t>
            </a:r>
          </a:p>
          <a:p>
            <a:pPr lvl="1">
              <a:lnSpc>
                <a:spcPct val="80000"/>
              </a:lnSpc>
            </a:pPr>
            <a:endParaRPr lang="en-US" sz="1600"/>
          </a:p>
        </p:txBody>
      </p:sp>
      <p:sp>
        <p:nvSpPr>
          <p:cNvPr id="283652" name="Rectangle 4"/>
          <p:cNvSpPr>
            <a:spLocks noChangeArrowheads="1"/>
          </p:cNvSpPr>
          <p:nvPr/>
        </p:nvSpPr>
        <p:spPr bwMode="auto">
          <a:xfrm>
            <a:off x="4267200" y="1096963"/>
            <a:ext cx="4572000" cy="4525962"/>
          </a:xfrm>
          <a:prstGeom prst="rect">
            <a:avLst/>
          </a:prstGeom>
          <a:noFill/>
          <a:ln w="9525">
            <a:noFill/>
            <a:miter lim="800000"/>
            <a:headEnd/>
            <a:tailEnd/>
          </a:ln>
          <a:effectLst/>
        </p:spPr>
        <p:txBody>
          <a:bodyPr>
            <a:prstTxWarp prst="textNoShape">
              <a:avLst/>
            </a:prstTxWarp>
          </a:bodyPr>
          <a:lstStyle/>
          <a:p>
            <a:pPr marL="342900" indent="-342900" algn="l">
              <a:lnSpc>
                <a:spcPct val="80000"/>
              </a:lnSpc>
              <a:spcBef>
                <a:spcPct val="20000"/>
              </a:spcBef>
              <a:buFontTx/>
              <a:buChar char="•"/>
            </a:pPr>
            <a:r>
              <a:rPr lang="en-US"/>
              <a:t>AMTA</a:t>
            </a:r>
            <a:endParaRPr lang="en-US" sz="1600"/>
          </a:p>
          <a:p>
            <a:pPr marL="742950" lvl="1" indent="-285750" algn="l">
              <a:lnSpc>
                <a:spcPct val="80000"/>
              </a:lnSpc>
              <a:spcBef>
                <a:spcPct val="20000"/>
              </a:spcBef>
              <a:buFontTx/>
              <a:buChar char="–"/>
            </a:pPr>
            <a:r>
              <a:rPr lang="en-US" sz="1600"/>
              <a:t>[Soricut et al, 2002]</a:t>
            </a:r>
          </a:p>
          <a:p>
            <a:pPr marL="742950" lvl="1" indent="-285750" algn="l">
              <a:lnSpc>
                <a:spcPct val="80000"/>
              </a:lnSpc>
              <a:spcBef>
                <a:spcPct val="20000"/>
              </a:spcBef>
              <a:buFontTx/>
              <a:buChar char="–"/>
            </a:pPr>
            <a:r>
              <a:rPr lang="en-US" sz="1600"/>
              <a:t>[Al-Onaizan &amp; Knight, 1998]</a:t>
            </a:r>
          </a:p>
          <a:p>
            <a:pPr marL="342900" indent="-342900" algn="l">
              <a:lnSpc>
                <a:spcPct val="80000"/>
              </a:lnSpc>
              <a:spcBef>
                <a:spcPct val="20000"/>
              </a:spcBef>
              <a:buFontTx/>
              <a:buChar char="•"/>
            </a:pPr>
            <a:r>
              <a:rPr lang="en-US"/>
              <a:t>EACL</a:t>
            </a:r>
          </a:p>
          <a:p>
            <a:pPr marL="742950" lvl="1" indent="-285750" algn="l">
              <a:lnSpc>
                <a:spcPct val="80000"/>
              </a:lnSpc>
              <a:spcBef>
                <a:spcPct val="20000"/>
              </a:spcBef>
              <a:buFontTx/>
              <a:buChar char="–"/>
            </a:pPr>
            <a:r>
              <a:rPr lang="en-US" sz="1600"/>
              <a:t>[Cmejrek et al, 2003]</a:t>
            </a:r>
          </a:p>
          <a:p>
            <a:pPr marL="342900" indent="-342900" algn="l">
              <a:lnSpc>
                <a:spcPct val="80000"/>
              </a:lnSpc>
              <a:spcBef>
                <a:spcPct val="20000"/>
              </a:spcBef>
              <a:buFontTx/>
              <a:buChar char="•"/>
            </a:pPr>
            <a:r>
              <a:rPr lang="en-US"/>
              <a:t>Computational Linguistics</a:t>
            </a:r>
          </a:p>
          <a:p>
            <a:pPr marL="742950" lvl="1" indent="-285750" algn="l">
              <a:lnSpc>
                <a:spcPct val="80000"/>
              </a:lnSpc>
              <a:spcBef>
                <a:spcPct val="20000"/>
              </a:spcBef>
              <a:buFontTx/>
              <a:buChar char="–"/>
            </a:pPr>
            <a:r>
              <a:rPr lang="en-US" sz="1600"/>
              <a:t>[Brown et al, 1993]</a:t>
            </a:r>
          </a:p>
          <a:p>
            <a:pPr marL="742950" lvl="1" indent="-285750" algn="l">
              <a:lnSpc>
                <a:spcPct val="80000"/>
              </a:lnSpc>
              <a:spcBef>
                <a:spcPct val="20000"/>
              </a:spcBef>
              <a:buFontTx/>
              <a:buChar char="–"/>
            </a:pPr>
            <a:r>
              <a:rPr lang="en-US" sz="1600"/>
              <a:t>[Knight, 1999]</a:t>
            </a:r>
          </a:p>
          <a:p>
            <a:pPr marL="742950" lvl="1" indent="-285750" algn="l">
              <a:lnSpc>
                <a:spcPct val="80000"/>
              </a:lnSpc>
              <a:spcBef>
                <a:spcPct val="20000"/>
              </a:spcBef>
              <a:buFontTx/>
              <a:buChar char="–"/>
            </a:pPr>
            <a:r>
              <a:rPr lang="en-US" sz="1600"/>
              <a:t>[Wu, 1997]</a:t>
            </a:r>
          </a:p>
          <a:p>
            <a:pPr marL="342900" indent="-342900" algn="l">
              <a:lnSpc>
                <a:spcPct val="80000"/>
              </a:lnSpc>
              <a:spcBef>
                <a:spcPct val="20000"/>
              </a:spcBef>
              <a:buFontTx/>
              <a:buChar char="•"/>
            </a:pPr>
            <a:r>
              <a:rPr lang="en-US"/>
              <a:t>AAAI</a:t>
            </a:r>
          </a:p>
          <a:p>
            <a:pPr marL="742950" lvl="1" indent="-285750" algn="l">
              <a:lnSpc>
                <a:spcPct val="80000"/>
              </a:lnSpc>
              <a:spcBef>
                <a:spcPct val="20000"/>
              </a:spcBef>
              <a:buFontTx/>
              <a:buChar char="–"/>
            </a:pPr>
            <a:r>
              <a:rPr lang="en-US" sz="1600"/>
              <a:t>[Koehn &amp; Knight, 2000]</a:t>
            </a:r>
          </a:p>
          <a:p>
            <a:pPr marL="342900" indent="-342900" algn="l">
              <a:lnSpc>
                <a:spcPct val="80000"/>
              </a:lnSpc>
              <a:spcBef>
                <a:spcPct val="20000"/>
              </a:spcBef>
              <a:buFontTx/>
              <a:buChar char="•"/>
            </a:pPr>
            <a:r>
              <a:rPr lang="en-US"/>
              <a:t>IWNLG</a:t>
            </a:r>
          </a:p>
          <a:p>
            <a:pPr marL="742950" lvl="1" indent="-285750" algn="l">
              <a:lnSpc>
                <a:spcPct val="80000"/>
              </a:lnSpc>
              <a:spcBef>
                <a:spcPct val="20000"/>
              </a:spcBef>
              <a:buFontTx/>
              <a:buChar char="–"/>
            </a:pPr>
            <a:r>
              <a:rPr lang="en-US" sz="1600"/>
              <a:t>[Habash, 2002]</a:t>
            </a:r>
          </a:p>
          <a:p>
            <a:pPr marL="342900" indent="-342900" algn="l">
              <a:lnSpc>
                <a:spcPct val="80000"/>
              </a:lnSpc>
              <a:spcBef>
                <a:spcPct val="20000"/>
              </a:spcBef>
              <a:buFontTx/>
              <a:buChar char="•"/>
            </a:pPr>
            <a:r>
              <a:rPr lang="en-US"/>
              <a:t>MT Summit</a:t>
            </a:r>
          </a:p>
          <a:p>
            <a:pPr marL="742950" lvl="1" indent="-285750" algn="l">
              <a:lnSpc>
                <a:spcPct val="80000"/>
              </a:lnSpc>
              <a:spcBef>
                <a:spcPct val="20000"/>
              </a:spcBef>
              <a:buFontTx/>
              <a:buChar char="–"/>
            </a:pPr>
            <a:r>
              <a:rPr lang="en-US" sz="1600"/>
              <a:t>[Charniak, Knight, Yamada, 2003]</a:t>
            </a:r>
          </a:p>
          <a:p>
            <a:pPr marL="342900" indent="-342900" algn="l">
              <a:lnSpc>
                <a:spcPct val="80000"/>
              </a:lnSpc>
              <a:spcBef>
                <a:spcPct val="20000"/>
              </a:spcBef>
              <a:buFontTx/>
              <a:buChar char="•"/>
            </a:pPr>
            <a:r>
              <a:rPr lang="en-US"/>
              <a:t>NAACL</a:t>
            </a:r>
          </a:p>
          <a:p>
            <a:pPr marL="742950" lvl="1" indent="-285750" algn="l">
              <a:lnSpc>
                <a:spcPct val="80000"/>
              </a:lnSpc>
              <a:spcBef>
                <a:spcPct val="20000"/>
              </a:spcBef>
              <a:buFontTx/>
              <a:buChar char="–"/>
            </a:pPr>
            <a:r>
              <a:rPr lang="en-US" sz="1600"/>
              <a:t>[Koehn, Marcu, Och, 2003]</a:t>
            </a:r>
          </a:p>
          <a:p>
            <a:pPr marL="742950" lvl="1" indent="-285750" algn="l">
              <a:lnSpc>
                <a:spcPct val="80000"/>
              </a:lnSpc>
              <a:spcBef>
                <a:spcPct val="20000"/>
              </a:spcBef>
              <a:buFontTx/>
              <a:buChar char="–"/>
            </a:pPr>
            <a:r>
              <a:rPr lang="en-US" sz="1600"/>
              <a:t>[Germann, 2003]</a:t>
            </a:r>
          </a:p>
          <a:p>
            <a:pPr marL="742950" lvl="1" indent="-285750" algn="l">
              <a:lnSpc>
                <a:spcPct val="80000"/>
              </a:lnSpc>
              <a:spcBef>
                <a:spcPct val="20000"/>
              </a:spcBef>
              <a:buFontTx/>
              <a:buChar char="–"/>
            </a:pPr>
            <a:r>
              <a:rPr lang="en-US" sz="1600"/>
              <a:t>[Graehl &amp; Knight, 2004]</a:t>
            </a:r>
          </a:p>
          <a:p>
            <a:pPr marL="742950" lvl="1" indent="-285750" algn="l">
              <a:lnSpc>
                <a:spcPct val="80000"/>
              </a:lnSpc>
              <a:spcBef>
                <a:spcPct val="20000"/>
              </a:spcBef>
              <a:buFontTx/>
              <a:buChar char="–"/>
            </a:pPr>
            <a:r>
              <a:rPr lang="en-US" sz="1600"/>
              <a:t>[Galley, Hopkins, Knight, Marcu, 2004]</a:t>
            </a:r>
          </a:p>
          <a:p>
            <a:pPr marL="342900" indent="-342900" algn="l">
              <a:lnSpc>
                <a:spcPct val="80000"/>
              </a:lnSpc>
              <a:spcBef>
                <a:spcPct val="20000"/>
              </a:spcBef>
              <a:buFontTx/>
              <a:buChar char="–"/>
            </a:pPr>
            <a:endParaRPr lang="en-US" sz="1600"/>
          </a:p>
          <a:p>
            <a:pPr marL="742950" lvl="1" indent="-285750" algn="l">
              <a:lnSpc>
                <a:spcPct val="80000"/>
              </a:lnSpc>
              <a:spcBef>
                <a:spcPct val="20000"/>
              </a:spcBef>
            </a:pPr>
            <a:endParaRPr lang="en-US" sz="16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3218" name="Rectangle 2"/>
          <p:cNvSpPr>
            <a:spLocks noGrp="1" noChangeArrowheads="1"/>
          </p:cNvSpPr>
          <p:nvPr>
            <p:ph type="title"/>
          </p:nvPr>
        </p:nvSpPr>
        <p:spPr/>
        <p:txBody>
          <a:bodyPr/>
          <a:lstStyle/>
          <a:p>
            <a:r>
              <a:rPr lang="en-US" b="1">
                <a:solidFill>
                  <a:schemeClr val="accent2"/>
                </a:solidFill>
              </a:rPr>
              <a:t>2004:  Which is the human?</a:t>
            </a:r>
          </a:p>
        </p:txBody>
      </p:sp>
      <p:sp>
        <p:nvSpPr>
          <p:cNvPr id="393219" name="Text Box 3"/>
          <p:cNvSpPr txBox="1">
            <a:spLocks noChangeArrowheads="1"/>
          </p:cNvSpPr>
          <p:nvPr/>
        </p:nvSpPr>
        <p:spPr bwMode="auto">
          <a:xfrm>
            <a:off x="533400" y="1828800"/>
            <a:ext cx="8610600"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There was not a single vote against him."</a:t>
            </a:r>
          </a:p>
        </p:txBody>
      </p:sp>
      <p:sp>
        <p:nvSpPr>
          <p:cNvPr id="393220" name="Text Box 4"/>
          <p:cNvSpPr txBox="1">
            <a:spLocks noChangeArrowheads="1"/>
          </p:cNvSpPr>
          <p:nvPr/>
        </p:nvSpPr>
        <p:spPr bwMode="auto">
          <a:xfrm>
            <a:off x="685800" y="3657600"/>
            <a:ext cx="7620000"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No members vote against him. "</a:t>
            </a:r>
          </a:p>
        </p:txBody>
      </p:sp>
      <p:sp>
        <p:nvSpPr>
          <p:cNvPr id="393221" name="Text Box 5"/>
          <p:cNvSpPr txBox="1">
            <a:spLocks noChangeArrowheads="1"/>
          </p:cNvSpPr>
          <p:nvPr/>
        </p:nvSpPr>
        <p:spPr bwMode="auto">
          <a:xfrm>
            <a:off x="3048000" y="4724400"/>
            <a:ext cx="3429000" cy="17081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0600" b="1">
                <a:solidFill>
                  <a:srgbClr val="FF0000"/>
                </a:solidFill>
              </a:rPr>
              <a:t>?</a:t>
            </a:r>
          </a:p>
        </p:txBody>
      </p:sp>
      <p:sp>
        <p:nvSpPr>
          <p:cNvPr id="393222" name="Rectangle 6"/>
          <p:cNvSpPr>
            <a:spLocks noChangeArrowheads="1"/>
          </p:cNvSpPr>
          <p:nvPr/>
        </p:nvSpPr>
        <p:spPr bwMode="auto">
          <a:xfrm>
            <a:off x="2590800" y="1676400"/>
            <a:ext cx="4495800" cy="609600"/>
          </a:xfrm>
          <a:prstGeom prst="rect">
            <a:avLst/>
          </a:prstGeom>
          <a:noFill/>
          <a:ln w="57150">
            <a:solidFill>
              <a:srgbClr val="99FF33"/>
            </a:solidFill>
            <a:miter lim="800000"/>
            <a:headEnd/>
            <a:tailEnd/>
          </a:ln>
          <a:effectLst/>
        </p:spPr>
        <p:txBody>
          <a:bodyPr wrap="none" anchor="ctr">
            <a:prstTxWarp prst="textNoShape">
              <a:avLst/>
            </a:prstTxWarp>
          </a:bodyPr>
          <a:lstStyle/>
          <a:p>
            <a:endParaRPr lang="en-US">
              <a:solidFill>
                <a:srgbClr val="F5FE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3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22" grpId="0" animBg="1"/>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r>
              <a:rPr lang="en-US"/>
              <a:t>Warren Weaver (1947)</a:t>
            </a:r>
          </a:p>
        </p:txBody>
      </p:sp>
      <p:pic>
        <p:nvPicPr>
          <p:cNvPr id="468995" name="Picture 3" descr="Warren Weaver"/>
          <p:cNvPicPr>
            <a:picLocks noChangeAspect="1" noChangeArrowheads="1"/>
          </p:cNvPicPr>
          <p:nvPr/>
        </p:nvPicPr>
        <p:blipFill>
          <a:blip r:embed="rId3"/>
          <a:srcRect/>
          <a:stretch>
            <a:fillRect/>
          </a:stretch>
        </p:blipFill>
        <p:spPr bwMode="auto">
          <a:xfrm>
            <a:off x="3810000" y="1600200"/>
            <a:ext cx="1428750" cy="1790700"/>
          </a:xfrm>
          <a:prstGeom prst="rect">
            <a:avLst/>
          </a:prstGeom>
          <a:noFill/>
        </p:spPr>
      </p:pic>
      <p:sp>
        <p:nvSpPr>
          <p:cNvPr id="468996" name="Text Box 4"/>
          <p:cNvSpPr txBox="1">
            <a:spLocks noChangeArrowheads="1"/>
          </p:cNvSpPr>
          <p:nvPr/>
        </p:nvSpPr>
        <p:spPr bwMode="auto">
          <a:xfrm>
            <a:off x="685800" y="3429000"/>
            <a:ext cx="7924800" cy="3016250"/>
          </a:xfrm>
          <a:prstGeom prst="rect">
            <a:avLst/>
          </a:prstGeom>
          <a:noFill/>
          <a:ln w="9525">
            <a:noFill/>
            <a:miter lim="800000"/>
            <a:headEnd/>
            <a:tailEnd/>
          </a:ln>
          <a:effectLst/>
        </p:spPr>
        <p:txBody>
          <a:bodyPr>
            <a:prstTxWarp prst="textNoShape">
              <a:avLst/>
            </a:prstTxWarp>
            <a:spAutoFit/>
          </a:bodyPr>
          <a:lstStyle/>
          <a:p>
            <a:pPr algn="l"/>
            <a:r>
              <a:rPr lang="en-US" sz="3200" dirty="0">
                <a:latin typeface="Courier New" charset="0"/>
              </a:rPr>
              <a:t> </a:t>
            </a:r>
          </a:p>
          <a:p>
            <a:pPr algn="l"/>
            <a:r>
              <a:rPr lang="en-US" sz="3200" b="1" dirty="0" err="1">
                <a:latin typeface="Courier New" charset="0"/>
              </a:rPr>
              <a:t>ingcmpnqsnwf</a:t>
            </a:r>
            <a:r>
              <a:rPr lang="en-US" sz="3200" b="1" dirty="0">
                <a:latin typeface="Courier New" charset="0"/>
              </a:rPr>
              <a:t> </a:t>
            </a:r>
            <a:r>
              <a:rPr lang="en-US" sz="3200" b="1" dirty="0" err="1">
                <a:latin typeface="Courier New" charset="0"/>
              </a:rPr>
              <a:t>cv</a:t>
            </a:r>
            <a:r>
              <a:rPr lang="en-US" sz="3200" b="1" dirty="0">
                <a:latin typeface="Courier New" charset="0"/>
              </a:rPr>
              <a:t> </a:t>
            </a:r>
            <a:r>
              <a:rPr lang="en-US" sz="3200" b="1" dirty="0" err="1">
                <a:latin typeface="Courier New" charset="0"/>
              </a:rPr>
              <a:t>fpn</a:t>
            </a:r>
            <a:r>
              <a:rPr lang="en-US" sz="3200" b="1" dirty="0">
                <a:latin typeface="Courier New" charset="0"/>
              </a:rPr>
              <a:t> </a:t>
            </a:r>
            <a:r>
              <a:rPr lang="en-US" sz="3200" b="1" dirty="0" err="1">
                <a:latin typeface="Courier New" charset="0"/>
              </a:rPr>
              <a:t>owoktvcv</a:t>
            </a:r>
            <a:endParaRPr lang="en-US" sz="3200" b="1" dirty="0">
              <a:latin typeface="Courier New" charset="0"/>
            </a:endParaRPr>
          </a:p>
          <a:p>
            <a:pPr algn="l"/>
            <a:endParaRPr lang="en-US" sz="3200" b="1" dirty="0">
              <a:latin typeface="Courier New" charset="0"/>
            </a:endParaRPr>
          </a:p>
          <a:p>
            <a:pPr algn="l"/>
            <a:r>
              <a:rPr lang="en-US" sz="3200" b="1" dirty="0" err="1">
                <a:latin typeface="Courier New" charset="0"/>
              </a:rPr>
              <a:t>hu</a:t>
            </a:r>
            <a:r>
              <a:rPr lang="en-US" sz="3200" b="1" dirty="0">
                <a:latin typeface="Courier New" charset="0"/>
              </a:rPr>
              <a:t> </a:t>
            </a:r>
            <a:r>
              <a:rPr lang="en-US" sz="3200" b="1" dirty="0" err="1">
                <a:latin typeface="Courier New" charset="0"/>
              </a:rPr>
              <a:t>ihgzsnwfv</a:t>
            </a:r>
            <a:r>
              <a:rPr lang="en-US" sz="3200" b="1" dirty="0">
                <a:latin typeface="Courier New" charset="0"/>
              </a:rPr>
              <a:t> </a:t>
            </a:r>
            <a:r>
              <a:rPr lang="en-US" sz="3200" b="1" dirty="0" err="1">
                <a:latin typeface="Courier New" charset="0"/>
              </a:rPr>
              <a:t>rqcffnw</a:t>
            </a:r>
            <a:r>
              <a:rPr lang="en-US" sz="3200" b="1" dirty="0">
                <a:latin typeface="Courier New" charset="0"/>
              </a:rPr>
              <a:t> </a:t>
            </a:r>
            <a:r>
              <a:rPr lang="en-US" sz="3200" b="1" dirty="0" err="1">
                <a:latin typeface="Courier New" charset="0"/>
              </a:rPr>
              <a:t>cw</a:t>
            </a:r>
            <a:r>
              <a:rPr lang="en-US" sz="3200" b="1" dirty="0">
                <a:latin typeface="Courier New" charset="0"/>
              </a:rPr>
              <a:t> </a:t>
            </a:r>
            <a:r>
              <a:rPr lang="en-US" sz="3200" b="1" dirty="0" err="1">
                <a:latin typeface="Courier New" charset="0"/>
              </a:rPr>
              <a:t>owgcnwf</a:t>
            </a:r>
            <a:endParaRPr lang="en-US" sz="3200" b="1" dirty="0">
              <a:latin typeface="Courier New" charset="0"/>
            </a:endParaRPr>
          </a:p>
          <a:p>
            <a:pPr algn="l"/>
            <a:r>
              <a:rPr lang="en-US" sz="3200" dirty="0">
                <a:latin typeface="Courier New" charset="0"/>
              </a:rPr>
              <a:t>       </a:t>
            </a:r>
          </a:p>
          <a:p>
            <a:pPr algn="l"/>
            <a:r>
              <a:rPr lang="en-US" sz="3200" b="1" dirty="0" err="1">
                <a:latin typeface="Courier New" charset="0"/>
              </a:rPr>
              <a:t>kowazoanv</a:t>
            </a:r>
            <a:r>
              <a:rPr lang="en-US" sz="3200" b="1" dirty="0">
                <a:latin typeface="Courier New" charset="0"/>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3330" name="Rectangle 2"/>
          <p:cNvSpPr>
            <a:spLocks noGrp="1" noChangeArrowheads="1"/>
          </p:cNvSpPr>
          <p:nvPr>
            <p:ph type="title"/>
          </p:nvPr>
        </p:nvSpPr>
        <p:spPr/>
        <p:txBody>
          <a:bodyPr/>
          <a:lstStyle/>
          <a:p>
            <a:r>
              <a:rPr lang="en-US"/>
              <a:t>Warren Weaver (1947)</a:t>
            </a:r>
          </a:p>
        </p:txBody>
      </p:sp>
      <p:pic>
        <p:nvPicPr>
          <p:cNvPr id="483331" name="Picture 3" descr="Warren Weaver"/>
          <p:cNvPicPr>
            <a:picLocks noChangeAspect="1" noChangeArrowheads="1"/>
          </p:cNvPicPr>
          <p:nvPr/>
        </p:nvPicPr>
        <p:blipFill>
          <a:blip r:embed="rId3"/>
          <a:srcRect/>
          <a:stretch>
            <a:fillRect/>
          </a:stretch>
        </p:blipFill>
        <p:spPr bwMode="auto">
          <a:xfrm>
            <a:off x="3810000" y="1600200"/>
            <a:ext cx="1428750" cy="1790700"/>
          </a:xfrm>
          <a:prstGeom prst="rect">
            <a:avLst/>
          </a:prstGeom>
          <a:noFill/>
        </p:spPr>
      </p:pic>
      <p:sp>
        <p:nvSpPr>
          <p:cNvPr id="483332" name="Text Box 4"/>
          <p:cNvSpPr txBox="1">
            <a:spLocks noChangeArrowheads="1"/>
          </p:cNvSpPr>
          <p:nvPr/>
        </p:nvSpPr>
        <p:spPr bwMode="auto">
          <a:xfrm>
            <a:off x="685800" y="3429000"/>
            <a:ext cx="7924800" cy="3016250"/>
          </a:xfrm>
          <a:prstGeom prst="rect">
            <a:avLst/>
          </a:prstGeom>
          <a:noFill/>
          <a:ln w="9525">
            <a:noFill/>
            <a:miter lim="800000"/>
            <a:headEnd/>
            <a:tailEnd/>
          </a:ln>
          <a:effectLst/>
        </p:spPr>
        <p:txBody>
          <a:bodyPr>
            <a:prstTxWarp prst="textNoShape">
              <a:avLst/>
            </a:prstTxWarp>
            <a:spAutoFit/>
          </a:bodyPr>
          <a:lstStyle/>
          <a:p>
            <a:pPr algn="l"/>
            <a:r>
              <a:rPr lang="en-US" sz="3200">
                <a:latin typeface="Courier New" charset="0"/>
              </a:rPr>
              <a:t> e    e  e        e   </a:t>
            </a:r>
          </a:p>
          <a:p>
            <a:pPr algn="l"/>
            <a:r>
              <a:rPr lang="en-US" sz="3200" b="1">
                <a:latin typeface="Courier New" charset="0"/>
              </a:rPr>
              <a:t>ingcmpnqsnwf cv fpn owoktvcv</a:t>
            </a:r>
          </a:p>
          <a:p>
            <a:pPr algn="l"/>
            <a:r>
              <a:rPr lang="en-US" sz="3200">
                <a:latin typeface="Courier New" charset="0"/>
              </a:rPr>
              <a:t>        e         e         e</a:t>
            </a:r>
          </a:p>
          <a:p>
            <a:pPr algn="l"/>
            <a:r>
              <a:rPr lang="en-US" sz="3200" b="1">
                <a:latin typeface="Courier New" charset="0"/>
              </a:rPr>
              <a:t>hu ihgzsnwfv rqcffnw cw owgcnwf</a:t>
            </a:r>
          </a:p>
          <a:p>
            <a:pPr algn="l"/>
            <a:r>
              <a:rPr lang="en-US" sz="3200">
                <a:latin typeface="Courier New" charset="0"/>
              </a:rPr>
              <a:t>       e</a:t>
            </a:r>
          </a:p>
          <a:p>
            <a:pPr algn="l"/>
            <a:r>
              <a:rPr lang="en-US" sz="3200" b="1">
                <a:latin typeface="Courier New" charset="0"/>
              </a:rPr>
              <a:t>kowazoanv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42" name="Rectangle 2"/>
          <p:cNvSpPr>
            <a:spLocks noGrp="1" noChangeArrowheads="1"/>
          </p:cNvSpPr>
          <p:nvPr>
            <p:ph type="title"/>
          </p:nvPr>
        </p:nvSpPr>
        <p:spPr/>
        <p:txBody>
          <a:bodyPr/>
          <a:lstStyle/>
          <a:p>
            <a:r>
              <a:rPr lang="en-US"/>
              <a:t>Warren Weaver (1947)</a:t>
            </a:r>
          </a:p>
        </p:txBody>
      </p:sp>
      <p:pic>
        <p:nvPicPr>
          <p:cNvPr id="471043" name="Picture 3" descr="Warren Weaver"/>
          <p:cNvPicPr>
            <a:picLocks noChangeAspect="1" noChangeArrowheads="1"/>
          </p:cNvPicPr>
          <p:nvPr/>
        </p:nvPicPr>
        <p:blipFill>
          <a:blip r:embed="rId3"/>
          <a:srcRect/>
          <a:stretch>
            <a:fillRect/>
          </a:stretch>
        </p:blipFill>
        <p:spPr bwMode="auto">
          <a:xfrm>
            <a:off x="3810000" y="1600200"/>
            <a:ext cx="1428750" cy="1790700"/>
          </a:xfrm>
          <a:prstGeom prst="rect">
            <a:avLst/>
          </a:prstGeom>
          <a:noFill/>
        </p:spPr>
      </p:pic>
      <p:sp>
        <p:nvSpPr>
          <p:cNvPr id="471044" name="Text Box 4"/>
          <p:cNvSpPr txBox="1">
            <a:spLocks noChangeArrowheads="1"/>
          </p:cNvSpPr>
          <p:nvPr/>
        </p:nvSpPr>
        <p:spPr bwMode="auto">
          <a:xfrm>
            <a:off x="685800" y="3429000"/>
            <a:ext cx="7924800" cy="3016250"/>
          </a:xfrm>
          <a:prstGeom prst="rect">
            <a:avLst/>
          </a:prstGeom>
          <a:noFill/>
          <a:ln w="9525">
            <a:noFill/>
            <a:miter lim="800000"/>
            <a:headEnd/>
            <a:tailEnd/>
          </a:ln>
          <a:effectLst/>
        </p:spPr>
        <p:txBody>
          <a:bodyPr>
            <a:prstTxWarp prst="textNoShape">
              <a:avLst/>
            </a:prstTxWarp>
            <a:spAutoFit/>
          </a:bodyPr>
          <a:lstStyle/>
          <a:p>
            <a:pPr algn="l"/>
            <a:r>
              <a:rPr lang="en-US" sz="3200">
                <a:latin typeface="Courier New" charset="0"/>
              </a:rPr>
              <a:t> e    e  e      the   </a:t>
            </a:r>
          </a:p>
          <a:p>
            <a:pPr algn="l"/>
            <a:r>
              <a:rPr lang="en-US" sz="3200" b="1">
                <a:latin typeface="Courier New" charset="0"/>
              </a:rPr>
              <a:t>ingcmpnqsnwf cv fpn owoktvcv</a:t>
            </a:r>
          </a:p>
          <a:p>
            <a:pPr algn="l"/>
            <a:r>
              <a:rPr lang="en-US" sz="3200">
                <a:latin typeface="Courier New" charset="0"/>
              </a:rPr>
              <a:t>        e         e         e</a:t>
            </a:r>
          </a:p>
          <a:p>
            <a:pPr algn="l"/>
            <a:r>
              <a:rPr lang="en-US" sz="3200" b="1">
                <a:latin typeface="Courier New" charset="0"/>
              </a:rPr>
              <a:t>hu ihgzsnwfv rqcffnw cw owgcnwf</a:t>
            </a:r>
          </a:p>
          <a:p>
            <a:pPr algn="l"/>
            <a:r>
              <a:rPr lang="en-US" sz="3200">
                <a:latin typeface="Courier New" charset="0"/>
              </a:rPr>
              <a:t>       e</a:t>
            </a:r>
          </a:p>
          <a:p>
            <a:pPr algn="l"/>
            <a:r>
              <a:rPr lang="en-US" sz="3200" b="1">
                <a:latin typeface="Courier New" charset="0"/>
              </a:rPr>
              <a:t>kowazoanv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3090" name="Rectangle 2"/>
          <p:cNvSpPr>
            <a:spLocks noGrp="1" noChangeArrowheads="1"/>
          </p:cNvSpPr>
          <p:nvPr>
            <p:ph type="title"/>
          </p:nvPr>
        </p:nvSpPr>
        <p:spPr/>
        <p:txBody>
          <a:bodyPr/>
          <a:lstStyle/>
          <a:p>
            <a:r>
              <a:rPr lang="en-US"/>
              <a:t>Warren Weaver (1947)</a:t>
            </a:r>
          </a:p>
        </p:txBody>
      </p:sp>
      <p:pic>
        <p:nvPicPr>
          <p:cNvPr id="473091" name="Picture 3" descr="Warren Weaver"/>
          <p:cNvPicPr>
            <a:picLocks noChangeAspect="1" noChangeArrowheads="1"/>
          </p:cNvPicPr>
          <p:nvPr/>
        </p:nvPicPr>
        <p:blipFill>
          <a:blip r:embed="rId3"/>
          <a:srcRect/>
          <a:stretch>
            <a:fillRect/>
          </a:stretch>
        </p:blipFill>
        <p:spPr bwMode="auto">
          <a:xfrm>
            <a:off x="3810000" y="1600200"/>
            <a:ext cx="1428750" cy="1790700"/>
          </a:xfrm>
          <a:prstGeom prst="rect">
            <a:avLst/>
          </a:prstGeom>
          <a:noFill/>
        </p:spPr>
      </p:pic>
      <p:sp>
        <p:nvSpPr>
          <p:cNvPr id="473092" name="Text Box 4"/>
          <p:cNvSpPr txBox="1">
            <a:spLocks noChangeArrowheads="1"/>
          </p:cNvSpPr>
          <p:nvPr/>
        </p:nvSpPr>
        <p:spPr bwMode="auto">
          <a:xfrm>
            <a:off x="685800" y="3429000"/>
            <a:ext cx="7924800" cy="3016250"/>
          </a:xfrm>
          <a:prstGeom prst="rect">
            <a:avLst/>
          </a:prstGeom>
          <a:noFill/>
          <a:ln w="9525">
            <a:noFill/>
            <a:miter lim="800000"/>
            <a:headEnd/>
            <a:tailEnd/>
          </a:ln>
          <a:effectLst/>
        </p:spPr>
        <p:txBody>
          <a:bodyPr>
            <a:prstTxWarp prst="textNoShape">
              <a:avLst/>
            </a:prstTxWarp>
            <a:spAutoFit/>
          </a:bodyPr>
          <a:lstStyle/>
          <a:p>
            <a:pPr algn="l"/>
            <a:r>
              <a:rPr lang="en-US" sz="3200">
                <a:latin typeface="Courier New" charset="0"/>
              </a:rPr>
              <a:t> e   he  e      the   </a:t>
            </a:r>
          </a:p>
          <a:p>
            <a:pPr algn="l"/>
            <a:r>
              <a:rPr lang="en-US" sz="3200" b="1">
                <a:latin typeface="Courier New" charset="0"/>
              </a:rPr>
              <a:t>ingcmpnqsnwf cv fpn owoktvcv</a:t>
            </a:r>
          </a:p>
          <a:p>
            <a:pPr algn="l"/>
            <a:r>
              <a:rPr lang="en-US" sz="3200">
                <a:latin typeface="Courier New" charset="0"/>
              </a:rPr>
              <a:t>        e         e         e t</a:t>
            </a:r>
          </a:p>
          <a:p>
            <a:pPr algn="l"/>
            <a:r>
              <a:rPr lang="en-US" sz="3200" b="1">
                <a:latin typeface="Courier New" charset="0"/>
              </a:rPr>
              <a:t>hu ihgzsnwfv rqcffnw cw owgcnwf</a:t>
            </a:r>
          </a:p>
          <a:p>
            <a:pPr algn="l"/>
            <a:r>
              <a:rPr lang="en-US" sz="3200">
                <a:latin typeface="Courier New" charset="0"/>
              </a:rPr>
              <a:t>       e</a:t>
            </a:r>
          </a:p>
          <a:p>
            <a:pPr algn="l"/>
            <a:r>
              <a:rPr lang="en-US" sz="3200" b="1">
                <a:latin typeface="Courier New" charset="0"/>
              </a:rPr>
              <a:t>kowazoanv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5138" name="Rectangle 2"/>
          <p:cNvSpPr>
            <a:spLocks noGrp="1" noChangeArrowheads="1"/>
          </p:cNvSpPr>
          <p:nvPr>
            <p:ph type="title"/>
          </p:nvPr>
        </p:nvSpPr>
        <p:spPr/>
        <p:txBody>
          <a:bodyPr/>
          <a:lstStyle/>
          <a:p>
            <a:r>
              <a:rPr lang="en-US"/>
              <a:t>Warren Weaver (1947)</a:t>
            </a:r>
          </a:p>
        </p:txBody>
      </p:sp>
      <p:pic>
        <p:nvPicPr>
          <p:cNvPr id="475139" name="Picture 3" descr="Warren Weaver"/>
          <p:cNvPicPr>
            <a:picLocks noChangeAspect="1" noChangeArrowheads="1"/>
          </p:cNvPicPr>
          <p:nvPr/>
        </p:nvPicPr>
        <p:blipFill>
          <a:blip r:embed="rId3"/>
          <a:srcRect/>
          <a:stretch>
            <a:fillRect/>
          </a:stretch>
        </p:blipFill>
        <p:spPr bwMode="auto">
          <a:xfrm>
            <a:off x="3810000" y="1600200"/>
            <a:ext cx="1428750" cy="1790700"/>
          </a:xfrm>
          <a:prstGeom prst="rect">
            <a:avLst/>
          </a:prstGeom>
          <a:noFill/>
        </p:spPr>
      </p:pic>
      <p:sp>
        <p:nvSpPr>
          <p:cNvPr id="475140" name="Text Box 4"/>
          <p:cNvSpPr txBox="1">
            <a:spLocks noChangeArrowheads="1"/>
          </p:cNvSpPr>
          <p:nvPr/>
        </p:nvSpPr>
        <p:spPr bwMode="auto">
          <a:xfrm>
            <a:off x="685800" y="3429000"/>
            <a:ext cx="7924800" cy="3016250"/>
          </a:xfrm>
          <a:prstGeom prst="rect">
            <a:avLst/>
          </a:prstGeom>
          <a:noFill/>
          <a:ln w="9525">
            <a:noFill/>
            <a:miter lim="800000"/>
            <a:headEnd/>
            <a:tailEnd/>
          </a:ln>
          <a:effectLst/>
        </p:spPr>
        <p:txBody>
          <a:bodyPr>
            <a:prstTxWarp prst="textNoShape">
              <a:avLst/>
            </a:prstTxWarp>
            <a:spAutoFit/>
          </a:bodyPr>
          <a:lstStyle/>
          <a:p>
            <a:pPr algn="l"/>
            <a:r>
              <a:rPr lang="en-US" sz="3200">
                <a:latin typeface="Courier New" charset="0"/>
              </a:rPr>
              <a:t> e   he  e   of the   </a:t>
            </a:r>
          </a:p>
          <a:p>
            <a:pPr algn="l"/>
            <a:r>
              <a:rPr lang="en-US" sz="3200" b="1">
                <a:latin typeface="Courier New" charset="0"/>
              </a:rPr>
              <a:t>ingcmpnqsnwf cv fpn owoktvcv</a:t>
            </a:r>
          </a:p>
          <a:p>
            <a:pPr algn="l"/>
            <a:r>
              <a:rPr lang="en-US" sz="3200">
                <a:latin typeface="Courier New" charset="0"/>
              </a:rPr>
              <a:t>        e         e         e t</a:t>
            </a:r>
          </a:p>
          <a:p>
            <a:pPr algn="l"/>
            <a:r>
              <a:rPr lang="en-US" sz="3200" b="1">
                <a:latin typeface="Courier New" charset="0"/>
              </a:rPr>
              <a:t>hu ihgzsnwfv rqcffnw cw owgcnwf</a:t>
            </a:r>
          </a:p>
          <a:p>
            <a:pPr algn="l"/>
            <a:r>
              <a:rPr lang="en-US" sz="3200">
                <a:latin typeface="Courier New" charset="0"/>
              </a:rPr>
              <a:t>       e</a:t>
            </a:r>
          </a:p>
          <a:p>
            <a:pPr algn="l"/>
            <a:r>
              <a:rPr lang="en-US" sz="3200" b="1">
                <a:latin typeface="Courier New" charset="0"/>
              </a:rPr>
              <a:t>kowazoanv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7186" name="Rectangle 2"/>
          <p:cNvSpPr>
            <a:spLocks noGrp="1" noChangeArrowheads="1"/>
          </p:cNvSpPr>
          <p:nvPr>
            <p:ph type="title"/>
          </p:nvPr>
        </p:nvSpPr>
        <p:spPr/>
        <p:txBody>
          <a:bodyPr/>
          <a:lstStyle/>
          <a:p>
            <a:r>
              <a:rPr lang="en-US"/>
              <a:t>Warren Weaver (1947)</a:t>
            </a:r>
          </a:p>
        </p:txBody>
      </p:sp>
      <p:pic>
        <p:nvPicPr>
          <p:cNvPr id="477187" name="Picture 3" descr="Warren Weaver"/>
          <p:cNvPicPr>
            <a:picLocks noChangeAspect="1" noChangeArrowheads="1"/>
          </p:cNvPicPr>
          <p:nvPr/>
        </p:nvPicPr>
        <p:blipFill>
          <a:blip r:embed="rId3"/>
          <a:srcRect/>
          <a:stretch>
            <a:fillRect/>
          </a:stretch>
        </p:blipFill>
        <p:spPr bwMode="auto">
          <a:xfrm>
            <a:off x="3810000" y="1600200"/>
            <a:ext cx="1428750" cy="1790700"/>
          </a:xfrm>
          <a:prstGeom prst="rect">
            <a:avLst/>
          </a:prstGeom>
          <a:noFill/>
        </p:spPr>
      </p:pic>
      <p:sp>
        <p:nvSpPr>
          <p:cNvPr id="477188" name="Text Box 4"/>
          <p:cNvSpPr txBox="1">
            <a:spLocks noChangeArrowheads="1"/>
          </p:cNvSpPr>
          <p:nvPr/>
        </p:nvSpPr>
        <p:spPr bwMode="auto">
          <a:xfrm>
            <a:off x="685800" y="3429000"/>
            <a:ext cx="7924800" cy="3016250"/>
          </a:xfrm>
          <a:prstGeom prst="rect">
            <a:avLst/>
          </a:prstGeom>
          <a:noFill/>
          <a:ln w="9525">
            <a:noFill/>
            <a:miter lim="800000"/>
            <a:headEnd/>
            <a:tailEnd/>
          </a:ln>
          <a:effectLst/>
        </p:spPr>
        <p:txBody>
          <a:bodyPr>
            <a:prstTxWarp prst="textNoShape">
              <a:avLst/>
            </a:prstTxWarp>
            <a:spAutoFit/>
          </a:bodyPr>
          <a:lstStyle/>
          <a:p>
            <a:pPr algn="l"/>
            <a:r>
              <a:rPr lang="en-US" sz="3200">
                <a:latin typeface="Courier New" charset="0"/>
              </a:rPr>
              <a:t> e   he  e   of the      fof</a:t>
            </a:r>
          </a:p>
          <a:p>
            <a:pPr algn="l"/>
            <a:r>
              <a:rPr lang="en-US" sz="3200" b="1">
                <a:latin typeface="Courier New" charset="0"/>
              </a:rPr>
              <a:t>ingcmpnqsnwf cv fpn owoktvcv</a:t>
            </a:r>
          </a:p>
          <a:p>
            <a:pPr algn="l"/>
            <a:r>
              <a:rPr lang="en-US" sz="3200">
                <a:latin typeface="Courier New" charset="0"/>
              </a:rPr>
              <a:t>        e  f   o  e  o     oe t</a:t>
            </a:r>
          </a:p>
          <a:p>
            <a:pPr algn="l"/>
            <a:r>
              <a:rPr lang="en-US" sz="3200" b="1">
                <a:latin typeface="Courier New" charset="0"/>
              </a:rPr>
              <a:t>hu ihgzsnwfv rqcffnw cw owgcnwf</a:t>
            </a:r>
          </a:p>
          <a:p>
            <a:pPr algn="l"/>
            <a:r>
              <a:rPr lang="en-US" sz="3200">
                <a:latin typeface="Courier New" charset="0"/>
              </a:rPr>
              <a:t>       ef</a:t>
            </a:r>
          </a:p>
          <a:p>
            <a:pPr algn="l"/>
            <a:r>
              <a:rPr lang="en-US" sz="3200" b="1">
                <a:latin typeface="Courier New" charset="0"/>
              </a:rPr>
              <a:t>kowazoanv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9234" name="Rectangle 2"/>
          <p:cNvSpPr>
            <a:spLocks noGrp="1" noChangeArrowheads="1"/>
          </p:cNvSpPr>
          <p:nvPr>
            <p:ph type="title"/>
          </p:nvPr>
        </p:nvSpPr>
        <p:spPr/>
        <p:txBody>
          <a:bodyPr/>
          <a:lstStyle/>
          <a:p>
            <a:r>
              <a:rPr lang="en-US"/>
              <a:t>Warren Weaver (1947)</a:t>
            </a:r>
          </a:p>
        </p:txBody>
      </p:sp>
      <p:pic>
        <p:nvPicPr>
          <p:cNvPr id="479235" name="Picture 3" descr="Warren Weaver"/>
          <p:cNvPicPr>
            <a:picLocks noChangeAspect="1" noChangeArrowheads="1"/>
          </p:cNvPicPr>
          <p:nvPr/>
        </p:nvPicPr>
        <p:blipFill>
          <a:blip r:embed="rId3"/>
          <a:srcRect/>
          <a:stretch>
            <a:fillRect/>
          </a:stretch>
        </p:blipFill>
        <p:spPr bwMode="auto">
          <a:xfrm>
            <a:off x="3810000" y="1600200"/>
            <a:ext cx="1428750" cy="1790700"/>
          </a:xfrm>
          <a:prstGeom prst="rect">
            <a:avLst/>
          </a:prstGeom>
          <a:noFill/>
        </p:spPr>
      </p:pic>
      <p:sp>
        <p:nvSpPr>
          <p:cNvPr id="479236" name="Text Box 4"/>
          <p:cNvSpPr txBox="1">
            <a:spLocks noChangeArrowheads="1"/>
          </p:cNvSpPr>
          <p:nvPr/>
        </p:nvSpPr>
        <p:spPr bwMode="auto">
          <a:xfrm>
            <a:off x="685800" y="3429000"/>
            <a:ext cx="7924800" cy="3016250"/>
          </a:xfrm>
          <a:prstGeom prst="rect">
            <a:avLst/>
          </a:prstGeom>
          <a:noFill/>
          <a:ln w="9525">
            <a:noFill/>
            <a:miter lim="800000"/>
            <a:headEnd/>
            <a:tailEnd/>
          </a:ln>
          <a:effectLst/>
        </p:spPr>
        <p:txBody>
          <a:bodyPr>
            <a:prstTxWarp prst="textNoShape">
              <a:avLst/>
            </a:prstTxWarp>
            <a:spAutoFit/>
          </a:bodyPr>
          <a:lstStyle/>
          <a:p>
            <a:pPr algn="l"/>
            <a:r>
              <a:rPr lang="en-US" sz="3200">
                <a:latin typeface="Courier New" charset="0"/>
              </a:rPr>
              <a:t> e   he  e   of the</a:t>
            </a:r>
          </a:p>
          <a:p>
            <a:pPr algn="l"/>
            <a:r>
              <a:rPr lang="en-US" sz="3200" b="1">
                <a:latin typeface="Courier New" charset="0"/>
              </a:rPr>
              <a:t>ingcmpnqsnwf cv fpn owoktvcv</a:t>
            </a:r>
          </a:p>
          <a:p>
            <a:pPr algn="l"/>
            <a:r>
              <a:rPr lang="en-US" sz="3200">
                <a:latin typeface="Courier New" charset="0"/>
              </a:rPr>
              <a:t>        e         e         e t</a:t>
            </a:r>
          </a:p>
          <a:p>
            <a:pPr algn="l"/>
            <a:r>
              <a:rPr lang="en-US" sz="3200" b="1">
                <a:latin typeface="Courier New" charset="0"/>
              </a:rPr>
              <a:t>hu ihgzsnwfv rqcffnw cw owgcnwf</a:t>
            </a:r>
          </a:p>
          <a:p>
            <a:pPr algn="l"/>
            <a:r>
              <a:rPr lang="en-US" sz="3200">
                <a:latin typeface="Courier New" charset="0"/>
              </a:rPr>
              <a:t>       e</a:t>
            </a:r>
          </a:p>
          <a:p>
            <a:pPr algn="l"/>
            <a:r>
              <a:rPr lang="en-US" sz="3200" b="1">
                <a:latin typeface="Courier New" charset="0"/>
              </a:rPr>
              <a:t>kowazoanv ...</a:t>
            </a:r>
          </a:p>
        </p:txBody>
      </p:sp>
      <p:sp>
        <p:nvSpPr>
          <p:cNvPr id="479237" name="Line 5"/>
          <p:cNvSpPr>
            <a:spLocks noChangeShapeType="1"/>
          </p:cNvSpPr>
          <p:nvPr/>
        </p:nvSpPr>
        <p:spPr bwMode="auto">
          <a:xfrm>
            <a:off x="3886200" y="3505200"/>
            <a:ext cx="609600" cy="457200"/>
          </a:xfrm>
          <a:prstGeom prst="line">
            <a:avLst/>
          </a:prstGeom>
          <a:noFill/>
          <a:ln w="57150">
            <a:solidFill>
              <a:schemeClr val="tx1"/>
            </a:solidFill>
            <a:round/>
            <a:headEnd/>
            <a:tailEnd/>
          </a:ln>
          <a:effectLst/>
        </p:spPr>
        <p:txBody>
          <a:bodyPr>
            <a:prstTxWarp prst="textNoShape">
              <a:avLst/>
            </a:prstTxWarp>
          </a:bodyPr>
          <a:lstStyle/>
          <a:p>
            <a:endParaRPr lang="en-US"/>
          </a:p>
        </p:txBody>
      </p:sp>
      <p:sp>
        <p:nvSpPr>
          <p:cNvPr id="479238" name="Line 6"/>
          <p:cNvSpPr>
            <a:spLocks noChangeShapeType="1"/>
          </p:cNvSpPr>
          <p:nvPr/>
        </p:nvSpPr>
        <p:spPr bwMode="auto">
          <a:xfrm flipV="1">
            <a:off x="3810000" y="3581400"/>
            <a:ext cx="762000" cy="228600"/>
          </a:xfrm>
          <a:prstGeom prst="line">
            <a:avLst/>
          </a:prstGeom>
          <a:noFill/>
          <a:ln w="57150">
            <a:solidFill>
              <a:schemeClr val="tx1"/>
            </a:solidFill>
            <a:round/>
            <a:headEnd/>
            <a:tailEnd/>
          </a:ln>
          <a:effectLst/>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62" name="Rectangle 2"/>
          <p:cNvSpPr>
            <a:spLocks noGrp="1" noChangeArrowheads="1"/>
          </p:cNvSpPr>
          <p:nvPr>
            <p:ph type="title"/>
          </p:nvPr>
        </p:nvSpPr>
        <p:spPr/>
        <p:txBody>
          <a:bodyPr/>
          <a:lstStyle/>
          <a:p>
            <a:r>
              <a:rPr lang="en-US"/>
              <a:t>Warren Weaver (1947)</a:t>
            </a:r>
          </a:p>
        </p:txBody>
      </p:sp>
      <p:pic>
        <p:nvPicPr>
          <p:cNvPr id="552963" name="Picture 3" descr="Warren Weaver"/>
          <p:cNvPicPr>
            <a:picLocks noChangeAspect="1" noChangeArrowheads="1"/>
          </p:cNvPicPr>
          <p:nvPr/>
        </p:nvPicPr>
        <p:blipFill>
          <a:blip r:embed="rId3"/>
          <a:srcRect/>
          <a:stretch>
            <a:fillRect/>
          </a:stretch>
        </p:blipFill>
        <p:spPr bwMode="auto">
          <a:xfrm>
            <a:off x="3810000" y="1600200"/>
            <a:ext cx="1428750" cy="1790700"/>
          </a:xfrm>
          <a:prstGeom prst="rect">
            <a:avLst/>
          </a:prstGeom>
          <a:noFill/>
        </p:spPr>
      </p:pic>
      <p:sp>
        <p:nvSpPr>
          <p:cNvPr id="552964" name="Text Box 4"/>
          <p:cNvSpPr txBox="1">
            <a:spLocks noChangeArrowheads="1"/>
          </p:cNvSpPr>
          <p:nvPr/>
        </p:nvSpPr>
        <p:spPr bwMode="auto">
          <a:xfrm>
            <a:off x="685800" y="3429000"/>
            <a:ext cx="7924800" cy="3016250"/>
          </a:xfrm>
          <a:prstGeom prst="rect">
            <a:avLst/>
          </a:prstGeom>
          <a:noFill/>
          <a:ln w="9525">
            <a:noFill/>
            <a:miter lim="800000"/>
            <a:headEnd/>
            <a:tailEnd/>
          </a:ln>
          <a:effectLst/>
        </p:spPr>
        <p:txBody>
          <a:bodyPr>
            <a:prstTxWarp prst="textNoShape">
              <a:avLst/>
            </a:prstTxWarp>
            <a:spAutoFit/>
          </a:bodyPr>
          <a:lstStyle/>
          <a:p>
            <a:pPr algn="l"/>
            <a:r>
              <a:rPr lang="en-US" sz="3200">
                <a:latin typeface="Courier New" charset="0"/>
              </a:rPr>
              <a:t> e   he  e   is the      sis</a:t>
            </a:r>
          </a:p>
          <a:p>
            <a:pPr algn="l"/>
            <a:r>
              <a:rPr lang="en-US" sz="3200" b="1">
                <a:latin typeface="Courier New" charset="0"/>
              </a:rPr>
              <a:t>ingcmpnqsnwf cv fpn owoktvcv</a:t>
            </a:r>
          </a:p>
          <a:p>
            <a:pPr algn="l"/>
            <a:r>
              <a:rPr lang="en-US" sz="3200">
                <a:latin typeface="Courier New" charset="0"/>
              </a:rPr>
              <a:t>        e  s   i  e  i     ie t</a:t>
            </a:r>
          </a:p>
          <a:p>
            <a:pPr algn="l"/>
            <a:r>
              <a:rPr lang="en-US" sz="3200" b="1">
                <a:latin typeface="Courier New" charset="0"/>
              </a:rPr>
              <a:t>hu ihgzsnwfv rqcffnw cw owgcnwf</a:t>
            </a:r>
          </a:p>
          <a:p>
            <a:pPr algn="l"/>
            <a:r>
              <a:rPr lang="en-US" sz="3200">
                <a:latin typeface="Courier New" charset="0"/>
              </a:rPr>
              <a:t>       es</a:t>
            </a:r>
          </a:p>
          <a:p>
            <a:pPr algn="l"/>
            <a:r>
              <a:rPr lang="en-US" sz="3200" b="1">
                <a:latin typeface="Courier New" charset="0"/>
              </a:rPr>
              <a:t>kowazoanv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a:t>
            </a:r>
            <a:endParaRPr lang="en-US" dirty="0"/>
          </a:p>
        </p:txBody>
      </p:sp>
      <p:sp>
        <p:nvSpPr>
          <p:cNvPr id="3" name="Content Placeholder 2"/>
          <p:cNvSpPr>
            <a:spLocks noGrp="1"/>
          </p:cNvSpPr>
          <p:nvPr>
            <p:ph idx="1"/>
          </p:nvPr>
        </p:nvSpPr>
        <p:spPr/>
        <p:txBody>
          <a:bodyPr/>
          <a:lstStyle/>
          <a:p>
            <a:r>
              <a:rPr lang="en-US" sz="2400" dirty="0" smtClean="0"/>
              <a:t>How did assignment 5 go?</a:t>
            </a:r>
          </a:p>
          <a:p>
            <a:r>
              <a:rPr lang="en-US" sz="2400" dirty="0" smtClean="0"/>
              <a:t>Project proposals?</a:t>
            </a:r>
          </a:p>
          <a:p>
            <a:pPr lvl="1"/>
            <a:r>
              <a:rPr lang="en-US" sz="2000" dirty="0" smtClean="0"/>
              <a:t>I will give you feedback soon</a:t>
            </a:r>
          </a:p>
          <a:p>
            <a:r>
              <a:rPr lang="en-US" sz="2400" dirty="0" smtClean="0"/>
              <a:t>Start working on the projects!</a:t>
            </a:r>
          </a:p>
          <a:p>
            <a:r>
              <a:rPr lang="en-US" sz="2400" dirty="0" smtClean="0"/>
              <a:t>Quiz on Wednesday</a:t>
            </a:r>
          </a:p>
          <a:p>
            <a:pPr lvl="1"/>
            <a:endParaRPr lang="en-US"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282" name="Rectangle 2"/>
          <p:cNvSpPr>
            <a:spLocks noGrp="1" noChangeArrowheads="1"/>
          </p:cNvSpPr>
          <p:nvPr>
            <p:ph type="title"/>
          </p:nvPr>
        </p:nvSpPr>
        <p:spPr/>
        <p:txBody>
          <a:bodyPr/>
          <a:lstStyle/>
          <a:p>
            <a:r>
              <a:rPr lang="en-US"/>
              <a:t>Warren Weaver (1947)</a:t>
            </a:r>
          </a:p>
        </p:txBody>
      </p:sp>
      <p:pic>
        <p:nvPicPr>
          <p:cNvPr id="481283" name="Picture 3" descr="Warren Weaver"/>
          <p:cNvPicPr>
            <a:picLocks noChangeAspect="1" noChangeArrowheads="1"/>
          </p:cNvPicPr>
          <p:nvPr/>
        </p:nvPicPr>
        <p:blipFill>
          <a:blip r:embed="rId3"/>
          <a:srcRect/>
          <a:stretch>
            <a:fillRect/>
          </a:stretch>
        </p:blipFill>
        <p:spPr bwMode="auto">
          <a:xfrm>
            <a:off x="3810000" y="1600200"/>
            <a:ext cx="1428750" cy="1790700"/>
          </a:xfrm>
          <a:prstGeom prst="rect">
            <a:avLst/>
          </a:prstGeom>
          <a:noFill/>
        </p:spPr>
      </p:pic>
      <p:sp>
        <p:nvSpPr>
          <p:cNvPr id="481284" name="Text Box 4"/>
          <p:cNvSpPr txBox="1">
            <a:spLocks noChangeArrowheads="1"/>
          </p:cNvSpPr>
          <p:nvPr/>
        </p:nvSpPr>
        <p:spPr bwMode="auto">
          <a:xfrm>
            <a:off x="685800" y="3429000"/>
            <a:ext cx="7924800" cy="3016250"/>
          </a:xfrm>
          <a:prstGeom prst="rect">
            <a:avLst/>
          </a:prstGeom>
          <a:noFill/>
          <a:ln w="9525">
            <a:noFill/>
            <a:miter lim="800000"/>
            <a:headEnd/>
            <a:tailEnd/>
          </a:ln>
          <a:effectLst/>
        </p:spPr>
        <p:txBody>
          <a:bodyPr>
            <a:prstTxWarp prst="textNoShape">
              <a:avLst/>
            </a:prstTxWarp>
            <a:spAutoFit/>
          </a:bodyPr>
          <a:lstStyle/>
          <a:p>
            <a:pPr algn="l"/>
            <a:r>
              <a:rPr lang="en-US" sz="3200">
                <a:latin typeface="Courier New" charset="0"/>
              </a:rPr>
              <a:t>decipherment is the analysis</a:t>
            </a:r>
          </a:p>
          <a:p>
            <a:pPr algn="l"/>
            <a:r>
              <a:rPr lang="en-US" sz="3200" b="1">
                <a:latin typeface="Courier New" charset="0"/>
              </a:rPr>
              <a:t>ingcmpnqsnwf cv fpn owoktvcv</a:t>
            </a:r>
          </a:p>
          <a:p>
            <a:pPr algn="l"/>
            <a:r>
              <a:rPr lang="en-US" sz="3200">
                <a:latin typeface="Courier New" charset="0"/>
              </a:rPr>
              <a:t>of documents written in ancient</a:t>
            </a:r>
          </a:p>
          <a:p>
            <a:pPr algn="l"/>
            <a:r>
              <a:rPr lang="en-US" sz="3200" b="1">
                <a:latin typeface="Courier New" charset="0"/>
              </a:rPr>
              <a:t>hu ihgzsnwfv rqcffnw cw owgcnwf</a:t>
            </a:r>
          </a:p>
          <a:p>
            <a:pPr algn="l"/>
            <a:r>
              <a:rPr lang="en-US" sz="3200">
                <a:latin typeface="Courier New" charset="0"/>
              </a:rPr>
              <a:t>languages ...</a:t>
            </a:r>
          </a:p>
          <a:p>
            <a:pPr algn="l"/>
            <a:r>
              <a:rPr lang="en-US" sz="3200" b="1">
                <a:latin typeface="Courier New" charset="0"/>
              </a:rPr>
              <a:t>kowazoanv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5378" name="Rectangle 2"/>
          <p:cNvSpPr>
            <a:spLocks noGrp="1" noChangeArrowheads="1"/>
          </p:cNvSpPr>
          <p:nvPr>
            <p:ph type="title"/>
          </p:nvPr>
        </p:nvSpPr>
        <p:spPr/>
        <p:txBody>
          <a:bodyPr/>
          <a:lstStyle/>
          <a:p>
            <a:r>
              <a:rPr lang="en-US"/>
              <a:t>Warren Weaver (1947)</a:t>
            </a:r>
          </a:p>
        </p:txBody>
      </p:sp>
      <p:pic>
        <p:nvPicPr>
          <p:cNvPr id="485379" name="Picture 3" descr="Warren Weaver"/>
          <p:cNvPicPr>
            <a:picLocks noChangeAspect="1" noChangeArrowheads="1"/>
          </p:cNvPicPr>
          <p:nvPr/>
        </p:nvPicPr>
        <p:blipFill>
          <a:blip r:embed="rId3"/>
          <a:srcRect/>
          <a:stretch>
            <a:fillRect/>
          </a:stretch>
        </p:blipFill>
        <p:spPr bwMode="auto">
          <a:xfrm>
            <a:off x="1752600" y="4495800"/>
            <a:ext cx="1428750" cy="1790700"/>
          </a:xfrm>
          <a:prstGeom prst="rect">
            <a:avLst/>
          </a:prstGeom>
          <a:noFill/>
        </p:spPr>
      </p:pic>
      <p:sp>
        <p:nvSpPr>
          <p:cNvPr id="485383" name="AutoShape 7"/>
          <p:cNvSpPr>
            <a:spLocks noChangeArrowheads="1"/>
          </p:cNvSpPr>
          <p:nvPr/>
        </p:nvSpPr>
        <p:spPr bwMode="auto">
          <a:xfrm>
            <a:off x="3429000" y="1447800"/>
            <a:ext cx="5562600" cy="3124200"/>
          </a:xfrm>
          <a:prstGeom prst="cloudCallout">
            <a:avLst>
              <a:gd name="adj1" fmla="val -51856"/>
              <a:gd name="adj2" fmla="val 55384"/>
            </a:avLst>
          </a:prstGeom>
          <a:solidFill>
            <a:schemeClr val="accent1"/>
          </a:solidFill>
          <a:ln w="9525">
            <a:solidFill>
              <a:schemeClr val="tx1"/>
            </a:solidFill>
            <a:round/>
            <a:headEnd/>
            <a:tailEnd/>
          </a:ln>
          <a:effectLst/>
        </p:spPr>
        <p:txBody>
          <a:bodyPr>
            <a:prstTxWarp prst="textNoShape">
              <a:avLst/>
            </a:prstTxWarp>
          </a:bodyPr>
          <a:lstStyle/>
          <a:p>
            <a:r>
              <a:rPr lang="en-US" sz="2400">
                <a:latin typeface="Times New Roman" charset="0"/>
              </a:rPr>
              <a:t>The non-Turkish guy next to me is even deciphering Turkish!  All he needs is a statistical table of letter-pair frequencies in Turkish …</a:t>
            </a:r>
          </a:p>
          <a:p>
            <a:endParaRPr lang="en-US" sz="2400"/>
          </a:p>
        </p:txBody>
      </p:sp>
      <p:sp>
        <p:nvSpPr>
          <p:cNvPr id="485384" name="Text Box 8"/>
          <p:cNvSpPr txBox="1">
            <a:spLocks noChangeArrowheads="1"/>
          </p:cNvSpPr>
          <p:nvPr/>
        </p:nvSpPr>
        <p:spPr bwMode="auto">
          <a:xfrm>
            <a:off x="5200650" y="5067300"/>
            <a:ext cx="3041650" cy="641350"/>
          </a:xfrm>
          <a:prstGeom prst="rect">
            <a:avLst/>
          </a:prstGeom>
          <a:noFill/>
          <a:ln w="9525">
            <a:noFill/>
            <a:miter lim="800000"/>
            <a:headEnd/>
            <a:tailEnd/>
          </a:ln>
          <a:effectLst/>
        </p:spPr>
        <p:txBody>
          <a:bodyPr wrap="none">
            <a:prstTxWarp prst="textNoShape">
              <a:avLst/>
            </a:prstTxWarp>
            <a:spAutoFit/>
          </a:bodyPr>
          <a:lstStyle/>
          <a:p>
            <a:pPr algn="l"/>
            <a:r>
              <a:rPr lang="en-US">
                <a:latin typeface="Times New Roman" charset="0"/>
              </a:rPr>
              <a:t>Collected mechanically from a</a:t>
            </a:r>
          </a:p>
          <a:p>
            <a:pPr algn="l"/>
            <a:r>
              <a:rPr lang="en-US">
                <a:latin typeface="Times New Roman" charset="0"/>
              </a:rPr>
              <a:t>Turkish body of text, or </a:t>
            </a:r>
            <a:r>
              <a:rPr lang="en-US" i="1">
                <a:latin typeface="Times New Roman" charset="0"/>
              </a:rPr>
              <a:t>corpus</a:t>
            </a:r>
          </a:p>
        </p:txBody>
      </p:sp>
      <p:sp>
        <p:nvSpPr>
          <p:cNvPr id="485385" name="Line 9"/>
          <p:cNvSpPr>
            <a:spLocks noChangeShapeType="1"/>
          </p:cNvSpPr>
          <p:nvPr/>
        </p:nvSpPr>
        <p:spPr bwMode="auto">
          <a:xfrm flipH="1" flipV="1">
            <a:off x="5715000" y="3886200"/>
            <a:ext cx="762000" cy="11430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485386" name="AutoShape 10"/>
          <p:cNvSpPr>
            <a:spLocks noChangeArrowheads="1"/>
          </p:cNvSpPr>
          <p:nvPr/>
        </p:nvSpPr>
        <p:spPr bwMode="auto">
          <a:xfrm flipH="1">
            <a:off x="76200" y="1828800"/>
            <a:ext cx="3200400" cy="2133600"/>
          </a:xfrm>
          <a:prstGeom prst="cloudCallout">
            <a:avLst>
              <a:gd name="adj1" fmla="val -27185"/>
              <a:gd name="adj2" fmla="val 71204"/>
            </a:avLst>
          </a:prstGeom>
          <a:solidFill>
            <a:schemeClr val="accent1"/>
          </a:solidFill>
          <a:ln w="9525">
            <a:solidFill>
              <a:schemeClr val="tx1"/>
            </a:solidFill>
            <a:round/>
            <a:headEnd/>
            <a:tailEnd/>
          </a:ln>
          <a:effectLst/>
        </p:spPr>
        <p:txBody>
          <a:bodyPr>
            <a:prstTxWarp prst="textNoShape">
              <a:avLst/>
            </a:prstTxWarp>
          </a:bodyPr>
          <a:lstStyle/>
          <a:p>
            <a:endParaRPr lang="en-US"/>
          </a:p>
        </p:txBody>
      </p:sp>
      <p:sp>
        <p:nvSpPr>
          <p:cNvPr id="485388" name="Text Box 12"/>
          <p:cNvSpPr txBox="1">
            <a:spLocks noChangeArrowheads="1"/>
          </p:cNvSpPr>
          <p:nvPr/>
        </p:nvSpPr>
        <p:spPr bwMode="auto">
          <a:xfrm>
            <a:off x="725488" y="2403475"/>
            <a:ext cx="1974850" cy="822325"/>
          </a:xfrm>
          <a:prstGeom prst="rect">
            <a:avLst/>
          </a:prstGeom>
          <a:noFill/>
          <a:ln w="9525">
            <a:noFill/>
            <a:miter lim="800000"/>
            <a:headEnd/>
            <a:tailEnd/>
          </a:ln>
          <a:effectLst/>
        </p:spPr>
        <p:txBody>
          <a:bodyPr wrap="none">
            <a:prstTxWarp prst="textNoShape">
              <a:avLst/>
            </a:prstTxWarp>
            <a:spAutoFit/>
          </a:bodyPr>
          <a:lstStyle/>
          <a:p>
            <a:r>
              <a:rPr lang="en-US" sz="2400">
                <a:latin typeface="Times New Roman" charset="0"/>
              </a:rPr>
              <a:t>Can this be</a:t>
            </a:r>
          </a:p>
          <a:p>
            <a:r>
              <a:rPr lang="en-US" sz="2400">
                <a:latin typeface="Times New Roman" charset="0"/>
              </a:rPr>
              <a:t>computerized?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2370" name="Text Box 2"/>
          <p:cNvSpPr txBox="1">
            <a:spLocks noChangeArrowheads="1"/>
          </p:cNvSpPr>
          <p:nvPr/>
        </p:nvSpPr>
        <p:spPr bwMode="auto">
          <a:xfrm>
            <a:off x="2667000" y="381000"/>
            <a:ext cx="6172200" cy="2654300"/>
          </a:xfrm>
          <a:prstGeom prst="rect">
            <a:avLst/>
          </a:prstGeom>
          <a:noFill/>
          <a:ln w="9525">
            <a:noFill/>
            <a:miter lim="800000"/>
            <a:headEnd/>
            <a:tailEnd/>
          </a:ln>
          <a:effectLst/>
        </p:spPr>
        <p:txBody>
          <a:bodyPr>
            <a:prstTxWarp prst="textNoShape">
              <a:avLst/>
            </a:prstTxWarp>
            <a:spAutoFit/>
          </a:bodyPr>
          <a:lstStyle/>
          <a:p>
            <a:pPr algn="l" eaLnBrk="0" hangingPunct="0"/>
            <a:r>
              <a:rPr lang="en-US" sz="2800">
                <a:latin typeface="Times New Roman" charset="0"/>
              </a:rPr>
              <a:t>“When I look at an article in Russian, I say: this is really written in English, but it has been coded in some strange symbols.  I will now proceed to decode.”</a:t>
            </a:r>
          </a:p>
          <a:p>
            <a:pPr algn="l" eaLnBrk="0" hangingPunct="0"/>
            <a:r>
              <a:rPr lang="en-US" sz="2800">
                <a:latin typeface="Times New Roman" charset="0"/>
              </a:rPr>
              <a:t>	- Warren Weaver, March 1947</a:t>
            </a:r>
          </a:p>
          <a:p>
            <a:pPr algn="l" eaLnBrk="0" hangingPunct="0"/>
            <a:endParaRPr lang="en-US" sz="2800">
              <a:latin typeface="Times New Roman" charset="0"/>
            </a:endParaRPr>
          </a:p>
        </p:txBody>
      </p:sp>
      <p:pic>
        <p:nvPicPr>
          <p:cNvPr id="442371" name="Picture 3" descr="Warren Weaver"/>
          <p:cNvPicPr>
            <a:picLocks noChangeAspect="1" noChangeArrowheads="1"/>
          </p:cNvPicPr>
          <p:nvPr/>
        </p:nvPicPr>
        <p:blipFill>
          <a:blip r:embed="rId3"/>
          <a:srcRect/>
          <a:stretch>
            <a:fillRect/>
          </a:stretch>
        </p:blipFill>
        <p:spPr bwMode="auto">
          <a:xfrm>
            <a:off x="685800" y="457200"/>
            <a:ext cx="1884363" cy="23622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5010" name="Text Box 2"/>
          <p:cNvSpPr txBox="1">
            <a:spLocks noChangeArrowheads="1"/>
          </p:cNvSpPr>
          <p:nvPr/>
        </p:nvSpPr>
        <p:spPr bwMode="auto">
          <a:xfrm>
            <a:off x="2667000" y="381000"/>
            <a:ext cx="6172200" cy="6070600"/>
          </a:xfrm>
          <a:prstGeom prst="rect">
            <a:avLst/>
          </a:prstGeom>
          <a:noFill/>
          <a:ln w="9525">
            <a:noFill/>
            <a:miter lim="800000"/>
            <a:headEnd/>
            <a:tailEnd/>
          </a:ln>
          <a:effectLst/>
        </p:spPr>
        <p:txBody>
          <a:bodyPr>
            <a:prstTxWarp prst="textNoShape">
              <a:avLst/>
            </a:prstTxWarp>
            <a:spAutoFit/>
          </a:bodyPr>
          <a:lstStyle/>
          <a:p>
            <a:pPr algn="l" eaLnBrk="0" hangingPunct="0"/>
            <a:r>
              <a:rPr lang="en-US" sz="2800">
                <a:latin typeface="Times New Roman" charset="0"/>
              </a:rPr>
              <a:t>“When I look at an article in Russian, I say: this is really written in English, but it has been coded in some strange symbols.  I will now proceed to decode.”</a:t>
            </a:r>
          </a:p>
          <a:p>
            <a:pPr algn="l" eaLnBrk="0" hangingPunct="0"/>
            <a:r>
              <a:rPr lang="en-US" sz="2800">
                <a:latin typeface="Times New Roman" charset="0"/>
              </a:rPr>
              <a:t>	- Warren Weaver, March 1947</a:t>
            </a:r>
          </a:p>
          <a:p>
            <a:pPr algn="l" eaLnBrk="0" hangingPunct="0"/>
            <a:endParaRPr lang="en-US" sz="2800">
              <a:latin typeface="Times New Roman" charset="0"/>
            </a:endParaRPr>
          </a:p>
          <a:p>
            <a:pPr algn="l" eaLnBrk="0" hangingPunct="0"/>
            <a:endParaRPr lang="en-US" sz="2800">
              <a:latin typeface="Times New Roman" charset="0"/>
            </a:endParaRPr>
          </a:p>
          <a:p>
            <a:pPr algn="l" eaLnBrk="0" hangingPunct="0"/>
            <a:r>
              <a:rPr lang="en-US" sz="2800">
                <a:latin typeface="Times New Roman" charset="0"/>
              </a:rPr>
              <a:t>“... as to the problem of mechanical translation, I frankly am afraid that the [semantic] boundaries of words in different languages are too vague ... to make any quasi-mechanical translation scheme very hopeful.”</a:t>
            </a:r>
          </a:p>
          <a:p>
            <a:pPr algn="l" eaLnBrk="0" hangingPunct="0"/>
            <a:r>
              <a:rPr lang="en-US" sz="2800">
                <a:latin typeface="Times New Roman" charset="0"/>
              </a:rPr>
              <a:t>	- Norbert Wiener, April 1947</a:t>
            </a:r>
          </a:p>
        </p:txBody>
      </p:sp>
      <p:pic>
        <p:nvPicPr>
          <p:cNvPr id="555011" name="Picture 3" descr="Warren Weaver"/>
          <p:cNvPicPr>
            <a:picLocks noChangeAspect="1" noChangeArrowheads="1"/>
          </p:cNvPicPr>
          <p:nvPr/>
        </p:nvPicPr>
        <p:blipFill>
          <a:blip r:embed="rId3"/>
          <a:srcRect/>
          <a:stretch>
            <a:fillRect/>
          </a:stretch>
        </p:blipFill>
        <p:spPr bwMode="auto">
          <a:xfrm>
            <a:off x="685800" y="457200"/>
            <a:ext cx="1884363" cy="2362200"/>
          </a:xfrm>
          <a:prstGeom prst="rect">
            <a:avLst/>
          </a:prstGeom>
          <a:noFill/>
        </p:spPr>
      </p:pic>
      <p:pic>
        <p:nvPicPr>
          <p:cNvPr id="555012" name="Picture 4" descr="prec011f0"/>
          <p:cNvPicPr>
            <a:picLocks noChangeAspect="1" noChangeArrowheads="1"/>
          </p:cNvPicPr>
          <p:nvPr/>
        </p:nvPicPr>
        <p:blipFill>
          <a:blip r:embed="rId4"/>
          <a:srcRect/>
          <a:stretch>
            <a:fillRect/>
          </a:stretch>
        </p:blipFill>
        <p:spPr bwMode="auto">
          <a:xfrm>
            <a:off x="685800" y="3657600"/>
            <a:ext cx="1862138" cy="25908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p:txBody>
          <a:bodyPr/>
          <a:lstStyle/>
          <a:p>
            <a:r>
              <a:rPr lang="en-US"/>
              <a:t>MT Pyramid</a:t>
            </a:r>
          </a:p>
        </p:txBody>
      </p:sp>
      <p:sp>
        <p:nvSpPr>
          <p:cNvPr id="389123" name="Oval 3"/>
          <p:cNvSpPr>
            <a:spLocks noChangeArrowheads="1"/>
          </p:cNvSpPr>
          <p:nvPr/>
        </p:nvSpPr>
        <p:spPr bwMode="auto">
          <a:xfrm>
            <a:off x="2133600" y="5638800"/>
            <a:ext cx="228600" cy="228600"/>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389124" name="Oval 4"/>
          <p:cNvSpPr>
            <a:spLocks noChangeArrowheads="1"/>
          </p:cNvSpPr>
          <p:nvPr/>
        </p:nvSpPr>
        <p:spPr bwMode="auto">
          <a:xfrm>
            <a:off x="3200400" y="3810000"/>
            <a:ext cx="228600" cy="228600"/>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389125" name="Line 5"/>
          <p:cNvSpPr>
            <a:spLocks noChangeShapeType="1"/>
          </p:cNvSpPr>
          <p:nvPr/>
        </p:nvSpPr>
        <p:spPr bwMode="auto">
          <a:xfrm flipV="1">
            <a:off x="3352800" y="3048000"/>
            <a:ext cx="457200" cy="8382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89126" name="Oval 6"/>
          <p:cNvSpPr>
            <a:spLocks noChangeArrowheads="1"/>
          </p:cNvSpPr>
          <p:nvPr/>
        </p:nvSpPr>
        <p:spPr bwMode="auto">
          <a:xfrm>
            <a:off x="3733800" y="2895600"/>
            <a:ext cx="228600" cy="228600"/>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389127" name="Line 7"/>
          <p:cNvSpPr>
            <a:spLocks noChangeShapeType="1"/>
          </p:cNvSpPr>
          <p:nvPr/>
        </p:nvSpPr>
        <p:spPr bwMode="auto">
          <a:xfrm flipV="1">
            <a:off x="3886200" y="2133600"/>
            <a:ext cx="457200" cy="8382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89128" name="Oval 8"/>
          <p:cNvSpPr>
            <a:spLocks noChangeArrowheads="1"/>
          </p:cNvSpPr>
          <p:nvPr/>
        </p:nvSpPr>
        <p:spPr bwMode="auto">
          <a:xfrm>
            <a:off x="4267200" y="1981200"/>
            <a:ext cx="228600" cy="228600"/>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389129" name="Oval 9"/>
          <p:cNvSpPr>
            <a:spLocks noChangeArrowheads="1"/>
          </p:cNvSpPr>
          <p:nvPr/>
        </p:nvSpPr>
        <p:spPr bwMode="auto">
          <a:xfrm flipH="1">
            <a:off x="6400800" y="5638800"/>
            <a:ext cx="228600" cy="228600"/>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389130" name="Oval 10"/>
          <p:cNvSpPr>
            <a:spLocks noChangeArrowheads="1"/>
          </p:cNvSpPr>
          <p:nvPr/>
        </p:nvSpPr>
        <p:spPr bwMode="auto">
          <a:xfrm flipH="1">
            <a:off x="5334000" y="3810000"/>
            <a:ext cx="228600" cy="228600"/>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389131" name="Line 11"/>
          <p:cNvSpPr>
            <a:spLocks noChangeShapeType="1"/>
          </p:cNvSpPr>
          <p:nvPr/>
        </p:nvSpPr>
        <p:spPr bwMode="auto">
          <a:xfrm flipH="1" flipV="1">
            <a:off x="4953000" y="3048000"/>
            <a:ext cx="457200" cy="8382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89132" name="Oval 12"/>
          <p:cNvSpPr>
            <a:spLocks noChangeArrowheads="1"/>
          </p:cNvSpPr>
          <p:nvPr/>
        </p:nvSpPr>
        <p:spPr bwMode="auto">
          <a:xfrm flipH="1">
            <a:off x="4800600" y="2895600"/>
            <a:ext cx="228600" cy="228600"/>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389133" name="Line 13"/>
          <p:cNvSpPr>
            <a:spLocks noChangeShapeType="1"/>
          </p:cNvSpPr>
          <p:nvPr/>
        </p:nvSpPr>
        <p:spPr bwMode="auto">
          <a:xfrm flipH="1" flipV="1">
            <a:off x="4419600" y="2133600"/>
            <a:ext cx="457200" cy="8382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89134" name="Text Box 14"/>
          <p:cNvSpPr txBox="1">
            <a:spLocks noChangeArrowheads="1"/>
          </p:cNvSpPr>
          <p:nvPr/>
        </p:nvSpPr>
        <p:spPr bwMode="auto">
          <a:xfrm>
            <a:off x="1676400" y="6056313"/>
            <a:ext cx="1162050" cy="366712"/>
          </a:xfrm>
          <a:prstGeom prst="rect">
            <a:avLst/>
          </a:prstGeom>
          <a:noFill/>
          <a:ln w="9525">
            <a:noFill/>
            <a:miter lim="800000"/>
            <a:headEnd/>
            <a:tailEnd/>
          </a:ln>
          <a:effectLst/>
        </p:spPr>
        <p:txBody>
          <a:bodyPr wrap="none">
            <a:prstTxWarp prst="textNoShape">
              <a:avLst/>
            </a:prstTxWarp>
            <a:spAutoFit/>
          </a:bodyPr>
          <a:lstStyle/>
          <a:p>
            <a:pPr algn="l"/>
            <a:r>
              <a:rPr lang="en-US"/>
              <a:t>SOURCE</a:t>
            </a:r>
          </a:p>
        </p:txBody>
      </p:sp>
      <p:sp>
        <p:nvSpPr>
          <p:cNvPr id="389135" name="Text Box 15"/>
          <p:cNvSpPr txBox="1">
            <a:spLocks noChangeArrowheads="1"/>
          </p:cNvSpPr>
          <p:nvPr/>
        </p:nvSpPr>
        <p:spPr bwMode="auto">
          <a:xfrm>
            <a:off x="6019800" y="6056313"/>
            <a:ext cx="1111250" cy="366712"/>
          </a:xfrm>
          <a:prstGeom prst="rect">
            <a:avLst/>
          </a:prstGeom>
          <a:noFill/>
          <a:ln w="9525">
            <a:noFill/>
            <a:miter lim="800000"/>
            <a:headEnd/>
            <a:tailEnd/>
          </a:ln>
          <a:effectLst/>
        </p:spPr>
        <p:txBody>
          <a:bodyPr wrap="none">
            <a:prstTxWarp prst="textNoShape">
              <a:avLst/>
            </a:prstTxWarp>
            <a:spAutoFit/>
          </a:bodyPr>
          <a:lstStyle/>
          <a:p>
            <a:pPr algn="l"/>
            <a:r>
              <a:rPr lang="en-US"/>
              <a:t>TARGET</a:t>
            </a:r>
          </a:p>
        </p:txBody>
      </p:sp>
      <p:sp>
        <p:nvSpPr>
          <p:cNvPr id="389136" name="Text Box 16"/>
          <p:cNvSpPr txBox="1">
            <a:spLocks noChangeArrowheads="1"/>
          </p:cNvSpPr>
          <p:nvPr/>
        </p:nvSpPr>
        <p:spPr bwMode="auto">
          <a:xfrm>
            <a:off x="1219200" y="5562600"/>
            <a:ext cx="793750" cy="366713"/>
          </a:xfrm>
          <a:prstGeom prst="rect">
            <a:avLst/>
          </a:prstGeom>
          <a:noFill/>
          <a:ln w="9525">
            <a:noFill/>
            <a:miter lim="800000"/>
            <a:headEnd/>
            <a:tailEnd/>
          </a:ln>
          <a:effectLst/>
        </p:spPr>
        <p:txBody>
          <a:bodyPr wrap="none">
            <a:prstTxWarp prst="textNoShape">
              <a:avLst/>
            </a:prstTxWarp>
            <a:spAutoFit/>
          </a:bodyPr>
          <a:lstStyle/>
          <a:p>
            <a:pPr algn="l"/>
            <a:r>
              <a:rPr lang="en-US"/>
              <a:t>words</a:t>
            </a:r>
          </a:p>
        </p:txBody>
      </p:sp>
      <p:sp>
        <p:nvSpPr>
          <p:cNvPr id="389137" name="Text Box 17"/>
          <p:cNvSpPr txBox="1">
            <a:spLocks noChangeArrowheads="1"/>
          </p:cNvSpPr>
          <p:nvPr/>
        </p:nvSpPr>
        <p:spPr bwMode="auto">
          <a:xfrm>
            <a:off x="6781800" y="5562600"/>
            <a:ext cx="793750" cy="366713"/>
          </a:xfrm>
          <a:prstGeom prst="rect">
            <a:avLst/>
          </a:prstGeom>
          <a:noFill/>
          <a:ln w="9525">
            <a:noFill/>
            <a:miter lim="800000"/>
            <a:headEnd/>
            <a:tailEnd/>
          </a:ln>
          <a:effectLst/>
        </p:spPr>
        <p:txBody>
          <a:bodyPr wrap="none">
            <a:prstTxWarp prst="textNoShape">
              <a:avLst/>
            </a:prstTxWarp>
            <a:spAutoFit/>
          </a:bodyPr>
          <a:lstStyle/>
          <a:p>
            <a:pPr algn="l"/>
            <a:r>
              <a:rPr lang="en-US"/>
              <a:t>words</a:t>
            </a:r>
          </a:p>
        </p:txBody>
      </p:sp>
      <p:sp>
        <p:nvSpPr>
          <p:cNvPr id="389138" name="Text Box 18"/>
          <p:cNvSpPr txBox="1">
            <a:spLocks noChangeArrowheads="1"/>
          </p:cNvSpPr>
          <p:nvPr/>
        </p:nvSpPr>
        <p:spPr bwMode="auto">
          <a:xfrm>
            <a:off x="2133600" y="3733800"/>
            <a:ext cx="844550" cy="366713"/>
          </a:xfrm>
          <a:prstGeom prst="rect">
            <a:avLst/>
          </a:prstGeom>
          <a:noFill/>
          <a:ln w="9525">
            <a:noFill/>
            <a:miter lim="800000"/>
            <a:headEnd/>
            <a:tailEnd/>
          </a:ln>
          <a:effectLst/>
        </p:spPr>
        <p:txBody>
          <a:bodyPr wrap="none">
            <a:prstTxWarp prst="textNoShape">
              <a:avLst/>
            </a:prstTxWarp>
            <a:spAutoFit/>
          </a:bodyPr>
          <a:lstStyle/>
          <a:p>
            <a:pPr algn="l"/>
            <a:r>
              <a:rPr lang="en-US"/>
              <a:t>syntax</a:t>
            </a:r>
          </a:p>
        </p:txBody>
      </p:sp>
      <p:sp>
        <p:nvSpPr>
          <p:cNvPr id="389139" name="Text Box 19"/>
          <p:cNvSpPr txBox="1">
            <a:spLocks noChangeArrowheads="1"/>
          </p:cNvSpPr>
          <p:nvPr/>
        </p:nvSpPr>
        <p:spPr bwMode="auto">
          <a:xfrm>
            <a:off x="5715000" y="3733800"/>
            <a:ext cx="844550" cy="366713"/>
          </a:xfrm>
          <a:prstGeom prst="rect">
            <a:avLst/>
          </a:prstGeom>
          <a:noFill/>
          <a:ln w="9525">
            <a:noFill/>
            <a:miter lim="800000"/>
            <a:headEnd/>
            <a:tailEnd/>
          </a:ln>
          <a:effectLst/>
        </p:spPr>
        <p:txBody>
          <a:bodyPr wrap="none">
            <a:prstTxWarp prst="textNoShape">
              <a:avLst/>
            </a:prstTxWarp>
            <a:spAutoFit/>
          </a:bodyPr>
          <a:lstStyle/>
          <a:p>
            <a:pPr algn="l"/>
            <a:r>
              <a:rPr lang="en-US"/>
              <a:t>syntax</a:t>
            </a:r>
          </a:p>
        </p:txBody>
      </p:sp>
      <p:sp>
        <p:nvSpPr>
          <p:cNvPr id="389140" name="Text Box 20"/>
          <p:cNvSpPr txBox="1">
            <a:spLocks noChangeArrowheads="1"/>
          </p:cNvSpPr>
          <p:nvPr/>
        </p:nvSpPr>
        <p:spPr bwMode="auto">
          <a:xfrm>
            <a:off x="2438400" y="2819400"/>
            <a:ext cx="1212850" cy="366713"/>
          </a:xfrm>
          <a:prstGeom prst="rect">
            <a:avLst/>
          </a:prstGeom>
          <a:noFill/>
          <a:ln w="9525">
            <a:noFill/>
            <a:miter lim="800000"/>
            <a:headEnd/>
            <a:tailEnd/>
          </a:ln>
          <a:effectLst/>
        </p:spPr>
        <p:txBody>
          <a:bodyPr wrap="none">
            <a:prstTxWarp prst="textNoShape">
              <a:avLst/>
            </a:prstTxWarp>
            <a:spAutoFit/>
          </a:bodyPr>
          <a:lstStyle/>
          <a:p>
            <a:pPr algn="l"/>
            <a:r>
              <a:rPr lang="en-US"/>
              <a:t>semantics</a:t>
            </a:r>
          </a:p>
        </p:txBody>
      </p:sp>
      <p:sp>
        <p:nvSpPr>
          <p:cNvPr id="389141" name="Text Box 21"/>
          <p:cNvSpPr txBox="1">
            <a:spLocks noChangeArrowheads="1"/>
          </p:cNvSpPr>
          <p:nvPr/>
        </p:nvSpPr>
        <p:spPr bwMode="auto">
          <a:xfrm>
            <a:off x="5334000" y="2819400"/>
            <a:ext cx="1212850" cy="366713"/>
          </a:xfrm>
          <a:prstGeom prst="rect">
            <a:avLst/>
          </a:prstGeom>
          <a:noFill/>
          <a:ln w="9525">
            <a:noFill/>
            <a:miter lim="800000"/>
            <a:headEnd/>
            <a:tailEnd/>
          </a:ln>
          <a:effectLst/>
        </p:spPr>
        <p:txBody>
          <a:bodyPr wrap="none">
            <a:prstTxWarp prst="textNoShape">
              <a:avLst/>
            </a:prstTxWarp>
            <a:spAutoFit/>
          </a:bodyPr>
          <a:lstStyle/>
          <a:p>
            <a:pPr algn="l"/>
            <a:r>
              <a:rPr lang="en-US"/>
              <a:t>semantics</a:t>
            </a:r>
          </a:p>
        </p:txBody>
      </p:sp>
      <p:sp>
        <p:nvSpPr>
          <p:cNvPr id="389142" name="Text Box 22"/>
          <p:cNvSpPr txBox="1">
            <a:spLocks noChangeArrowheads="1"/>
          </p:cNvSpPr>
          <p:nvPr/>
        </p:nvSpPr>
        <p:spPr bwMode="auto">
          <a:xfrm>
            <a:off x="3886200" y="1524000"/>
            <a:ext cx="1238250" cy="366713"/>
          </a:xfrm>
          <a:prstGeom prst="rect">
            <a:avLst/>
          </a:prstGeom>
          <a:noFill/>
          <a:ln w="9525">
            <a:noFill/>
            <a:miter lim="800000"/>
            <a:headEnd/>
            <a:tailEnd/>
          </a:ln>
          <a:effectLst/>
        </p:spPr>
        <p:txBody>
          <a:bodyPr wrap="none">
            <a:prstTxWarp prst="textNoShape">
              <a:avLst/>
            </a:prstTxWarp>
            <a:spAutoFit/>
          </a:bodyPr>
          <a:lstStyle/>
          <a:p>
            <a:pPr algn="l"/>
            <a:r>
              <a:rPr lang="en-US"/>
              <a:t>interlingua</a:t>
            </a:r>
          </a:p>
        </p:txBody>
      </p:sp>
      <p:sp>
        <p:nvSpPr>
          <p:cNvPr id="389143" name="Oval 23"/>
          <p:cNvSpPr>
            <a:spLocks noChangeArrowheads="1"/>
          </p:cNvSpPr>
          <p:nvPr/>
        </p:nvSpPr>
        <p:spPr bwMode="auto">
          <a:xfrm>
            <a:off x="2667000" y="4724400"/>
            <a:ext cx="228600" cy="228600"/>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389144" name="Oval 24"/>
          <p:cNvSpPr>
            <a:spLocks noChangeArrowheads="1"/>
          </p:cNvSpPr>
          <p:nvPr/>
        </p:nvSpPr>
        <p:spPr bwMode="auto">
          <a:xfrm flipH="1">
            <a:off x="5867400" y="4724400"/>
            <a:ext cx="228600" cy="228600"/>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389145" name="Text Box 25"/>
          <p:cNvSpPr txBox="1">
            <a:spLocks noChangeArrowheads="1"/>
          </p:cNvSpPr>
          <p:nvPr/>
        </p:nvSpPr>
        <p:spPr bwMode="auto">
          <a:xfrm>
            <a:off x="1600200" y="4648200"/>
            <a:ext cx="996950" cy="366713"/>
          </a:xfrm>
          <a:prstGeom prst="rect">
            <a:avLst/>
          </a:prstGeom>
          <a:noFill/>
          <a:ln w="9525">
            <a:noFill/>
            <a:miter lim="800000"/>
            <a:headEnd/>
            <a:tailEnd/>
          </a:ln>
          <a:effectLst/>
        </p:spPr>
        <p:txBody>
          <a:bodyPr wrap="none">
            <a:prstTxWarp prst="textNoShape">
              <a:avLst/>
            </a:prstTxWarp>
            <a:spAutoFit/>
          </a:bodyPr>
          <a:lstStyle/>
          <a:p>
            <a:pPr algn="l"/>
            <a:r>
              <a:rPr lang="en-US"/>
              <a:t>phrases</a:t>
            </a:r>
          </a:p>
        </p:txBody>
      </p:sp>
      <p:sp>
        <p:nvSpPr>
          <p:cNvPr id="389146" name="Text Box 26"/>
          <p:cNvSpPr txBox="1">
            <a:spLocks noChangeArrowheads="1"/>
          </p:cNvSpPr>
          <p:nvPr/>
        </p:nvSpPr>
        <p:spPr bwMode="auto">
          <a:xfrm>
            <a:off x="6248400" y="4648200"/>
            <a:ext cx="996950" cy="366713"/>
          </a:xfrm>
          <a:prstGeom prst="rect">
            <a:avLst/>
          </a:prstGeom>
          <a:noFill/>
          <a:ln w="9525">
            <a:noFill/>
            <a:miter lim="800000"/>
            <a:headEnd/>
            <a:tailEnd/>
          </a:ln>
          <a:effectLst/>
        </p:spPr>
        <p:txBody>
          <a:bodyPr wrap="none">
            <a:prstTxWarp prst="textNoShape">
              <a:avLst/>
            </a:prstTxWarp>
            <a:spAutoFit/>
          </a:bodyPr>
          <a:lstStyle/>
          <a:p>
            <a:pPr algn="l"/>
            <a:r>
              <a:rPr lang="en-US"/>
              <a:t>phrases</a:t>
            </a:r>
          </a:p>
        </p:txBody>
      </p:sp>
      <p:sp>
        <p:nvSpPr>
          <p:cNvPr id="389147" name="Line 27"/>
          <p:cNvSpPr>
            <a:spLocks noChangeShapeType="1"/>
          </p:cNvSpPr>
          <p:nvPr/>
        </p:nvSpPr>
        <p:spPr bwMode="auto">
          <a:xfrm flipH="1" flipV="1">
            <a:off x="5467350" y="3943350"/>
            <a:ext cx="490538" cy="887413"/>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89148" name="Line 28"/>
          <p:cNvSpPr>
            <a:spLocks noChangeShapeType="1"/>
          </p:cNvSpPr>
          <p:nvPr/>
        </p:nvSpPr>
        <p:spPr bwMode="auto">
          <a:xfrm flipV="1">
            <a:off x="2841625" y="3892550"/>
            <a:ext cx="493713" cy="877888"/>
          </a:xfrm>
          <a:prstGeom prst="line">
            <a:avLst/>
          </a:prstGeom>
          <a:noFill/>
          <a:ln w="12700">
            <a:solidFill>
              <a:schemeClr val="tx1"/>
            </a:solidFill>
            <a:round/>
            <a:headEnd/>
            <a:tailEnd/>
          </a:ln>
          <a:effectLst/>
        </p:spPr>
        <p:txBody>
          <a:bodyPr>
            <a:prstTxWarp prst="textNoShape">
              <a:avLst/>
            </a:prstTxWarp>
          </a:bodyPr>
          <a:lstStyle/>
          <a:p>
            <a:endParaRPr lang="en-US"/>
          </a:p>
        </p:txBody>
      </p:sp>
      <p:sp>
        <p:nvSpPr>
          <p:cNvPr id="389149" name="Line 29"/>
          <p:cNvSpPr>
            <a:spLocks noChangeShapeType="1"/>
          </p:cNvSpPr>
          <p:nvPr/>
        </p:nvSpPr>
        <p:spPr bwMode="auto">
          <a:xfrm flipV="1">
            <a:off x="2286000" y="4837113"/>
            <a:ext cx="493713" cy="877887"/>
          </a:xfrm>
          <a:prstGeom prst="line">
            <a:avLst/>
          </a:prstGeom>
          <a:noFill/>
          <a:ln w="12700">
            <a:solidFill>
              <a:schemeClr val="tx1"/>
            </a:solidFill>
            <a:round/>
            <a:headEnd/>
            <a:tailEnd/>
          </a:ln>
          <a:effectLst/>
        </p:spPr>
        <p:txBody>
          <a:bodyPr>
            <a:prstTxWarp prst="textNoShape">
              <a:avLst/>
            </a:prstTxWarp>
          </a:bodyPr>
          <a:lstStyle/>
          <a:p>
            <a:endParaRPr lang="en-US"/>
          </a:p>
        </p:txBody>
      </p:sp>
      <p:sp>
        <p:nvSpPr>
          <p:cNvPr id="389150" name="Line 30"/>
          <p:cNvSpPr>
            <a:spLocks noChangeShapeType="1"/>
          </p:cNvSpPr>
          <p:nvPr/>
        </p:nvSpPr>
        <p:spPr bwMode="auto">
          <a:xfrm flipH="1" flipV="1">
            <a:off x="2362200" y="5791200"/>
            <a:ext cx="4038600" cy="0"/>
          </a:xfrm>
          <a:prstGeom prst="line">
            <a:avLst/>
          </a:prstGeom>
          <a:noFill/>
          <a:ln w="76200">
            <a:solidFill>
              <a:srgbClr val="FF0000"/>
            </a:solidFill>
            <a:round/>
            <a:headEnd type="triangle" w="med" len="med"/>
            <a:tailEnd/>
          </a:ln>
          <a:effectLst/>
        </p:spPr>
        <p:txBody>
          <a:bodyPr>
            <a:prstTxWarp prst="textNoShape">
              <a:avLst/>
            </a:prstTxWarp>
          </a:bodyPr>
          <a:lstStyle/>
          <a:p>
            <a:endParaRPr lang="en-US"/>
          </a:p>
        </p:txBody>
      </p:sp>
      <p:sp>
        <p:nvSpPr>
          <p:cNvPr id="389151" name="Line 31"/>
          <p:cNvSpPr>
            <a:spLocks noChangeShapeType="1"/>
          </p:cNvSpPr>
          <p:nvPr/>
        </p:nvSpPr>
        <p:spPr bwMode="auto">
          <a:xfrm flipH="1" flipV="1">
            <a:off x="5986463" y="4827588"/>
            <a:ext cx="490537" cy="887412"/>
          </a:xfrm>
          <a:prstGeom prst="line">
            <a:avLst/>
          </a:prstGeom>
          <a:noFill/>
          <a:ln w="12700">
            <a:solidFill>
              <a:schemeClr val="tx1"/>
            </a:solidFill>
            <a:round/>
            <a:headEnd/>
            <a:tailEnd/>
          </a:ln>
          <a:effectLst/>
        </p:spPr>
        <p:txBody>
          <a:bodyPr>
            <a:prstTxWarp prst="textNoShape">
              <a:avLst/>
            </a:prstTxWarp>
          </a:bodyPr>
          <a:lstStyle/>
          <a:p>
            <a:endParaRPr lang="en-US"/>
          </a:p>
        </p:txBody>
      </p:sp>
      <p:sp>
        <p:nvSpPr>
          <p:cNvPr id="389152" name="Line 32"/>
          <p:cNvSpPr>
            <a:spLocks noChangeShapeType="1"/>
          </p:cNvSpPr>
          <p:nvPr/>
        </p:nvSpPr>
        <p:spPr bwMode="auto">
          <a:xfrm flipH="1" flipV="1">
            <a:off x="2895600" y="4800600"/>
            <a:ext cx="2895600" cy="0"/>
          </a:xfrm>
          <a:prstGeom prst="line">
            <a:avLst/>
          </a:prstGeom>
          <a:noFill/>
          <a:ln w="76200">
            <a:solidFill>
              <a:srgbClr val="FF0000"/>
            </a:solidFill>
            <a:round/>
            <a:headEnd type="triangle" w="med" len="med"/>
            <a:tailEnd/>
          </a:ln>
          <a:effectLst/>
        </p:spPr>
        <p:txBody>
          <a:bodyPr>
            <a:prstTxWarp prst="textNoShape">
              <a:avLst/>
            </a:prstTxWarp>
          </a:bodyPr>
          <a:lstStyle/>
          <a:p>
            <a:endParaRPr lang="en-US"/>
          </a:p>
        </p:txBody>
      </p:sp>
      <p:sp>
        <p:nvSpPr>
          <p:cNvPr id="389153" name="Line 33"/>
          <p:cNvSpPr>
            <a:spLocks noChangeShapeType="1"/>
          </p:cNvSpPr>
          <p:nvPr/>
        </p:nvSpPr>
        <p:spPr bwMode="auto">
          <a:xfrm flipV="1">
            <a:off x="4191000" y="4953000"/>
            <a:ext cx="0" cy="6858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389154" name="Line 34"/>
          <p:cNvSpPr>
            <a:spLocks noChangeShapeType="1"/>
          </p:cNvSpPr>
          <p:nvPr/>
        </p:nvSpPr>
        <p:spPr bwMode="auto">
          <a:xfrm flipV="1">
            <a:off x="4343400" y="4953000"/>
            <a:ext cx="0" cy="6858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389155" name="Line 35"/>
          <p:cNvSpPr>
            <a:spLocks noChangeShapeType="1"/>
          </p:cNvSpPr>
          <p:nvPr/>
        </p:nvSpPr>
        <p:spPr bwMode="auto">
          <a:xfrm flipV="1">
            <a:off x="4038600" y="4953000"/>
            <a:ext cx="0" cy="6858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04800" y="0"/>
            <a:ext cx="8610600" cy="1143000"/>
          </a:xfrm>
        </p:spPr>
        <p:txBody>
          <a:bodyPr/>
          <a:lstStyle/>
          <a:p>
            <a:r>
              <a:rPr lang="en-US"/>
              <a:t>Data-Driven Machine Translation</a:t>
            </a:r>
          </a:p>
        </p:txBody>
      </p:sp>
      <p:pic>
        <p:nvPicPr>
          <p:cNvPr id="21507" name="Picture 3" descr="j0283011"/>
          <p:cNvPicPr>
            <a:picLocks noChangeAspect="1" noChangeArrowheads="1" noCrop="1"/>
          </p:cNvPicPr>
          <p:nvPr/>
        </p:nvPicPr>
        <p:blipFill>
          <a:blip r:embed="rId3"/>
          <a:srcRect/>
          <a:stretch>
            <a:fillRect/>
          </a:stretch>
        </p:blipFill>
        <p:spPr bwMode="auto">
          <a:xfrm>
            <a:off x="228600" y="3810000"/>
            <a:ext cx="2667000" cy="2667000"/>
          </a:xfrm>
          <a:prstGeom prst="rect">
            <a:avLst/>
          </a:prstGeom>
          <a:noFill/>
        </p:spPr>
      </p:pic>
      <p:sp>
        <p:nvSpPr>
          <p:cNvPr id="21511" name="Text Box 7"/>
          <p:cNvSpPr txBox="1">
            <a:spLocks noChangeArrowheads="1"/>
          </p:cNvSpPr>
          <p:nvPr/>
        </p:nvSpPr>
        <p:spPr bwMode="auto">
          <a:xfrm>
            <a:off x="5638800" y="1676400"/>
            <a:ext cx="2852738" cy="1739900"/>
          </a:xfrm>
          <a:prstGeom prst="rect">
            <a:avLst/>
          </a:prstGeom>
          <a:noFill/>
          <a:ln w="9525">
            <a:noFill/>
            <a:miter lim="800000"/>
            <a:headEnd/>
            <a:tailEnd/>
          </a:ln>
          <a:effectLst/>
        </p:spPr>
        <p:txBody>
          <a:bodyPr wrap="none">
            <a:prstTxWarp prst="textNoShape">
              <a:avLst/>
            </a:prstTxWarp>
            <a:spAutoFit/>
          </a:bodyPr>
          <a:lstStyle/>
          <a:p>
            <a:pPr algn="l"/>
            <a:r>
              <a:rPr lang="en-US"/>
              <a:t>Hmm, every time he sees </a:t>
            </a:r>
          </a:p>
          <a:p>
            <a:pPr algn="l"/>
            <a:r>
              <a:rPr lang="en-US"/>
              <a:t>“banco”, he either types </a:t>
            </a:r>
          </a:p>
          <a:p>
            <a:pPr algn="l"/>
            <a:r>
              <a:rPr lang="en-US"/>
              <a:t>“bank” or “bench” … but if </a:t>
            </a:r>
          </a:p>
          <a:p>
            <a:pPr algn="l"/>
            <a:r>
              <a:rPr lang="en-US"/>
              <a:t>he sees “banco de…”,</a:t>
            </a:r>
          </a:p>
          <a:p>
            <a:pPr algn="l"/>
            <a:r>
              <a:rPr lang="en-US"/>
              <a:t>he always types “bank”, </a:t>
            </a:r>
          </a:p>
          <a:p>
            <a:pPr algn="l"/>
            <a:r>
              <a:rPr lang="en-US"/>
              <a:t>never “bench”…</a:t>
            </a:r>
          </a:p>
        </p:txBody>
      </p:sp>
      <p:sp>
        <p:nvSpPr>
          <p:cNvPr id="21513" name="AutoShape 9"/>
          <p:cNvSpPr>
            <a:spLocks noChangeArrowheads="1"/>
          </p:cNvSpPr>
          <p:nvPr/>
        </p:nvSpPr>
        <p:spPr bwMode="auto">
          <a:xfrm>
            <a:off x="5181600" y="1219200"/>
            <a:ext cx="3581400" cy="2819400"/>
          </a:xfrm>
          <a:prstGeom prst="cloudCallout">
            <a:avLst>
              <a:gd name="adj1" fmla="val 37986"/>
              <a:gd name="adj2" fmla="val 69653"/>
            </a:avLst>
          </a:prstGeom>
          <a:noFill/>
          <a:ln w="38100">
            <a:solidFill>
              <a:schemeClr val="tx1"/>
            </a:solidFill>
            <a:round/>
            <a:headEnd/>
            <a:tailEnd/>
          </a:ln>
          <a:effectLst/>
        </p:spPr>
        <p:txBody>
          <a:bodyPr>
            <a:prstTxWarp prst="textNoShape">
              <a:avLst/>
            </a:prstTxWarp>
          </a:bodyPr>
          <a:lstStyle/>
          <a:p>
            <a:endParaRPr lang="en-US"/>
          </a:p>
        </p:txBody>
      </p:sp>
      <p:sp>
        <p:nvSpPr>
          <p:cNvPr id="21512" name="Text Box 8"/>
          <p:cNvSpPr txBox="1">
            <a:spLocks noChangeArrowheads="1"/>
          </p:cNvSpPr>
          <p:nvPr/>
        </p:nvSpPr>
        <p:spPr bwMode="auto">
          <a:xfrm>
            <a:off x="914400" y="2590800"/>
            <a:ext cx="2408238" cy="366713"/>
          </a:xfrm>
          <a:prstGeom prst="rect">
            <a:avLst/>
          </a:prstGeom>
          <a:noFill/>
          <a:ln w="9525">
            <a:noFill/>
            <a:miter lim="800000"/>
            <a:headEnd/>
            <a:tailEnd/>
          </a:ln>
          <a:effectLst/>
        </p:spPr>
        <p:txBody>
          <a:bodyPr wrap="none">
            <a:prstTxWarp prst="textNoShape">
              <a:avLst/>
            </a:prstTxWarp>
            <a:spAutoFit/>
          </a:bodyPr>
          <a:lstStyle/>
          <a:p>
            <a:pPr algn="l"/>
            <a:r>
              <a:rPr lang="en-US"/>
              <a:t>Man, this is so boring.</a:t>
            </a:r>
          </a:p>
        </p:txBody>
      </p:sp>
      <p:sp>
        <p:nvSpPr>
          <p:cNvPr id="21514" name="AutoShape 10"/>
          <p:cNvSpPr>
            <a:spLocks noChangeArrowheads="1"/>
          </p:cNvSpPr>
          <p:nvPr/>
        </p:nvSpPr>
        <p:spPr bwMode="auto">
          <a:xfrm>
            <a:off x="533400" y="2362200"/>
            <a:ext cx="3429000" cy="838200"/>
          </a:xfrm>
          <a:prstGeom prst="cloudCallout">
            <a:avLst>
              <a:gd name="adj1" fmla="val -12639"/>
              <a:gd name="adj2" fmla="val 113824"/>
            </a:avLst>
          </a:prstGeom>
          <a:noFill/>
          <a:ln w="38100">
            <a:solidFill>
              <a:schemeClr val="tx1"/>
            </a:solidFill>
            <a:round/>
            <a:headEnd/>
            <a:tailEnd/>
          </a:ln>
          <a:effectLst/>
        </p:spPr>
        <p:txBody>
          <a:bodyPr>
            <a:prstTxWarp prst="textNoShape">
              <a:avLst/>
            </a:prstTxWarp>
          </a:bodyPr>
          <a:lstStyle/>
          <a:p>
            <a:endParaRPr lang="en-US"/>
          </a:p>
        </p:txBody>
      </p:sp>
      <p:sp>
        <p:nvSpPr>
          <p:cNvPr id="21515" name="Line 11"/>
          <p:cNvSpPr>
            <a:spLocks noChangeShapeType="1"/>
          </p:cNvSpPr>
          <p:nvPr/>
        </p:nvSpPr>
        <p:spPr bwMode="auto">
          <a:xfrm>
            <a:off x="2895600" y="5105400"/>
            <a:ext cx="1447800" cy="0"/>
          </a:xfrm>
          <a:prstGeom prst="line">
            <a:avLst/>
          </a:prstGeom>
          <a:noFill/>
          <a:ln w="76200">
            <a:solidFill>
              <a:schemeClr val="tx1"/>
            </a:solidFill>
            <a:round/>
            <a:headEnd/>
            <a:tailEnd type="triangle" w="med" len="med"/>
          </a:ln>
          <a:effectLst/>
        </p:spPr>
        <p:txBody>
          <a:bodyPr>
            <a:prstTxWarp prst="textNoShape">
              <a:avLst/>
            </a:prstTxWarp>
          </a:bodyPr>
          <a:lstStyle/>
          <a:p>
            <a:endParaRPr lang="en-US"/>
          </a:p>
        </p:txBody>
      </p:sp>
      <p:sp>
        <p:nvSpPr>
          <p:cNvPr id="21516" name="AutoShape 12"/>
          <p:cNvSpPr>
            <a:spLocks noChangeArrowheads="1"/>
          </p:cNvSpPr>
          <p:nvPr/>
        </p:nvSpPr>
        <p:spPr bwMode="auto">
          <a:xfrm>
            <a:off x="4495800" y="3886200"/>
            <a:ext cx="533400" cy="533400"/>
          </a:xfrm>
          <a:prstGeom prst="verticalScroll">
            <a:avLst>
              <a:gd name="adj" fmla="val 125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1517" name="AutoShape 13"/>
          <p:cNvSpPr>
            <a:spLocks noChangeArrowheads="1"/>
          </p:cNvSpPr>
          <p:nvPr/>
        </p:nvSpPr>
        <p:spPr bwMode="auto">
          <a:xfrm>
            <a:off x="5029200" y="3886200"/>
            <a:ext cx="533400" cy="533400"/>
          </a:xfrm>
          <a:prstGeom prst="verticalScroll">
            <a:avLst>
              <a:gd name="adj" fmla="val 125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1518" name="AutoShape 14"/>
          <p:cNvSpPr>
            <a:spLocks noChangeArrowheads="1"/>
          </p:cNvSpPr>
          <p:nvPr/>
        </p:nvSpPr>
        <p:spPr bwMode="auto">
          <a:xfrm>
            <a:off x="4495800" y="4572000"/>
            <a:ext cx="533400" cy="533400"/>
          </a:xfrm>
          <a:prstGeom prst="verticalScroll">
            <a:avLst>
              <a:gd name="adj" fmla="val 125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1519" name="AutoShape 15"/>
          <p:cNvSpPr>
            <a:spLocks noChangeArrowheads="1"/>
          </p:cNvSpPr>
          <p:nvPr/>
        </p:nvSpPr>
        <p:spPr bwMode="auto">
          <a:xfrm>
            <a:off x="5029200" y="4572000"/>
            <a:ext cx="533400" cy="533400"/>
          </a:xfrm>
          <a:prstGeom prst="verticalScroll">
            <a:avLst>
              <a:gd name="adj" fmla="val 125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1520" name="AutoShape 16"/>
          <p:cNvSpPr>
            <a:spLocks noChangeArrowheads="1"/>
          </p:cNvSpPr>
          <p:nvPr/>
        </p:nvSpPr>
        <p:spPr bwMode="auto">
          <a:xfrm>
            <a:off x="4495800" y="5257800"/>
            <a:ext cx="533400" cy="533400"/>
          </a:xfrm>
          <a:prstGeom prst="verticalScroll">
            <a:avLst>
              <a:gd name="adj" fmla="val 125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1521" name="AutoShape 17"/>
          <p:cNvSpPr>
            <a:spLocks noChangeArrowheads="1"/>
          </p:cNvSpPr>
          <p:nvPr/>
        </p:nvSpPr>
        <p:spPr bwMode="auto">
          <a:xfrm>
            <a:off x="5029200" y="5257800"/>
            <a:ext cx="533400" cy="533400"/>
          </a:xfrm>
          <a:prstGeom prst="verticalScroll">
            <a:avLst>
              <a:gd name="adj" fmla="val 125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1522" name="Text Box 18"/>
          <p:cNvSpPr txBox="1">
            <a:spLocks noChangeArrowheads="1"/>
          </p:cNvSpPr>
          <p:nvPr/>
        </p:nvSpPr>
        <p:spPr bwMode="auto">
          <a:xfrm>
            <a:off x="3733800" y="5791200"/>
            <a:ext cx="2622550" cy="366713"/>
          </a:xfrm>
          <a:prstGeom prst="rect">
            <a:avLst/>
          </a:prstGeom>
          <a:noFill/>
          <a:ln w="9525">
            <a:noFill/>
            <a:miter lim="800000"/>
            <a:headEnd/>
            <a:tailEnd/>
          </a:ln>
          <a:effectLst/>
        </p:spPr>
        <p:txBody>
          <a:bodyPr wrap="none">
            <a:prstTxWarp prst="textNoShape">
              <a:avLst/>
            </a:prstTxWarp>
            <a:spAutoFit/>
          </a:bodyPr>
          <a:lstStyle/>
          <a:p>
            <a:pPr algn="l"/>
            <a:r>
              <a:rPr lang="en-US" b="1"/>
              <a:t>Translated documents</a:t>
            </a:r>
          </a:p>
        </p:txBody>
      </p:sp>
      <p:sp>
        <p:nvSpPr>
          <p:cNvPr id="21523" name="laptop"/>
          <p:cNvSpPr>
            <a:spLocks noEditPoints="1" noChangeArrowheads="1"/>
          </p:cNvSpPr>
          <p:nvPr/>
        </p:nvSpPr>
        <p:spPr bwMode="auto">
          <a:xfrm>
            <a:off x="7620000" y="4876800"/>
            <a:ext cx="1223963" cy="920750"/>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prstTxWarp prst="textNoShape">
              <a:avLst/>
            </a:prstTxWarp>
          </a:bodyPr>
          <a:lstStyle/>
          <a:p>
            <a:endParaRPr lang="en-US"/>
          </a:p>
        </p:txBody>
      </p:sp>
      <p:sp>
        <p:nvSpPr>
          <p:cNvPr id="21524" name="Line 20"/>
          <p:cNvSpPr>
            <a:spLocks noChangeShapeType="1"/>
          </p:cNvSpPr>
          <p:nvPr/>
        </p:nvSpPr>
        <p:spPr bwMode="auto">
          <a:xfrm>
            <a:off x="5791200" y="5105400"/>
            <a:ext cx="1524000" cy="0"/>
          </a:xfrm>
          <a:prstGeom prst="line">
            <a:avLst/>
          </a:prstGeom>
          <a:noFill/>
          <a:ln w="76200">
            <a:solidFill>
              <a:schemeClr val="tx1"/>
            </a:solidFill>
            <a:round/>
            <a:headEnd/>
            <a:tailEnd type="triangle" w="med" len="med"/>
          </a:ln>
          <a:effectLst/>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838200" y="304800"/>
            <a:ext cx="7772400" cy="1143000"/>
          </a:xfrm>
        </p:spPr>
        <p:txBody>
          <a:bodyPr/>
          <a:lstStyle/>
          <a:p>
            <a:r>
              <a:rPr lang="en-US" sz="3600"/>
              <a:t>Welcome to the Chinese Room</a:t>
            </a:r>
          </a:p>
        </p:txBody>
      </p:sp>
      <p:sp>
        <p:nvSpPr>
          <p:cNvPr id="48131" name="Oval 3"/>
          <p:cNvSpPr>
            <a:spLocks noChangeArrowheads="1"/>
          </p:cNvSpPr>
          <p:nvPr/>
        </p:nvSpPr>
        <p:spPr bwMode="auto">
          <a:xfrm>
            <a:off x="4178300" y="2716213"/>
            <a:ext cx="533400" cy="533400"/>
          </a:xfrm>
          <a:prstGeom prst="ellips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48132" name="Line 4"/>
          <p:cNvSpPr>
            <a:spLocks noChangeShapeType="1"/>
          </p:cNvSpPr>
          <p:nvPr/>
        </p:nvSpPr>
        <p:spPr bwMode="auto">
          <a:xfrm>
            <a:off x="4483100" y="3249613"/>
            <a:ext cx="0" cy="8382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48133" name="Line 5"/>
          <p:cNvSpPr>
            <a:spLocks noChangeShapeType="1"/>
          </p:cNvSpPr>
          <p:nvPr/>
        </p:nvSpPr>
        <p:spPr bwMode="auto">
          <a:xfrm flipH="1">
            <a:off x="3797300" y="4087813"/>
            <a:ext cx="685800" cy="6858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48134" name="Line 6"/>
          <p:cNvSpPr>
            <a:spLocks noChangeShapeType="1"/>
          </p:cNvSpPr>
          <p:nvPr/>
        </p:nvSpPr>
        <p:spPr bwMode="auto">
          <a:xfrm>
            <a:off x="4483100" y="4011613"/>
            <a:ext cx="533400" cy="8382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48135" name="Line 7"/>
          <p:cNvSpPr>
            <a:spLocks noChangeShapeType="1"/>
          </p:cNvSpPr>
          <p:nvPr/>
        </p:nvSpPr>
        <p:spPr bwMode="auto">
          <a:xfrm>
            <a:off x="4025900" y="3478213"/>
            <a:ext cx="990600"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48136" name="Line 8"/>
          <p:cNvSpPr>
            <a:spLocks noChangeShapeType="1"/>
          </p:cNvSpPr>
          <p:nvPr/>
        </p:nvSpPr>
        <p:spPr bwMode="auto">
          <a:xfrm>
            <a:off x="3797300" y="4545013"/>
            <a:ext cx="19050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8137" name="Line 9"/>
          <p:cNvSpPr>
            <a:spLocks noChangeShapeType="1"/>
          </p:cNvSpPr>
          <p:nvPr/>
        </p:nvSpPr>
        <p:spPr bwMode="auto">
          <a:xfrm flipV="1">
            <a:off x="3797300" y="2335213"/>
            <a:ext cx="0" cy="2209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8138" name="Line 10"/>
          <p:cNvSpPr>
            <a:spLocks noChangeShapeType="1"/>
          </p:cNvSpPr>
          <p:nvPr/>
        </p:nvSpPr>
        <p:spPr bwMode="auto">
          <a:xfrm>
            <a:off x="3797300" y="2335213"/>
            <a:ext cx="19050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8139" name="Line 11"/>
          <p:cNvSpPr>
            <a:spLocks noChangeShapeType="1"/>
          </p:cNvSpPr>
          <p:nvPr/>
        </p:nvSpPr>
        <p:spPr bwMode="auto">
          <a:xfrm>
            <a:off x="5702300" y="2335213"/>
            <a:ext cx="0" cy="2209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8140" name="Line 12"/>
          <p:cNvSpPr>
            <a:spLocks noChangeShapeType="1"/>
          </p:cNvSpPr>
          <p:nvPr/>
        </p:nvSpPr>
        <p:spPr bwMode="auto">
          <a:xfrm flipV="1">
            <a:off x="5702300" y="1878013"/>
            <a:ext cx="533400" cy="4572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8141" name="Line 13"/>
          <p:cNvSpPr>
            <a:spLocks noChangeShapeType="1"/>
          </p:cNvSpPr>
          <p:nvPr/>
        </p:nvSpPr>
        <p:spPr bwMode="auto">
          <a:xfrm flipH="1" flipV="1">
            <a:off x="3263900" y="1878013"/>
            <a:ext cx="533400" cy="4572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8142" name="Line 14"/>
          <p:cNvSpPr>
            <a:spLocks noChangeShapeType="1"/>
          </p:cNvSpPr>
          <p:nvPr/>
        </p:nvSpPr>
        <p:spPr bwMode="auto">
          <a:xfrm flipV="1">
            <a:off x="3644900" y="2792413"/>
            <a:ext cx="0" cy="1828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8143" name="Line 15"/>
          <p:cNvSpPr>
            <a:spLocks noChangeShapeType="1"/>
          </p:cNvSpPr>
          <p:nvPr/>
        </p:nvSpPr>
        <p:spPr bwMode="auto">
          <a:xfrm flipH="1" flipV="1">
            <a:off x="3111500" y="2487613"/>
            <a:ext cx="5334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8144" name="Line 16"/>
          <p:cNvSpPr>
            <a:spLocks noChangeShapeType="1"/>
          </p:cNvSpPr>
          <p:nvPr/>
        </p:nvSpPr>
        <p:spPr bwMode="auto">
          <a:xfrm flipV="1">
            <a:off x="5930900" y="2640013"/>
            <a:ext cx="0" cy="20574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8145" name="Line 17"/>
          <p:cNvSpPr>
            <a:spLocks noChangeShapeType="1"/>
          </p:cNvSpPr>
          <p:nvPr/>
        </p:nvSpPr>
        <p:spPr bwMode="auto">
          <a:xfrm flipV="1">
            <a:off x="5930900" y="2259013"/>
            <a:ext cx="533400" cy="3810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8146" name="Oval 18"/>
          <p:cNvSpPr>
            <a:spLocks noChangeArrowheads="1"/>
          </p:cNvSpPr>
          <p:nvPr/>
        </p:nvSpPr>
        <p:spPr bwMode="auto">
          <a:xfrm>
            <a:off x="3492500" y="3706813"/>
            <a:ext cx="76200" cy="152400"/>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48147" name="Oval 19"/>
          <p:cNvSpPr>
            <a:spLocks noChangeArrowheads="1"/>
          </p:cNvSpPr>
          <p:nvPr/>
        </p:nvSpPr>
        <p:spPr bwMode="auto">
          <a:xfrm>
            <a:off x="6311900" y="3706813"/>
            <a:ext cx="76200" cy="152400"/>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48148" name="AutoShape 20"/>
          <p:cNvSpPr>
            <a:spLocks noChangeArrowheads="1"/>
          </p:cNvSpPr>
          <p:nvPr/>
        </p:nvSpPr>
        <p:spPr bwMode="auto">
          <a:xfrm>
            <a:off x="596900" y="3325813"/>
            <a:ext cx="1752600" cy="1371600"/>
          </a:xfrm>
          <a:prstGeom prst="verticalScroll">
            <a:avLst>
              <a:gd name="adj" fmla="val 125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48149" name="Text Box 21"/>
          <p:cNvSpPr txBox="1">
            <a:spLocks noChangeArrowheads="1"/>
          </p:cNvSpPr>
          <p:nvPr/>
        </p:nvSpPr>
        <p:spPr bwMode="auto">
          <a:xfrm>
            <a:off x="825500" y="3402013"/>
            <a:ext cx="1454150" cy="1187450"/>
          </a:xfrm>
          <a:prstGeom prst="rect">
            <a:avLst/>
          </a:prstGeom>
          <a:noFill/>
          <a:ln w="9525">
            <a:noFill/>
            <a:miter lim="800000"/>
            <a:headEnd/>
            <a:tailEnd/>
          </a:ln>
          <a:effectLst/>
        </p:spPr>
        <p:txBody>
          <a:bodyPr wrap="none">
            <a:prstTxWarp prst="textNoShape">
              <a:avLst/>
            </a:prstTxWarp>
            <a:spAutoFit/>
          </a:bodyPr>
          <a:lstStyle/>
          <a:p>
            <a:pPr algn="l"/>
            <a:r>
              <a:rPr lang="en-US" sz="2400">
                <a:latin typeface="Times New Roman" pitchFamily="-111" charset="0"/>
              </a:rPr>
              <a:t>New </a:t>
            </a:r>
          </a:p>
          <a:p>
            <a:pPr algn="l"/>
            <a:r>
              <a:rPr lang="en-US" sz="2400">
                <a:latin typeface="Times New Roman" pitchFamily="-111" charset="0"/>
              </a:rPr>
              <a:t>Chinese</a:t>
            </a:r>
          </a:p>
          <a:p>
            <a:pPr algn="l"/>
            <a:r>
              <a:rPr lang="en-US" sz="2400">
                <a:latin typeface="Times New Roman" pitchFamily="-111" charset="0"/>
              </a:rPr>
              <a:t>Document</a:t>
            </a:r>
          </a:p>
        </p:txBody>
      </p:sp>
      <p:sp>
        <p:nvSpPr>
          <p:cNvPr id="48150" name="AutoShape 22"/>
          <p:cNvSpPr>
            <a:spLocks noChangeArrowheads="1"/>
          </p:cNvSpPr>
          <p:nvPr/>
        </p:nvSpPr>
        <p:spPr bwMode="auto">
          <a:xfrm>
            <a:off x="6769100" y="3173413"/>
            <a:ext cx="1981200" cy="1371600"/>
          </a:xfrm>
          <a:prstGeom prst="verticalScroll">
            <a:avLst>
              <a:gd name="adj" fmla="val 125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48151" name="Text Box 23"/>
          <p:cNvSpPr txBox="1">
            <a:spLocks noChangeArrowheads="1"/>
          </p:cNvSpPr>
          <p:nvPr/>
        </p:nvSpPr>
        <p:spPr bwMode="auto">
          <a:xfrm>
            <a:off x="6997700" y="3402013"/>
            <a:ext cx="1571625" cy="822325"/>
          </a:xfrm>
          <a:prstGeom prst="rect">
            <a:avLst/>
          </a:prstGeom>
          <a:noFill/>
          <a:ln w="9525">
            <a:noFill/>
            <a:miter lim="800000"/>
            <a:headEnd/>
            <a:tailEnd/>
          </a:ln>
          <a:effectLst/>
        </p:spPr>
        <p:txBody>
          <a:bodyPr wrap="none">
            <a:prstTxWarp prst="textNoShape">
              <a:avLst/>
            </a:prstTxWarp>
            <a:spAutoFit/>
          </a:bodyPr>
          <a:lstStyle/>
          <a:p>
            <a:pPr algn="l"/>
            <a:r>
              <a:rPr lang="en-US" sz="2400">
                <a:latin typeface="Times New Roman" pitchFamily="-111" charset="0"/>
              </a:rPr>
              <a:t>English</a:t>
            </a:r>
          </a:p>
          <a:p>
            <a:pPr algn="l"/>
            <a:r>
              <a:rPr lang="en-US" sz="2400">
                <a:latin typeface="Times New Roman" pitchFamily="-111" charset="0"/>
              </a:rPr>
              <a:t>Translation</a:t>
            </a:r>
          </a:p>
        </p:txBody>
      </p:sp>
      <p:cxnSp>
        <p:nvCxnSpPr>
          <p:cNvPr id="48152" name="AutoShape 24"/>
          <p:cNvCxnSpPr>
            <a:cxnSpLocks noChangeShapeType="1"/>
            <a:stCxn id="48149" idx="3"/>
            <a:endCxn id="48133" idx="1"/>
          </p:cNvCxnSpPr>
          <p:nvPr/>
        </p:nvCxnSpPr>
        <p:spPr bwMode="auto">
          <a:xfrm>
            <a:off x="2279650" y="3995738"/>
            <a:ext cx="1517650" cy="795337"/>
          </a:xfrm>
          <a:prstGeom prst="curvedConnector4">
            <a:avLst>
              <a:gd name="adj1" fmla="val 50000"/>
              <a:gd name="adj2" fmla="val 126546"/>
            </a:avLst>
          </a:prstGeom>
          <a:noFill/>
          <a:ln w="76200">
            <a:solidFill>
              <a:schemeClr val="tx1"/>
            </a:solidFill>
            <a:round/>
            <a:headEnd/>
            <a:tailEnd type="triangle" w="med" len="med"/>
          </a:ln>
          <a:effectLst/>
        </p:spPr>
      </p:cxnSp>
      <p:cxnSp>
        <p:nvCxnSpPr>
          <p:cNvPr id="48153" name="AutoShape 25"/>
          <p:cNvCxnSpPr>
            <a:cxnSpLocks noChangeShapeType="1"/>
            <a:endCxn id="48150" idx="1"/>
          </p:cNvCxnSpPr>
          <p:nvPr/>
        </p:nvCxnSpPr>
        <p:spPr bwMode="auto">
          <a:xfrm flipV="1">
            <a:off x="5321300" y="3859213"/>
            <a:ext cx="1619250" cy="1066800"/>
          </a:xfrm>
          <a:prstGeom prst="curvedConnector3">
            <a:avLst>
              <a:gd name="adj1" fmla="val 57843"/>
            </a:avLst>
          </a:prstGeom>
          <a:noFill/>
          <a:ln w="76200">
            <a:solidFill>
              <a:schemeClr val="tx1"/>
            </a:solidFill>
            <a:round/>
            <a:headEnd/>
            <a:tailEnd type="triangle" w="med" len="med"/>
          </a:ln>
          <a:effectLst/>
        </p:spPr>
      </p:cxnSp>
      <p:sp>
        <p:nvSpPr>
          <p:cNvPr id="48154" name="Line 26"/>
          <p:cNvSpPr>
            <a:spLocks noChangeShapeType="1"/>
          </p:cNvSpPr>
          <p:nvPr/>
        </p:nvSpPr>
        <p:spPr bwMode="auto">
          <a:xfrm flipH="1">
            <a:off x="3111500" y="2487613"/>
            <a:ext cx="0" cy="24384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8155" name="Line 27"/>
          <p:cNvSpPr>
            <a:spLocks noChangeShapeType="1"/>
          </p:cNvSpPr>
          <p:nvPr/>
        </p:nvSpPr>
        <p:spPr bwMode="auto">
          <a:xfrm>
            <a:off x="6464300" y="2259013"/>
            <a:ext cx="0" cy="27432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8156" name="Line 28"/>
          <p:cNvSpPr>
            <a:spLocks noChangeShapeType="1"/>
          </p:cNvSpPr>
          <p:nvPr/>
        </p:nvSpPr>
        <p:spPr bwMode="auto">
          <a:xfrm flipH="1">
            <a:off x="2806700" y="4545013"/>
            <a:ext cx="990600" cy="609600"/>
          </a:xfrm>
          <a:prstGeom prst="line">
            <a:avLst/>
          </a:prstGeom>
          <a:noFill/>
          <a:ln w="9525">
            <a:solidFill>
              <a:schemeClr val="tx1"/>
            </a:solidFill>
            <a:round/>
            <a:headEnd/>
            <a:tailEnd/>
          </a:ln>
          <a:effectLst/>
        </p:spPr>
        <p:txBody>
          <a:bodyPr>
            <a:prstTxWarp prst="textNoShape">
              <a:avLst/>
            </a:prstTxWarp>
          </a:bodyPr>
          <a:lstStyle/>
          <a:p>
            <a:endParaRPr lang="en-US"/>
          </a:p>
        </p:txBody>
      </p:sp>
      <p:pic>
        <p:nvPicPr>
          <p:cNvPr id="48157" name="Picture 29"/>
          <p:cNvPicPr>
            <a:picLocks noChangeAspect="1"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4787900" y="3249613"/>
            <a:ext cx="762000" cy="665162"/>
          </a:xfrm>
          <a:prstGeom prst="rect">
            <a:avLst/>
          </a:prstGeom>
          <a:noFill/>
          <a:ln w="9525">
            <a:noFill/>
            <a:miter lim="800000"/>
            <a:headEnd/>
            <a:tailEnd/>
          </a:ln>
          <a:effectLst/>
        </p:spPr>
      </p:pic>
      <p:sp>
        <p:nvSpPr>
          <p:cNvPr id="48158" name="Text Box 30"/>
          <p:cNvSpPr txBox="1">
            <a:spLocks noChangeArrowheads="1"/>
          </p:cNvSpPr>
          <p:nvPr/>
        </p:nvSpPr>
        <p:spPr bwMode="auto">
          <a:xfrm>
            <a:off x="3721100" y="1649413"/>
            <a:ext cx="2195513" cy="701675"/>
          </a:xfrm>
          <a:prstGeom prst="rect">
            <a:avLst/>
          </a:prstGeom>
          <a:noFill/>
          <a:ln w="9525">
            <a:noFill/>
            <a:miter lim="800000"/>
            <a:headEnd/>
            <a:tailEnd/>
          </a:ln>
          <a:effectLst/>
        </p:spPr>
        <p:txBody>
          <a:bodyPr wrap="none">
            <a:prstTxWarp prst="textNoShape">
              <a:avLst/>
            </a:prstTxWarp>
            <a:spAutoFit/>
          </a:bodyPr>
          <a:lstStyle/>
          <a:p>
            <a:pPr algn="l"/>
            <a:r>
              <a:rPr lang="en-US" sz="2000">
                <a:latin typeface="Times New Roman" pitchFamily="-111" charset="0"/>
              </a:rPr>
              <a:t>Chinese texts with</a:t>
            </a:r>
          </a:p>
          <a:p>
            <a:pPr algn="l"/>
            <a:r>
              <a:rPr lang="en-US" sz="2000">
                <a:latin typeface="Times New Roman" pitchFamily="-111" charset="0"/>
              </a:rPr>
              <a:t>English translations</a:t>
            </a:r>
          </a:p>
        </p:txBody>
      </p:sp>
      <p:sp>
        <p:nvSpPr>
          <p:cNvPr id="48159" name="Line 31"/>
          <p:cNvSpPr>
            <a:spLocks noChangeShapeType="1"/>
          </p:cNvSpPr>
          <p:nvPr/>
        </p:nvSpPr>
        <p:spPr bwMode="auto">
          <a:xfrm>
            <a:off x="5702300" y="4545013"/>
            <a:ext cx="914400" cy="5334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8160" name="Text Box 32"/>
          <p:cNvSpPr txBox="1">
            <a:spLocks noChangeArrowheads="1"/>
          </p:cNvSpPr>
          <p:nvPr/>
        </p:nvSpPr>
        <p:spPr bwMode="auto">
          <a:xfrm>
            <a:off x="187325" y="5197475"/>
            <a:ext cx="6621463" cy="1200150"/>
          </a:xfrm>
          <a:prstGeom prst="rect">
            <a:avLst/>
          </a:prstGeom>
          <a:solidFill>
            <a:srgbClr val="FFFF00"/>
          </a:solidFill>
          <a:ln w="12700">
            <a:solidFill>
              <a:schemeClr val="tx1"/>
            </a:solidFill>
            <a:miter lim="800000"/>
            <a:headEnd/>
            <a:tailEnd/>
          </a:ln>
          <a:effectLst/>
        </p:spPr>
        <p:txBody>
          <a:bodyPr wrap="none">
            <a:prstTxWarp prst="textNoShape">
              <a:avLst/>
            </a:prstTxWarp>
            <a:spAutoFit/>
          </a:bodyPr>
          <a:lstStyle/>
          <a:p>
            <a:pPr algn="l"/>
            <a:r>
              <a:rPr lang="en-US" sz="2400">
                <a:latin typeface="Times New Roman" pitchFamily="-111" charset="0"/>
              </a:rPr>
              <a:t>You can teach yourself to translate Chinese</a:t>
            </a:r>
          </a:p>
          <a:p>
            <a:pPr algn="l"/>
            <a:r>
              <a:rPr lang="en-US" sz="2400">
                <a:latin typeface="Times New Roman" pitchFamily="-111" charset="0"/>
              </a:rPr>
              <a:t>using </a:t>
            </a:r>
            <a:r>
              <a:rPr lang="en-US" sz="2400" i="1">
                <a:latin typeface="Times New Roman" pitchFamily="-111" charset="0"/>
              </a:rPr>
              <a:t>only</a:t>
            </a:r>
            <a:r>
              <a:rPr lang="en-US" sz="2400">
                <a:latin typeface="Times New Roman" pitchFamily="-111" charset="0"/>
              </a:rPr>
              <a:t> bilingual data (without grammar books, </a:t>
            </a:r>
          </a:p>
          <a:p>
            <a:pPr algn="l"/>
            <a:r>
              <a:rPr lang="en-US" sz="2400">
                <a:latin typeface="Times New Roman" pitchFamily="-111" charset="0"/>
              </a:rPr>
              <a:t>dictionaries, any people to answer your questions…)</a:t>
            </a:r>
          </a:p>
        </p:txBody>
      </p:sp>
      <p:sp>
        <p:nvSpPr>
          <p:cNvPr id="48162" name="Line 34"/>
          <p:cNvSpPr>
            <a:spLocks noChangeShapeType="1"/>
          </p:cNvSpPr>
          <p:nvPr/>
        </p:nvSpPr>
        <p:spPr bwMode="auto">
          <a:xfrm>
            <a:off x="5092700" y="2335213"/>
            <a:ext cx="304800" cy="7620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48163" name="Rectangle 35"/>
          <p:cNvSpPr>
            <a:spLocks noChangeArrowheads="1"/>
          </p:cNvSpPr>
          <p:nvPr/>
        </p:nvSpPr>
        <p:spPr bwMode="auto">
          <a:xfrm>
            <a:off x="604838" y="5748338"/>
            <a:ext cx="184150" cy="457200"/>
          </a:xfrm>
          <a:prstGeom prst="rect">
            <a:avLst/>
          </a:prstGeom>
          <a:noFill/>
          <a:ln w="12700">
            <a:noFill/>
            <a:miter lim="800000"/>
            <a:headEnd/>
            <a:tailEnd/>
          </a:ln>
          <a:effectLst/>
        </p:spPr>
        <p:txBody>
          <a:bodyPr wrap="none">
            <a:prstTxWarp prst="textNoShape">
              <a:avLst/>
            </a:prstTxWarp>
            <a:spAutoFit/>
          </a:bodyPr>
          <a:lstStyle/>
          <a:p>
            <a:pPr algn="l"/>
            <a:endParaRPr lang="en-US" sz="2400">
              <a:latin typeface="Times New Roman" pitchFamily="-111"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28600" y="138113"/>
            <a:ext cx="8458200" cy="838200"/>
          </a:xfrm>
        </p:spPr>
        <p:txBody>
          <a:bodyPr/>
          <a:lstStyle/>
          <a:p>
            <a:r>
              <a:rPr lang="en-US" sz="3600"/>
              <a:t>Centauri/Arcturan [Knight, 1997]</a:t>
            </a:r>
            <a:endParaRPr lang="en-US"/>
          </a:p>
        </p:txBody>
      </p:sp>
      <p:grpSp>
        <p:nvGrpSpPr>
          <p:cNvPr id="29699" name="Group 3"/>
          <p:cNvGrpSpPr>
            <a:grpSpLocks/>
          </p:cNvGrpSpPr>
          <p:nvPr/>
        </p:nvGrpSpPr>
        <p:grpSpPr bwMode="auto">
          <a:xfrm>
            <a:off x="381000" y="1524000"/>
            <a:ext cx="8337550" cy="4873625"/>
            <a:chOff x="-3" y="-3"/>
            <a:chExt cx="3487" cy="3344"/>
          </a:xfrm>
        </p:grpSpPr>
        <p:grpSp>
          <p:nvGrpSpPr>
            <p:cNvPr id="29700" name="Group 4"/>
            <p:cNvGrpSpPr>
              <a:grpSpLocks/>
            </p:cNvGrpSpPr>
            <p:nvPr/>
          </p:nvGrpSpPr>
          <p:grpSpPr bwMode="auto">
            <a:xfrm>
              <a:off x="0" y="0"/>
              <a:ext cx="3481" cy="3338"/>
              <a:chOff x="0" y="0"/>
              <a:chExt cx="3481" cy="3338"/>
            </a:xfrm>
          </p:grpSpPr>
          <p:grpSp>
            <p:nvGrpSpPr>
              <p:cNvPr id="29701" name="Group 5"/>
              <p:cNvGrpSpPr>
                <a:grpSpLocks/>
              </p:cNvGrpSpPr>
              <p:nvPr/>
            </p:nvGrpSpPr>
            <p:grpSpPr bwMode="auto">
              <a:xfrm>
                <a:off x="0" y="0"/>
                <a:ext cx="1599" cy="633"/>
                <a:chOff x="0" y="0"/>
                <a:chExt cx="1599" cy="633"/>
              </a:xfrm>
            </p:grpSpPr>
            <p:sp>
              <p:nvSpPr>
                <p:cNvPr id="29702" name="Rectangle 6"/>
                <p:cNvSpPr>
                  <a:spLocks noChangeArrowheads="1"/>
                </p:cNvSpPr>
                <p:nvPr/>
              </p:nvSpPr>
              <p:spPr bwMode="auto">
                <a:xfrm>
                  <a:off x="43" y="0"/>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1a. ok-voon ororok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1b. at-voon bichat dat .</a:t>
                  </a:r>
                </a:p>
                <a:p>
                  <a:pPr algn="l" eaLnBrk="0" hangingPunct="0"/>
                  <a:endParaRPr lang="en-US" sz="3200">
                    <a:latin typeface="Times New Roman" pitchFamily="-111" charset="0"/>
                  </a:endParaRPr>
                </a:p>
              </p:txBody>
            </p:sp>
            <p:sp>
              <p:nvSpPr>
                <p:cNvPr id="29703" name="Rectangle 7"/>
                <p:cNvSpPr>
                  <a:spLocks noChangeArrowheads="1"/>
                </p:cNvSpPr>
                <p:nvPr/>
              </p:nvSpPr>
              <p:spPr bwMode="auto">
                <a:xfrm>
                  <a:off x="0" y="0"/>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29704" name="Group 8"/>
              <p:cNvGrpSpPr>
                <a:grpSpLocks/>
              </p:cNvGrpSpPr>
              <p:nvPr/>
            </p:nvGrpSpPr>
            <p:grpSpPr bwMode="auto">
              <a:xfrm>
                <a:off x="1599" y="0"/>
                <a:ext cx="1882" cy="633"/>
                <a:chOff x="1599" y="0"/>
                <a:chExt cx="1882" cy="633"/>
              </a:xfrm>
            </p:grpSpPr>
            <p:sp>
              <p:nvSpPr>
                <p:cNvPr id="29705" name="Rectangle 9"/>
                <p:cNvSpPr>
                  <a:spLocks noChangeArrowheads="1"/>
                </p:cNvSpPr>
                <p:nvPr/>
              </p:nvSpPr>
              <p:spPr bwMode="auto">
                <a:xfrm>
                  <a:off x="1642" y="0"/>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7a. lalok farok ororok lalok sprok izok enemok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7b. wat jjat bichat wat dat vat eneat .</a:t>
                  </a:r>
                </a:p>
                <a:p>
                  <a:pPr algn="l" eaLnBrk="0" hangingPunct="0"/>
                  <a:endParaRPr lang="en-US" sz="3200">
                    <a:latin typeface="Times New Roman" pitchFamily="-111" charset="0"/>
                  </a:endParaRPr>
                </a:p>
              </p:txBody>
            </p:sp>
            <p:sp>
              <p:nvSpPr>
                <p:cNvPr id="29706" name="Rectangle 10"/>
                <p:cNvSpPr>
                  <a:spLocks noChangeArrowheads="1"/>
                </p:cNvSpPr>
                <p:nvPr/>
              </p:nvSpPr>
              <p:spPr bwMode="auto">
                <a:xfrm>
                  <a:off x="1599" y="0"/>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29707" name="Group 11"/>
              <p:cNvGrpSpPr>
                <a:grpSpLocks/>
              </p:cNvGrpSpPr>
              <p:nvPr/>
            </p:nvGrpSpPr>
            <p:grpSpPr bwMode="auto">
              <a:xfrm>
                <a:off x="0" y="633"/>
                <a:ext cx="1599" cy="633"/>
                <a:chOff x="0" y="633"/>
                <a:chExt cx="1599" cy="633"/>
              </a:xfrm>
            </p:grpSpPr>
            <p:sp>
              <p:nvSpPr>
                <p:cNvPr id="29708" name="Rectangle 12"/>
                <p:cNvSpPr>
                  <a:spLocks noChangeArrowheads="1"/>
                </p:cNvSpPr>
                <p:nvPr/>
              </p:nvSpPr>
              <p:spPr bwMode="auto">
                <a:xfrm>
                  <a:off x="43" y="633"/>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2a. ok-drubel ok-voon anok plok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2b. at-drubel at-voon pippat rrat dat .</a:t>
                  </a:r>
                </a:p>
                <a:p>
                  <a:pPr algn="l" eaLnBrk="0" hangingPunct="0"/>
                  <a:endParaRPr lang="en-US" sz="3200">
                    <a:latin typeface="Times New Roman" pitchFamily="-111" charset="0"/>
                  </a:endParaRPr>
                </a:p>
              </p:txBody>
            </p:sp>
            <p:sp>
              <p:nvSpPr>
                <p:cNvPr id="29709" name="Rectangle 13"/>
                <p:cNvSpPr>
                  <a:spLocks noChangeArrowheads="1"/>
                </p:cNvSpPr>
                <p:nvPr/>
              </p:nvSpPr>
              <p:spPr bwMode="auto">
                <a:xfrm>
                  <a:off x="0" y="633"/>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29710" name="Group 14"/>
              <p:cNvGrpSpPr>
                <a:grpSpLocks/>
              </p:cNvGrpSpPr>
              <p:nvPr/>
            </p:nvGrpSpPr>
            <p:grpSpPr bwMode="auto">
              <a:xfrm>
                <a:off x="1599" y="633"/>
                <a:ext cx="1882" cy="633"/>
                <a:chOff x="1599" y="633"/>
                <a:chExt cx="1882" cy="633"/>
              </a:xfrm>
            </p:grpSpPr>
            <p:sp>
              <p:nvSpPr>
                <p:cNvPr id="29711" name="Rectangle 15"/>
                <p:cNvSpPr>
                  <a:spLocks noChangeArrowheads="1"/>
                </p:cNvSpPr>
                <p:nvPr/>
              </p:nvSpPr>
              <p:spPr bwMode="auto">
                <a:xfrm>
                  <a:off x="1642" y="633"/>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8a. lalok brok anok plok 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8b. iat lat pippat rrat nnat .</a:t>
                  </a:r>
                </a:p>
                <a:p>
                  <a:pPr algn="l" eaLnBrk="0" hangingPunct="0"/>
                  <a:endParaRPr lang="en-US" sz="3200">
                    <a:latin typeface="Times New Roman" pitchFamily="-111" charset="0"/>
                  </a:endParaRPr>
                </a:p>
              </p:txBody>
            </p:sp>
            <p:sp>
              <p:nvSpPr>
                <p:cNvPr id="29712" name="Rectangle 16"/>
                <p:cNvSpPr>
                  <a:spLocks noChangeArrowheads="1"/>
                </p:cNvSpPr>
                <p:nvPr/>
              </p:nvSpPr>
              <p:spPr bwMode="auto">
                <a:xfrm>
                  <a:off x="1599" y="633"/>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29713" name="Group 17"/>
              <p:cNvGrpSpPr>
                <a:grpSpLocks/>
              </p:cNvGrpSpPr>
              <p:nvPr/>
            </p:nvGrpSpPr>
            <p:grpSpPr bwMode="auto">
              <a:xfrm>
                <a:off x="0" y="1266"/>
                <a:ext cx="1599" cy="518"/>
                <a:chOff x="0" y="1266"/>
                <a:chExt cx="1599" cy="518"/>
              </a:xfrm>
            </p:grpSpPr>
            <p:sp>
              <p:nvSpPr>
                <p:cNvPr id="29714" name="Rectangle 18"/>
                <p:cNvSpPr>
                  <a:spLocks noChangeArrowheads="1"/>
                </p:cNvSpPr>
                <p:nvPr/>
              </p:nvSpPr>
              <p:spPr bwMode="auto">
                <a:xfrm>
                  <a:off x="43" y="1266"/>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3a. erok sprok izok hihok ghirok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3b. totat dat arrat vat hilat .</a:t>
                  </a:r>
                </a:p>
                <a:p>
                  <a:pPr algn="l" eaLnBrk="0" hangingPunct="0"/>
                  <a:endParaRPr lang="en-US" sz="3200">
                    <a:latin typeface="Times New Roman" pitchFamily="-111" charset="0"/>
                  </a:endParaRPr>
                </a:p>
              </p:txBody>
            </p:sp>
            <p:sp>
              <p:nvSpPr>
                <p:cNvPr id="29715" name="Rectangle 19"/>
                <p:cNvSpPr>
                  <a:spLocks noChangeArrowheads="1"/>
                </p:cNvSpPr>
                <p:nvPr/>
              </p:nvSpPr>
              <p:spPr bwMode="auto">
                <a:xfrm>
                  <a:off x="0" y="1266"/>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29716" name="Group 20"/>
              <p:cNvGrpSpPr>
                <a:grpSpLocks/>
              </p:cNvGrpSpPr>
              <p:nvPr/>
            </p:nvGrpSpPr>
            <p:grpSpPr bwMode="auto">
              <a:xfrm>
                <a:off x="1599" y="1266"/>
                <a:ext cx="1882" cy="518"/>
                <a:chOff x="1599" y="1266"/>
                <a:chExt cx="1882" cy="518"/>
              </a:xfrm>
            </p:grpSpPr>
            <p:sp>
              <p:nvSpPr>
                <p:cNvPr id="29717" name="Rectangle 21"/>
                <p:cNvSpPr>
                  <a:spLocks noChangeArrowheads="1"/>
                </p:cNvSpPr>
                <p:nvPr/>
              </p:nvSpPr>
              <p:spPr bwMode="auto">
                <a:xfrm>
                  <a:off x="1642" y="1266"/>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9a. wiwok nok izok kantok ok-yurp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9b. totat nnat quat oloat at-yurp .</a:t>
                  </a:r>
                </a:p>
                <a:p>
                  <a:pPr algn="l" eaLnBrk="0" hangingPunct="0"/>
                  <a:endParaRPr lang="en-US" sz="3200">
                    <a:latin typeface="Times New Roman" pitchFamily="-111" charset="0"/>
                  </a:endParaRPr>
                </a:p>
              </p:txBody>
            </p:sp>
            <p:sp>
              <p:nvSpPr>
                <p:cNvPr id="29718" name="Rectangle 22"/>
                <p:cNvSpPr>
                  <a:spLocks noChangeArrowheads="1"/>
                </p:cNvSpPr>
                <p:nvPr/>
              </p:nvSpPr>
              <p:spPr bwMode="auto">
                <a:xfrm>
                  <a:off x="1599" y="1266"/>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29719" name="Group 23"/>
              <p:cNvGrpSpPr>
                <a:grpSpLocks/>
              </p:cNvGrpSpPr>
              <p:nvPr/>
            </p:nvGrpSpPr>
            <p:grpSpPr bwMode="auto">
              <a:xfrm>
                <a:off x="0" y="1784"/>
                <a:ext cx="1599" cy="518"/>
                <a:chOff x="0" y="1784"/>
                <a:chExt cx="1599" cy="518"/>
              </a:xfrm>
            </p:grpSpPr>
            <p:sp>
              <p:nvSpPr>
                <p:cNvPr id="29720" name="Rectangle 24"/>
                <p:cNvSpPr>
                  <a:spLocks noChangeArrowheads="1"/>
                </p:cNvSpPr>
                <p:nvPr/>
              </p:nvSpPr>
              <p:spPr bwMode="auto">
                <a:xfrm>
                  <a:off x="43" y="1784"/>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4a. ok-voon anok drok brok jok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4b. at-voon krat pippat sat lat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endParaRPr lang="en-US" sz="3200">
                    <a:latin typeface="Times New Roman" pitchFamily="-111" charset="0"/>
                  </a:endParaRPr>
                </a:p>
              </p:txBody>
            </p:sp>
            <p:sp>
              <p:nvSpPr>
                <p:cNvPr id="29721" name="Rectangle 25"/>
                <p:cNvSpPr>
                  <a:spLocks noChangeArrowheads="1"/>
                </p:cNvSpPr>
                <p:nvPr/>
              </p:nvSpPr>
              <p:spPr bwMode="auto">
                <a:xfrm>
                  <a:off x="0" y="1784"/>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29722" name="Group 26"/>
              <p:cNvGrpSpPr>
                <a:grpSpLocks/>
              </p:cNvGrpSpPr>
              <p:nvPr/>
            </p:nvGrpSpPr>
            <p:grpSpPr bwMode="auto">
              <a:xfrm>
                <a:off x="1599" y="1784"/>
                <a:ext cx="1882" cy="518"/>
                <a:chOff x="1599" y="1784"/>
                <a:chExt cx="1882" cy="518"/>
              </a:xfrm>
            </p:grpSpPr>
            <p:sp>
              <p:nvSpPr>
                <p:cNvPr id="29723" name="Rectangle 27"/>
                <p:cNvSpPr>
                  <a:spLocks noChangeArrowheads="1"/>
                </p:cNvSpPr>
                <p:nvPr/>
              </p:nvSpPr>
              <p:spPr bwMode="auto">
                <a:xfrm>
                  <a:off x="1642" y="1784"/>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10a. lalok mok nok yorok ghirok clok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10b. wat nnat gat mat bat hilat .</a:t>
                  </a:r>
                </a:p>
                <a:p>
                  <a:pPr algn="l" eaLnBrk="0" hangingPunct="0"/>
                  <a:endParaRPr lang="en-US" sz="3200">
                    <a:latin typeface="Times New Roman" pitchFamily="-111" charset="0"/>
                  </a:endParaRPr>
                </a:p>
              </p:txBody>
            </p:sp>
            <p:sp>
              <p:nvSpPr>
                <p:cNvPr id="29724" name="Rectangle 28"/>
                <p:cNvSpPr>
                  <a:spLocks noChangeArrowheads="1"/>
                </p:cNvSpPr>
                <p:nvPr/>
              </p:nvSpPr>
              <p:spPr bwMode="auto">
                <a:xfrm>
                  <a:off x="1599" y="1784"/>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29725" name="Group 29"/>
              <p:cNvGrpSpPr>
                <a:grpSpLocks/>
              </p:cNvGrpSpPr>
              <p:nvPr/>
            </p:nvGrpSpPr>
            <p:grpSpPr bwMode="auto">
              <a:xfrm>
                <a:off x="0" y="2302"/>
                <a:ext cx="1599" cy="518"/>
                <a:chOff x="0" y="2302"/>
                <a:chExt cx="1599" cy="518"/>
              </a:xfrm>
            </p:grpSpPr>
            <p:sp>
              <p:nvSpPr>
                <p:cNvPr id="29726" name="Rectangle 30"/>
                <p:cNvSpPr>
                  <a:spLocks noChangeArrowheads="1"/>
                </p:cNvSpPr>
                <p:nvPr/>
              </p:nvSpPr>
              <p:spPr bwMode="auto">
                <a:xfrm>
                  <a:off x="43" y="2302"/>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5a. wiwok farok izok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5b. totat jjat quat cat .</a:t>
                  </a:r>
                </a:p>
                <a:p>
                  <a:pPr algn="l" eaLnBrk="0" hangingPunct="0"/>
                  <a:endParaRPr lang="en-US" sz="3200">
                    <a:latin typeface="Times New Roman" pitchFamily="-111" charset="0"/>
                  </a:endParaRPr>
                </a:p>
              </p:txBody>
            </p:sp>
            <p:sp>
              <p:nvSpPr>
                <p:cNvPr id="29727" name="Rectangle 31"/>
                <p:cNvSpPr>
                  <a:spLocks noChangeArrowheads="1"/>
                </p:cNvSpPr>
                <p:nvPr/>
              </p:nvSpPr>
              <p:spPr bwMode="auto">
                <a:xfrm>
                  <a:off x="0" y="2302"/>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29728" name="Group 32"/>
              <p:cNvGrpSpPr>
                <a:grpSpLocks/>
              </p:cNvGrpSpPr>
              <p:nvPr/>
            </p:nvGrpSpPr>
            <p:grpSpPr bwMode="auto">
              <a:xfrm>
                <a:off x="1599" y="2302"/>
                <a:ext cx="1882" cy="518"/>
                <a:chOff x="1599" y="2302"/>
                <a:chExt cx="1882" cy="518"/>
              </a:xfrm>
            </p:grpSpPr>
            <p:sp>
              <p:nvSpPr>
                <p:cNvPr id="29729" name="Rectangle 33"/>
                <p:cNvSpPr>
                  <a:spLocks noChangeArrowheads="1"/>
                </p:cNvSpPr>
                <p:nvPr/>
              </p:nvSpPr>
              <p:spPr bwMode="auto">
                <a:xfrm>
                  <a:off x="1642" y="2302"/>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11a. lalok nok crrrok hihok yorok zanzanok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11b. wat nnat arrat mat zanzanat .</a:t>
                  </a:r>
                </a:p>
                <a:p>
                  <a:pPr algn="l" eaLnBrk="0" hangingPunct="0"/>
                  <a:endParaRPr lang="en-US" sz="3200">
                    <a:latin typeface="Times New Roman" pitchFamily="-111" charset="0"/>
                  </a:endParaRPr>
                </a:p>
              </p:txBody>
            </p:sp>
            <p:sp>
              <p:nvSpPr>
                <p:cNvPr id="29730" name="Rectangle 34"/>
                <p:cNvSpPr>
                  <a:spLocks noChangeArrowheads="1"/>
                </p:cNvSpPr>
                <p:nvPr/>
              </p:nvSpPr>
              <p:spPr bwMode="auto">
                <a:xfrm>
                  <a:off x="1599" y="2302"/>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29731" name="Group 35"/>
              <p:cNvGrpSpPr>
                <a:grpSpLocks/>
              </p:cNvGrpSpPr>
              <p:nvPr/>
            </p:nvGrpSpPr>
            <p:grpSpPr bwMode="auto">
              <a:xfrm>
                <a:off x="0" y="2820"/>
                <a:ext cx="1599" cy="518"/>
                <a:chOff x="0" y="2820"/>
                <a:chExt cx="1599" cy="518"/>
              </a:xfrm>
            </p:grpSpPr>
            <p:sp>
              <p:nvSpPr>
                <p:cNvPr id="29732" name="Rectangle 36"/>
                <p:cNvSpPr>
                  <a:spLocks noChangeArrowheads="1"/>
                </p:cNvSpPr>
                <p:nvPr/>
              </p:nvSpPr>
              <p:spPr bwMode="auto">
                <a:xfrm>
                  <a:off x="43" y="2820"/>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6a. lalok sprok izok jok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6b. wat dat krat quat cat .</a:t>
                  </a:r>
                </a:p>
                <a:p>
                  <a:pPr algn="l" eaLnBrk="0" hangingPunct="0"/>
                  <a:endParaRPr lang="en-US" sz="3200">
                    <a:latin typeface="Times New Roman" pitchFamily="-111" charset="0"/>
                  </a:endParaRPr>
                </a:p>
              </p:txBody>
            </p:sp>
            <p:sp>
              <p:nvSpPr>
                <p:cNvPr id="29733" name="Rectangle 37"/>
                <p:cNvSpPr>
                  <a:spLocks noChangeArrowheads="1"/>
                </p:cNvSpPr>
                <p:nvPr/>
              </p:nvSpPr>
              <p:spPr bwMode="auto">
                <a:xfrm>
                  <a:off x="0" y="2820"/>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29734" name="Group 38"/>
              <p:cNvGrpSpPr>
                <a:grpSpLocks/>
              </p:cNvGrpSpPr>
              <p:nvPr/>
            </p:nvGrpSpPr>
            <p:grpSpPr bwMode="auto">
              <a:xfrm>
                <a:off x="1599" y="2820"/>
                <a:ext cx="1882" cy="518"/>
                <a:chOff x="1599" y="2820"/>
                <a:chExt cx="1882" cy="518"/>
              </a:xfrm>
            </p:grpSpPr>
            <p:sp>
              <p:nvSpPr>
                <p:cNvPr id="29735" name="Rectangle 39"/>
                <p:cNvSpPr>
                  <a:spLocks noChangeArrowheads="1"/>
                </p:cNvSpPr>
                <p:nvPr/>
              </p:nvSpPr>
              <p:spPr bwMode="auto">
                <a:xfrm>
                  <a:off x="1642" y="2820"/>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12a. lalok rarok nok izok hihok 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12b. wat nnat forat arrat vat gat .</a:t>
                  </a:r>
                </a:p>
                <a:p>
                  <a:pPr algn="l" eaLnBrk="0" hangingPunct="0"/>
                  <a:endParaRPr lang="en-US" sz="3200">
                    <a:latin typeface="Times New Roman" pitchFamily="-111" charset="0"/>
                  </a:endParaRPr>
                </a:p>
              </p:txBody>
            </p:sp>
            <p:sp>
              <p:nvSpPr>
                <p:cNvPr id="29736" name="Rectangle 40"/>
                <p:cNvSpPr>
                  <a:spLocks noChangeArrowheads="1"/>
                </p:cNvSpPr>
                <p:nvPr/>
              </p:nvSpPr>
              <p:spPr bwMode="auto">
                <a:xfrm>
                  <a:off x="1599" y="2820"/>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sp>
          <p:nvSpPr>
            <p:cNvPr id="29737" name="Rectangle 41"/>
            <p:cNvSpPr>
              <a:spLocks noChangeArrowheads="1"/>
            </p:cNvSpPr>
            <p:nvPr/>
          </p:nvSpPr>
          <p:spPr bwMode="auto">
            <a:xfrm>
              <a:off x="-3" y="-3"/>
              <a:ext cx="3487" cy="3344"/>
            </a:xfrm>
            <a:prstGeom prst="rect">
              <a:avLst/>
            </a:prstGeom>
            <a:noFill/>
            <a:ln w="9525">
              <a:solidFill>
                <a:srgbClr val="A0A0A0"/>
              </a:solidFill>
              <a:miter lim="800000"/>
              <a:headEnd/>
              <a:tailEnd/>
            </a:ln>
            <a:effectLst/>
          </p:spPr>
          <p:txBody>
            <a:bodyPr wrap="none" anchor="ctr">
              <a:prstTxWarp prst="textNoShape">
                <a:avLst/>
              </a:prstTxWarp>
              <a:spAutoFit/>
            </a:bodyPr>
            <a:lstStyle/>
            <a:p>
              <a:endParaRPr lang="en-US"/>
            </a:p>
          </p:txBody>
        </p:sp>
      </p:grpSp>
      <p:sp>
        <p:nvSpPr>
          <p:cNvPr id="29738" name="Text Box 42"/>
          <p:cNvSpPr txBox="1">
            <a:spLocks noChangeArrowheads="1"/>
          </p:cNvSpPr>
          <p:nvPr/>
        </p:nvSpPr>
        <p:spPr bwMode="auto">
          <a:xfrm>
            <a:off x="152400" y="1066800"/>
            <a:ext cx="8534400" cy="366713"/>
          </a:xfrm>
          <a:prstGeom prst="rect">
            <a:avLst/>
          </a:prstGeom>
          <a:noFill/>
          <a:ln w="9525">
            <a:noFill/>
            <a:miter lim="800000"/>
            <a:headEnd/>
            <a:tailEnd/>
          </a:ln>
          <a:effectLst/>
        </p:spPr>
        <p:txBody>
          <a:bodyPr wrap="none">
            <a:prstTxWarp prst="textNoShape">
              <a:avLst/>
            </a:prstTxWarp>
            <a:spAutoFit/>
          </a:bodyPr>
          <a:lstStyle/>
          <a:p>
            <a:pPr algn="l"/>
            <a:r>
              <a:rPr lang="en-US">
                <a:solidFill>
                  <a:schemeClr val="tx2"/>
                </a:solidFill>
              </a:rPr>
              <a:t>Your assignment, translate this to Arcturan:    </a:t>
            </a:r>
            <a:r>
              <a:rPr lang="en-US" sz="1600">
                <a:solidFill>
                  <a:schemeClr val="tx2"/>
                </a:solidFill>
                <a:latin typeface="Times New Roman" pitchFamily="-111" charset="0"/>
              </a:rPr>
              <a:t>farok crrrok hihok yorok clok kantok ok-yurp</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813" name="Rectangle 45"/>
          <p:cNvSpPr>
            <a:spLocks noChangeArrowheads="1"/>
          </p:cNvSpPr>
          <p:nvPr/>
        </p:nvSpPr>
        <p:spPr bwMode="auto">
          <a:xfrm>
            <a:off x="4800600" y="1066800"/>
            <a:ext cx="568325"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2812" name="Rectangle 44"/>
          <p:cNvSpPr>
            <a:spLocks noChangeArrowheads="1"/>
          </p:cNvSpPr>
          <p:nvPr/>
        </p:nvSpPr>
        <p:spPr bwMode="auto">
          <a:xfrm>
            <a:off x="5121275" y="1522413"/>
            <a:ext cx="533400"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2811" name="Rectangle 43"/>
          <p:cNvSpPr>
            <a:spLocks noChangeArrowheads="1"/>
          </p:cNvSpPr>
          <p:nvPr/>
        </p:nvSpPr>
        <p:spPr bwMode="auto">
          <a:xfrm>
            <a:off x="1447800" y="4876800"/>
            <a:ext cx="533400"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2770" name="Rectangle 2"/>
          <p:cNvSpPr>
            <a:spLocks noGrp="1" noChangeArrowheads="1"/>
          </p:cNvSpPr>
          <p:nvPr>
            <p:ph type="title"/>
          </p:nvPr>
        </p:nvSpPr>
        <p:spPr>
          <a:xfrm>
            <a:off x="228600" y="138113"/>
            <a:ext cx="8458200" cy="838200"/>
          </a:xfrm>
        </p:spPr>
        <p:txBody>
          <a:bodyPr/>
          <a:lstStyle/>
          <a:p>
            <a:r>
              <a:rPr lang="en-US" sz="3600"/>
              <a:t>Centauri/Arcturan [Knight, 1997]</a:t>
            </a:r>
            <a:endParaRPr lang="en-US"/>
          </a:p>
        </p:txBody>
      </p:sp>
      <p:grpSp>
        <p:nvGrpSpPr>
          <p:cNvPr id="32771" name="Group 3"/>
          <p:cNvGrpSpPr>
            <a:grpSpLocks/>
          </p:cNvGrpSpPr>
          <p:nvPr/>
        </p:nvGrpSpPr>
        <p:grpSpPr bwMode="auto">
          <a:xfrm>
            <a:off x="381000" y="1524000"/>
            <a:ext cx="8337550" cy="4873625"/>
            <a:chOff x="-3" y="-3"/>
            <a:chExt cx="3487" cy="3344"/>
          </a:xfrm>
        </p:grpSpPr>
        <p:grpSp>
          <p:nvGrpSpPr>
            <p:cNvPr id="32772" name="Group 4"/>
            <p:cNvGrpSpPr>
              <a:grpSpLocks/>
            </p:cNvGrpSpPr>
            <p:nvPr/>
          </p:nvGrpSpPr>
          <p:grpSpPr bwMode="auto">
            <a:xfrm>
              <a:off x="0" y="0"/>
              <a:ext cx="3481" cy="3338"/>
              <a:chOff x="0" y="0"/>
              <a:chExt cx="3481" cy="3338"/>
            </a:xfrm>
          </p:grpSpPr>
          <p:grpSp>
            <p:nvGrpSpPr>
              <p:cNvPr id="32773" name="Group 5"/>
              <p:cNvGrpSpPr>
                <a:grpSpLocks/>
              </p:cNvGrpSpPr>
              <p:nvPr/>
            </p:nvGrpSpPr>
            <p:grpSpPr bwMode="auto">
              <a:xfrm>
                <a:off x="0" y="0"/>
                <a:ext cx="1599" cy="633"/>
                <a:chOff x="0" y="0"/>
                <a:chExt cx="1599" cy="633"/>
              </a:xfrm>
            </p:grpSpPr>
            <p:sp>
              <p:nvSpPr>
                <p:cNvPr id="32774" name="Rectangle 6"/>
                <p:cNvSpPr>
                  <a:spLocks noChangeArrowheads="1"/>
                </p:cNvSpPr>
                <p:nvPr/>
              </p:nvSpPr>
              <p:spPr bwMode="auto">
                <a:xfrm>
                  <a:off x="43" y="0"/>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1a. ok-voon ororok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1b. at-voon bichat dat .</a:t>
                  </a:r>
                </a:p>
                <a:p>
                  <a:pPr algn="l" eaLnBrk="0" hangingPunct="0"/>
                  <a:endParaRPr lang="en-US" sz="3200">
                    <a:latin typeface="Times New Roman" pitchFamily="-111" charset="0"/>
                  </a:endParaRPr>
                </a:p>
              </p:txBody>
            </p:sp>
            <p:sp>
              <p:nvSpPr>
                <p:cNvPr id="32775" name="Rectangle 7"/>
                <p:cNvSpPr>
                  <a:spLocks noChangeArrowheads="1"/>
                </p:cNvSpPr>
                <p:nvPr/>
              </p:nvSpPr>
              <p:spPr bwMode="auto">
                <a:xfrm>
                  <a:off x="0" y="0"/>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2776" name="Group 8"/>
              <p:cNvGrpSpPr>
                <a:grpSpLocks/>
              </p:cNvGrpSpPr>
              <p:nvPr/>
            </p:nvGrpSpPr>
            <p:grpSpPr bwMode="auto">
              <a:xfrm>
                <a:off x="1599" y="0"/>
                <a:ext cx="1882" cy="633"/>
                <a:chOff x="1599" y="0"/>
                <a:chExt cx="1882" cy="633"/>
              </a:xfrm>
            </p:grpSpPr>
            <p:sp>
              <p:nvSpPr>
                <p:cNvPr id="32777" name="Rectangle 9"/>
                <p:cNvSpPr>
                  <a:spLocks noChangeArrowheads="1"/>
                </p:cNvSpPr>
                <p:nvPr/>
              </p:nvSpPr>
              <p:spPr bwMode="auto">
                <a:xfrm>
                  <a:off x="1642" y="0"/>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7a. lalok </a:t>
                  </a:r>
                  <a:r>
                    <a:rPr lang="en-US" sz="1600" b="1">
                      <a:latin typeface="Times New Roman" pitchFamily="-111" charset="0"/>
                      <a:ea typeface="Times New Roman" pitchFamily="-111" charset="0"/>
                      <a:cs typeface="Times New Roman" pitchFamily="-111" charset="0"/>
                    </a:rPr>
                    <a:t>farok</a:t>
                  </a:r>
                  <a:r>
                    <a:rPr lang="en-US" sz="1600">
                      <a:latin typeface="Times New Roman" pitchFamily="-111" charset="0"/>
                      <a:ea typeface="Times New Roman" pitchFamily="-111" charset="0"/>
                      <a:cs typeface="Times New Roman" pitchFamily="-111" charset="0"/>
                    </a:rPr>
                    <a:t> ororok lalok sprok izok enemok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7b. wat jjat bichat wat dat vat eneat .</a:t>
                  </a:r>
                </a:p>
                <a:p>
                  <a:pPr algn="l" eaLnBrk="0" hangingPunct="0"/>
                  <a:endParaRPr lang="en-US" sz="3200">
                    <a:latin typeface="Times New Roman" pitchFamily="-111" charset="0"/>
                  </a:endParaRPr>
                </a:p>
              </p:txBody>
            </p:sp>
            <p:sp>
              <p:nvSpPr>
                <p:cNvPr id="32778" name="Rectangle 10"/>
                <p:cNvSpPr>
                  <a:spLocks noChangeArrowheads="1"/>
                </p:cNvSpPr>
                <p:nvPr/>
              </p:nvSpPr>
              <p:spPr bwMode="auto">
                <a:xfrm>
                  <a:off x="1599" y="0"/>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2779" name="Group 11"/>
              <p:cNvGrpSpPr>
                <a:grpSpLocks/>
              </p:cNvGrpSpPr>
              <p:nvPr/>
            </p:nvGrpSpPr>
            <p:grpSpPr bwMode="auto">
              <a:xfrm>
                <a:off x="0" y="633"/>
                <a:ext cx="1599" cy="633"/>
                <a:chOff x="0" y="633"/>
                <a:chExt cx="1599" cy="633"/>
              </a:xfrm>
            </p:grpSpPr>
            <p:sp>
              <p:nvSpPr>
                <p:cNvPr id="32780" name="Rectangle 12"/>
                <p:cNvSpPr>
                  <a:spLocks noChangeArrowheads="1"/>
                </p:cNvSpPr>
                <p:nvPr/>
              </p:nvSpPr>
              <p:spPr bwMode="auto">
                <a:xfrm>
                  <a:off x="43" y="633"/>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2a. ok-drubel ok-voon anok plok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2b. at-drubel at-voon pippat rrat dat .</a:t>
                  </a:r>
                </a:p>
                <a:p>
                  <a:pPr algn="l" eaLnBrk="0" hangingPunct="0"/>
                  <a:endParaRPr lang="en-US" sz="3200">
                    <a:latin typeface="Times New Roman" pitchFamily="-111" charset="0"/>
                  </a:endParaRPr>
                </a:p>
              </p:txBody>
            </p:sp>
            <p:sp>
              <p:nvSpPr>
                <p:cNvPr id="32781" name="Rectangle 13"/>
                <p:cNvSpPr>
                  <a:spLocks noChangeArrowheads="1"/>
                </p:cNvSpPr>
                <p:nvPr/>
              </p:nvSpPr>
              <p:spPr bwMode="auto">
                <a:xfrm>
                  <a:off x="0" y="633"/>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2782" name="Group 14"/>
              <p:cNvGrpSpPr>
                <a:grpSpLocks/>
              </p:cNvGrpSpPr>
              <p:nvPr/>
            </p:nvGrpSpPr>
            <p:grpSpPr bwMode="auto">
              <a:xfrm>
                <a:off x="1599" y="633"/>
                <a:ext cx="1882" cy="633"/>
                <a:chOff x="1599" y="633"/>
                <a:chExt cx="1882" cy="633"/>
              </a:xfrm>
            </p:grpSpPr>
            <p:sp>
              <p:nvSpPr>
                <p:cNvPr id="32783" name="Rectangle 15"/>
                <p:cNvSpPr>
                  <a:spLocks noChangeArrowheads="1"/>
                </p:cNvSpPr>
                <p:nvPr/>
              </p:nvSpPr>
              <p:spPr bwMode="auto">
                <a:xfrm>
                  <a:off x="1642" y="633"/>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8a. lalok brok anok plok 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8b. iat lat pippat rrat nnat .</a:t>
                  </a:r>
                </a:p>
                <a:p>
                  <a:pPr algn="l" eaLnBrk="0" hangingPunct="0"/>
                  <a:endParaRPr lang="en-US" sz="3200">
                    <a:latin typeface="Times New Roman" pitchFamily="-111" charset="0"/>
                  </a:endParaRPr>
                </a:p>
              </p:txBody>
            </p:sp>
            <p:sp>
              <p:nvSpPr>
                <p:cNvPr id="32784" name="Rectangle 16"/>
                <p:cNvSpPr>
                  <a:spLocks noChangeArrowheads="1"/>
                </p:cNvSpPr>
                <p:nvPr/>
              </p:nvSpPr>
              <p:spPr bwMode="auto">
                <a:xfrm>
                  <a:off x="1599" y="633"/>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2785" name="Group 17"/>
              <p:cNvGrpSpPr>
                <a:grpSpLocks/>
              </p:cNvGrpSpPr>
              <p:nvPr/>
            </p:nvGrpSpPr>
            <p:grpSpPr bwMode="auto">
              <a:xfrm>
                <a:off x="0" y="1266"/>
                <a:ext cx="1599" cy="518"/>
                <a:chOff x="0" y="1266"/>
                <a:chExt cx="1599" cy="518"/>
              </a:xfrm>
            </p:grpSpPr>
            <p:sp>
              <p:nvSpPr>
                <p:cNvPr id="32786" name="Rectangle 18"/>
                <p:cNvSpPr>
                  <a:spLocks noChangeArrowheads="1"/>
                </p:cNvSpPr>
                <p:nvPr/>
              </p:nvSpPr>
              <p:spPr bwMode="auto">
                <a:xfrm>
                  <a:off x="43" y="1266"/>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3a. erok sprok izok hihok ghirok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3b. totat dat arrat vat hilat .</a:t>
                  </a:r>
                </a:p>
                <a:p>
                  <a:pPr algn="l" eaLnBrk="0" hangingPunct="0"/>
                  <a:endParaRPr lang="en-US" sz="3200">
                    <a:latin typeface="Times New Roman" pitchFamily="-111" charset="0"/>
                  </a:endParaRPr>
                </a:p>
              </p:txBody>
            </p:sp>
            <p:sp>
              <p:nvSpPr>
                <p:cNvPr id="32787" name="Rectangle 19"/>
                <p:cNvSpPr>
                  <a:spLocks noChangeArrowheads="1"/>
                </p:cNvSpPr>
                <p:nvPr/>
              </p:nvSpPr>
              <p:spPr bwMode="auto">
                <a:xfrm>
                  <a:off x="0" y="1266"/>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2788" name="Group 20"/>
              <p:cNvGrpSpPr>
                <a:grpSpLocks/>
              </p:cNvGrpSpPr>
              <p:nvPr/>
            </p:nvGrpSpPr>
            <p:grpSpPr bwMode="auto">
              <a:xfrm>
                <a:off x="1599" y="1266"/>
                <a:ext cx="1882" cy="518"/>
                <a:chOff x="1599" y="1266"/>
                <a:chExt cx="1882" cy="518"/>
              </a:xfrm>
            </p:grpSpPr>
            <p:sp>
              <p:nvSpPr>
                <p:cNvPr id="32789" name="Rectangle 21"/>
                <p:cNvSpPr>
                  <a:spLocks noChangeArrowheads="1"/>
                </p:cNvSpPr>
                <p:nvPr/>
              </p:nvSpPr>
              <p:spPr bwMode="auto">
                <a:xfrm>
                  <a:off x="1642" y="1266"/>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9a. wiwok nok izok kantok ok-yurp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9b. totat nnat quat oloat at-yurp .</a:t>
                  </a:r>
                </a:p>
                <a:p>
                  <a:pPr algn="l" eaLnBrk="0" hangingPunct="0"/>
                  <a:endParaRPr lang="en-US" sz="3200">
                    <a:latin typeface="Times New Roman" pitchFamily="-111" charset="0"/>
                  </a:endParaRPr>
                </a:p>
              </p:txBody>
            </p:sp>
            <p:sp>
              <p:nvSpPr>
                <p:cNvPr id="32790" name="Rectangle 22"/>
                <p:cNvSpPr>
                  <a:spLocks noChangeArrowheads="1"/>
                </p:cNvSpPr>
                <p:nvPr/>
              </p:nvSpPr>
              <p:spPr bwMode="auto">
                <a:xfrm>
                  <a:off x="1599" y="1266"/>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2791" name="Group 23"/>
              <p:cNvGrpSpPr>
                <a:grpSpLocks/>
              </p:cNvGrpSpPr>
              <p:nvPr/>
            </p:nvGrpSpPr>
            <p:grpSpPr bwMode="auto">
              <a:xfrm>
                <a:off x="0" y="1784"/>
                <a:ext cx="1599" cy="518"/>
                <a:chOff x="0" y="1784"/>
                <a:chExt cx="1599" cy="518"/>
              </a:xfrm>
            </p:grpSpPr>
            <p:sp>
              <p:nvSpPr>
                <p:cNvPr id="32792" name="Rectangle 24"/>
                <p:cNvSpPr>
                  <a:spLocks noChangeArrowheads="1"/>
                </p:cNvSpPr>
                <p:nvPr/>
              </p:nvSpPr>
              <p:spPr bwMode="auto">
                <a:xfrm>
                  <a:off x="43" y="1784"/>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4a. ok-voon anok drok brok jok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4b. at-voon krat pippat sat lat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endParaRPr lang="en-US" sz="3200">
                    <a:latin typeface="Times New Roman" pitchFamily="-111" charset="0"/>
                  </a:endParaRPr>
                </a:p>
              </p:txBody>
            </p:sp>
            <p:sp>
              <p:nvSpPr>
                <p:cNvPr id="32793" name="Rectangle 25"/>
                <p:cNvSpPr>
                  <a:spLocks noChangeArrowheads="1"/>
                </p:cNvSpPr>
                <p:nvPr/>
              </p:nvSpPr>
              <p:spPr bwMode="auto">
                <a:xfrm>
                  <a:off x="0" y="1784"/>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2794" name="Group 26"/>
              <p:cNvGrpSpPr>
                <a:grpSpLocks/>
              </p:cNvGrpSpPr>
              <p:nvPr/>
            </p:nvGrpSpPr>
            <p:grpSpPr bwMode="auto">
              <a:xfrm>
                <a:off x="1599" y="1784"/>
                <a:ext cx="1882" cy="518"/>
                <a:chOff x="1599" y="1784"/>
                <a:chExt cx="1882" cy="518"/>
              </a:xfrm>
            </p:grpSpPr>
            <p:sp>
              <p:nvSpPr>
                <p:cNvPr id="32795" name="Rectangle 27"/>
                <p:cNvSpPr>
                  <a:spLocks noChangeArrowheads="1"/>
                </p:cNvSpPr>
                <p:nvPr/>
              </p:nvSpPr>
              <p:spPr bwMode="auto">
                <a:xfrm>
                  <a:off x="1642" y="1784"/>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10a. lalok mok nok yorok ghirok clok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10b. wat nnat gat mat bat hilat .</a:t>
                  </a:r>
                </a:p>
                <a:p>
                  <a:pPr algn="l" eaLnBrk="0" hangingPunct="0"/>
                  <a:endParaRPr lang="en-US" sz="3200">
                    <a:latin typeface="Times New Roman" pitchFamily="-111" charset="0"/>
                  </a:endParaRPr>
                </a:p>
              </p:txBody>
            </p:sp>
            <p:sp>
              <p:nvSpPr>
                <p:cNvPr id="32796" name="Rectangle 28"/>
                <p:cNvSpPr>
                  <a:spLocks noChangeArrowheads="1"/>
                </p:cNvSpPr>
                <p:nvPr/>
              </p:nvSpPr>
              <p:spPr bwMode="auto">
                <a:xfrm>
                  <a:off x="1599" y="1784"/>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2797" name="Group 29"/>
              <p:cNvGrpSpPr>
                <a:grpSpLocks/>
              </p:cNvGrpSpPr>
              <p:nvPr/>
            </p:nvGrpSpPr>
            <p:grpSpPr bwMode="auto">
              <a:xfrm>
                <a:off x="0" y="2302"/>
                <a:ext cx="1599" cy="518"/>
                <a:chOff x="0" y="2302"/>
                <a:chExt cx="1599" cy="518"/>
              </a:xfrm>
            </p:grpSpPr>
            <p:sp>
              <p:nvSpPr>
                <p:cNvPr id="32798" name="Rectangle 30"/>
                <p:cNvSpPr>
                  <a:spLocks noChangeArrowheads="1"/>
                </p:cNvSpPr>
                <p:nvPr/>
              </p:nvSpPr>
              <p:spPr bwMode="auto">
                <a:xfrm>
                  <a:off x="43" y="2302"/>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5a. wiwok </a:t>
                  </a:r>
                  <a:r>
                    <a:rPr lang="en-US" sz="1600" b="1">
                      <a:latin typeface="Times New Roman" pitchFamily="-111" charset="0"/>
                      <a:ea typeface="Times New Roman" pitchFamily="-111" charset="0"/>
                      <a:cs typeface="Times New Roman" pitchFamily="-111" charset="0"/>
                    </a:rPr>
                    <a:t>farok</a:t>
                  </a:r>
                  <a:r>
                    <a:rPr lang="en-US" sz="1600">
                      <a:latin typeface="Times New Roman" pitchFamily="-111" charset="0"/>
                      <a:ea typeface="Times New Roman" pitchFamily="-111" charset="0"/>
                      <a:cs typeface="Times New Roman" pitchFamily="-111" charset="0"/>
                    </a:rPr>
                    <a:t> izok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5b. totat jjat quat cat .</a:t>
                  </a:r>
                </a:p>
                <a:p>
                  <a:pPr algn="l" eaLnBrk="0" hangingPunct="0"/>
                  <a:endParaRPr lang="en-US" sz="3200">
                    <a:latin typeface="Times New Roman" pitchFamily="-111" charset="0"/>
                  </a:endParaRPr>
                </a:p>
              </p:txBody>
            </p:sp>
            <p:sp>
              <p:nvSpPr>
                <p:cNvPr id="32799" name="Rectangle 31"/>
                <p:cNvSpPr>
                  <a:spLocks noChangeArrowheads="1"/>
                </p:cNvSpPr>
                <p:nvPr/>
              </p:nvSpPr>
              <p:spPr bwMode="auto">
                <a:xfrm>
                  <a:off x="0" y="2302"/>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2800" name="Group 32"/>
              <p:cNvGrpSpPr>
                <a:grpSpLocks/>
              </p:cNvGrpSpPr>
              <p:nvPr/>
            </p:nvGrpSpPr>
            <p:grpSpPr bwMode="auto">
              <a:xfrm>
                <a:off x="1599" y="2302"/>
                <a:ext cx="1882" cy="518"/>
                <a:chOff x="1599" y="2302"/>
                <a:chExt cx="1882" cy="518"/>
              </a:xfrm>
            </p:grpSpPr>
            <p:sp>
              <p:nvSpPr>
                <p:cNvPr id="32801" name="Rectangle 33"/>
                <p:cNvSpPr>
                  <a:spLocks noChangeArrowheads="1"/>
                </p:cNvSpPr>
                <p:nvPr/>
              </p:nvSpPr>
              <p:spPr bwMode="auto">
                <a:xfrm>
                  <a:off x="1642" y="2302"/>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11a. lalok nok crrrok hihok yorok zanzanok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11b. wat nnat arrat mat zanzanat .</a:t>
                  </a:r>
                </a:p>
                <a:p>
                  <a:pPr algn="l" eaLnBrk="0" hangingPunct="0"/>
                  <a:endParaRPr lang="en-US" sz="3200">
                    <a:latin typeface="Times New Roman" pitchFamily="-111" charset="0"/>
                  </a:endParaRPr>
                </a:p>
              </p:txBody>
            </p:sp>
            <p:sp>
              <p:nvSpPr>
                <p:cNvPr id="32802" name="Rectangle 34"/>
                <p:cNvSpPr>
                  <a:spLocks noChangeArrowheads="1"/>
                </p:cNvSpPr>
                <p:nvPr/>
              </p:nvSpPr>
              <p:spPr bwMode="auto">
                <a:xfrm>
                  <a:off x="1599" y="2302"/>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2803" name="Group 35"/>
              <p:cNvGrpSpPr>
                <a:grpSpLocks/>
              </p:cNvGrpSpPr>
              <p:nvPr/>
            </p:nvGrpSpPr>
            <p:grpSpPr bwMode="auto">
              <a:xfrm>
                <a:off x="0" y="2820"/>
                <a:ext cx="1599" cy="518"/>
                <a:chOff x="0" y="2820"/>
                <a:chExt cx="1599" cy="518"/>
              </a:xfrm>
            </p:grpSpPr>
            <p:sp>
              <p:nvSpPr>
                <p:cNvPr id="32804" name="Rectangle 36"/>
                <p:cNvSpPr>
                  <a:spLocks noChangeArrowheads="1"/>
                </p:cNvSpPr>
                <p:nvPr/>
              </p:nvSpPr>
              <p:spPr bwMode="auto">
                <a:xfrm>
                  <a:off x="43" y="2820"/>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6a. lalok sprok izok jok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6b. wat dat krat quat cat .</a:t>
                  </a:r>
                </a:p>
                <a:p>
                  <a:pPr algn="l" eaLnBrk="0" hangingPunct="0"/>
                  <a:endParaRPr lang="en-US" sz="3200">
                    <a:latin typeface="Times New Roman" pitchFamily="-111" charset="0"/>
                  </a:endParaRPr>
                </a:p>
              </p:txBody>
            </p:sp>
            <p:sp>
              <p:nvSpPr>
                <p:cNvPr id="32805" name="Rectangle 37"/>
                <p:cNvSpPr>
                  <a:spLocks noChangeArrowheads="1"/>
                </p:cNvSpPr>
                <p:nvPr/>
              </p:nvSpPr>
              <p:spPr bwMode="auto">
                <a:xfrm>
                  <a:off x="0" y="2820"/>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2806" name="Group 38"/>
              <p:cNvGrpSpPr>
                <a:grpSpLocks/>
              </p:cNvGrpSpPr>
              <p:nvPr/>
            </p:nvGrpSpPr>
            <p:grpSpPr bwMode="auto">
              <a:xfrm>
                <a:off x="1599" y="2820"/>
                <a:ext cx="1882" cy="518"/>
                <a:chOff x="1599" y="2820"/>
                <a:chExt cx="1882" cy="518"/>
              </a:xfrm>
            </p:grpSpPr>
            <p:sp>
              <p:nvSpPr>
                <p:cNvPr id="32807" name="Rectangle 39"/>
                <p:cNvSpPr>
                  <a:spLocks noChangeArrowheads="1"/>
                </p:cNvSpPr>
                <p:nvPr/>
              </p:nvSpPr>
              <p:spPr bwMode="auto">
                <a:xfrm>
                  <a:off x="1642" y="2820"/>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12a. lalok rarok nok izok hihok 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12b. wat nnat forat arrat vat gat .</a:t>
                  </a:r>
                </a:p>
                <a:p>
                  <a:pPr algn="l" eaLnBrk="0" hangingPunct="0"/>
                  <a:endParaRPr lang="en-US" sz="3200">
                    <a:latin typeface="Times New Roman" pitchFamily="-111" charset="0"/>
                  </a:endParaRPr>
                </a:p>
              </p:txBody>
            </p:sp>
            <p:sp>
              <p:nvSpPr>
                <p:cNvPr id="32808" name="Rectangle 40"/>
                <p:cNvSpPr>
                  <a:spLocks noChangeArrowheads="1"/>
                </p:cNvSpPr>
                <p:nvPr/>
              </p:nvSpPr>
              <p:spPr bwMode="auto">
                <a:xfrm>
                  <a:off x="1599" y="2820"/>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sp>
          <p:nvSpPr>
            <p:cNvPr id="32809" name="Rectangle 41"/>
            <p:cNvSpPr>
              <a:spLocks noChangeArrowheads="1"/>
            </p:cNvSpPr>
            <p:nvPr/>
          </p:nvSpPr>
          <p:spPr bwMode="auto">
            <a:xfrm>
              <a:off x="-3" y="-3"/>
              <a:ext cx="3487" cy="3344"/>
            </a:xfrm>
            <a:prstGeom prst="rect">
              <a:avLst/>
            </a:prstGeom>
            <a:noFill/>
            <a:ln w="9525">
              <a:solidFill>
                <a:srgbClr val="A0A0A0"/>
              </a:solidFill>
              <a:miter lim="800000"/>
              <a:headEnd/>
              <a:tailEnd/>
            </a:ln>
            <a:effectLst/>
          </p:spPr>
          <p:txBody>
            <a:bodyPr wrap="none" anchor="ctr">
              <a:prstTxWarp prst="textNoShape">
                <a:avLst/>
              </a:prstTxWarp>
              <a:spAutoFit/>
            </a:bodyPr>
            <a:lstStyle/>
            <a:p>
              <a:endParaRPr lang="en-US"/>
            </a:p>
          </p:txBody>
        </p:sp>
      </p:grpSp>
      <p:sp>
        <p:nvSpPr>
          <p:cNvPr id="32810" name="Text Box 42"/>
          <p:cNvSpPr txBox="1">
            <a:spLocks noChangeArrowheads="1"/>
          </p:cNvSpPr>
          <p:nvPr/>
        </p:nvSpPr>
        <p:spPr bwMode="auto">
          <a:xfrm>
            <a:off x="152400" y="1066800"/>
            <a:ext cx="8534400" cy="366713"/>
          </a:xfrm>
          <a:prstGeom prst="rect">
            <a:avLst/>
          </a:prstGeom>
          <a:noFill/>
          <a:ln w="9525">
            <a:noFill/>
            <a:miter lim="800000"/>
            <a:headEnd/>
            <a:tailEnd/>
          </a:ln>
          <a:effectLst/>
        </p:spPr>
        <p:txBody>
          <a:bodyPr wrap="none">
            <a:prstTxWarp prst="textNoShape">
              <a:avLst/>
            </a:prstTxWarp>
            <a:spAutoFit/>
          </a:bodyPr>
          <a:lstStyle/>
          <a:p>
            <a:pPr algn="l"/>
            <a:r>
              <a:rPr lang="en-US">
                <a:solidFill>
                  <a:schemeClr val="tx2"/>
                </a:solidFill>
              </a:rPr>
              <a:t>Your assignment, translate this to Arcturan:    </a:t>
            </a:r>
            <a:r>
              <a:rPr lang="en-US" sz="1600">
                <a:solidFill>
                  <a:schemeClr val="tx2"/>
                </a:solidFill>
                <a:latin typeface="Times New Roman" pitchFamily="-111" charset="0"/>
              </a:rPr>
              <a:t>farok crrrok hihok yorok clok kantok ok-yurp</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62" name="Rectangle 2"/>
          <p:cNvSpPr>
            <a:spLocks noChangeArrowheads="1"/>
          </p:cNvSpPr>
          <p:nvPr/>
        </p:nvSpPr>
        <p:spPr bwMode="auto">
          <a:xfrm>
            <a:off x="4800600" y="1066800"/>
            <a:ext cx="568325"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143405" name="Text Box 45"/>
          <p:cNvSpPr txBox="1">
            <a:spLocks noChangeArrowheads="1"/>
          </p:cNvSpPr>
          <p:nvPr/>
        </p:nvSpPr>
        <p:spPr bwMode="auto">
          <a:xfrm>
            <a:off x="152400" y="1066800"/>
            <a:ext cx="8540750" cy="366713"/>
          </a:xfrm>
          <a:prstGeom prst="rect">
            <a:avLst/>
          </a:prstGeom>
          <a:noFill/>
          <a:ln w="9525">
            <a:noFill/>
            <a:miter lim="800000"/>
            <a:headEnd/>
            <a:tailEnd/>
          </a:ln>
          <a:effectLst/>
        </p:spPr>
        <p:txBody>
          <a:bodyPr wrap="none">
            <a:prstTxWarp prst="textNoShape">
              <a:avLst/>
            </a:prstTxWarp>
            <a:spAutoFit/>
          </a:bodyPr>
          <a:lstStyle/>
          <a:p>
            <a:pPr algn="l"/>
            <a:r>
              <a:rPr lang="en-US">
                <a:solidFill>
                  <a:schemeClr val="tx2"/>
                </a:solidFill>
              </a:rPr>
              <a:t>Your assignment, translate this to Arcturan:    </a:t>
            </a:r>
            <a:r>
              <a:rPr lang="en-US" sz="1600">
                <a:solidFill>
                  <a:schemeClr val="tx2"/>
                </a:solidFill>
                <a:latin typeface="Times New Roman" pitchFamily="-111" charset="0"/>
              </a:rPr>
              <a:t>farok crrrok hihok yorok clok kantok ok-yurp</a:t>
            </a:r>
          </a:p>
        </p:txBody>
      </p:sp>
      <p:sp>
        <p:nvSpPr>
          <p:cNvPr id="143407" name="Rectangle 47"/>
          <p:cNvSpPr>
            <a:spLocks noChangeArrowheads="1"/>
          </p:cNvSpPr>
          <p:nvPr/>
        </p:nvSpPr>
        <p:spPr bwMode="auto">
          <a:xfrm>
            <a:off x="5029200" y="1981200"/>
            <a:ext cx="315913"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143406" name="Rectangle 46"/>
          <p:cNvSpPr>
            <a:spLocks noChangeArrowheads="1"/>
          </p:cNvSpPr>
          <p:nvPr/>
        </p:nvSpPr>
        <p:spPr bwMode="auto">
          <a:xfrm>
            <a:off x="1295400" y="5410200"/>
            <a:ext cx="315913"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143363" name="Rectangle 3"/>
          <p:cNvSpPr>
            <a:spLocks noChangeArrowheads="1"/>
          </p:cNvSpPr>
          <p:nvPr/>
        </p:nvSpPr>
        <p:spPr bwMode="auto">
          <a:xfrm>
            <a:off x="5121275" y="1522413"/>
            <a:ext cx="533400"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143364" name="Rectangle 4"/>
          <p:cNvSpPr>
            <a:spLocks noChangeArrowheads="1"/>
          </p:cNvSpPr>
          <p:nvPr/>
        </p:nvSpPr>
        <p:spPr bwMode="auto">
          <a:xfrm>
            <a:off x="1447800" y="4876800"/>
            <a:ext cx="533400"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143365" name="Rectangle 5"/>
          <p:cNvSpPr>
            <a:spLocks noGrp="1" noChangeArrowheads="1"/>
          </p:cNvSpPr>
          <p:nvPr>
            <p:ph type="title"/>
          </p:nvPr>
        </p:nvSpPr>
        <p:spPr>
          <a:xfrm>
            <a:off x="228600" y="138113"/>
            <a:ext cx="8458200" cy="838200"/>
          </a:xfrm>
        </p:spPr>
        <p:txBody>
          <a:bodyPr/>
          <a:lstStyle/>
          <a:p>
            <a:r>
              <a:rPr lang="en-US" sz="3600"/>
              <a:t>Centauri/Arcturan [Knight, 1997]</a:t>
            </a:r>
            <a:endParaRPr lang="en-US"/>
          </a:p>
        </p:txBody>
      </p:sp>
      <p:grpSp>
        <p:nvGrpSpPr>
          <p:cNvPr id="143366" name="Group 6"/>
          <p:cNvGrpSpPr>
            <a:grpSpLocks/>
          </p:cNvGrpSpPr>
          <p:nvPr/>
        </p:nvGrpSpPr>
        <p:grpSpPr bwMode="auto">
          <a:xfrm>
            <a:off x="381000" y="1524000"/>
            <a:ext cx="8337550" cy="4873625"/>
            <a:chOff x="-3" y="-3"/>
            <a:chExt cx="3487" cy="3344"/>
          </a:xfrm>
        </p:grpSpPr>
        <p:grpSp>
          <p:nvGrpSpPr>
            <p:cNvPr id="143367" name="Group 7"/>
            <p:cNvGrpSpPr>
              <a:grpSpLocks/>
            </p:cNvGrpSpPr>
            <p:nvPr/>
          </p:nvGrpSpPr>
          <p:grpSpPr bwMode="auto">
            <a:xfrm>
              <a:off x="0" y="0"/>
              <a:ext cx="3481" cy="3338"/>
              <a:chOff x="0" y="0"/>
              <a:chExt cx="3481" cy="3338"/>
            </a:xfrm>
          </p:grpSpPr>
          <p:grpSp>
            <p:nvGrpSpPr>
              <p:cNvPr id="143368" name="Group 8"/>
              <p:cNvGrpSpPr>
                <a:grpSpLocks/>
              </p:cNvGrpSpPr>
              <p:nvPr/>
            </p:nvGrpSpPr>
            <p:grpSpPr bwMode="auto">
              <a:xfrm>
                <a:off x="0" y="0"/>
                <a:ext cx="1599" cy="633"/>
                <a:chOff x="0" y="0"/>
                <a:chExt cx="1599" cy="633"/>
              </a:xfrm>
            </p:grpSpPr>
            <p:sp>
              <p:nvSpPr>
                <p:cNvPr id="143369" name="Rectangle 9"/>
                <p:cNvSpPr>
                  <a:spLocks noChangeArrowheads="1"/>
                </p:cNvSpPr>
                <p:nvPr/>
              </p:nvSpPr>
              <p:spPr bwMode="auto">
                <a:xfrm>
                  <a:off x="43" y="0"/>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1a. ok-voon ororok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1b. at-voon bichat dat .</a:t>
                  </a:r>
                </a:p>
                <a:p>
                  <a:pPr algn="l" eaLnBrk="0" hangingPunct="0"/>
                  <a:endParaRPr lang="en-US" sz="3200">
                    <a:latin typeface="Times New Roman" pitchFamily="-111" charset="0"/>
                  </a:endParaRPr>
                </a:p>
              </p:txBody>
            </p:sp>
            <p:sp>
              <p:nvSpPr>
                <p:cNvPr id="143370" name="Rectangle 10"/>
                <p:cNvSpPr>
                  <a:spLocks noChangeArrowheads="1"/>
                </p:cNvSpPr>
                <p:nvPr/>
              </p:nvSpPr>
              <p:spPr bwMode="auto">
                <a:xfrm>
                  <a:off x="0" y="0"/>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143371" name="Group 11"/>
              <p:cNvGrpSpPr>
                <a:grpSpLocks/>
              </p:cNvGrpSpPr>
              <p:nvPr/>
            </p:nvGrpSpPr>
            <p:grpSpPr bwMode="auto">
              <a:xfrm>
                <a:off x="1599" y="0"/>
                <a:ext cx="1882" cy="633"/>
                <a:chOff x="1599" y="0"/>
                <a:chExt cx="1882" cy="633"/>
              </a:xfrm>
            </p:grpSpPr>
            <p:sp>
              <p:nvSpPr>
                <p:cNvPr id="143372" name="Rectangle 12"/>
                <p:cNvSpPr>
                  <a:spLocks noChangeArrowheads="1"/>
                </p:cNvSpPr>
                <p:nvPr/>
              </p:nvSpPr>
              <p:spPr bwMode="auto">
                <a:xfrm>
                  <a:off x="1642" y="0"/>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7a. lalok </a:t>
                  </a:r>
                  <a:r>
                    <a:rPr lang="en-US" sz="1600" b="1">
                      <a:latin typeface="Times New Roman" pitchFamily="-111" charset="0"/>
                      <a:ea typeface="Times New Roman" pitchFamily="-111" charset="0"/>
                      <a:cs typeface="Times New Roman" pitchFamily="-111" charset="0"/>
                    </a:rPr>
                    <a:t>farok</a:t>
                  </a:r>
                  <a:r>
                    <a:rPr lang="en-US" sz="1600">
                      <a:latin typeface="Times New Roman" pitchFamily="-111" charset="0"/>
                      <a:ea typeface="Times New Roman" pitchFamily="-111" charset="0"/>
                      <a:cs typeface="Times New Roman" pitchFamily="-111" charset="0"/>
                    </a:rPr>
                    <a:t> ororok lalok sprok izok enemok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7b. wat </a:t>
                  </a:r>
                  <a:r>
                    <a:rPr lang="en-US" sz="1600" b="1">
                      <a:latin typeface="Times New Roman" pitchFamily="-111" charset="0"/>
                      <a:ea typeface="Times New Roman" pitchFamily="-111" charset="0"/>
                      <a:cs typeface="Times New Roman" pitchFamily="-111" charset="0"/>
                    </a:rPr>
                    <a:t>jjat</a:t>
                  </a:r>
                  <a:r>
                    <a:rPr lang="en-US" sz="1600">
                      <a:latin typeface="Times New Roman" pitchFamily="-111" charset="0"/>
                      <a:ea typeface="Times New Roman" pitchFamily="-111" charset="0"/>
                      <a:cs typeface="Times New Roman" pitchFamily="-111" charset="0"/>
                    </a:rPr>
                    <a:t> bichat wat dat vat eneat .</a:t>
                  </a:r>
                </a:p>
                <a:p>
                  <a:pPr algn="l" eaLnBrk="0" hangingPunct="0"/>
                  <a:endParaRPr lang="en-US" sz="3200">
                    <a:latin typeface="Times New Roman" pitchFamily="-111" charset="0"/>
                  </a:endParaRPr>
                </a:p>
              </p:txBody>
            </p:sp>
            <p:sp>
              <p:nvSpPr>
                <p:cNvPr id="143373" name="Rectangle 13"/>
                <p:cNvSpPr>
                  <a:spLocks noChangeArrowheads="1"/>
                </p:cNvSpPr>
                <p:nvPr/>
              </p:nvSpPr>
              <p:spPr bwMode="auto">
                <a:xfrm>
                  <a:off x="1599" y="0"/>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143374" name="Group 14"/>
              <p:cNvGrpSpPr>
                <a:grpSpLocks/>
              </p:cNvGrpSpPr>
              <p:nvPr/>
            </p:nvGrpSpPr>
            <p:grpSpPr bwMode="auto">
              <a:xfrm>
                <a:off x="0" y="633"/>
                <a:ext cx="1599" cy="633"/>
                <a:chOff x="0" y="633"/>
                <a:chExt cx="1599" cy="633"/>
              </a:xfrm>
            </p:grpSpPr>
            <p:sp>
              <p:nvSpPr>
                <p:cNvPr id="143375" name="Rectangle 15"/>
                <p:cNvSpPr>
                  <a:spLocks noChangeArrowheads="1"/>
                </p:cNvSpPr>
                <p:nvPr/>
              </p:nvSpPr>
              <p:spPr bwMode="auto">
                <a:xfrm>
                  <a:off x="43" y="633"/>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2a. ok-drubel ok-voon anok plok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2b. at-drubel at-voon pippat rrat dat .</a:t>
                  </a:r>
                </a:p>
                <a:p>
                  <a:pPr algn="l" eaLnBrk="0" hangingPunct="0"/>
                  <a:endParaRPr lang="en-US" sz="3200">
                    <a:latin typeface="Times New Roman" pitchFamily="-111" charset="0"/>
                  </a:endParaRPr>
                </a:p>
              </p:txBody>
            </p:sp>
            <p:sp>
              <p:nvSpPr>
                <p:cNvPr id="143376" name="Rectangle 16"/>
                <p:cNvSpPr>
                  <a:spLocks noChangeArrowheads="1"/>
                </p:cNvSpPr>
                <p:nvPr/>
              </p:nvSpPr>
              <p:spPr bwMode="auto">
                <a:xfrm>
                  <a:off x="0" y="633"/>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143377" name="Group 17"/>
              <p:cNvGrpSpPr>
                <a:grpSpLocks/>
              </p:cNvGrpSpPr>
              <p:nvPr/>
            </p:nvGrpSpPr>
            <p:grpSpPr bwMode="auto">
              <a:xfrm>
                <a:off x="1599" y="633"/>
                <a:ext cx="1882" cy="633"/>
                <a:chOff x="1599" y="633"/>
                <a:chExt cx="1882" cy="633"/>
              </a:xfrm>
            </p:grpSpPr>
            <p:sp>
              <p:nvSpPr>
                <p:cNvPr id="143378" name="Rectangle 18"/>
                <p:cNvSpPr>
                  <a:spLocks noChangeArrowheads="1"/>
                </p:cNvSpPr>
                <p:nvPr/>
              </p:nvSpPr>
              <p:spPr bwMode="auto">
                <a:xfrm>
                  <a:off x="1642" y="633"/>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8a. lalok brok anok plok 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8b. iat lat pippat rrat nnat .</a:t>
                  </a:r>
                </a:p>
                <a:p>
                  <a:pPr algn="l" eaLnBrk="0" hangingPunct="0"/>
                  <a:endParaRPr lang="en-US" sz="3200">
                    <a:latin typeface="Times New Roman" pitchFamily="-111" charset="0"/>
                  </a:endParaRPr>
                </a:p>
              </p:txBody>
            </p:sp>
            <p:sp>
              <p:nvSpPr>
                <p:cNvPr id="143379" name="Rectangle 19"/>
                <p:cNvSpPr>
                  <a:spLocks noChangeArrowheads="1"/>
                </p:cNvSpPr>
                <p:nvPr/>
              </p:nvSpPr>
              <p:spPr bwMode="auto">
                <a:xfrm>
                  <a:off x="1599" y="633"/>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143380" name="Group 20"/>
              <p:cNvGrpSpPr>
                <a:grpSpLocks/>
              </p:cNvGrpSpPr>
              <p:nvPr/>
            </p:nvGrpSpPr>
            <p:grpSpPr bwMode="auto">
              <a:xfrm>
                <a:off x="0" y="1266"/>
                <a:ext cx="1599" cy="518"/>
                <a:chOff x="0" y="1266"/>
                <a:chExt cx="1599" cy="518"/>
              </a:xfrm>
            </p:grpSpPr>
            <p:sp>
              <p:nvSpPr>
                <p:cNvPr id="143381" name="Rectangle 21"/>
                <p:cNvSpPr>
                  <a:spLocks noChangeArrowheads="1"/>
                </p:cNvSpPr>
                <p:nvPr/>
              </p:nvSpPr>
              <p:spPr bwMode="auto">
                <a:xfrm>
                  <a:off x="43" y="1266"/>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3a. erok sprok izok hihok ghirok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3b. totat dat arrat vat hilat .</a:t>
                  </a:r>
                </a:p>
                <a:p>
                  <a:pPr algn="l" eaLnBrk="0" hangingPunct="0"/>
                  <a:endParaRPr lang="en-US" sz="3200">
                    <a:latin typeface="Times New Roman" pitchFamily="-111" charset="0"/>
                  </a:endParaRPr>
                </a:p>
              </p:txBody>
            </p:sp>
            <p:sp>
              <p:nvSpPr>
                <p:cNvPr id="143382" name="Rectangle 22"/>
                <p:cNvSpPr>
                  <a:spLocks noChangeArrowheads="1"/>
                </p:cNvSpPr>
                <p:nvPr/>
              </p:nvSpPr>
              <p:spPr bwMode="auto">
                <a:xfrm>
                  <a:off x="0" y="1266"/>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143383" name="Group 23"/>
              <p:cNvGrpSpPr>
                <a:grpSpLocks/>
              </p:cNvGrpSpPr>
              <p:nvPr/>
            </p:nvGrpSpPr>
            <p:grpSpPr bwMode="auto">
              <a:xfrm>
                <a:off x="1599" y="1266"/>
                <a:ext cx="1882" cy="518"/>
                <a:chOff x="1599" y="1266"/>
                <a:chExt cx="1882" cy="518"/>
              </a:xfrm>
            </p:grpSpPr>
            <p:sp>
              <p:nvSpPr>
                <p:cNvPr id="143384" name="Rectangle 24"/>
                <p:cNvSpPr>
                  <a:spLocks noChangeArrowheads="1"/>
                </p:cNvSpPr>
                <p:nvPr/>
              </p:nvSpPr>
              <p:spPr bwMode="auto">
                <a:xfrm>
                  <a:off x="1642" y="1266"/>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9a. wiwok nok izok kantok ok-yurp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9b. totat nnat quat oloat at-yurp .</a:t>
                  </a:r>
                </a:p>
                <a:p>
                  <a:pPr algn="l" eaLnBrk="0" hangingPunct="0"/>
                  <a:endParaRPr lang="en-US" sz="3200">
                    <a:latin typeface="Times New Roman" pitchFamily="-111" charset="0"/>
                  </a:endParaRPr>
                </a:p>
              </p:txBody>
            </p:sp>
            <p:sp>
              <p:nvSpPr>
                <p:cNvPr id="143385" name="Rectangle 25"/>
                <p:cNvSpPr>
                  <a:spLocks noChangeArrowheads="1"/>
                </p:cNvSpPr>
                <p:nvPr/>
              </p:nvSpPr>
              <p:spPr bwMode="auto">
                <a:xfrm>
                  <a:off x="1599" y="1266"/>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143386" name="Group 26"/>
              <p:cNvGrpSpPr>
                <a:grpSpLocks/>
              </p:cNvGrpSpPr>
              <p:nvPr/>
            </p:nvGrpSpPr>
            <p:grpSpPr bwMode="auto">
              <a:xfrm>
                <a:off x="0" y="1784"/>
                <a:ext cx="1599" cy="518"/>
                <a:chOff x="0" y="1784"/>
                <a:chExt cx="1599" cy="518"/>
              </a:xfrm>
            </p:grpSpPr>
            <p:sp>
              <p:nvSpPr>
                <p:cNvPr id="143387" name="Rectangle 27"/>
                <p:cNvSpPr>
                  <a:spLocks noChangeArrowheads="1"/>
                </p:cNvSpPr>
                <p:nvPr/>
              </p:nvSpPr>
              <p:spPr bwMode="auto">
                <a:xfrm>
                  <a:off x="43" y="1784"/>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4a. ok-voon anok drok brok jok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4b. at-voon krat pippat sat lat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endParaRPr lang="en-US" sz="3200">
                    <a:latin typeface="Times New Roman" pitchFamily="-111" charset="0"/>
                  </a:endParaRPr>
                </a:p>
              </p:txBody>
            </p:sp>
            <p:sp>
              <p:nvSpPr>
                <p:cNvPr id="143388" name="Rectangle 28"/>
                <p:cNvSpPr>
                  <a:spLocks noChangeArrowheads="1"/>
                </p:cNvSpPr>
                <p:nvPr/>
              </p:nvSpPr>
              <p:spPr bwMode="auto">
                <a:xfrm>
                  <a:off x="0" y="1784"/>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143389" name="Group 29"/>
              <p:cNvGrpSpPr>
                <a:grpSpLocks/>
              </p:cNvGrpSpPr>
              <p:nvPr/>
            </p:nvGrpSpPr>
            <p:grpSpPr bwMode="auto">
              <a:xfrm>
                <a:off x="1599" y="1784"/>
                <a:ext cx="1882" cy="518"/>
                <a:chOff x="1599" y="1784"/>
                <a:chExt cx="1882" cy="518"/>
              </a:xfrm>
            </p:grpSpPr>
            <p:sp>
              <p:nvSpPr>
                <p:cNvPr id="143390" name="Rectangle 30"/>
                <p:cNvSpPr>
                  <a:spLocks noChangeArrowheads="1"/>
                </p:cNvSpPr>
                <p:nvPr/>
              </p:nvSpPr>
              <p:spPr bwMode="auto">
                <a:xfrm>
                  <a:off x="1642" y="1784"/>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10a. lalok mok nok yorok ghirok clok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10b. wat nnat gat mat bat hilat .</a:t>
                  </a:r>
                </a:p>
                <a:p>
                  <a:pPr algn="l" eaLnBrk="0" hangingPunct="0"/>
                  <a:endParaRPr lang="en-US" sz="3200">
                    <a:latin typeface="Times New Roman" pitchFamily="-111" charset="0"/>
                  </a:endParaRPr>
                </a:p>
              </p:txBody>
            </p:sp>
            <p:sp>
              <p:nvSpPr>
                <p:cNvPr id="143391" name="Rectangle 31"/>
                <p:cNvSpPr>
                  <a:spLocks noChangeArrowheads="1"/>
                </p:cNvSpPr>
                <p:nvPr/>
              </p:nvSpPr>
              <p:spPr bwMode="auto">
                <a:xfrm>
                  <a:off x="1599" y="1784"/>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143392" name="Group 32"/>
              <p:cNvGrpSpPr>
                <a:grpSpLocks/>
              </p:cNvGrpSpPr>
              <p:nvPr/>
            </p:nvGrpSpPr>
            <p:grpSpPr bwMode="auto">
              <a:xfrm>
                <a:off x="0" y="2302"/>
                <a:ext cx="1599" cy="518"/>
                <a:chOff x="0" y="2302"/>
                <a:chExt cx="1599" cy="518"/>
              </a:xfrm>
            </p:grpSpPr>
            <p:sp>
              <p:nvSpPr>
                <p:cNvPr id="143393" name="Rectangle 33"/>
                <p:cNvSpPr>
                  <a:spLocks noChangeArrowheads="1"/>
                </p:cNvSpPr>
                <p:nvPr/>
              </p:nvSpPr>
              <p:spPr bwMode="auto">
                <a:xfrm>
                  <a:off x="43" y="2302"/>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5a. wiwok </a:t>
                  </a:r>
                  <a:r>
                    <a:rPr lang="en-US" sz="1600" b="1">
                      <a:latin typeface="Times New Roman" pitchFamily="-111" charset="0"/>
                      <a:ea typeface="Times New Roman" pitchFamily="-111" charset="0"/>
                      <a:cs typeface="Times New Roman" pitchFamily="-111" charset="0"/>
                    </a:rPr>
                    <a:t>farok</a:t>
                  </a:r>
                  <a:r>
                    <a:rPr lang="en-US" sz="1600">
                      <a:latin typeface="Times New Roman" pitchFamily="-111" charset="0"/>
                      <a:ea typeface="Times New Roman" pitchFamily="-111" charset="0"/>
                      <a:cs typeface="Times New Roman" pitchFamily="-111" charset="0"/>
                    </a:rPr>
                    <a:t> izok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5b. totat </a:t>
                  </a:r>
                  <a:r>
                    <a:rPr lang="en-US" sz="1600" b="1">
                      <a:latin typeface="Times New Roman" pitchFamily="-111" charset="0"/>
                      <a:ea typeface="Times New Roman" pitchFamily="-111" charset="0"/>
                      <a:cs typeface="Times New Roman" pitchFamily="-111" charset="0"/>
                    </a:rPr>
                    <a:t>jjat</a:t>
                  </a:r>
                  <a:r>
                    <a:rPr lang="en-US" sz="1600">
                      <a:latin typeface="Times New Roman" pitchFamily="-111" charset="0"/>
                      <a:ea typeface="Times New Roman" pitchFamily="-111" charset="0"/>
                      <a:cs typeface="Times New Roman" pitchFamily="-111" charset="0"/>
                    </a:rPr>
                    <a:t> quat cat .</a:t>
                  </a:r>
                </a:p>
                <a:p>
                  <a:pPr algn="l" eaLnBrk="0" hangingPunct="0"/>
                  <a:endParaRPr lang="en-US" sz="3200">
                    <a:latin typeface="Times New Roman" pitchFamily="-111" charset="0"/>
                  </a:endParaRPr>
                </a:p>
              </p:txBody>
            </p:sp>
            <p:sp>
              <p:nvSpPr>
                <p:cNvPr id="143394" name="Rectangle 34"/>
                <p:cNvSpPr>
                  <a:spLocks noChangeArrowheads="1"/>
                </p:cNvSpPr>
                <p:nvPr/>
              </p:nvSpPr>
              <p:spPr bwMode="auto">
                <a:xfrm>
                  <a:off x="0" y="2302"/>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143395" name="Group 35"/>
              <p:cNvGrpSpPr>
                <a:grpSpLocks/>
              </p:cNvGrpSpPr>
              <p:nvPr/>
            </p:nvGrpSpPr>
            <p:grpSpPr bwMode="auto">
              <a:xfrm>
                <a:off x="1599" y="2302"/>
                <a:ext cx="1882" cy="518"/>
                <a:chOff x="1599" y="2302"/>
                <a:chExt cx="1882" cy="518"/>
              </a:xfrm>
            </p:grpSpPr>
            <p:sp>
              <p:nvSpPr>
                <p:cNvPr id="143396" name="Rectangle 36"/>
                <p:cNvSpPr>
                  <a:spLocks noChangeArrowheads="1"/>
                </p:cNvSpPr>
                <p:nvPr/>
              </p:nvSpPr>
              <p:spPr bwMode="auto">
                <a:xfrm>
                  <a:off x="1642" y="2302"/>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11a. lalok nok crrrok hihok yorok zanzanok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11b. wat nnat arrat mat zanzanat .</a:t>
                  </a:r>
                </a:p>
                <a:p>
                  <a:pPr algn="l" eaLnBrk="0" hangingPunct="0"/>
                  <a:endParaRPr lang="en-US" sz="3200">
                    <a:latin typeface="Times New Roman" pitchFamily="-111" charset="0"/>
                  </a:endParaRPr>
                </a:p>
              </p:txBody>
            </p:sp>
            <p:sp>
              <p:nvSpPr>
                <p:cNvPr id="143397" name="Rectangle 37"/>
                <p:cNvSpPr>
                  <a:spLocks noChangeArrowheads="1"/>
                </p:cNvSpPr>
                <p:nvPr/>
              </p:nvSpPr>
              <p:spPr bwMode="auto">
                <a:xfrm>
                  <a:off x="1599" y="2302"/>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143398" name="Group 38"/>
              <p:cNvGrpSpPr>
                <a:grpSpLocks/>
              </p:cNvGrpSpPr>
              <p:nvPr/>
            </p:nvGrpSpPr>
            <p:grpSpPr bwMode="auto">
              <a:xfrm>
                <a:off x="0" y="2820"/>
                <a:ext cx="1599" cy="518"/>
                <a:chOff x="0" y="2820"/>
                <a:chExt cx="1599" cy="518"/>
              </a:xfrm>
            </p:grpSpPr>
            <p:sp>
              <p:nvSpPr>
                <p:cNvPr id="143399" name="Rectangle 39"/>
                <p:cNvSpPr>
                  <a:spLocks noChangeArrowheads="1"/>
                </p:cNvSpPr>
                <p:nvPr/>
              </p:nvSpPr>
              <p:spPr bwMode="auto">
                <a:xfrm>
                  <a:off x="43" y="2820"/>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6a. lalok sprok izok jok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6b. wat dat krat quat cat .</a:t>
                  </a:r>
                </a:p>
                <a:p>
                  <a:pPr algn="l" eaLnBrk="0" hangingPunct="0"/>
                  <a:endParaRPr lang="en-US" sz="3200">
                    <a:latin typeface="Times New Roman" pitchFamily="-111" charset="0"/>
                  </a:endParaRPr>
                </a:p>
              </p:txBody>
            </p:sp>
            <p:sp>
              <p:nvSpPr>
                <p:cNvPr id="143400" name="Rectangle 40"/>
                <p:cNvSpPr>
                  <a:spLocks noChangeArrowheads="1"/>
                </p:cNvSpPr>
                <p:nvPr/>
              </p:nvSpPr>
              <p:spPr bwMode="auto">
                <a:xfrm>
                  <a:off x="0" y="2820"/>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143401" name="Group 41"/>
              <p:cNvGrpSpPr>
                <a:grpSpLocks/>
              </p:cNvGrpSpPr>
              <p:nvPr/>
            </p:nvGrpSpPr>
            <p:grpSpPr bwMode="auto">
              <a:xfrm>
                <a:off x="1599" y="2820"/>
                <a:ext cx="1882" cy="518"/>
                <a:chOff x="1599" y="2820"/>
                <a:chExt cx="1882" cy="518"/>
              </a:xfrm>
            </p:grpSpPr>
            <p:sp>
              <p:nvSpPr>
                <p:cNvPr id="143402" name="Rectangle 42"/>
                <p:cNvSpPr>
                  <a:spLocks noChangeArrowheads="1"/>
                </p:cNvSpPr>
                <p:nvPr/>
              </p:nvSpPr>
              <p:spPr bwMode="auto">
                <a:xfrm>
                  <a:off x="1642" y="2820"/>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12a. lalok rarok nok izok hihok 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12b. wat nnat forat arrat vat gat .</a:t>
                  </a:r>
                </a:p>
                <a:p>
                  <a:pPr algn="l" eaLnBrk="0" hangingPunct="0"/>
                  <a:endParaRPr lang="en-US" sz="3200">
                    <a:latin typeface="Times New Roman" pitchFamily="-111" charset="0"/>
                  </a:endParaRPr>
                </a:p>
              </p:txBody>
            </p:sp>
            <p:sp>
              <p:nvSpPr>
                <p:cNvPr id="143403" name="Rectangle 43"/>
                <p:cNvSpPr>
                  <a:spLocks noChangeArrowheads="1"/>
                </p:cNvSpPr>
                <p:nvPr/>
              </p:nvSpPr>
              <p:spPr bwMode="auto">
                <a:xfrm>
                  <a:off x="1599" y="2820"/>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sp>
          <p:nvSpPr>
            <p:cNvPr id="143404" name="Rectangle 44"/>
            <p:cNvSpPr>
              <a:spLocks noChangeArrowheads="1"/>
            </p:cNvSpPr>
            <p:nvPr/>
          </p:nvSpPr>
          <p:spPr bwMode="auto">
            <a:xfrm>
              <a:off x="-3" y="-3"/>
              <a:ext cx="3487" cy="3344"/>
            </a:xfrm>
            <a:prstGeom prst="rect">
              <a:avLst/>
            </a:prstGeom>
            <a:noFill/>
            <a:ln w="9525">
              <a:solidFill>
                <a:srgbClr val="A0A0A0"/>
              </a:solidFill>
              <a:miter lim="800000"/>
              <a:headEnd/>
              <a:tailEnd/>
            </a:ln>
            <a:effectLst/>
          </p:spPr>
          <p:txBody>
            <a:bodyPr wrap="none" anchor="ctr">
              <a:prstTxWarp prst="textNoShape">
                <a:avLst/>
              </a:prstTxWarp>
              <a:spAutoFit/>
            </a:bodyPr>
            <a:lstStyle/>
            <a:p>
              <a:endParaRPr lang="en-US"/>
            </a:p>
          </p:txBody>
        </p:sp>
      </p:grpSp>
      <p:sp>
        <p:nvSpPr>
          <p:cNvPr id="143408" name="Line 48"/>
          <p:cNvSpPr>
            <a:spLocks noChangeShapeType="1"/>
          </p:cNvSpPr>
          <p:nvPr/>
        </p:nvSpPr>
        <p:spPr bwMode="auto">
          <a:xfrm flipH="1">
            <a:off x="1447800" y="5181600"/>
            <a:ext cx="152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43409" name="Line 49"/>
          <p:cNvSpPr>
            <a:spLocks noChangeShapeType="1"/>
          </p:cNvSpPr>
          <p:nvPr/>
        </p:nvSpPr>
        <p:spPr bwMode="auto">
          <a:xfrm flipH="1">
            <a:off x="5257800" y="1828800"/>
            <a:ext cx="762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4000" dirty="0" smtClean="0"/>
              <a:t>Quiz #3</a:t>
            </a:r>
            <a:endParaRPr lang="en-US" sz="4000" dirty="0"/>
          </a:p>
        </p:txBody>
      </p:sp>
      <p:sp>
        <p:nvSpPr>
          <p:cNvPr id="3" name="Content Placeholder 2"/>
          <p:cNvSpPr>
            <a:spLocks noGrp="1"/>
          </p:cNvSpPr>
          <p:nvPr>
            <p:ph idx="1"/>
          </p:nvPr>
        </p:nvSpPr>
        <p:spPr>
          <a:xfrm>
            <a:off x="381000" y="1112837"/>
            <a:ext cx="8229600" cy="4525963"/>
          </a:xfrm>
        </p:spPr>
        <p:txBody>
          <a:bodyPr/>
          <a:lstStyle/>
          <a:p>
            <a:r>
              <a:rPr lang="en-US" sz="2000" dirty="0" smtClean="0"/>
              <a:t>text similarity</a:t>
            </a:r>
          </a:p>
          <a:p>
            <a:pPr lvl="1"/>
            <a:r>
              <a:rPr lang="en-US" sz="1800" dirty="0" smtClean="0"/>
              <a:t>set overlap methods</a:t>
            </a:r>
          </a:p>
          <a:p>
            <a:pPr lvl="1"/>
            <a:r>
              <a:rPr lang="en-US" sz="1800" dirty="0" smtClean="0"/>
              <a:t>vector-based methods</a:t>
            </a:r>
          </a:p>
          <a:p>
            <a:pPr lvl="2"/>
            <a:r>
              <a:rPr lang="en-US" sz="1400" dirty="0" smtClean="0"/>
              <a:t>different distance metrics</a:t>
            </a:r>
          </a:p>
          <a:p>
            <a:pPr lvl="2"/>
            <a:r>
              <a:rPr lang="en-US" sz="1400" dirty="0" smtClean="0"/>
              <a:t>weighting schemes: IDF and PMI</a:t>
            </a:r>
          </a:p>
          <a:p>
            <a:r>
              <a:rPr lang="en-US" sz="2000" dirty="0" smtClean="0"/>
              <a:t>word </a:t>
            </a:r>
            <a:r>
              <a:rPr lang="en-US" sz="2000" dirty="0" smtClean="0"/>
              <a:t>similarity</a:t>
            </a:r>
          </a:p>
          <a:p>
            <a:pPr lvl="1"/>
            <a:r>
              <a:rPr lang="en-US" sz="1800" dirty="0" smtClean="0"/>
              <a:t>character-based</a:t>
            </a:r>
          </a:p>
          <a:p>
            <a:pPr lvl="1"/>
            <a:r>
              <a:rPr lang="en-US" sz="1800" dirty="0" smtClean="0"/>
              <a:t>semantic web-based</a:t>
            </a:r>
          </a:p>
          <a:p>
            <a:pPr lvl="1"/>
            <a:r>
              <a:rPr lang="en-US" sz="1800" dirty="0" smtClean="0"/>
              <a:t>dictionary-based</a:t>
            </a:r>
          </a:p>
          <a:p>
            <a:pPr lvl="1"/>
            <a:r>
              <a:rPr lang="en-US" sz="1800" dirty="0" smtClean="0"/>
              <a:t>distributional/similarity-based</a:t>
            </a:r>
          </a:p>
          <a:p>
            <a:r>
              <a:rPr lang="en-US" sz="2000" dirty="0" smtClean="0"/>
              <a:t>misc topics:</a:t>
            </a:r>
          </a:p>
          <a:p>
            <a:pPr lvl="1"/>
            <a:r>
              <a:rPr lang="en-US" sz="1800" dirty="0" err="1" smtClean="0"/>
              <a:t>stoplist</a:t>
            </a:r>
            <a:endParaRPr lang="en-US" sz="1800" dirty="0" smtClean="0"/>
          </a:p>
          <a:p>
            <a:pPr lvl="1"/>
            <a:r>
              <a:rPr lang="en-US" sz="1800" dirty="0" err="1" smtClean="0"/>
              <a:t>WordNet</a:t>
            </a:r>
            <a:endParaRPr lang="en-US" sz="1800" dirty="0" smtClean="0"/>
          </a:p>
          <a:p>
            <a:pPr lvl="1"/>
            <a:r>
              <a:rPr lang="en-US" sz="1800" dirty="0" smtClean="0"/>
              <a:t>edit distance</a:t>
            </a:r>
          </a:p>
          <a:p>
            <a:r>
              <a:rPr lang="en-US" sz="2000" dirty="0" smtClean="0"/>
              <a:t>information </a:t>
            </a:r>
            <a:r>
              <a:rPr lang="en-US" sz="2000" dirty="0" smtClean="0"/>
              <a:t>retrieval</a:t>
            </a:r>
          </a:p>
          <a:p>
            <a:pPr lvl="1"/>
            <a:r>
              <a:rPr lang="en-US" sz="1800" dirty="0" smtClean="0"/>
              <a:t>general problems, evaluation, etc.</a:t>
            </a:r>
          </a:p>
          <a:p>
            <a:pPr lvl="1"/>
            <a:r>
              <a:rPr lang="en-US" sz="1800" dirty="0" smtClean="0"/>
              <a:t>papers/student presentations</a:t>
            </a:r>
          </a:p>
          <a:p>
            <a:endParaRPr lang="en-US" sz="2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840" name="Rectangle 48"/>
          <p:cNvSpPr>
            <a:spLocks noChangeArrowheads="1"/>
          </p:cNvSpPr>
          <p:nvPr/>
        </p:nvSpPr>
        <p:spPr bwMode="auto">
          <a:xfrm>
            <a:off x="4800600" y="1066800"/>
            <a:ext cx="568325" cy="381000"/>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33839" name="Rectangle 47"/>
          <p:cNvSpPr>
            <a:spLocks noChangeArrowheads="1"/>
          </p:cNvSpPr>
          <p:nvPr/>
        </p:nvSpPr>
        <p:spPr bwMode="auto">
          <a:xfrm>
            <a:off x="5334000" y="1066800"/>
            <a:ext cx="568325"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3838" name="Rectangle 46"/>
          <p:cNvSpPr>
            <a:spLocks noChangeArrowheads="1"/>
          </p:cNvSpPr>
          <p:nvPr/>
        </p:nvSpPr>
        <p:spPr bwMode="auto">
          <a:xfrm>
            <a:off x="5583238" y="4903788"/>
            <a:ext cx="633412"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3794" name="Rectangle 2"/>
          <p:cNvSpPr>
            <a:spLocks noGrp="1" noChangeArrowheads="1"/>
          </p:cNvSpPr>
          <p:nvPr>
            <p:ph type="title"/>
          </p:nvPr>
        </p:nvSpPr>
        <p:spPr>
          <a:xfrm>
            <a:off x="228600" y="138113"/>
            <a:ext cx="8458200" cy="838200"/>
          </a:xfrm>
        </p:spPr>
        <p:txBody>
          <a:bodyPr/>
          <a:lstStyle/>
          <a:p>
            <a:r>
              <a:rPr lang="en-US" sz="3600"/>
              <a:t>Centauri/Arcturan [Knight, 1997]</a:t>
            </a:r>
            <a:endParaRPr lang="en-US"/>
          </a:p>
        </p:txBody>
      </p:sp>
      <p:grpSp>
        <p:nvGrpSpPr>
          <p:cNvPr id="33795" name="Group 3"/>
          <p:cNvGrpSpPr>
            <a:grpSpLocks/>
          </p:cNvGrpSpPr>
          <p:nvPr/>
        </p:nvGrpSpPr>
        <p:grpSpPr bwMode="auto">
          <a:xfrm>
            <a:off x="381000" y="1524000"/>
            <a:ext cx="8337550" cy="4873625"/>
            <a:chOff x="-3" y="-3"/>
            <a:chExt cx="3487" cy="3344"/>
          </a:xfrm>
        </p:grpSpPr>
        <p:grpSp>
          <p:nvGrpSpPr>
            <p:cNvPr id="33796" name="Group 4"/>
            <p:cNvGrpSpPr>
              <a:grpSpLocks/>
            </p:cNvGrpSpPr>
            <p:nvPr/>
          </p:nvGrpSpPr>
          <p:grpSpPr bwMode="auto">
            <a:xfrm>
              <a:off x="0" y="0"/>
              <a:ext cx="3481" cy="3338"/>
              <a:chOff x="0" y="0"/>
              <a:chExt cx="3481" cy="3338"/>
            </a:xfrm>
          </p:grpSpPr>
          <p:grpSp>
            <p:nvGrpSpPr>
              <p:cNvPr id="33797" name="Group 5"/>
              <p:cNvGrpSpPr>
                <a:grpSpLocks/>
              </p:cNvGrpSpPr>
              <p:nvPr/>
            </p:nvGrpSpPr>
            <p:grpSpPr bwMode="auto">
              <a:xfrm>
                <a:off x="0" y="0"/>
                <a:ext cx="1599" cy="633"/>
                <a:chOff x="0" y="0"/>
                <a:chExt cx="1599" cy="633"/>
              </a:xfrm>
            </p:grpSpPr>
            <p:sp>
              <p:nvSpPr>
                <p:cNvPr id="33798" name="Rectangle 6"/>
                <p:cNvSpPr>
                  <a:spLocks noChangeArrowheads="1"/>
                </p:cNvSpPr>
                <p:nvPr/>
              </p:nvSpPr>
              <p:spPr bwMode="auto">
                <a:xfrm>
                  <a:off x="43" y="0"/>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1a. ok-voon ororok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1b. at-voon bichat dat .</a:t>
                  </a:r>
                </a:p>
                <a:p>
                  <a:pPr algn="l" eaLnBrk="0" hangingPunct="0"/>
                  <a:endParaRPr lang="en-US" sz="3200">
                    <a:latin typeface="Times New Roman" pitchFamily="-111" charset="0"/>
                  </a:endParaRPr>
                </a:p>
              </p:txBody>
            </p:sp>
            <p:sp>
              <p:nvSpPr>
                <p:cNvPr id="33799" name="Rectangle 7"/>
                <p:cNvSpPr>
                  <a:spLocks noChangeArrowheads="1"/>
                </p:cNvSpPr>
                <p:nvPr/>
              </p:nvSpPr>
              <p:spPr bwMode="auto">
                <a:xfrm>
                  <a:off x="0" y="0"/>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3800" name="Group 8"/>
              <p:cNvGrpSpPr>
                <a:grpSpLocks/>
              </p:cNvGrpSpPr>
              <p:nvPr/>
            </p:nvGrpSpPr>
            <p:grpSpPr bwMode="auto">
              <a:xfrm>
                <a:off x="1599" y="0"/>
                <a:ext cx="1882" cy="633"/>
                <a:chOff x="1599" y="0"/>
                <a:chExt cx="1882" cy="633"/>
              </a:xfrm>
            </p:grpSpPr>
            <p:sp>
              <p:nvSpPr>
                <p:cNvPr id="33801" name="Rectangle 9"/>
                <p:cNvSpPr>
                  <a:spLocks noChangeArrowheads="1"/>
                </p:cNvSpPr>
                <p:nvPr/>
              </p:nvSpPr>
              <p:spPr bwMode="auto">
                <a:xfrm>
                  <a:off x="1642" y="0"/>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7a. lalok </a:t>
                  </a:r>
                  <a:r>
                    <a:rPr lang="en-US" sz="1600" b="1">
                      <a:latin typeface="Times New Roman" pitchFamily="-111" charset="0"/>
                      <a:ea typeface="Times New Roman" pitchFamily="-111" charset="0"/>
                      <a:cs typeface="Times New Roman" pitchFamily="-111" charset="0"/>
                    </a:rPr>
                    <a:t>farok</a:t>
                  </a:r>
                  <a:r>
                    <a:rPr lang="en-US" sz="1600">
                      <a:latin typeface="Times New Roman" pitchFamily="-111" charset="0"/>
                      <a:ea typeface="Times New Roman" pitchFamily="-111" charset="0"/>
                      <a:cs typeface="Times New Roman" pitchFamily="-111" charset="0"/>
                    </a:rPr>
                    <a:t> ororok lalok sprok izok enemok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7b. wat jjat bichat wat dat vat eneat .</a:t>
                  </a:r>
                </a:p>
                <a:p>
                  <a:pPr algn="l" eaLnBrk="0" hangingPunct="0"/>
                  <a:endParaRPr lang="en-US" sz="3200">
                    <a:latin typeface="Times New Roman" pitchFamily="-111" charset="0"/>
                  </a:endParaRPr>
                </a:p>
              </p:txBody>
            </p:sp>
            <p:sp>
              <p:nvSpPr>
                <p:cNvPr id="33802" name="Rectangle 10"/>
                <p:cNvSpPr>
                  <a:spLocks noChangeArrowheads="1"/>
                </p:cNvSpPr>
                <p:nvPr/>
              </p:nvSpPr>
              <p:spPr bwMode="auto">
                <a:xfrm>
                  <a:off x="1599" y="0"/>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3803" name="Group 11"/>
              <p:cNvGrpSpPr>
                <a:grpSpLocks/>
              </p:cNvGrpSpPr>
              <p:nvPr/>
            </p:nvGrpSpPr>
            <p:grpSpPr bwMode="auto">
              <a:xfrm>
                <a:off x="0" y="633"/>
                <a:ext cx="1599" cy="633"/>
                <a:chOff x="0" y="633"/>
                <a:chExt cx="1599" cy="633"/>
              </a:xfrm>
            </p:grpSpPr>
            <p:sp>
              <p:nvSpPr>
                <p:cNvPr id="33804" name="Rectangle 12"/>
                <p:cNvSpPr>
                  <a:spLocks noChangeArrowheads="1"/>
                </p:cNvSpPr>
                <p:nvPr/>
              </p:nvSpPr>
              <p:spPr bwMode="auto">
                <a:xfrm>
                  <a:off x="43" y="633"/>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2a. ok-drubel ok-voon anok plok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2b. at-drubel at-voon pippat rrat dat .</a:t>
                  </a:r>
                </a:p>
                <a:p>
                  <a:pPr algn="l" eaLnBrk="0" hangingPunct="0"/>
                  <a:endParaRPr lang="en-US" sz="3200">
                    <a:latin typeface="Times New Roman" pitchFamily="-111" charset="0"/>
                  </a:endParaRPr>
                </a:p>
              </p:txBody>
            </p:sp>
            <p:sp>
              <p:nvSpPr>
                <p:cNvPr id="33805" name="Rectangle 13"/>
                <p:cNvSpPr>
                  <a:spLocks noChangeArrowheads="1"/>
                </p:cNvSpPr>
                <p:nvPr/>
              </p:nvSpPr>
              <p:spPr bwMode="auto">
                <a:xfrm>
                  <a:off x="0" y="633"/>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3806" name="Group 14"/>
              <p:cNvGrpSpPr>
                <a:grpSpLocks/>
              </p:cNvGrpSpPr>
              <p:nvPr/>
            </p:nvGrpSpPr>
            <p:grpSpPr bwMode="auto">
              <a:xfrm>
                <a:off x="1599" y="633"/>
                <a:ext cx="1882" cy="633"/>
                <a:chOff x="1599" y="633"/>
                <a:chExt cx="1882" cy="633"/>
              </a:xfrm>
            </p:grpSpPr>
            <p:sp>
              <p:nvSpPr>
                <p:cNvPr id="33807" name="Rectangle 15"/>
                <p:cNvSpPr>
                  <a:spLocks noChangeArrowheads="1"/>
                </p:cNvSpPr>
                <p:nvPr/>
              </p:nvSpPr>
              <p:spPr bwMode="auto">
                <a:xfrm>
                  <a:off x="1642" y="633"/>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8a. lalok brok anok plok 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8b. iat lat pippat rrat nnat .</a:t>
                  </a:r>
                </a:p>
                <a:p>
                  <a:pPr algn="l" eaLnBrk="0" hangingPunct="0"/>
                  <a:endParaRPr lang="en-US" sz="3200">
                    <a:latin typeface="Times New Roman" pitchFamily="-111" charset="0"/>
                  </a:endParaRPr>
                </a:p>
              </p:txBody>
            </p:sp>
            <p:sp>
              <p:nvSpPr>
                <p:cNvPr id="33808" name="Rectangle 16"/>
                <p:cNvSpPr>
                  <a:spLocks noChangeArrowheads="1"/>
                </p:cNvSpPr>
                <p:nvPr/>
              </p:nvSpPr>
              <p:spPr bwMode="auto">
                <a:xfrm>
                  <a:off x="1599" y="633"/>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3809" name="Group 17"/>
              <p:cNvGrpSpPr>
                <a:grpSpLocks/>
              </p:cNvGrpSpPr>
              <p:nvPr/>
            </p:nvGrpSpPr>
            <p:grpSpPr bwMode="auto">
              <a:xfrm>
                <a:off x="0" y="1266"/>
                <a:ext cx="1599" cy="518"/>
                <a:chOff x="0" y="1266"/>
                <a:chExt cx="1599" cy="518"/>
              </a:xfrm>
            </p:grpSpPr>
            <p:sp>
              <p:nvSpPr>
                <p:cNvPr id="33810" name="Rectangle 18"/>
                <p:cNvSpPr>
                  <a:spLocks noChangeArrowheads="1"/>
                </p:cNvSpPr>
                <p:nvPr/>
              </p:nvSpPr>
              <p:spPr bwMode="auto">
                <a:xfrm>
                  <a:off x="43" y="1266"/>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3a. erok sprok izok hihok ghirok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3b. totat dat arrat vat hilat .</a:t>
                  </a:r>
                </a:p>
                <a:p>
                  <a:pPr algn="l" eaLnBrk="0" hangingPunct="0"/>
                  <a:endParaRPr lang="en-US" sz="3200">
                    <a:latin typeface="Times New Roman" pitchFamily="-111" charset="0"/>
                  </a:endParaRPr>
                </a:p>
              </p:txBody>
            </p:sp>
            <p:sp>
              <p:nvSpPr>
                <p:cNvPr id="33811" name="Rectangle 19"/>
                <p:cNvSpPr>
                  <a:spLocks noChangeArrowheads="1"/>
                </p:cNvSpPr>
                <p:nvPr/>
              </p:nvSpPr>
              <p:spPr bwMode="auto">
                <a:xfrm>
                  <a:off x="0" y="1266"/>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3812" name="Group 20"/>
              <p:cNvGrpSpPr>
                <a:grpSpLocks/>
              </p:cNvGrpSpPr>
              <p:nvPr/>
            </p:nvGrpSpPr>
            <p:grpSpPr bwMode="auto">
              <a:xfrm>
                <a:off x="1599" y="1266"/>
                <a:ext cx="1882" cy="518"/>
                <a:chOff x="1599" y="1266"/>
                <a:chExt cx="1882" cy="518"/>
              </a:xfrm>
            </p:grpSpPr>
            <p:sp>
              <p:nvSpPr>
                <p:cNvPr id="33813" name="Rectangle 21"/>
                <p:cNvSpPr>
                  <a:spLocks noChangeArrowheads="1"/>
                </p:cNvSpPr>
                <p:nvPr/>
              </p:nvSpPr>
              <p:spPr bwMode="auto">
                <a:xfrm>
                  <a:off x="1642" y="1266"/>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9a. wiwok nok izok kantok ok-yurp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9b. totat nnat quat oloat at-yurp .</a:t>
                  </a:r>
                </a:p>
                <a:p>
                  <a:pPr algn="l" eaLnBrk="0" hangingPunct="0"/>
                  <a:endParaRPr lang="en-US" sz="3200">
                    <a:latin typeface="Times New Roman" pitchFamily="-111" charset="0"/>
                  </a:endParaRPr>
                </a:p>
              </p:txBody>
            </p:sp>
            <p:sp>
              <p:nvSpPr>
                <p:cNvPr id="33814" name="Rectangle 22"/>
                <p:cNvSpPr>
                  <a:spLocks noChangeArrowheads="1"/>
                </p:cNvSpPr>
                <p:nvPr/>
              </p:nvSpPr>
              <p:spPr bwMode="auto">
                <a:xfrm>
                  <a:off x="1599" y="1266"/>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3815" name="Group 23"/>
              <p:cNvGrpSpPr>
                <a:grpSpLocks/>
              </p:cNvGrpSpPr>
              <p:nvPr/>
            </p:nvGrpSpPr>
            <p:grpSpPr bwMode="auto">
              <a:xfrm>
                <a:off x="0" y="1784"/>
                <a:ext cx="1599" cy="518"/>
                <a:chOff x="0" y="1784"/>
                <a:chExt cx="1599" cy="518"/>
              </a:xfrm>
            </p:grpSpPr>
            <p:sp>
              <p:nvSpPr>
                <p:cNvPr id="33816" name="Rectangle 24"/>
                <p:cNvSpPr>
                  <a:spLocks noChangeArrowheads="1"/>
                </p:cNvSpPr>
                <p:nvPr/>
              </p:nvSpPr>
              <p:spPr bwMode="auto">
                <a:xfrm>
                  <a:off x="43" y="1784"/>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4a. ok-voon anok drok brok jok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4b. at-voon krat pippat sat lat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endParaRPr lang="en-US" sz="3200">
                    <a:latin typeface="Times New Roman" pitchFamily="-111" charset="0"/>
                  </a:endParaRPr>
                </a:p>
              </p:txBody>
            </p:sp>
            <p:sp>
              <p:nvSpPr>
                <p:cNvPr id="33817" name="Rectangle 25"/>
                <p:cNvSpPr>
                  <a:spLocks noChangeArrowheads="1"/>
                </p:cNvSpPr>
                <p:nvPr/>
              </p:nvSpPr>
              <p:spPr bwMode="auto">
                <a:xfrm>
                  <a:off x="0" y="1784"/>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3818" name="Group 26"/>
              <p:cNvGrpSpPr>
                <a:grpSpLocks/>
              </p:cNvGrpSpPr>
              <p:nvPr/>
            </p:nvGrpSpPr>
            <p:grpSpPr bwMode="auto">
              <a:xfrm>
                <a:off x="1599" y="1784"/>
                <a:ext cx="1882" cy="518"/>
                <a:chOff x="1599" y="1784"/>
                <a:chExt cx="1882" cy="518"/>
              </a:xfrm>
            </p:grpSpPr>
            <p:sp>
              <p:nvSpPr>
                <p:cNvPr id="33819" name="Rectangle 27"/>
                <p:cNvSpPr>
                  <a:spLocks noChangeArrowheads="1"/>
                </p:cNvSpPr>
                <p:nvPr/>
              </p:nvSpPr>
              <p:spPr bwMode="auto">
                <a:xfrm>
                  <a:off x="1642" y="1784"/>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10a. lalok mok nok yorok ghirok clok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10b. wat nnat gat mat bat hilat .</a:t>
                  </a:r>
                </a:p>
                <a:p>
                  <a:pPr algn="l" eaLnBrk="0" hangingPunct="0"/>
                  <a:endParaRPr lang="en-US" sz="3200">
                    <a:latin typeface="Times New Roman" pitchFamily="-111" charset="0"/>
                  </a:endParaRPr>
                </a:p>
              </p:txBody>
            </p:sp>
            <p:sp>
              <p:nvSpPr>
                <p:cNvPr id="33820" name="Rectangle 28"/>
                <p:cNvSpPr>
                  <a:spLocks noChangeArrowheads="1"/>
                </p:cNvSpPr>
                <p:nvPr/>
              </p:nvSpPr>
              <p:spPr bwMode="auto">
                <a:xfrm>
                  <a:off x="1599" y="1784"/>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3821" name="Group 29"/>
              <p:cNvGrpSpPr>
                <a:grpSpLocks/>
              </p:cNvGrpSpPr>
              <p:nvPr/>
            </p:nvGrpSpPr>
            <p:grpSpPr bwMode="auto">
              <a:xfrm>
                <a:off x="0" y="2302"/>
                <a:ext cx="1599" cy="518"/>
                <a:chOff x="0" y="2302"/>
                <a:chExt cx="1599" cy="518"/>
              </a:xfrm>
            </p:grpSpPr>
            <p:sp>
              <p:nvSpPr>
                <p:cNvPr id="33822" name="Rectangle 30"/>
                <p:cNvSpPr>
                  <a:spLocks noChangeArrowheads="1"/>
                </p:cNvSpPr>
                <p:nvPr/>
              </p:nvSpPr>
              <p:spPr bwMode="auto">
                <a:xfrm>
                  <a:off x="43" y="2302"/>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5a. wiwok </a:t>
                  </a:r>
                  <a:r>
                    <a:rPr lang="en-US" sz="1600" b="1">
                      <a:latin typeface="Times New Roman" pitchFamily="-111" charset="0"/>
                      <a:ea typeface="Times New Roman" pitchFamily="-111" charset="0"/>
                      <a:cs typeface="Times New Roman" pitchFamily="-111" charset="0"/>
                    </a:rPr>
                    <a:t>farok</a:t>
                  </a:r>
                  <a:r>
                    <a:rPr lang="en-US" sz="1600">
                      <a:latin typeface="Times New Roman" pitchFamily="-111" charset="0"/>
                      <a:ea typeface="Times New Roman" pitchFamily="-111" charset="0"/>
                      <a:cs typeface="Times New Roman" pitchFamily="-111" charset="0"/>
                    </a:rPr>
                    <a:t> izok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5b. totat jjat quat cat .</a:t>
                  </a:r>
                </a:p>
                <a:p>
                  <a:pPr algn="l" eaLnBrk="0" hangingPunct="0"/>
                  <a:endParaRPr lang="en-US" sz="3200">
                    <a:latin typeface="Times New Roman" pitchFamily="-111" charset="0"/>
                  </a:endParaRPr>
                </a:p>
              </p:txBody>
            </p:sp>
            <p:sp>
              <p:nvSpPr>
                <p:cNvPr id="33823" name="Rectangle 31"/>
                <p:cNvSpPr>
                  <a:spLocks noChangeArrowheads="1"/>
                </p:cNvSpPr>
                <p:nvPr/>
              </p:nvSpPr>
              <p:spPr bwMode="auto">
                <a:xfrm>
                  <a:off x="0" y="2302"/>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3824" name="Group 32"/>
              <p:cNvGrpSpPr>
                <a:grpSpLocks/>
              </p:cNvGrpSpPr>
              <p:nvPr/>
            </p:nvGrpSpPr>
            <p:grpSpPr bwMode="auto">
              <a:xfrm>
                <a:off x="1599" y="2302"/>
                <a:ext cx="1882" cy="518"/>
                <a:chOff x="1599" y="2302"/>
                <a:chExt cx="1882" cy="518"/>
              </a:xfrm>
            </p:grpSpPr>
            <p:sp>
              <p:nvSpPr>
                <p:cNvPr id="33825" name="Rectangle 33"/>
                <p:cNvSpPr>
                  <a:spLocks noChangeArrowheads="1"/>
                </p:cNvSpPr>
                <p:nvPr/>
              </p:nvSpPr>
              <p:spPr bwMode="auto">
                <a:xfrm>
                  <a:off x="1642" y="2302"/>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11a. lalok nok </a:t>
                  </a:r>
                  <a:r>
                    <a:rPr lang="en-US" sz="1600" b="1">
                      <a:latin typeface="Times New Roman" pitchFamily="-111" charset="0"/>
                      <a:ea typeface="Times New Roman" pitchFamily="-111" charset="0"/>
                      <a:cs typeface="Times New Roman" pitchFamily="-111" charset="0"/>
                    </a:rPr>
                    <a:t>crrrok</a:t>
                  </a:r>
                  <a:r>
                    <a:rPr lang="en-US" sz="1600">
                      <a:latin typeface="Times New Roman" pitchFamily="-111" charset="0"/>
                      <a:ea typeface="Times New Roman" pitchFamily="-111" charset="0"/>
                      <a:cs typeface="Times New Roman" pitchFamily="-111" charset="0"/>
                    </a:rPr>
                    <a:t> hihok yorok zanzanok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11b. wat nnat arrat mat zanzanat .</a:t>
                  </a:r>
                </a:p>
                <a:p>
                  <a:pPr algn="l" eaLnBrk="0" hangingPunct="0"/>
                  <a:endParaRPr lang="en-US" sz="3200">
                    <a:latin typeface="Times New Roman" pitchFamily="-111" charset="0"/>
                  </a:endParaRPr>
                </a:p>
              </p:txBody>
            </p:sp>
            <p:sp>
              <p:nvSpPr>
                <p:cNvPr id="33826" name="Rectangle 34"/>
                <p:cNvSpPr>
                  <a:spLocks noChangeArrowheads="1"/>
                </p:cNvSpPr>
                <p:nvPr/>
              </p:nvSpPr>
              <p:spPr bwMode="auto">
                <a:xfrm>
                  <a:off x="1599" y="2302"/>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3827" name="Group 35"/>
              <p:cNvGrpSpPr>
                <a:grpSpLocks/>
              </p:cNvGrpSpPr>
              <p:nvPr/>
            </p:nvGrpSpPr>
            <p:grpSpPr bwMode="auto">
              <a:xfrm>
                <a:off x="0" y="2820"/>
                <a:ext cx="1599" cy="518"/>
                <a:chOff x="0" y="2820"/>
                <a:chExt cx="1599" cy="518"/>
              </a:xfrm>
            </p:grpSpPr>
            <p:sp>
              <p:nvSpPr>
                <p:cNvPr id="33828" name="Rectangle 36"/>
                <p:cNvSpPr>
                  <a:spLocks noChangeArrowheads="1"/>
                </p:cNvSpPr>
                <p:nvPr/>
              </p:nvSpPr>
              <p:spPr bwMode="auto">
                <a:xfrm>
                  <a:off x="43" y="2820"/>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6a. lalok sprok izok jok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6b. wat dat krat quat cat .</a:t>
                  </a:r>
                </a:p>
                <a:p>
                  <a:pPr algn="l" eaLnBrk="0" hangingPunct="0"/>
                  <a:endParaRPr lang="en-US" sz="3200">
                    <a:latin typeface="Times New Roman" pitchFamily="-111" charset="0"/>
                  </a:endParaRPr>
                </a:p>
              </p:txBody>
            </p:sp>
            <p:sp>
              <p:nvSpPr>
                <p:cNvPr id="33829" name="Rectangle 37"/>
                <p:cNvSpPr>
                  <a:spLocks noChangeArrowheads="1"/>
                </p:cNvSpPr>
                <p:nvPr/>
              </p:nvSpPr>
              <p:spPr bwMode="auto">
                <a:xfrm>
                  <a:off x="0" y="2820"/>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3830" name="Group 38"/>
              <p:cNvGrpSpPr>
                <a:grpSpLocks/>
              </p:cNvGrpSpPr>
              <p:nvPr/>
            </p:nvGrpSpPr>
            <p:grpSpPr bwMode="auto">
              <a:xfrm>
                <a:off x="1599" y="2820"/>
                <a:ext cx="1882" cy="518"/>
                <a:chOff x="1599" y="2820"/>
                <a:chExt cx="1882" cy="518"/>
              </a:xfrm>
            </p:grpSpPr>
            <p:sp>
              <p:nvSpPr>
                <p:cNvPr id="33831" name="Rectangle 39"/>
                <p:cNvSpPr>
                  <a:spLocks noChangeArrowheads="1"/>
                </p:cNvSpPr>
                <p:nvPr/>
              </p:nvSpPr>
              <p:spPr bwMode="auto">
                <a:xfrm>
                  <a:off x="1642" y="2820"/>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12a. lalok rarok nok izok hihok 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12b. wat nnat forat arrat vat gat .</a:t>
                  </a:r>
                </a:p>
                <a:p>
                  <a:pPr algn="l" eaLnBrk="0" hangingPunct="0"/>
                  <a:endParaRPr lang="en-US" sz="3200">
                    <a:latin typeface="Times New Roman" pitchFamily="-111" charset="0"/>
                  </a:endParaRPr>
                </a:p>
              </p:txBody>
            </p:sp>
            <p:sp>
              <p:nvSpPr>
                <p:cNvPr id="33832" name="Rectangle 40"/>
                <p:cNvSpPr>
                  <a:spLocks noChangeArrowheads="1"/>
                </p:cNvSpPr>
                <p:nvPr/>
              </p:nvSpPr>
              <p:spPr bwMode="auto">
                <a:xfrm>
                  <a:off x="1599" y="2820"/>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sp>
          <p:nvSpPr>
            <p:cNvPr id="33833" name="Rectangle 41"/>
            <p:cNvSpPr>
              <a:spLocks noChangeArrowheads="1"/>
            </p:cNvSpPr>
            <p:nvPr/>
          </p:nvSpPr>
          <p:spPr bwMode="auto">
            <a:xfrm>
              <a:off x="-3" y="-3"/>
              <a:ext cx="3487" cy="3344"/>
            </a:xfrm>
            <a:prstGeom prst="rect">
              <a:avLst/>
            </a:prstGeom>
            <a:noFill/>
            <a:ln w="9525">
              <a:solidFill>
                <a:srgbClr val="A0A0A0"/>
              </a:solidFill>
              <a:miter lim="800000"/>
              <a:headEnd/>
              <a:tailEnd/>
            </a:ln>
            <a:effectLst/>
          </p:spPr>
          <p:txBody>
            <a:bodyPr wrap="none" anchor="ctr">
              <a:prstTxWarp prst="textNoShape">
                <a:avLst/>
              </a:prstTxWarp>
              <a:spAutoFit/>
            </a:bodyPr>
            <a:lstStyle/>
            <a:p>
              <a:endParaRPr lang="en-US"/>
            </a:p>
          </p:txBody>
        </p:sp>
      </p:grpSp>
      <p:sp>
        <p:nvSpPr>
          <p:cNvPr id="33834" name="Text Box 42"/>
          <p:cNvSpPr txBox="1">
            <a:spLocks noChangeArrowheads="1"/>
          </p:cNvSpPr>
          <p:nvPr/>
        </p:nvSpPr>
        <p:spPr bwMode="auto">
          <a:xfrm>
            <a:off x="152400" y="1066800"/>
            <a:ext cx="8580438" cy="366713"/>
          </a:xfrm>
          <a:prstGeom prst="rect">
            <a:avLst/>
          </a:prstGeom>
          <a:noFill/>
          <a:ln w="9525">
            <a:noFill/>
            <a:miter lim="800000"/>
            <a:headEnd/>
            <a:tailEnd/>
          </a:ln>
          <a:effectLst/>
        </p:spPr>
        <p:txBody>
          <a:bodyPr wrap="none">
            <a:prstTxWarp prst="textNoShape">
              <a:avLst/>
            </a:prstTxWarp>
            <a:spAutoFit/>
          </a:bodyPr>
          <a:lstStyle/>
          <a:p>
            <a:pPr algn="l"/>
            <a:r>
              <a:rPr lang="en-US">
                <a:solidFill>
                  <a:schemeClr val="tx2"/>
                </a:solidFill>
              </a:rPr>
              <a:t>Your assignment, translate this to Arcturan:    </a:t>
            </a:r>
            <a:r>
              <a:rPr lang="en-US" sz="1600" b="1">
                <a:solidFill>
                  <a:schemeClr val="tx2"/>
                </a:solidFill>
                <a:latin typeface="Times New Roman" pitchFamily="-111" charset="0"/>
              </a:rPr>
              <a:t>farok</a:t>
            </a:r>
            <a:r>
              <a:rPr lang="en-US" sz="1600">
                <a:solidFill>
                  <a:schemeClr val="tx2"/>
                </a:solidFill>
                <a:latin typeface="Times New Roman" pitchFamily="-111" charset="0"/>
              </a:rPr>
              <a:t> crrrok hihok yorok clok kantok ok-yurp</a:t>
            </a:r>
          </a:p>
        </p:txBody>
      </p:sp>
      <p:sp>
        <p:nvSpPr>
          <p:cNvPr id="33835" name="Line 43"/>
          <p:cNvSpPr>
            <a:spLocks noChangeShapeType="1"/>
          </p:cNvSpPr>
          <p:nvPr/>
        </p:nvSpPr>
        <p:spPr bwMode="auto">
          <a:xfrm flipH="1">
            <a:off x="1447800" y="5181600"/>
            <a:ext cx="152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3836" name="Line 44"/>
          <p:cNvSpPr>
            <a:spLocks noChangeShapeType="1"/>
          </p:cNvSpPr>
          <p:nvPr/>
        </p:nvSpPr>
        <p:spPr bwMode="auto">
          <a:xfrm flipH="1">
            <a:off x="5257800" y="1828800"/>
            <a:ext cx="762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3837" name="Text Box 45"/>
          <p:cNvSpPr txBox="1">
            <a:spLocks noChangeArrowheads="1"/>
          </p:cNvSpPr>
          <p:nvPr/>
        </p:nvSpPr>
        <p:spPr bwMode="auto">
          <a:xfrm>
            <a:off x="5562600" y="5181600"/>
            <a:ext cx="565150" cy="366713"/>
          </a:xfrm>
          <a:prstGeom prst="rect">
            <a:avLst/>
          </a:prstGeom>
          <a:noFill/>
          <a:ln w="9525">
            <a:noFill/>
            <a:miter lim="800000"/>
            <a:headEnd/>
            <a:tailEnd/>
          </a:ln>
          <a:effectLst/>
        </p:spPr>
        <p:txBody>
          <a:bodyPr wrap="none">
            <a:prstTxWarp prst="textNoShape">
              <a:avLst/>
            </a:prstTxWarp>
            <a:spAutoFit/>
          </a:bodyPr>
          <a:lstStyle/>
          <a:p>
            <a:pPr algn="l"/>
            <a:r>
              <a:rPr lang="en-US"/>
              <a: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66" name="Rectangle 50"/>
          <p:cNvSpPr>
            <a:spLocks noChangeArrowheads="1"/>
          </p:cNvSpPr>
          <p:nvPr/>
        </p:nvSpPr>
        <p:spPr bwMode="auto">
          <a:xfrm>
            <a:off x="4800600" y="1066800"/>
            <a:ext cx="568325" cy="381000"/>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34864" name="Rectangle 48"/>
          <p:cNvSpPr>
            <a:spLocks noChangeArrowheads="1"/>
          </p:cNvSpPr>
          <p:nvPr/>
        </p:nvSpPr>
        <p:spPr bwMode="auto">
          <a:xfrm>
            <a:off x="5867400" y="1066800"/>
            <a:ext cx="568325"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4863" name="Rectangle 47"/>
          <p:cNvSpPr>
            <a:spLocks noChangeArrowheads="1"/>
          </p:cNvSpPr>
          <p:nvPr/>
        </p:nvSpPr>
        <p:spPr bwMode="auto">
          <a:xfrm>
            <a:off x="6484938" y="5641975"/>
            <a:ext cx="533400"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4862" name="Rectangle 46"/>
          <p:cNvSpPr>
            <a:spLocks noChangeArrowheads="1"/>
          </p:cNvSpPr>
          <p:nvPr/>
        </p:nvSpPr>
        <p:spPr bwMode="auto">
          <a:xfrm>
            <a:off x="6129338" y="4876800"/>
            <a:ext cx="533400"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4861" name="Rectangle 45"/>
          <p:cNvSpPr>
            <a:spLocks noChangeArrowheads="1"/>
          </p:cNvSpPr>
          <p:nvPr/>
        </p:nvSpPr>
        <p:spPr bwMode="auto">
          <a:xfrm>
            <a:off x="2184400" y="3376613"/>
            <a:ext cx="533400"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4818" name="Rectangle 2"/>
          <p:cNvSpPr>
            <a:spLocks noGrp="1" noChangeArrowheads="1"/>
          </p:cNvSpPr>
          <p:nvPr>
            <p:ph type="title"/>
          </p:nvPr>
        </p:nvSpPr>
        <p:spPr>
          <a:xfrm>
            <a:off x="228600" y="138113"/>
            <a:ext cx="8458200" cy="838200"/>
          </a:xfrm>
        </p:spPr>
        <p:txBody>
          <a:bodyPr/>
          <a:lstStyle/>
          <a:p>
            <a:r>
              <a:rPr lang="en-US" sz="3600"/>
              <a:t>Centauri/Arcturan [Knight, 1997]</a:t>
            </a:r>
            <a:endParaRPr lang="en-US"/>
          </a:p>
        </p:txBody>
      </p:sp>
      <p:grpSp>
        <p:nvGrpSpPr>
          <p:cNvPr id="34819" name="Group 3"/>
          <p:cNvGrpSpPr>
            <a:grpSpLocks/>
          </p:cNvGrpSpPr>
          <p:nvPr/>
        </p:nvGrpSpPr>
        <p:grpSpPr bwMode="auto">
          <a:xfrm>
            <a:off x="381000" y="1524000"/>
            <a:ext cx="8337550" cy="4873625"/>
            <a:chOff x="-3" y="-3"/>
            <a:chExt cx="3487" cy="3344"/>
          </a:xfrm>
        </p:grpSpPr>
        <p:grpSp>
          <p:nvGrpSpPr>
            <p:cNvPr id="34820" name="Group 4"/>
            <p:cNvGrpSpPr>
              <a:grpSpLocks/>
            </p:cNvGrpSpPr>
            <p:nvPr/>
          </p:nvGrpSpPr>
          <p:grpSpPr bwMode="auto">
            <a:xfrm>
              <a:off x="0" y="0"/>
              <a:ext cx="3481" cy="3338"/>
              <a:chOff x="0" y="0"/>
              <a:chExt cx="3481" cy="3338"/>
            </a:xfrm>
          </p:grpSpPr>
          <p:grpSp>
            <p:nvGrpSpPr>
              <p:cNvPr id="34821" name="Group 5"/>
              <p:cNvGrpSpPr>
                <a:grpSpLocks/>
              </p:cNvGrpSpPr>
              <p:nvPr/>
            </p:nvGrpSpPr>
            <p:grpSpPr bwMode="auto">
              <a:xfrm>
                <a:off x="0" y="0"/>
                <a:ext cx="1599" cy="633"/>
                <a:chOff x="0" y="0"/>
                <a:chExt cx="1599" cy="633"/>
              </a:xfrm>
            </p:grpSpPr>
            <p:sp>
              <p:nvSpPr>
                <p:cNvPr id="34822" name="Rectangle 6"/>
                <p:cNvSpPr>
                  <a:spLocks noChangeArrowheads="1"/>
                </p:cNvSpPr>
                <p:nvPr/>
              </p:nvSpPr>
              <p:spPr bwMode="auto">
                <a:xfrm>
                  <a:off x="43" y="0"/>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1a. ok-voon ororok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1b. at-voon bichat dat .</a:t>
                  </a:r>
                </a:p>
                <a:p>
                  <a:pPr algn="l" eaLnBrk="0" hangingPunct="0"/>
                  <a:endParaRPr lang="en-US" sz="3200">
                    <a:latin typeface="Times New Roman" pitchFamily="-111" charset="0"/>
                  </a:endParaRPr>
                </a:p>
              </p:txBody>
            </p:sp>
            <p:sp>
              <p:nvSpPr>
                <p:cNvPr id="34823" name="Rectangle 7"/>
                <p:cNvSpPr>
                  <a:spLocks noChangeArrowheads="1"/>
                </p:cNvSpPr>
                <p:nvPr/>
              </p:nvSpPr>
              <p:spPr bwMode="auto">
                <a:xfrm>
                  <a:off x="0" y="0"/>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4824" name="Group 8"/>
              <p:cNvGrpSpPr>
                <a:grpSpLocks/>
              </p:cNvGrpSpPr>
              <p:nvPr/>
            </p:nvGrpSpPr>
            <p:grpSpPr bwMode="auto">
              <a:xfrm>
                <a:off x="1599" y="0"/>
                <a:ext cx="1882" cy="633"/>
                <a:chOff x="1599" y="0"/>
                <a:chExt cx="1882" cy="633"/>
              </a:xfrm>
            </p:grpSpPr>
            <p:sp>
              <p:nvSpPr>
                <p:cNvPr id="34825" name="Rectangle 9"/>
                <p:cNvSpPr>
                  <a:spLocks noChangeArrowheads="1"/>
                </p:cNvSpPr>
                <p:nvPr/>
              </p:nvSpPr>
              <p:spPr bwMode="auto">
                <a:xfrm>
                  <a:off x="1642" y="0"/>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7a. lalok farok ororok lalok sprok izok enemok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7b. wat jjat bichat wat dat vat eneat .</a:t>
                  </a:r>
                </a:p>
                <a:p>
                  <a:pPr algn="l" eaLnBrk="0" hangingPunct="0"/>
                  <a:endParaRPr lang="en-US" sz="3200">
                    <a:latin typeface="Times New Roman" pitchFamily="-111" charset="0"/>
                  </a:endParaRPr>
                </a:p>
              </p:txBody>
            </p:sp>
            <p:sp>
              <p:nvSpPr>
                <p:cNvPr id="34826" name="Rectangle 10"/>
                <p:cNvSpPr>
                  <a:spLocks noChangeArrowheads="1"/>
                </p:cNvSpPr>
                <p:nvPr/>
              </p:nvSpPr>
              <p:spPr bwMode="auto">
                <a:xfrm>
                  <a:off x="1599" y="0"/>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4827" name="Group 11"/>
              <p:cNvGrpSpPr>
                <a:grpSpLocks/>
              </p:cNvGrpSpPr>
              <p:nvPr/>
            </p:nvGrpSpPr>
            <p:grpSpPr bwMode="auto">
              <a:xfrm>
                <a:off x="0" y="633"/>
                <a:ext cx="1599" cy="633"/>
                <a:chOff x="0" y="633"/>
                <a:chExt cx="1599" cy="633"/>
              </a:xfrm>
            </p:grpSpPr>
            <p:sp>
              <p:nvSpPr>
                <p:cNvPr id="34828" name="Rectangle 12"/>
                <p:cNvSpPr>
                  <a:spLocks noChangeArrowheads="1"/>
                </p:cNvSpPr>
                <p:nvPr/>
              </p:nvSpPr>
              <p:spPr bwMode="auto">
                <a:xfrm>
                  <a:off x="43" y="633"/>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2a. ok-drubel ok-voon anok plok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2b. at-drubel at-voon pippat rrat dat .</a:t>
                  </a:r>
                </a:p>
                <a:p>
                  <a:pPr algn="l" eaLnBrk="0" hangingPunct="0"/>
                  <a:endParaRPr lang="en-US" sz="3200">
                    <a:latin typeface="Times New Roman" pitchFamily="-111" charset="0"/>
                  </a:endParaRPr>
                </a:p>
              </p:txBody>
            </p:sp>
            <p:sp>
              <p:nvSpPr>
                <p:cNvPr id="34829" name="Rectangle 13"/>
                <p:cNvSpPr>
                  <a:spLocks noChangeArrowheads="1"/>
                </p:cNvSpPr>
                <p:nvPr/>
              </p:nvSpPr>
              <p:spPr bwMode="auto">
                <a:xfrm>
                  <a:off x="0" y="633"/>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4830" name="Group 14"/>
              <p:cNvGrpSpPr>
                <a:grpSpLocks/>
              </p:cNvGrpSpPr>
              <p:nvPr/>
            </p:nvGrpSpPr>
            <p:grpSpPr bwMode="auto">
              <a:xfrm>
                <a:off x="1599" y="633"/>
                <a:ext cx="1882" cy="633"/>
                <a:chOff x="1599" y="633"/>
                <a:chExt cx="1882" cy="633"/>
              </a:xfrm>
            </p:grpSpPr>
            <p:sp>
              <p:nvSpPr>
                <p:cNvPr id="34831" name="Rectangle 15"/>
                <p:cNvSpPr>
                  <a:spLocks noChangeArrowheads="1"/>
                </p:cNvSpPr>
                <p:nvPr/>
              </p:nvSpPr>
              <p:spPr bwMode="auto">
                <a:xfrm>
                  <a:off x="1642" y="633"/>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8a. lalok brok anok plok 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8b. iat lat pippat rrat nnat .</a:t>
                  </a:r>
                </a:p>
                <a:p>
                  <a:pPr algn="l" eaLnBrk="0" hangingPunct="0"/>
                  <a:endParaRPr lang="en-US" sz="3200">
                    <a:latin typeface="Times New Roman" pitchFamily="-111" charset="0"/>
                  </a:endParaRPr>
                </a:p>
              </p:txBody>
            </p:sp>
            <p:sp>
              <p:nvSpPr>
                <p:cNvPr id="34832" name="Rectangle 16"/>
                <p:cNvSpPr>
                  <a:spLocks noChangeArrowheads="1"/>
                </p:cNvSpPr>
                <p:nvPr/>
              </p:nvSpPr>
              <p:spPr bwMode="auto">
                <a:xfrm>
                  <a:off x="1599" y="633"/>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4833" name="Group 17"/>
              <p:cNvGrpSpPr>
                <a:grpSpLocks/>
              </p:cNvGrpSpPr>
              <p:nvPr/>
            </p:nvGrpSpPr>
            <p:grpSpPr bwMode="auto">
              <a:xfrm>
                <a:off x="0" y="1266"/>
                <a:ext cx="1599" cy="518"/>
                <a:chOff x="0" y="1266"/>
                <a:chExt cx="1599" cy="518"/>
              </a:xfrm>
            </p:grpSpPr>
            <p:sp>
              <p:nvSpPr>
                <p:cNvPr id="34834" name="Rectangle 18"/>
                <p:cNvSpPr>
                  <a:spLocks noChangeArrowheads="1"/>
                </p:cNvSpPr>
                <p:nvPr/>
              </p:nvSpPr>
              <p:spPr bwMode="auto">
                <a:xfrm>
                  <a:off x="43" y="1266"/>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3a. erok sprok izok </a:t>
                  </a:r>
                  <a:r>
                    <a:rPr lang="en-US" sz="1600" b="1">
                      <a:latin typeface="Times New Roman" pitchFamily="-111" charset="0"/>
                      <a:ea typeface="Times New Roman" pitchFamily="-111" charset="0"/>
                      <a:cs typeface="Times New Roman" pitchFamily="-111" charset="0"/>
                    </a:rPr>
                    <a:t>hihok</a:t>
                  </a:r>
                  <a:r>
                    <a:rPr lang="en-US" sz="1600">
                      <a:latin typeface="Times New Roman" pitchFamily="-111" charset="0"/>
                      <a:ea typeface="Times New Roman" pitchFamily="-111" charset="0"/>
                      <a:cs typeface="Times New Roman" pitchFamily="-111" charset="0"/>
                    </a:rPr>
                    <a:t> ghirok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3b. totat dat arrat vat hilat .</a:t>
                  </a:r>
                </a:p>
                <a:p>
                  <a:pPr algn="l" eaLnBrk="0" hangingPunct="0"/>
                  <a:endParaRPr lang="en-US" sz="3200">
                    <a:latin typeface="Times New Roman" pitchFamily="-111" charset="0"/>
                  </a:endParaRPr>
                </a:p>
              </p:txBody>
            </p:sp>
            <p:sp>
              <p:nvSpPr>
                <p:cNvPr id="34835" name="Rectangle 19"/>
                <p:cNvSpPr>
                  <a:spLocks noChangeArrowheads="1"/>
                </p:cNvSpPr>
                <p:nvPr/>
              </p:nvSpPr>
              <p:spPr bwMode="auto">
                <a:xfrm>
                  <a:off x="0" y="1266"/>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4836" name="Group 20"/>
              <p:cNvGrpSpPr>
                <a:grpSpLocks/>
              </p:cNvGrpSpPr>
              <p:nvPr/>
            </p:nvGrpSpPr>
            <p:grpSpPr bwMode="auto">
              <a:xfrm>
                <a:off x="1599" y="1266"/>
                <a:ext cx="1882" cy="518"/>
                <a:chOff x="1599" y="1266"/>
                <a:chExt cx="1882" cy="518"/>
              </a:xfrm>
            </p:grpSpPr>
            <p:sp>
              <p:nvSpPr>
                <p:cNvPr id="34837" name="Rectangle 21"/>
                <p:cNvSpPr>
                  <a:spLocks noChangeArrowheads="1"/>
                </p:cNvSpPr>
                <p:nvPr/>
              </p:nvSpPr>
              <p:spPr bwMode="auto">
                <a:xfrm>
                  <a:off x="1642" y="1266"/>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9a. wiwok nok izok kantok ok-yurp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9b. totat nnat quat oloat at-yurp .</a:t>
                  </a:r>
                </a:p>
                <a:p>
                  <a:pPr algn="l" eaLnBrk="0" hangingPunct="0"/>
                  <a:endParaRPr lang="en-US" sz="3200">
                    <a:latin typeface="Times New Roman" pitchFamily="-111" charset="0"/>
                  </a:endParaRPr>
                </a:p>
              </p:txBody>
            </p:sp>
            <p:sp>
              <p:nvSpPr>
                <p:cNvPr id="34838" name="Rectangle 22"/>
                <p:cNvSpPr>
                  <a:spLocks noChangeArrowheads="1"/>
                </p:cNvSpPr>
                <p:nvPr/>
              </p:nvSpPr>
              <p:spPr bwMode="auto">
                <a:xfrm>
                  <a:off x="1599" y="1266"/>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4839" name="Group 23"/>
              <p:cNvGrpSpPr>
                <a:grpSpLocks/>
              </p:cNvGrpSpPr>
              <p:nvPr/>
            </p:nvGrpSpPr>
            <p:grpSpPr bwMode="auto">
              <a:xfrm>
                <a:off x="0" y="1784"/>
                <a:ext cx="1599" cy="518"/>
                <a:chOff x="0" y="1784"/>
                <a:chExt cx="1599" cy="518"/>
              </a:xfrm>
            </p:grpSpPr>
            <p:sp>
              <p:nvSpPr>
                <p:cNvPr id="34840" name="Rectangle 24"/>
                <p:cNvSpPr>
                  <a:spLocks noChangeArrowheads="1"/>
                </p:cNvSpPr>
                <p:nvPr/>
              </p:nvSpPr>
              <p:spPr bwMode="auto">
                <a:xfrm>
                  <a:off x="43" y="1784"/>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4a. ok-voon anok drok brok jok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4b. at-voon krat pippat sat lat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endParaRPr lang="en-US" sz="3200">
                    <a:latin typeface="Times New Roman" pitchFamily="-111" charset="0"/>
                  </a:endParaRPr>
                </a:p>
              </p:txBody>
            </p:sp>
            <p:sp>
              <p:nvSpPr>
                <p:cNvPr id="34841" name="Rectangle 25"/>
                <p:cNvSpPr>
                  <a:spLocks noChangeArrowheads="1"/>
                </p:cNvSpPr>
                <p:nvPr/>
              </p:nvSpPr>
              <p:spPr bwMode="auto">
                <a:xfrm>
                  <a:off x="0" y="1784"/>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4842" name="Group 26"/>
              <p:cNvGrpSpPr>
                <a:grpSpLocks/>
              </p:cNvGrpSpPr>
              <p:nvPr/>
            </p:nvGrpSpPr>
            <p:grpSpPr bwMode="auto">
              <a:xfrm>
                <a:off x="1599" y="1784"/>
                <a:ext cx="1882" cy="518"/>
                <a:chOff x="1599" y="1784"/>
                <a:chExt cx="1882" cy="518"/>
              </a:xfrm>
            </p:grpSpPr>
            <p:sp>
              <p:nvSpPr>
                <p:cNvPr id="34843" name="Rectangle 27"/>
                <p:cNvSpPr>
                  <a:spLocks noChangeArrowheads="1"/>
                </p:cNvSpPr>
                <p:nvPr/>
              </p:nvSpPr>
              <p:spPr bwMode="auto">
                <a:xfrm>
                  <a:off x="1642" y="1784"/>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10a. lalok mok nok yorok ghirok clok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10b. wat nnat gat mat bat hilat .</a:t>
                  </a:r>
                </a:p>
                <a:p>
                  <a:pPr algn="l" eaLnBrk="0" hangingPunct="0"/>
                  <a:endParaRPr lang="en-US" sz="3200">
                    <a:latin typeface="Times New Roman" pitchFamily="-111" charset="0"/>
                  </a:endParaRPr>
                </a:p>
              </p:txBody>
            </p:sp>
            <p:sp>
              <p:nvSpPr>
                <p:cNvPr id="34844" name="Rectangle 28"/>
                <p:cNvSpPr>
                  <a:spLocks noChangeArrowheads="1"/>
                </p:cNvSpPr>
                <p:nvPr/>
              </p:nvSpPr>
              <p:spPr bwMode="auto">
                <a:xfrm>
                  <a:off x="1599" y="1784"/>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4845" name="Group 29"/>
              <p:cNvGrpSpPr>
                <a:grpSpLocks/>
              </p:cNvGrpSpPr>
              <p:nvPr/>
            </p:nvGrpSpPr>
            <p:grpSpPr bwMode="auto">
              <a:xfrm>
                <a:off x="0" y="2302"/>
                <a:ext cx="1599" cy="518"/>
                <a:chOff x="0" y="2302"/>
                <a:chExt cx="1599" cy="518"/>
              </a:xfrm>
            </p:grpSpPr>
            <p:sp>
              <p:nvSpPr>
                <p:cNvPr id="34846" name="Rectangle 30"/>
                <p:cNvSpPr>
                  <a:spLocks noChangeArrowheads="1"/>
                </p:cNvSpPr>
                <p:nvPr/>
              </p:nvSpPr>
              <p:spPr bwMode="auto">
                <a:xfrm>
                  <a:off x="43" y="2302"/>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5a. wiwok farok izok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5b. totat jjat quat cat .</a:t>
                  </a:r>
                </a:p>
                <a:p>
                  <a:pPr algn="l" eaLnBrk="0" hangingPunct="0"/>
                  <a:endParaRPr lang="en-US" sz="3200">
                    <a:latin typeface="Times New Roman" pitchFamily="-111" charset="0"/>
                  </a:endParaRPr>
                </a:p>
              </p:txBody>
            </p:sp>
            <p:sp>
              <p:nvSpPr>
                <p:cNvPr id="34847" name="Rectangle 31"/>
                <p:cNvSpPr>
                  <a:spLocks noChangeArrowheads="1"/>
                </p:cNvSpPr>
                <p:nvPr/>
              </p:nvSpPr>
              <p:spPr bwMode="auto">
                <a:xfrm>
                  <a:off x="0" y="2302"/>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4848" name="Group 32"/>
              <p:cNvGrpSpPr>
                <a:grpSpLocks/>
              </p:cNvGrpSpPr>
              <p:nvPr/>
            </p:nvGrpSpPr>
            <p:grpSpPr bwMode="auto">
              <a:xfrm>
                <a:off x="1599" y="2302"/>
                <a:ext cx="1882" cy="518"/>
                <a:chOff x="1599" y="2302"/>
                <a:chExt cx="1882" cy="518"/>
              </a:xfrm>
            </p:grpSpPr>
            <p:sp>
              <p:nvSpPr>
                <p:cNvPr id="34849" name="Rectangle 33"/>
                <p:cNvSpPr>
                  <a:spLocks noChangeArrowheads="1"/>
                </p:cNvSpPr>
                <p:nvPr/>
              </p:nvSpPr>
              <p:spPr bwMode="auto">
                <a:xfrm>
                  <a:off x="1642" y="2302"/>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11a. lalok nok crrrok </a:t>
                  </a:r>
                  <a:r>
                    <a:rPr lang="en-US" sz="1600" b="1">
                      <a:latin typeface="Times New Roman" pitchFamily="-111" charset="0"/>
                      <a:ea typeface="Times New Roman" pitchFamily="-111" charset="0"/>
                      <a:cs typeface="Times New Roman" pitchFamily="-111" charset="0"/>
                    </a:rPr>
                    <a:t>hihok</a:t>
                  </a:r>
                  <a:r>
                    <a:rPr lang="en-US" sz="1600">
                      <a:latin typeface="Times New Roman" pitchFamily="-111" charset="0"/>
                      <a:ea typeface="Times New Roman" pitchFamily="-111" charset="0"/>
                      <a:cs typeface="Times New Roman" pitchFamily="-111" charset="0"/>
                    </a:rPr>
                    <a:t> yorok zanzanok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11b. wat nnat arrat mat zanzanat .</a:t>
                  </a:r>
                </a:p>
                <a:p>
                  <a:pPr algn="l" eaLnBrk="0" hangingPunct="0"/>
                  <a:endParaRPr lang="en-US" sz="3200">
                    <a:latin typeface="Times New Roman" pitchFamily="-111" charset="0"/>
                  </a:endParaRPr>
                </a:p>
              </p:txBody>
            </p:sp>
            <p:sp>
              <p:nvSpPr>
                <p:cNvPr id="34850" name="Rectangle 34"/>
                <p:cNvSpPr>
                  <a:spLocks noChangeArrowheads="1"/>
                </p:cNvSpPr>
                <p:nvPr/>
              </p:nvSpPr>
              <p:spPr bwMode="auto">
                <a:xfrm>
                  <a:off x="1599" y="2302"/>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4851" name="Group 35"/>
              <p:cNvGrpSpPr>
                <a:grpSpLocks/>
              </p:cNvGrpSpPr>
              <p:nvPr/>
            </p:nvGrpSpPr>
            <p:grpSpPr bwMode="auto">
              <a:xfrm>
                <a:off x="0" y="2820"/>
                <a:ext cx="1599" cy="518"/>
                <a:chOff x="0" y="2820"/>
                <a:chExt cx="1599" cy="518"/>
              </a:xfrm>
            </p:grpSpPr>
            <p:sp>
              <p:nvSpPr>
                <p:cNvPr id="34852" name="Rectangle 36"/>
                <p:cNvSpPr>
                  <a:spLocks noChangeArrowheads="1"/>
                </p:cNvSpPr>
                <p:nvPr/>
              </p:nvSpPr>
              <p:spPr bwMode="auto">
                <a:xfrm>
                  <a:off x="43" y="2820"/>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6a. lalok sprok izok jok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6b. wat dat krat quat cat .</a:t>
                  </a:r>
                </a:p>
                <a:p>
                  <a:pPr algn="l" eaLnBrk="0" hangingPunct="0"/>
                  <a:endParaRPr lang="en-US" sz="3200">
                    <a:latin typeface="Times New Roman" pitchFamily="-111" charset="0"/>
                  </a:endParaRPr>
                </a:p>
              </p:txBody>
            </p:sp>
            <p:sp>
              <p:nvSpPr>
                <p:cNvPr id="34853" name="Rectangle 37"/>
                <p:cNvSpPr>
                  <a:spLocks noChangeArrowheads="1"/>
                </p:cNvSpPr>
                <p:nvPr/>
              </p:nvSpPr>
              <p:spPr bwMode="auto">
                <a:xfrm>
                  <a:off x="0" y="2820"/>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4854" name="Group 38"/>
              <p:cNvGrpSpPr>
                <a:grpSpLocks/>
              </p:cNvGrpSpPr>
              <p:nvPr/>
            </p:nvGrpSpPr>
            <p:grpSpPr bwMode="auto">
              <a:xfrm>
                <a:off x="1599" y="2820"/>
                <a:ext cx="1882" cy="518"/>
                <a:chOff x="1599" y="2820"/>
                <a:chExt cx="1882" cy="518"/>
              </a:xfrm>
            </p:grpSpPr>
            <p:sp>
              <p:nvSpPr>
                <p:cNvPr id="34855" name="Rectangle 39"/>
                <p:cNvSpPr>
                  <a:spLocks noChangeArrowheads="1"/>
                </p:cNvSpPr>
                <p:nvPr/>
              </p:nvSpPr>
              <p:spPr bwMode="auto">
                <a:xfrm>
                  <a:off x="1642" y="2820"/>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12a. lalok rarok nok izok </a:t>
                  </a:r>
                  <a:r>
                    <a:rPr lang="en-US" sz="1600" b="1">
                      <a:latin typeface="Times New Roman" pitchFamily="-111" charset="0"/>
                      <a:ea typeface="Times New Roman" pitchFamily="-111" charset="0"/>
                      <a:cs typeface="Times New Roman" pitchFamily="-111" charset="0"/>
                    </a:rPr>
                    <a:t>hihok</a:t>
                  </a:r>
                  <a:r>
                    <a:rPr lang="en-US" sz="1600">
                      <a:latin typeface="Times New Roman" pitchFamily="-111" charset="0"/>
                      <a:ea typeface="Times New Roman" pitchFamily="-111" charset="0"/>
                      <a:cs typeface="Times New Roman" pitchFamily="-111" charset="0"/>
                    </a:rPr>
                    <a:t> 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12b. wat nnat forat arrat vat gat .</a:t>
                  </a:r>
                </a:p>
                <a:p>
                  <a:pPr algn="l" eaLnBrk="0" hangingPunct="0"/>
                  <a:endParaRPr lang="en-US" sz="3200">
                    <a:latin typeface="Times New Roman" pitchFamily="-111" charset="0"/>
                  </a:endParaRPr>
                </a:p>
              </p:txBody>
            </p:sp>
            <p:sp>
              <p:nvSpPr>
                <p:cNvPr id="34856" name="Rectangle 40"/>
                <p:cNvSpPr>
                  <a:spLocks noChangeArrowheads="1"/>
                </p:cNvSpPr>
                <p:nvPr/>
              </p:nvSpPr>
              <p:spPr bwMode="auto">
                <a:xfrm>
                  <a:off x="1599" y="2820"/>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sp>
          <p:nvSpPr>
            <p:cNvPr id="34857" name="Rectangle 41"/>
            <p:cNvSpPr>
              <a:spLocks noChangeArrowheads="1"/>
            </p:cNvSpPr>
            <p:nvPr/>
          </p:nvSpPr>
          <p:spPr bwMode="auto">
            <a:xfrm>
              <a:off x="-3" y="-3"/>
              <a:ext cx="3487" cy="3344"/>
            </a:xfrm>
            <a:prstGeom prst="rect">
              <a:avLst/>
            </a:prstGeom>
            <a:noFill/>
            <a:ln w="9525">
              <a:solidFill>
                <a:srgbClr val="A0A0A0"/>
              </a:solidFill>
              <a:miter lim="800000"/>
              <a:headEnd/>
              <a:tailEnd/>
            </a:ln>
            <a:effectLst/>
          </p:spPr>
          <p:txBody>
            <a:bodyPr wrap="none" anchor="ctr">
              <a:prstTxWarp prst="textNoShape">
                <a:avLst/>
              </a:prstTxWarp>
              <a:spAutoFit/>
            </a:bodyPr>
            <a:lstStyle/>
            <a:p>
              <a:endParaRPr lang="en-US"/>
            </a:p>
          </p:txBody>
        </p:sp>
      </p:grpSp>
      <p:sp>
        <p:nvSpPr>
          <p:cNvPr id="34858" name="Text Box 42"/>
          <p:cNvSpPr txBox="1">
            <a:spLocks noChangeArrowheads="1"/>
          </p:cNvSpPr>
          <p:nvPr/>
        </p:nvSpPr>
        <p:spPr bwMode="auto">
          <a:xfrm>
            <a:off x="152400" y="1066800"/>
            <a:ext cx="8585200" cy="366713"/>
          </a:xfrm>
          <a:prstGeom prst="rect">
            <a:avLst/>
          </a:prstGeom>
          <a:noFill/>
          <a:ln w="9525">
            <a:noFill/>
            <a:miter lim="800000"/>
            <a:headEnd/>
            <a:tailEnd/>
          </a:ln>
          <a:effectLst/>
        </p:spPr>
        <p:txBody>
          <a:bodyPr wrap="none">
            <a:prstTxWarp prst="textNoShape">
              <a:avLst/>
            </a:prstTxWarp>
            <a:spAutoFit/>
          </a:bodyPr>
          <a:lstStyle/>
          <a:p>
            <a:pPr algn="l"/>
            <a:r>
              <a:rPr lang="en-US">
                <a:solidFill>
                  <a:schemeClr val="tx2"/>
                </a:solidFill>
              </a:rPr>
              <a:t>Your assignment, translate this to Arcturan:    </a:t>
            </a:r>
            <a:r>
              <a:rPr lang="en-US" sz="1600" b="1">
                <a:solidFill>
                  <a:schemeClr val="tx2"/>
                </a:solidFill>
                <a:latin typeface="Times New Roman" pitchFamily="-111" charset="0"/>
              </a:rPr>
              <a:t>farok</a:t>
            </a:r>
            <a:r>
              <a:rPr lang="en-US" sz="1600">
                <a:solidFill>
                  <a:schemeClr val="tx2"/>
                </a:solidFill>
                <a:latin typeface="Times New Roman" pitchFamily="-111" charset="0"/>
              </a:rPr>
              <a:t> crrrok hihok yorok clok kantok ok-yurp</a:t>
            </a:r>
          </a:p>
        </p:txBody>
      </p:sp>
      <p:sp>
        <p:nvSpPr>
          <p:cNvPr id="34859" name="Line 43"/>
          <p:cNvSpPr>
            <a:spLocks noChangeShapeType="1"/>
          </p:cNvSpPr>
          <p:nvPr/>
        </p:nvSpPr>
        <p:spPr bwMode="auto">
          <a:xfrm flipH="1">
            <a:off x="1447800" y="5181600"/>
            <a:ext cx="152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4860" name="Line 44"/>
          <p:cNvSpPr>
            <a:spLocks noChangeShapeType="1"/>
          </p:cNvSpPr>
          <p:nvPr/>
        </p:nvSpPr>
        <p:spPr bwMode="auto">
          <a:xfrm flipH="1">
            <a:off x="5257800" y="1828800"/>
            <a:ext cx="762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93" name="Rectangle 53"/>
          <p:cNvSpPr>
            <a:spLocks noChangeArrowheads="1"/>
          </p:cNvSpPr>
          <p:nvPr/>
        </p:nvSpPr>
        <p:spPr bwMode="auto">
          <a:xfrm>
            <a:off x="5943600" y="1066800"/>
            <a:ext cx="568325" cy="381000"/>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35892" name="Rectangle 52"/>
          <p:cNvSpPr>
            <a:spLocks noChangeArrowheads="1"/>
          </p:cNvSpPr>
          <p:nvPr/>
        </p:nvSpPr>
        <p:spPr bwMode="auto">
          <a:xfrm>
            <a:off x="4800600" y="1066800"/>
            <a:ext cx="568325" cy="381000"/>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35891" name="Rectangle 51"/>
          <p:cNvSpPr>
            <a:spLocks noChangeArrowheads="1"/>
          </p:cNvSpPr>
          <p:nvPr/>
        </p:nvSpPr>
        <p:spPr bwMode="auto">
          <a:xfrm>
            <a:off x="6477000" y="1066800"/>
            <a:ext cx="568325"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5890" name="Rectangle 50"/>
          <p:cNvSpPr>
            <a:spLocks noChangeArrowheads="1"/>
          </p:cNvSpPr>
          <p:nvPr/>
        </p:nvSpPr>
        <p:spPr bwMode="auto">
          <a:xfrm>
            <a:off x="6675438" y="4905375"/>
            <a:ext cx="533400"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5889" name="Rectangle 49"/>
          <p:cNvSpPr>
            <a:spLocks noChangeArrowheads="1"/>
          </p:cNvSpPr>
          <p:nvPr/>
        </p:nvSpPr>
        <p:spPr bwMode="auto">
          <a:xfrm>
            <a:off x="6003925" y="4135438"/>
            <a:ext cx="533400"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5842" name="Rectangle 2"/>
          <p:cNvSpPr>
            <a:spLocks noGrp="1" noChangeArrowheads="1"/>
          </p:cNvSpPr>
          <p:nvPr>
            <p:ph type="title"/>
          </p:nvPr>
        </p:nvSpPr>
        <p:spPr>
          <a:xfrm>
            <a:off x="228600" y="138113"/>
            <a:ext cx="8458200" cy="838200"/>
          </a:xfrm>
        </p:spPr>
        <p:txBody>
          <a:bodyPr/>
          <a:lstStyle/>
          <a:p>
            <a:r>
              <a:rPr lang="en-US" sz="3600"/>
              <a:t>Centauri/Arcturan [Knight, 1997]</a:t>
            </a:r>
            <a:endParaRPr lang="en-US"/>
          </a:p>
        </p:txBody>
      </p:sp>
      <p:grpSp>
        <p:nvGrpSpPr>
          <p:cNvPr id="35843" name="Group 3"/>
          <p:cNvGrpSpPr>
            <a:grpSpLocks/>
          </p:cNvGrpSpPr>
          <p:nvPr/>
        </p:nvGrpSpPr>
        <p:grpSpPr bwMode="auto">
          <a:xfrm>
            <a:off x="381000" y="1524000"/>
            <a:ext cx="8337550" cy="4873625"/>
            <a:chOff x="-3" y="-3"/>
            <a:chExt cx="3487" cy="3344"/>
          </a:xfrm>
        </p:grpSpPr>
        <p:grpSp>
          <p:nvGrpSpPr>
            <p:cNvPr id="35844" name="Group 4"/>
            <p:cNvGrpSpPr>
              <a:grpSpLocks/>
            </p:cNvGrpSpPr>
            <p:nvPr/>
          </p:nvGrpSpPr>
          <p:grpSpPr bwMode="auto">
            <a:xfrm>
              <a:off x="0" y="0"/>
              <a:ext cx="3481" cy="3338"/>
              <a:chOff x="0" y="0"/>
              <a:chExt cx="3481" cy="3338"/>
            </a:xfrm>
          </p:grpSpPr>
          <p:grpSp>
            <p:nvGrpSpPr>
              <p:cNvPr id="35845" name="Group 5"/>
              <p:cNvGrpSpPr>
                <a:grpSpLocks/>
              </p:cNvGrpSpPr>
              <p:nvPr/>
            </p:nvGrpSpPr>
            <p:grpSpPr bwMode="auto">
              <a:xfrm>
                <a:off x="0" y="0"/>
                <a:ext cx="1599" cy="633"/>
                <a:chOff x="0" y="0"/>
                <a:chExt cx="1599" cy="633"/>
              </a:xfrm>
            </p:grpSpPr>
            <p:sp>
              <p:nvSpPr>
                <p:cNvPr id="35846" name="Rectangle 6"/>
                <p:cNvSpPr>
                  <a:spLocks noChangeArrowheads="1"/>
                </p:cNvSpPr>
                <p:nvPr/>
              </p:nvSpPr>
              <p:spPr bwMode="auto">
                <a:xfrm>
                  <a:off x="43" y="0"/>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1a. ok-voon ororok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1b. at-voon bichat dat .</a:t>
                  </a:r>
                </a:p>
                <a:p>
                  <a:pPr algn="l" eaLnBrk="0" hangingPunct="0"/>
                  <a:endParaRPr lang="en-US" sz="3200">
                    <a:latin typeface="Times New Roman" pitchFamily="-111" charset="0"/>
                  </a:endParaRPr>
                </a:p>
              </p:txBody>
            </p:sp>
            <p:sp>
              <p:nvSpPr>
                <p:cNvPr id="35847" name="Rectangle 7"/>
                <p:cNvSpPr>
                  <a:spLocks noChangeArrowheads="1"/>
                </p:cNvSpPr>
                <p:nvPr/>
              </p:nvSpPr>
              <p:spPr bwMode="auto">
                <a:xfrm>
                  <a:off x="0" y="0"/>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5848" name="Group 8"/>
              <p:cNvGrpSpPr>
                <a:grpSpLocks/>
              </p:cNvGrpSpPr>
              <p:nvPr/>
            </p:nvGrpSpPr>
            <p:grpSpPr bwMode="auto">
              <a:xfrm>
                <a:off x="1599" y="0"/>
                <a:ext cx="1882" cy="633"/>
                <a:chOff x="1599" y="0"/>
                <a:chExt cx="1882" cy="633"/>
              </a:xfrm>
            </p:grpSpPr>
            <p:sp>
              <p:nvSpPr>
                <p:cNvPr id="35849" name="Rectangle 9"/>
                <p:cNvSpPr>
                  <a:spLocks noChangeArrowheads="1"/>
                </p:cNvSpPr>
                <p:nvPr/>
              </p:nvSpPr>
              <p:spPr bwMode="auto">
                <a:xfrm>
                  <a:off x="1642" y="0"/>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7a. lalok farok ororok lalok sprok izok enemok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7b. wat jjat bichat wat dat vat eneat .</a:t>
                  </a:r>
                </a:p>
                <a:p>
                  <a:pPr algn="l" eaLnBrk="0" hangingPunct="0"/>
                  <a:endParaRPr lang="en-US" sz="3200">
                    <a:latin typeface="Times New Roman" pitchFamily="-111" charset="0"/>
                  </a:endParaRPr>
                </a:p>
              </p:txBody>
            </p:sp>
            <p:sp>
              <p:nvSpPr>
                <p:cNvPr id="35850" name="Rectangle 10"/>
                <p:cNvSpPr>
                  <a:spLocks noChangeArrowheads="1"/>
                </p:cNvSpPr>
                <p:nvPr/>
              </p:nvSpPr>
              <p:spPr bwMode="auto">
                <a:xfrm>
                  <a:off x="1599" y="0"/>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5851" name="Group 11"/>
              <p:cNvGrpSpPr>
                <a:grpSpLocks/>
              </p:cNvGrpSpPr>
              <p:nvPr/>
            </p:nvGrpSpPr>
            <p:grpSpPr bwMode="auto">
              <a:xfrm>
                <a:off x="0" y="633"/>
                <a:ext cx="1599" cy="633"/>
                <a:chOff x="0" y="633"/>
                <a:chExt cx="1599" cy="633"/>
              </a:xfrm>
            </p:grpSpPr>
            <p:sp>
              <p:nvSpPr>
                <p:cNvPr id="35852" name="Rectangle 12"/>
                <p:cNvSpPr>
                  <a:spLocks noChangeArrowheads="1"/>
                </p:cNvSpPr>
                <p:nvPr/>
              </p:nvSpPr>
              <p:spPr bwMode="auto">
                <a:xfrm>
                  <a:off x="43" y="633"/>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2a. ok-drubel ok-voon anok plok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2b. at-drubel at-voon pippat rrat dat .</a:t>
                  </a:r>
                </a:p>
                <a:p>
                  <a:pPr algn="l" eaLnBrk="0" hangingPunct="0"/>
                  <a:endParaRPr lang="en-US" sz="3200">
                    <a:latin typeface="Times New Roman" pitchFamily="-111" charset="0"/>
                  </a:endParaRPr>
                </a:p>
              </p:txBody>
            </p:sp>
            <p:sp>
              <p:nvSpPr>
                <p:cNvPr id="35853" name="Rectangle 13"/>
                <p:cNvSpPr>
                  <a:spLocks noChangeArrowheads="1"/>
                </p:cNvSpPr>
                <p:nvPr/>
              </p:nvSpPr>
              <p:spPr bwMode="auto">
                <a:xfrm>
                  <a:off x="0" y="633"/>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5854" name="Group 14"/>
              <p:cNvGrpSpPr>
                <a:grpSpLocks/>
              </p:cNvGrpSpPr>
              <p:nvPr/>
            </p:nvGrpSpPr>
            <p:grpSpPr bwMode="auto">
              <a:xfrm>
                <a:off x="1599" y="633"/>
                <a:ext cx="1882" cy="633"/>
                <a:chOff x="1599" y="633"/>
                <a:chExt cx="1882" cy="633"/>
              </a:xfrm>
            </p:grpSpPr>
            <p:sp>
              <p:nvSpPr>
                <p:cNvPr id="35855" name="Rectangle 15"/>
                <p:cNvSpPr>
                  <a:spLocks noChangeArrowheads="1"/>
                </p:cNvSpPr>
                <p:nvPr/>
              </p:nvSpPr>
              <p:spPr bwMode="auto">
                <a:xfrm>
                  <a:off x="1642" y="633"/>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8a. lalok brok anok plok 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8b. iat lat pippat rrat nnat .</a:t>
                  </a:r>
                </a:p>
                <a:p>
                  <a:pPr algn="l" eaLnBrk="0" hangingPunct="0"/>
                  <a:endParaRPr lang="en-US" sz="3200">
                    <a:latin typeface="Times New Roman" pitchFamily="-111" charset="0"/>
                  </a:endParaRPr>
                </a:p>
              </p:txBody>
            </p:sp>
            <p:sp>
              <p:nvSpPr>
                <p:cNvPr id="35856" name="Rectangle 16"/>
                <p:cNvSpPr>
                  <a:spLocks noChangeArrowheads="1"/>
                </p:cNvSpPr>
                <p:nvPr/>
              </p:nvSpPr>
              <p:spPr bwMode="auto">
                <a:xfrm>
                  <a:off x="1599" y="633"/>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5857" name="Group 17"/>
              <p:cNvGrpSpPr>
                <a:grpSpLocks/>
              </p:cNvGrpSpPr>
              <p:nvPr/>
            </p:nvGrpSpPr>
            <p:grpSpPr bwMode="auto">
              <a:xfrm>
                <a:off x="0" y="1266"/>
                <a:ext cx="1599" cy="518"/>
                <a:chOff x="0" y="1266"/>
                <a:chExt cx="1599" cy="518"/>
              </a:xfrm>
            </p:grpSpPr>
            <p:sp>
              <p:nvSpPr>
                <p:cNvPr id="35858" name="Rectangle 18"/>
                <p:cNvSpPr>
                  <a:spLocks noChangeArrowheads="1"/>
                </p:cNvSpPr>
                <p:nvPr/>
              </p:nvSpPr>
              <p:spPr bwMode="auto">
                <a:xfrm>
                  <a:off x="43" y="1266"/>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3a. erok sprok izok </a:t>
                  </a:r>
                  <a:r>
                    <a:rPr lang="en-US" sz="1600" b="1">
                      <a:latin typeface="Times New Roman" pitchFamily="-111" charset="0"/>
                      <a:ea typeface="Times New Roman" pitchFamily="-111" charset="0"/>
                      <a:cs typeface="Times New Roman" pitchFamily="-111" charset="0"/>
                    </a:rPr>
                    <a:t>hihok</a:t>
                  </a:r>
                  <a:r>
                    <a:rPr lang="en-US" sz="1600">
                      <a:latin typeface="Times New Roman" pitchFamily="-111" charset="0"/>
                      <a:ea typeface="Times New Roman" pitchFamily="-111" charset="0"/>
                      <a:cs typeface="Times New Roman" pitchFamily="-111" charset="0"/>
                    </a:rPr>
                    <a:t> ghirok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3b. totat dat arrat vat hilat .</a:t>
                  </a:r>
                </a:p>
                <a:p>
                  <a:pPr algn="l" eaLnBrk="0" hangingPunct="0"/>
                  <a:endParaRPr lang="en-US" sz="3200">
                    <a:latin typeface="Times New Roman" pitchFamily="-111" charset="0"/>
                  </a:endParaRPr>
                </a:p>
              </p:txBody>
            </p:sp>
            <p:sp>
              <p:nvSpPr>
                <p:cNvPr id="35859" name="Rectangle 19"/>
                <p:cNvSpPr>
                  <a:spLocks noChangeArrowheads="1"/>
                </p:cNvSpPr>
                <p:nvPr/>
              </p:nvSpPr>
              <p:spPr bwMode="auto">
                <a:xfrm>
                  <a:off x="0" y="1266"/>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5860" name="Group 20"/>
              <p:cNvGrpSpPr>
                <a:grpSpLocks/>
              </p:cNvGrpSpPr>
              <p:nvPr/>
            </p:nvGrpSpPr>
            <p:grpSpPr bwMode="auto">
              <a:xfrm>
                <a:off x="1599" y="1266"/>
                <a:ext cx="1882" cy="518"/>
                <a:chOff x="1599" y="1266"/>
                <a:chExt cx="1882" cy="518"/>
              </a:xfrm>
            </p:grpSpPr>
            <p:sp>
              <p:nvSpPr>
                <p:cNvPr id="35861" name="Rectangle 21"/>
                <p:cNvSpPr>
                  <a:spLocks noChangeArrowheads="1"/>
                </p:cNvSpPr>
                <p:nvPr/>
              </p:nvSpPr>
              <p:spPr bwMode="auto">
                <a:xfrm>
                  <a:off x="1642" y="1266"/>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9a. wiwok nok izok kantok ok-yurp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9b. totat nnat quat oloat at-yurp .</a:t>
                  </a:r>
                </a:p>
                <a:p>
                  <a:pPr algn="l" eaLnBrk="0" hangingPunct="0"/>
                  <a:endParaRPr lang="en-US" sz="3200">
                    <a:latin typeface="Times New Roman" pitchFamily="-111" charset="0"/>
                  </a:endParaRPr>
                </a:p>
              </p:txBody>
            </p:sp>
            <p:sp>
              <p:nvSpPr>
                <p:cNvPr id="35862" name="Rectangle 22"/>
                <p:cNvSpPr>
                  <a:spLocks noChangeArrowheads="1"/>
                </p:cNvSpPr>
                <p:nvPr/>
              </p:nvSpPr>
              <p:spPr bwMode="auto">
                <a:xfrm>
                  <a:off x="1599" y="1266"/>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5863" name="Group 23"/>
              <p:cNvGrpSpPr>
                <a:grpSpLocks/>
              </p:cNvGrpSpPr>
              <p:nvPr/>
            </p:nvGrpSpPr>
            <p:grpSpPr bwMode="auto">
              <a:xfrm>
                <a:off x="0" y="1784"/>
                <a:ext cx="1599" cy="518"/>
                <a:chOff x="0" y="1784"/>
                <a:chExt cx="1599" cy="518"/>
              </a:xfrm>
            </p:grpSpPr>
            <p:sp>
              <p:nvSpPr>
                <p:cNvPr id="35864" name="Rectangle 24"/>
                <p:cNvSpPr>
                  <a:spLocks noChangeArrowheads="1"/>
                </p:cNvSpPr>
                <p:nvPr/>
              </p:nvSpPr>
              <p:spPr bwMode="auto">
                <a:xfrm>
                  <a:off x="43" y="1784"/>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4a. ok-voon anok drok brok jok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4b. at-voon krat pippat sat lat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endParaRPr lang="en-US" sz="3200">
                    <a:latin typeface="Times New Roman" pitchFamily="-111" charset="0"/>
                  </a:endParaRPr>
                </a:p>
              </p:txBody>
            </p:sp>
            <p:sp>
              <p:nvSpPr>
                <p:cNvPr id="35865" name="Rectangle 25"/>
                <p:cNvSpPr>
                  <a:spLocks noChangeArrowheads="1"/>
                </p:cNvSpPr>
                <p:nvPr/>
              </p:nvSpPr>
              <p:spPr bwMode="auto">
                <a:xfrm>
                  <a:off x="0" y="1784"/>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5866" name="Group 26"/>
              <p:cNvGrpSpPr>
                <a:grpSpLocks/>
              </p:cNvGrpSpPr>
              <p:nvPr/>
            </p:nvGrpSpPr>
            <p:grpSpPr bwMode="auto">
              <a:xfrm>
                <a:off x="1599" y="1784"/>
                <a:ext cx="1882" cy="518"/>
                <a:chOff x="1599" y="1784"/>
                <a:chExt cx="1882" cy="518"/>
              </a:xfrm>
            </p:grpSpPr>
            <p:sp>
              <p:nvSpPr>
                <p:cNvPr id="35867" name="Rectangle 27"/>
                <p:cNvSpPr>
                  <a:spLocks noChangeArrowheads="1"/>
                </p:cNvSpPr>
                <p:nvPr/>
              </p:nvSpPr>
              <p:spPr bwMode="auto">
                <a:xfrm>
                  <a:off x="1642" y="1784"/>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10a. lalok mok nok </a:t>
                  </a:r>
                  <a:r>
                    <a:rPr lang="en-US" sz="1600" b="1">
                      <a:latin typeface="Times New Roman" pitchFamily="-111" charset="0"/>
                      <a:ea typeface="Times New Roman" pitchFamily="-111" charset="0"/>
                      <a:cs typeface="Times New Roman" pitchFamily="-111" charset="0"/>
                    </a:rPr>
                    <a:t>yorok</a:t>
                  </a:r>
                  <a:r>
                    <a:rPr lang="en-US" sz="1600">
                      <a:latin typeface="Times New Roman" pitchFamily="-111" charset="0"/>
                      <a:ea typeface="Times New Roman" pitchFamily="-111" charset="0"/>
                      <a:cs typeface="Times New Roman" pitchFamily="-111" charset="0"/>
                    </a:rPr>
                    <a:t> ghirok clok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10b. wat nnat gat mat bat hilat .</a:t>
                  </a:r>
                </a:p>
                <a:p>
                  <a:pPr algn="l" eaLnBrk="0" hangingPunct="0"/>
                  <a:endParaRPr lang="en-US" sz="3200">
                    <a:latin typeface="Times New Roman" pitchFamily="-111" charset="0"/>
                  </a:endParaRPr>
                </a:p>
              </p:txBody>
            </p:sp>
            <p:sp>
              <p:nvSpPr>
                <p:cNvPr id="35868" name="Rectangle 28"/>
                <p:cNvSpPr>
                  <a:spLocks noChangeArrowheads="1"/>
                </p:cNvSpPr>
                <p:nvPr/>
              </p:nvSpPr>
              <p:spPr bwMode="auto">
                <a:xfrm>
                  <a:off x="1599" y="1784"/>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5869" name="Group 29"/>
              <p:cNvGrpSpPr>
                <a:grpSpLocks/>
              </p:cNvGrpSpPr>
              <p:nvPr/>
            </p:nvGrpSpPr>
            <p:grpSpPr bwMode="auto">
              <a:xfrm>
                <a:off x="0" y="2302"/>
                <a:ext cx="1599" cy="518"/>
                <a:chOff x="0" y="2302"/>
                <a:chExt cx="1599" cy="518"/>
              </a:xfrm>
            </p:grpSpPr>
            <p:sp>
              <p:nvSpPr>
                <p:cNvPr id="35870" name="Rectangle 30"/>
                <p:cNvSpPr>
                  <a:spLocks noChangeArrowheads="1"/>
                </p:cNvSpPr>
                <p:nvPr/>
              </p:nvSpPr>
              <p:spPr bwMode="auto">
                <a:xfrm>
                  <a:off x="43" y="2302"/>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5a. wiwok farok izok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5b. totat jjat quat cat .</a:t>
                  </a:r>
                </a:p>
                <a:p>
                  <a:pPr algn="l" eaLnBrk="0" hangingPunct="0"/>
                  <a:endParaRPr lang="en-US" sz="3200">
                    <a:latin typeface="Times New Roman" pitchFamily="-111" charset="0"/>
                  </a:endParaRPr>
                </a:p>
              </p:txBody>
            </p:sp>
            <p:sp>
              <p:nvSpPr>
                <p:cNvPr id="35871" name="Rectangle 31"/>
                <p:cNvSpPr>
                  <a:spLocks noChangeArrowheads="1"/>
                </p:cNvSpPr>
                <p:nvPr/>
              </p:nvSpPr>
              <p:spPr bwMode="auto">
                <a:xfrm>
                  <a:off x="0" y="2302"/>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5872" name="Group 32"/>
              <p:cNvGrpSpPr>
                <a:grpSpLocks/>
              </p:cNvGrpSpPr>
              <p:nvPr/>
            </p:nvGrpSpPr>
            <p:grpSpPr bwMode="auto">
              <a:xfrm>
                <a:off x="1599" y="2302"/>
                <a:ext cx="1882" cy="518"/>
                <a:chOff x="1599" y="2302"/>
                <a:chExt cx="1882" cy="518"/>
              </a:xfrm>
            </p:grpSpPr>
            <p:sp>
              <p:nvSpPr>
                <p:cNvPr id="35873" name="Rectangle 33"/>
                <p:cNvSpPr>
                  <a:spLocks noChangeArrowheads="1"/>
                </p:cNvSpPr>
                <p:nvPr/>
              </p:nvSpPr>
              <p:spPr bwMode="auto">
                <a:xfrm>
                  <a:off x="1642" y="2302"/>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11a. lalok nok crrrok </a:t>
                  </a:r>
                  <a:r>
                    <a:rPr lang="en-US" sz="1600" b="1">
                      <a:latin typeface="Times New Roman" pitchFamily="-111" charset="0"/>
                      <a:ea typeface="Times New Roman" pitchFamily="-111" charset="0"/>
                      <a:cs typeface="Times New Roman" pitchFamily="-111" charset="0"/>
                    </a:rPr>
                    <a:t>hihok</a:t>
                  </a:r>
                  <a:r>
                    <a:rPr lang="en-US" sz="1600">
                      <a:latin typeface="Times New Roman" pitchFamily="-111" charset="0"/>
                      <a:ea typeface="Times New Roman" pitchFamily="-111" charset="0"/>
                      <a:cs typeface="Times New Roman" pitchFamily="-111" charset="0"/>
                    </a:rPr>
                    <a:t> </a:t>
                  </a:r>
                  <a:r>
                    <a:rPr lang="en-US" sz="1600" b="1">
                      <a:latin typeface="Times New Roman" pitchFamily="-111" charset="0"/>
                      <a:ea typeface="Times New Roman" pitchFamily="-111" charset="0"/>
                      <a:cs typeface="Times New Roman" pitchFamily="-111" charset="0"/>
                    </a:rPr>
                    <a:t>yorok</a:t>
                  </a:r>
                  <a:r>
                    <a:rPr lang="en-US" sz="1600">
                      <a:latin typeface="Times New Roman" pitchFamily="-111" charset="0"/>
                      <a:ea typeface="Times New Roman" pitchFamily="-111" charset="0"/>
                      <a:cs typeface="Times New Roman" pitchFamily="-111" charset="0"/>
                    </a:rPr>
                    <a:t> zanzanok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11b. wat nnat arrat mat zanzanat .</a:t>
                  </a:r>
                </a:p>
                <a:p>
                  <a:pPr algn="l" eaLnBrk="0" hangingPunct="0"/>
                  <a:endParaRPr lang="en-US" sz="3200">
                    <a:latin typeface="Times New Roman" pitchFamily="-111" charset="0"/>
                  </a:endParaRPr>
                </a:p>
              </p:txBody>
            </p:sp>
            <p:sp>
              <p:nvSpPr>
                <p:cNvPr id="35874" name="Rectangle 34"/>
                <p:cNvSpPr>
                  <a:spLocks noChangeArrowheads="1"/>
                </p:cNvSpPr>
                <p:nvPr/>
              </p:nvSpPr>
              <p:spPr bwMode="auto">
                <a:xfrm>
                  <a:off x="1599" y="2302"/>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5875" name="Group 35"/>
              <p:cNvGrpSpPr>
                <a:grpSpLocks/>
              </p:cNvGrpSpPr>
              <p:nvPr/>
            </p:nvGrpSpPr>
            <p:grpSpPr bwMode="auto">
              <a:xfrm>
                <a:off x="0" y="2820"/>
                <a:ext cx="1599" cy="518"/>
                <a:chOff x="0" y="2820"/>
                <a:chExt cx="1599" cy="518"/>
              </a:xfrm>
            </p:grpSpPr>
            <p:sp>
              <p:nvSpPr>
                <p:cNvPr id="35876" name="Rectangle 36"/>
                <p:cNvSpPr>
                  <a:spLocks noChangeArrowheads="1"/>
                </p:cNvSpPr>
                <p:nvPr/>
              </p:nvSpPr>
              <p:spPr bwMode="auto">
                <a:xfrm>
                  <a:off x="43" y="2820"/>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6a. lalok sprok izok jok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6b. wat dat krat quat cat .</a:t>
                  </a:r>
                </a:p>
                <a:p>
                  <a:pPr algn="l" eaLnBrk="0" hangingPunct="0"/>
                  <a:endParaRPr lang="en-US" sz="3200">
                    <a:latin typeface="Times New Roman" pitchFamily="-111" charset="0"/>
                  </a:endParaRPr>
                </a:p>
              </p:txBody>
            </p:sp>
            <p:sp>
              <p:nvSpPr>
                <p:cNvPr id="35877" name="Rectangle 37"/>
                <p:cNvSpPr>
                  <a:spLocks noChangeArrowheads="1"/>
                </p:cNvSpPr>
                <p:nvPr/>
              </p:nvSpPr>
              <p:spPr bwMode="auto">
                <a:xfrm>
                  <a:off x="0" y="2820"/>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5878" name="Group 38"/>
              <p:cNvGrpSpPr>
                <a:grpSpLocks/>
              </p:cNvGrpSpPr>
              <p:nvPr/>
            </p:nvGrpSpPr>
            <p:grpSpPr bwMode="auto">
              <a:xfrm>
                <a:off x="1599" y="2820"/>
                <a:ext cx="1882" cy="518"/>
                <a:chOff x="1599" y="2820"/>
                <a:chExt cx="1882" cy="518"/>
              </a:xfrm>
            </p:grpSpPr>
            <p:sp>
              <p:nvSpPr>
                <p:cNvPr id="35879" name="Rectangle 39"/>
                <p:cNvSpPr>
                  <a:spLocks noChangeArrowheads="1"/>
                </p:cNvSpPr>
                <p:nvPr/>
              </p:nvSpPr>
              <p:spPr bwMode="auto">
                <a:xfrm>
                  <a:off x="1642" y="2820"/>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12a. lalok rarok nok izok </a:t>
                  </a:r>
                  <a:r>
                    <a:rPr lang="en-US" sz="1600" b="1">
                      <a:latin typeface="Times New Roman" pitchFamily="-111" charset="0"/>
                      <a:ea typeface="Times New Roman" pitchFamily="-111" charset="0"/>
                      <a:cs typeface="Times New Roman" pitchFamily="-111" charset="0"/>
                    </a:rPr>
                    <a:t>hihok</a:t>
                  </a:r>
                  <a:r>
                    <a:rPr lang="en-US" sz="1600">
                      <a:latin typeface="Times New Roman" pitchFamily="-111" charset="0"/>
                      <a:ea typeface="Times New Roman" pitchFamily="-111" charset="0"/>
                      <a:cs typeface="Times New Roman" pitchFamily="-111" charset="0"/>
                    </a:rPr>
                    <a:t> 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12b. wat nnat forat arrat vat gat .</a:t>
                  </a:r>
                </a:p>
                <a:p>
                  <a:pPr algn="l" eaLnBrk="0" hangingPunct="0"/>
                  <a:endParaRPr lang="en-US" sz="3200">
                    <a:latin typeface="Times New Roman" pitchFamily="-111" charset="0"/>
                  </a:endParaRPr>
                </a:p>
              </p:txBody>
            </p:sp>
            <p:sp>
              <p:nvSpPr>
                <p:cNvPr id="35880" name="Rectangle 40"/>
                <p:cNvSpPr>
                  <a:spLocks noChangeArrowheads="1"/>
                </p:cNvSpPr>
                <p:nvPr/>
              </p:nvSpPr>
              <p:spPr bwMode="auto">
                <a:xfrm>
                  <a:off x="1599" y="2820"/>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sp>
          <p:nvSpPr>
            <p:cNvPr id="35881" name="Rectangle 41"/>
            <p:cNvSpPr>
              <a:spLocks noChangeArrowheads="1"/>
            </p:cNvSpPr>
            <p:nvPr/>
          </p:nvSpPr>
          <p:spPr bwMode="auto">
            <a:xfrm>
              <a:off x="-3" y="-3"/>
              <a:ext cx="3487" cy="3344"/>
            </a:xfrm>
            <a:prstGeom prst="rect">
              <a:avLst/>
            </a:prstGeom>
            <a:noFill/>
            <a:ln w="9525">
              <a:solidFill>
                <a:srgbClr val="A0A0A0"/>
              </a:solidFill>
              <a:miter lim="800000"/>
              <a:headEnd/>
              <a:tailEnd/>
            </a:ln>
            <a:effectLst/>
          </p:spPr>
          <p:txBody>
            <a:bodyPr wrap="none" anchor="ctr">
              <a:prstTxWarp prst="textNoShape">
                <a:avLst/>
              </a:prstTxWarp>
              <a:spAutoFit/>
            </a:bodyPr>
            <a:lstStyle/>
            <a:p>
              <a:endParaRPr lang="en-US"/>
            </a:p>
          </p:txBody>
        </p:sp>
      </p:grpSp>
      <p:sp>
        <p:nvSpPr>
          <p:cNvPr id="35882" name="Text Box 42"/>
          <p:cNvSpPr txBox="1">
            <a:spLocks noChangeArrowheads="1"/>
          </p:cNvSpPr>
          <p:nvPr/>
        </p:nvSpPr>
        <p:spPr bwMode="auto">
          <a:xfrm>
            <a:off x="152400" y="1066800"/>
            <a:ext cx="8618538" cy="366713"/>
          </a:xfrm>
          <a:prstGeom prst="rect">
            <a:avLst/>
          </a:prstGeom>
          <a:noFill/>
          <a:ln w="9525">
            <a:noFill/>
            <a:miter lim="800000"/>
            <a:headEnd/>
            <a:tailEnd/>
          </a:ln>
          <a:effectLst/>
        </p:spPr>
        <p:txBody>
          <a:bodyPr wrap="none">
            <a:prstTxWarp prst="textNoShape">
              <a:avLst/>
            </a:prstTxWarp>
            <a:spAutoFit/>
          </a:bodyPr>
          <a:lstStyle/>
          <a:p>
            <a:pPr algn="l"/>
            <a:r>
              <a:rPr lang="en-US">
                <a:solidFill>
                  <a:schemeClr val="tx2"/>
                </a:solidFill>
              </a:rPr>
              <a:t>Your assignment, translate this to Arcturan:    </a:t>
            </a:r>
            <a:r>
              <a:rPr lang="en-US" sz="1600" b="1">
                <a:solidFill>
                  <a:schemeClr val="tx2"/>
                </a:solidFill>
                <a:latin typeface="Times New Roman" pitchFamily="-111" charset="0"/>
              </a:rPr>
              <a:t>farok</a:t>
            </a:r>
            <a:r>
              <a:rPr lang="en-US" sz="1600">
                <a:solidFill>
                  <a:schemeClr val="tx2"/>
                </a:solidFill>
                <a:latin typeface="Times New Roman" pitchFamily="-111" charset="0"/>
              </a:rPr>
              <a:t> crrrok </a:t>
            </a:r>
            <a:r>
              <a:rPr lang="en-US" sz="1600" b="1">
                <a:solidFill>
                  <a:schemeClr val="tx2"/>
                </a:solidFill>
                <a:latin typeface="Times New Roman" pitchFamily="-111" charset="0"/>
              </a:rPr>
              <a:t>hihok</a:t>
            </a:r>
            <a:r>
              <a:rPr lang="en-US" sz="1600">
                <a:solidFill>
                  <a:schemeClr val="tx2"/>
                </a:solidFill>
                <a:latin typeface="Times New Roman" pitchFamily="-111" charset="0"/>
              </a:rPr>
              <a:t> yorok clok kantok ok-yurp</a:t>
            </a:r>
          </a:p>
        </p:txBody>
      </p:sp>
      <p:sp>
        <p:nvSpPr>
          <p:cNvPr id="35883" name="Line 43"/>
          <p:cNvSpPr>
            <a:spLocks noChangeShapeType="1"/>
          </p:cNvSpPr>
          <p:nvPr/>
        </p:nvSpPr>
        <p:spPr bwMode="auto">
          <a:xfrm flipH="1">
            <a:off x="1447800" y="5181600"/>
            <a:ext cx="152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5884" name="Line 44"/>
          <p:cNvSpPr>
            <a:spLocks noChangeShapeType="1"/>
          </p:cNvSpPr>
          <p:nvPr/>
        </p:nvSpPr>
        <p:spPr bwMode="auto">
          <a:xfrm flipH="1">
            <a:off x="5257800" y="1828800"/>
            <a:ext cx="762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5885" name="Line 45"/>
          <p:cNvSpPr>
            <a:spLocks noChangeShapeType="1"/>
          </p:cNvSpPr>
          <p:nvPr/>
        </p:nvSpPr>
        <p:spPr bwMode="auto">
          <a:xfrm flipH="1">
            <a:off x="1752600" y="3657600"/>
            <a:ext cx="609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5886" name="Line 46"/>
          <p:cNvSpPr>
            <a:spLocks noChangeShapeType="1"/>
          </p:cNvSpPr>
          <p:nvPr/>
        </p:nvSpPr>
        <p:spPr bwMode="auto">
          <a:xfrm flipH="1">
            <a:off x="5715000" y="5181600"/>
            <a:ext cx="609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5887" name="Line 47"/>
          <p:cNvSpPr>
            <a:spLocks noChangeShapeType="1"/>
          </p:cNvSpPr>
          <p:nvPr/>
        </p:nvSpPr>
        <p:spPr bwMode="auto">
          <a:xfrm flipH="1">
            <a:off x="6172200" y="5943600"/>
            <a:ext cx="533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68" name="Rectangle 56"/>
          <p:cNvSpPr>
            <a:spLocks noChangeArrowheads="1"/>
          </p:cNvSpPr>
          <p:nvPr/>
        </p:nvSpPr>
        <p:spPr bwMode="auto">
          <a:xfrm>
            <a:off x="5943600" y="1066800"/>
            <a:ext cx="1066800" cy="381000"/>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38967" name="Rectangle 55"/>
          <p:cNvSpPr>
            <a:spLocks noChangeArrowheads="1"/>
          </p:cNvSpPr>
          <p:nvPr/>
        </p:nvSpPr>
        <p:spPr bwMode="auto">
          <a:xfrm>
            <a:off x="4800600" y="1066800"/>
            <a:ext cx="568325" cy="381000"/>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38965" name="Rectangle 53"/>
          <p:cNvSpPr>
            <a:spLocks noChangeArrowheads="1"/>
          </p:cNvSpPr>
          <p:nvPr/>
        </p:nvSpPr>
        <p:spPr bwMode="auto">
          <a:xfrm>
            <a:off x="7010400" y="1066800"/>
            <a:ext cx="458788"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8964" name="Rectangle 52"/>
          <p:cNvSpPr>
            <a:spLocks noChangeArrowheads="1"/>
          </p:cNvSpPr>
          <p:nvPr/>
        </p:nvSpPr>
        <p:spPr bwMode="auto">
          <a:xfrm>
            <a:off x="7086600" y="4114800"/>
            <a:ext cx="533400"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8914" name="Rectangle 2"/>
          <p:cNvSpPr>
            <a:spLocks noGrp="1" noChangeArrowheads="1"/>
          </p:cNvSpPr>
          <p:nvPr>
            <p:ph type="title"/>
          </p:nvPr>
        </p:nvSpPr>
        <p:spPr>
          <a:xfrm>
            <a:off x="228600" y="138113"/>
            <a:ext cx="8458200" cy="838200"/>
          </a:xfrm>
        </p:spPr>
        <p:txBody>
          <a:bodyPr/>
          <a:lstStyle/>
          <a:p>
            <a:r>
              <a:rPr lang="en-US" sz="3600"/>
              <a:t>Centauri/Arcturan [Knight, 1997]</a:t>
            </a:r>
            <a:endParaRPr lang="en-US"/>
          </a:p>
        </p:txBody>
      </p:sp>
      <p:grpSp>
        <p:nvGrpSpPr>
          <p:cNvPr id="38915" name="Group 3"/>
          <p:cNvGrpSpPr>
            <a:grpSpLocks/>
          </p:cNvGrpSpPr>
          <p:nvPr/>
        </p:nvGrpSpPr>
        <p:grpSpPr bwMode="auto">
          <a:xfrm>
            <a:off x="381000" y="1524000"/>
            <a:ext cx="8337550" cy="4873625"/>
            <a:chOff x="-3" y="-3"/>
            <a:chExt cx="3487" cy="3344"/>
          </a:xfrm>
        </p:grpSpPr>
        <p:grpSp>
          <p:nvGrpSpPr>
            <p:cNvPr id="38916" name="Group 4"/>
            <p:cNvGrpSpPr>
              <a:grpSpLocks/>
            </p:cNvGrpSpPr>
            <p:nvPr/>
          </p:nvGrpSpPr>
          <p:grpSpPr bwMode="auto">
            <a:xfrm>
              <a:off x="0" y="0"/>
              <a:ext cx="3481" cy="3338"/>
              <a:chOff x="0" y="0"/>
              <a:chExt cx="3481" cy="3338"/>
            </a:xfrm>
          </p:grpSpPr>
          <p:grpSp>
            <p:nvGrpSpPr>
              <p:cNvPr id="38917" name="Group 5"/>
              <p:cNvGrpSpPr>
                <a:grpSpLocks/>
              </p:cNvGrpSpPr>
              <p:nvPr/>
            </p:nvGrpSpPr>
            <p:grpSpPr bwMode="auto">
              <a:xfrm>
                <a:off x="0" y="0"/>
                <a:ext cx="1599" cy="633"/>
                <a:chOff x="0" y="0"/>
                <a:chExt cx="1599" cy="633"/>
              </a:xfrm>
            </p:grpSpPr>
            <p:sp>
              <p:nvSpPr>
                <p:cNvPr id="38918" name="Rectangle 6"/>
                <p:cNvSpPr>
                  <a:spLocks noChangeArrowheads="1"/>
                </p:cNvSpPr>
                <p:nvPr/>
              </p:nvSpPr>
              <p:spPr bwMode="auto">
                <a:xfrm>
                  <a:off x="43" y="0"/>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1a. ok-voon ororok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1b. at-voon bichat dat .</a:t>
                  </a:r>
                </a:p>
                <a:p>
                  <a:pPr algn="l" eaLnBrk="0" hangingPunct="0"/>
                  <a:endParaRPr lang="en-US" sz="3200">
                    <a:latin typeface="Times New Roman" pitchFamily="-111" charset="0"/>
                  </a:endParaRPr>
                </a:p>
              </p:txBody>
            </p:sp>
            <p:sp>
              <p:nvSpPr>
                <p:cNvPr id="38919" name="Rectangle 7"/>
                <p:cNvSpPr>
                  <a:spLocks noChangeArrowheads="1"/>
                </p:cNvSpPr>
                <p:nvPr/>
              </p:nvSpPr>
              <p:spPr bwMode="auto">
                <a:xfrm>
                  <a:off x="0" y="0"/>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8920" name="Group 8"/>
              <p:cNvGrpSpPr>
                <a:grpSpLocks/>
              </p:cNvGrpSpPr>
              <p:nvPr/>
            </p:nvGrpSpPr>
            <p:grpSpPr bwMode="auto">
              <a:xfrm>
                <a:off x="1599" y="0"/>
                <a:ext cx="1882" cy="633"/>
                <a:chOff x="1599" y="0"/>
                <a:chExt cx="1882" cy="633"/>
              </a:xfrm>
            </p:grpSpPr>
            <p:sp>
              <p:nvSpPr>
                <p:cNvPr id="38921" name="Rectangle 9"/>
                <p:cNvSpPr>
                  <a:spLocks noChangeArrowheads="1"/>
                </p:cNvSpPr>
                <p:nvPr/>
              </p:nvSpPr>
              <p:spPr bwMode="auto">
                <a:xfrm>
                  <a:off x="1642" y="0"/>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7a. lalok farok ororok lalok sprok izok enemok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7b. wat jjat bichat wat dat vat eneat .</a:t>
                  </a:r>
                </a:p>
                <a:p>
                  <a:pPr algn="l" eaLnBrk="0" hangingPunct="0"/>
                  <a:endParaRPr lang="en-US" sz="3200">
                    <a:latin typeface="Times New Roman" pitchFamily="-111" charset="0"/>
                  </a:endParaRPr>
                </a:p>
              </p:txBody>
            </p:sp>
            <p:sp>
              <p:nvSpPr>
                <p:cNvPr id="38922" name="Rectangle 10"/>
                <p:cNvSpPr>
                  <a:spLocks noChangeArrowheads="1"/>
                </p:cNvSpPr>
                <p:nvPr/>
              </p:nvSpPr>
              <p:spPr bwMode="auto">
                <a:xfrm>
                  <a:off x="1599" y="0"/>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8923" name="Group 11"/>
              <p:cNvGrpSpPr>
                <a:grpSpLocks/>
              </p:cNvGrpSpPr>
              <p:nvPr/>
            </p:nvGrpSpPr>
            <p:grpSpPr bwMode="auto">
              <a:xfrm>
                <a:off x="0" y="633"/>
                <a:ext cx="1599" cy="633"/>
                <a:chOff x="0" y="633"/>
                <a:chExt cx="1599" cy="633"/>
              </a:xfrm>
            </p:grpSpPr>
            <p:sp>
              <p:nvSpPr>
                <p:cNvPr id="38924" name="Rectangle 12"/>
                <p:cNvSpPr>
                  <a:spLocks noChangeArrowheads="1"/>
                </p:cNvSpPr>
                <p:nvPr/>
              </p:nvSpPr>
              <p:spPr bwMode="auto">
                <a:xfrm>
                  <a:off x="43" y="633"/>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2a. ok-drubel ok-voon anok plok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2b. at-drubel at-voon pippat rrat dat .</a:t>
                  </a:r>
                </a:p>
                <a:p>
                  <a:pPr algn="l" eaLnBrk="0" hangingPunct="0"/>
                  <a:endParaRPr lang="en-US" sz="3200">
                    <a:latin typeface="Times New Roman" pitchFamily="-111" charset="0"/>
                  </a:endParaRPr>
                </a:p>
              </p:txBody>
            </p:sp>
            <p:sp>
              <p:nvSpPr>
                <p:cNvPr id="38925" name="Rectangle 13"/>
                <p:cNvSpPr>
                  <a:spLocks noChangeArrowheads="1"/>
                </p:cNvSpPr>
                <p:nvPr/>
              </p:nvSpPr>
              <p:spPr bwMode="auto">
                <a:xfrm>
                  <a:off x="0" y="633"/>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8926" name="Group 14"/>
              <p:cNvGrpSpPr>
                <a:grpSpLocks/>
              </p:cNvGrpSpPr>
              <p:nvPr/>
            </p:nvGrpSpPr>
            <p:grpSpPr bwMode="auto">
              <a:xfrm>
                <a:off x="1599" y="633"/>
                <a:ext cx="1882" cy="633"/>
                <a:chOff x="1599" y="633"/>
                <a:chExt cx="1882" cy="633"/>
              </a:xfrm>
            </p:grpSpPr>
            <p:sp>
              <p:nvSpPr>
                <p:cNvPr id="38927" name="Rectangle 15"/>
                <p:cNvSpPr>
                  <a:spLocks noChangeArrowheads="1"/>
                </p:cNvSpPr>
                <p:nvPr/>
              </p:nvSpPr>
              <p:spPr bwMode="auto">
                <a:xfrm>
                  <a:off x="1642" y="633"/>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8a. lalok brok anok plok 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8b. iat lat pippat rrat nnat .</a:t>
                  </a:r>
                </a:p>
                <a:p>
                  <a:pPr algn="l" eaLnBrk="0" hangingPunct="0"/>
                  <a:endParaRPr lang="en-US" sz="3200">
                    <a:latin typeface="Times New Roman" pitchFamily="-111" charset="0"/>
                  </a:endParaRPr>
                </a:p>
              </p:txBody>
            </p:sp>
            <p:sp>
              <p:nvSpPr>
                <p:cNvPr id="38928" name="Rectangle 16"/>
                <p:cNvSpPr>
                  <a:spLocks noChangeArrowheads="1"/>
                </p:cNvSpPr>
                <p:nvPr/>
              </p:nvSpPr>
              <p:spPr bwMode="auto">
                <a:xfrm>
                  <a:off x="1599" y="633"/>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8929" name="Group 17"/>
              <p:cNvGrpSpPr>
                <a:grpSpLocks/>
              </p:cNvGrpSpPr>
              <p:nvPr/>
            </p:nvGrpSpPr>
            <p:grpSpPr bwMode="auto">
              <a:xfrm>
                <a:off x="0" y="1266"/>
                <a:ext cx="1599" cy="518"/>
                <a:chOff x="0" y="1266"/>
                <a:chExt cx="1599" cy="518"/>
              </a:xfrm>
            </p:grpSpPr>
            <p:sp>
              <p:nvSpPr>
                <p:cNvPr id="38930" name="Rectangle 18"/>
                <p:cNvSpPr>
                  <a:spLocks noChangeArrowheads="1"/>
                </p:cNvSpPr>
                <p:nvPr/>
              </p:nvSpPr>
              <p:spPr bwMode="auto">
                <a:xfrm>
                  <a:off x="43" y="1266"/>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3a. erok sprok izok hihok ghirok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3b. totat dat arrat vat hilat .</a:t>
                  </a:r>
                </a:p>
                <a:p>
                  <a:pPr algn="l" eaLnBrk="0" hangingPunct="0"/>
                  <a:endParaRPr lang="en-US" sz="3200">
                    <a:latin typeface="Times New Roman" pitchFamily="-111" charset="0"/>
                  </a:endParaRPr>
                </a:p>
              </p:txBody>
            </p:sp>
            <p:sp>
              <p:nvSpPr>
                <p:cNvPr id="38931" name="Rectangle 19"/>
                <p:cNvSpPr>
                  <a:spLocks noChangeArrowheads="1"/>
                </p:cNvSpPr>
                <p:nvPr/>
              </p:nvSpPr>
              <p:spPr bwMode="auto">
                <a:xfrm>
                  <a:off x="0" y="1266"/>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8932" name="Group 20"/>
              <p:cNvGrpSpPr>
                <a:grpSpLocks/>
              </p:cNvGrpSpPr>
              <p:nvPr/>
            </p:nvGrpSpPr>
            <p:grpSpPr bwMode="auto">
              <a:xfrm>
                <a:off x="1599" y="1266"/>
                <a:ext cx="1882" cy="518"/>
                <a:chOff x="1599" y="1266"/>
                <a:chExt cx="1882" cy="518"/>
              </a:xfrm>
            </p:grpSpPr>
            <p:sp>
              <p:nvSpPr>
                <p:cNvPr id="38933" name="Rectangle 21"/>
                <p:cNvSpPr>
                  <a:spLocks noChangeArrowheads="1"/>
                </p:cNvSpPr>
                <p:nvPr/>
              </p:nvSpPr>
              <p:spPr bwMode="auto">
                <a:xfrm>
                  <a:off x="1642" y="1266"/>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9a. wiwok nok izok kantok ok-yurp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9b. totat nnat quat oloat at-yurp .</a:t>
                  </a:r>
                </a:p>
                <a:p>
                  <a:pPr algn="l" eaLnBrk="0" hangingPunct="0"/>
                  <a:endParaRPr lang="en-US" sz="3200">
                    <a:latin typeface="Times New Roman" pitchFamily="-111" charset="0"/>
                  </a:endParaRPr>
                </a:p>
              </p:txBody>
            </p:sp>
            <p:sp>
              <p:nvSpPr>
                <p:cNvPr id="38934" name="Rectangle 22"/>
                <p:cNvSpPr>
                  <a:spLocks noChangeArrowheads="1"/>
                </p:cNvSpPr>
                <p:nvPr/>
              </p:nvSpPr>
              <p:spPr bwMode="auto">
                <a:xfrm>
                  <a:off x="1599" y="1266"/>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8935" name="Group 23"/>
              <p:cNvGrpSpPr>
                <a:grpSpLocks/>
              </p:cNvGrpSpPr>
              <p:nvPr/>
            </p:nvGrpSpPr>
            <p:grpSpPr bwMode="auto">
              <a:xfrm>
                <a:off x="0" y="1784"/>
                <a:ext cx="1599" cy="518"/>
                <a:chOff x="0" y="1784"/>
                <a:chExt cx="1599" cy="518"/>
              </a:xfrm>
            </p:grpSpPr>
            <p:sp>
              <p:nvSpPr>
                <p:cNvPr id="38936" name="Rectangle 24"/>
                <p:cNvSpPr>
                  <a:spLocks noChangeArrowheads="1"/>
                </p:cNvSpPr>
                <p:nvPr/>
              </p:nvSpPr>
              <p:spPr bwMode="auto">
                <a:xfrm>
                  <a:off x="43" y="1784"/>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4a. ok-voon anok drok brok jok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4b. at-voon krat pippat sat lat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endParaRPr lang="en-US" sz="3200">
                    <a:latin typeface="Times New Roman" pitchFamily="-111" charset="0"/>
                  </a:endParaRPr>
                </a:p>
              </p:txBody>
            </p:sp>
            <p:sp>
              <p:nvSpPr>
                <p:cNvPr id="38937" name="Rectangle 25"/>
                <p:cNvSpPr>
                  <a:spLocks noChangeArrowheads="1"/>
                </p:cNvSpPr>
                <p:nvPr/>
              </p:nvSpPr>
              <p:spPr bwMode="auto">
                <a:xfrm>
                  <a:off x="0" y="1784"/>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8938" name="Group 26"/>
              <p:cNvGrpSpPr>
                <a:grpSpLocks/>
              </p:cNvGrpSpPr>
              <p:nvPr/>
            </p:nvGrpSpPr>
            <p:grpSpPr bwMode="auto">
              <a:xfrm>
                <a:off x="1599" y="1784"/>
                <a:ext cx="1882" cy="518"/>
                <a:chOff x="1599" y="1784"/>
                <a:chExt cx="1882" cy="518"/>
              </a:xfrm>
            </p:grpSpPr>
            <p:sp>
              <p:nvSpPr>
                <p:cNvPr id="38939" name="Rectangle 27"/>
                <p:cNvSpPr>
                  <a:spLocks noChangeArrowheads="1"/>
                </p:cNvSpPr>
                <p:nvPr/>
              </p:nvSpPr>
              <p:spPr bwMode="auto">
                <a:xfrm>
                  <a:off x="1642" y="1784"/>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10a. lalok mok nok yorok ghirok </a:t>
                  </a:r>
                  <a:r>
                    <a:rPr lang="en-US" sz="1600" b="1">
                      <a:latin typeface="Times New Roman" pitchFamily="-111" charset="0"/>
                      <a:ea typeface="Times New Roman" pitchFamily="-111" charset="0"/>
                      <a:cs typeface="Times New Roman" pitchFamily="-111" charset="0"/>
                    </a:rPr>
                    <a:t>clok</a:t>
                  </a:r>
                  <a:r>
                    <a:rPr lang="en-US" sz="1600">
                      <a:latin typeface="Times New Roman" pitchFamily="-111" charset="0"/>
                      <a:ea typeface="Times New Roman" pitchFamily="-111" charset="0"/>
                      <a:cs typeface="Times New Roman" pitchFamily="-111" charset="0"/>
                    </a:rPr>
                    <a:t>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10b. wat nnat gat mat bat hilat .</a:t>
                  </a:r>
                </a:p>
                <a:p>
                  <a:pPr algn="l" eaLnBrk="0" hangingPunct="0"/>
                  <a:endParaRPr lang="en-US" sz="3200">
                    <a:latin typeface="Times New Roman" pitchFamily="-111" charset="0"/>
                  </a:endParaRPr>
                </a:p>
              </p:txBody>
            </p:sp>
            <p:sp>
              <p:nvSpPr>
                <p:cNvPr id="38940" name="Rectangle 28"/>
                <p:cNvSpPr>
                  <a:spLocks noChangeArrowheads="1"/>
                </p:cNvSpPr>
                <p:nvPr/>
              </p:nvSpPr>
              <p:spPr bwMode="auto">
                <a:xfrm>
                  <a:off x="1599" y="1784"/>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8941" name="Group 29"/>
              <p:cNvGrpSpPr>
                <a:grpSpLocks/>
              </p:cNvGrpSpPr>
              <p:nvPr/>
            </p:nvGrpSpPr>
            <p:grpSpPr bwMode="auto">
              <a:xfrm>
                <a:off x="0" y="2302"/>
                <a:ext cx="1599" cy="518"/>
                <a:chOff x="0" y="2302"/>
                <a:chExt cx="1599" cy="518"/>
              </a:xfrm>
            </p:grpSpPr>
            <p:sp>
              <p:nvSpPr>
                <p:cNvPr id="38942" name="Rectangle 30"/>
                <p:cNvSpPr>
                  <a:spLocks noChangeArrowheads="1"/>
                </p:cNvSpPr>
                <p:nvPr/>
              </p:nvSpPr>
              <p:spPr bwMode="auto">
                <a:xfrm>
                  <a:off x="43" y="2302"/>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5a. wiwok farok izok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5b. totat jjat quat cat .</a:t>
                  </a:r>
                </a:p>
                <a:p>
                  <a:pPr algn="l" eaLnBrk="0" hangingPunct="0"/>
                  <a:endParaRPr lang="en-US" sz="3200">
                    <a:latin typeface="Times New Roman" pitchFamily="-111" charset="0"/>
                  </a:endParaRPr>
                </a:p>
              </p:txBody>
            </p:sp>
            <p:sp>
              <p:nvSpPr>
                <p:cNvPr id="38943" name="Rectangle 31"/>
                <p:cNvSpPr>
                  <a:spLocks noChangeArrowheads="1"/>
                </p:cNvSpPr>
                <p:nvPr/>
              </p:nvSpPr>
              <p:spPr bwMode="auto">
                <a:xfrm>
                  <a:off x="0" y="2302"/>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8944" name="Group 32"/>
              <p:cNvGrpSpPr>
                <a:grpSpLocks/>
              </p:cNvGrpSpPr>
              <p:nvPr/>
            </p:nvGrpSpPr>
            <p:grpSpPr bwMode="auto">
              <a:xfrm>
                <a:off x="1599" y="2302"/>
                <a:ext cx="1882" cy="518"/>
                <a:chOff x="1599" y="2302"/>
                <a:chExt cx="1882" cy="518"/>
              </a:xfrm>
            </p:grpSpPr>
            <p:sp>
              <p:nvSpPr>
                <p:cNvPr id="38945" name="Rectangle 33"/>
                <p:cNvSpPr>
                  <a:spLocks noChangeArrowheads="1"/>
                </p:cNvSpPr>
                <p:nvPr/>
              </p:nvSpPr>
              <p:spPr bwMode="auto">
                <a:xfrm>
                  <a:off x="1642" y="2302"/>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11a. lalok nok crrrok hihok yorok zanzanok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11b. wat nnat arrat mat zanzanat .</a:t>
                  </a:r>
                </a:p>
                <a:p>
                  <a:pPr algn="l" eaLnBrk="0" hangingPunct="0"/>
                  <a:endParaRPr lang="en-US" sz="3200">
                    <a:latin typeface="Times New Roman" pitchFamily="-111" charset="0"/>
                  </a:endParaRPr>
                </a:p>
              </p:txBody>
            </p:sp>
            <p:sp>
              <p:nvSpPr>
                <p:cNvPr id="38946" name="Rectangle 34"/>
                <p:cNvSpPr>
                  <a:spLocks noChangeArrowheads="1"/>
                </p:cNvSpPr>
                <p:nvPr/>
              </p:nvSpPr>
              <p:spPr bwMode="auto">
                <a:xfrm>
                  <a:off x="1599" y="2302"/>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8947" name="Group 35"/>
              <p:cNvGrpSpPr>
                <a:grpSpLocks/>
              </p:cNvGrpSpPr>
              <p:nvPr/>
            </p:nvGrpSpPr>
            <p:grpSpPr bwMode="auto">
              <a:xfrm>
                <a:off x="0" y="2820"/>
                <a:ext cx="1599" cy="518"/>
                <a:chOff x="0" y="2820"/>
                <a:chExt cx="1599" cy="518"/>
              </a:xfrm>
            </p:grpSpPr>
            <p:sp>
              <p:nvSpPr>
                <p:cNvPr id="38948" name="Rectangle 36"/>
                <p:cNvSpPr>
                  <a:spLocks noChangeArrowheads="1"/>
                </p:cNvSpPr>
                <p:nvPr/>
              </p:nvSpPr>
              <p:spPr bwMode="auto">
                <a:xfrm>
                  <a:off x="43" y="2820"/>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6a. lalok sprok izok jok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6b. wat dat krat quat cat .</a:t>
                  </a:r>
                </a:p>
                <a:p>
                  <a:pPr algn="l" eaLnBrk="0" hangingPunct="0"/>
                  <a:endParaRPr lang="en-US" sz="3200">
                    <a:latin typeface="Times New Roman" pitchFamily="-111" charset="0"/>
                  </a:endParaRPr>
                </a:p>
              </p:txBody>
            </p:sp>
            <p:sp>
              <p:nvSpPr>
                <p:cNvPr id="38949" name="Rectangle 37"/>
                <p:cNvSpPr>
                  <a:spLocks noChangeArrowheads="1"/>
                </p:cNvSpPr>
                <p:nvPr/>
              </p:nvSpPr>
              <p:spPr bwMode="auto">
                <a:xfrm>
                  <a:off x="0" y="2820"/>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8950" name="Group 38"/>
              <p:cNvGrpSpPr>
                <a:grpSpLocks/>
              </p:cNvGrpSpPr>
              <p:nvPr/>
            </p:nvGrpSpPr>
            <p:grpSpPr bwMode="auto">
              <a:xfrm>
                <a:off x="1599" y="2820"/>
                <a:ext cx="1882" cy="518"/>
                <a:chOff x="1599" y="2820"/>
                <a:chExt cx="1882" cy="518"/>
              </a:xfrm>
            </p:grpSpPr>
            <p:sp>
              <p:nvSpPr>
                <p:cNvPr id="38951" name="Rectangle 39"/>
                <p:cNvSpPr>
                  <a:spLocks noChangeArrowheads="1"/>
                </p:cNvSpPr>
                <p:nvPr/>
              </p:nvSpPr>
              <p:spPr bwMode="auto">
                <a:xfrm>
                  <a:off x="1642" y="2820"/>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12a. lalok rarok nok izok hihok 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12b. wat nnat forat arrat vat gat .</a:t>
                  </a:r>
                </a:p>
                <a:p>
                  <a:pPr algn="l" eaLnBrk="0" hangingPunct="0"/>
                  <a:endParaRPr lang="en-US" sz="3200">
                    <a:latin typeface="Times New Roman" pitchFamily="-111" charset="0"/>
                  </a:endParaRPr>
                </a:p>
              </p:txBody>
            </p:sp>
            <p:sp>
              <p:nvSpPr>
                <p:cNvPr id="38952" name="Rectangle 40"/>
                <p:cNvSpPr>
                  <a:spLocks noChangeArrowheads="1"/>
                </p:cNvSpPr>
                <p:nvPr/>
              </p:nvSpPr>
              <p:spPr bwMode="auto">
                <a:xfrm>
                  <a:off x="1599" y="2820"/>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sp>
          <p:nvSpPr>
            <p:cNvPr id="38953" name="Rectangle 41"/>
            <p:cNvSpPr>
              <a:spLocks noChangeArrowheads="1"/>
            </p:cNvSpPr>
            <p:nvPr/>
          </p:nvSpPr>
          <p:spPr bwMode="auto">
            <a:xfrm>
              <a:off x="-3" y="-3"/>
              <a:ext cx="3487" cy="3344"/>
            </a:xfrm>
            <a:prstGeom prst="rect">
              <a:avLst/>
            </a:prstGeom>
            <a:noFill/>
            <a:ln w="9525">
              <a:solidFill>
                <a:srgbClr val="A0A0A0"/>
              </a:solidFill>
              <a:miter lim="800000"/>
              <a:headEnd/>
              <a:tailEnd/>
            </a:ln>
            <a:effectLst/>
          </p:spPr>
          <p:txBody>
            <a:bodyPr wrap="none" anchor="ctr">
              <a:prstTxWarp prst="textNoShape">
                <a:avLst/>
              </a:prstTxWarp>
              <a:spAutoFit/>
            </a:bodyPr>
            <a:lstStyle/>
            <a:p>
              <a:endParaRPr lang="en-US"/>
            </a:p>
          </p:txBody>
        </p:sp>
      </p:grpSp>
      <p:sp>
        <p:nvSpPr>
          <p:cNvPr id="38954" name="Text Box 42"/>
          <p:cNvSpPr txBox="1">
            <a:spLocks noChangeArrowheads="1"/>
          </p:cNvSpPr>
          <p:nvPr/>
        </p:nvSpPr>
        <p:spPr bwMode="auto">
          <a:xfrm>
            <a:off x="152400" y="1066800"/>
            <a:ext cx="8651875" cy="366713"/>
          </a:xfrm>
          <a:prstGeom prst="rect">
            <a:avLst/>
          </a:prstGeom>
          <a:noFill/>
          <a:ln w="9525">
            <a:noFill/>
            <a:miter lim="800000"/>
            <a:headEnd/>
            <a:tailEnd/>
          </a:ln>
          <a:effectLst/>
        </p:spPr>
        <p:txBody>
          <a:bodyPr wrap="none">
            <a:prstTxWarp prst="textNoShape">
              <a:avLst/>
            </a:prstTxWarp>
            <a:spAutoFit/>
          </a:bodyPr>
          <a:lstStyle/>
          <a:p>
            <a:pPr algn="l"/>
            <a:r>
              <a:rPr lang="en-US">
                <a:solidFill>
                  <a:schemeClr val="tx2"/>
                </a:solidFill>
              </a:rPr>
              <a:t>Your assignment, translate this to Arcturan:    </a:t>
            </a:r>
            <a:r>
              <a:rPr lang="en-US" sz="1600" b="1">
                <a:solidFill>
                  <a:schemeClr val="tx2"/>
                </a:solidFill>
                <a:latin typeface="Times New Roman" pitchFamily="-111" charset="0"/>
              </a:rPr>
              <a:t>farok</a:t>
            </a:r>
            <a:r>
              <a:rPr lang="en-US" sz="1600">
                <a:solidFill>
                  <a:schemeClr val="tx2"/>
                </a:solidFill>
                <a:latin typeface="Times New Roman" pitchFamily="-111" charset="0"/>
              </a:rPr>
              <a:t> crrrok </a:t>
            </a:r>
            <a:r>
              <a:rPr lang="en-US" sz="1600" b="1">
                <a:solidFill>
                  <a:schemeClr val="tx2"/>
                </a:solidFill>
                <a:latin typeface="Times New Roman" pitchFamily="-111" charset="0"/>
              </a:rPr>
              <a:t>hihok</a:t>
            </a:r>
            <a:r>
              <a:rPr lang="en-US" sz="1600">
                <a:solidFill>
                  <a:schemeClr val="tx2"/>
                </a:solidFill>
                <a:latin typeface="Times New Roman" pitchFamily="-111" charset="0"/>
              </a:rPr>
              <a:t> </a:t>
            </a:r>
            <a:r>
              <a:rPr lang="en-US" sz="1600" b="1">
                <a:solidFill>
                  <a:schemeClr val="tx2"/>
                </a:solidFill>
                <a:latin typeface="Times New Roman" pitchFamily="-111" charset="0"/>
              </a:rPr>
              <a:t>yorok</a:t>
            </a:r>
            <a:r>
              <a:rPr lang="en-US" sz="1600">
                <a:solidFill>
                  <a:schemeClr val="tx2"/>
                </a:solidFill>
                <a:latin typeface="Times New Roman" pitchFamily="-111" charset="0"/>
              </a:rPr>
              <a:t> clok kantok ok-yurp</a:t>
            </a:r>
          </a:p>
        </p:txBody>
      </p:sp>
      <p:sp>
        <p:nvSpPr>
          <p:cNvPr id="38955" name="Line 43"/>
          <p:cNvSpPr>
            <a:spLocks noChangeShapeType="1"/>
          </p:cNvSpPr>
          <p:nvPr/>
        </p:nvSpPr>
        <p:spPr bwMode="auto">
          <a:xfrm flipH="1">
            <a:off x="1447800" y="5181600"/>
            <a:ext cx="152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8956" name="Line 44"/>
          <p:cNvSpPr>
            <a:spLocks noChangeShapeType="1"/>
          </p:cNvSpPr>
          <p:nvPr/>
        </p:nvSpPr>
        <p:spPr bwMode="auto">
          <a:xfrm flipH="1">
            <a:off x="5257800" y="1828800"/>
            <a:ext cx="762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8957" name="Line 45"/>
          <p:cNvSpPr>
            <a:spLocks noChangeShapeType="1"/>
          </p:cNvSpPr>
          <p:nvPr/>
        </p:nvSpPr>
        <p:spPr bwMode="auto">
          <a:xfrm flipH="1">
            <a:off x="1752600" y="3657600"/>
            <a:ext cx="609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8958" name="Line 46"/>
          <p:cNvSpPr>
            <a:spLocks noChangeShapeType="1"/>
          </p:cNvSpPr>
          <p:nvPr/>
        </p:nvSpPr>
        <p:spPr bwMode="auto">
          <a:xfrm flipH="1">
            <a:off x="5715000" y="5181600"/>
            <a:ext cx="609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8959" name="Line 47"/>
          <p:cNvSpPr>
            <a:spLocks noChangeShapeType="1"/>
          </p:cNvSpPr>
          <p:nvPr/>
        </p:nvSpPr>
        <p:spPr bwMode="auto">
          <a:xfrm flipH="1">
            <a:off x="6172200" y="5943600"/>
            <a:ext cx="533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8961" name="Line 49"/>
          <p:cNvSpPr>
            <a:spLocks noChangeShapeType="1"/>
          </p:cNvSpPr>
          <p:nvPr/>
        </p:nvSpPr>
        <p:spPr bwMode="auto">
          <a:xfrm flipH="1">
            <a:off x="6172200" y="5181600"/>
            <a:ext cx="6858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8966" name="Line 54"/>
          <p:cNvSpPr>
            <a:spLocks noChangeShapeType="1"/>
          </p:cNvSpPr>
          <p:nvPr/>
        </p:nvSpPr>
        <p:spPr bwMode="auto">
          <a:xfrm flipH="1">
            <a:off x="5943600" y="4419600"/>
            <a:ext cx="3048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923" name="Rectangle 59"/>
          <p:cNvSpPr>
            <a:spLocks noChangeArrowheads="1"/>
          </p:cNvSpPr>
          <p:nvPr/>
        </p:nvSpPr>
        <p:spPr bwMode="auto">
          <a:xfrm>
            <a:off x="5943600" y="1066800"/>
            <a:ext cx="1066800" cy="381000"/>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36922" name="Rectangle 58"/>
          <p:cNvSpPr>
            <a:spLocks noChangeArrowheads="1"/>
          </p:cNvSpPr>
          <p:nvPr/>
        </p:nvSpPr>
        <p:spPr bwMode="auto">
          <a:xfrm>
            <a:off x="4800600" y="1066800"/>
            <a:ext cx="568325" cy="381000"/>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36921" name="Rectangle 57"/>
          <p:cNvSpPr>
            <a:spLocks noChangeArrowheads="1"/>
          </p:cNvSpPr>
          <p:nvPr/>
        </p:nvSpPr>
        <p:spPr bwMode="auto">
          <a:xfrm>
            <a:off x="7010400" y="1066800"/>
            <a:ext cx="458788"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6920" name="Rectangle 56"/>
          <p:cNvSpPr>
            <a:spLocks noChangeArrowheads="1"/>
          </p:cNvSpPr>
          <p:nvPr/>
        </p:nvSpPr>
        <p:spPr bwMode="auto">
          <a:xfrm>
            <a:off x="7086600" y="4114800"/>
            <a:ext cx="533400"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6866" name="Rectangle 2"/>
          <p:cNvSpPr>
            <a:spLocks noGrp="1" noChangeArrowheads="1"/>
          </p:cNvSpPr>
          <p:nvPr>
            <p:ph type="title"/>
          </p:nvPr>
        </p:nvSpPr>
        <p:spPr>
          <a:xfrm>
            <a:off x="228600" y="138113"/>
            <a:ext cx="8458200" cy="838200"/>
          </a:xfrm>
        </p:spPr>
        <p:txBody>
          <a:bodyPr/>
          <a:lstStyle/>
          <a:p>
            <a:r>
              <a:rPr lang="en-US" sz="3600"/>
              <a:t>Centauri/Arcturan [Knight, 1997]</a:t>
            </a:r>
            <a:endParaRPr lang="en-US"/>
          </a:p>
        </p:txBody>
      </p:sp>
      <p:grpSp>
        <p:nvGrpSpPr>
          <p:cNvPr id="36867" name="Group 3"/>
          <p:cNvGrpSpPr>
            <a:grpSpLocks/>
          </p:cNvGrpSpPr>
          <p:nvPr/>
        </p:nvGrpSpPr>
        <p:grpSpPr bwMode="auto">
          <a:xfrm>
            <a:off x="381000" y="1524000"/>
            <a:ext cx="8337550" cy="4873625"/>
            <a:chOff x="-3" y="-3"/>
            <a:chExt cx="3487" cy="3344"/>
          </a:xfrm>
        </p:grpSpPr>
        <p:grpSp>
          <p:nvGrpSpPr>
            <p:cNvPr id="36868" name="Group 4"/>
            <p:cNvGrpSpPr>
              <a:grpSpLocks/>
            </p:cNvGrpSpPr>
            <p:nvPr/>
          </p:nvGrpSpPr>
          <p:grpSpPr bwMode="auto">
            <a:xfrm>
              <a:off x="0" y="0"/>
              <a:ext cx="3481" cy="3338"/>
              <a:chOff x="0" y="0"/>
              <a:chExt cx="3481" cy="3338"/>
            </a:xfrm>
          </p:grpSpPr>
          <p:grpSp>
            <p:nvGrpSpPr>
              <p:cNvPr id="36869" name="Group 5"/>
              <p:cNvGrpSpPr>
                <a:grpSpLocks/>
              </p:cNvGrpSpPr>
              <p:nvPr/>
            </p:nvGrpSpPr>
            <p:grpSpPr bwMode="auto">
              <a:xfrm>
                <a:off x="0" y="0"/>
                <a:ext cx="1599" cy="633"/>
                <a:chOff x="0" y="0"/>
                <a:chExt cx="1599" cy="633"/>
              </a:xfrm>
            </p:grpSpPr>
            <p:sp>
              <p:nvSpPr>
                <p:cNvPr id="36870" name="Rectangle 6"/>
                <p:cNvSpPr>
                  <a:spLocks noChangeArrowheads="1"/>
                </p:cNvSpPr>
                <p:nvPr/>
              </p:nvSpPr>
              <p:spPr bwMode="auto">
                <a:xfrm>
                  <a:off x="43" y="0"/>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1a. ok-voon ororok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1b. at-voon bichat dat .</a:t>
                  </a:r>
                </a:p>
                <a:p>
                  <a:pPr algn="l" eaLnBrk="0" hangingPunct="0"/>
                  <a:endParaRPr lang="en-US" sz="3200">
                    <a:latin typeface="Times New Roman" pitchFamily="-111" charset="0"/>
                  </a:endParaRPr>
                </a:p>
              </p:txBody>
            </p:sp>
            <p:sp>
              <p:nvSpPr>
                <p:cNvPr id="36871" name="Rectangle 7"/>
                <p:cNvSpPr>
                  <a:spLocks noChangeArrowheads="1"/>
                </p:cNvSpPr>
                <p:nvPr/>
              </p:nvSpPr>
              <p:spPr bwMode="auto">
                <a:xfrm>
                  <a:off x="0" y="0"/>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6872" name="Group 8"/>
              <p:cNvGrpSpPr>
                <a:grpSpLocks/>
              </p:cNvGrpSpPr>
              <p:nvPr/>
            </p:nvGrpSpPr>
            <p:grpSpPr bwMode="auto">
              <a:xfrm>
                <a:off x="1599" y="0"/>
                <a:ext cx="1882" cy="633"/>
                <a:chOff x="1599" y="0"/>
                <a:chExt cx="1882" cy="633"/>
              </a:xfrm>
            </p:grpSpPr>
            <p:sp>
              <p:nvSpPr>
                <p:cNvPr id="36873" name="Rectangle 9"/>
                <p:cNvSpPr>
                  <a:spLocks noChangeArrowheads="1"/>
                </p:cNvSpPr>
                <p:nvPr/>
              </p:nvSpPr>
              <p:spPr bwMode="auto">
                <a:xfrm>
                  <a:off x="1642" y="0"/>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7a. lalok farok ororok lalok sprok izok enemok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7b. wat jjat bichat wat dat vat eneat .</a:t>
                  </a:r>
                </a:p>
                <a:p>
                  <a:pPr algn="l" eaLnBrk="0" hangingPunct="0"/>
                  <a:endParaRPr lang="en-US" sz="3200">
                    <a:latin typeface="Times New Roman" pitchFamily="-111" charset="0"/>
                  </a:endParaRPr>
                </a:p>
              </p:txBody>
            </p:sp>
            <p:sp>
              <p:nvSpPr>
                <p:cNvPr id="36874" name="Rectangle 10"/>
                <p:cNvSpPr>
                  <a:spLocks noChangeArrowheads="1"/>
                </p:cNvSpPr>
                <p:nvPr/>
              </p:nvSpPr>
              <p:spPr bwMode="auto">
                <a:xfrm>
                  <a:off x="1599" y="0"/>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6875" name="Group 11"/>
              <p:cNvGrpSpPr>
                <a:grpSpLocks/>
              </p:cNvGrpSpPr>
              <p:nvPr/>
            </p:nvGrpSpPr>
            <p:grpSpPr bwMode="auto">
              <a:xfrm>
                <a:off x="0" y="633"/>
                <a:ext cx="1599" cy="633"/>
                <a:chOff x="0" y="633"/>
                <a:chExt cx="1599" cy="633"/>
              </a:xfrm>
            </p:grpSpPr>
            <p:sp>
              <p:nvSpPr>
                <p:cNvPr id="36876" name="Rectangle 12"/>
                <p:cNvSpPr>
                  <a:spLocks noChangeArrowheads="1"/>
                </p:cNvSpPr>
                <p:nvPr/>
              </p:nvSpPr>
              <p:spPr bwMode="auto">
                <a:xfrm>
                  <a:off x="43" y="633"/>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2a. ok-drubel ok-voon anok plok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2b. at-drubel at-voon pippat rrat dat .</a:t>
                  </a:r>
                </a:p>
                <a:p>
                  <a:pPr algn="l" eaLnBrk="0" hangingPunct="0"/>
                  <a:endParaRPr lang="en-US" sz="3200">
                    <a:latin typeface="Times New Roman" pitchFamily="-111" charset="0"/>
                  </a:endParaRPr>
                </a:p>
              </p:txBody>
            </p:sp>
            <p:sp>
              <p:nvSpPr>
                <p:cNvPr id="36877" name="Rectangle 13"/>
                <p:cNvSpPr>
                  <a:spLocks noChangeArrowheads="1"/>
                </p:cNvSpPr>
                <p:nvPr/>
              </p:nvSpPr>
              <p:spPr bwMode="auto">
                <a:xfrm>
                  <a:off x="0" y="633"/>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6878" name="Group 14"/>
              <p:cNvGrpSpPr>
                <a:grpSpLocks/>
              </p:cNvGrpSpPr>
              <p:nvPr/>
            </p:nvGrpSpPr>
            <p:grpSpPr bwMode="auto">
              <a:xfrm>
                <a:off x="1599" y="633"/>
                <a:ext cx="1882" cy="633"/>
                <a:chOff x="1599" y="633"/>
                <a:chExt cx="1882" cy="633"/>
              </a:xfrm>
            </p:grpSpPr>
            <p:sp>
              <p:nvSpPr>
                <p:cNvPr id="36879" name="Rectangle 15"/>
                <p:cNvSpPr>
                  <a:spLocks noChangeArrowheads="1"/>
                </p:cNvSpPr>
                <p:nvPr/>
              </p:nvSpPr>
              <p:spPr bwMode="auto">
                <a:xfrm>
                  <a:off x="1642" y="633"/>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8a. lalok brok anok plok 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8b. iat lat pippat rrat nnat .</a:t>
                  </a:r>
                </a:p>
                <a:p>
                  <a:pPr algn="l" eaLnBrk="0" hangingPunct="0"/>
                  <a:endParaRPr lang="en-US" sz="3200">
                    <a:latin typeface="Times New Roman" pitchFamily="-111" charset="0"/>
                  </a:endParaRPr>
                </a:p>
              </p:txBody>
            </p:sp>
            <p:sp>
              <p:nvSpPr>
                <p:cNvPr id="36880" name="Rectangle 16"/>
                <p:cNvSpPr>
                  <a:spLocks noChangeArrowheads="1"/>
                </p:cNvSpPr>
                <p:nvPr/>
              </p:nvSpPr>
              <p:spPr bwMode="auto">
                <a:xfrm>
                  <a:off x="1599" y="633"/>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6881" name="Group 17"/>
              <p:cNvGrpSpPr>
                <a:grpSpLocks/>
              </p:cNvGrpSpPr>
              <p:nvPr/>
            </p:nvGrpSpPr>
            <p:grpSpPr bwMode="auto">
              <a:xfrm>
                <a:off x="0" y="1266"/>
                <a:ext cx="1599" cy="518"/>
                <a:chOff x="0" y="1266"/>
                <a:chExt cx="1599" cy="518"/>
              </a:xfrm>
            </p:grpSpPr>
            <p:sp>
              <p:nvSpPr>
                <p:cNvPr id="36882" name="Rectangle 18"/>
                <p:cNvSpPr>
                  <a:spLocks noChangeArrowheads="1"/>
                </p:cNvSpPr>
                <p:nvPr/>
              </p:nvSpPr>
              <p:spPr bwMode="auto">
                <a:xfrm>
                  <a:off x="43" y="1266"/>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3a. erok sprok izok hihok ghirok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3b. totat dat arrat vat hilat .</a:t>
                  </a:r>
                </a:p>
                <a:p>
                  <a:pPr algn="l" eaLnBrk="0" hangingPunct="0"/>
                  <a:endParaRPr lang="en-US" sz="3200">
                    <a:latin typeface="Times New Roman" pitchFamily="-111" charset="0"/>
                  </a:endParaRPr>
                </a:p>
              </p:txBody>
            </p:sp>
            <p:sp>
              <p:nvSpPr>
                <p:cNvPr id="36883" name="Rectangle 19"/>
                <p:cNvSpPr>
                  <a:spLocks noChangeArrowheads="1"/>
                </p:cNvSpPr>
                <p:nvPr/>
              </p:nvSpPr>
              <p:spPr bwMode="auto">
                <a:xfrm>
                  <a:off x="0" y="1266"/>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6884" name="Group 20"/>
              <p:cNvGrpSpPr>
                <a:grpSpLocks/>
              </p:cNvGrpSpPr>
              <p:nvPr/>
            </p:nvGrpSpPr>
            <p:grpSpPr bwMode="auto">
              <a:xfrm>
                <a:off x="1599" y="1266"/>
                <a:ext cx="1882" cy="518"/>
                <a:chOff x="1599" y="1266"/>
                <a:chExt cx="1882" cy="518"/>
              </a:xfrm>
            </p:grpSpPr>
            <p:sp>
              <p:nvSpPr>
                <p:cNvPr id="36885" name="Rectangle 21"/>
                <p:cNvSpPr>
                  <a:spLocks noChangeArrowheads="1"/>
                </p:cNvSpPr>
                <p:nvPr/>
              </p:nvSpPr>
              <p:spPr bwMode="auto">
                <a:xfrm>
                  <a:off x="1642" y="1266"/>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9a. wiwok nok izok kantok ok-yurp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9b. totat nnat quat oloat at-yurp .</a:t>
                  </a:r>
                </a:p>
                <a:p>
                  <a:pPr algn="l" eaLnBrk="0" hangingPunct="0"/>
                  <a:endParaRPr lang="en-US" sz="3200">
                    <a:latin typeface="Times New Roman" pitchFamily="-111" charset="0"/>
                  </a:endParaRPr>
                </a:p>
              </p:txBody>
            </p:sp>
            <p:sp>
              <p:nvSpPr>
                <p:cNvPr id="36886" name="Rectangle 22"/>
                <p:cNvSpPr>
                  <a:spLocks noChangeArrowheads="1"/>
                </p:cNvSpPr>
                <p:nvPr/>
              </p:nvSpPr>
              <p:spPr bwMode="auto">
                <a:xfrm>
                  <a:off x="1599" y="1266"/>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6887" name="Group 23"/>
              <p:cNvGrpSpPr>
                <a:grpSpLocks/>
              </p:cNvGrpSpPr>
              <p:nvPr/>
            </p:nvGrpSpPr>
            <p:grpSpPr bwMode="auto">
              <a:xfrm>
                <a:off x="0" y="1784"/>
                <a:ext cx="1599" cy="518"/>
                <a:chOff x="0" y="1784"/>
                <a:chExt cx="1599" cy="518"/>
              </a:xfrm>
            </p:grpSpPr>
            <p:sp>
              <p:nvSpPr>
                <p:cNvPr id="36888" name="Rectangle 24"/>
                <p:cNvSpPr>
                  <a:spLocks noChangeArrowheads="1"/>
                </p:cNvSpPr>
                <p:nvPr/>
              </p:nvSpPr>
              <p:spPr bwMode="auto">
                <a:xfrm>
                  <a:off x="43" y="1784"/>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4a. ok-voon anok drok brok jok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4b. at-voon krat pippat sat lat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endParaRPr lang="en-US" sz="3200">
                    <a:latin typeface="Times New Roman" pitchFamily="-111" charset="0"/>
                  </a:endParaRPr>
                </a:p>
              </p:txBody>
            </p:sp>
            <p:sp>
              <p:nvSpPr>
                <p:cNvPr id="36889" name="Rectangle 25"/>
                <p:cNvSpPr>
                  <a:spLocks noChangeArrowheads="1"/>
                </p:cNvSpPr>
                <p:nvPr/>
              </p:nvSpPr>
              <p:spPr bwMode="auto">
                <a:xfrm>
                  <a:off x="0" y="1784"/>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6890" name="Group 26"/>
              <p:cNvGrpSpPr>
                <a:grpSpLocks/>
              </p:cNvGrpSpPr>
              <p:nvPr/>
            </p:nvGrpSpPr>
            <p:grpSpPr bwMode="auto">
              <a:xfrm>
                <a:off x="1599" y="1784"/>
                <a:ext cx="1882" cy="518"/>
                <a:chOff x="1599" y="1784"/>
                <a:chExt cx="1882" cy="518"/>
              </a:xfrm>
            </p:grpSpPr>
            <p:sp>
              <p:nvSpPr>
                <p:cNvPr id="36891" name="Rectangle 27"/>
                <p:cNvSpPr>
                  <a:spLocks noChangeArrowheads="1"/>
                </p:cNvSpPr>
                <p:nvPr/>
              </p:nvSpPr>
              <p:spPr bwMode="auto">
                <a:xfrm>
                  <a:off x="1642" y="1784"/>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10a. lalok mok nok yorok ghirok </a:t>
                  </a:r>
                  <a:r>
                    <a:rPr lang="en-US" sz="1600" b="1">
                      <a:latin typeface="Times New Roman" pitchFamily="-111" charset="0"/>
                      <a:ea typeface="Times New Roman" pitchFamily="-111" charset="0"/>
                      <a:cs typeface="Times New Roman" pitchFamily="-111" charset="0"/>
                    </a:rPr>
                    <a:t>clok</a:t>
                  </a:r>
                  <a:r>
                    <a:rPr lang="en-US" sz="1600">
                      <a:latin typeface="Times New Roman" pitchFamily="-111" charset="0"/>
                      <a:ea typeface="Times New Roman" pitchFamily="-111" charset="0"/>
                      <a:cs typeface="Times New Roman" pitchFamily="-111" charset="0"/>
                    </a:rPr>
                    <a:t>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10b. wat nnat gat mat bat hilat .</a:t>
                  </a:r>
                </a:p>
                <a:p>
                  <a:pPr algn="l" eaLnBrk="0" hangingPunct="0"/>
                  <a:endParaRPr lang="en-US" sz="3200">
                    <a:latin typeface="Times New Roman" pitchFamily="-111" charset="0"/>
                  </a:endParaRPr>
                </a:p>
              </p:txBody>
            </p:sp>
            <p:sp>
              <p:nvSpPr>
                <p:cNvPr id="36892" name="Rectangle 28"/>
                <p:cNvSpPr>
                  <a:spLocks noChangeArrowheads="1"/>
                </p:cNvSpPr>
                <p:nvPr/>
              </p:nvSpPr>
              <p:spPr bwMode="auto">
                <a:xfrm>
                  <a:off x="1599" y="1784"/>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6893" name="Group 29"/>
              <p:cNvGrpSpPr>
                <a:grpSpLocks/>
              </p:cNvGrpSpPr>
              <p:nvPr/>
            </p:nvGrpSpPr>
            <p:grpSpPr bwMode="auto">
              <a:xfrm>
                <a:off x="0" y="2302"/>
                <a:ext cx="1599" cy="518"/>
                <a:chOff x="0" y="2302"/>
                <a:chExt cx="1599" cy="518"/>
              </a:xfrm>
            </p:grpSpPr>
            <p:sp>
              <p:nvSpPr>
                <p:cNvPr id="36894" name="Rectangle 30"/>
                <p:cNvSpPr>
                  <a:spLocks noChangeArrowheads="1"/>
                </p:cNvSpPr>
                <p:nvPr/>
              </p:nvSpPr>
              <p:spPr bwMode="auto">
                <a:xfrm>
                  <a:off x="43" y="2302"/>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5a. wiwok farok izok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5b. totat jjat quat cat .</a:t>
                  </a:r>
                </a:p>
                <a:p>
                  <a:pPr algn="l" eaLnBrk="0" hangingPunct="0"/>
                  <a:endParaRPr lang="en-US" sz="3200">
                    <a:latin typeface="Times New Roman" pitchFamily="-111" charset="0"/>
                  </a:endParaRPr>
                </a:p>
              </p:txBody>
            </p:sp>
            <p:sp>
              <p:nvSpPr>
                <p:cNvPr id="36895" name="Rectangle 31"/>
                <p:cNvSpPr>
                  <a:spLocks noChangeArrowheads="1"/>
                </p:cNvSpPr>
                <p:nvPr/>
              </p:nvSpPr>
              <p:spPr bwMode="auto">
                <a:xfrm>
                  <a:off x="0" y="2302"/>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6896" name="Group 32"/>
              <p:cNvGrpSpPr>
                <a:grpSpLocks/>
              </p:cNvGrpSpPr>
              <p:nvPr/>
            </p:nvGrpSpPr>
            <p:grpSpPr bwMode="auto">
              <a:xfrm>
                <a:off x="1599" y="2302"/>
                <a:ext cx="1882" cy="518"/>
                <a:chOff x="1599" y="2302"/>
                <a:chExt cx="1882" cy="518"/>
              </a:xfrm>
            </p:grpSpPr>
            <p:sp>
              <p:nvSpPr>
                <p:cNvPr id="36897" name="Rectangle 33"/>
                <p:cNvSpPr>
                  <a:spLocks noChangeArrowheads="1"/>
                </p:cNvSpPr>
                <p:nvPr/>
              </p:nvSpPr>
              <p:spPr bwMode="auto">
                <a:xfrm>
                  <a:off x="1642" y="2302"/>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11a. lalok nok crrrok hihok yorok zanzanok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11b. wat nnat arrat mat zanzanat .</a:t>
                  </a:r>
                </a:p>
                <a:p>
                  <a:pPr algn="l" eaLnBrk="0" hangingPunct="0"/>
                  <a:endParaRPr lang="en-US" sz="3200">
                    <a:latin typeface="Times New Roman" pitchFamily="-111" charset="0"/>
                  </a:endParaRPr>
                </a:p>
              </p:txBody>
            </p:sp>
            <p:sp>
              <p:nvSpPr>
                <p:cNvPr id="36898" name="Rectangle 34"/>
                <p:cNvSpPr>
                  <a:spLocks noChangeArrowheads="1"/>
                </p:cNvSpPr>
                <p:nvPr/>
              </p:nvSpPr>
              <p:spPr bwMode="auto">
                <a:xfrm>
                  <a:off x="1599" y="2302"/>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6899" name="Group 35"/>
              <p:cNvGrpSpPr>
                <a:grpSpLocks/>
              </p:cNvGrpSpPr>
              <p:nvPr/>
            </p:nvGrpSpPr>
            <p:grpSpPr bwMode="auto">
              <a:xfrm>
                <a:off x="0" y="2820"/>
                <a:ext cx="1599" cy="518"/>
                <a:chOff x="0" y="2820"/>
                <a:chExt cx="1599" cy="518"/>
              </a:xfrm>
            </p:grpSpPr>
            <p:sp>
              <p:nvSpPr>
                <p:cNvPr id="36900" name="Rectangle 36"/>
                <p:cNvSpPr>
                  <a:spLocks noChangeArrowheads="1"/>
                </p:cNvSpPr>
                <p:nvPr/>
              </p:nvSpPr>
              <p:spPr bwMode="auto">
                <a:xfrm>
                  <a:off x="43" y="2820"/>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6a. lalok sprok izok jok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6b. wat dat krat quat cat .</a:t>
                  </a:r>
                </a:p>
                <a:p>
                  <a:pPr algn="l" eaLnBrk="0" hangingPunct="0"/>
                  <a:endParaRPr lang="en-US" sz="3200">
                    <a:latin typeface="Times New Roman" pitchFamily="-111" charset="0"/>
                  </a:endParaRPr>
                </a:p>
              </p:txBody>
            </p:sp>
            <p:sp>
              <p:nvSpPr>
                <p:cNvPr id="36901" name="Rectangle 37"/>
                <p:cNvSpPr>
                  <a:spLocks noChangeArrowheads="1"/>
                </p:cNvSpPr>
                <p:nvPr/>
              </p:nvSpPr>
              <p:spPr bwMode="auto">
                <a:xfrm>
                  <a:off x="0" y="2820"/>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6902" name="Group 38"/>
              <p:cNvGrpSpPr>
                <a:grpSpLocks/>
              </p:cNvGrpSpPr>
              <p:nvPr/>
            </p:nvGrpSpPr>
            <p:grpSpPr bwMode="auto">
              <a:xfrm>
                <a:off x="1599" y="2820"/>
                <a:ext cx="1882" cy="518"/>
                <a:chOff x="1599" y="2820"/>
                <a:chExt cx="1882" cy="518"/>
              </a:xfrm>
            </p:grpSpPr>
            <p:sp>
              <p:nvSpPr>
                <p:cNvPr id="36903" name="Rectangle 39"/>
                <p:cNvSpPr>
                  <a:spLocks noChangeArrowheads="1"/>
                </p:cNvSpPr>
                <p:nvPr/>
              </p:nvSpPr>
              <p:spPr bwMode="auto">
                <a:xfrm>
                  <a:off x="1642" y="2820"/>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12a. lalok rarok nok izok hihok 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12b. wat nnat forat arrat vat gat .</a:t>
                  </a:r>
                </a:p>
                <a:p>
                  <a:pPr algn="l" eaLnBrk="0" hangingPunct="0"/>
                  <a:endParaRPr lang="en-US" sz="3200">
                    <a:latin typeface="Times New Roman" pitchFamily="-111" charset="0"/>
                  </a:endParaRPr>
                </a:p>
              </p:txBody>
            </p:sp>
            <p:sp>
              <p:nvSpPr>
                <p:cNvPr id="36904" name="Rectangle 40"/>
                <p:cNvSpPr>
                  <a:spLocks noChangeArrowheads="1"/>
                </p:cNvSpPr>
                <p:nvPr/>
              </p:nvSpPr>
              <p:spPr bwMode="auto">
                <a:xfrm>
                  <a:off x="1599" y="2820"/>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sp>
          <p:nvSpPr>
            <p:cNvPr id="36905" name="Rectangle 41"/>
            <p:cNvSpPr>
              <a:spLocks noChangeArrowheads="1"/>
            </p:cNvSpPr>
            <p:nvPr/>
          </p:nvSpPr>
          <p:spPr bwMode="auto">
            <a:xfrm>
              <a:off x="-3" y="-3"/>
              <a:ext cx="3487" cy="3344"/>
            </a:xfrm>
            <a:prstGeom prst="rect">
              <a:avLst/>
            </a:prstGeom>
            <a:noFill/>
            <a:ln w="9525">
              <a:solidFill>
                <a:srgbClr val="A0A0A0"/>
              </a:solidFill>
              <a:miter lim="800000"/>
              <a:headEnd/>
              <a:tailEnd/>
            </a:ln>
            <a:effectLst/>
          </p:spPr>
          <p:txBody>
            <a:bodyPr wrap="none" anchor="ctr">
              <a:prstTxWarp prst="textNoShape">
                <a:avLst/>
              </a:prstTxWarp>
              <a:spAutoFit/>
            </a:bodyPr>
            <a:lstStyle/>
            <a:p>
              <a:endParaRPr lang="en-US"/>
            </a:p>
          </p:txBody>
        </p:sp>
      </p:grpSp>
      <p:sp>
        <p:nvSpPr>
          <p:cNvPr id="36906" name="Text Box 42"/>
          <p:cNvSpPr txBox="1">
            <a:spLocks noChangeArrowheads="1"/>
          </p:cNvSpPr>
          <p:nvPr/>
        </p:nvSpPr>
        <p:spPr bwMode="auto">
          <a:xfrm>
            <a:off x="152400" y="1066800"/>
            <a:ext cx="8651875" cy="366713"/>
          </a:xfrm>
          <a:prstGeom prst="rect">
            <a:avLst/>
          </a:prstGeom>
          <a:noFill/>
          <a:ln w="9525">
            <a:noFill/>
            <a:miter lim="800000"/>
            <a:headEnd/>
            <a:tailEnd/>
          </a:ln>
          <a:effectLst/>
        </p:spPr>
        <p:txBody>
          <a:bodyPr wrap="none">
            <a:prstTxWarp prst="textNoShape">
              <a:avLst/>
            </a:prstTxWarp>
            <a:spAutoFit/>
          </a:bodyPr>
          <a:lstStyle/>
          <a:p>
            <a:pPr algn="l"/>
            <a:r>
              <a:rPr lang="en-US">
                <a:solidFill>
                  <a:schemeClr val="tx2"/>
                </a:solidFill>
              </a:rPr>
              <a:t>Your assignment, translate this to Arcturan:    </a:t>
            </a:r>
            <a:r>
              <a:rPr lang="en-US" sz="1600" b="1">
                <a:solidFill>
                  <a:schemeClr val="tx2"/>
                </a:solidFill>
                <a:latin typeface="Times New Roman" pitchFamily="-111" charset="0"/>
              </a:rPr>
              <a:t>farok</a:t>
            </a:r>
            <a:r>
              <a:rPr lang="en-US" sz="1600">
                <a:solidFill>
                  <a:schemeClr val="tx2"/>
                </a:solidFill>
                <a:latin typeface="Times New Roman" pitchFamily="-111" charset="0"/>
              </a:rPr>
              <a:t> crrrok </a:t>
            </a:r>
            <a:r>
              <a:rPr lang="en-US" sz="1600" b="1">
                <a:solidFill>
                  <a:schemeClr val="tx2"/>
                </a:solidFill>
                <a:latin typeface="Times New Roman" pitchFamily="-111" charset="0"/>
              </a:rPr>
              <a:t>hihok</a:t>
            </a:r>
            <a:r>
              <a:rPr lang="en-US" sz="1600">
                <a:solidFill>
                  <a:schemeClr val="tx2"/>
                </a:solidFill>
                <a:latin typeface="Times New Roman" pitchFamily="-111" charset="0"/>
              </a:rPr>
              <a:t> </a:t>
            </a:r>
            <a:r>
              <a:rPr lang="en-US" sz="1600" b="1">
                <a:solidFill>
                  <a:schemeClr val="tx2"/>
                </a:solidFill>
                <a:latin typeface="Times New Roman" pitchFamily="-111" charset="0"/>
              </a:rPr>
              <a:t>yorok</a:t>
            </a:r>
            <a:r>
              <a:rPr lang="en-US" sz="1600">
                <a:solidFill>
                  <a:schemeClr val="tx2"/>
                </a:solidFill>
                <a:latin typeface="Times New Roman" pitchFamily="-111" charset="0"/>
              </a:rPr>
              <a:t> clok kantok ok-yurp</a:t>
            </a:r>
          </a:p>
        </p:txBody>
      </p:sp>
      <p:sp>
        <p:nvSpPr>
          <p:cNvPr id="36907" name="Line 43"/>
          <p:cNvSpPr>
            <a:spLocks noChangeShapeType="1"/>
          </p:cNvSpPr>
          <p:nvPr/>
        </p:nvSpPr>
        <p:spPr bwMode="auto">
          <a:xfrm flipH="1">
            <a:off x="1447800" y="5181600"/>
            <a:ext cx="152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6908" name="Line 44"/>
          <p:cNvSpPr>
            <a:spLocks noChangeShapeType="1"/>
          </p:cNvSpPr>
          <p:nvPr/>
        </p:nvSpPr>
        <p:spPr bwMode="auto">
          <a:xfrm flipH="1">
            <a:off x="5257800" y="1828800"/>
            <a:ext cx="762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6909" name="Line 45"/>
          <p:cNvSpPr>
            <a:spLocks noChangeShapeType="1"/>
          </p:cNvSpPr>
          <p:nvPr/>
        </p:nvSpPr>
        <p:spPr bwMode="auto">
          <a:xfrm flipH="1">
            <a:off x="1752600" y="3657600"/>
            <a:ext cx="609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6910" name="Line 46"/>
          <p:cNvSpPr>
            <a:spLocks noChangeShapeType="1"/>
          </p:cNvSpPr>
          <p:nvPr/>
        </p:nvSpPr>
        <p:spPr bwMode="auto">
          <a:xfrm flipH="1">
            <a:off x="5715000" y="5181600"/>
            <a:ext cx="609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6911" name="Line 47"/>
          <p:cNvSpPr>
            <a:spLocks noChangeShapeType="1"/>
          </p:cNvSpPr>
          <p:nvPr/>
        </p:nvSpPr>
        <p:spPr bwMode="auto">
          <a:xfrm flipH="1">
            <a:off x="6172200" y="5943600"/>
            <a:ext cx="533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6912" name="Line 48"/>
          <p:cNvSpPr>
            <a:spLocks noChangeShapeType="1"/>
          </p:cNvSpPr>
          <p:nvPr/>
        </p:nvSpPr>
        <p:spPr bwMode="auto">
          <a:xfrm flipH="1">
            <a:off x="4953000" y="4419600"/>
            <a:ext cx="23622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6913" name="Line 49"/>
          <p:cNvSpPr>
            <a:spLocks noChangeShapeType="1"/>
          </p:cNvSpPr>
          <p:nvPr/>
        </p:nvSpPr>
        <p:spPr bwMode="auto">
          <a:xfrm flipH="1">
            <a:off x="5410200" y="4419600"/>
            <a:ext cx="19050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6914" name="Line 50"/>
          <p:cNvSpPr>
            <a:spLocks noChangeShapeType="1"/>
          </p:cNvSpPr>
          <p:nvPr/>
        </p:nvSpPr>
        <p:spPr bwMode="auto">
          <a:xfrm flipH="1">
            <a:off x="5715000" y="4419600"/>
            <a:ext cx="16002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6915" name="Line 51"/>
          <p:cNvSpPr>
            <a:spLocks noChangeShapeType="1"/>
          </p:cNvSpPr>
          <p:nvPr/>
        </p:nvSpPr>
        <p:spPr bwMode="auto">
          <a:xfrm flipH="1">
            <a:off x="6019800" y="4419600"/>
            <a:ext cx="1524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6916" name="Line 52"/>
          <p:cNvSpPr>
            <a:spLocks noChangeShapeType="1"/>
          </p:cNvSpPr>
          <p:nvPr/>
        </p:nvSpPr>
        <p:spPr bwMode="auto">
          <a:xfrm flipH="1">
            <a:off x="6324600" y="4419600"/>
            <a:ext cx="990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6917" name="Line 53"/>
          <p:cNvSpPr>
            <a:spLocks noChangeShapeType="1"/>
          </p:cNvSpPr>
          <p:nvPr/>
        </p:nvSpPr>
        <p:spPr bwMode="auto">
          <a:xfrm flipH="1">
            <a:off x="6629400" y="4419600"/>
            <a:ext cx="6858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6918" name="Text Box 54"/>
          <p:cNvSpPr txBox="1">
            <a:spLocks noChangeArrowheads="1"/>
          </p:cNvSpPr>
          <p:nvPr/>
        </p:nvSpPr>
        <p:spPr bwMode="auto">
          <a:xfrm>
            <a:off x="7543800" y="4343400"/>
            <a:ext cx="565150" cy="366713"/>
          </a:xfrm>
          <a:prstGeom prst="rect">
            <a:avLst/>
          </a:prstGeom>
          <a:noFill/>
          <a:ln w="9525">
            <a:noFill/>
            <a:miter lim="800000"/>
            <a:headEnd/>
            <a:tailEnd/>
          </a:ln>
          <a:effectLst/>
        </p:spPr>
        <p:txBody>
          <a:bodyPr wrap="none">
            <a:prstTxWarp prst="textNoShape">
              <a:avLst/>
            </a:prstTxWarp>
            <a:spAutoFit/>
          </a:bodyPr>
          <a:lstStyle/>
          <a:p>
            <a:pPr algn="l"/>
            <a:r>
              <a:rPr lang="en-US"/>
              <a:t>???</a:t>
            </a:r>
          </a:p>
        </p:txBody>
      </p:sp>
      <p:sp>
        <p:nvSpPr>
          <p:cNvPr id="36919" name="Line 55"/>
          <p:cNvSpPr>
            <a:spLocks noChangeShapeType="1"/>
          </p:cNvSpPr>
          <p:nvPr/>
        </p:nvSpPr>
        <p:spPr bwMode="auto">
          <a:xfrm flipH="1">
            <a:off x="6248400" y="5181600"/>
            <a:ext cx="609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960" name="Rectangle 72"/>
          <p:cNvSpPr>
            <a:spLocks noChangeArrowheads="1"/>
          </p:cNvSpPr>
          <p:nvPr/>
        </p:nvSpPr>
        <p:spPr bwMode="auto">
          <a:xfrm>
            <a:off x="5943600" y="1066800"/>
            <a:ext cx="1066800" cy="381000"/>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37961" name="Rectangle 73"/>
          <p:cNvSpPr>
            <a:spLocks noChangeArrowheads="1"/>
          </p:cNvSpPr>
          <p:nvPr/>
        </p:nvSpPr>
        <p:spPr bwMode="auto">
          <a:xfrm>
            <a:off x="4800600" y="1066800"/>
            <a:ext cx="568325" cy="381000"/>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37950" name="Rectangle 62"/>
          <p:cNvSpPr>
            <a:spLocks noChangeArrowheads="1"/>
          </p:cNvSpPr>
          <p:nvPr/>
        </p:nvSpPr>
        <p:spPr bwMode="auto">
          <a:xfrm>
            <a:off x="7010400" y="1066800"/>
            <a:ext cx="458788"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7949" name="Rectangle 61"/>
          <p:cNvSpPr>
            <a:spLocks noChangeArrowheads="1"/>
          </p:cNvSpPr>
          <p:nvPr/>
        </p:nvSpPr>
        <p:spPr bwMode="auto">
          <a:xfrm>
            <a:off x="4724400" y="4114800"/>
            <a:ext cx="2362200"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7890" name="Rectangle 2"/>
          <p:cNvSpPr>
            <a:spLocks noGrp="1" noChangeArrowheads="1"/>
          </p:cNvSpPr>
          <p:nvPr>
            <p:ph type="title"/>
          </p:nvPr>
        </p:nvSpPr>
        <p:spPr>
          <a:xfrm>
            <a:off x="228600" y="138113"/>
            <a:ext cx="8458200" cy="838200"/>
          </a:xfrm>
        </p:spPr>
        <p:txBody>
          <a:bodyPr/>
          <a:lstStyle/>
          <a:p>
            <a:r>
              <a:rPr lang="en-US" sz="3600"/>
              <a:t>Centauri/Arcturan [Knight, 1997]</a:t>
            </a:r>
            <a:endParaRPr lang="en-US"/>
          </a:p>
        </p:txBody>
      </p:sp>
      <p:grpSp>
        <p:nvGrpSpPr>
          <p:cNvPr id="37891" name="Group 3"/>
          <p:cNvGrpSpPr>
            <a:grpSpLocks/>
          </p:cNvGrpSpPr>
          <p:nvPr/>
        </p:nvGrpSpPr>
        <p:grpSpPr bwMode="auto">
          <a:xfrm>
            <a:off x="381000" y="1524000"/>
            <a:ext cx="8337550" cy="4873625"/>
            <a:chOff x="-3" y="-3"/>
            <a:chExt cx="3487" cy="3344"/>
          </a:xfrm>
        </p:grpSpPr>
        <p:grpSp>
          <p:nvGrpSpPr>
            <p:cNvPr id="37892" name="Group 4"/>
            <p:cNvGrpSpPr>
              <a:grpSpLocks/>
            </p:cNvGrpSpPr>
            <p:nvPr/>
          </p:nvGrpSpPr>
          <p:grpSpPr bwMode="auto">
            <a:xfrm>
              <a:off x="0" y="0"/>
              <a:ext cx="3481" cy="3338"/>
              <a:chOff x="0" y="0"/>
              <a:chExt cx="3481" cy="3338"/>
            </a:xfrm>
          </p:grpSpPr>
          <p:grpSp>
            <p:nvGrpSpPr>
              <p:cNvPr id="37893" name="Group 5"/>
              <p:cNvGrpSpPr>
                <a:grpSpLocks/>
              </p:cNvGrpSpPr>
              <p:nvPr/>
            </p:nvGrpSpPr>
            <p:grpSpPr bwMode="auto">
              <a:xfrm>
                <a:off x="0" y="0"/>
                <a:ext cx="1599" cy="633"/>
                <a:chOff x="0" y="0"/>
                <a:chExt cx="1599" cy="633"/>
              </a:xfrm>
            </p:grpSpPr>
            <p:sp>
              <p:nvSpPr>
                <p:cNvPr id="37894" name="Rectangle 6"/>
                <p:cNvSpPr>
                  <a:spLocks noChangeArrowheads="1"/>
                </p:cNvSpPr>
                <p:nvPr/>
              </p:nvSpPr>
              <p:spPr bwMode="auto">
                <a:xfrm>
                  <a:off x="43" y="0"/>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1a. ok-voon ororok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1b. at-voon bichat dat .</a:t>
                  </a:r>
                </a:p>
                <a:p>
                  <a:pPr algn="l" eaLnBrk="0" hangingPunct="0"/>
                  <a:endParaRPr lang="en-US" sz="3200">
                    <a:latin typeface="Times New Roman" pitchFamily="-111" charset="0"/>
                  </a:endParaRPr>
                </a:p>
              </p:txBody>
            </p:sp>
            <p:sp>
              <p:nvSpPr>
                <p:cNvPr id="37895" name="Rectangle 7"/>
                <p:cNvSpPr>
                  <a:spLocks noChangeArrowheads="1"/>
                </p:cNvSpPr>
                <p:nvPr/>
              </p:nvSpPr>
              <p:spPr bwMode="auto">
                <a:xfrm>
                  <a:off x="0" y="0"/>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7896" name="Group 8"/>
              <p:cNvGrpSpPr>
                <a:grpSpLocks/>
              </p:cNvGrpSpPr>
              <p:nvPr/>
            </p:nvGrpSpPr>
            <p:grpSpPr bwMode="auto">
              <a:xfrm>
                <a:off x="1599" y="0"/>
                <a:ext cx="1882" cy="633"/>
                <a:chOff x="1599" y="0"/>
                <a:chExt cx="1882" cy="633"/>
              </a:xfrm>
            </p:grpSpPr>
            <p:sp>
              <p:nvSpPr>
                <p:cNvPr id="37897" name="Rectangle 9"/>
                <p:cNvSpPr>
                  <a:spLocks noChangeArrowheads="1"/>
                </p:cNvSpPr>
                <p:nvPr/>
              </p:nvSpPr>
              <p:spPr bwMode="auto">
                <a:xfrm>
                  <a:off x="1642" y="0"/>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7a. lalok farok ororok lalok sprok izok enemok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7b. wat jjat bichat wat dat vat eneat .</a:t>
                  </a:r>
                </a:p>
                <a:p>
                  <a:pPr algn="l" eaLnBrk="0" hangingPunct="0"/>
                  <a:endParaRPr lang="en-US" sz="3200">
                    <a:latin typeface="Times New Roman" pitchFamily="-111" charset="0"/>
                  </a:endParaRPr>
                </a:p>
              </p:txBody>
            </p:sp>
            <p:sp>
              <p:nvSpPr>
                <p:cNvPr id="37898" name="Rectangle 10"/>
                <p:cNvSpPr>
                  <a:spLocks noChangeArrowheads="1"/>
                </p:cNvSpPr>
                <p:nvPr/>
              </p:nvSpPr>
              <p:spPr bwMode="auto">
                <a:xfrm>
                  <a:off x="1599" y="0"/>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7899" name="Group 11"/>
              <p:cNvGrpSpPr>
                <a:grpSpLocks/>
              </p:cNvGrpSpPr>
              <p:nvPr/>
            </p:nvGrpSpPr>
            <p:grpSpPr bwMode="auto">
              <a:xfrm>
                <a:off x="0" y="633"/>
                <a:ext cx="1599" cy="633"/>
                <a:chOff x="0" y="633"/>
                <a:chExt cx="1599" cy="633"/>
              </a:xfrm>
            </p:grpSpPr>
            <p:sp>
              <p:nvSpPr>
                <p:cNvPr id="37900" name="Rectangle 12"/>
                <p:cNvSpPr>
                  <a:spLocks noChangeArrowheads="1"/>
                </p:cNvSpPr>
                <p:nvPr/>
              </p:nvSpPr>
              <p:spPr bwMode="auto">
                <a:xfrm>
                  <a:off x="43" y="633"/>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2a. ok-drubel ok-voon anok plok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2b. at-drubel at-voon pippat rrat dat .</a:t>
                  </a:r>
                </a:p>
                <a:p>
                  <a:pPr algn="l" eaLnBrk="0" hangingPunct="0"/>
                  <a:endParaRPr lang="en-US" sz="3200">
                    <a:latin typeface="Times New Roman" pitchFamily="-111" charset="0"/>
                  </a:endParaRPr>
                </a:p>
              </p:txBody>
            </p:sp>
            <p:sp>
              <p:nvSpPr>
                <p:cNvPr id="37901" name="Rectangle 13"/>
                <p:cNvSpPr>
                  <a:spLocks noChangeArrowheads="1"/>
                </p:cNvSpPr>
                <p:nvPr/>
              </p:nvSpPr>
              <p:spPr bwMode="auto">
                <a:xfrm>
                  <a:off x="0" y="633"/>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7902" name="Group 14"/>
              <p:cNvGrpSpPr>
                <a:grpSpLocks/>
              </p:cNvGrpSpPr>
              <p:nvPr/>
            </p:nvGrpSpPr>
            <p:grpSpPr bwMode="auto">
              <a:xfrm>
                <a:off x="1599" y="633"/>
                <a:ext cx="1882" cy="633"/>
                <a:chOff x="1599" y="633"/>
                <a:chExt cx="1882" cy="633"/>
              </a:xfrm>
            </p:grpSpPr>
            <p:sp>
              <p:nvSpPr>
                <p:cNvPr id="37903" name="Rectangle 15"/>
                <p:cNvSpPr>
                  <a:spLocks noChangeArrowheads="1"/>
                </p:cNvSpPr>
                <p:nvPr/>
              </p:nvSpPr>
              <p:spPr bwMode="auto">
                <a:xfrm>
                  <a:off x="1642" y="633"/>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8a. lalok brok anok plok 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8b. iat lat pippat rrat nnat .</a:t>
                  </a:r>
                </a:p>
                <a:p>
                  <a:pPr algn="l" eaLnBrk="0" hangingPunct="0"/>
                  <a:endParaRPr lang="en-US" sz="3200">
                    <a:latin typeface="Times New Roman" pitchFamily="-111" charset="0"/>
                  </a:endParaRPr>
                </a:p>
              </p:txBody>
            </p:sp>
            <p:sp>
              <p:nvSpPr>
                <p:cNvPr id="37904" name="Rectangle 16"/>
                <p:cNvSpPr>
                  <a:spLocks noChangeArrowheads="1"/>
                </p:cNvSpPr>
                <p:nvPr/>
              </p:nvSpPr>
              <p:spPr bwMode="auto">
                <a:xfrm>
                  <a:off x="1599" y="633"/>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7905" name="Group 17"/>
              <p:cNvGrpSpPr>
                <a:grpSpLocks/>
              </p:cNvGrpSpPr>
              <p:nvPr/>
            </p:nvGrpSpPr>
            <p:grpSpPr bwMode="auto">
              <a:xfrm>
                <a:off x="0" y="1266"/>
                <a:ext cx="1599" cy="518"/>
                <a:chOff x="0" y="1266"/>
                <a:chExt cx="1599" cy="518"/>
              </a:xfrm>
            </p:grpSpPr>
            <p:sp>
              <p:nvSpPr>
                <p:cNvPr id="37906" name="Rectangle 18"/>
                <p:cNvSpPr>
                  <a:spLocks noChangeArrowheads="1"/>
                </p:cNvSpPr>
                <p:nvPr/>
              </p:nvSpPr>
              <p:spPr bwMode="auto">
                <a:xfrm>
                  <a:off x="43" y="1266"/>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3a. erok sprok izok hihok ghirok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3b. totat dat arrat vat hilat .</a:t>
                  </a:r>
                </a:p>
                <a:p>
                  <a:pPr algn="l" eaLnBrk="0" hangingPunct="0"/>
                  <a:endParaRPr lang="en-US" sz="3200">
                    <a:latin typeface="Times New Roman" pitchFamily="-111" charset="0"/>
                  </a:endParaRPr>
                </a:p>
              </p:txBody>
            </p:sp>
            <p:sp>
              <p:nvSpPr>
                <p:cNvPr id="37907" name="Rectangle 19"/>
                <p:cNvSpPr>
                  <a:spLocks noChangeArrowheads="1"/>
                </p:cNvSpPr>
                <p:nvPr/>
              </p:nvSpPr>
              <p:spPr bwMode="auto">
                <a:xfrm>
                  <a:off x="0" y="1266"/>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7908" name="Group 20"/>
              <p:cNvGrpSpPr>
                <a:grpSpLocks/>
              </p:cNvGrpSpPr>
              <p:nvPr/>
            </p:nvGrpSpPr>
            <p:grpSpPr bwMode="auto">
              <a:xfrm>
                <a:off x="1599" y="1266"/>
                <a:ext cx="1882" cy="518"/>
                <a:chOff x="1599" y="1266"/>
                <a:chExt cx="1882" cy="518"/>
              </a:xfrm>
            </p:grpSpPr>
            <p:sp>
              <p:nvSpPr>
                <p:cNvPr id="37909" name="Rectangle 21"/>
                <p:cNvSpPr>
                  <a:spLocks noChangeArrowheads="1"/>
                </p:cNvSpPr>
                <p:nvPr/>
              </p:nvSpPr>
              <p:spPr bwMode="auto">
                <a:xfrm>
                  <a:off x="1642" y="1266"/>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9a. wiwok nok izok kantok ok-yurp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9b. totat nnat quat oloat at-yurp .</a:t>
                  </a:r>
                </a:p>
                <a:p>
                  <a:pPr algn="l" eaLnBrk="0" hangingPunct="0"/>
                  <a:endParaRPr lang="en-US" sz="3200">
                    <a:latin typeface="Times New Roman" pitchFamily="-111" charset="0"/>
                  </a:endParaRPr>
                </a:p>
              </p:txBody>
            </p:sp>
            <p:sp>
              <p:nvSpPr>
                <p:cNvPr id="37910" name="Rectangle 22"/>
                <p:cNvSpPr>
                  <a:spLocks noChangeArrowheads="1"/>
                </p:cNvSpPr>
                <p:nvPr/>
              </p:nvSpPr>
              <p:spPr bwMode="auto">
                <a:xfrm>
                  <a:off x="1599" y="1266"/>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7911" name="Group 23"/>
              <p:cNvGrpSpPr>
                <a:grpSpLocks/>
              </p:cNvGrpSpPr>
              <p:nvPr/>
            </p:nvGrpSpPr>
            <p:grpSpPr bwMode="auto">
              <a:xfrm>
                <a:off x="0" y="1784"/>
                <a:ext cx="1599" cy="518"/>
                <a:chOff x="0" y="1784"/>
                <a:chExt cx="1599" cy="518"/>
              </a:xfrm>
            </p:grpSpPr>
            <p:sp>
              <p:nvSpPr>
                <p:cNvPr id="37912" name="Rectangle 24"/>
                <p:cNvSpPr>
                  <a:spLocks noChangeArrowheads="1"/>
                </p:cNvSpPr>
                <p:nvPr/>
              </p:nvSpPr>
              <p:spPr bwMode="auto">
                <a:xfrm>
                  <a:off x="43" y="1784"/>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4a. ok-voon anok drok brok jok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4b. at-voon krat pippat sat lat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endParaRPr lang="en-US" sz="3200">
                    <a:latin typeface="Times New Roman" pitchFamily="-111" charset="0"/>
                  </a:endParaRPr>
                </a:p>
              </p:txBody>
            </p:sp>
            <p:sp>
              <p:nvSpPr>
                <p:cNvPr id="37913" name="Rectangle 25"/>
                <p:cNvSpPr>
                  <a:spLocks noChangeArrowheads="1"/>
                </p:cNvSpPr>
                <p:nvPr/>
              </p:nvSpPr>
              <p:spPr bwMode="auto">
                <a:xfrm>
                  <a:off x="0" y="1784"/>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7914" name="Group 26"/>
              <p:cNvGrpSpPr>
                <a:grpSpLocks/>
              </p:cNvGrpSpPr>
              <p:nvPr/>
            </p:nvGrpSpPr>
            <p:grpSpPr bwMode="auto">
              <a:xfrm>
                <a:off x="1599" y="1784"/>
                <a:ext cx="1882" cy="518"/>
                <a:chOff x="1599" y="1784"/>
                <a:chExt cx="1882" cy="518"/>
              </a:xfrm>
            </p:grpSpPr>
            <p:sp>
              <p:nvSpPr>
                <p:cNvPr id="37915" name="Rectangle 27"/>
                <p:cNvSpPr>
                  <a:spLocks noChangeArrowheads="1"/>
                </p:cNvSpPr>
                <p:nvPr/>
              </p:nvSpPr>
              <p:spPr bwMode="auto">
                <a:xfrm>
                  <a:off x="1642" y="1784"/>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10a. lalok mok nok yorok ghirok clok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10b. wat nnat gat mat bat hilat .</a:t>
                  </a:r>
                </a:p>
                <a:p>
                  <a:pPr algn="l" eaLnBrk="0" hangingPunct="0"/>
                  <a:endParaRPr lang="en-US" sz="3200">
                    <a:latin typeface="Times New Roman" pitchFamily="-111" charset="0"/>
                  </a:endParaRPr>
                </a:p>
              </p:txBody>
            </p:sp>
            <p:sp>
              <p:nvSpPr>
                <p:cNvPr id="37916" name="Rectangle 28"/>
                <p:cNvSpPr>
                  <a:spLocks noChangeArrowheads="1"/>
                </p:cNvSpPr>
                <p:nvPr/>
              </p:nvSpPr>
              <p:spPr bwMode="auto">
                <a:xfrm>
                  <a:off x="1599" y="1784"/>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7917" name="Group 29"/>
              <p:cNvGrpSpPr>
                <a:grpSpLocks/>
              </p:cNvGrpSpPr>
              <p:nvPr/>
            </p:nvGrpSpPr>
            <p:grpSpPr bwMode="auto">
              <a:xfrm>
                <a:off x="0" y="2302"/>
                <a:ext cx="1599" cy="518"/>
                <a:chOff x="0" y="2302"/>
                <a:chExt cx="1599" cy="518"/>
              </a:xfrm>
            </p:grpSpPr>
            <p:sp>
              <p:nvSpPr>
                <p:cNvPr id="37918" name="Rectangle 30"/>
                <p:cNvSpPr>
                  <a:spLocks noChangeArrowheads="1"/>
                </p:cNvSpPr>
                <p:nvPr/>
              </p:nvSpPr>
              <p:spPr bwMode="auto">
                <a:xfrm>
                  <a:off x="43" y="2302"/>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5a. wiwok farok izok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5b. totat jjat quat cat .</a:t>
                  </a:r>
                </a:p>
                <a:p>
                  <a:pPr algn="l" eaLnBrk="0" hangingPunct="0"/>
                  <a:endParaRPr lang="en-US" sz="3200">
                    <a:latin typeface="Times New Roman" pitchFamily="-111" charset="0"/>
                  </a:endParaRPr>
                </a:p>
              </p:txBody>
            </p:sp>
            <p:sp>
              <p:nvSpPr>
                <p:cNvPr id="37919" name="Rectangle 31"/>
                <p:cNvSpPr>
                  <a:spLocks noChangeArrowheads="1"/>
                </p:cNvSpPr>
                <p:nvPr/>
              </p:nvSpPr>
              <p:spPr bwMode="auto">
                <a:xfrm>
                  <a:off x="0" y="2302"/>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7920" name="Group 32"/>
              <p:cNvGrpSpPr>
                <a:grpSpLocks/>
              </p:cNvGrpSpPr>
              <p:nvPr/>
            </p:nvGrpSpPr>
            <p:grpSpPr bwMode="auto">
              <a:xfrm>
                <a:off x="1599" y="2302"/>
                <a:ext cx="1882" cy="518"/>
                <a:chOff x="1599" y="2302"/>
                <a:chExt cx="1882" cy="518"/>
              </a:xfrm>
            </p:grpSpPr>
            <p:sp>
              <p:nvSpPr>
                <p:cNvPr id="37921" name="Rectangle 33"/>
                <p:cNvSpPr>
                  <a:spLocks noChangeArrowheads="1"/>
                </p:cNvSpPr>
                <p:nvPr/>
              </p:nvSpPr>
              <p:spPr bwMode="auto">
                <a:xfrm>
                  <a:off x="1642" y="2302"/>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11a. lalok nok crrrok hihok yorok zanzanok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11b. wat nnat arrat mat zanzanat .</a:t>
                  </a:r>
                </a:p>
                <a:p>
                  <a:pPr algn="l" eaLnBrk="0" hangingPunct="0"/>
                  <a:endParaRPr lang="en-US" sz="3200">
                    <a:latin typeface="Times New Roman" pitchFamily="-111" charset="0"/>
                  </a:endParaRPr>
                </a:p>
              </p:txBody>
            </p:sp>
            <p:sp>
              <p:nvSpPr>
                <p:cNvPr id="37922" name="Rectangle 34"/>
                <p:cNvSpPr>
                  <a:spLocks noChangeArrowheads="1"/>
                </p:cNvSpPr>
                <p:nvPr/>
              </p:nvSpPr>
              <p:spPr bwMode="auto">
                <a:xfrm>
                  <a:off x="1599" y="2302"/>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7923" name="Group 35"/>
              <p:cNvGrpSpPr>
                <a:grpSpLocks/>
              </p:cNvGrpSpPr>
              <p:nvPr/>
            </p:nvGrpSpPr>
            <p:grpSpPr bwMode="auto">
              <a:xfrm>
                <a:off x="0" y="2820"/>
                <a:ext cx="1599" cy="518"/>
                <a:chOff x="0" y="2820"/>
                <a:chExt cx="1599" cy="518"/>
              </a:xfrm>
            </p:grpSpPr>
            <p:sp>
              <p:nvSpPr>
                <p:cNvPr id="37924" name="Rectangle 36"/>
                <p:cNvSpPr>
                  <a:spLocks noChangeArrowheads="1"/>
                </p:cNvSpPr>
                <p:nvPr/>
              </p:nvSpPr>
              <p:spPr bwMode="auto">
                <a:xfrm>
                  <a:off x="43" y="2820"/>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6a. lalok sprok izok jok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6b. wat dat krat quat cat .</a:t>
                  </a:r>
                </a:p>
                <a:p>
                  <a:pPr algn="l" eaLnBrk="0" hangingPunct="0"/>
                  <a:endParaRPr lang="en-US" sz="3200">
                    <a:latin typeface="Times New Roman" pitchFamily="-111" charset="0"/>
                  </a:endParaRPr>
                </a:p>
              </p:txBody>
            </p:sp>
            <p:sp>
              <p:nvSpPr>
                <p:cNvPr id="37925" name="Rectangle 37"/>
                <p:cNvSpPr>
                  <a:spLocks noChangeArrowheads="1"/>
                </p:cNvSpPr>
                <p:nvPr/>
              </p:nvSpPr>
              <p:spPr bwMode="auto">
                <a:xfrm>
                  <a:off x="0" y="2820"/>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7926" name="Group 38"/>
              <p:cNvGrpSpPr>
                <a:grpSpLocks/>
              </p:cNvGrpSpPr>
              <p:nvPr/>
            </p:nvGrpSpPr>
            <p:grpSpPr bwMode="auto">
              <a:xfrm>
                <a:off x="1599" y="2820"/>
                <a:ext cx="1882" cy="518"/>
                <a:chOff x="1599" y="2820"/>
                <a:chExt cx="1882" cy="518"/>
              </a:xfrm>
            </p:grpSpPr>
            <p:sp>
              <p:nvSpPr>
                <p:cNvPr id="37927" name="Rectangle 39"/>
                <p:cNvSpPr>
                  <a:spLocks noChangeArrowheads="1"/>
                </p:cNvSpPr>
                <p:nvPr/>
              </p:nvSpPr>
              <p:spPr bwMode="auto">
                <a:xfrm>
                  <a:off x="1642" y="2820"/>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12a. lalok rarok nok izok hihok 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12b. wat nnat forat arrat vat gat .</a:t>
                  </a:r>
                </a:p>
                <a:p>
                  <a:pPr algn="l" eaLnBrk="0" hangingPunct="0"/>
                  <a:endParaRPr lang="en-US" sz="3200">
                    <a:latin typeface="Times New Roman" pitchFamily="-111" charset="0"/>
                  </a:endParaRPr>
                </a:p>
              </p:txBody>
            </p:sp>
            <p:sp>
              <p:nvSpPr>
                <p:cNvPr id="37928" name="Rectangle 40"/>
                <p:cNvSpPr>
                  <a:spLocks noChangeArrowheads="1"/>
                </p:cNvSpPr>
                <p:nvPr/>
              </p:nvSpPr>
              <p:spPr bwMode="auto">
                <a:xfrm>
                  <a:off x="1599" y="2820"/>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sp>
          <p:nvSpPr>
            <p:cNvPr id="37929" name="Rectangle 41"/>
            <p:cNvSpPr>
              <a:spLocks noChangeArrowheads="1"/>
            </p:cNvSpPr>
            <p:nvPr/>
          </p:nvSpPr>
          <p:spPr bwMode="auto">
            <a:xfrm>
              <a:off x="-3" y="-3"/>
              <a:ext cx="3487" cy="3344"/>
            </a:xfrm>
            <a:prstGeom prst="rect">
              <a:avLst/>
            </a:prstGeom>
            <a:noFill/>
            <a:ln w="9525">
              <a:solidFill>
                <a:srgbClr val="A0A0A0"/>
              </a:solidFill>
              <a:miter lim="800000"/>
              <a:headEnd/>
              <a:tailEnd/>
            </a:ln>
            <a:effectLst/>
          </p:spPr>
          <p:txBody>
            <a:bodyPr wrap="none" anchor="ctr">
              <a:prstTxWarp prst="textNoShape">
                <a:avLst/>
              </a:prstTxWarp>
              <a:spAutoFit/>
            </a:bodyPr>
            <a:lstStyle/>
            <a:p>
              <a:endParaRPr lang="en-US"/>
            </a:p>
          </p:txBody>
        </p:sp>
      </p:grpSp>
      <p:sp>
        <p:nvSpPr>
          <p:cNvPr id="37930" name="Text Box 42"/>
          <p:cNvSpPr txBox="1">
            <a:spLocks noChangeArrowheads="1"/>
          </p:cNvSpPr>
          <p:nvPr/>
        </p:nvSpPr>
        <p:spPr bwMode="auto">
          <a:xfrm>
            <a:off x="152400" y="1066800"/>
            <a:ext cx="8651875" cy="366713"/>
          </a:xfrm>
          <a:prstGeom prst="rect">
            <a:avLst/>
          </a:prstGeom>
          <a:noFill/>
          <a:ln w="9525">
            <a:noFill/>
            <a:miter lim="800000"/>
            <a:headEnd/>
            <a:tailEnd/>
          </a:ln>
          <a:effectLst/>
        </p:spPr>
        <p:txBody>
          <a:bodyPr wrap="none">
            <a:prstTxWarp prst="textNoShape">
              <a:avLst/>
            </a:prstTxWarp>
            <a:spAutoFit/>
          </a:bodyPr>
          <a:lstStyle/>
          <a:p>
            <a:pPr algn="l"/>
            <a:r>
              <a:rPr lang="en-US">
                <a:solidFill>
                  <a:schemeClr val="tx2"/>
                </a:solidFill>
              </a:rPr>
              <a:t>Your assignment, translate this to Arcturan:    </a:t>
            </a:r>
            <a:r>
              <a:rPr lang="en-US" sz="1600" b="1">
                <a:solidFill>
                  <a:schemeClr val="tx2"/>
                </a:solidFill>
                <a:latin typeface="Times New Roman" pitchFamily="-111" charset="0"/>
              </a:rPr>
              <a:t>farok</a:t>
            </a:r>
            <a:r>
              <a:rPr lang="en-US" sz="1600">
                <a:solidFill>
                  <a:schemeClr val="tx2"/>
                </a:solidFill>
                <a:latin typeface="Times New Roman" pitchFamily="-111" charset="0"/>
              </a:rPr>
              <a:t> crrrok </a:t>
            </a:r>
            <a:r>
              <a:rPr lang="en-US" sz="1600" b="1">
                <a:solidFill>
                  <a:schemeClr val="tx2"/>
                </a:solidFill>
                <a:latin typeface="Times New Roman" pitchFamily="-111" charset="0"/>
              </a:rPr>
              <a:t>hihok yorok</a:t>
            </a:r>
            <a:r>
              <a:rPr lang="en-US" sz="1600">
                <a:solidFill>
                  <a:schemeClr val="tx2"/>
                </a:solidFill>
                <a:latin typeface="Times New Roman" pitchFamily="-111" charset="0"/>
              </a:rPr>
              <a:t> clok kantok ok-yurp</a:t>
            </a:r>
          </a:p>
        </p:txBody>
      </p:sp>
      <p:sp>
        <p:nvSpPr>
          <p:cNvPr id="37931" name="Line 43"/>
          <p:cNvSpPr>
            <a:spLocks noChangeShapeType="1"/>
          </p:cNvSpPr>
          <p:nvPr/>
        </p:nvSpPr>
        <p:spPr bwMode="auto">
          <a:xfrm flipH="1">
            <a:off x="1447800" y="5181600"/>
            <a:ext cx="152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32" name="Line 44"/>
          <p:cNvSpPr>
            <a:spLocks noChangeShapeType="1"/>
          </p:cNvSpPr>
          <p:nvPr/>
        </p:nvSpPr>
        <p:spPr bwMode="auto">
          <a:xfrm flipH="1">
            <a:off x="5257800" y="1828800"/>
            <a:ext cx="762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33" name="Line 45"/>
          <p:cNvSpPr>
            <a:spLocks noChangeShapeType="1"/>
          </p:cNvSpPr>
          <p:nvPr/>
        </p:nvSpPr>
        <p:spPr bwMode="auto">
          <a:xfrm flipH="1">
            <a:off x="1752600" y="3657600"/>
            <a:ext cx="609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34" name="Line 46"/>
          <p:cNvSpPr>
            <a:spLocks noChangeShapeType="1"/>
          </p:cNvSpPr>
          <p:nvPr/>
        </p:nvSpPr>
        <p:spPr bwMode="auto">
          <a:xfrm flipH="1">
            <a:off x="5715000" y="5181600"/>
            <a:ext cx="609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35" name="Line 47"/>
          <p:cNvSpPr>
            <a:spLocks noChangeShapeType="1"/>
          </p:cNvSpPr>
          <p:nvPr/>
        </p:nvSpPr>
        <p:spPr bwMode="auto">
          <a:xfrm flipH="1">
            <a:off x="6172200" y="5943600"/>
            <a:ext cx="533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43" name="Line 55"/>
          <p:cNvSpPr>
            <a:spLocks noChangeShapeType="1"/>
          </p:cNvSpPr>
          <p:nvPr/>
        </p:nvSpPr>
        <p:spPr bwMode="auto">
          <a:xfrm>
            <a:off x="4953000" y="4419600"/>
            <a:ext cx="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44" name="Line 56"/>
          <p:cNvSpPr>
            <a:spLocks noChangeShapeType="1"/>
          </p:cNvSpPr>
          <p:nvPr/>
        </p:nvSpPr>
        <p:spPr bwMode="auto">
          <a:xfrm flipH="1">
            <a:off x="5334000" y="4419600"/>
            <a:ext cx="4572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45" name="Line 57"/>
          <p:cNvSpPr>
            <a:spLocks noChangeShapeType="1"/>
          </p:cNvSpPr>
          <p:nvPr/>
        </p:nvSpPr>
        <p:spPr bwMode="auto">
          <a:xfrm>
            <a:off x="5410200" y="4419600"/>
            <a:ext cx="3048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46" name="Line 58"/>
          <p:cNvSpPr>
            <a:spLocks noChangeShapeType="1"/>
          </p:cNvSpPr>
          <p:nvPr/>
        </p:nvSpPr>
        <p:spPr bwMode="auto">
          <a:xfrm flipH="1">
            <a:off x="6705600" y="4419600"/>
            <a:ext cx="762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47" name="Line 59"/>
          <p:cNvSpPr>
            <a:spLocks noChangeShapeType="1"/>
          </p:cNvSpPr>
          <p:nvPr/>
        </p:nvSpPr>
        <p:spPr bwMode="auto">
          <a:xfrm flipH="1">
            <a:off x="6019800" y="4419600"/>
            <a:ext cx="228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48" name="Line 60"/>
          <p:cNvSpPr>
            <a:spLocks noChangeShapeType="1"/>
          </p:cNvSpPr>
          <p:nvPr/>
        </p:nvSpPr>
        <p:spPr bwMode="auto">
          <a:xfrm flipH="1">
            <a:off x="6172200" y="5181600"/>
            <a:ext cx="6858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51" name="Line 63"/>
          <p:cNvSpPr>
            <a:spLocks noChangeShapeType="1"/>
          </p:cNvSpPr>
          <p:nvPr/>
        </p:nvSpPr>
        <p:spPr bwMode="auto">
          <a:xfrm>
            <a:off x="4953000" y="5181600"/>
            <a:ext cx="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52" name="Line 64"/>
          <p:cNvSpPr>
            <a:spLocks noChangeShapeType="1"/>
          </p:cNvSpPr>
          <p:nvPr/>
        </p:nvSpPr>
        <p:spPr bwMode="auto">
          <a:xfrm>
            <a:off x="4876800" y="1828800"/>
            <a:ext cx="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53" name="Line 65"/>
          <p:cNvSpPr>
            <a:spLocks noChangeShapeType="1"/>
          </p:cNvSpPr>
          <p:nvPr/>
        </p:nvSpPr>
        <p:spPr bwMode="auto">
          <a:xfrm>
            <a:off x="1066800" y="5943600"/>
            <a:ext cx="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54" name="Line 66"/>
          <p:cNvSpPr>
            <a:spLocks noChangeShapeType="1"/>
          </p:cNvSpPr>
          <p:nvPr/>
        </p:nvSpPr>
        <p:spPr bwMode="auto">
          <a:xfrm>
            <a:off x="4953000" y="5943600"/>
            <a:ext cx="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55" name="Line 67"/>
          <p:cNvSpPr>
            <a:spLocks noChangeShapeType="1"/>
          </p:cNvSpPr>
          <p:nvPr/>
        </p:nvSpPr>
        <p:spPr bwMode="auto">
          <a:xfrm flipH="1">
            <a:off x="6858000" y="5943600"/>
            <a:ext cx="3048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56" name="Line 68"/>
          <p:cNvSpPr>
            <a:spLocks noChangeShapeType="1"/>
          </p:cNvSpPr>
          <p:nvPr/>
        </p:nvSpPr>
        <p:spPr bwMode="auto">
          <a:xfrm flipH="1">
            <a:off x="5334000" y="5943600"/>
            <a:ext cx="533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57" name="Line 69"/>
          <p:cNvSpPr>
            <a:spLocks noChangeShapeType="1"/>
          </p:cNvSpPr>
          <p:nvPr/>
        </p:nvSpPr>
        <p:spPr bwMode="auto">
          <a:xfrm flipH="1">
            <a:off x="5334000" y="5181600"/>
            <a:ext cx="762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58" name="Line 70"/>
          <p:cNvSpPr>
            <a:spLocks noChangeShapeType="1"/>
          </p:cNvSpPr>
          <p:nvPr/>
        </p:nvSpPr>
        <p:spPr bwMode="auto">
          <a:xfrm flipH="1">
            <a:off x="6324600" y="2743200"/>
            <a:ext cx="2286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59" name="Line 71"/>
          <p:cNvSpPr>
            <a:spLocks noChangeShapeType="1"/>
          </p:cNvSpPr>
          <p:nvPr/>
        </p:nvSpPr>
        <p:spPr bwMode="auto">
          <a:xfrm flipH="1">
            <a:off x="2514600" y="3657600"/>
            <a:ext cx="3810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003" name="Rectangle 67"/>
          <p:cNvSpPr>
            <a:spLocks noChangeArrowheads="1"/>
          </p:cNvSpPr>
          <p:nvPr/>
        </p:nvSpPr>
        <p:spPr bwMode="auto">
          <a:xfrm>
            <a:off x="5943600" y="1066800"/>
            <a:ext cx="1066800" cy="381000"/>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40004" name="Rectangle 68"/>
          <p:cNvSpPr>
            <a:spLocks noChangeArrowheads="1"/>
          </p:cNvSpPr>
          <p:nvPr/>
        </p:nvSpPr>
        <p:spPr bwMode="auto">
          <a:xfrm>
            <a:off x="4800600" y="1066800"/>
            <a:ext cx="568325" cy="381000"/>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39993" name="Rectangle 57"/>
          <p:cNvSpPr>
            <a:spLocks noChangeArrowheads="1"/>
          </p:cNvSpPr>
          <p:nvPr/>
        </p:nvSpPr>
        <p:spPr bwMode="auto">
          <a:xfrm>
            <a:off x="7010400" y="1066800"/>
            <a:ext cx="458788"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9992" name="Rectangle 56"/>
          <p:cNvSpPr>
            <a:spLocks noChangeArrowheads="1"/>
          </p:cNvSpPr>
          <p:nvPr/>
        </p:nvSpPr>
        <p:spPr bwMode="auto">
          <a:xfrm>
            <a:off x="7086600" y="4114800"/>
            <a:ext cx="533400"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9938" name="Rectangle 2"/>
          <p:cNvSpPr>
            <a:spLocks noGrp="1" noChangeArrowheads="1"/>
          </p:cNvSpPr>
          <p:nvPr>
            <p:ph type="title"/>
          </p:nvPr>
        </p:nvSpPr>
        <p:spPr>
          <a:xfrm>
            <a:off x="228600" y="138113"/>
            <a:ext cx="8458200" cy="838200"/>
          </a:xfrm>
        </p:spPr>
        <p:txBody>
          <a:bodyPr/>
          <a:lstStyle/>
          <a:p>
            <a:r>
              <a:rPr lang="en-US" sz="3600"/>
              <a:t>Centauri/Arcturan [Knight, 1997]</a:t>
            </a:r>
            <a:endParaRPr lang="en-US"/>
          </a:p>
        </p:txBody>
      </p:sp>
      <p:grpSp>
        <p:nvGrpSpPr>
          <p:cNvPr id="39939" name="Group 3"/>
          <p:cNvGrpSpPr>
            <a:grpSpLocks/>
          </p:cNvGrpSpPr>
          <p:nvPr/>
        </p:nvGrpSpPr>
        <p:grpSpPr bwMode="auto">
          <a:xfrm>
            <a:off x="381000" y="1524000"/>
            <a:ext cx="8337550" cy="4873625"/>
            <a:chOff x="-3" y="-3"/>
            <a:chExt cx="3487" cy="3344"/>
          </a:xfrm>
        </p:grpSpPr>
        <p:grpSp>
          <p:nvGrpSpPr>
            <p:cNvPr id="39940" name="Group 4"/>
            <p:cNvGrpSpPr>
              <a:grpSpLocks/>
            </p:cNvGrpSpPr>
            <p:nvPr/>
          </p:nvGrpSpPr>
          <p:grpSpPr bwMode="auto">
            <a:xfrm>
              <a:off x="0" y="0"/>
              <a:ext cx="3481" cy="3338"/>
              <a:chOff x="0" y="0"/>
              <a:chExt cx="3481" cy="3338"/>
            </a:xfrm>
          </p:grpSpPr>
          <p:grpSp>
            <p:nvGrpSpPr>
              <p:cNvPr id="39941" name="Group 5"/>
              <p:cNvGrpSpPr>
                <a:grpSpLocks/>
              </p:cNvGrpSpPr>
              <p:nvPr/>
            </p:nvGrpSpPr>
            <p:grpSpPr bwMode="auto">
              <a:xfrm>
                <a:off x="0" y="0"/>
                <a:ext cx="1599" cy="633"/>
                <a:chOff x="0" y="0"/>
                <a:chExt cx="1599" cy="633"/>
              </a:xfrm>
            </p:grpSpPr>
            <p:sp>
              <p:nvSpPr>
                <p:cNvPr id="39942" name="Rectangle 6"/>
                <p:cNvSpPr>
                  <a:spLocks noChangeArrowheads="1"/>
                </p:cNvSpPr>
                <p:nvPr/>
              </p:nvSpPr>
              <p:spPr bwMode="auto">
                <a:xfrm>
                  <a:off x="43" y="0"/>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1a. ok-voon ororok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1b. at-voon bichat dat .</a:t>
                  </a:r>
                </a:p>
                <a:p>
                  <a:pPr algn="l" eaLnBrk="0" hangingPunct="0"/>
                  <a:endParaRPr lang="en-US" sz="3200">
                    <a:latin typeface="Times New Roman" pitchFamily="-111" charset="0"/>
                  </a:endParaRPr>
                </a:p>
              </p:txBody>
            </p:sp>
            <p:sp>
              <p:nvSpPr>
                <p:cNvPr id="39943" name="Rectangle 7"/>
                <p:cNvSpPr>
                  <a:spLocks noChangeArrowheads="1"/>
                </p:cNvSpPr>
                <p:nvPr/>
              </p:nvSpPr>
              <p:spPr bwMode="auto">
                <a:xfrm>
                  <a:off x="0" y="0"/>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9944" name="Group 8"/>
              <p:cNvGrpSpPr>
                <a:grpSpLocks/>
              </p:cNvGrpSpPr>
              <p:nvPr/>
            </p:nvGrpSpPr>
            <p:grpSpPr bwMode="auto">
              <a:xfrm>
                <a:off x="1599" y="0"/>
                <a:ext cx="1882" cy="633"/>
                <a:chOff x="1599" y="0"/>
                <a:chExt cx="1882" cy="633"/>
              </a:xfrm>
            </p:grpSpPr>
            <p:sp>
              <p:nvSpPr>
                <p:cNvPr id="39945" name="Rectangle 9"/>
                <p:cNvSpPr>
                  <a:spLocks noChangeArrowheads="1"/>
                </p:cNvSpPr>
                <p:nvPr/>
              </p:nvSpPr>
              <p:spPr bwMode="auto">
                <a:xfrm>
                  <a:off x="1642" y="0"/>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7a. lalok farok ororok lalok sprok izok enemok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7b. wat jjat bichat wat dat vat eneat .</a:t>
                  </a:r>
                </a:p>
                <a:p>
                  <a:pPr algn="l" eaLnBrk="0" hangingPunct="0"/>
                  <a:endParaRPr lang="en-US" sz="3200">
                    <a:latin typeface="Times New Roman" pitchFamily="-111" charset="0"/>
                  </a:endParaRPr>
                </a:p>
              </p:txBody>
            </p:sp>
            <p:sp>
              <p:nvSpPr>
                <p:cNvPr id="39946" name="Rectangle 10"/>
                <p:cNvSpPr>
                  <a:spLocks noChangeArrowheads="1"/>
                </p:cNvSpPr>
                <p:nvPr/>
              </p:nvSpPr>
              <p:spPr bwMode="auto">
                <a:xfrm>
                  <a:off x="1599" y="0"/>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9947" name="Group 11"/>
              <p:cNvGrpSpPr>
                <a:grpSpLocks/>
              </p:cNvGrpSpPr>
              <p:nvPr/>
            </p:nvGrpSpPr>
            <p:grpSpPr bwMode="auto">
              <a:xfrm>
                <a:off x="0" y="633"/>
                <a:ext cx="1599" cy="633"/>
                <a:chOff x="0" y="633"/>
                <a:chExt cx="1599" cy="633"/>
              </a:xfrm>
            </p:grpSpPr>
            <p:sp>
              <p:nvSpPr>
                <p:cNvPr id="39948" name="Rectangle 12"/>
                <p:cNvSpPr>
                  <a:spLocks noChangeArrowheads="1"/>
                </p:cNvSpPr>
                <p:nvPr/>
              </p:nvSpPr>
              <p:spPr bwMode="auto">
                <a:xfrm>
                  <a:off x="43" y="633"/>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2a. ok-drubel ok-voon anok plok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2b. at-drubel at-voon pippat rrat dat .</a:t>
                  </a:r>
                </a:p>
                <a:p>
                  <a:pPr algn="l" eaLnBrk="0" hangingPunct="0"/>
                  <a:endParaRPr lang="en-US" sz="3200">
                    <a:latin typeface="Times New Roman" pitchFamily="-111" charset="0"/>
                  </a:endParaRPr>
                </a:p>
              </p:txBody>
            </p:sp>
            <p:sp>
              <p:nvSpPr>
                <p:cNvPr id="39949" name="Rectangle 13"/>
                <p:cNvSpPr>
                  <a:spLocks noChangeArrowheads="1"/>
                </p:cNvSpPr>
                <p:nvPr/>
              </p:nvSpPr>
              <p:spPr bwMode="auto">
                <a:xfrm>
                  <a:off x="0" y="633"/>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9950" name="Group 14"/>
              <p:cNvGrpSpPr>
                <a:grpSpLocks/>
              </p:cNvGrpSpPr>
              <p:nvPr/>
            </p:nvGrpSpPr>
            <p:grpSpPr bwMode="auto">
              <a:xfrm>
                <a:off x="1599" y="633"/>
                <a:ext cx="1882" cy="633"/>
                <a:chOff x="1599" y="633"/>
                <a:chExt cx="1882" cy="633"/>
              </a:xfrm>
            </p:grpSpPr>
            <p:sp>
              <p:nvSpPr>
                <p:cNvPr id="39951" name="Rectangle 15"/>
                <p:cNvSpPr>
                  <a:spLocks noChangeArrowheads="1"/>
                </p:cNvSpPr>
                <p:nvPr/>
              </p:nvSpPr>
              <p:spPr bwMode="auto">
                <a:xfrm>
                  <a:off x="1642" y="633"/>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8a. lalok brok anok plok 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8b. iat lat pippat rrat nnat .</a:t>
                  </a:r>
                </a:p>
                <a:p>
                  <a:pPr algn="l" eaLnBrk="0" hangingPunct="0"/>
                  <a:endParaRPr lang="en-US" sz="3200">
                    <a:latin typeface="Times New Roman" pitchFamily="-111" charset="0"/>
                  </a:endParaRPr>
                </a:p>
              </p:txBody>
            </p:sp>
            <p:sp>
              <p:nvSpPr>
                <p:cNvPr id="39952" name="Rectangle 16"/>
                <p:cNvSpPr>
                  <a:spLocks noChangeArrowheads="1"/>
                </p:cNvSpPr>
                <p:nvPr/>
              </p:nvSpPr>
              <p:spPr bwMode="auto">
                <a:xfrm>
                  <a:off x="1599" y="633"/>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9953" name="Group 17"/>
              <p:cNvGrpSpPr>
                <a:grpSpLocks/>
              </p:cNvGrpSpPr>
              <p:nvPr/>
            </p:nvGrpSpPr>
            <p:grpSpPr bwMode="auto">
              <a:xfrm>
                <a:off x="0" y="1266"/>
                <a:ext cx="1599" cy="518"/>
                <a:chOff x="0" y="1266"/>
                <a:chExt cx="1599" cy="518"/>
              </a:xfrm>
            </p:grpSpPr>
            <p:sp>
              <p:nvSpPr>
                <p:cNvPr id="39954" name="Rectangle 18"/>
                <p:cNvSpPr>
                  <a:spLocks noChangeArrowheads="1"/>
                </p:cNvSpPr>
                <p:nvPr/>
              </p:nvSpPr>
              <p:spPr bwMode="auto">
                <a:xfrm>
                  <a:off x="43" y="1266"/>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3a. erok sprok izok hihok ghirok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3b. totat dat arrat vat hilat .</a:t>
                  </a:r>
                </a:p>
                <a:p>
                  <a:pPr algn="l" eaLnBrk="0" hangingPunct="0"/>
                  <a:endParaRPr lang="en-US" sz="3200">
                    <a:latin typeface="Times New Roman" pitchFamily="-111" charset="0"/>
                  </a:endParaRPr>
                </a:p>
              </p:txBody>
            </p:sp>
            <p:sp>
              <p:nvSpPr>
                <p:cNvPr id="39955" name="Rectangle 19"/>
                <p:cNvSpPr>
                  <a:spLocks noChangeArrowheads="1"/>
                </p:cNvSpPr>
                <p:nvPr/>
              </p:nvSpPr>
              <p:spPr bwMode="auto">
                <a:xfrm>
                  <a:off x="0" y="1266"/>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9956" name="Group 20"/>
              <p:cNvGrpSpPr>
                <a:grpSpLocks/>
              </p:cNvGrpSpPr>
              <p:nvPr/>
            </p:nvGrpSpPr>
            <p:grpSpPr bwMode="auto">
              <a:xfrm>
                <a:off x="1599" y="1266"/>
                <a:ext cx="1882" cy="518"/>
                <a:chOff x="1599" y="1266"/>
                <a:chExt cx="1882" cy="518"/>
              </a:xfrm>
            </p:grpSpPr>
            <p:sp>
              <p:nvSpPr>
                <p:cNvPr id="39957" name="Rectangle 21"/>
                <p:cNvSpPr>
                  <a:spLocks noChangeArrowheads="1"/>
                </p:cNvSpPr>
                <p:nvPr/>
              </p:nvSpPr>
              <p:spPr bwMode="auto">
                <a:xfrm>
                  <a:off x="1642" y="1266"/>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9a. wiwok nok izok kantok ok-yurp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9b. totat nnat quat oloat at-yurp .</a:t>
                  </a:r>
                </a:p>
                <a:p>
                  <a:pPr algn="l" eaLnBrk="0" hangingPunct="0"/>
                  <a:endParaRPr lang="en-US" sz="3200">
                    <a:latin typeface="Times New Roman" pitchFamily="-111" charset="0"/>
                  </a:endParaRPr>
                </a:p>
              </p:txBody>
            </p:sp>
            <p:sp>
              <p:nvSpPr>
                <p:cNvPr id="39958" name="Rectangle 22"/>
                <p:cNvSpPr>
                  <a:spLocks noChangeArrowheads="1"/>
                </p:cNvSpPr>
                <p:nvPr/>
              </p:nvSpPr>
              <p:spPr bwMode="auto">
                <a:xfrm>
                  <a:off x="1599" y="1266"/>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9959" name="Group 23"/>
              <p:cNvGrpSpPr>
                <a:grpSpLocks/>
              </p:cNvGrpSpPr>
              <p:nvPr/>
            </p:nvGrpSpPr>
            <p:grpSpPr bwMode="auto">
              <a:xfrm>
                <a:off x="0" y="1784"/>
                <a:ext cx="1599" cy="518"/>
                <a:chOff x="0" y="1784"/>
                <a:chExt cx="1599" cy="518"/>
              </a:xfrm>
            </p:grpSpPr>
            <p:sp>
              <p:nvSpPr>
                <p:cNvPr id="39960" name="Rectangle 24"/>
                <p:cNvSpPr>
                  <a:spLocks noChangeArrowheads="1"/>
                </p:cNvSpPr>
                <p:nvPr/>
              </p:nvSpPr>
              <p:spPr bwMode="auto">
                <a:xfrm>
                  <a:off x="43" y="1784"/>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4a. ok-voon anok drok brok jok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4b. at-voon krat pippat sat lat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endParaRPr lang="en-US" sz="3200">
                    <a:latin typeface="Times New Roman" pitchFamily="-111" charset="0"/>
                  </a:endParaRPr>
                </a:p>
              </p:txBody>
            </p:sp>
            <p:sp>
              <p:nvSpPr>
                <p:cNvPr id="39961" name="Rectangle 25"/>
                <p:cNvSpPr>
                  <a:spLocks noChangeArrowheads="1"/>
                </p:cNvSpPr>
                <p:nvPr/>
              </p:nvSpPr>
              <p:spPr bwMode="auto">
                <a:xfrm>
                  <a:off x="0" y="1784"/>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9962" name="Group 26"/>
              <p:cNvGrpSpPr>
                <a:grpSpLocks/>
              </p:cNvGrpSpPr>
              <p:nvPr/>
            </p:nvGrpSpPr>
            <p:grpSpPr bwMode="auto">
              <a:xfrm>
                <a:off x="1599" y="1784"/>
                <a:ext cx="1882" cy="518"/>
                <a:chOff x="1599" y="1784"/>
                <a:chExt cx="1882" cy="518"/>
              </a:xfrm>
            </p:grpSpPr>
            <p:sp>
              <p:nvSpPr>
                <p:cNvPr id="39963" name="Rectangle 27"/>
                <p:cNvSpPr>
                  <a:spLocks noChangeArrowheads="1"/>
                </p:cNvSpPr>
                <p:nvPr/>
              </p:nvSpPr>
              <p:spPr bwMode="auto">
                <a:xfrm>
                  <a:off x="1642" y="1784"/>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10a. lalok mok nok yorok ghirok clok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10b. wat nnat gat mat bat hilat .</a:t>
                  </a:r>
                </a:p>
                <a:p>
                  <a:pPr algn="l" eaLnBrk="0" hangingPunct="0"/>
                  <a:endParaRPr lang="en-US" sz="3200">
                    <a:latin typeface="Times New Roman" pitchFamily="-111" charset="0"/>
                  </a:endParaRPr>
                </a:p>
              </p:txBody>
            </p:sp>
            <p:sp>
              <p:nvSpPr>
                <p:cNvPr id="39964" name="Rectangle 28"/>
                <p:cNvSpPr>
                  <a:spLocks noChangeArrowheads="1"/>
                </p:cNvSpPr>
                <p:nvPr/>
              </p:nvSpPr>
              <p:spPr bwMode="auto">
                <a:xfrm>
                  <a:off x="1599" y="1784"/>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9965" name="Group 29"/>
              <p:cNvGrpSpPr>
                <a:grpSpLocks/>
              </p:cNvGrpSpPr>
              <p:nvPr/>
            </p:nvGrpSpPr>
            <p:grpSpPr bwMode="auto">
              <a:xfrm>
                <a:off x="0" y="2302"/>
                <a:ext cx="1599" cy="518"/>
                <a:chOff x="0" y="2302"/>
                <a:chExt cx="1599" cy="518"/>
              </a:xfrm>
            </p:grpSpPr>
            <p:sp>
              <p:nvSpPr>
                <p:cNvPr id="39966" name="Rectangle 30"/>
                <p:cNvSpPr>
                  <a:spLocks noChangeArrowheads="1"/>
                </p:cNvSpPr>
                <p:nvPr/>
              </p:nvSpPr>
              <p:spPr bwMode="auto">
                <a:xfrm>
                  <a:off x="43" y="2302"/>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5a. wiwok farok izok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5b. totat jjat quat cat .</a:t>
                  </a:r>
                </a:p>
                <a:p>
                  <a:pPr algn="l" eaLnBrk="0" hangingPunct="0"/>
                  <a:endParaRPr lang="en-US" sz="3200">
                    <a:latin typeface="Times New Roman" pitchFamily="-111" charset="0"/>
                  </a:endParaRPr>
                </a:p>
              </p:txBody>
            </p:sp>
            <p:sp>
              <p:nvSpPr>
                <p:cNvPr id="39967" name="Rectangle 31"/>
                <p:cNvSpPr>
                  <a:spLocks noChangeArrowheads="1"/>
                </p:cNvSpPr>
                <p:nvPr/>
              </p:nvSpPr>
              <p:spPr bwMode="auto">
                <a:xfrm>
                  <a:off x="0" y="2302"/>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9968" name="Group 32"/>
              <p:cNvGrpSpPr>
                <a:grpSpLocks/>
              </p:cNvGrpSpPr>
              <p:nvPr/>
            </p:nvGrpSpPr>
            <p:grpSpPr bwMode="auto">
              <a:xfrm>
                <a:off x="1599" y="2302"/>
                <a:ext cx="1882" cy="518"/>
                <a:chOff x="1599" y="2302"/>
                <a:chExt cx="1882" cy="518"/>
              </a:xfrm>
            </p:grpSpPr>
            <p:sp>
              <p:nvSpPr>
                <p:cNvPr id="39969" name="Rectangle 33"/>
                <p:cNvSpPr>
                  <a:spLocks noChangeArrowheads="1"/>
                </p:cNvSpPr>
                <p:nvPr/>
              </p:nvSpPr>
              <p:spPr bwMode="auto">
                <a:xfrm>
                  <a:off x="1642" y="2302"/>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11a. lalok nok crrrok hihok yorok zanzanok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11b. wat nnat arrat mat zanzanat .</a:t>
                  </a:r>
                </a:p>
                <a:p>
                  <a:pPr algn="l" eaLnBrk="0" hangingPunct="0"/>
                  <a:endParaRPr lang="en-US" sz="3200">
                    <a:latin typeface="Times New Roman" pitchFamily="-111" charset="0"/>
                  </a:endParaRPr>
                </a:p>
              </p:txBody>
            </p:sp>
            <p:sp>
              <p:nvSpPr>
                <p:cNvPr id="39970" name="Rectangle 34"/>
                <p:cNvSpPr>
                  <a:spLocks noChangeArrowheads="1"/>
                </p:cNvSpPr>
                <p:nvPr/>
              </p:nvSpPr>
              <p:spPr bwMode="auto">
                <a:xfrm>
                  <a:off x="1599" y="2302"/>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9971" name="Group 35"/>
              <p:cNvGrpSpPr>
                <a:grpSpLocks/>
              </p:cNvGrpSpPr>
              <p:nvPr/>
            </p:nvGrpSpPr>
            <p:grpSpPr bwMode="auto">
              <a:xfrm>
                <a:off x="0" y="2820"/>
                <a:ext cx="1599" cy="518"/>
                <a:chOff x="0" y="2820"/>
                <a:chExt cx="1599" cy="518"/>
              </a:xfrm>
            </p:grpSpPr>
            <p:sp>
              <p:nvSpPr>
                <p:cNvPr id="39972" name="Rectangle 36"/>
                <p:cNvSpPr>
                  <a:spLocks noChangeArrowheads="1"/>
                </p:cNvSpPr>
                <p:nvPr/>
              </p:nvSpPr>
              <p:spPr bwMode="auto">
                <a:xfrm>
                  <a:off x="43" y="2820"/>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6a. lalok sprok izok jok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6b. wat dat krat quat cat .</a:t>
                  </a:r>
                </a:p>
                <a:p>
                  <a:pPr algn="l" eaLnBrk="0" hangingPunct="0"/>
                  <a:endParaRPr lang="en-US" sz="3200">
                    <a:latin typeface="Times New Roman" pitchFamily="-111" charset="0"/>
                  </a:endParaRPr>
                </a:p>
              </p:txBody>
            </p:sp>
            <p:sp>
              <p:nvSpPr>
                <p:cNvPr id="39973" name="Rectangle 37"/>
                <p:cNvSpPr>
                  <a:spLocks noChangeArrowheads="1"/>
                </p:cNvSpPr>
                <p:nvPr/>
              </p:nvSpPr>
              <p:spPr bwMode="auto">
                <a:xfrm>
                  <a:off x="0" y="2820"/>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9974" name="Group 38"/>
              <p:cNvGrpSpPr>
                <a:grpSpLocks/>
              </p:cNvGrpSpPr>
              <p:nvPr/>
            </p:nvGrpSpPr>
            <p:grpSpPr bwMode="auto">
              <a:xfrm>
                <a:off x="1599" y="2820"/>
                <a:ext cx="1882" cy="518"/>
                <a:chOff x="1599" y="2820"/>
                <a:chExt cx="1882" cy="518"/>
              </a:xfrm>
            </p:grpSpPr>
            <p:sp>
              <p:nvSpPr>
                <p:cNvPr id="39975" name="Rectangle 39"/>
                <p:cNvSpPr>
                  <a:spLocks noChangeArrowheads="1"/>
                </p:cNvSpPr>
                <p:nvPr/>
              </p:nvSpPr>
              <p:spPr bwMode="auto">
                <a:xfrm>
                  <a:off x="1642" y="2820"/>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12a. lalok rarok nok izok hihok 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12b. wat nnat forat arrat vat gat .</a:t>
                  </a:r>
                </a:p>
                <a:p>
                  <a:pPr algn="l" eaLnBrk="0" hangingPunct="0"/>
                  <a:endParaRPr lang="en-US" sz="3200">
                    <a:latin typeface="Times New Roman" pitchFamily="-111" charset="0"/>
                  </a:endParaRPr>
                </a:p>
              </p:txBody>
            </p:sp>
            <p:sp>
              <p:nvSpPr>
                <p:cNvPr id="39976" name="Rectangle 40"/>
                <p:cNvSpPr>
                  <a:spLocks noChangeArrowheads="1"/>
                </p:cNvSpPr>
                <p:nvPr/>
              </p:nvSpPr>
              <p:spPr bwMode="auto">
                <a:xfrm>
                  <a:off x="1599" y="2820"/>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sp>
          <p:nvSpPr>
            <p:cNvPr id="39977" name="Rectangle 41"/>
            <p:cNvSpPr>
              <a:spLocks noChangeArrowheads="1"/>
            </p:cNvSpPr>
            <p:nvPr/>
          </p:nvSpPr>
          <p:spPr bwMode="auto">
            <a:xfrm>
              <a:off x="-3" y="-3"/>
              <a:ext cx="3487" cy="3344"/>
            </a:xfrm>
            <a:prstGeom prst="rect">
              <a:avLst/>
            </a:prstGeom>
            <a:noFill/>
            <a:ln w="9525">
              <a:solidFill>
                <a:srgbClr val="A0A0A0"/>
              </a:solidFill>
              <a:miter lim="800000"/>
              <a:headEnd/>
              <a:tailEnd/>
            </a:ln>
            <a:effectLst/>
          </p:spPr>
          <p:txBody>
            <a:bodyPr wrap="none" anchor="ctr">
              <a:prstTxWarp prst="textNoShape">
                <a:avLst/>
              </a:prstTxWarp>
              <a:spAutoFit/>
            </a:bodyPr>
            <a:lstStyle/>
            <a:p>
              <a:endParaRPr lang="en-US"/>
            </a:p>
          </p:txBody>
        </p:sp>
      </p:grpSp>
      <p:sp>
        <p:nvSpPr>
          <p:cNvPr id="39978" name="Text Box 42"/>
          <p:cNvSpPr txBox="1">
            <a:spLocks noChangeArrowheads="1"/>
          </p:cNvSpPr>
          <p:nvPr/>
        </p:nvSpPr>
        <p:spPr bwMode="auto">
          <a:xfrm>
            <a:off x="152400" y="1066800"/>
            <a:ext cx="8662988" cy="366713"/>
          </a:xfrm>
          <a:prstGeom prst="rect">
            <a:avLst/>
          </a:prstGeom>
          <a:noFill/>
          <a:ln w="9525">
            <a:noFill/>
            <a:miter lim="800000"/>
            <a:headEnd/>
            <a:tailEnd/>
          </a:ln>
          <a:effectLst/>
        </p:spPr>
        <p:txBody>
          <a:bodyPr wrap="none">
            <a:prstTxWarp prst="textNoShape">
              <a:avLst/>
            </a:prstTxWarp>
            <a:spAutoFit/>
          </a:bodyPr>
          <a:lstStyle/>
          <a:p>
            <a:pPr algn="l"/>
            <a:r>
              <a:rPr lang="en-US">
                <a:solidFill>
                  <a:schemeClr val="tx2"/>
                </a:solidFill>
              </a:rPr>
              <a:t>Your assignment, translate this to Arcturan:    </a:t>
            </a:r>
            <a:r>
              <a:rPr lang="en-US" sz="1600" b="1">
                <a:solidFill>
                  <a:schemeClr val="tx2"/>
                </a:solidFill>
                <a:latin typeface="Times New Roman" pitchFamily="-111" charset="0"/>
              </a:rPr>
              <a:t>farok</a:t>
            </a:r>
            <a:r>
              <a:rPr lang="en-US" sz="1600">
                <a:solidFill>
                  <a:schemeClr val="tx2"/>
                </a:solidFill>
                <a:latin typeface="Times New Roman" pitchFamily="-111" charset="0"/>
              </a:rPr>
              <a:t> crrrok </a:t>
            </a:r>
            <a:r>
              <a:rPr lang="en-US" sz="1600" b="1">
                <a:solidFill>
                  <a:schemeClr val="tx2"/>
                </a:solidFill>
                <a:latin typeface="Times New Roman" pitchFamily="-111" charset="0"/>
              </a:rPr>
              <a:t>hihok yorok</a:t>
            </a:r>
            <a:r>
              <a:rPr lang="en-US" sz="1600">
                <a:solidFill>
                  <a:schemeClr val="tx2"/>
                </a:solidFill>
                <a:latin typeface="Times New Roman" pitchFamily="-111" charset="0"/>
              </a:rPr>
              <a:t> </a:t>
            </a:r>
            <a:r>
              <a:rPr lang="en-US" sz="1600" b="1">
                <a:solidFill>
                  <a:schemeClr val="tx2"/>
                </a:solidFill>
                <a:latin typeface="Times New Roman" pitchFamily="-111" charset="0"/>
              </a:rPr>
              <a:t>clok</a:t>
            </a:r>
            <a:r>
              <a:rPr lang="en-US" sz="1600">
                <a:solidFill>
                  <a:schemeClr val="tx2"/>
                </a:solidFill>
                <a:latin typeface="Times New Roman" pitchFamily="-111" charset="0"/>
              </a:rPr>
              <a:t> kantok ok-yurp</a:t>
            </a:r>
          </a:p>
        </p:txBody>
      </p:sp>
      <p:sp>
        <p:nvSpPr>
          <p:cNvPr id="39979" name="Line 43"/>
          <p:cNvSpPr>
            <a:spLocks noChangeShapeType="1"/>
          </p:cNvSpPr>
          <p:nvPr/>
        </p:nvSpPr>
        <p:spPr bwMode="auto">
          <a:xfrm flipH="1">
            <a:off x="1447800" y="5181600"/>
            <a:ext cx="152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9980" name="Line 44"/>
          <p:cNvSpPr>
            <a:spLocks noChangeShapeType="1"/>
          </p:cNvSpPr>
          <p:nvPr/>
        </p:nvSpPr>
        <p:spPr bwMode="auto">
          <a:xfrm flipH="1">
            <a:off x="5257800" y="1828800"/>
            <a:ext cx="762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9981" name="Line 45"/>
          <p:cNvSpPr>
            <a:spLocks noChangeShapeType="1"/>
          </p:cNvSpPr>
          <p:nvPr/>
        </p:nvSpPr>
        <p:spPr bwMode="auto">
          <a:xfrm flipH="1">
            <a:off x="1752600" y="3657600"/>
            <a:ext cx="609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9982" name="Line 46"/>
          <p:cNvSpPr>
            <a:spLocks noChangeShapeType="1"/>
          </p:cNvSpPr>
          <p:nvPr/>
        </p:nvSpPr>
        <p:spPr bwMode="auto">
          <a:xfrm flipH="1">
            <a:off x="5715000" y="5181600"/>
            <a:ext cx="609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9983" name="Line 47"/>
          <p:cNvSpPr>
            <a:spLocks noChangeShapeType="1"/>
          </p:cNvSpPr>
          <p:nvPr/>
        </p:nvSpPr>
        <p:spPr bwMode="auto">
          <a:xfrm flipH="1">
            <a:off x="6172200" y="5943600"/>
            <a:ext cx="533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9984" name="Line 48"/>
          <p:cNvSpPr>
            <a:spLocks noChangeShapeType="1"/>
          </p:cNvSpPr>
          <p:nvPr/>
        </p:nvSpPr>
        <p:spPr bwMode="auto">
          <a:xfrm>
            <a:off x="4953000" y="4419600"/>
            <a:ext cx="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9985" name="Line 49"/>
          <p:cNvSpPr>
            <a:spLocks noChangeShapeType="1"/>
          </p:cNvSpPr>
          <p:nvPr/>
        </p:nvSpPr>
        <p:spPr bwMode="auto">
          <a:xfrm flipH="1">
            <a:off x="5334000" y="4419600"/>
            <a:ext cx="4572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9986" name="Line 50"/>
          <p:cNvSpPr>
            <a:spLocks noChangeShapeType="1"/>
          </p:cNvSpPr>
          <p:nvPr/>
        </p:nvSpPr>
        <p:spPr bwMode="auto">
          <a:xfrm>
            <a:off x="5410200" y="4419600"/>
            <a:ext cx="3048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9987" name="Line 51"/>
          <p:cNvSpPr>
            <a:spLocks noChangeShapeType="1"/>
          </p:cNvSpPr>
          <p:nvPr/>
        </p:nvSpPr>
        <p:spPr bwMode="auto">
          <a:xfrm flipH="1">
            <a:off x="6705600" y="4419600"/>
            <a:ext cx="762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9988" name="Line 52"/>
          <p:cNvSpPr>
            <a:spLocks noChangeShapeType="1"/>
          </p:cNvSpPr>
          <p:nvPr/>
        </p:nvSpPr>
        <p:spPr bwMode="auto">
          <a:xfrm flipH="1">
            <a:off x="6019800" y="4419600"/>
            <a:ext cx="228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9989" name="Line 53"/>
          <p:cNvSpPr>
            <a:spLocks noChangeShapeType="1"/>
          </p:cNvSpPr>
          <p:nvPr/>
        </p:nvSpPr>
        <p:spPr bwMode="auto">
          <a:xfrm flipV="1">
            <a:off x="6324600" y="4419600"/>
            <a:ext cx="914400" cy="304800"/>
          </a:xfrm>
          <a:prstGeom prst="line">
            <a:avLst/>
          </a:prstGeom>
          <a:noFill/>
          <a:ln w="57150" cap="rnd">
            <a:solidFill>
              <a:schemeClr val="tx1"/>
            </a:solidFill>
            <a:prstDash val="sysDot"/>
            <a:round/>
            <a:headEnd/>
            <a:tailEnd/>
          </a:ln>
          <a:effectLst/>
        </p:spPr>
        <p:txBody>
          <a:bodyPr>
            <a:prstTxWarp prst="textNoShape">
              <a:avLst/>
            </a:prstTxWarp>
          </a:bodyPr>
          <a:lstStyle/>
          <a:p>
            <a:endParaRPr lang="en-US"/>
          </a:p>
        </p:txBody>
      </p:sp>
      <p:sp>
        <p:nvSpPr>
          <p:cNvPr id="39990" name="Text Box 54"/>
          <p:cNvSpPr txBox="1">
            <a:spLocks noChangeArrowheads="1"/>
          </p:cNvSpPr>
          <p:nvPr/>
        </p:nvSpPr>
        <p:spPr bwMode="auto">
          <a:xfrm>
            <a:off x="7391400" y="4267200"/>
            <a:ext cx="1276350" cy="641350"/>
          </a:xfrm>
          <a:prstGeom prst="rect">
            <a:avLst/>
          </a:prstGeom>
          <a:noFill/>
          <a:ln w="9525">
            <a:noFill/>
            <a:miter lim="800000"/>
            <a:headEnd/>
            <a:tailEnd/>
          </a:ln>
          <a:effectLst/>
        </p:spPr>
        <p:txBody>
          <a:bodyPr wrap="none">
            <a:prstTxWarp prst="textNoShape">
              <a:avLst/>
            </a:prstTxWarp>
            <a:spAutoFit/>
          </a:bodyPr>
          <a:lstStyle/>
          <a:p>
            <a:pPr algn="l"/>
            <a:r>
              <a:rPr lang="en-US"/>
              <a:t>process of</a:t>
            </a:r>
          </a:p>
          <a:p>
            <a:pPr algn="l"/>
            <a:r>
              <a:rPr lang="en-US"/>
              <a:t>elimination</a:t>
            </a:r>
          </a:p>
        </p:txBody>
      </p:sp>
      <p:sp>
        <p:nvSpPr>
          <p:cNvPr id="39991" name="Line 55"/>
          <p:cNvSpPr>
            <a:spLocks noChangeShapeType="1"/>
          </p:cNvSpPr>
          <p:nvPr/>
        </p:nvSpPr>
        <p:spPr bwMode="auto">
          <a:xfrm flipH="1">
            <a:off x="6172200" y="5181600"/>
            <a:ext cx="609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9994" name="Line 58"/>
          <p:cNvSpPr>
            <a:spLocks noChangeShapeType="1"/>
          </p:cNvSpPr>
          <p:nvPr/>
        </p:nvSpPr>
        <p:spPr bwMode="auto">
          <a:xfrm>
            <a:off x="4953000" y="5181600"/>
            <a:ext cx="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9995" name="Line 59"/>
          <p:cNvSpPr>
            <a:spLocks noChangeShapeType="1"/>
          </p:cNvSpPr>
          <p:nvPr/>
        </p:nvSpPr>
        <p:spPr bwMode="auto">
          <a:xfrm>
            <a:off x="4876800" y="1828800"/>
            <a:ext cx="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9996" name="Line 60"/>
          <p:cNvSpPr>
            <a:spLocks noChangeShapeType="1"/>
          </p:cNvSpPr>
          <p:nvPr/>
        </p:nvSpPr>
        <p:spPr bwMode="auto">
          <a:xfrm>
            <a:off x="1066800" y="5943600"/>
            <a:ext cx="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9997" name="Line 61"/>
          <p:cNvSpPr>
            <a:spLocks noChangeShapeType="1"/>
          </p:cNvSpPr>
          <p:nvPr/>
        </p:nvSpPr>
        <p:spPr bwMode="auto">
          <a:xfrm>
            <a:off x="4953000" y="5943600"/>
            <a:ext cx="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9998" name="Line 62"/>
          <p:cNvSpPr>
            <a:spLocks noChangeShapeType="1"/>
          </p:cNvSpPr>
          <p:nvPr/>
        </p:nvSpPr>
        <p:spPr bwMode="auto">
          <a:xfrm flipH="1">
            <a:off x="6858000" y="5943600"/>
            <a:ext cx="3048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9999" name="Line 63"/>
          <p:cNvSpPr>
            <a:spLocks noChangeShapeType="1"/>
          </p:cNvSpPr>
          <p:nvPr/>
        </p:nvSpPr>
        <p:spPr bwMode="auto">
          <a:xfrm flipH="1">
            <a:off x="5334000" y="5943600"/>
            <a:ext cx="533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0000" name="Line 64"/>
          <p:cNvSpPr>
            <a:spLocks noChangeShapeType="1"/>
          </p:cNvSpPr>
          <p:nvPr/>
        </p:nvSpPr>
        <p:spPr bwMode="auto">
          <a:xfrm flipH="1">
            <a:off x="5334000" y="5181600"/>
            <a:ext cx="762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0001" name="Line 65"/>
          <p:cNvSpPr>
            <a:spLocks noChangeShapeType="1"/>
          </p:cNvSpPr>
          <p:nvPr/>
        </p:nvSpPr>
        <p:spPr bwMode="auto">
          <a:xfrm flipH="1">
            <a:off x="6324600" y="2743200"/>
            <a:ext cx="2286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0002" name="Line 66"/>
          <p:cNvSpPr>
            <a:spLocks noChangeShapeType="1"/>
          </p:cNvSpPr>
          <p:nvPr/>
        </p:nvSpPr>
        <p:spPr bwMode="auto">
          <a:xfrm flipH="1">
            <a:off x="2514600" y="3657600"/>
            <a:ext cx="3810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2056" name="Rectangle 72"/>
          <p:cNvSpPr>
            <a:spLocks noChangeArrowheads="1"/>
          </p:cNvSpPr>
          <p:nvPr/>
        </p:nvSpPr>
        <p:spPr bwMode="auto">
          <a:xfrm>
            <a:off x="5943600" y="1066800"/>
            <a:ext cx="1447800" cy="381000"/>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42057" name="Rectangle 73"/>
          <p:cNvSpPr>
            <a:spLocks noChangeArrowheads="1"/>
          </p:cNvSpPr>
          <p:nvPr/>
        </p:nvSpPr>
        <p:spPr bwMode="auto">
          <a:xfrm>
            <a:off x="4800600" y="1066800"/>
            <a:ext cx="568325" cy="381000"/>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42055" name="Rectangle 71"/>
          <p:cNvSpPr>
            <a:spLocks noChangeArrowheads="1"/>
          </p:cNvSpPr>
          <p:nvPr/>
        </p:nvSpPr>
        <p:spPr bwMode="auto">
          <a:xfrm>
            <a:off x="5603875" y="4889500"/>
            <a:ext cx="500063"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42054" name="Rectangle 70"/>
          <p:cNvSpPr>
            <a:spLocks noChangeArrowheads="1"/>
          </p:cNvSpPr>
          <p:nvPr/>
        </p:nvSpPr>
        <p:spPr bwMode="auto">
          <a:xfrm>
            <a:off x="5410200" y="1066800"/>
            <a:ext cx="500063"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42053" name="Rectangle 69"/>
          <p:cNvSpPr>
            <a:spLocks noChangeArrowheads="1"/>
          </p:cNvSpPr>
          <p:nvPr/>
        </p:nvSpPr>
        <p:spPr bwMode="auto">
          <a:xfrm>
            <a:off x="7180263" y="4891088"/>
            <a:ext cx="820737"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41986" name="Rectangle 2"/>
          <p:cNvSpPr>
            <a:spLocks noGrp="1" noChangeArrowheads="1"/>
          </p:cNvSpPr>
          <p:nvPr>
            <p:ph type="title"/>
          </p:nvPr>
        </p:nvSpPr>
        <p:spPr>
          <a:xfrm>
            <a:off x="228600" y="138113"/>
            <a:ext cx="8458200" cy="838200"/>
          </a:xfrm>
        </p:spPr>
        <p:txBody>
          <a:bodyPr/>
          <a:lstStyle/>
          <a:p>
            <a:r>
              <a:rPr lang="en-US" sz="3600"/>
              <a:t>Centauri/Arcturan [Knight, 1997]</a:t>
            </a:r>
            <a:endParaRPr lang="en-US"/>
          </a:p>
        </p:txBody>
      </p:sp>
      <p:grpSp>
        <p:nvGrpSpPr>
          <p:cNvPr id="41987" name="Group 3"/>
          <p:cNvGrpSpPr>
            <a:grpSpLocks/>
          </p:cNvGrpSpPr>
          <p:nvPr/>
        </p:nvGrpSpPr>
        <p:grpSpPr bwMode="auto">
          <a:xfrm>
            <a:off x="381000" y="1524000"/>
            <a:ext cx="8337550" cy="4873625"/>
            <a:chOff x="-3" y="-3"/>
            <a:chExt cx="3487" cy="3344"/>
          </a:xfrm>
        </p:grpSpPr>
        <p:grpSp>
          <p:nvGrpSpPr>
            <p:cNvPr id="41988" name="Group 4"/>
            <p:cNvGrpSpPr>
              <a:grpSpLocks/>
            </p:cNvGrpSpPr>
            <p:nvPr/>
          </p:nvGrpSpPr>
          <p:grpSpPr bwMode="auto">
            <a:xfrm>
              <a:off x="0" y="0"/>
              <a:ext cx="3481" cy="3338"/>
              <a:chOff x="0" y="0"/>
              <a:chExt cx="3481" cy="3338"/>
            </a:xfrm>
          </p:grpSpPr>
          <p:grpSp>
            <p:nvGrpSpPr>
              <p:cNvPr id="41989" name="Group 5"/>
              <p:cNvGrpSpPr>
                <a:grpSpLocks/>
              </p:cNvGrpSpPr>
              <p:nvPr/>
            </p:nvGrpSpPr>
            <p:grpSpPr bwMode="auto">
              <a:xfrm>
                <a:off x="0" y="0"/>
                <a:ext cx="1599" cy="633"/>
                <a:chOff x="0" y="0"/>
                <a:chExt cx="1599" cy="633"/>
              </a:xfrm>
            </p:grpSpPr>
            <p:sp>
              <p:nvSpPr>
                <p:cNvPr id="41990" name="Rectangle 6"/>
                <p:cNvSpPr>
                  <a:spLocks noChangeArrowheads="1"/>
                </p:cNvSpPr>
                <p:nvPr/>
              </p:nvSpPr>
              <p:spPr bwMode="auto">
                <a:xfrm>
                  <a:off x="43" y="0"/>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1a. ok-voon ororok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1b. at-voon bichat dat .</a:t>
                  </a:r>
                </a:p>
                <a:p>
                  <a:pPr algn="l" eaLnBrk="0" hangingPunct="0"/>
                  <a:endParaRPr lang="en-US" sz="3200">
                    <a:latin typeface="Times New Roman" pitchFamily="-111" charset="0"/>
                  </a:endParaRPr>
                </a:p>
              </p:txBody>
            </p:sp>
            <p:sp>
              <p:nvSpPr>
                <p:cNvPr id="41991" name="Rectangle 7"/>
                <p:cNvSpPr>
                  <a:spLocks noChangeArrowheads="1"/>
                </p:cNvSpPr>
                <p:nvPr/>
              </p:nvSpPr>
              <p:spPr bwMode="auto">
                <a:xfrm>
                  <a:off x="0" y="0"/>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1992" name="Group 8"/>
              <p:cNvGrpSpPr>
                <a:grpSpLocks/>
              </p:cNvGrpSpPr>
              <p:nvPr/>
            </p:nvGrpSpPr>
            <p:grpSpPr bwMode="auto">
              <a:xfrm>
                <a:off x="1599" y="0"/>
                <a:ext cx="1882" cy="633"/>
                <a:chOff x="1599" y="0"/>
                <a:chExt cx="1882" cy="633"/>
              </a:xfrm>
            </p:grpSpPr>
            <p:sp>
              <p:nvSpPr>
                <p:cNvPr id="41993" name="Rectangle 9"/>
                <p:cNvSpPr>
                  <a:spLocks noChangeArrowheads="1"/>
                </p:cNvSpPr>
                <p:nvPr/>
              </p:nvSpPr>
              <p:spPr bwMode="auto">
                <a:xfrm>
                  <a:off x="1642" y="0"/>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7a. lalok farok ororok lalok sprok izok enemok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7b. wat jjat bichat wat dat vat eneat .</a:t>
                  </a:r>
                </a:p>
                <a:p>
                  <a:pPr algn="l" eaLnBrk="0" hangingPunct="0"/>
                  <a:endParaRPr lang="en-US" sz="3200">
                    <a:latin typeface="Times New Roman" pitchFamily="-111" charset="0"/>
                  </a:endParaRPr>
                </a:p>
              </p:txBody>
            </p:sp>
            <p:sp>
              <p:nvSpPr>
                <p:cNvPr id="41994" name="Rectangle 10"/>
                <p:cNvSpPr>
                  <a:spLocks noChangeArrowheads="1"/>
                </p:cNvSpPr>
                <p:nvPr/>
              </p:nvSpPr>
              <p:spPr bwMode="auto">
                <a:xfrm>
                  <a:off x="1599" y="0"/>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1995" name="Group 11"/>
              <p:cNvGrpSpPr>
                <a:grpSpLocks/>
              </p:cNvGrpSpPr>
              <p:nvPr/>
            </p:nvGrpSpPr>
            <p:grpSpPr bwMode="auto">
              <a:xfrm>
                <a:off x="0" y="633"/>
                <a:ext cx="1599" cy="633"/>
                <a:chOff x="0" y="633"/>
                <a:chExt cx="1599" cy="633"/>
              </a:xfrm>
            </p:grpSpPr>
            <p:sp>
              <p:nvSpPr>
                <p:cNvPr id="41996" name="Rectangle 12"/>
                <p:cNvSpPr>
                  <a:spLocks noChangeArrowheads="1"/>
                </p:cNvSpPr>
                <p:nvPr/>
              </p:nvSpPr>
              <p:spPr bwMode="auto">
                <a:xfrm>
                  <a:off x="43" y="633"/>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2a. ok-drubel ok-voon anok plok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2b. at-drubel at-voon pippat rrat dat .</a:t>
                  </a:r>
                </a:p>
                <a:p>
                  <a:pPr algn="l" eaLnBrk="0" hangingPunct="0"/>
                  <a:endParaRPr lang="en-US" sz="3200">
                    <a:latin typeface="Times New Roman" pitchFamily="-111" charset="0"/>
                  </a:endParaRPr>
                </a:p>
              </p:txBody>
            </p:sp>
            <p:sp>
              <p:nvSpPr>
                <p:cNvPr id="41997" name="Rectangle 13"/>
                <p:cNvSpPr>
                  <a:spLocks noChangeArrowheads="1"/>
                </p:cNvSpPr>
                <p:nvPr/>
              </p:nvSpPr>
              <p:spPr bwMode="auto">
                <a:xfrm>
                  <a:off x="0" y="633"/>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1998" name="Group 14"/>
              <p:cNvGrpSpPr>
                <a:grpSpLocks/>
              </p:cNvGrpSpPr>
              <p:nvPr/>
            </p:nvGrpSpPr>
            <p:grpSpPr bwMode="auto">
              <a:xfrm>
                <a:off x="1599" y="633"/>
                <a:ext cx="1882" cy="633"/>
                <a:chOff x="1599" y="633"/>
                <a:chExt cx="1882" cy="633"/>
              </a:xfrm>
            </p:grpSpPr>
            <p:sp>
              <p:nvSpPr>
                <p:cNvPr id="41999" name="Rectangle 15"/>
                <p:cNvSpPr>
                  <a:spLocks noChangeArrowheads="1"/>
                </p:cNvSpPr>
                <p:nvPr/>
              </p:nvSpPr>
              <p:spPr bwMode="auto">
                <a:xfrm>
                  <a:off x="1642" y="633"/>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8a. lalok brok anok plok 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8b. iat lat pippat rrat nnat .</a:t>
                  </a:r>
                </a:p>
                <a:p>
                  <a:pPr algn="l" eaLnBrk="0" hangingPunct="0"/>
                  <a:endParaRPr lang="en-US" sz="3200">
                    <a:latin typeface="Times New Roman" pitchFamily="-111" charset="0"/>
                  </a:endParaRPr>
                </a:p>
              </p:txBody>
            </p:sp>
            <p:sp>
              <p:nvSpPr>
                <p:cNvPr id="42000" name="Rectangle 16"/>
                <p:cNvSpPr>
                  <a:spLocks noChangeArrowheads="1"/>
                </p:cNvSpPr>
                <p:nvPr/>
              </p:nvSpPr>
              <p:spPr bwMode="auto">
                <a:xfrm>
                  <a:off x="1599" y="633"/>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2001" name="Group 17"/>
              <p:cNvGrpSpPr>
                <a:grpSpLocks/>
              </p:cNvGrpSpPr>
              <p:nvPr/>
            </p:nvGrpSpPr>
            <p:grpSpPr bwMode="auto">
              <a:xfrm>
                <a:off x="0" y="1266"/>
                <a:ext cx="1599" cy="518"/>
                <a:chOff x="0" y="1266"/>
                <a:chExt cx="1599" cy="518"/>
              </a:xfrm>
            </p:grpSpPr>
            <p:sp>
              <p:nvSpPr>
                <p:cNvPr id="42002" name="Rectangle 18"/>
                <p:cNvSpPr>
                  <a:spLocks noChangeArrowheads="1"/>
                </p:cNvSpPr>
                <p:nvPr/>
              </p:nvSpPr>
              <p:spPr bwMode="auto">
                <a:xfrm>
                  <a:off x="43" y="1266"/>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3a. erok sprok izok hihok ghirok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3b. totat dat arrat vat hilat .</a:t>
                  </a:r>
                </a:p>
                <a:p>
                  <a:pPr algn="l" eaLnBrk="0" hangingPunct="0"/>
                  <a:endParaRPr lang="en-US" sz="3200">
                    <a:latin typeface="Times New Roman" pitchFamily="-111" charset="0"/>
                  </a:endParaRPr>
                </a:p>
              </p:txBody>
            </p:sp>
            <p:sp>
              <p:nvSpPr>
                <p:cNvPr id="42003" name="Rectangle 19"/>
                <p:cNvSpPr>
                  <a:spLocks noChangeArrowheads="1"/>
                </p:cNvSpPr>
                <p:nvPr/>
              </p:nvSpPr>
              <p:spPr bwMode="auto">
                <a:xfrm>
                  <a:off x="0" y="1266"/>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2004" name="Group 20"/>
              <p:cNvGrpSpPr>
                <a:grpSpLocks/>
              </p:cNvGrpSpPr>
              <p:nvPr/>
            </p:nvGrpSpPr>
            <p:grpSpPr bwMode="auto">
              <a:xfrm>
                <a:off x="1599" y="1266"/>
                <a:ext cx="1882" cy="518"/>
                <a:chOff x="1599" y="1266"/>
                <a:chExt cx="1882" cy="518"/>
              </a:xfrm>
            </p:grpSpPr>
            <p:sp>
              <p:nvSpPr>
                <p:cNvPr id="42005" name="Rectangle 21"/>
                <p:cNvSpPr>
                  <a:spLocks noChangeArrowheads="1"/>
                </p:cNvSpPr>
                <p:nvPr/>
              </p:nvSpPr>
              <p:spPr bwMode="auto">
                <a:xfrm>
                  <a:off x="1642" y="1266"/>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9a. wiwok nok izok kantok ok-yurp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9b. totat nnat quat oloat at-yurp .</a:t>
                  </a:r>
                </a:p>
                <a:p>
                  <a:pPr algn="l" eaLnBrk="0" hangingPunct="0"/>
                  <a:endParaRPr lang="en-US" sz="3200">
                    <a:latin typeface="Times New Roman" pitchFamily="-111" charset="0"/>
                  </a:endParaRPr>
                </a:p>
              </p:txBody>
            </p:sp>
            <p:sp>
              <p:nvSpPr>
                <p:cNvPr id="42006" name="Rectangle 22"/>
                <p:cNvSpPr>
                  <a:spLocks noChangeArrowheads="1"/>
                </p:cNvSpPr>
                <p:nvPr/>
              </p:nvSpPr>
              <p:spPr bwMode="auto">
                <a:xfrm>
                  <a:off x="1599" y="1266"/>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2007" name="Group 23"/>
              <p:cNvGrpSpPr>
                <a:grpSpLocks/>
              </p:cNvGrpSpPr>
              <p:nvPr/>
            </p:nvGrpSpPr>
            <p:grpSpPr bwMode="auto">
              <a:xfrm>
                <a:off x="0" y="1784"/>
                <a:ext cx="1599" cy="518"/>
                <a:chOff x="0" y="1784"/>
                <a:chExt cx="1599" cy="518"/>
              </a:xfrm>
            </p:grpSpPr>
            <p:sp>
              <p:nvSpPr>
                <p:cNvPr id="42008" name="Rectangle 24"/>
                <p:cNvSpPr>
                  <a:spLocks noChangeArrowheads="1"/>
                </p:cNvSpPr>
                <p:nvPr/>
              </p:nvSpPr>
              <p:spPr bwMode="auto">
                <a:xfrm>
                  <a:off x="43" y="1784"/>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4a. ok-voon anok drok brok jok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4b. at-voon krat pippat sat lat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endParaRPr lang="en-US" sz="3200">
                    <a:latin typeface="Times New Roman" pitchFamily="-111" charset="0"/>
                  </a:endParaRPr>
                </a:p>
              </p:txBody>
            </p:sp>
            <p:sp>
              <p:nvSpPr>
                <p:cNvPr id="42009" name="Rectangle 25"/>
                <p:cNvSpPr>
                  <a:spLocks noChangeArrowheads="1"/>
                </p:cNvSpPr>
                <p:nvPr/>
              </p:nvSpPr>
              <p:spPr bwMode="auto">
                <a:xfrm>
                  <a:off x="0" y="1784"/>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2010" name="Group 26"/>
              <p:cNvGrpSpPr>
                <a:grpSpLocks/>
              </p:cNvGrpSpPr>
              <p:nvPr/>
            </p:nvGrpSpPr>
            <p:grpSpPr bwMode="auto">
              <a:xfrm>
                <a:off x="1599" y="1784"/>
                <a:ext cx="1882" cy="518"/>
                <a:chOff x="1599" y="1784"/>
                <a:chExt cx="1882" cy="518"/>
              </a:xfrm>
            </p:grpSpPr>
            <p:sp>
              <p:nvSpPr>
                <p:cNvPr id="42011" name="Rectangle 27"/>
                <p:cNvSpPr>
                  <a:spLocks noChangeArrowheads="1"/>
                </p:cNvSpPr>
                <p:nvPr/>
              </p:nvSpPr>
              <p:spPr bwMode="auto">
                <a:xfrm>
                  <a:off x="1642" y="1784"/>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10a. lalok mok nok yorok ghirok clok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10b. wat nnat gat mat bat hilat .</a:t>
                  </a:r>
                </a:p>
                <a:p>
                  <a:pPr algn="l" eaLnBrk="0" hangingPunct="0"/>
                  <a:endParaRPr lang="en-US" sz="3200">
                    <a:latin typeface="Times New Roman" pitchFamily="-111" charset="0"/>
                  </a:endParaRPr>
                </a:p>
              </p:txBody>
            </p:sp>
            <p:sp>
              <p:nvSpPr>
                <p:cNvPr id="42012" name="Rectangle 28"/>
                <p:cNvSpPr>
                  <a:spLocks noChangeArrowheads="1"/>
                </p:cNvSpPr>
                <p:nvPr/>
              </p:nvSpPr>
              <p:spPr bwMode="auto">
                <a:xfrm>
                  <a:off x="1599" y="1784"/>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2013" name="Group 29"/>
              <p:cNvGrpSpPr>
                <a:grpSpLocks/>
              </p:cNvGrpSpPr>
              <p:nvPr/>
            </p:nvGrpSpPr>
            <p:grpSpPr bwMode="auto">
              <a:xfrm>
                <a:off x="0" y="2302"/>
                <a:ext cx="1599" cy="518"/>
                <a:chOff x="0" y="2302"/>
                <a:chExt cx="1599" cy="518"/>
              </a:xfrm>
            </p:grpSpPr>
            <p:sp>
              <p:nvSpPr>
                <p:cNvPr id="42014" name="Rectangle 30"/>
                <p:cNvSpPr>
                  <a:spLocks noChangeArrowheads="1"/>
                </p:cNvSpPr>
                <p:nvPr/>
              </p:nvSpPr>
              <p:spPr bwMode="auto">
                <a:xfrm>
                  <a:off x="43" y="2302"/>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5a. wiwok farok izok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5b. totat jjat quat cat .</a:t>
                  </a:r>
                </a:p>
                <a:p>
                  <a:pPr algn="l" eaLnBrk="0" hangingPunct="0"/>
                  <a:endParaRPr lang="en-US" sz="3200">
                    <a:latin typeface="Times New Roman" pitchFamily="-111" charset="0"/>
                  </a:endParaRPr>
                </a:p>
              </p:txBody>
            </p:sp>
            <p:sp>
              <p:nvSpPr>
                <p:cNvPr id="42015" name="Rectangle 31"/>
                <p:cNvSpPr>
                  <a:spLocks noChangeArrowheads="1"/>
                </p:cNvSpPr>
                <p:nvPr/>
              </p:nvSpPr>
              <p:spPr bwMode="auto">
                <a:xfrm>
                  <a:off x="0" y="2302"/>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2016" name="Group 32"/>
              <p:cNvGrpSpPr>
                <a:grpSpLocks/>
              </p:cNvGrpSpPr>
              <p:nvPr/>
            </p:nvGrpSpPr>
            <p:grpSpPr bwMode="auto">
              <a:xfrm>
                <a:off x="1599" y="2302"/>
                <a:ext cx="1882" cy="518"/>
                <a:chOff x="1599" y="2302"/>
                <a:chExt cx="1882" cy="518"/>
              </a:xfrm>
            </p:grpSpPr>
            <p:sp>
              <p:nvSpPr>
                <p:cNvPr id="42017" name="Rectangle 33"/>
                <p:cNvSpPr>
                  <a:spLocks noChangeArrowheads="1"/>
                </p:cNvSpPr>
                <p:nvPr/>
              </p:nvSpPr>
              <p:spPr bwMode="auto">
                <a:xfrm>
                  <a:off x="1642" y="2302"/>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11a. lalok nok crrrok hihok yorok zanzanok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11b. wat nnat arrat mat zanzanat .</a:t>
                  </a:r>
                </a:p>
                <a:p>
                  <a:pPr algn="l" eaLnBrk="0" hangingPunct="0"/>
                  <a:endParaRPr lang="en-US" sz="3200">
                    <a:latin typeface="Times New Roman" pitchFamily="-111" charset="0"/>
                  </a:endParaRPr>
                </a:p>
              </p:txBody>
            </p:sp>
            <p:sp>
              <p:nvSpPr>
                <p:cNvPr id="42018" name="Rectangle 34"/>
                <p:cNvSpPr>
                  <a:spLocks noChangeArrowheads="1"/>
                </p:cNvSpPr>
                <p:nvPr/>
              </p:nvSpPr>
              <p:spPr bwMode="auto">
                <a:xfrm>
                  <a:off x="1599" y="2302"/>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2019" name="Group 35"/>
              <p:cNvGrpSpPr>
                <a:grpSpLocks/>
              </p:cNvGrpSpPr>
              <p:nvPr/>
            </p:nvGrpSpPr>
            <p:grpSpPr bwMode="auto">
              <a:xfrm>
                <a:off x="0" y="2820"/>
                <a:ext cx="1599" cy="518"/>
                <a:chOff x="0" y="2820"/>
                <a:chExt cx="1599" cy="518"/>
              </a:xfrm>
            </p:grpSpPr>
            <p:sp>
              <p:nvSpPr>
                <p:cNvPr id="42020" name="Rectangle 36"/>
                <p:cNvSpPr>
                  <a:spLocks noChangeArrowheads="1"/>
                </p:cNvSpPr>
                <p:nvPr/>
              </p:nvSpPr>
              <p:spPr bwMode="auto">
                <a:xfrm>
                  <a:off x="43" y="2820"/>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6a. lalok sprok izok jok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6b. wat dat krat quat cat .</a:t>
                  </a:r>
                </a:p>
                <a:p>
                  <a:pPr algn="l" eaLnBrk="0" hangingPunct="0"/>
                  <a:endParaRPr lang="en-US" sz="3200">
                    <a:latin typeface="Times New Roman" pitchFamily="-111" charset="0"/>
                  </a:endParaRPr>
                </a:p>
              </p:txBody>
            </p:sp>
            <p:sp>
              <p:nvSpPr>
                <p:cNvPr id="42021" name="Rectangle 37"/>
                <p:cNvSpPr>
                  <a:spLocks noChangeArrowheads="1"/>
                </p:cNvSpPr>
                <p:nvPr/>
              </p:nvSpPr>
              <p:spPr bwMode="auto">
                <a:xfrm>
                  <a:off x="0" y="2820"/>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2022" name="Group 38"/>
              <p:cNvGrpSpPr>
                <a:grpSpLocks/>
              </p:cNvGrpSpPr>
              <p:nvPr/>
            </p:nvGrpSpPr>
            <p:grpSpPr bwMode="auto">
              <a:xfrm>
                <a:off x="1599" y="2820"/>
                <a:ext cx="1882" cy="518"/>
                <a:chOff x="1599" y="2820"/>
                <a:chExt cx="1882" cy="518"/>
              </a:xfrm>
            </p:grpSpPr>
            <p:sp>
              <p:nvSpPr>
                <p:cNvPr id="42023" name="Rectangle 39"/>
                <p:cNvSpPr>
                  <a:spLocks noChangeArrowheads="1"/>
                </p:cNvSpPr>
                <p:nvPr/>
              </p:nvSpPr>
              <p:spPr bwMode="auto">
                <a:xfrm>
                  <a:off x="1642" y="2820"/>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12a. lalok rarok nok izok hihok 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12b. wat nnat forat arrat vat gat .</a:t>
                  </a:r>
                </a:p>
                <a:p>
                  <a:pPr algn="l" eaLnBrk="0" hangingPunct="0"/>
                  <a:endParaRPr lang="en-US" sz="3200">
                    <a:latin typeface="Times New Roman" pitchFamily="-111" charset="0"/>
                  </a:endParaRPr>
                </a:p>
              </p:txBody>
            </p:sp>
            <p:sp>
              <p:nvSpPr>
                <p:cNvPr id="42024" name="Rectangle 40"/>
                <p:cNvSpPr>
                  <a:spLocks noChangeArrowheads="1"/>
                </p:cNvSpPr>
                <p:nvPr/>
              </p:nvSpPr>
              <p:spPr bwMode="auto">
                <a:xfrm>
                  <a:off x="1599" y="2820"/>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sp>
          <p:nvSpPr>
            <p:cNvPr id="42025" name="Rectangle 41"/>
            <p:cNvSpPr>
              <a:spLocks noChangeArrowheads="1"/>
            </p:cNvSpPr>
            <p:nvPr/>
          </p:nvSpPr>
          <p:spPr bwMode="auto">
            <a:xfrm>
              <a:off x="-3" y="-3"/>
              <a:ext cx="3487" cy="3344"/>
            </a:xfrm>
            <a:prstGeom prst="rect">
              <a:avLst/>
            </a:prstGeom>
            <a:noFill/>
            <a:ln w="9525">
              <a:solidFill>
                <a:srgbClr val="A0A0A0"/>
              </a:solidFill>
              <a:miter lim="800000"/>
              <a:headEnd/>
              <a:tailEnd/>
            </a:ln>
            <a:effectLst/>
          </p:spPr>
          <p:txBody>
            <a:bodyPr wrap="none" anchor="ctr">
              <a:prstTxWarp prst="textNoShape">
                <a:avLst/>
              </a:prstTxWarp>
              <a:spAutoFit/>
            </a:bodyPr>
            <a:lstStyle/>
            <a:p>
              <a:endParaRPr lang="en-US"/>
            </a:p>
          </p:txBody>
        </p:sp>
      </p:grpSp>
      <p:sp>
        <p:nvSpPr>
          <p:cNvPr id="42026" name="Text Box 42"/>
          <p:cNvSpPr txBox="1">
            <a:spLocks noChangeArrowheads="1"/>
          </p:cNvSpPr>
          <p:nvPr/>
        </p:nvSpPr>
        <p:spPr bwMode="auto">
          <a:xfrm>
            <a:off x="152400" y="1066800"/>
            <a:ext cx="8662988" cy="366713"/>
          </a:xfrm>
          <a:prstGeom prst="rect">
            <a:avLst/>
          </a:prstGeom>
          <a:noFill/>
          <a:ln w="9525">
            <a:noFill/>
            <a:miter lim="800000"/>
            <a:headEnd/>
            <a:tailEnd/>
          </a:ln>
          <a:effectLst/>
        </p:spPr>
        <p:txBody>
          <a:bodyPr wrap="none">
            <a:prstTxWarp prst="textNoShape">
              <a:avLst/>
            </a:prstTxWarp>
            <a:spAutoFit/>
          </a:bodyPr>
          <a:lstStyle/>
          <a:p>
            <a:pPr algn="l"/>
            <a:r>
              <a:rPr lang="en-US">
                <a:solidFill>
                  <a:schemeClr val="tx2"/>
                </a:solidFill>
              </a:rPr>
              <a:t>Your assignment, translate this to Arcturan:    </a:t>
            </a:r>
            <a:r>
              <a:rPr lang="en-US" sz="1600" b="1">
                <a:solidFill>
                  <a:schemeClr val="tx2"/>
                </a:solidFill>
                <a:latin typeface="Times New Roman" pitchFamily="-111" charset="0"/>
              </a:rPr>
              <a:t>farok</a:t>
            </a:r>
            <a:r>
              <a:rPr lang="en-US" sz="1600">
                <a:solidFill>
                  <a:schemeClr val="tx2"/>
                </a:solidFill>
                <a:latin typeface="Times New Roman" pitchFamily="-111" charset="0"/>
              </a:rPr>
              <a:t> crrrok </a:t>
            </a:r>
            <a:r>
              <a:rPr lang="en-US" sz="1600" b="1">
                <a:solidFill>
                  <a:schemeClr val="tx2"/>
                </a:solidFill>
                <a:latin typeface="Times New Roman" pitchFamily="-111" charset="0"/>
              </a:rPr>
              <a:t>hihok yorok</a:t>
            </a:r>
            <a:r>
              <a:rPr lang="en-US" sz="1600">
                <a:solidFill>
                  <a:schemeClr val="tx2"/>
                </a:solidFill>
                <a:latin typeface="Times New Roman" pitchFamily="-111" charset="0"/>
              </a:rPr>
              <a:t> </a:t>
            </a:r>
            <a:r>
              <a:rPr lang="en-US" sz="1600" b="1">
                <a:solidFill>
                  <a:schemeClr val="tx2"/>
                </a:solidFill>
                <a:latin typeface="Times New Roman" pitchFamily="-111" charset="0"/>
              </a:rPr>
              <a:t>clok</a:t>
            </a:r>
            <a:r>
              <a:rPr lang="en-US" sz="1600">
                <a:solidFill>
                  <a:schemeClr val="tx2"/>
                </a:solidFill>
                <a:latin typeface="Times New Roman" pitchFamily="-111" charset="0"/>
              </a:rPr>
              <a:t> kantok ok-yurp</a:t>
            </a:r>
          </a:p>
        </p:txBody>
      </p:sp>
      <p:sp>
        <p:nvSpPr>
          <p:cNvPr id="42027" name="Line 43"/>
          <p:cNvSpPr>
            <a:spLocks noChangeShapeType="1"/>
          </p:cNvSpPr>
          <p:nvPr/>
        </p:nvSpPr>
        <p:spPr bwMode="auto">
          <a:xfrm flipH="1">
            <a:off x="1447800" y="5181600"/>
            <a:ext cx="152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28" name="Line 44"/>
          <p:cNvSpPr>
            <a:spLocks noChangeShapeType="1"/>
          </p:cNvSpPr>
          <p:nvPr/>
        </p:nvSpPr>
        <p:spPr bwMode="auto">
          <a:xfrm flipH="1">
            <a:off x="5257800" y="1828800"/>
            <a:ext cx="762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29" name="Line 45"/>
          <p:cNvSpPr>
            <a:spLocks noChangeShapeType="1"/>
          </p:cNvSpPr>
          <p:nvPr/>
        </p:nvSpPr>
        <p:spPr bwMode="auto">
          <a:xfrm flipH="1">
            <a:off x="1752600" y="3657600"/>
            <a:ext cx="609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30" name="Line 46"/>
          <p:cNvSpPr>
            <a:spLocks noChangeShapeType="1"/>
          </p:cNvSpPr>
          <p:nvPr/>
        </p:nvSpPr>
        <p:spPr bwMode="auto">
          <a:xfrm flipH="1">
            <a:off x="5715000" y="5181600"/>
            <a:ext cx="609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31" name="Line 47"/>
          <p:cNvSpPr>
            <a:spLocks noChangeShapeType="1"/>
          </p:cNvSpPr>
          <p:nvPr/>
        </p:nvSpPr>
        <p:spPr bwMode="auto">
          <a:xfrm flipH="1">
            <a:off x="6172200" y="5943600"/>
            <a:ext cx="533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32" name="Line 48"/>
          <p:cNvSpPr>
            <a:spLocks noChangeShapeType="1"/>
          </p:cNvSpPr>
          <p:nvPr/>
        </p:nvSpPr>
        <p:spPr bwMode="auto">
          <a:xfrm>
            <a:off x="4953000" y="4419600"/>
            <a:ext cx="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33" name="Line 49"/>
          <p:cNvSpPr>
            <a:spLocks noChangeShapeType="1"/>
          </p:cNvSpPr>
          <p:nvPr/>
        </p:nvSpPr>
        <p:spPr bwMode="auto">
          <a:xfrm flipH="1">
            <a:off x="5334000" y="4419600"/>
            <a:ext cx="4572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34" name="Line 50"/>
          <p:cNvSpPr>
            <a:spLocks noChangeShapeType="1"/>
          </p:cNvSpPr>
          <p:nvPr/>
        </p:nvSpPr>
        <p:spPr bwMode="auto">
          <a:xfrm>
            <a:off x="5410200" y="4419600"/>
            <a:ext cx="3048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35" name="Line 51"/>
          <p:cNvSpPr>
            <a:spLocks noChangeShapeType="1"/>
          </p:cNvSpPr>
          <p:nvPr/>
        </p:nvSpPr>
        <p:spPr bwMode="auto">
          <a:xfrm flipH="1">
            <a:off x="6705600" y="4419600"/>
            <a:ext cx="762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36" name="Line 52"/>
          <p:cNvSpPr>
            <a:spLocks noChangeShapeType="1"/>
          </p:cNvSpPr>
          <p:nvPr/>
        </p:nvSpPr>
        <p:spPr bwMode="auto">
          <a:xfrm flipH="1">
            <a:off x="6019800" y="4419600"/>
            <a:ext cx="228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37" name="Line 53"/>
          <p:cNvSpPr>
            <a:spLocks noChangeShapeType="1"/>
          </p:cNvSpPr>
          <p:nvPr/>
        </p:nvSpPr>
        <p:spPr bwMode="auto">
          <a:xfrm flipV="1">
            <a:off x="6324600" y="4419600"/>
            <a:ext cx="914400" cy="304800"/>
          </a:xfrm>
          <a:prstGeom prst="line">
            <a:avLst/>
          </a:prstGeom>
          <a:noFill/>
          <a:ln w="12700">
            <a:solidFill>
              <a:schemeClr val="tx1"/>
            </a:solidFill>
            <a:round/>
            <a:headEnd/>
            <a:tailEnd/>
          </a:ln>
          <a:effectLst/>
        </p:spPr>
        <p:txBody>
          <a:bodyPr>
            <a:prstTxWarp prst="textNoShape">
              <a:avLst/>
            </a:prstTxWarp>
          </a:bodyPr>
          <a:lstStyle/>
          <a:p>
            <a:endParaRPr lang="en-US"/>
          </a:p>
        </p:txBody>
      </p:sp>
      <p:sp>
        <p:nvSpPr>
          <p:cNvPr id="42039" name="Line 55"/>
          <p:cNvSpPr>
            <a:spLocks noChangeShapeType="1"/>
          </p:cNvSpPr>
          <p:nvPr/>
        </p:nvSpPr>
        <p:spPr bwMode="auto">
          <a:xfrm>
            <a:off x="4953000" y="5181600"/>
            <a:ext cx="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40" name="Line 56"/>
          <p:cNvSpPr>
            <a:spLocks noChangeShapeType="1"/>
          </p:cNvSpPr>
          <p:nvPr/>
        </p:nvSpPr>
        <p:spPr bwMode="auto">
          <a:xfrm>
            <a:off x="4876800" y="1828800"/>
            <a:ext cx="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41" name="Line 57"/>
          <p:cNvSpPr>
            <a:spLocks noChangeShapeType="1"/>
          </p:cNvSpPr>
          <p:nvPr/>
        </p:nvSpPr>
        <p:spPr bwMode="auto">
          <a:xfrm>
            <a:off x="1066800" y="5943600"/>
            <a:ext cx="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42" name="Line 58"/>
          <p:cNvSpPr>
            <a:spLocks noChangeShapeType="1"/>
          </p:cNvSpPr>
          <p:nvPr/>
        </p:nvSpPr>
        <p:spPr bwMode="auto">
          <a:xfrm>
            <a:off x="4953000" y="5943600"/>
            <a:ext cx="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43" name="Line 59"/>
          <p:cNvSpPr>
            <a:spLocks noChangeShapeType="1"/>
          </p:cNvSpPr>
          <p:nvPr/>
        </p:nvSpPr>
        <p:spPr bwMode="auto">
          <a:xfrm flipH="1">
            <a:off x="6858000" y="5943600"/>
            <a:ext cx="3048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44" name="Line 60"/>
          <p:cNvSpPr>
            <a:spLocks noChangeShapeType="1"/>
          </p:cNvSpPr>
          <p:nvPr/>
        </p:nvSpPr>
        <p:spPr bwMode="auto">
          <a:xfrm flipH="1">
            <a:off x="5334000" y="5943600"/>
            <a:ext cx="533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45" name="Line 61"/>
          <p:cNvSpPr>
            <a:spLocks noChangeShapeType="1"/>
          </p:cNvSpPr>
          <p:nvPr/>
        </p:nvSpPr>
        <p:spPr bwMode="auto">
          <a:xfrm flipH="1">
            <a:off x="6248400" y="5181600"/>
            <a:ext cx="609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46" name="Line 62"/>
          <p:cNvSpPr>
            <a:spLocks noChangeShapeType="1"/>
          </p:cNvSpPr>
          <p:nvPr/>
        </p:nvSpPr>
        <p:spPr bwMode="auto">
          <a:xfrm flipH="1">
            <a:off x="5334000" y="5181600"/>
            <a:ext cx="762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47" name="Line 63"/>
          <p:cNvSpPr>
            <a:spLocks noChangeShapeType="1"/>
          </p:cNvSpPr>
          <p:nvPr/>
        </p:nvSpPr>
        <p:spPr bwMode="auto">
          <a:xfrm flipH="1">
            <a:off x="6324600" y="2743200"/>
            <a:ext cx="2286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48" name="Line 64"/>
          <p:cNvSpPr>
            <a:spLocks noChangeShapeType="1"/>
          </p:cNvSpPr>
          <p:nvPr/>
        </p:nvSpPr>
        <p:spPr bwMode="auto">
          <a:xfrm flipH="1">
            <a:off x="6781800" y="5181600"/>
            <a:ext cx="609600" cy="304800"/>
          </a:xfrm>
          <a:prstGeom prst="line">
            <a:avLst/>
          </a:prstGeom>
          <a:noFill/>
          <a:ln w="57150" cap="rnd">
            <a:solidFill>
              <a:schemeClr val="tx1"/>
            </a:solidFill>
            <a:prstDash val="sysDot"/>
            <a:round/>
            <a:headEnd/>
            <a:tailEnd/>
          </a:ln>
          <a:effectLst/>
        </p:spPr>
        <p:txBody>
          <a:bodyPr>
            <a:prstTxWarp prst="textNoShape">
              <a:avLst/>
            </a:prstTxWarp>
          </a:bodyPr>
          <a:lstStyle/>
          <a:p>
            <a:endParaRPr lang="en-US"/>
          </a:p>
        </p:txBody>
      </p:sp>
      <p:sp>
        <p:nvSpPr>
          <p:cNvPr id="42049" name="Text Box 65"/>
          <p:cNvSpPr txBox="1">
            <a:spLocks noChangeArrowheads="1"/>
          </p:cNvSpPr>
          <p:nvPr/>
        </p:nvSpPr>
        <p:spPr bwMode="auto">
          <a:xfrm>
            <a:off x="7620000" y="5257800"/>
            <a:ext cx="1123950" cy="366713"/>
          </a:xfrm>
          <a:prstGeom prst="rect">
            <a:avLst/>
          </a:prstGeom>
          <a:noFill/>
          <a:ln w="9525">
            <a:noFill/>
            <a:miter lim="800000"/>
            <a:headEnd/>
            <a:tailEnd/>
          </a:ln>
          <a:effectLst/>
        </p:spPr>
        <p:txBody>
          <a:bodyPr wrap="none">
            <a:prstTxWarp prst="textNoShape">
              <a:avLst/>
            </a:prstTxWarp>
            <a:spAutoFit/>
          </a:bodyPr>
          <a:lstStyle/>
          <a:p>
            <a:pPr algn="l"/>
            <a:r>
              <a:rPr lang="en-US"/>
              <a:t>cognate?</a:t>
            </a:r>
          </a:p>
        </p:txBody>
      </p:sp>
      <p:sp>
        <p:nvSpPr>
          <p:cNvPr id="42052" name="Line 68"/>
          <p:cNvSpPr>
            <a:spLocks noChangeShapeType="1"/>
          </p:cNvSpPr>
          <p:nvPr/>
        </p:nvSpPr>
        <p:spPr bwMode="auto">
          <a:xfrm flipH="1">
            <a:off x="2514600" y="3657600"/>
            <a:ext cx="3810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78" name="Rectangle 70"/>
          <p:cNvSpPr>
            <a:spLocks noChangeArrowheads="1"/>
          </p:cNvSpPr>
          <p:nvPr/>
        </p:nvSpPr>
        <p:spPr bwMode="auto">
          <a:xfrm>
            <a:off x="4800600" y="1066800"/>
            <a:ext cx="3352800" cy="381000"/>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43050" name="Text Box 42"/>
          <p:cNvSpPr txBox="1">
            <a:spLocks noChangeArrowheads="1"/>
          </p:cNvSpPr>
          <p:nvPr/>
        </p:nvSpPr>
        <p:spPr bwMode="auto">
          <a:xfrm>
            <a:off x="152400" y="1066800"/>
            <a:ext cx="8032750" cy="366713"/>
          </a:xfrm>
          <a:prstGeom prst="rect">
            <a:avLst/>
          </a:prstGeom>
          <a:noFill/>
          <a:ln w="9525">
            <a:noFill/>
            <a:miter lim="800000"/>
            <a:headEnd/>
            <a:tailEnd/>
          </a:ln>
          <a:effectLst/>
        </p:spPr>
        <p:txBody>
          <a:bodyPr wrap="none">
            <a:prstTxWarp prst="textNoShape">
              <a:avLst/>
            </a:prstTxWarp>
            <a:spAutoFit/>
          </a:bodyPr>
          <a:lstStyle/>
          <a:p>
            <a:pPr algn="l"/>
            <a:r>
              <a:rPr lang="en-US">
                <a:solidFill>
                  <a:schemeClr val="tx2"/>
                </a:solidFill>
              </a:rPr>
              <a:t>Your assignment, put these words in order:    { </a:t>
            </a:r>
            <a:r>
              <a:rPr lang="en-US" sz="1600" b="1">
                <a:latin typeface="Times New Roman" pitchFamily="-111" charset="0"/>
              </a:rPr>
              <a:t>jjat, arrat, mat, bat, oloat, at-yurp</a:t>
            </a:r>
            <a:r>
              <a:rPr lang="en-US" sz="1400">
                <a:solidFill>
                  <a:srgbClr val="003366"/>
                </a:solidFill>
                <a:latin typeface="Times New Roman" pitchFamily="-111" charset="0"/>
              </a:rPr>
              <a:t> </a:t>
            </a:r>
            <a:r>
              <a:rPr lang="en-US" sz="1600" b="1">
                <a:solidFill>
                  <a:srgbClr val="003366"/>
                </a:solidFill>
              </a:rPr>
              <a:t>}</a:t>
            </a:r>
          </a:p>
        </p:txBody>
      </p:sp>
      <p:sp>
        <p:nvSpPr>
          <p:cNvPr id="43077" name="Rectangle 69"/>
          <p:cNvSpPr>
            <a:spLocks noChangeArrowheads="1"/>
          </p:cNvSpPr>
          <p:nvPr/>
        </p:nvSpPr>
        <p:spPr bwMode="auto">
          <a:xfrm>
            <a:off x="5583238" y="4876800"/>
            <a:ext cx="533400"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43010" name="Rectangle 2"/>
          <p:cNvSpPr>
            <a:spLocks noGrp="1" noChangeArrowheads="1"/>
          </p:cNvSpPr>
          <p:nvPr>
            <p:ph type="title"/>
          </p:nvPr>
        </p:nvSpPr>
        <p:spPr>
          <a:xfrm>
            <a:off x="228600" y="138113"/>
            <a:ext cx="8458200" cy="838200"/>
          </a:xfrm>
        </p:spPr>
        <p:txBody>
          <a:bodyPr/>
          <a:lstStyle/>
          <a:p>
            <a:r>
              <a:rPr lang="en-US" sz="3600"/>
              <a:t>Centauri/Arcturan [Knight, 1997]</a:t>
            </a:r>
            <a:endParaRPr lang="en-US"/>
          </a:p>
        </p:txBody>
      </p:sp>
      <p:grpSp>
        <p:nvGrpSpPr>
          <p:cNvPr id="43011" name="Group 3"/>
          <p:cNvGrpSpPr>
            <a:grpSpLocks/>
          </p:cNvGrpSpPr>
          <p:nvPr/>
        </p:nvGrpSpPr>
        <p:grpSpPr bwMode="auto">
          <a:xfrm>
            <a:off x="381000" y="1524000"/>
            <a:ext cx="8337550" cy="4873625"/>
            <a:chOff x="-3" y="-3"/>
            <a:chExt cx="3487" cy="3344"/>
          </a:xfrm>
        </p:grpSpPr>
        <p:grpSp>
          <p:nvGrpSpPr>
            <p:cNvPr id="43012" name="Group 4"/>
            <p:cNvGrpSpPr>
              <a:grpSpLocks/>
            </p:cNvGrpSpPr>
            <p:nvPr/>
          </p:nvGrpSpPr>
          <p:grpSpPr bwMode="auto">
            <a:xfrm>
              <a:off x="0" y="0"/>
              <a:ext cx="3481" cy="3338"/>
              <a:chOff x="0" y="0"/>
              <a:chExt cx="3481" cy="3338"/>
            </a:xfrm>
          </p:grpSpPr>
          <p:grpSp>
            <p:nvGrpSpPr>
              <p:cNvPr id="43013" name="Group 5"/>
              <p:cNvGrpSpPr>
                <a:grpSpLocks/>
              </p:cNvGrpSpPr>
              <p:nvPr/>
            </p:nvGrpSpPr>
            <p:grpSpPr bwMode="auto">
              <a:xfrm>
                <a:off x="0" y="0"/>
                <a:ext cx="1599" cy="633"/>
                <a:chOff x="0" y="0"/>
                <a:chExt cx="1599" cy="633"/>
              </a:xfrm>
            </p:grpSpPr>
            <p:sp>
              <p:nvSpPr>
                <p:cNvPr id="43014" name="Rectangle 6"/>
                <p:cNvSpPr>
                  <a:spLocks noChangeArrowheads="1"/>
                </p:cNvSpPr>
                <p:nvPr/>
              </p:nvSpPr>
              <p:spPr bwMode="auto">
                <a:xfrm>
                  <a:off x="43" y="0"/>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1a. ok-voon ororok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1b. at-voon bichat dat .</a:t>
                  </a:r>
                </a:p>
                <a:p>
                  <a:pPr algn="l" eaLnBrk="0" hangingPunct="0"/>
                  <a:endParaRPr lang="en-US" sz="3200">
                    <a:latin typeface="Times New Roman" pitchFamily="-111" charset="0"/>
                  </a:endParaRPr>
                </a:p>
              </p:txBody>
            </p:sp>
            <p:sp>
              <p:nvSpPr>
                <p:cNvPr id="43015" name="Rectangle 7"/>
                <p:cNvSpPr>
                  <a:spLocks noChangeArrowheads="1"/>
                </p:cNvSpPr>
                <p:nvPr/>
              </p:nvSpPr>
              <p:spPr bwMode="auto">
                <a:xfrm>
                  <a:off x="0" y="0"/>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3016" name="Group 8"/>
              <p:cNvGrpSpPr>
                <a:grpSpLocks/>
              </p:cNvGrpSpPr>
              <p:nvPr/>
            </p:nvGrpSpPr>
            <p:grpSpPr bwMode="auto">
              <a:xfrm>
                <a:off x="1599" y="0"/>
                <a:ext cx="1882" cy="633"/>
                <a:chOff x="1599" y="0"/>
                <a:chExt cx="1882" cy="633"/>
              </a:xfrm>
            </p:grpSpPr>
            <p:sp>
              <p:nvSpPr>
                <p:cNvPr id="43017" name="Rectangle 9"/>
                <p:cNvSpPr>
                  <a:spLocks noChangeArrowheads="1"/>
                </p:cNvSpPr>
                <p:nvPr/>
              </p:nvSpPr>
              <p:spPr bwMode="auto">
                <a:xfrm>
                  <a:off x="1642" y="0"/>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7a. lalok farok ororok lalok sprok izok enemok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7b. wat jjat bichat wat dat vat eneat .</a:t>
                  </a:r>
                </a:p>
                <a:p>
                  <a:pPr algn="l" eaLnBrk="0" hangingPunct="0"/>
                  <a:endParaRPr lang="en-US" sz="3200">
                    <a:latin typeface="Times New Roman" pitchFamily="-111" charset="0"/>
                  </a:endParaRPr>
                </a:p>
              </p:txBody>
            </p:sp>
            <p:sp>
              <p:nvSpPr>
                <p:cNvPr id="43018" name="Rectangle 10"/>
                <p:cNvSpPr>
                  <a:spLocks noChangeArrowheads="1"/>
                </p:cNvSpPr>
                <p:nvPr/>
              </p:nvSpPr>
              <p:spPr bwMode="auto">
                <a:xfrm>
                  <a:off x="1599" y="0"/>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3019" name="Group 11"/>
              <p:cNvGrpSpPr>
                <a:grpSpLocks/>
              </p:cNvGrpSpPr>
              <p:nvPr/>
            </p:nvGrpSpPr>
            <p:grpSpPr bwMode="auto">
              <a:xfrm>
                <a:off x="0" y="633"/>
                <a:ext cx="1599" cy="633"/>
                <a:chOff x="0" y="633"/>
                <a:chExt cx="1599" cy="633"/>
              </a:xfrm>
            </p:grpSpPr>
            <p:sp>
              <p:nvSpPr>
                <p:cNvPr id="43020" name="Rectangle 12"/>
                <p:cNvSpPr>
                  <a:spLocks noChangeArrowheads="1"/>
                </p:cNvSpPr>
                <p:nvPr/>
              </p:nvSpPr>
              <p:spPr bwMode="auto">
                <a:xfrm>
                  <a:off x="43" y="633"/>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2a. ok-drubel ok-voon anok plok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2b. at-drubel at-voon pippat rrat dat .</a:t>
                  </a:r>
                </a:p>
                <a:p>
                  <a:pPr algn="l" eaLnBrk="0" hangingPunct="0"/>
                  <a:endParaRPr lang="en-US" sz="3200">
                    <a:latin typeface="Times New Roman" pitchFamily="-111" charset="0"/>
                  </a:endParaRPr>
                </a:p>
              </p:txBody>
            </p:sp>
            <p:sp>
              <p:nvSpPr>
                <p:cNvPr id="43021" name="Rectangle 13"/>
                <p:cNvSpPr>
                  <a:spLocks noChangeArrowheads="1"/>
                </p:cNvSpPr>
                <p:nvPr/>
              </p:nvSpPr>
              <p:spPr bwMode="auto">
                <a:xfrm>
                  <a:off x="0" y="633"/>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3022" name="Group 14"/>
              <p:cNvGrpSpPr>
                <a:grpSpLocks/>
              </p:cNvGrpSpPr>
              <p:nvPr/>
            </p:nvGrpSpPr>
            <p:grpSpPr bwMode="auto">
              <a:xfrm>
                <a:off x="1599" y="633"/>
                <a:ext cx="1882" cy="633"/>
                <a:chOff x="1599" y="633"/>
                <a:chExt cx="1882" cy="633"/>
              </a:xfrm>
            </p:grpSpPr>
            <p:sp>
              <p:nvSpPr>
                <p:cNvPr id="43023" name="Rectangle 15"/>
                <p:cNvSpPr>
                  <a:spLocks noChangeArrowheads="1"/>
                </p:cNvSpPr>
                <p:nvPr/>
              </p:nvSpPr>
              <p:spPr bwMode="auto">
                <a:xfrm>
                  <a:off x="1642" y="633"/>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8a. lalok brok anok plok 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8b. iat lat pippat rrat nnat .</a:t>
                  </a:r>
                </a:p>
                <a:p>
                  <a:pPr algn="l" eaLnBrk="0" hangingPunct="0"/>
                  <a:endParaRPr lang="en-US" sz="3200">
                    <a:latin typeface="Times New Roman" pitchFamily="-111" charset="0"/>
                  </a:endParaRPr>
                </a:p>
              </p:txBody>
            </p:sp>
            <p:sp>
              <p:nvSpPr>
                <p:cNvPr id="43024" name="Rectangle 16"/>
                <p:cNvSpPr>
                  <a:spLocks noChangeArrowheads="1"/>
                </p:cNvSpPr>
                <p:nvPr/>
              </p:nvSpPr>
              <p:spPr bwMode="auto">
                <a:xfrm>
                  <a:off x="1599" y="633"/>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3025" name="Group 17"/>
              <p:cNvGrpSpPr>
                <a:grpSpLocks/>
              </p:cNvGrpSpPr>
              <p:nvPr/>
            </p:nvGrpSpPr>
            <p:grpSpPr bwMode="auto">
              <a:xfrm>
                <a:off x="0" y="1266"/>
                <a:ext cx="1599" cy="518"/>
                <a:chOff x="0" y="1266"/>
                <a:chExt cx="1599" cy="518"/>
              </a:xfrm>
            </p:grpSpPr>
            <p:sp>
              <p:nvSpPr>
                <p:cNvPr id="43026" name="Rectangle 18"/>
                <p:cNvSpPr>
                  <a:spLocks noChangeArrowheads="1"/>
                </p:cNvSpPr>
                <p:nvPr/>
              </p:nvSpPr>
              <p:spPr bwMode="auto">
                <a:xfrm>
                  <a:off x="43" y="1266"/>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3a. erok sprok izok hihok ghirok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3b. totat dat arrat vat hilat .</a:t>
                  </a:r>
                </a:p>
                <a:p>
                  <a:pPr algn="l" eaLnBrk="0" hangingPunct="0"/>
                  <a:endParaRPr lang="en-US" sz="3200">
                    <a:latin typeface="Times New Roman" pitchFamily="-111" charset="0"/>
                  </a:endParaRPr>
                </a:p>
              </p:txBody>
            </p:sp>
            <p:sp>
              <p:nvSpPr>
                <p:cNvPr id="43027" name="Rectangle 19"/>
                <p:cNvSpPr>
                  <a:spLocks noChangeArrowheads="1"/>
                </p:cNvSpPr>
                <p:nvPr/>
              </p:nvSpPr>
              <p:spPr bwMode="auto">
                <a:xfrm>
                  <a:off x="0" y="1266"/>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3028" name="Group 20"/>
              <p:cNvGrpSpPr>
                <a:grpSpLocks/>
              </p:cNvGrpSpPr>
              <p:nvPr/>
            </p:nvGrpSpPr>
            <p:grpSpPr bwMode="auto">
              <a:xfrm>
                <a:off x="1599" y="1266"/>
                <a:ext cx="1882" cy="518"/>
                <a:chOff x="1599" y="1266"/>
                <a:chExt cx="1882" cy="518"/>
              </a:xfrm>
            </p:grpSpPr>
            <p:sp>
              <p:nvSpPr>
                <p:cNvPr id="43029" name="Rectangle 21"/>
                <p:cNvSpPr>
                  <a:spLocks noChangeArrowheads="1"/>
                </p:cNvSpPr>
                <p:nvPr/>
              </p:nvSpPr>
              <p:spPr bwMode="auto">
                <a:xfrm>
                  <a:off x="1642" y="1266"/>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9a. wiwok nok izok kantok ok-yurp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9b. totat nnat quat oloat at-yurp .</a:t>
                  </a:r>
                </a:p>
                <a:p>
                  <a:pPr algn="l" eaLnBrk="0" hangingPunct="0"/>
                  <a:endParaRPr lang="en-US" sz="3200">
                    <a:latin typeface="Times New Roman" pitchFamily="-111" charset="0"/>
                  </a:endParaRPr>
                </a:p>
              </p:txBody>
            </p:sp>
            <p:sp>
              <p:nvSpPr>
                <p:cNvPr id="43030" name="Rectangle 22"/>
                <p:cNvSpPr>
                  <a:spLocks noChangeArrowheads="1"/>
                </p:cNvSpPr>
                <p:nvPr/>
              </p:nvSpPr>
              <p:spPr bwMode="auto">
                <a:xfrm>
                  <a:off x="1599" y="1266"/>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3031" name="Group 23"/>
              <p:cNvGrpSpPr>
                <a:grpSpLocks/>
              </p:cNvGrpSpPr>
              <p:nvPr/>
            </p:nvGrpSpPr>
            <p:grpSpPr bwMode="auto">
              <a:xfrm>
                <a:off x="0" y="1784"/>
                <a:ext cx="1599" cy="518"/>
                <a:chOff x="0" y="1784"/>
                <a:chExt cx="1599" cy="518"/>
              </a:xfrm>
            </p:grpSpPr>
            <p:sp>
              <p:nvSpPr>
                <p:cNvPr id="43032" name="Rectangle 24"/>
                <p:cNvSpPr>
                  <a:spLocks noChangeArrowheads="1"/>
                </p:cNvSpPr>
                <p:nvPr/>
              </p:nvSpPr>
              <p:spPr bwMode="auto">
                <a:xfrm>
                  <a:off x="43" y="1784"/>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4a. ok-voon anok drok brok jok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4b. at-voon krat pippat sat lat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endParaRPr lang="en-US" sz="3200">
                    <a:latin typeface="Times New Roman" pitchFamily="-111" charset="0"/>
                  </a:endParaRPr>
                </a:p>
              </p:txBody>
            </p:sp>
            <p:sp>
              <p:nvSpPr>
                <p:cNvPr id="43033" name="Rectangle 25"/>
                <p:cNvSpPr>
                  <a:spLocks noChangeArrowheads="1"/>
                </p:cNvSpPr>
                <p:nvPr/>
              </p:nvSpPr>
              <p:spPr bwMode="auto">
                <a:xfrm>
                  <a:off x="0" y="1784"/>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3034" name="Group 26"/>
              <p:cNvGrpSpPr>
                <a:grpSpLocks/>
              </p:cNvGrpSpPr>
              <p:nvPr/>
            </p:nvGrpSpPr>
            <p:grpSpPr bwMode="auto">
              <a:xfrm>
                <a:off x="1599" y="1784"/>
                <a:ext cx="1882" cy="518"/>
                <a:chOff x="1599" y="1784"/>
                <a:chExt cx="1882" cy="518"/>
              </a:xfrm>
            </p:grpSpPr>
            <p:sp>
              <p:nvSpPr>
                <p:cNvPr id="43035" name="Rectangle 27"/>
                <p:cNvSpPr>
                  <a:spLocks noChangeArrowheads="1"/>
                </p:cNvSpPr>
                <p:nvPr/>
              </p:nvSpPr>
              <p:spPr bwMode="auto">
                <a:xfrm>
                  <a:off x="1642" y="1784"/>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10a. lalok mok nok yorok ghirok clok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10b. wat nnat gat mat bat hilat .</a:t>
                  </a:r>
                </a:p>
                <a:p>
                  <a:pPr algn="l" eaLnBrk="0" hangingPunct="0"/>
                  <a:endParaRPr lang="en-US" sz="3200">
                    <a:latin typeface="Times New Roman" pitchFamily="-111" charset="0"/>
                  </a:endParaRPr>
                </a:p>
              </p:txBody>
            </p:sp>
            <p:sp>
              <p:nvSpPr>
                <p:cNvPr id="43036" name="Rectangle 28"/>
                <p:cNvSpPr>
                  <a:spLocks noChangeArrowheads="1"/>
                </p:cNvSpPr>
                <p:nvPr/>
              </p:nvSpPr>
              <p:spPr bwMode="auto">
                <a:xfrm>
                  <a:off x="1599" y="1784"/>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3037" name="Group 29"/>
              <p:cNvGrpSpPr>
                <a:grpSpLocks/>
              </p:cNvGrpSpPr>
              <p:nvPr/>
            </p:nvGrpSpPr>
            <p:grpSpPr bwMode="auto">
              <a:xfrm>
                <a:off x="0" y="2302"/>
                <a:ext cx="1599" cy="518"/>
                <a:chOff x="0" y="2302"/>
                <a:chExt cx="1599" cy="518"/>
              </a:xfrm>
            </p:grpSpPr>
            <p:sp>
              <p:nvSpPr>
                <p:cNvPr id="43038" name="Rectangle 30"/>
                <p:cNvSpPr>
                  <a:spLocks noChangeArrowheads="1"/>
                </p:cNvSpPr>
                <p:nvPr/>
              </p:nvSpPr>
              <p:spPr bwMode="auto">
                <a:xfrm>
                  <a:off x="43" y="2302"/>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5a. wiwok farok izok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5b. totat jjat quat cat .</a:t>
                  </a:r>
                </a:p>
                <a:p>
                  <a:pPr algn="l" eaLnBrk="0" hangingPunct="0"/>
                  <a:endParaRPr lang="en-US" sz="3200">
                    <a:latin typeface="Times New Roman" pitchFamily="-111" charset="0"/>
                  </a:endParaRPr>
                </a:p>
              </p:txBody>
            </p:sp>
            <p:sp>
              <p:nvSpPr>
                <p:cNvPr id="43039" name="Rectangle 31"/>
                <p:cNvSpPr>
                  <a:spLocks noChangeArrowheads="1"/>
                </p:cNvSpPr>
                <p:nvPr/>
              </p:nvSpPr>
              <p:spPr bwMode="auto">
                <a:xfrm>
                  <a:off x="0" y="2302"/>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3040" name="Group 32"/>
              <p:cNvGrpSpPr>
                <a:grpSpLocks/>
              </p:cNvGrpSpPr>
              <p:nvPr/>
            </p:nvGrpSpPr>
            <p:grpSpPr bwMode="auto">
              <a:xfrm>
                <a:off x="1599" y="2302"/>
                <a:ext cx="1882" cy="518"/>
                <a:chOff x="1599" y="2302"/>
                <a:chExt cx="1882" cy="518"/>
              </a:xfrm>
            </p:grpSpPr>
            <p:sp>
              <p:nvSpPr>
                <p:cNvPr id="43041" name="Rectangle 33"/>
                <p:cNvSpPr>
                  <a:spLocks noChangeArrowheads="1"/>
                </p:cNvSpPr>
                <p:nvPr/>
              </p:nvSpPr>
              <p:spPr bwMode="auto">
                <a:xfrm>
                  <a:off x="1642" y="2302"/>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11a. lalok nok crrrok hihok yorok zanzanok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11b. wat nnat arrat mat zanzanat .</a:t>
                  </a:r>
                </a:p>
                <a:p>
                  <a:pPr algn="l" eaLnBrk="0" hangingPunct="0"/>
                  <a:endParaRPr lang="en-US" sz="3200">
                    <a:latin typeface="Times New Roman" pitchFamily="-111" charset="0"/>
                  </a:endParaRPr>
                </a:p>
              </p:txBody>
            </p:sp>
            <p:sp>
              <p:nvSpPr>
                <p:cNvPr id="43042" name="Rectangle 34"/>
                <p:cNvSpPr>
                  <a:spLocks noChangeArrowheads="1"/>
                </p:cNvSpPr>
                <p:nvPr/>
              </p:nvSpPr>
              <p:spPr bwMode="auto">
                <a:xfrm>
                  <a:off x="1599" y="2302"/>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3043" name="Group 35"/>
              <p:cNvGrpSpPr>
                <a:grpSpLocks/>
              </p:cNvGrpSpPr>
              <p:nvPr/>
            </p:nvGrpSpPr>
            <p:grpSpPr bwMode="auto">
              <a:xfrm>
                <a:off x="0" y="2820"/>
                <a:ext cx="1599" cy="518"/>
                <a:chOff x="0" y="2820"/>
                <a:chExt cx="1599" cy="518"/>
              </a:xfrm>
            </p:grpSpPr>
            <p:sp>
              <p:nvSpPr>
                <p:cNvPr id="43044" name="Rectangle 36"/>
                <p:cNvSpPr>
                  <a:spLocks noChangeArrowheads="1"/>
                </p:cNvSpPr>
                <p:nvPr/>
              </p:nvSpPr>
              <p:spPr bwMode="auto">
                <a:xfrm>
                  <a:off x="43" y="2820"/>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6a. lalok sprok izok jok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6b. wat dat krat quat cat .</a:t>
                  </a:r>
                </a:p>
                <a:p>
                  <a:pPr algn="l" eaLnBrk="0" hangingPunct="0"/>
                  <a:endParaRPr lang="en-US" sz="3200">
                    <a:latin typeface="Times New Roman" pitchFamily="-111" charset="0"/>
                  </a:endParaRPr>
                </a:p>
              </p:txBody>
            </p:sp>
            <p:sp>
              <p:nvSpPr>
                <p:cNvPr id="43045" name="Rectangle 37"/>
                <p:cNvSpPr>
                  <a:spLocks noChangeArrowheads="1"/>
                </p:cNvSpPr>
                <p:nvPr/>
              </p:nvSpPr>
              <p:spPr bwMode="auto">
                <a:xfrm>
                  <a:off x="0" y="2820"/>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3046" name="Group 38"/>
              <p:cNvGrpSpPr>
                <a:grpSpLocks/>
              </p:cNvGrpSpPr>
              <p:nvPr/>
            </p:nvGrpSpPr>
            <p:grpSpPr bwMode="auto">
              <a:xfrm>
                <a:off x="1599" y="2820"/>
                <a:ext cx="1882" cy="518"/>
                <a:chOff x="1599" y="2820"/>
                <a:chExt cx="1882" cy="518"/>
              </a:xfrm>
            </p:grpSpPr>
            <p:sp>
              <p:nvSpPr>
                <p:cNvPr id="43047" name="Rectangle 39"/>
                <p:cNvSpPr>
                  <a:spLocks noChangeArrowheads="1"/>
                </p:cNvSpPr>
                <p:nvPr/>
              </p:nvSpPr>
              <p:spPr bwMode="auto">
                <a:xfrm>
                  <a:off x="1642" y="2820"/>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12a. lalok rarok nok izok hihok 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12b. wat nnat forat arrat vat gat .</a:t>
                  </a:r>
                </a:p>
                <a:p>
                  <a:pPr algn="l" eaLnBrk="0" hangingPunct="0"/>
                  <a:endParaRPr lang="en-US" sz="3200">
                    <a:latin typeface="Times New Roman" pitchFamily="-111" charset="0"/>
                  </a:endParaRPr>
                </a:p>
              </p:txBody>
            </p:sp>
            <p:sp>
              <p:nvSpPr>
                <p:cNvPr id="43048" name="Rectangle 40"/>
                <p:cNvSpPr>
                  <a:spLocks noChangeArrowheads="1"/>
                </p:cNvSpPr>
                <p:nvPr/>
              </p:nvSpPr>
              <p:spPr bwMode="auto">
                <a:xfrm>
                  <a:off x="1599" y="2820"/>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sp>
          <p:nvSpPr>
            <p:cNvPr id="43049" name="Rectangle 41"/>
            <p:cNvSpPr>
              <a:spLocks noChangeArrowheads="1"/>
            </p:cNvSpPr>
            <p:nvPr/>
          </p:nvSpPr>
          <p:spPr bwMode="auto">
            <a:xfrm>
              <a:off x="-3" y="-3"/>
              <a:ext cx="3487" cy="3344"/>
            </a:xfrm>
            <a:prstGeom prst="rect">
              <a:avLst/>
            </a:prstGeom>
            <a:noFill/>
            <a:ln w="9525">
              <a:solidFill>
                <a:srgbClr val="A0A0A0"/>
              </a:solidFill>
              <a:miter lim="800000"/>
              <a:headEnd/>
              <a:tailEnd/>
            </a:ln>
            <a:effectLst/>
          </p:spPr>
          <p:txBody>
            <a:bodyPr wrap="none" anchor="ctr">
              <a:prstTxWarp prst="textNoShape">
                <a:avLst/>
              </a:prstTxWarp>
              <a:spAutoFit/>
            </a:bodyPr>
            <a:lstStyle/>
            <a:p>
              <a:endParaRPr lang="en-US"/>
            </a:p>
          </p:txBody>
        </p:sp>
      </p:grpSp>
      <p:sp>
        <p:nvSpPr>
          <p:cNvPr id="43051" name="Line 43"/>
          <p:cNvSpPr>
            <a:spLocks noChangeShapeType="1"/>
          </p:cNvSpPr>
          <p:nvPr/>
        </p:nvSpPr>
        <p:spPr bwMode="auto">
          <a:xfrm flipH="1">
            <a:off x="1447800" y="5181600"/>
            <a:ext cx="152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52" name="Line 44"/>
          <p:cNvSpPr>
            <a:spLocks noChangeShapeType="1"/>
          </p:cNvSpPr>
          <p:nvPr/>
        </p:nvSpPr>
        <p:spPr bwMode="auto">
          <a:xfrm flipH="1">
            <a:off x="5257800" y="1828800"/>
            <a:ext cx="762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53" name="Line 45"/>
          <p:cNvSpPr>
            <a:spLocks noChangeShapeType="1"/>
          </p:cNvSpPr>
          <p:nvPr/>
        </p:nvSpPr>
        <p:spPr bwMode="auto">
          <a:xfrm flipH="1">
            <a:off x="1752600" y="3657600"/>
            <a:ext cx="609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54" name="Line 46"/>
          <p:cNvSpPr>
            <a:spLocks noChangeShapeType="1"/>
          </p:cNvSpPr>
          <p:nvPr/>
        </p:nvSpPr>
        <p:spPr bwMode="auto">
          <a:xfrm flipH="1">
            <a:off x="5715000" y="5181600"/>
            <a:ext cx="609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55" name="Line 47"/>
          <p:cNvSpPr>
            <a:spLocks noChangeShapeType="1"/>
          </p:cNvSpPr>
          <p:nvPr/>
        </p:nvSpPr>
        <p:spPr bwMode="auto">
          <a:xfrm flipH="1">
            <a:off x="6172200" y="5943600"/>
            <a:ext cx="533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56" name="Line 48"/>
          <p:cNvSpPr>
            <a:spLocks noChangeShapeType="1"/>
          </p:cNvSpPr>
          <p:nvPr/>
        </p:nvSpPr>
        <p:spPr bwMode="auto">
          <a:xfrm>
            <a:off x="4953000" y="4419600"/>
            <a:ext cx="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57" name="Line 49"/>
          <p:cNvSpPr>
            <a:spLocks noChangeShapeType="1"/>
          </p:cNvSpPr>
          <p:nvPr/>
        </p:nvSpPr>
        <p:spPr bwMode="auto">
          <a:xfrm flipH="1">
            <a:off x="5334000" y="4419600"/>
            <a:ext cx="4572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58" name="Line 50"/>
          <p:cNvSpPr>
            <a:spLocks noChangeShapeType="1"/>
          </p:cNvSpPr>
          <p:nvPr/>
        </p:nvSpPr>
        <p:spPr bwMode="auto">
          <a:xfrm>
            <a:off x="5410200" y="4419600"/>
            <a:ext cx="3048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59" name="Line 51"/>
          <p:cNvSpPr>
            <a:spLocks noChangeShapeType="1"/>
          </p:cNvSpPr>
          <p:nvPr/>
        </p:nvSpPr>
        <p:spPr bwMode="auto">
          <a:xfrm flipH="1">
            <a:off x="6705600" y="4419600"/>
            <a:ext cx="762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60" name="Line 52"/>
          <p:cNvSpPr>
            <a:spLocks noChangeShapeType="1"/>
          </p:cNvSpPr>
          <p:nvPr/>
        </p:nvSpPr>
        <p:spPr bwMode="auto">
          <a:xfrm flipH="1">
            <a:off x="6019800" y="4419600"/>
            <a:ext cx="228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61" name="Line 53"/>
          <p:cNvSpPr>
            <a:spLocks noChangeShapeType="1"/>
          </p:cNvSpPr>
          <p:nvPr/>
        </p:nvSpPr>
        <p:spPr bwMode="auto">
          <a:xfrm flipV="1">
            <a:off x="6324600" y="4419600"/>
            <a:ext cx="914400" cy="304800"/>
          </a:xfrm>
          <a:prstGeom prst="line">
            <a:avLst/>
          </a:prstGeom>
          <a:noFill/>
          <a:ln w="12700">
            <a:solidFill>
              <a:schemeClr val="tx1"/>
            </a:solidFill>
            <a:round/>
            <a:headEnd/>
            <a:tailEnd/>
          </a:ln>
          <a:effectLst/>
        </p:spPr>
        <p:txBody>
          <a:bodyPr>
            <a:prstTxWarp prst="textNoShape">
              <a:avLst/>
            </a:prstTxWarp>
          </a:bodyPr>
          <a:lstStyle/>
          <a:p>
            <a:endParaRPr lang="en-US"/>
          </a:p>
        </p:txBody>
      </p:sp>
      <p:sp>
        <p:nvSpPr>
          <p:cNvPr id="43062" name="Line 54"/>
          <p:cNvSpPr>
            <a:spLocks noChangeShapeType="1"/>
          </p:cNvSpPr>
          <p:nvPr/>
        </p:nvSpPr>
        <p:spPr bwMode="auto">
          <a:xfrm>
            <a:off x="4953000" y="5181600"/>
            <a:ext cx="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63" name="Line 55"/>
          <p:cNvSpPr>
            <a:spLocks noChangeShapeType="1"/>
          </p:cNvSpPr>
          <p:nvPr/>
        </p:nvSpPr>
        <p:spPr bwMode="auto">
          <a:xfrm>
            <a:off x="4876800" y="1828800"/>
            <a:ext cx="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64" name="Line 56"/>
          <p:cNvSpPr>
            <a:spLocks noChangeShapeType="1"/>
          </p:cNvSpPr>
          <p:nvPr/>
        </p:nvSpPr>
        <p:spPr bwMode="auto">
          <a:xfrm>
            <a:off x="1066800" y="5943600"/>
            <a:ext cx="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65" name="Line 57"/>
          <p:cNvSpPr>
            <a:spLocks noChangeShapeType="1"/>
          </p:cNvSpPr>
          <p:nvPr/>
        </p:nvSpPr>
        <p:spPr bwMode="auto">
          <a:xfrm>
            <a:off x="4953000" y="5943600"/>
            <a:ext cx="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66" name="Line 58"/>
          <p:cNvSpPr>
            <a:spLocks noChangeShapeType="1"/>
          </p:cNvSpPr>
          <p:nvPr/>
        </p:nvSpPr>
        <p:spPr bwMode="auto">
          <a:xfrm flipH="1">
            <a:off x="6858000" y="5943600"/>
            <a:ext cx="3048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67" name="Line 59"/>
          <p:cNvSpPr>
            <a:spLocks noChangeShapeType="1"/>
          </p:cNvSpPr>
          <p:nvPr/>
        </p:nvSpPr>
        <p:spPr bwMode="auto">
          <a:xfrm flipH="1">
            <a:off x="5334000" y="5943600"/>
            <a:ext cx="533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68" name="Line 60"/>
          <p:cNvSpPr>
            <a:spLocks noChangeShapeType="1"/>
          </p:cNvSpPr>
          <p:nvPr/>
        </p:nvSpPr>
        <p:spPr bwMode="auto">
          <a:xfrm flipH="1">
            <a:off x="6248400" y="5181600"/>
            <a:ext cx="609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69" name="Line 61"/>
          <p:cNvSpPr>
            <a:spLocks noChangeShapeType="1"/>
          </p:cNvSpPr>
          <p:nvPr/>
        </p:nvSpPr>
        <p:spPr bwMode="auto">
          <a:xfrm flipH="1">
            <a:off x="5334000" y="5181600"/>
            <a:ext cx="762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70" name="Line 62"/>
          <p:cNvSpPr>
            <a:spLocks noChangeShapeType="1"/>
          </p:cNvSpPr>
          <p:nvPr/>
        </p:nvSpPr>
        <p:spPr bwMode="auto">
          <a:xfrm flipH="1">
            <a:off x="6324600" y="2743200"/>
            <a:ext cx="2286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71" name="Line 63"/>
          <p:cNvSpPr>
            <a:spLocks noChangeShapeType="1"/>
          </p:cNvSpPr>
          <p:nvPr/>
        </p:nvSpPr>
        <p:spPr bwMode="auto">
          <a:xfrm flipH="1">
            <a:off x="6781800" y="5181600"/>
            <a:ext cx="609600" cy="304800"/>
          </a:xfrm>
          <a:prstGeom prst="line">
            <a:avLst/>
          </a:prstGeom>
          <a:noFill/>
          <a:ln w="12700">
            <a:solidFill>
              <a:schemeClr val="tx1"/>
            </a:solidFill>
            <a:round/>
            <a:headEnd/>
            <a:tailEnd/>
          </a:ln>
          <a:effectLst/>
        </p:spPr>
        <p:txBody>
          <a:bodyPr>
            <a:prstTxWarp prst="textNoShape">
              <a:avLst/>
            </a:prstTxWarp>
          </a:bodyPr>
          <a:lstStyle/>
          <a:p>
            <a:endParaRPr lang="en-US"/>
          </a:p>
        </p:txBody>
      </p:sp>
      <p:sp>
        <p:nvSpPr>
          <p:cNvPr id="43073" name="Line 65"/>
          <p:cNvSpPr>
            <a:spLocks noChangeShapeType="1"/>
          </p:cNvSpPr>
          <p:nvPr/>
        </p:nvSpPr>
        <p:spPr bwMode="auto">
          <a:xfrm flipH="1">
            <a:off x="5638800" y="5181600"/>
            <a:ext cx="152400" cy="1524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43074" name="Line 66"/>
          <p:cNvSpPr>
            <a:spLocks noChangeShapeType="1"/>
          </p:cNvSpPr>
          <p:nvPr/>
        </p:nvSpPr>
        <p:spPr bwMode="auto">
          <a:xfrm>
            <a:off x="5486400" y="5334000"/>
            <a:ext cx="304800"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43075" name="Text Box 67"/>
          <p:cNvSpPr txBox="1">
            <a:spLocks noChangeArrowheads="1"/>
          </p:cNvSpPr>
          <p:nvPr/>
        </p:nvSpPr>
        <p:spPr bwMode="auto">
          <a:xfrm>
            <a:off x="7527925" y="5065713"/>
            <a:ext cx="844550" cy="641350"/>
          </a:xfrm>
          <a:prstGeom prst="rect">
            <a:avLst/>
          </a:prstGeom>
          <a:noFill/>
          <a:ln w="9525">
            <a:noFill/>
            <a:miter lim="800000"/>
            <a:headEnd/>
            <a:tailEnd/>
          </a:ln>
          <a:effectLst/>
        </p:spPr>
        <p:txBody>
          <a:bodyPr wrap="none">
            <a:prstTxWarp prst="textNoShape">
              <a:avLst/>
            </a:prstTxWarp>
            <a:spAutoFit/>
          </a:bodyPr>
          <a:lstStyle/>
          <a:p>
            <a:pPr algn="l"/>
            <a:r>
              <a:rPr lang="en-US"/>
              <a:t>zero</a:t>
            </a:r>
          </a:p>
          <a:p>
            <a:pPr algn="l"/>
            <a:r>
              <a:rPr lang="en-US"/>
              <a:t>fertility</a:t>
            </a:r>
          </a:p>
        </p:txBody>
      </p:sp>
      <p:sp>
        <p:nvSpPr>
          <p:cNvPr id="43076" name="Line 68"/>
          <p:cNvSpPr>
            <a:spLocks noChangeShapeType="1"/>
          </p:cNvSpPr>
          <p:nvPr/>
        </p:nvSpPr>
        <p:spPr bwMode="auto">
          <a:xfrm flipH="1">
            <a:off x="2590800" y="3657600"/>
            <a:ext cx="3048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89" name="Rectangle 45"/>
          <p:cNvSpPr>
            <a:spLocks noChangeArrowheads="1"/>
          </p:cNvSpPr>
          <p:nvPr/>
        </p:nvSpPr>
        <p:spPr bwMode="auto">
          <a:xfrm>
            <a:off x="4953000" y="1295400"/>
            <a:ext cx="3962400" cy="381000"/>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31788" name="Rectangle 44"/>
          <p:cNvSpPr>
            <a:spLocks noChangeArrowheads="1"/>
          </p:cNvSpPr>
          <p:nvPr/>
        </p:nvSpPr>
        <p:spPr bwMode="auto">
          <a:xfrm>
            <a:off x="152400" y="1295400"/>
            <a:ext cx="4473575" cy="381000"/>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31787" name="Text Box 43"/>
          <p:cNvSpPr txBox="1">
            <a:spLocks noChangeArrowheads="1"/>
          </p:cNvSpPr>
          <p:nvPr/>
        </p:nvSpPr>
        <p:spPr bwMode="auto">
          <a:xfrm>
            <a:off x="117475" y="1289050"/>
            <a:ext cx="8901113" cy="336550"/>
          </a:xfrm>
          <a:prstGeom prst="rect">
            <a:avLst/>
          </a:prstGeom>
          <a:noFill/>
          <a:ln w="9525">
            <a:noFill/>
            <a:miter lim="800000"/>
            <a:headEnd/>
            <a:tailEnd/>
          </a:ln>
          <a:effectLst/>
        </p:spPr>
        <p:txBody>
          <a:bodyPr wrap="none">
            <a:prstTxWarp prst="textNoShape">
              <a:avLst/>
            </a:prstTxWarp>
            <a:spAutoFit/>
          </a:bodyPr>
          <a:lstStyle/>
          <a:p>
            <a:pPr algn="l"/>
            <a:r>
              <a:rPr lang="en-US" sz="1600" b="1"/>
              <a:t>Clients do not sell pharmaceuticals in Europe =&gt; Clientes no venden medicinas en Europa</a:t>
            </a:r>
          </a:p>
        </p:txBody>
      </p:sp>
      <p:sp>
        <p:nvSpPr>
          <p:cNvPr id="31746" name="Rectangle 2"/>
          <p:cNvSpPr>
            <a:spLocks noGrp="1" noChangeArrowheads="1"/>
          </p:cNvSpPr>
          <p:nvPr>
            <p:ph type="title"/>
          </p:nvPr>
        </p:nvSpPr>
        <p:spPr>
          <a:xfrm>
            <a:off x="228600" y="95250"/>
            <a:ext cx="8458200" cy="838200"/>
          </a:xfrm>
        </p:spPr>
        <p:txBody>
          <a:bodyPr/>
          <a:lstStyle/>
          <a:p>
            <a:r>
              <a:rPr lang="en-US" sz="4000">
                <a:solidFill>
                  <a:schemeClr val="tx1"/>
                </a:solidFill>
              </a:rPr>
              <a:t>It’s Really Spanish/English</a:t>
            </a:r>
          </a:p>
        </p:txBody>
      </p:sp>
      <p:grpSp>
        <p:nvGrpSpPr>
          <p:cNvPr id="31747" name="Group 3"/>
          <p:cNvGrpSpPr>
            <a:grpSpLocks/>
          </p:cNvGrpSpPr>
          <p:nvPr/>
        </p:nvGrpSpPr>
        <p:grpSpPr bwMode="auto">
          <a:xfrm>
            <a:off x="65088" y="1889125"/>
            <a:ext cx="8955087" cy="4689475"/>
            <a:chOff x="-3" y="-3"/>
            <a:chExt cx="3487" cy="3804"/>
          </a:xfrm>
        </p:grpSpPr>
        <p:grpSp>
          <p:nvGrpSpPr>
            <p:cNvPr id="31748" name="Group 4"/>
            <p:cNvGrpSpPr>
              <a:grpSpLocks/>
            </p:cNvGrpSpPr>
            <p:nvPr/>
          </p:nvGrpSpPr>
          <p:grpSpPr bwMode="auto">
            <a:xfrm>
              <a:off x="0" y="0"/>
              <a:ext cx="3481" cy="3798"/>
              <a:chOff x="0" y="0"/>
              <a:chExt cx="3481" cy="3798"/>
            </a:xfrm>
          </p:grpSpPr>
          <p:grpSp>
            <p:nvGrpSpPr>
              <p:cNvPr id="31749" name="Group 5"/>
              <p:cNvGrpSpPr>
                <a:grpSpLocks/>
              </p:cNvGrpSpPr>
              <p:nvPr/>
            </p:nvGrpSpPr>
            <p:grpSpPr bwMode="auto">
              <a:xfrm>
                <a:off x="0" y="0"/>
                <a:ext cx="1599" cy="633"/>
                <a:chOff x="0" y="0"/>
                <a:chExt cx="1599" cy="633"/>
              </a:xfrm>
            </p:grpSpPr>
            <p:sp>
              <p:nvSpPr>
                <p:cNvPr id="31750" name="Rectangle 6"/>
                <p:cNvSpPr>
                  <a:spLocks noChangeArrowheads="1"/>
                </p:cNvSpPr>
                <p:nvPr/>
              </p:nvSpPr>
              <p:spPr bwMode="auto">
                <a:xfrm>
                  <a:off x="43" y="0"/>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1a. Garcia and associates .</a:t>
                  </a:r>
                </a:p>
                <a:p>
                  <a:pPr algn="l" eaLnBrk="0" hangingPunct="0"/>
                  <a:r>
                    <a:rPr lang="en-US" sz="1600">
                      <a:latin typeface="Times New Roman" pitchFamily="-111" charset="0"/>
                      <a:ea typeface="Times New Roman" pitchFamily="-111" charset="0"/>
                      <a:cs typeface="Times New Roman" pitchFamily="-111" charset="0"/>
                    </a:rPr>
                    <a:t>1b. Garcia y asociados .</a:t>
                  </a:r>
                </a:p>
                <a:p>
                  <a:pPr algn="l" eaLnBrk="0" hangingPunct="0"/>
                  <a:endParaRPr lang="en-US" sz="3200">
                    <a:latin typeface="Times New Roman" pitchFamily="-111" charset="0"/>
                  </a:endParaRPr>
                </a:p>
              </p:txBody>
            </p:sp>
            <p:sp>
              <p:nvSpPr>
                <p:cNvPr id="31751" name="Rectangle 7"/>
                <p:cNvSpPr>
                  <a:spLocks noChangeArrowheads="1"/>
                </p:cNvSpPr>
                <p:nvPr/>
              </p:nvSpPr>
              <p:spPr bwMode="auto">
                <a:xfrm>
                  <a:off x="0" y="0"/>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1752" name="Group 8"/>
              <p:cNvGrpSpPr>
                <a:grpSpLocks/>
              </p:cNvGrpSpPr>
              <p:nvPr/>
            </p:nvGrpSpPr>
            <p:grpSpPr bwMode="auto">
              <a:xfrm>
                <a:off x="1599" y="0"/>
                <a:ext cx="1882" cy="633"/>
                <a:chOff x="1599" y="0"/>
                <a:chExt cx="1882" cy="633"/>
              </a:xfrm>
            </p:grpSpPr>
            <p:sp>
              <p:nvSpPr>
                <p:cNvPr id="31753" name="Rectangle 9"/>
                <p:cNvSpPr>
                  <a:spLocks noChangeArrowheads="1"/>
                </p:cNvSpPr>
                <p:nvPr/>
              </p:nvSpPr>
              <p:spPr bwMode="auto">
                <a:xfrm>
                  <a:off x="1642" y="0"/>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7a. the clients and the associates are enemies .</a:t>
                  </a:r>
                </a:p>
                <a:p>
                  <a:pPr algn="l" eaLnBrk="0" hangingPunct="0"/>
                  <a:r>
                    <a:rPr lang="en-US" sz="1600">
                      <a:latin typeface="Times New Roman" pitchFamily="-111" charset="0"/>
                      <a:ea typeface="Times New Roman" pitchFamily="-111" charset="0"/>
                      <a:cs typeface="Times New Roman" pitchFamily="-111" charset="0"/>
                    </a:rPr>
                    <a:t>7b. los clients y los asociados son enemigos .</a:t>
                  </a:r>
                </a:p>
                <a:p>
                  <a:pPr algn="l" eaLnBrk="0" hangingPunct="0"/>
                  <a:endParaRPr lang="en-US" sz="3200">
                    <a:latin typeface="Times New Roman" pitchFamily="-111" charset="0"/>
                  </a:endParaRPr>
                </a:p>
              </p:txBody>
            </p:sp>
            <p:sp>
              <p:nvSpPr>
                <p:cNvPr id="31754" name="Rectangle 10"/>
                <p:cNvSpPr>
                  <a:spLocks noChangeArrowheads="1"/>
                </p:cNvSpPr>
                <p:nvPr/>
              </p:nvSpPr>
              <p:spPr bwMode="auto">
                <a:xfrm>
                  <a:off x="1599" y="0"/>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1755" name="Group 11"/>
              <p:cNvGrpSpPr>
                <a:grpSpLocks/>
              </p:cNvGrpSpPr>
              <p:nvPr/>
            </p:nvGrpSpPr>
            <p:grpSpPr bwMode="auto">
              <a:xfrm>
                <a:off x="0" y="633"/>
                <a:ext cx="1599" cy="748"/>
                <a:chOff x="0" y="633"/>
                <a:chExt cx="1599" cy="748"/>
              </a:xfrm>
            </p:grpSpPr>
            <p:sp>
              <p:nvSpPr>
                <p:cNvPr id="31756" name="Rectangle 12"/>
                <p:cNvSpPr>
                  <a:spLocks noChangeArrowheads="1"/>
                </p:cNvSpPr>
                <p:nvPr/>
              </p:nvSpPr>
              <p:spPr bwMode="auto">
                <a:xfrm>
                  <a:off x="43" y="633"/>
                  <a:ext cx="1513" cy="74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2a. Carlos Garcia has three associates .</a:t>
                  </a:r>
                </a:p>
                <a:p>
                  <a:pPr algn="l" eaLnBrk="0" hangingPunct="0"/>
                  <a:r>
                    <a:rPr lang="en-US" sz="1600">
                      <a:latin typeface="Times New Roman" pitchFamily="-111" charset="0"/>
                      <a:ea typeface="Times New Roman" pitchFamily="-111" charset="0"/>
                      <a:cs typeface="Times New Roman" pitchFamily="-111" charset="0"/>
                    </a:rPr>
                    <a:t>2b. Carlos Garcia tiene tres asociados .</a:t>
                  </a:r>
                </a:p>
                <a:p>
                  <a:pPr algn="l" eaLnBrk="0" hangingPunct="0"/>
                  <a:endParaRPr lang="en-US" sz="3200">
                    <a:latin typeface="Times New Roman" pitchFamily="-111" charset="0"/>
                  </a:endParaRPr>
                </a:p>
              </p:txBody>
            </p:sp>
            <p:sp>
              <p:nvSpPr>
                <p:cNvPr id="31757" name="Rectangle 13"/>
                <p:cNvSpPr>
                  <a:spLocks noChangeArrowheads="1"/>
                </p:cNvSpPr>
                <p:nvPr/>
              </p:nvSpPr>
              <p:spPr bwMode="auto">
                <a:xfrm>
                  <a:off x="0" y="633"/>
                  <a:ext cx="1599" cy="74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1758" name="Group 14"/>
              <p:cNvGrpSpPr>
                <a:grpSpLocks/>
              </p:cNvGrpSpPr>
              <p:nvPr/>
            </p:nvGrpSpPr>
            <p:grpSpPr bwMode="auto">
              <a:xfrm>
                <a:off x="1599" y="633"/>
                <a:ext cx="1882" cy="748"/>
                <a:chOff x="1599" y="633"/>
                <a:chExt cx="1882" cy="748"/>
              </a:xfrm>
            </p:grpSpPr>
            <p:sp>
              <p:nvSpPr>
                <p:cNvPr id="31759" name="Rectangle 15"/>
                <p:cNvSpPr>
                  <a:spLocks noChangeArrowheads="1"/>
                </p:cNvSpPr>
                <p:nvPr/>
              </p:nvSpPr>
              <p:spPr bwMode="auto">
                <a:xfrm>
                  <a:off x="1642" y="633"/>
                  <a:ext cx="1796" cy="74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8a. the company has three groups .</a:t>
                  </a:r>
                </a:p>
                <a:p>
                  <a:pPr algn="l" eaLnBrk="0" hangingPunct="0"/>
                  <a:r>
                    <a:rPr lang="en-US" sz="1600">
                      <a:latin typeface="Times New Roman" pitchFamily="-111" charset="0"/>
                      <a:ea typeface="Times New Roman" pitchFamily="-111" charset="0"/>
                      <a:cs typeface="Times New Roman" pitchFamily="-111" charset="0"/>
                    </a:rPr>
                    <a:t>8b. la empresa tiene tres grupos .</a:t>
                  </a:r>
                </a:p>
                <a:p>
                  <a:pPr algn="l" eaLnBrk="0" hangingPunct="0"/>
                  <a:endParaRPr lang="en-US" sz="3200">
                    <a:latin typeface="Times New Roman" pitchFamily="-111" charset="0"/>
                  </a:endParaRPr>
                </a:p>
              </p:txBody>
            </p:sp>
            <p:sp>
              <p:nvSpPr>
                <p:cNvPr id="31760" name="Rectangle 16"/>
                <p:cNvSpPr>
                  <a:spLocks noChangeArrowheads="1"/>
                </p:cNvSpPr>
                <p:nvPr/>
              </p:nvSpPr>
              <p:spPr bwMode="auto">
                <a:xfrm>
                  <a:off x="1599" y="633"/>
                  <a:ext cx="1882" cy="74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1761" name="Group 17"/>
              <p:cNvGrpSpPr>
                <a:grpSpLocks/>
              </p:cNvGrpSpPr>
              <p:nvPr/>
            </p:nvGrpSpPr>
            <p:grpSpPr bwMode="auto">
              <a:xfrm>
                <a:off x="0" y="1381"/>
                <a:ext cx="1599" cy="518"/>
                <a:chOff x="0" y="1381"/>
                <a:chExt cx="1599" cy="518"/>
              </a:xfrm>
            </p:grpSpPr>
            <p:sp>
              <p:nvSpPr>
                <p:cNvPr id="31762" name="Rectangle 18"/>
                <p:cNvSpPr>
                  <a:spLocks noChangeArrowheads="1"/>
                </p:cNvSpPr>
                <p:nvPr/>
              </p:nvSpPr>
              <p:spPr bwMode="auto">
                <a:xfrm>
                  <a:off x="43" y="1381"/>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3a. his associates are not strong .</a:t>
                  </a:r>
                </a:p>
                <a:p>
                  <a:pPr algn="l" eaLnBrk="0" hangingPunct="0"/>
                  <a:r>
                    <a:rPr lang="en-US" sz="1600">
                      <a:latin typeface="Times New Roman" pitchFamily="-111" charset="0"/>
                      <a:ea typeface="Times New Roman" pitchFamily="-111" charset="0"/>
                      <a:cs typeface="Times New Roman" pitchFamily="-111" charset="0"/>
                    </a:rPr>
                    <a:t>3b. sus asociados no son fuertes .</a:t>
                  </a:r>
                </a:p>
                <a:p>
                  <a:pPr algn="l" eaLnBrk="0" hangingPunct="0"/>
                  <a:endParaRPr lang="en-US" sz="3200">
                    <a:latin typeface="Times New Roman" pitchFamily="-111" charset="0"/>
                  </a:endParaRPr>
                </a:p>
              </p:txBody>
            </p:sp>
            <p:sp>
              <p:nvSpPr>
                <p:cNvPr id="31763" name="Rectangle 19"/>
                <p:cNvSpPr>
                  <a:spLocks noChangeArrowheads="1"/>
                </p:cNvSpPr>
                <p:nvPr/>
              </p:nvSpPr>
              <p:spPr bwMode="auto">
                <a:xfrm>
                  <a:off x="0" y="1381"/>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1764" name="Group 20"/>
              <p:cNvGrpSpPr>
                <a:grpSpLocks/>
              </p:cNvGrpSpPr>
              <p:nvPr/>
            </p:nvGrpSpPr>
            <p:grpSpPr bwMode="auto">
              <a:xfrm>
                <a:off x="1599" y="1381"/>
                <a:ext cx="1882" cy="518"/>
                <a:chOff x="1599" y="1381"/>
                <a:chExt cx="1882" cy="518"/>
              </a:xfrm>
            </p:grpSpPr>
            <p:sp>
              <p:nvSpPr>
                <p:cNvPr id="31765" name="Rectangle 21"/>
                <p:cNvSpPr>
                  <a:spLocks noChangeArrowheads="1"/>
                </p:cNvSpPr>
                <p:nvPr/>
              </p:nvSpPr>
              <p:spPr bwMode="auto">
                <a:xfrm>
                  <a:off x="1642" y="1381"/>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9a. its groups are in Europe .</a:t>
                  </a:r>
                </a:p>
                <a:p>
                  <a:pPr algn="l" eaLnBrk="0" hangingPunct="0"/>
                  <a:r>
                    <a:rPr lang="en-US" sz="1600">
                      <a:latin typeface="Times New Roman" pitchFamily="-111" charset="0"/>
                      <a:ea typeface="Times New Roman" pitchFamily="-111" charset="0"/>
                      <a:cs typeface="Times New Roman" pitchFamily="-111" charset="0"/>
                    </a:rPr>
                    <a:t>9b. sus grupos estan en Europa .</a:t>
                  </a:r>
                </a:p>
                <a:p>
                  <a:pPr algn="l" eaLnBrk="0" hangingPunct="0"/>
                  <a:endParaRPr lang="en-US" sz="3200">
                    <a:latin typeface="Times New Roman" pitchFamily="-111" charset="0"/>
                  </a:endParaRPr>
                </a:p>
              </p:txBody>
            </p:sp>
            <p:sp>
              <p:nvSpPr>
                <p:cNvPr id="31766" name="Rectangle 22"/>
                <p:cNvSpPr>
                  <a:spLocks noChangeArrowheads="1"/>
                </p:cNvSpPr>
                <p:nvPr/>
              </p:nvSpPr>
              <p:spPr bwMode="auto">
                <a:xfrm>
                  <a:off x="1599" y="1381"/>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1767" name="Group 23"/>
              <p:cNvGrpSpPr>
                <a:grpSpLocks/>
              </p:cNvGrpSpPr>
              <p:nvPr/>
            </p:nvGrpSpPr>
            <p:grpSpPr bwMode="auto">
              <a:xfrm>
                <a:off x="0" y="1899"/>
                <a:ext cx="1599" cy="748"/>
                <a:chOff x="0" y="1899"/>
                <a:chExt cx="1599" cy="748"/>
              </a:xfrm>
            </p:grpSpPr>
            <p:sp>
              <p:nvSpPr>
                <p:cNvPr id="31768" name="Rectangle 24"/>
                <p:cNvSpPr>
                  <a:spLocks noChangeArrowheads="1"/>
                </p:cNvSpPr>
                <p:nvPr/>
              </p:nvSpPr>
              <p:spPr bwMode="auto">
                <a:xfrm>
                  <a:off x="43" y="1899"/>
                  <a:ext cx="1513" cy="74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4a. Garcia has a company also .</a:t>
                  </a:r>
                </a:p>
                <a:p>
                  <a:pPr algn="l" eaLnBrk="0" hangingPunct="0"/>
                  <a:r>
                    <a:rPr lang="en-US" sz="1600">
                      <a:latin typeface="Times New Roman" pitchFamily="-111" charset="0"/>
                      <a:ea typeface="Times New Roman" pitchFamily="-111" charset="0"/>
                      <a:cs typeface="Times New Roman" pitchFamily="-111" charset="0"/>
                    </a:rPr>
                    <a:t>4b. Garcia tambien tiene una empresa .</a:t>
                  </a:r>
                </a:p>
                <a:p>
                  <a:pPr algn="l" eaLnBrk="0" hangingPunct="0"/>
                  <a:endParaRPr lang="en-US" sz="3200">
                    <a:latin typeface="Times New Roman" pitchFamily="-111" charset="0"/>
                  </a:endParaRPr>
                </a:p>
              </p:txBody>
            </p:sp>
            <p:sp>
              <p:nvSpPr>
                <p:cNvPr id="31769" name="Rectangle 25"/>
                <p:cNvSpPr>
                  <a:spLocks noChangeArrowheads="1"/>
                </p:cNvSpPr>
                <p:nvPr/>
              </p:nvSpPr>
              <p:spPr bwMode="auto">
                <a:xfrm>
                  <a:off x="0" y="1899"/>
                  <a:ext cx="1599" cy="74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1770" name="Group 26"/>
              <p:cNvGrpSpPr>
                <a:grpSpLocks/>
              </p:cNvGrpSpPr>
              <p:nvPr/>
            </p:nvGrpSpPr>
            <p:grpSpPr bwMode="auto">
              <a:xfrm>
                <a:off x="1599" y="1899"/>
                <a:ext cx="1882" cy="748"/>
                <a:chOff x="1599" y="1899"/>
                <a:chExt cx="1882" cy="748"/>
              </a:xfrm>
            </p:grpSpPr>
            <p:sp>
              <p:nvSpPr>
                <p:cNvPr id="31771" name="Rectangle 27"/>
                <p:cNvSpPr>
                  <a:spLocks noChangeArrowheads="1"/>
                </p:cNvSpPr>
                <p:nvPr/>
              </p:nvSpPr>
              <p:spPr bwMode="auto">
                <a:xfrm>
                  <a:off x="1642" y="1899"/>
                  <a:ext cx="1796" cy="74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10a. the modern groups sell strong pharmaceuticals .</a:t>
                  </a:r>
                </a:p>
                <a:p>
                  <a:pPr algn="l" eaLnBrk="0" hangingPunct="0"/>
                  <a:r>
                    <a:rPr lang="en-US" sz="1600">
                      <a:latin typeface="Times New Roman" pitchFamily="-111" charset="0"/>
                      <a:ea typeface="Times New Roman" pitchFamily="-111" charset="0"/>
                      <a:cs typeface="Times New Roman" pitchFamily="-111" charset="0"/>
                    </a:rPr>
                    <a:t>10b. los grupos modernos venden medicinas fuertes .</a:t>
                  </a:r>
                </a:p>
                <a:p>
                  <a:pPr algn="l" eaLnBrk="0" hangingPunct="0"/>
                  <a:endParaRPr lang="en-US" sz="3200">
                    <a:latin typeface="Times New Roman" pitchFamily="-111" charset="0"/>
                  </a:endParaRPr>
                </a:p>
              </p:txBody>
            </p:sp>
            <p:sp>
              <p:nvSpPr>
                <p:cNvPr id="31772" name="Rectangle 28"/>
                <p:cNvSpPr>
                  <a:spLocks noChangeArrowheads="1"/>
                </p:cNvSpPr>
                <p:nvPr/>
              </p:nvSpPr>
              <p:spPr bwMode="auto">
                <a:xfrm>
                  <a:off x="1599" y="1899"/>
                  <a:ext cx="1882" cy="74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1773" name="Group 29"/>
              <p:cNvGrpSpPr>
                <a:grpSpLocks/>
              </p:cNvGrpSpPr>
              <p:nvPr/>
            </p:nvGrpSpPr>
            <p:grpSpPr bwMode="auto">
              <a:xfrm>
                <a:off x="0" y="2647"/>
                <a:ext cx="1599" cy="518"/>
                <a:chOff x="0" y="2647"/>
                <a:chExt cx="1599" cy="518"/>
              </a:xfrm>
            </p:grpSpPr>
            <p:sp>
              <p:nvSpPr>
                <p:cNvPr id="31774" name="Rectangle 30"/>
                <p:cNvSpPr>
                  <a:spLocks noChangeArrowheads="1"/>
                </p:cNvSpPr>
                <p:nvPr/>
              </p:nvSpPr>
              <p:spPr bwMode="auto">
                <a:xfrm>
                  <a:off x="43" y="2647"/>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5a. its clients are angry .</a:t>
                  </a:r>
                </a:p>
                <a:p>
                  <a:pPr algn="l" eaLnBrk="0" hangingPunct="0"/>
                  <a:r>
                    <a:rPr lang="en-US" sz="1600">
                      <a:latin typeface="Times New Roman" pitchFamily="-111" charset="0"/>
                      <a:ea typeface="Times New Roman" pitchFamily="-111" charset="0"/>
                      <a:cs typeface="Times New Roman" pitchFamily="-111" charset="0"/>
                    </a:rPr>
                    <a:t>5b. sus clientes estan enfadados .</a:t>
                  </a:r>
                </a:p>
                <a:p>
                  <a:pPr algn="l" eaLnBrk="0" hangingPunct="0"/>
                  <a:endParaRPr lang="en-US" sz="3200">
                    <a:latin typeface="Times New Roman" pitchFamily="-111" charset="0"/>
                  </a:endParaRPr>
                </a:p>
              </p:txBody>
            </p:sp>
            <p:sp>
              <p:nvSpPr>
                <p:cNvPr id="31775" name="Rectangle 31"/>
                <p:cNvSpPr>
                  <a:spLocks noChangeArrowheads="1"/>
                </p:cNvSpPr>
                <p:nvPr/>
              </p:nvSpPr>
              <p:spPr bwMode="auto">
                <a:xfrm>
                  <a:off x="0" y="2647"/>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1776" name="Group 32"/>
              <p:cNvGrpSpPr>
                <a:grpSpLocks/>
              </p:cNvGrpSpPr>
              <p:nvPr/>
            </p:nvGrpSpPr>
            <p:grpSpPr bwMode="auto">
              <a:xfrm>
                <a:off x="1599" y="2647"/>
                <a:ext cx="1882" cy="518"/>
                <a:chOff x="1599" y="2647"/>
                <a:chExt cx="1882" cy="518"/>
              </a:xfrm>
            </p:grpSpPr>
            <p:sp>
              <p:nvSpPr>
                <p:cNvPr id="31777" name="Rectangle 33"/>
                <p:cNvSpPr>
                  <a:spLocks noChangeArrowheads="1"/>
                </p:cNvSpPr>
                <p:nvPr/>
              </p:nvSpPr>
              <p:spPr bwMode="auto">
                <a:xfrm>
                  <a:off x="1642" y="2647"/>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11a. the groups do not sell zenzanine .</a:t>
                  </a:r>
                </a:p>
                <a:p>
                  <a:pPr algn="l" eaLnBrk="0" hangingPunct="0"/>
                  <a:r>
                    <a:rPr lang="en-US" sz="1600">
                      <a:latin typeface="Times New Roman" pitchFamily="-111" charset="0"/>
                      <a:ea typeface="Times New Roman" pitchFamily="-111" charset="0"/>
                      <a:cs typeface="Times New Roman" pitchFamily="-111" charset="0"/>
                    </a:rPr>
                    <a:t>11b. los grupos no venden zanzanina .</a:t>
                  </a:r>
                </a:p>
                <a:p>
                  <a:pPr algn="l" eaLnBrk="0" hangingPunct="0"/>
                  <a:endParaRPr lang="en-US" sz="3200">
                    <a:latin typeface="Times New Roman" pitchFamily="-111" charset="0"/>
                  </a:endParaRPr>
                </a:p>
              </p:txBody>
            </p:sp>
            <p:sp>
              <p:nvSpPr>
                <p:cNvPr id="31778" name="Rectangle 34"/>
                <p:cNvSpPr>
                  <a:spLocks noChangeArrowheads="1"/>
                </p:cNvSpPr>
                <p:nvPr/>
              </p:nvSpPr>
              <p:spPr bwMode="auto">
                <a:xfrm>
                  <a:off x="1599" y="2647"/>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1779" name="Group 35"/>
              <p:cNvGrpSpPr>
                <a:grpSpLocks/>
              </p:cNvGrpSpPr>
              <p:nvPr/>
            </p:nvGrpSpPr>
            <p:grpSpPr bwMode="auto">
              <a:xfrm>
                <a:off x="0" y="3165"/>
                <a:ext cx="1599" cy="633"/>
                <a:chOff x="0" y="3165"/>
                <a:chExt cx="1599" cy="633"/>
              </a:xfrm>
            </p:grpSpPr>
            <p:sp>
              <p:nvSpPr>
                <p:cNvPr id="31780" name="Rectangle 36"/>
                <p:cNvSpPr>
                  <a:spLocks noChangeArrowheads="1"/>
                </p:cNvSpPr>
                <p:nvPr/>
              </p:nvSpPr>
              <p:spPr bwMode="auto">
                <a:xfrm>
                  <a:off x="43" y="3165"/>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6a. the associates are also angry .</a:t>
                  </a:r>
                </a:p>
                <a:p>
                  <a:pPr algn="l" eaLnBrk="0" hangingPunct="0"/>
                  <a:r>
                    <a:rPr lang="en-US" sz="1600">
                      <a:latin typeface="Times New Roman" pitchFamily="-111" charset="0"/>
                      <a:ea typeface="Times New Roman" pitchFamily="-111" charset="0"/>
                      <a:cs typeface="Times New Roman" pitchFamily="-111" charset="0"/>
                    </a:rPr>
                    <a:t>6b. los asociados tambien estan enfadados .</a:t>
                  </a:r>
                </a:p>
                <a:p>
                  <a:pPr algn="l" eaLnBrk="0" hangingPunct="0"/>
                  <a:endParaRPr lang="en-US" sz="3200">
                    <a:latin typeface="Times New Roman" pitchFamily="-111" charset="0"/>
                  </a:endParaRPr>
                </a:p>
              </p:txBody>
            </p:sp>
            <p:sp>
              <p:nvSpPr>
                <p:cNvPr id="31781" name="Rectangle 37"/>
                <p:cNvSpPr>
                  <a:spLocks noChangeArrowheads="1"/>
                </p:cNvSpPr>
                <p:nvPr/>
              </p:nvSpPr>
              <p:spPr bwMode="auto">
                <a:xfrm>
                  <a:off x="0" y="3165"/>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1782" name="Group 38"/>
              <p:cNvGrpSpPr>
                <a:grpSpLocks/>
              </p:cNvGrpSpPr>
              <p:nvPr/>
            </p:nvGrpSpPr>
            <p:grpSpPr bwMode="auto">
              <a:xfrm>
                <a:off x="1599" y="3165"/>
                <a:ext cx="1882" cy="633"/>
                <a:chOff x="1599" y="3165"/>
                <a:chExt cx="1882" cy="633"/>
              </a:xfrm>
            </p:grpSpPr>
            <p:sp>
              <p:nvSpPr>
                <p:cNvPr id="31783" name="Rectangle 39"/>
                <p:cNvSpPr>
                  <a:spLocks noChangeArrowheads="1"/>
                </p:cNvSpPr>
                <p:nvPr/>
              </p:nvSpPr>
              <p:spPr bwMode="auto">
                <a:xfrm>
                  <a:off x="1642" y="3165"/>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12a. the small groups are not modern .</a:t>
                  </a:r>
                </a:p>
                <a:p>
                  <a:pPr algn="l" eaLnBrk="0" hangingPunct="0"/>
                  <a:r>
                    <a:rPr lang="en-US" sz="1600">
                      <a:latin typeface="Times New Roman" pitchFamily="-111" charset="0"/>
                      <a:ea typeface="Times New Roman" pitchFamily="-111" charset="0"/>
                      <a:cs typeface="Times New Roman" pitchFamily="-111" charset="0"/>
                    </a:rPr>
                    <a:t>12b. los grupos pequenos no son modernos .</a:t>
                  </a:r>
                </a:p>
                <a:p>
                  <a:pPr algn="l" eaLnBrk="0" hangingPunct="0"/>
                  <a:endParaRPr lang="en-US" sz="3200">
                    <a:latin typeface="Times New Roman" pitchFamily="-111" charset="0"/>
                  </a:endParaRPr>
                </a:p>
              </p:txBody>
            </p:sp>
            <p:sp>
              <p:nvSpPr>
                <p:cNvPr id="31784" name="Rectangle 40"/>
                <p:cNvSpPr>
                  <a:spLocks noChangeArrowheads="1"/>
                </p:cNvSpPr>
                <p:nvPr/>
              </p:nvSpPr>
              <p:spPr bwMode="auto">
                <a:xfrm>
                  <a:off x="1599" y="3165"/>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sp>
          <p:nvSpPr>
            <p:cNvPr id="31785" name="Rectangle 41"/>
            <p:cNvSpPr>
              <a:spLocks noChangeArrowheads="1"/>
            </p:cNvSpPr>
            <p:nvPr/>
          </p:nvSpPr>
          <p:spPr bwMode="auto">
            <a:xfrm>
              <a:off x="-3" y="-3"/>
              <a:ext cx="3487" cy="3804"/>
            </a:xfrm>
            <a:prstGeom prst="rect">
              <a:avLst/>
            </a:prstGeom>
            <a:noFill/>
            <a:ln w="9525">
              <a:solidFill>
                <a:srgbClr val="A0A0A0"/>
              </a:solidFill>
              <a:miter lim="800000"/>
              <a:headEnd/>
              <a:tailEnd/>
            </a:ln>
            <a:effectLst/>
          </p:spPr>
          <p:txBody>
            <a:bodyPr anchor="ctr">
              <a:prstTxWarp prst="textNoShape">
                <a:avLst/>
              </a:prstTxWarp>
              <a:spAutoFit/>
            </a:bodyPr>
            <a:lstStyle/>
            <a:p>
              <a:endParaRPr lang="en-US"/>
            </a:p>
          </p:txBody>
        </p:sp>
      </p:grpSp>
      <p:sp>
        <p:nvSpPr>
          <p:cNvPr id="31786" name="Rectangle 42"/>
          <p:cNvSpPr>
            <a:spLocks noChangeArrowheads="1"/>
          </p:cNvSpPr>
          <p:nvPr/>
        </p:nvSpPr>
        <p:spPr bwMode="auto">
          <a:xfrm>
            <a:off x="3175" y="6083300"/>
            <a:ext cx="9144000" cy="731838"/>
          </a:xfrm>
          <a:prstGeom prst="rect">
            <a:avLst/>
          </a:prstGeom>
          <a:noFill/>
          <a:ln w="12700">
            <a:noFill/>
            <a:miter lim="800000"/>
            <a:headEnd/>
            <a:tailEnd/>
          </a:ln>
          <a:effectLst/>
        </p:spPr>
        <p:txBody>
          <a:bodyPr>
            <a:prstTxWarp prst="textNoShape">
              <a:avLst/>
            </a:prstTxWarp>
            <a:spAutoFit/>
          </a:bodyPr>
          <a:lstStyle/>
          <a:p>
            <a:pPr algn="l" eaLnBrk="0" hangingPunct="0"/>
            <a:r>
              <a:rPr lang="en-US">
                <a:latin typeface="Times New Roman" pitchFamily="-111" charset="0"/>
                <a:ea typeface="Times New Roman" pitchFamily="-111" charset="0"/>
                <a:cs typeface="Times New Roman" pitchFamily="-111" charset="0"/>
              </a:rPr>
              <a:t> </a:t>
            </a:r>
            <a:endParaRPr lang="en-US" sz="1200">
              <a:latin typeface="Times New Roman" pitchFamily="-111" charset="0"/>
              <a:ea typeface="Times New Roman" pitchFamily="-111" charset="0"/>
              <a:cs typeface="Times New Roman" pitchFamily="-111" charset="0"/>
            </a:endParaRPr>
          </a:p>
          <a:p>
            <a:pPr algn="l" eaLnBrk="0" hangingPunct="0"/>
            <a:endParaRPr lang="en-US" sz="2400">
              <a:latin typeface="Times New Roman" pitchFamily="-111"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p:txBody>
          <a:bodyPr/>
          <a:lstStyle/>
          <a:p>
            <a:r>
              <a:rPr lang="en-US"/>
              <a:t>Language translation</a:t>
            </a:r>
          </a:p>
        </p:txBody>
      </p:sp>
      <p:pic>
        <p:nvPicPr>
          <p:cNvPr id="386051" name="Picture 3" descr="chihuahua"/>
          <p:cNvPicPr>
            <a:picLocks noChangeAspect="1" noChangeArrowheads="1"/>
          </p:cNvPicPr>
          <p:nvPr/>
        </p:nvPicPr>
        <p:blipFill>
          <a:blip r:embed="rId3"/>
          <a:srcRect/>
          <a:stretch>
            <a:fillRect/>
          </a:stretch>
        </p:blipFill>
        <p:spPr bwMode="auto">
          <a:xfrm>
            <a:off x="685800" y="2743200"/>
            <a:ext cx="2057400" cy="2057400"/>
          </a:xfrm>
          <a:prstGeom prst="rect">
            <a:avLst/>
          </a:prstGeom>
          <a:noFill/>
        </p:spPr>
      </p:pic>
      <p:pic>
        <p:nvPicPr>
          <p:cNvPr id="386052" name="Picture 4" descr="talk_circle"/>
          <p:cNvPicPr>
            <a:picLocks noChangeAspect="1" noChangeArrowheads="1"/>
          </p:cNvPicPr>
          <p:nvPr/>
        </p:nvPicPr>
        <p:blipFill>
          <a:blip r:embed="rId4"/>
          <a:srcRect/>
          <a:stretch>
            <a:fillRect/>
          </a:stretch>
        </p:blipFill>
        <p:spPr bwMode="auto">
          <a:xfrm>
            <a:off x="2667000" y="1905000"/>
            <a:ext cx="1943100" cy="1257300"/>
          </a:xfrm>
          <a:prstGeom prst="rect">
            <a:avLst/>
          </a:prstGeom>
          <a:noFill/>
        </p:spPr>
      </p:pic>
      <p:sp>
        <p:nvSpPr>
          <p:cNvPr id="386053" name="Text Box 5"/>
          <p:cNvSpPr txBox="1">
            <a:spLocks noChangeArrowheads="1"/>
          </p:cNvSpPr>
          <p:nvPr/>
        </p:nvSpPr>
        <p:spPr bwMode="auto">
          <a:xfrm>
            <a:off x="3048000" y="2133600"/>
            <a:ext cx="1524000" cy="762000"/>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2200">
                <a:latin typeface="Tahoma" pitchFamily="-111" charset="0"/>
              </a:rPr>
              <a:t>Yo quiero Taco Bell</a:t>
            </a:r>
          </a:p>
        </p:txBody>
      </p:sp>
      <p:pic>
        <p:nvPicPr>
          <p:cNvPr id="386054" name="Picture 6" descr="spanish flag"/>
          <p:cNvPicPr>
            <a:picLocks noChangeAspect="1" noChangeArrowheads="1"/>
          </p:cNvPicPr>
          <p:nvPr/>
        </p:nvPicPr>
        <p:blipFill>
          <a:blip r:embed="rId5"/>
          <a:srcRect/>
          <a:stretch>
            <a:fillRect/>
          </a:stretch>
        </p:blipFill>
        <p:spPr bwMode="auto">
          <a:xfrm>
            <a:off x="838200" y="5181600"/>
            <a:ext cx="1562100" cy="952500"/>
          </a:xfrm>
          <a:prstGeom prst="rect">
            <a:avLst/>
          </a:prstGeom>
          <a:noFill/>
        </p:spPr>
      </p:pic>
      <p:pic>
        <p:nvPicPr>
          <p:cNvPr id="386055" name="Picture 7" descr="confused"/>
          <p:cNvPicPr>
            <a:picLocks noChangeAspect="1" noChangeArrowheads="1"/>
          </p:cNvPicPr>
          <p:nvPr/>
        </p:nvPicPr>
        <p:blipFill>
          <a:blip r:embed="rId6"/>
          <a:srcRect/>
          <a:stretch>
            <a:fillRect/>
          </a:stretch>
        </p:blipFill>
        <p:spPr bwMode="auto">
          <a:xfrm>
            <a:off x="5715000" y="1905000"/>
            <a:ext cx="1689100" cy="3124200"/>
          </a:xfrm>
          <a:prstGeom prst="rect">
            <a:avLst/>
          </a:prstGeom>
          <a:noFill/>
        </p:spPr>
      </p:pic>
      <p:pic>
        <p:nvPicPr>
          <p:cNvPr id="386056" name="Picture 8" descr="american flag"/>
          <p:cNvPicPr>
            <a:picLocks noChangeAspect="1" noChangeArrowheads="1"/>
          </p:cNvPicPr>
          <p:nvPr/>
        </p:nvPicPr>
        <p:blipFill>
          <a:blip r:embed="rId7"/>
          <a:srcRect/>
          <a:stretch>
            <a:fillRect/>
          </a:stretch>
        </p:blipFill>
        <p:spPr bwMode="auto">
          <a:xfrm>
            <a:off x="6096000" y="5105400"/>
            <a:ext cx="1536700" cy="10033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1143000" y="990600"/>
            <a:ext cx="5408349" cy="382270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6370" name="Rectangle 2"/>
          <p:cNvSpPr>
            <a:spLocks noGrp="1" noChangeArrowheads="1"/>
          </p:cNvSpPr>
          <p:nvPr>
            <p:ph type="title"/>
          </p:nvPr>
        </p:nvSpPr>
        <p:spPr/>
        <p:txBody>
          <a:bodyPr/>
          <a:lstStyle/>
          <a:p>
            <a:r>
              <a:rPr lang="en-US"/>
              <a:t>Data available</a:t>
            </a:r>
          </a:p>
        </p:txBody>
      </p:sp>
      <p:sp>
        <p:nvSpPr>
          <p:cNvPr id="826371" name="Rectangle 3"/>
          <p:cNvSpPr>
            <a:spLocks noGrp="1" noChangeArrowheads="1"/>
          </p:cNvSpPr>
          <p:nvPr>
            <p:ph type="body" idx="1"/>
          </p:nvPr>
        </p:nvSpPr>
        <p:spPr/>
        <p:txBody>
          <a:bodyPr/>
          <a:lstStyle/>
          <a:p>
            <a:pPr>
              <a:lnSpc>
                <a:spcPct val="90000"/>
              </a:lnSpc>
            </a:pPr>
            <a:r>
              <a:rPr lang="en-US" sz="2400" dirty="0"/>
              <a:t>Many languages</a:t>
            </a:r>
          </a:p>
          <a:p>
            <a:pPr lvl="1">
              <a:lnSpc>
                <a:spcPct val="90000"/>
              </a:lnSpc>
            </a:pPr>
            <a:r>
              <a:rPr lang="en-US" sz="2000" dirty="0" err="1"/>
              <a:t>Europarl</a:t>
            </a:r>
            <a:r>
              <a:rPr lang="en-US" sz="2000" dirty="0"/>
              <a:t> corpus has all European </a:t>
            </a:r>
            <a:r>
              <a:rPr lang="en-US" sz="2000" dirty="0" smtClean="0"/>
              <a:t>languages</a:t>
            </a:r>
          </a:p>
          <a:p>
            <a:pPr lvl="2">
              <a:lnSpc>
                <a:spcPct val="90000"/>
              </a:lnSpc>
            </a:pPr>
            <a:r>
              <a:rPr lang="en-US" sz="1600" dirty="0" smtClean="0">
                <a:hlinkClick r:id="rId3"/>
              </a:rPr>
              <a:t>http://www.statmt.org/europarl</a:t>
            </a:r>
            <a:r>
              <a:rPr lang="en-US" sz="1600" dirty="0" smtClean="0">
                <a:hlinkClick r:id="rId3"/>
              </a:rPr>
              <a:t>/</a:t>
            </a:r>
            <a:endParaRPr lang="en-US" sz="1600" dirty="0" smtClean="0"/>
          </a:p>
          <a:p>
            <a:pPr lvl="2">
              <a:lnSpc>
                <a:spcPct val="90000"/>
              </a:lnSpc>
            </a:pPr>
            <a:r>
              <a:rPr lang="en-US" sz="1600" dirty="0" smtClean="0"/>
              <a:t>From a few hundred thousand sentences to a few million</a:t>
            </a:r>
          </a:p>
          <a:p>
            <a:pPr lvl="1">
              <a:lnSpc>
                <a:spcPct val="90000"/>
              </a:lnSpc>
            </a:pPr>
            <a:r>
              <a:rPr lang="en-US" sz="2000" dirty="0"/>
              <a:t>French/English from French parliamentary proceedings</a:t>
            </a:r>
          </a:p>
          <a:p>
            <a:pPr lvl="1">
              <a:lnSpc>
                <a:spcPct val="90000"/>
              </a:lnSpc>
            </a:pPr>
            <a:r>
              <a:rPr lang="en-US" sz="2000" dirty="0"/>
              <a:t>Lots of Chinese/English and Arabic/English from government projects/</a:t>
            </a:r>
            <a:r>
              <a:rPr lang="en-US" sz="2000" dirty="0" smtClean="0"/>
              <a:t>interests</a:t>
            </a:r>
          </a:p>
          <a:p>
            <a:pPr lvl="2">
              <a:lnSpc>
                <a:spcPct val="90000"/>
              </a:lnSpc>
            </a:pPr>
            <a:r>
              <a:rPr lang="en-US" sz="1600" dirty="0" smtClean="0"/>
              <a:t>Chinese-English: 440 million words (15-20 million sente</a:t>
            </a:r>
            <a:r>
              <a:rPr lang="en-US" sz="1600" dirty="0" smtClean="0"/>
              <a:t>nce pairs)</a:t>
            </a:r>
          </a:p>
          <a:p>
            <a:pPr lvl="2">
              <a:lnSpc>
                <a:spcPct val="90000"/>
              </a:lnSpc>
            </a:pPr>
            <a:r>
              <a:rPr lang="en-US" sz="1600" dirty="0" smtClean="0"/>
              <a:t>Arabic-English: 790 million words (30-40 million sentence pairs)</a:t>
            </a:r>
          </a:p>
          <a:p>
            <a:pPr lvl="1">
              <a:lnSpc>
                <a:spcPct val="90000"/>
              </a:lnSpc>
            </a:pPr>
            <a:r>
              <a:rPr lang="en-US" sz="2000" dirty="0"/>
              <a:t>Smaller corpora in many, many other languages</a:t>
            </a:r>
          </a:p>
          <a:p>
            <a:pPr>
              <a:lnSpc>
                <a:spcPct val="90000"/>
              </a:lnSpc>
            </a:pPr>
            <a:r>
              <a:rPr lang="en-US" sz="2400" dirty="0"/>
              <a:t>Lots of monolingual data available in many languages</a:t>
            </a:r>
            <a:endParaRPr lang="en-US" sz="2400" dirty="0" smtClean="0"/>
          </a:p>
          <a:p>
            <a:pPr>
              <a:lnSpc>
                <a:spcPct val="90000"/>
              </a:lnSpc>
            </a:pPr>
            <a:r>
              <a:rPr lang="en-US" sz="2400" dirty="0" smtClean="0"/>
              <a:t>Even </a:t>
            </a:r>
            <a:r>
              <a:rPr lang="en-US" sz="2400" dirty="0"/>
              <a:t>less data with multiple translations available</a:t>
            </a:r>
          </a:p>
          <a:p>
            <a:pPr>
              <a:lnSpc>
                <a:spcPct val="90000"/>
              </a:lnSpc>
            </a:pPr>
            <a:r>
              <a:rPr lang="en-US" sz="2400" dirty="0"/>
              <a:t>Available in limited domains</a:t>
            </a:r>
          </a:p>
          <a:p>
            <a:pPr lvl="1">
              <a:lnSpc>
                <a:spcPct val="90000"/>
              </a:lnSpc>
            </a:pPr>
            <a:r>
              <a:rPr lang="en-US" sz="2000" dirty="0"/>
              <a:t>most data is either news or government proceedings</a:t>
            </a:r>
          </a:p>
          <a:p>
            <a:pPr lvl="1">
              <a:lnSpc>
                <a:spcPct val="90000"/>
              </a:lnSpc>
            </a:pPr>
            <a:r>
              <a:rPr lang="en-US" sz="2000" dirty="0"/>
              <a:t>some other domains recently, like blogs</a:t>
            </a:r>
          </a:p>
          <a:p>
            <a:pPr lvl="1">
              <a:lnSpc>
                <a:spcPct val="90000"/>
              </a:lnSpc>
            </a:pPr>
            <a:endParaRPr lang="en-US" sz="20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2754" name="Rectangle 2"/>
          <p:cNvSpPr>
            <a:spLocks noChangeArrowheads="1"/>
          </p:cNvSpPr>
          <p:nvPr/>
        </p:nvSpPr>
        <p:spPr bwMode="auto">
          <a:xfrm>
            <a:off x="4419600" y="5334000"/>
            <a:ext cx="2362200" cy="1219200"/>
          </a:xfrm>
          <a:prstGeom prst="rect">
            <a:avLst/>
          </a:prstGeom>
          <a:noFill/>
          <a:ln w="76200">
            <a:solidFill>
              <a:srgbClr val="F5FEA0"/>
            </a:solidFill>
            <a:miter lim="800000"/>
            <a:headEnd/>
            <a:tailEnd/>
          </a:ln>
          <a:effectLst/>
        </p:spPr>
        <p:txBody>
          <a:bodyPr wrap="none" anchor="ctr">
            <a:prstTxWarp prst="textNoShape">
              <a:avLst/>
            </a:prstTxWarp>
          </a:bodyPr>
          <a:lstStyle/>
          <a:p>
            <a:endParaRPr lang="en-US"/>
          </a:p>
        </p:txBody>
      </p:sp>
      <p:sp>
        <p:nvSpPr>
          <p:cNvPr id="842755" name="Rectangle 3"/>
          <p:cNvSpPr>
            <a:spLocks noGrp="1" noChangeArrowheads="1"/>
          </p:cNvSpPr>
          <p:nvPr>
            <p:ph type="title"/>
          </p:nvPr>
        </p:nvSpPr>
        <p:spPr>
          <a:xfrm>
            <a:off x="457200" y="0"/>
            <a:ext cx="8229600" cy="1143000"/>
          </a:xfrm>
        </p:spPr>
        <p:txBody>
          <a:bodyPr/>
          <a:lstStyle/>
          <a:p>
            <a:r>
              <a:rPr lang="en-US"/>
              <a:t>Statistical MT Overview</a:t>
            </a:r>
          </a:p>
        </p:txBody>
      </p:sp>
      <p:sp>
        <p:nvSpPr>
          <p:cNvPr id="842756" name="AutoShape 4"/>
          <p:cNvSpPr>
            <a:spLocks noChangeArrowheads="1"/>
          </p:cNvSpPr>
          <p:nvPr/>
        </p:nvSpPr>
        <p:spPr bwMode="auto">
          <a:xfrm>
            <a:off x="1143000" y="2362200"/>
            <a:ext cx="533400" cy="533400"/>
          </a:xfrm>
          <a:prstGeom prst="verticalScroll">
            <a:avLst>
              <a:gd name="adj" fmla="val 125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842757" name="AutoShape 5"/>
          <p:cNvSpPr>
            <a:spLocks noChangeArrowheads="1"/>
          </p:cNvSpPr>
          <p:nvPr/>
        </p:nvSpPr>
        <p:spPr bwMode="auto">
          <a:xfrm>
            <a:off x="1676400" y="2362200"/>
            <a:ext cx="533400" cy="533400"/>
          </a:xfrm>
          <a:prstGeom prst="verticalScroll">
            <a:avLst>
              <a:gd name="adj" fmla="val 125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842758" name="Text Box 6"/>
          <p:cNvSpPr txBox="1">
            <a:spLocks noChangeArrowheads="1"/>
          </p:cNvSpPr>
          <p:nvPr/>
        </p:nvSpPr>
        <p:spPr bwMode="auto">
          <a:xfrm>
            <a:off x="685800" y="1828800"/>
            <a:ext cx="2209800"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Bilingual data</a:t>
            </a:r>
          </a:p>
        </p:txBody>
      </p:sp>
      <p:sp>
        <p:nvSpPr>
          <p:cNvPr id="842778" name="Rectangle 26"/>
          <p:cNvSpPr>
            <a:spLocks noChangeArrowheads="1"/>
          </p:cNvSpPr>
          <p:nvPr/>
        </p:nvSpPr>
        <p:spPr bwMode="auto">
          <a:xfrm>
            <a:off x="3962400" y="1981200"/>
            <a:ext cx="1828800" cy="2819400"/>
          </a:xfrm>
          <a:prstGeom prst="rect">
            <a:avLst/>
          </a:prstGeom>
          <a:noFill/>
          <a:ln w="19050">
            <a:solidFill>
              <a:schemeClr val="tx1"/>
            </a:solidFill>
            <a:miter lim="800000"/>
            <a:headEnd/>
            <a:tailEnd/>
          </a:ln>
          <a:effectLst/>
        </p:spPr>
        <p:txBody>
          <a:bodyPr wrap="none" anchor="ctr">
            <a:prstTxWarp prst="textNoShape">
              <a:avLst/>
            </a:prstTxWarp>
          </a:bodyPr>
          <a:lstStyle/>
          <a:p>
            <a:endParaRPr lang="en-US"/>
          </a:p>
        </p:txBody>
      </p:sp>
      <p:sp>
        <p:nvSpPr>
          <p:cNvPr id="842779" name="Text Box 27"/>
          <p:cNvSpPr txBox="1">
            <a:spLocks noChangeArrowheads="1"/>
          </p:cNvSpPr>
          <p:nvPr/>
        </p:nvSpPr>
        <p:spPr bwMode="auto">
          <a:xfrm>
            <a:off x="4191000" y="3048000"/>
            <a:ext cx="1371600"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model</a:t>
            </a:r>
          </a:p>
        </p:txBody>
      </p:sp>
      <p:sp>
        <p:nvSpPr>
          <p:cNvPr id="842780" name="Text Box 28"/>
          <p:cNvSpPr txBox="1">
            <a:spLocks noChangeArrowheads="1"/>
          </p:cNvSpPr>
          <p:nvPr/>
        </p:nvSpPr>
        <p:spPr bwMode="auto">
          <a:xfrm>
            <a:off x="4343400" y="914400"/>
            <a:ext cx="1143000" cy="39687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000" b="1">
                <a:solidFill>
                  <a:srgbClr val="FF0000"/>
                </a:solidFill>
              </a:rPr>
              <a:t>training</a:t>
            </a:r>
          </a:p>
        </p:txBody>
      </p:sp>
      <p:sp>
        <p:nvSpPr>
          <p:cNvPr id="842781" name="AutoShape 29"/>
          <p:cNvSpPr>
            <a:spLocks noChangeArrowheads="1"/>
          </p:cNvSpPr>
          <p:nvPr/>
        </p:nvSpPr>
        <p:spPr bwMode="auto">
          <a:xfrm>
            <a:off x="1371600" y="4038600"/>
            <a:ext cx="533400" cy="533400"/>
          </a:xfrm>
          <a:prstGeom prst="verticalScroll">
            <a:avLst>
              <a:gd name="adj" fmla="val 125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842782" name="Text Box 30"/>
          <p:cNvSpPr txBox="1">
            <a:spLocks noChangeArrowheads="1"/>
          </p:cNvSpPr>
          <p:nvPr/>
        </p:nvSpPr>
        <p:spPr bwMode="auto">
          <a:xfrm>
            <a:off x="609600" y="3581400"/>
            <a:ext cx="2209800"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monolingual data</a:t>
            </a:r>
          </a:p>
        </p:txBody>
      </p:sp>
      <p:sp>
        <p:nvSpPr>
          <p:cNvPr id="842784" name="Text Box 32"/>
          <p:cNvSpPr txBox="1">
            <a:spLocks noChangeArrowheads="1"/>
          </p:cNvSpPr>
          <p:nvPr/>
        </p:nvSpPr>
        <p:spPr bwMode="auto">
          <a:xfrm>
            <a:off x="4191000" y="1295400"/>
            <a:ext cx="1447800" cy="6413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learned parameters</a:t>
            </a:r>
          </a:p>
        </p:txBody>
      </p:sp>
      <p:sp>
        <p:nvSpPr>
          <p:cNvPr id="842785" name="Line 33"/>
          <p:cNvSpPr>
            <a:spLocks noChangeShapeType="1"/>
          </p:cNvSpPr>
          <p:nvPr/>
        </p:nvSpPr>
        <p:spPr bwMode="auto">
          <a:xfrm>
            <a:off x="457200" y="5029200"/>
            <a:ext cx="8382000" cy="0"/>
          </a:xfrm>
          <a:prstGeom prst="line">
            <a:avLst/>
          </a:prstGeom>
          <a:noFill/>
          <a:ln w="28575">
            <a:solidFill>
              <a:srgbClr val="FF0000"/>
            </a:solidFill>
            <a:round/>
            <a:headEnd/>
            <a:tailEnd/>
          </a:ln>
          <a:effectLst/>
        </p:spPr>
        <p:txBody>
          <a:bodyPr>
            <a:prstTxWarp prst="textNoShape">
              <a:avLst/>
            </a:prstTxWarp>
          </a:bodyPr>
          <a:lstStyle/>
          <a:p>
            <a:endParaRPr lang="en-US"/>
          </a:p>
        </p:txBody>
      </p:sp>
      <p:sp>
        <p:nvSpPr>
          <p:cNvPr id="842786" name="Text Box 34"/>
          <p:cNvSpPr txBox="1">
            <a:spLocks noChangeArrowheads="1"/>
          </p:cNvSpPr>
          <p:nvPr/>
        </p:nvSpPr>
        <p:spPr bwMode="auto">
          <a:xfrm>
            <a:off x="2362200" y="5562600"/>
            <a:ext cx="1524000" cy="6413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Foreign sentence</a:t>
            </a:r>
          </a:p>
        </p:txBody>
      </p:sp>
      <p:sp>
        <p:nvSpPr>
          <p:cNvPr id="842787" name="Text Box 35"/>
          <p:cNvSpPr txBox="1">
            <a:spLocks noChangeArrowheads="1"/>
          </p:cNvSpPr>
          <p:nvPr/>
        </p:nvSpPr>
        <p:spPr bwMode="auto">
          <a:xfrm>
            <a:off x="609600" y="5638800"/>
            <a:ext cx="1752600" cy="39687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000" b="1">
                <a:solidFill>
                  <a:schemeClr val="accent2"/>
                </a:solidFill>
              </a:rPr>
              <a:t>Translation</a:t>
            </a:r>
          </a:p>
        </p:txBody>
      </p:sp>
      <p:sp>
        <p:nvSpPr>
          <p:cNvPr id="842788" name="Line 36"/>
          <p:cNvSpPr>
            <a:spLocks noChangeShapeType="1"/>
          </p:cNvSpPr>
          <p:nvPr/>
        </p:nvSpPr>
        <p:spPr bwMode="auto">
          <a:xfrm>
            <a:off x="3810000" y="5867400"/>
            <a:ext cx="609600" cy="0"/>
          </a:xfrm>
          <a:prstGeom prst="line">
            <a:avLst/>
          </a:prstGeom>
          <a:noFill/>
          <a:ln w="28575">
            <a:solidFill>
              <a:schemeClr val="tx1"/>
            </a:solidFill>
            <a:round/>
            <a:headEnd/>
            <a:tailEnd type="triangle" w="med" len="med"/>
          </a:ln>
          <a:effectLst/>
        </p:spPr>
        <p:txBody>
          <a:bodyPr>
            <a:prstTxWarp prst="textNoShape">
              <a:avLst/>
            </a:prstTxWarp>
          </a:bodyPr>
          <a:lstStyle/>
          <a:p>
            <a:endParaRPr lang="en-US"/>
          </a:p>
        </p:txBody>
      </p:sp>
      <p:sp>
        <p:nvSpPr>
          <p:cNvPr id="842789" name="Line 37"/>
          <p:cNvSpPr>
            <a:spLocks noChangeShapeType="1"/>
          </p:cNvSpPr>
          <p:nvPr/>
        </p:nvSpPr>
        <p:spPr bwMode="auto">
          <a:xfrm>
            <a:off x="4876800" y="4800600"/>
            <a:ext cx="0" cy="533400"/>
          </a:xfrm>
          <a:prstGeom prst="line">
            <a:avLst/>
          </a:prstGeom>
          <a:noFill/>
          <a:ln w="28575">
            <a:solidFill>
              <a:schemeClr val="tx1"/>
            </a:solidFill>
            <a:round/>
            <a:headEnd/>
            <a:tailEnd type="triangle" w="med" len="med"/>
          </a:ln>
          <a:effectLst/>
        </p:spPr>
        <p:txBody>
          <a:bodyPr>
            <a:prstTxWarp prst="textNoShape">
              <a:avLst/>
            </a:prstTxWarp>
          </a:bodyPr>
          <a:lstStyle/>
          <a:p>
            <a:endParaRPr lang="en-US"/>
          </a:p>
        </p:txBody>
      </p:sp>
      <p:sp>
        <p:nvSpPr>
          <p:cNvPr id="842790" name="Text Box 38"/>
          <p:cNvSpPr txBox="1">
            <a:spLocks noChangeArrowheads="1"/>
          </p:cNvSpPr>
          <p:nvPr/>
        </p:nvSpPr>
        <p:spPr bwMode="auto">
          <a:xfrm>
            <a:off x="4495800" y="5410200"/>
            <a:ext cx="2209800" cy="1073150"/>
          </a:xfrm>
          <a:prstGeom prst="rect">
            <a:avLst/>
          </a:prstGeom>
          <a:noFill/>
          <a:ln w="3175">
            <a:solidFill>
              <a:schemeClr val="tx1"/>
            </a:solidFill>
            <a:miter lim="800000"/>
            <a:headEnd/>
            <a:tailEnd/>
          </a:ln>
          <a:effectLst/>
        </p:spPr>
        <p:txBody>
          <a:bodyPr>
            <a:prstTxWarp prst="textNoShape">
              <a:avLst/>
            </a:prstTxWarp>
            <a:spAutoFit/>
          </a:bodyPr>
          <a:lstStyle/>
          <a:p>
            <a:pPr>
              <a:spcBef>
                <a:spcPct val="50000"/>
              </a:spcBef>
            </a:pPr>
            <a:r>
              <a:rPr lang="en-US" sz="1600"/>
              <a:t>Find the best</a:t>
            </a:r>
            <a:br>
              <a:rPr lang="en-US" sz="1600"/>
            </a:br>
            <a:r>
              <a:rPr lang="en-US" sz="1600"/>
              <a:t>translation given the foreign sentence and the model</a:t>
            </a:r>
          </a:p>
        </p:txBody>
      </p:sp>
      <p:sp>
        <p:nvSpPr>
          <p:cNvPr id="842793" name="Line 41"/>
          <p:cNvSpPr>
            <a:spLocks noChangeShapeType="1"/>
          </p:cNvSpPr>
          <p:nvPr/>
        </p:nvSpPr>
        <p:spPr bwMode="auto">
          <a:xfrm>
            <a:off x="2819400" y="2590800"/>
            <a:ext cx="1219200" cy="0"/>
          </a:xfrm>
          <a:prstGeom prst="line">
            <a:avLst/>
          </a:prstGeom>
          <a:noFill/>
          <a:ln w="38100">
            <a:solidFill>
              <a:srgbClr val="FF0000"/>
            </a:solidFill>
            <a:round/>
            <a:headEnd/>
            <a:tailEnd type="triangle" w="med" len="med"/>
          </a:ln>
          <a:effectLst/>
        </p:spPr>
        <p:txBody>
          <a:bodyPr>
            <a:prstTxWarp prst="textNoShape">
              <a:avLst/>
            </a:prstTxWarp>
          </a:bodyPr>
          <a:lstStyle/>
          <a:p>
            <a:endParaRPr lang="en-US"/>
          </a:p>
        </p:txBody>
      </p:sp>
      <p:sp>
        <p:nvSpPr>
          <p:cNvPr id="842794" name="Line 42"/>
          <p:cNvSpPr>
            <a:spLocks noChangeShapeType="1"/>
          </p:cNvSpPr>
          <p:nvPr/>
        </p:nvSpPr>
        <p:spPr bwMode="auto">
          <a:xfrm>
            <a:off x="2819400" y="4114800"/>
            <a:ext cx="1219200" cy="0"/>
          </a:xfrm>
          <a:prstGeom prst="line">
            <a:avLst/>
          </a:prstGeom>
          <a:noFill/>
          <a:ln w="38100">
            <a:solidFill>
              <a:srgbClr val="FF0000"/>
            </a:solidFill>
            <a:round/>
            <a:headEnd/>
            <a:tailEnd type="triangle" w="med" len="med"/>
          </a:ln>
          <a:effectLst/>
        </p:spPr>
        <p:txBody>
          <a:bodyPr>
            <a:prstTxWarp prst="textNoShape">
              <a:avLst/>
            </a:prstTxWarp>
          </a:bodyPr>
          <a:lstStyle/>
          <a:p>
            <a:endParaRPr lang="en-US"/>
          </a:p>
        </p:txBody>
      </p:sp>
      <p:sp>
        <p:nvSpPr>
          <p:cNvPr id="842795" name="Line 43"/>
          <p:cNvSpPr>
            <a:spLocks noChangeShapeType="1"/>
          </p:cNvSpPr>
          <p:nvPr/>
        </p:nvSpPr>
        <p:spPr bwMode="auto">
          <a:xfrm>
            <a:off x="6858000" y="5867400"/>
            <a:ext cx="609600" cy="0"/>
          </a:xfrm>
          <a:prstGeom prst="line">
            <a:avLst/>
          </a:prstGeom>
          <a:noFill/>
          <a:ln w="28575">
            <a:solidFill>
              <a:schemeClr val="tx1"/>
            </a:solidFill>
            <a:round/>
            <a:headEnd/>
            <a:tailEnd type="triangle" w="med" len="med"/>
          </a:ln>
          <a:effectLst/>
        </p:spPr>
        <p:txBody>
          <a:bodyPr>
            <a:prstTxWarp prst="textNoShape">
              <a:avLst/>
            </a:prstTxWarp>
          </a:bodyPr>
          <a:lstStyle/>
          <a:p>
            <a:endParaRPr lang="en-US"/>
          </a:p>
        </p:txBody>
      </p:sp>
      <p:sp>
        <p:nvSpPr>
          <p:cNvPr id="842796" name="Text Box 44"/>
          <p:cNvSpPr txBox="1">
            <a:spLocks noChangeArrowheads="1"/>
          </p:cNvSpPr>
          <p:nvPr/>
        </p:nvSpPr>
        <p:spPr bwMode="auto">
          <a:xfrm>
            <a:off x="7391400" y="5562600"/>
            <a:ext cx="1524000" cy="6413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English</a:t>
            </a:r>
            <a:br>
              <a:rPr lang="en-US"/>
            </a:br>
            <a:r>
              <a:rPr lang="en-US"/>
              <a:t>sentence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0708" name="Line 4"/>
          <p:cNvSpPr>
            <a:spLocks noChangeShapeType="1"/>
          </p:cNvSpPr>
          <p:nvPr/>
        </p:nvSpPr>
        <p:spPr bwMode="auto">
          <a:xfrm>
            <a:off x="304800" y="1295400"/>
            <a:ext cx="8458200" cy="0"/>
          </a:xfrm>
          <a:prstGeom prst="line">
            <a:avLst/>
          </a:prstGeom>
          <a:noFill/>
          <a:ln w="76200">
            <a:solidFill>
              <a:srgbClr val="0000CC"/>
            </a:solidFill>
            <a:round/>
            <a:headEnd/>
            <a:tailEnd/>
          </a:ln>
          <a:effectLst/>
        </p:spPr>
        <p:txBody>
          <a:bodyPr wrap="none" anchor="ctr">
            <a:prstTxWarp prst="textNoShape">
              <a:avLst/>
            </a:prstTxWarp>
          </a:bodyPr>
          <a:lstStyle/>
          <a:p>
            <a:endParaRPr lang="en-US"/>
          </a:p>
        </p:txBody>
      </p:sp>
      <p:sp>
        <p:nvSpPr>
          <p:cNvPr id="840711" name="Rectangle 7"/>
          <p:cNvSpPr>
            <a:spLocks noGrp="1" noChangeArrowheads="1"/>
          </p:cNvSpPr>
          <p:nvPr>
            <p:ph type="title"/>
          </p:nvPr>
        </p:nvSpPr>
        <p:spPr/>
        <p:txBody>
          <a:bodyPr/>
          <a:lstStyle/>
          <a:p>
            <a:r>
              <a:rPr lang="en-US"/>
              <a:t>Statistical MT</a:t>
            </a:r>
          </a:p>
        </p:txBody>
      </p:sp>
      <p:sp>
        <p:nvSpPr>
          <p:cNvPr id="840712" name="Rectangle 8"/>
          <p:cNvSpPr>
            <a:spLocks noGrp="1" noChangeArrowheads="1"/>
          </p:cNvSpPr>
          <p:nvPr>
            <p:ph type="body" idx="1"/>
          </p:nvPr>
        </p:nvSpPr>
        <p:spPr>
          <a:xfrm>
            <a:off x="457200" y="1600200"/>
            <a:ext cx="8229600" cy="2590800"/>
          </a:xfrm>
        </p:spPr>
        <p:txBody>
          <a:bodyPr/>
          <a:lstStyle/>
          <a:p>
            <a:r>
              <a:rPr lang="en-US" sz="2400" dirty="0"/>
              <a:t>We will model the translation process probabilistically</a:t>
            </a:r>
            <a:endParaRPr lang="en-US" sz="2400" dirty="0" smtClean="0"/>
          </a:p>
          <a:p>
            <a:endParaRPr lang="en-US" sz="2400" dirty="0" smtClean="0"/>
          </a:p>
          <a:p>
            <a:r>
              <a:rPr lang="en-US" sz="2400" dirty="0" smtClean="0"/>
              <a:t>Given </a:t>
            </a:r>
            <a:r>
              <a:rPr lang="en-US" sz="2400" dirty="0"/>
              <a:t>a foreign sentence to translate,</a:t>
            </a:r>
            <a:r>
              <a:rPr lang="en-US" sz="2400" dirty="0" smtClean="0"/>
              <a:t> for any possible English sentence, we </a:t>
            </a:r>
            <a:r>
              <a:rPr lang="en-US" sz="2400" dirty="0"/>
              <a:t>want to know what the probability</a:t>
            </a:r>
            <a:r>
              <a:rPr lang="en-US" sz="2400" dirty="0" smtClean="0"/>
              <a:t> that sentence is a translation of the foreign sentence</a:t>
            </a:r>
            <a:endParaRPr lang="en-US" sz="2400" dirty="0" smtClean="0"/>
          </a:p>
          <a:p>
            <a:endParaRPr lang="en-US" sz="2400" dirty="0" smtClean="0"/>
          </a:p>
          <a:p>
            <a:r>
              <a:rPr lang="en-US" sz="2400" dirty="0" smtClean="0"/>
              <a:t>If </a:t>
            </a:r>
            <a:r>
              <a:rPr lang="en-US" sz="2400" dirty="0"/>
              <a:t>we can find the most probable English sentence, we’re done</a:t>
            </a:r>
            <a:endParaRPr lang="en-US" sz="2400" dirty="0" smtClean="0"/>
          </a:p>
          <a:p>
            <a:endParaRPr lang="en-US" sz="2400" dirty="0" smtClean="0"/>
          </a:p>
        </p:txBody>
      </p:sp>
      <p:sp>
        <p:nvSpPr>
          <p:cNvPr id="840713" name="Text Box 9"/>
          <p:cNvSpPr txBox="1">
            <a:spLocks noChangeArrowheads="1"/>
          </p:cNvSpPr>
          <p:nvPr/>
        </p:nvSpPr>
        <p:spPr bwMode="auto">
          <a:xfrm>
            <a:off x="1066800" y="5486400"/>
            <a:ext cx="6781800" cy="461665"/>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2400" dirty="0" err="1">
                <a:solidFill>
                  <a:srgbClr val="0000FF"/>
                </a:solidFill>
              </a:rPr>
              <a:t>p(english</a:t>
            </a:r>
            <a:r>
              <a:rPr lang="en-US" sz="2400" dirty="0">
                <a:solidFill>
                  <a:srgbClr val="0000FF"/>
                </a:solidFill>
              </a:rPr>
              <a:t> sentence | foreign sentence)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Noisy channel model</a:t>
            </a:r>
            <a:endParaRPr lang="en-US" dirty="0"/>
          </a:p>
        </p:txBody>
      </p:sp>
      <p:pic>
        <p:nvPicPr>
          <p:cNvPr id="4" name="Picture 3"/>
          <p:cNvPicPr>
            <a:picLocks noChangeAspect="1"/>
          </p:cNvPicPr>
          <p:nvPr/>
        </p:nvPicPr>
        <p:blipFill>
          <a:blip r:embed="rId3"/>
          <a:stretch>
            <a:fillRect/>
          </a:stretch>
        </p:blipFill>
        <p:spPr>
          <a:xfrm>
            <a:off x="5638800" y="2209800"/>
            <a:ext cx="2946400" cy="2006600"/>
          </a:xfrm>
          <a:prstGeom prst="rect">
            <a:avLst/>
          </a:prstGeom>
        </p:spPr>
      </p:pic>
      <p:pic>
        <p:nvPicPr>
          <p:cNvPr id="5" name="Picture 4"/>
          <p:cNvPicPr>
            <a:picLocks noChangeAspect="1"/>
          </p:cNvPicPr>
          <p:nvPr/>
        </p:nvPicPr>
        <p:blipFill>
          <a:blip r:embed="rId4"/>
          <a:stretch>
            <a:fillRect/>
          </a:stretch>
        </p:blipFill>
        <p:spPr>
          <a:xfrm>
            <a:off x="533400" y="2819400"/>
            <a:ext cx="1257300" cy="1409700"/>
          </a:xfrm>
          <a:prstGeom prst="rect">
            <a:avLst/>
          </a:prstGeom>
        </p:spPr>
      </p:pic>
      <p:sp>
        <p:nvSpPr>
          <p:cNvPr id="6" name="Rectangle 5"/>
          <p:cNvSpPr/>
          <p:nvPr/>
        </p:nvSpPr>
        <p:spPr bwMode="auto">
          <a:xfrm>
            <a:off x="2133600" y="2895600"/>
            <a:ext cx="37338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p:txBody>
      </p:sp>
      <p:cxnSp>
        <p:nvCxnSpPr>
          <p:cNvPr id="8" name="Curved Connector 7"/>
          <p:cNvCxnSpPr>
            <a:endCxn id="6" idx="1"/>
          </p:cNvCxnSpPr>
          <p:nvPr/>
        </p:nvCxnSpPr>
        <p:spPr bwMode="auto">
          <a:xfrm rot="5400000" flipH="1" flipV="1">
            <a:off x="1562100" y="3162300"/>
            <a:ext cx="609600" cy="533400"/>
          </a:xfrm>
          <a:prstGeom prst="curvedConnector2">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Curved Connector 10"/>
          <p:cNvCxnSpPr/>
          <p:nvPr/>
        </p:nvCxnSpPr>
        <p:spPr bwMode="auto">
          <a:xfrm rot="16200000" flipH="1">
            <a:off x="5829300" y="3162300"/>
            <a:ext cx="685800" cy="609600"/>
          </a:xfrm>
          <a:prstGeom prst="curvedConnector3">
            <a:avLst>
              <a:gd name="adj1" fmla="val 50000"/>
            </a:avLst>
          </a:prstGeom>
          <a:solidFill>
            <a:schemeClr val="accent1"/>
          </a:solidFill>
          <a:ln w="9525" cap="flat" cmpd="sng" algn="ctr">
            <a:solidFill>
              <a:schemeClr val="tx1"/>
            </a:solidFill>
            <a:prstDash val="solid"/>
            <a:round/>
            <a:headEnd type="none" w="med" len="med"/>
            <a:tailEnd type="none" w="med" len="med"/>
          </a:ln>
          <a:effectLst/>
        </p:spPr>
      </p:cxnSp>
      <p:sp>
        <p:nvSpPr>
          <p:cNvPr id="12" name="TextBox 11"/>
          <p:cNvSpPr txBox="1"/>
          <p:nvPr/>
        </p:nvSpPr>
        <p:spPr>
          <a:xfrm>
            <a:off x="228600" y="4350603"/>
            <a:ext cx="2362200" cy="830997"/>
          </a:xfrm>
          <a:prstGeom prst="rect">
            <a:avLst/>
          </a:prstGeom>
          <a:noFill/>
        </p:spPr>
        <p:txBody>
          <a:bodyPr wrap="square" rtlCol="0">
            <a:spAutoFit/>
          </a:bodyPr>
          <a:lstStyle/>
          <a:p>
            <a:r>
              <a:rPr lang="en-US" sz="2400" dirty="0" smtClean="0">
                <a:solidFill>
                  <a:srgbClr val="FF6600"/>
                </a:solidFill>
              </a:rPr>
              <a:t>some message</a:t>
            </a:r>
          </a:p>
          <a:p>
            <a:r>
              <a:rPr lang="en-US" sz="2400" dirty="0" smtClean="0">
                <a:solidFill>
                  <a:srgbClr val="FF6600"/>
                </a:solidFill>
              </a:rPr>
              <a:t>is sent</a:t>
            </a:r>
            <a:endParaRPr lang="en-US" sz="2400" dirty="0">
              <a:solidFill>
                <a:srgbClr val="FF6600"/>
              </a:solidFill>
            </a:endParaRPr>
          </a:p>
        </p:txBody>
      </p:sp>
      <p:sp>
        <p:nvSpPr>
          <p:cNvPr id="13" name="TextBox 12"/>
          <p:cNvSpPr txBox="1"/>
          <p:nvPr/>
        </p:nvSpPr>
        <p:spPr>
          <a:xfrm>
            <a:off x="2895600" y="4549914"/>
            <a:ext cx="2895600" cy="707886"/>
          </a:xfrm>
          <a:prstGeom prst="rect">
            <a:avLst/>
          </a:prstGeom>
          <a:noFill/>
        </p:spPr>
        <p:txBody>
          <a:bodyPr wrap="square" rtlCol="0">
            <a:spAutoFit/>
          </a:bodyPr>
          <a:lstStyle/>
          <a:p>
            <a:r>
              <a:rPr lang="en-US" sz="2000" i="1" dirty="0" smtClean="0">
                <a:solidFill>
                  <a:srgbClr val="FF0000"/>
                </a:solidFill>
              </a:rPr>
              <a:t>along the way the message gets messed up</a:t>
            </a:r>
            <a:endParaRPr lang="en-US" sz="2000" i="1" dirty="0">
              <a:solidFill>
                <a:srgbClr val="FF0000"/>
              </a:solidFill>
            </a:endParaRPr>
          </a:p>
        </p:txBody>
      </p:sp>
      <p:sp>
        <p:nvSpPr>
          <p:cNvPr id="14" name="TextBox 13"/>
          <p:cNvSpPr txBox="1"/>
          <p:nvPr/>
        </p:nvSpPr>
        <p:spPr>
          <a:xfrm>
            <a:off x="6477000" y="4495800"/>
            <a:ext cx="2362200" cy="830997"/>
          </a:xfrm>
          <a:prstGeom prst="rect">
            <a:avLst/>
          </a:prstGeom>
          <a:noFill/>
        </p:spPr>
        <p:txBody>
          <a:bodyPr wrap="square" rtlCol="0">
            <a:spAutoFit/>
          </a:bodyPr>
          <a:lstStyle/>
          <a:p>
            <a:r>
              <a:rPr lang="en-US" sz="2400" dirty="0" smtClean="0">
                <a:solidFill>
                  <a:srgbClr val="000090"/>
                </a:solidFill>
              </a:rPr>
              <a:t>What was originally sent?</a:t>
            </a:r>
            <a:endParaRPr lang="en-US" sz="2400" dirty="0">
              <a:solidFill>
                <a:srgbClr val="000090"/>
              </a:solidFill>
            </a:endParaRPr>
          </a:p>
        </p:txBody>
      </p:sp>
      <p:sp>
        <p:nvSpPr>
          <p:cNvPr id="15" name="TextBox 14"/>
          <p:cNvSpPr txBox="1"/>
          <p:nvPr/>
        </p:nvSpPr>
        <p:spPr>
          <a:xfrm>
            <a:off x="5943600" y="5562600"/>
            <a:ext cx="2971800" cy="923330"/>
          </a:xfrm>
          <a:prstGeom prst="rect">
            <a:avLst/>
          </a:prstGeom>
          <a:noFill/>
        </p:spPr>
        <p:txBody>
          <a:bodyPr wrap="square" rtlCol="0">
            <a:spAutoFit/>
          </a:bodyPr>
          <a:lstStyle/>
          <a:p>
            <a:pPr algn="l"/>
            <a:r>
              <a:rPr lang="en-US" dirty="0" smtClean="0">
                <a:solidFill>
                  <a:srgbClr val="008000"/>
                </a:solidFill>
              </a:rPr>
              <a:t>We have the mutated message, but would like to recover the original</a:t>
            </a:r>
            <a:endParaRPr lang="en-US" dirty="0">
              <a:solidFill>
                <a:srgbClr val="00800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Noisy channel model</a:t>
            </a:r>
            <a:endParaRPr lang="en-US" dirty="0"/>
          </a:p>
        </p:txBody>
      </p:sp>
      <p:pic>
        <p:nvPicPr>
          <p:cNvPr id="4" name="Picture 3"/>
          <p:cNvPicPr>
            <a:picLocks noChangeAspect="1"/>
          </p:cNvPicPr>
          <p:nvPr/>
        </p:nvPicPr>
        <p:blipFill>
          <a:blip r:embed="rId2"/>
          <a:stretch>
            <a:fillRect/>
          </a:stretch>
        </p:blipFill>
        <p:spPr>
          <a:xfrm>
            <a:off x="5638800" y="2209800"/>
            <a:ext cx="2946400" cy="2006600"/>
          </a:xfrm>
          <a:prstGeom prst="rect">
            <a:avLst/>
          </a:prstGeom>
        </p:spPr>
      </p:pic>
      <p:pic>
        <p:nvPicPr>
          <p:cNvPr id="5" name="Picture 4"/>
          <p:cNvPicPr>
            <a:picLocks noChangeAspect="1"/>
          </p:cNvPicPr>
          <p:nvPr/>
        </p:nvPicPr>
        <p:blipFill>
          <a:blip r:embed="rId3"/>
          <a:stretch>
            <a:fillRect/>
          </a:stretch>
        </p:blipFill>
        <p:spPr>
          <a:xfrm>
            <a:off x="533400" y="2819400"/>
            <a:ext cx="1257300" cy="1409700"/>
          </a:xfrm>
          <a:prstGeom prst="rect">
            <a:avLst/>
          </a:prstGeom>
        </p:spPr>
      </p:pic>
      <p:sp>
        <p:nvSpPr>
          <p:cNvPr id="6" name="Rectangle 5"/>
          <p:cNvSpPr/>
          <p:nvPr/>
        </p:nvSpPr>
        <p:spPr bwMode="auto">
          <a:xfrm>
            <a:off x="2133600" y="2895600"/>
            <a:ext cx="37338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p:txBody>
      </p:sp>
      <p:cxnSp>
        <p:nvCxnSpPr>
          <p:cNvPr id="8" name="Curved Connector 7"/>
          <p:cNvCxnSpPr>
            <a:endCxn id="6" idx="1"/>
          </p:cNvCxnSpPr>
          <p:nvPr/>
        </p:nvCxnSpPr>
        <p:spPr bwMode="auto">
          <a:xfrm rot="5400000" flipH="1" flipV="1">
            <a:off x="1562100" y="3162300"/>
            <a:ext cx="609600" cy="533400"/>
          </a:xfrm>
          <a:prstGeom prst="curvedConnector2">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Curved Connector 10"/>
          <p:cNvCxnSpPr/>
          <p:nvPr/>
        </p:nvCxnSpPr>
        <p:spPr bwMode="auto">
          <a:xfrm rot="16200000" flipH="1">
            <a:off x="5829300" y="3162300"/>
            <a:ext cx="685800" cy="609600"/>
          </a:xfrm>
          <a:prstGeom prst="curvedConnector3">
            <a:avLst>
              <a:gd name="adj1" fmla="val 50000"/>
            </a:avLst>
          </a:prstGeom>
          <a:solidFill>
            <a:schemeClr val="accent1"/>
          </a:solidFill>
          <a:ln w="9525" cap="flat" cmpd="sng" algn="ctr">
            <a:solidFill>
              <a:schemeClr val="tx1"/>
            </a:solidFill>
            <a:prstDash val="solid"/>
            <a:round/>
            <a:headEnd type="none" w="med" len="med"/>
            <a:tailEnd type="none" w="med" len="med"/>
          </a:ln>
          <a:effectLst/>
        </p:spPr>
      </p:cxnSp>
      <p:sp>
        <p:nvSpPr>
          <p:cNvPr id="16" name="TextBox 15"/>
          <p:cNvSpPr txBox="1"/>
          <p:nvPr/>
        </p:nvSpPr>
        <p:spPr>
          <a:xfrm>
            <a:off x="762000" y="4262735"/>
            <a:ext cx="838200" cy="461665"/>
          </a:xfrm>
          <a:prstGeom prst="rect">
            <a:avLst/>
          </a:prstGeom>
          <a:noFill/>
        </p:spPr>
        <p:txBody>
          <a:bodyPr wrap="square" rtlCol="0">
            <a:spAutoFit/>
          </a:bodyPr>
          <a:lstStyle/>
          <a:p>
            <a:r>
              <a:rPr lang="en-US" sz="2400" dirty="0" smtClean="0">
                <a:solidFill>
                  <a:srgbClr val="FF6600"/>
                </a:solidFill>
              </a:rPr>
              <a:t>sent</a:t>
            </a:r>
            <a:endParaRPr lang="en-US" sz="2400" dirty="0">
              <a:solidFill>
                <a:srgbClr val="FF6600"/>
              </a:solidFill>
            </a:endParaRPr>
          </a:p>
        </p:txBody>
      </p:sp>
      <p:sp>
        <p:nvSpPr>
          <p:cNvPr id="17" name="TextBox 16"/>
          <p:cNvSpPr txBox="1"/>
          <p:nvPr/>
        </p:nvSpPr>
        <p:spPr>
          <a:xfrm>
            <a:off x="6629400" y="4267200"/>
            <a:ext cx="1600200" cy="461665"/>
          </a:xfrm>
          <a:prstGeom prst="rect">
            <a:avLst/>
          </a:prstGeom>
          <a:noFill/>
        </p:spPr>
        <p:txBody>
          <a:bodyPr wrap="square" rtlCol="0">
            <a:spAutoFit/>
          </a:bodyPr>
          <a:lstStyle/>
          <a:p>
            <a:r>
              <a:rPr lang="en-US" sz="2400" dirty="0" smtClean="0">
                <a:solidFill>
                  <a:srgbClr val="000090"/>
                </a:solidFill>
              </a:rPr>
              <a:t>received</a:t>
            </a:r>
            <a:endParaRPr lang="en-US" sz="2400" dirty="0">
              <a:solidFill>
                <a:srgbClr val="000090"/>
              </a:solidFill>
            </a:endParaRPr>
          </a:p>
        </p:txBody>
      </p:sp>
      <p:sp>
        <p:nvSpPr>
          <p:cNvPr id="18" name="TextBox 17"/>
          <p:cNvSpPr txBox="1"/>
          <p:nvPr/>
        </p:nvSpPr>
        <p:spPr>
          <a:xfrm>
            <a:off x="2133600" y="5486400"/>
            <a:ext cx="4495800" cy="523220"/>
          </a:xfrm>
          <a:prstGeom prst="rect">
            <a:avLst/>
          </a:prstGeom>
          <a:noFill/>
        </p:spPr>
        <p:txBody>
          <a:bodyPr wrap="square" rtlCol="0">
            <a:spAutoFit/>
          </a:bodyPr>
          <a:lstStyle/>
          <a:p>
            <a:r>
              <a:rPr lang="en-US" sz="2800" dirty="0" smtClean="0">
                <a:solidFill>
                  <a:srgbClr val="0000FF"/>
                </a:solidFill>
              </a:rPr>
              <a:t>model: </a:t>
            </a:r>
            <a:r>
              <a:rPr lang="en-US" sz="2800" dirty="0" err="1" smtClean="0">
                <a:solidFill>
                  <a:srgbClr val="0000FF"/>
                </a:solidFill>
              </a:rPr>
              <a:t>p(</a:t>
            </a:r>
            <a:r>
              <a:rPr lang="en-US" sz="2800" dirty="0" err="1" smtClean="0">
                <a:solidFill>
                  <a:srgbClr val="FF6600"/>
                </a:solidFill>
              </a:rPr>
              <a:t>sent</a:t>
            </a:r>
            <a:r>
              <a:rPr lang="en-US" sz="2800" dirty="0" smtClean="0">
                <a:solidFill>
                  <a:srgbClr val="0000FF"/>
                </a:solidFill>
              </a:rPr>
              <a:t> | </a:t>
            </a:r>
            <a:r>
              <a:rPr lang="en-US" sz="2800" dirty="0" smtClean="0">
                <a:solidFill>
                  <a:srgbClr val="000090"/>
                </a:solidFill>
              </a:rPr>
              <a:t>received</a:t>
            </a:r>
            <a:r>
              <a:rPr lang="en-US" sz="2800" dirty="0" smtClean="0">
                <a:solidFill>
                  <a:srgbClr val="0000FF"/>
                </a:solidFill>
              </a:rPr>
              <a:t>)</a:t>
            </a:r>
            <a:endParaRPr lang="en-US" sz="2800" dirty="0">
              <a:solidFill>
                <a:srgbClr val="0000FF"/>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4802" name="Rectangle 2"/>
          <p:cNvSpPr>
            <a:spLocks noGrp="1" noChangeArrowheads="1"/>
          </p:cNvSpPr>
          <p:nvPr>
            <p:ph type="title"/>
          </p:nvPr>
        </p:nvSpPr>
        <p:spPr/>
        <p:txBody>
          <a:bodyPr/>
          <a:lstStyle/>
          <a:p>
            <a:r>
              <a:rPr lang="en-US" dirty="0" smtClean="0"/>
              <a:t>Noisy channel model</a:t>
            </a:r>
            <a:endParaRPr lang="en-US" dirty="0"/>
          </a:p>
        </p:txBody>
      </p:sp>
      <p:sp>
        <p:nvSpPr>
          <p:cNvPr id="7" name="Text Box 9"/>
          <p:cNvSpPr txBox="1">
            <a:spLocks noChangeArrowheads="1"/>
          </p:cNvSpPr>
          <p:nvPr/>
        </p:nvSpPr>
        <p:spPr bwMode="auto">
          <a:xfrm>
            <a:off x="762000" y="3886200"/>
            <a:ext cx="5181600" cy="461665"/>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2400" dirty="0" err="1"/>
              <a:t>p</a:t>
            </a:r>
            <a:r>
              <a:rPr lang="en-US" sz="2400" dirty="0" err="1" smtClean="0"/>
              <a:t>(</a:t>
            </a:r>
            <a:r>
              <a:rPr lang="en-US" sz="2400" dirty="0" err="1" smtClean="0">
                <a:solidFill>
                  <a:srgbClr val="FF6600"/>
                </a:solidFill>
              </a:rPr>
              <a:t>compressed</a:t>
            </a:r>
            <a:r>
              <a:rPr lang="en-US" sz="2400" dirty="0" smtClean="0"/>
              <a:t>| </a:t>
            </a:r>
            <a:r>
              <a:rPr lang="en-US" sz="2400" dirty="0" smtClean="0">
                <a:solidFill>
                  <a:srgbClr val="000090"/>
                </a:solidFill>
              </a:rPr>
              <a:t>uncompressed</a:t>
            </a:r>
            <a:r>
              <a:rPr lang="en-US" sz="2400" dirty="0" smtClean="0"/>
              <a:t>)</a:t>
            </a:r>
            <a:endParaRPr lang="en-US" sz="2400" dirty="0"/>
          </a:p>
        </p:txBody>
      </p:sp>
      <p:sp>
        <p:nvSpPr>
          <p:cNvPr id="14" name="Text Box 9"/>
          <p:cNvSpPr txBox="1">
            <a:spLocks noChangeArrowheads="1"/>
          </p:cNvSpPr>
          <p:nvPr/>
        </p:nvSpPr>
        <p:spPr bwMode="auto">
          <a:xfrm>
            <a:off x="762000" y="4648200"/>
            <a:ext cx="5181600" cy="461665"/>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2400" dirty="0" err="1"/>
              <a:t>p</a:t>
            </a:r>
            <a:r>
              <a:rPr lang="en-US" sz="2400" dirty="0" err="1" smtClean="0"/>
              <a:t>(</a:t>
            </a:r>
            <a:r>
              <a:rPr lang="en-US" sz="2400" dirty="0" err="1" smtClean="0">
                <a:solidFill>
                  <a:srgbClr val="FF6600"/>
                </a:solidFill>
              </a:rPr>
              <a:t>simplified</a:t>
            </a:r>
            <a:r>
              <a:rPr lang="en-US" sz="2400" dirty="0" smtClean="0"/>
              <a:t>| </a:t>
            </a:r>
            <a:r>
              <a:rPr lang="en-US" sz="2400" dirty="0" err="1" smtClean="0">
                <a:solidFill>
                  <a:srgbClr val="000090"/>
                </a:solidFill>
              </a:rPr>
              <a:t>unsimplified</a:t>
            </a:r>
            <a:r>
              <a:rPr lang="en-US" sz="2400" dirty="0" smtClean="0"/>
              <a:t>)</a:t>
            </a:r>
            <a:endParaRPr lang="en-US" sz="2400" dirty="0"/>
          </a:p>
        </p:txBody>
      </p:sp>
      <p:sp>
        <p:nvSpPr>
          <p:cNvPr id="16" name="Text Box 9"/>
          <p:cNvSpPr txBox="1">
            <a:spLocks noChangeArrowheads="1"/>
          </p:cNvSpPr>
          <p:nvPr/>
        </p:nvSpPr>
        <p:spPr bwMode="auto">
          <a:xfrm>
            <a:off x="762000" y="3124200"/>
            <a:ext cx="5181600" cy="461665"/>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2400" dirty="0" err="1"/>
              <a:t>p</a:t>
            </a:r>
            <a:r>
              <a:rPr lang="en-US" sz="2400" dirty="0" err="1" smtClean="0"/>
              <a:t>(</a:t>
            </a:r>
            <a:r>
              <a:rPr lang="en-US" sz="2400" dirty="0" err="1" smtClean="0">
                <a:solidFill>
                  <a:srgbClr val="FF6600"/>
                </a:solidFill>
              </a:rPr>
              <a:t>English</a:t>
            </a:r>
            <a:r>
              <a:rPr lang="en-US" sz="2400" dirty="0" smtClean="0"/>
              <a:t>| </a:t>
            </a:r>
            <a:r>
              <a:rPr lang="en-US" sz="2400" dirty="0" smtClean="0">
                <a:solidFill>
                  <a:srgbClr val="000090"/>
                </a:solidFill>
              </a:rPr>
              <a:t>Foreign</a:t>
            </a:r>
            <a:r>
              <a:rPr lang="en-US" sz="2400" dirty="0" smtClean="0"/>
              <a:t>)</a:t>
            </a:r>
            <a:endParaRPr lang="en-US" sz="2400" dirty="0"/>
          </a:p>
        </p:txBody>
      </p:sp>
      <p:graphicFrame>
        <p:nvGraphicFramePr>
          <p:cNvPr id="200711" name="Object 7"/>
          <p:cNvGraphicFramePr>
            <a:graphicFrameLocks noChangeAspect="1"/>
          </p:cNvGraphicFramePr>
          <p:nvPr/>
        </p:nvGraphicFramePr>
        <p:xfrm>
          <a:off x="3413125" y="2438400"/>
          <a:ext cx="1141413" cy="457200"/>
        </p:xfrm>
        <a:graphic>
          <a:graphicData uri="http://schemas.openxmlformats.org/presentationml/2006/ole">
            <p:oleObj spid="_x0000_s982018" name="Equation" r:id="rId4" imgW="444500" imgH="177800" progId="Equation.3">
              <p:embed/>
            </p:oleObj>
          </a:graphicData>
        </a:graphic>
      </p:graphicFrame>
      <p:sp>
        <p:nvSpPr>
          <p:cNvPr id="18" name="TextBox 17"/>
          <p:cNvSpPr txBox="1"/>
          <p:nvPr/>
        </p:nvSpPr>
        <p:spPr>
          <a:xfrm>
            <a:off x="-76201" y="2362200"/>
            <a:ext cx="3733801" cy="523220"/>
          </a:xfrm>
          <a:prstGeom prst="rect">
            <a:avLst/>
          </a:prstGeom>
          <a:noFill/>
        </p:spPr>
        <p:txBody>
          <a:bodyPr wrap="square" rtlCol="0">
            <a:spAutoFit/>
          </a:bodyPr>
          <a:lstStyle/>
          <a:p>
            <a:r>
              <a:rPr lang="en-US" sz="2800" dirty="0" smtClean="0"/>
              <a:t>Probabilistic model:</a:t>
            </a:r>
            <a:endParaRPr lang="en-US" sz="2800" dirty="0"/>
          </a:p>
        </p:txBody>
      </p:sp>
      <p:sp>
        <p:nvSpPr>
          <p:cNvPr id="21" name="Right Brace 20"/>
          <p:cNvSpPr/>
          <p:nvPr/>
        </p:nvSpPr>
        <p:spPr>
          <a:xfrm>
            <a:off x="5257801" y="2362200"/>
            <a:ext cx="381000" cy="2971800"/>
          </a:xfrm>
          <a:prstGeom prst="rightBrace">
            <a:avLst/>
          </a:prstGeom>
          <a:ln w="381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TextBox 21"/>
          <p:cNvSpPr txBox="1"/>
          <p:nvPr/>
        </p:nvSpPr>
        <p:spPr>
          <a:xfrm>
            <a:off x="5867400" y="3429000"/>
            <a:ext cx="3051048" cy="1200328"/>
          </a:xfrm>
          <a:prstGeom prst="rect">
            <a:avLst/>
          </a:prstGeom>
          <a:noFill/>
        </p:spPr>
        <p:txBody>
          <a:bodyPr wrap="square" rtlCol="0">
            <a:spAutoFit/>
          </a:bodyPr>
          <a:lstStyle/>
          <a:p>
            <a:pPr algn="l"/>
            <a:r>
              <a:rPr lang="en-US" sz="2400" dirty="0" smtClean="0"/>
              <a:t>Given sentence pairs, gives us the probability</a:t>
            </a:r>
            <a:endParaRPr lang="en-US" sz="24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4802" name="Rectangle 2"/>
          <p:cNvSpPr>
            <a:spLocks noGrp="1" noChangeArrowheads="1"/>
          </p:cNvSpPr>
          <p:nvPr>
            <p:ph type="title"/>
          </p:nvPr>
        </p:nvSpPr>
        <p:spPr/>
        <p:txBody>
          <a:bodyPr/>
          <a:lstStyle/>
          <a:p>
            <a:r>
              <a:rPr lang="en-US" dirty="0" smtClean="0"/>
              <a:t>Noisy channel model</a:t>
            </a:r>
            <a:endParaRPr lang="en-US" dirty="0"/>
          </a:p>
        </p:txBody>
      </p:sp>
      <p:graphicFrame>
        <p:nvGraphicFramePr>
          <p:cNvPr id="8" name="Object 7"/>
          <p:cNvGraphicFramePr>
            <a:graphicFrameLocks noChangeAspect="1"/>
          </p:cNvGraphicFramePr>
          <p:nvPr/>
        </p:nvGraphicFramePr>
        <p:xfrm>
          <a:off x="990600" y="2187575"/>
          <a:ext cx="1566863" cy="457200"/>
        </p:xfrm>
        <a:graphic>
          <a:graphicData uri="http://schemas.openxmlformats.org/presentationml/2006/ole">
            <p:oleObj spid="_x0000_s986114" name="Equation" r:id="rId3" imgW="609600" imgH="177800" progId="Equation.3">
              <p:embed/>
            </p:oleObj>
          </a:graphicData>
        </a:graphic>
      </p:graphicFrame>
      <p:graphicFrame>
        <p:nvGraphicFramePr>
          <p:cNvPr id="844807" name="Object 7"/>
          <p:cNvGraphicFramePr>
            <a:graphicFrameLocks noChangeAspect="1"/>
          </p:cNvGraphicFramePr>
          <p:nvPr/>
        </p:nvGraphicFramePr>
        <p:xfrm>
          <a:off x="2906713" y="1958975"/>
          <a:ext cx="1992312" cy="1012825"/>
        </p:xfrm>
        <a:graphic>
          <a:graphicData uri="http://schemas.openxmlformats.org/presentationml/2006/ole">
            <p:oleObj spid="_x0000_s986115" name="Equation" r:id="rId4" imgW="774700" imgH="393700" progId="Equation.3">
              <p:embed/>
            </p:oleObj>
          </a:graphicData>
        </a:graphic>
      </p:graphicFrame>
      <p:sp>
        <p:nvSpPr>
          <p:cNvPr id="11" name="Text Box 9"/>
          <p:cNvSpPr txBox="1">
            <a:spLocks noChangeArrowheads="1"/>
          </p:cNvSpPr>
          <p:nvPr/>
        </p:nvSpPr>
        <p:spPr bwMode="auto">
          <a:xfrm>
            <a:off x="6111875" y="2263775"/>
            <a:ext cx="2057400" cy="400110"/>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2000" dirty="0" err="1" smtClean="0">
                <a:solidFill>
                  <a:srgbClr val="FF0000"/>
                </a:solidFill>
              </a:rPr>
              <a:t>Bayes</a:t>
            </a:r>
            <a:r>
              <a:rPr lang="en-US" sz="2000" dirty="0" smtClean="0">
                <a:solidFill>
                  <a:srgbClr val="FF0000"/>
                </a:solidFill>
              </a:rPr>
              <a:t>’ rule</a:t>
            </a:r>
            <a:endParaRPr lang="en-US" sz="2000" dirty="0">
              <a:solidFill>
                <a:srgbClr val="FF0000"/>
              </a:solidFill>
            </a:endParaRPr>
          </a:p>
        </p:txBody>
      </p:sp>
      <p:graphicFrame>
        <p:nvGraphicFramePr>
          <p:cNvPr id="844808" name="Object 8"/>
          <p:cNvGraphicFramePr>
            <a:graphicFrameLocks noChangeAspect="1"/>
          </p:cNvGraphicFramePr>
          <p:nvPr/>
        </p:nvGraphicFramePr>
        <p:xfrm>
          <a:off x="1335088" y="3294063"/>
          <a:ext cx="847725" cy="457200"/>
        </p:xfrm>
        <a:graphic>
          <a:graphicData uri="http://schemas.openxmlformats.org/presentationml/2006/ole">
            <p:oleObj spid="_x0000_s986116" name="Equation" r:id="rId5" imgW="330200" imgH="177800" progId="Equation.3">
              <p:embed/>
            </p:oleObj>
          </a:graphicData>
        </a:graphic>
      </p:graphicFrame>
      <p:sp>
        <p:nvSpPr>
          <p:cNvPr id="13" name="Text Box 9"/>
          <p:cNvSpPr txBox="1">
            <a:spLocks noChangeArrowheads="1"/>
          </p:cNvSpPr>
          <p:nvPr/>
        </p:nvSpPr>
        <p:spPr bwMode="auto">
          <a:xfrm>
            <a:off x="2819400" y="3272135"/>
            <a:ext cx="4724400" cy="400110"/>
          </a:xfrm>
          <a:prstGeom prst="rect">
            <a:avLst/>
          </a:prstGeom>
          <a:noFill/>
          <a:ln w="9525">
            <a:noFill/>
            <a:miter lim="800000"/>
            <a:headEnd/>
            <a:tailEnd/>
          </a:ln>
          <a:effectLst/>
        </p:spPr>
        <p:txBody>
          <a:bodyPr wrap="square">
            <a:prstTxWarp prst="textNoShape">
              <a:avLst/>
            </a:prstTxWarp>
            <a:spAutoFit/>
          </a:bodyPr>
          <a:lstStyle/>
          <a:p>
            <a:pPr algn="l">
              <a:spcBef>
                <a:spcPct val="50000"/>
              </a:spcBef>
            </a:pPr>
            <a:r>
              <a:rPr lang="en-US" sz="2000" dirty="0"/>
              <a:t>p</a:t>
            </a:r>
            <a:r>
              <a:rPr lang="en-US" sz="2000" dirty="0" smtClean="0"/>
              <a:t>robability of the foreign sentence</a:t>
            </a:r>
            <a:endParaRPr lang="en-US" sz="2000" dirty="0"/>
          </a:p>
        </p:txBody>
      </p:sp>
      <p:graphicFrame>
        <p:nvGraphicFramePr>
          <p:cNvPr id="844809" name="Object 9"/>
          <p:cNvGraphicFramePr>
            <a:graphicFrameLocks noChangeAspect="1"/>
          </p:cNvGraphicFramePr>
          <p:nvPr/>
        </p:nvGraphicFramePr>
        <p:xfrm>
          <a:off x="1382713" y="4146550"/>
          <a:ext cx="750887" cy="425450"/>
        </p:xfrm>
        <a:graphic>
          <a:graphicData uri="http://schemas.openxmlformats.org/presentationml/2006/ole">
            <p:oleObj spid="_x0000_s986117" name="Equation" r:id="rId6" imgW="292100" imgH="165100" progId="Equation.3">
              <p:embed/>
            </p:oleObj>
          </a:graphicData>
        </a:graphic>
      </p:graphicFrame>
      <p:sp>
        <p:nvSpPr>
          <p:cNvPr id="15" name="Text Box 9"/>
          <p:cNvSpPr txBox="1">
            <a:spLocks noChangeArrowheads="1"/>
          </p:cNvSpPr>
          <p:nvPr/>
        </p:nvSpPr>
        <p:spPr bwMode="auto">
          <a:xfrm>
            <a:off x="2819400" y="4045803"/>
            <a:ext cx="5486400" cy="707886"/>
          </a:xfrm>
          <a:prstGeom prst="rect">
            <a:avLst/>
          </a:prstGeom>
          <a:noFill/>
          <a:ln w="9525">
            <a:noFill/>
            <a:miter lim="800000"/>
            <a:headEnd/>
            <a:tailEnd/>
          </a:ln>
          <a:effectLst/>
        </p:spPr>
        <p:txBody>
          <a:bodyPr wrap="square">
            <a:prstTxWarp prst="textNoShape">
              <a:avLst/>
            </a:prstTxWarp>
            <a:spAutoFit/>
          </a:bodyPr>
          <a:lstStyle/>
          <a:p>
            <a:pPr algn="l">
              <a:spcBef>
                <a:spcPct val="50000"/>
              </a:spcBef>
            </a:pPr>
            <a:r>
              <a:rPr lang="en-US" sz="2000" dirty="0" smtClean="0"/>
              <a:t>language model: what are likely English word sequences?</a:t>
            </a:r>
            <a:endParaRPr lang="en-US" sz="2000" dirty="0"/>
          </a:p>
        </p:txBody>
      </p:sp>
      <p:graphicFrame>
        <p:nvGraphicFramePr>
          <p:cNvPr id="844810" name="Object 10"/>
          <p:cNvGraphicFramePr>
            <a:graphicFrameLocks noChangeAspect="1"/>
          </p:cNvGraphicFramePr>
          <p:nvPr/>
        </p:nvGraphicFramePr>
        <p:xfrm>
          <a:off x="946150" y="5486400"/>
          <a:ext cx="1236663" cy="457200"/>
        </p:xfrm>
        <a:graphic>
          <a:graphicData uri="http://schemas.openxmlformats.org/presentationml/2006/ole">
            <p:oleObj spid="_x0000_s986118" name="Equation" r:id="rId7" imgW="482600" imgH="177800" progId="Equation.3">
              <p:embed/>
            </p:oleObj>
          </a:graphicData>
        </a:graphic>
      </p:graphicFrame>
      <p:sp>
        <p:nvSpPr>
          <p:cNvPr id="17" name="Text Box 9"/>
          <p:cNvSpPr txBox="1">
            <a:spLocks noChangeArrowheads="1"/>
          </p:cNvSpPr>
          <p:nvPr/>
        </p:nvSpPr>
        <p:spPr bwMode="auto">
          <a:xfrm>
            <a:off x="2819400" y="5144869"/>
            <a:ext cx="5486400" cy="1477328"/>
          </a:xfrm>
          <a:prstGeom prst="rect">
            <a:avLst/>
          </a:prstGeom>
          <a:noFill/>
          <a:ln w="9525">
            <a:noFill/>
            <a:miter lim="800000"/>
            <a:headEnd/>
            <a:tailEnd/>
          </a:ln>
          <a:effectLst/>
        </p:spPr>
        <p:txBody>
          <a:bodyPr wrap="square">
            <a:prstTxWarp prst="textNoShape">
              <a:avLst/>
            </a:prstTxWarp>
            <a:spAutoFit/>
          </a:bodyPr>
          <a:lstStyle/>
          <a:p>
            <a:pPr algn="l">
              <a:spcBef>
                <a:spcPct val="50000"/>
              </a:spcBef>
            </a:pPr>
            <a:r>
              <a:rPr lang="en-US" sz="2000" dirty="0" smtClean="0"/>
              <a:t>translation model: how does the translation process happen? probability of the translated English sentence given the foreign sentence</a:t>
            </a:r>
          </a:p>
          <a:p>
            <a:pPr algn="l">
              <a:spcBef>
                <a:spcPct val="50000"/>
              </a:spcBef>
            </a:pPr>
            <a:endParaRPr lang="en-US" sz="20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4802" name="Rectangle 2"/>
          <p:cNvSpPr>
            <a:spLocks noGrp="1" noChangeArrowheads="1"/>
          </p:cNvSpPr>
          <p:nvPr>
            <p:ph type="title"/>
          </p:nvPr>
        </p:nvSpPr>
        <p:spPr/>
        <p:txBody>
          <a:bodyPr/>
          <a:lstStyle/>
          <a:p>
            <a:r>
              <a:rPr lang="en-US" dirty="0" smtClean="0"/>
              <a:t>Noisy channel model</a:t>
            </a:r>
            <a:endParaRPr lang="en-US" dirty="0"/>
          </a:p>
        </p:txBody>
      </p:sp>
      <p:graphicFrame>
        <p:nvGraphicFramePr>
          <p:cNvPr id="8" name="Object 7"/>
          <p:cNvGraphicFramePr>
            <a:graphicFrameLocks noChangeAspect="1"/>
          </p:cNvGraphicFramePr>
          <p:nvPr/>
        </p:nvGraphicFramePr>
        <p:xfrm>
          <a:off x="990600" y="2187575"/>
          <a:ext cx="1566863" cy="457200"/>
        </p:xfrm>
        <a:graphic>
          <a:graphicData uri="http://schemas.openxmlformats.org/presentationml/2006/ole">
            <p:oleObj spid="_x0000_s990210" name="Equation" r:id="rId3" imgW="609600" imgH="177800" progId="Equation.3">
              <p:embed/>
            </p:oleObj>
          </a:graphicData>
        </a:graphic>
      </p:graphicFrame>
      <p:graphicFrame>
        <p:nvGraphicFramePr>
          <p:cNvPr id="844807" name="Object 7"/>
          <p:cNvGraphicFramePr>
            <a:graphicFrameLocks noChangeAspect="1"/>
          </p:cNvGraphicFramePr>
          <p:nvPr/>
        </p:nvGraphicFramePr>
        <p:xfrm>
          <a:off x="2940050" y="2133600"/>
          <a:ext cx="1925638" cy="457200"/>
        </p:xfrm>
        <a:graphic>
          <a:graphicData uri="http://schemas.openxmlformats.org/presentationml/2006/ole">
            <p:oleObj spid="_x0000_s990211" name="Equation" r:id="rId4" imgW="749300" imgH="177800" progId="Equation.3">
              <p:embed/>
            </p:oleObj>
          </a:graphicData>
        </a:graphic>
      </p:graphicFrame>
      <p:sp>
        <p:nvSpPr>
          <p:cNvPr id="11" name="Text Box 9"/>
          <p:cNvSpPr txBox="1">
            <a:spLocks noChangeArrowheads="1"/>
          </p:cNvSpPr>
          <p:nvPr/>
        </p:nvSpPr>
        <p:spPr bwMode="auto">
          <a:xfrm>
            <a:off x="6111875" y="2263775"/>
            <a:ext cx="2057400" cy="400110"/>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2000" dirty="0" err="1" smtClean="0">
                <a:solidFill>
                  <a:srgbClr val="FF0000"/>
                </a:solidFill>
              </a:rPr>
              <a:t>Bayes</a:t>
            </a:r>
            <a:r>
              <a:rPr lang="en-US" sz="2000" dirty="0" smtClean="0">
                <a:solidFill>
                  <a:srgbClr val="FF0000"/>
                </a:solidFill>
              </a:rPr>
              <a:t>’ rule</a:t>
            </a:r>
            <a:endParaRPr lang="en-US" sz="2000" dirty="0">
              <a:solidFill>
                <a:srgbClr val="FF0000"/>
              </a:solidFill>
            </a:endParaRPr>
          </a:p>
        </p:txBody>
      </p:sp>
      <p:graphicFrame>
        <p:nvGraphicFramePr>
          <p:cNvPr id="844808" name="Object 8"/>
          <p:cNvGraphicFramePr>
            <a:graphicFrameLocks noChangeAspect="1"/>
          </p:cNvGraphicFramePr>
          <p:nvPr/>
        </p:nvGraphicFramePr>
        <p:xfrm>
          <a:off x="1335088" y="3294063"/>
          <a:ext cx="847725" cy="457200"/>
        </p:xfrm>
        <a:graphic>
          <a:graphicData uri="http://schemas.openxmlformats.org/presentationml/2006/ole">
            <p:oleObj spid="_x0000_s990212" name="Equation" r:id="rId5" imgW="330200" imgH="177800" progId="Equation.3">
              <p:embed/>
            </p:oleObj>
          </a:graphicData>
        </a:graphic>
      </p:graphicFrame>
      <p:sp>
        <p:nvSpPr>
          <p:cNvPr id="13" name="Text Box 9"/>
          <p:cNvSpPr txBox="1">
            <a:spLocks noChangeArrowheads="1"/>
          </p:cNvSpPr>
          <p:nvPr/>
        </p:nvSpPr>
        <p:spPr bwMode="auto">
          <a:xfrm>
            <a:off x="2819400" y="3272135"/>
            <a:ext cx="4724400" cy="400110"/>
          </a:xfrm>
          <a:prstGeom prst="rect">
            <a:avLst/>
          </a:prstGeom>
          <a:noFill/>
          <a:ln w="9525">
            <a:noFill/>
            <a:miter lim="800000"/>
            <a:headEnd/>
            <a:tailEnd/>
          </a:ln>
          <a:effectLst/>
        </p:spPr>
        <p:txBody>
          <a:bodyPr wrap="square">
            <a:prstTxWarp prst="textNoShape">
              <a:avLst/>
            </a:prstTxWarp>
            <a:spAutoFit/>
          </a:bodyPr>
          <a:lstStyle/>
          <a:p>
            <a:pPr algn="l">
              <a:spcBef>
                <a:spcPct val="50000"/>
              </a:spcBef>
            </a:pPr>
            <a:r>
              <a:rPr lang="en-US" sz="2000" dirty="0"/>
              <a:t>p</a:t>
            </a:r>
            <a:r>
              <a:rPr lang="en-US" sz="2000" dirty="0" smtClean="0"/>
              <a:t>robability of the foreign sentence</a:t>
            </a:r>
            <a:endParaRPr lang="en-US" sz="2000" dirty="0"/>
          </a:p>
        </p:txBody>
      </p:sp>
      <p:graphicFrame>
        <p:nvGraphicFramePr>
          <p:cNvPr id="844809" name="Object 9"/>
          <p:cNvGraphicFramePr>
            <a:graphicFrameLocks noChangeAspect="1"/>
          </p:cNvGraphicFramePr>
          <p:nvPr/>
        </p:nvGraphicFramePr>
        <p:xfrm>
          <a:off x="1382713" y="4146550"/>
          <a:ext cx="750887" cy="425450"/>
        </p:xfrm>
        <a:graphic>
          <a:graphicData uri="http://schemas.openxmlformats.org/presentationml/2006/ole">
            <p:oleObj spid="_x0000_s990213" name="Equation" r:id="rId6" imgW="292100" imgH="165100" progId="Equation.3">
              <p:embed/>
            </p:oleObj>
          </a:graphicData>
        </a:graphic>
      </p:graphicFrame>
      <p:sp>
        <p:nvSpPr>
          <p:cNvPr id="15" name="Text Box 9"/>
          <p:cNvSpPr txBox="1">
            <a:spLocks noChangeArrowheads="1"/>
          </p:cNvSpPr>
          <p:nvPr/>
        </p:nvSpPr>
        <p:spPr bwMode="auto">
          <a:xfrm>
            <a:off x="2819400" y="4045803"/>
            <a:ext cx="5486400" cy="707886"/>
          </a:xfrm>
          <a:prstGeom prst="rect">
            <a:avLst/>
          </a:prstGeom>
          <a:noFill/>
          <a:ln w="9525">
            <a:noFill/>
            <a:miter lim="800000"/>
            <a:headEnd/>
            <a:tailEnd/>
          </a:ln>
          <a:effectLst/>
        </p:spPr>
        <p:txBody>
          <a:bodyPr wrap="square">
            <a:prstTxWarp prst="textNoShape">
              <a:avLst/>
            </a:prstTxWarp>
            <a:spAutoFit/>
          </a:bodyPr>
          <a:lstStyle/>
          <a:p>
            <a:pPr algn="l">
              <a:spcBef>
                <a:spcPct val="50000"/>
              </a:spcBef>
            </a:pPr>
            <a:r>
              <a:rPr lang="en-US" sz="2000" dirty="0" smtClean="0"/>
              <a:t>language model: what are likely English word sequences?</a:t>
            </a:r>
            <a:endParaRPr lang="en-US" sz="2000" dirty="0"/>
          </a:p>
        </p:txBody>
      </p:sp>
      <p:graphicFrame>
        <p:nvGraphicFramePr>
          <p:cNvPr id="844810" name="Object 10"/>
          <p:cNvGraphicFramePr>
            <a:graphicFrameLocks noChangeAspect="1"/>
          </p:cNvGraphicFramePr>
          <p:nvPr/>
        </p:nvGraphicFramePr>
        <p:xfrm>
          <a:off x="946150" y="5486400"/>
          <a:ext cx="1236663" cy="457200"/>
        </p:xfrm>
        <a:graphic>
          <a:graphicData uri="http://schemas.openxmlformats.org/presentationml/2006/ole">
            <p:oleObj spid="_x0000_s990214" name="Equation" r:id="rId7" imgW="482600" imgH="177800" progId="Equation.3">
              <p:embed/>
            </p:oleObj>
          </a:graphicData>
        </a:graphic>
      </p:graphicFrame>
      <p:sp>
        <p:nvSpPr>
          <p:cNvPr id="17" name="Text Box 9"/>
          <p:cNvSpPr txBox="1">
            <a:spLocks noChangeArrowheads="1"/>
          </p:cNvSpPr>
          <p:nvPr/>
        </p:nvSpPr>
        <p:spPr bwMode="auto">
          <a:xfrm>
            <a:off x="2819400" y="5144869"/>
            <a:ext cx="5486400" cy="1477328"/>
          </a:xfrm>
          <a:prstGeom prst="rect">
            <a:avLst/>
          </a:prstGeom>
          <a:noFill/>
          <a:ln w="9525">
            <a:noFill/>
            <a:miter lim="800000"/>
            <a:headEnd/>
            <a:tailEnd/>
          </a:ln>
          <a:effectLst/>
        </p:spPr>
        <p:txBody>
          <a:bodyPr wrap="square">
            <a:prstTxWarp prst="textNoShape">
              <a:avLst/>
            </a:prstTxWarp>
            <a:spAutoFit/>
          </a:bodyPr>
          <a:lstStyle/>
          <a:p>
            <a:pPr algn="l">
              <a:spcBef>
                <a:spcPct val="50000"/>
              </a:spcBef>
            </a:pPr>
            <a:r>
              <a:rPr lang="en-US" sz="2000" dirty="0" smtClean="0"/>
              <a:t>translation model: how does the translation process happen? probability of the translated English sentence given the foreign sentence</a:t>
            </a:r>
          </a:p>
          <a:p>
            <a:pPr algn="l">
              <a:spcBef>
                <a:spcPct val="50000"/>
              </a:spcBef>
            </a:pPr>
            <a:endParaRPr lang="en-US" sz="2000" dirty="0"/>
          </a:p>
        </p:txBody>
      </p:sp>
      <p:cxnSp>
        <p:nvCxnSpPr>
          <p:cNvPr id="12" name="Straight Connector 11"/>
          <p:cNvCxnSpPr/>
          <p:nvPr/>
        </p:nvCxnSpPr>
        <p:spPr>
          <a:xfrm flipV="1">
            <a:off x="1146175" y="3505200"/>
            <a:ext cx="6550025" cy="76200"/>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4802" name="Rectangle 2"/>
          <p:cNvSpPr>
            <a:spLocks noGrp="1" noChangeArrowheads="1"/>
          </p:cNvSpPr>
          <p:nvPr>
            <p:ph type="title"/>
          </p:nvPr>
        </p:nvSpPr>
        <p:spPr/>
        <p:txBody>
          <a:bodyPr/>
          <a:lstStyle/>
          <a:p>
            <a:r>
              <a:rPr lang="en-US" dirty="0" smtClean="0"/>
              <a:t>Noisy channel model</a:t>
            </a:r>
            <a:endParaRPr lang="en-US" dirty="0"/>
          </a:p>
        </p:txBody>
      </p:sp>
      <p:sp>
        <p:nvSpPr>
          <p:cNvPr id="844804" name="Line 4"/>
          <p:cNvSpPr>
            <a:spLocks noChangeShapeType="1"/>
          </p:cNvSpPr>
          <p:nvPr/>
        </p:nvSpPr>
        <p:spPr bwMode="auto">
          <a:xfrm>
            <a:off x="304800" y="1295400"/>
            <a:ext cx="8458200" cy="0"/>
          </a:xfrm>
          <a:prstGeom prst="line">
            <a:avLst/>
          </a:prstGeom>
          <a:noFill/>
          <a:ln w="76200">
            <a:solidFill>
              <a:srgbClr val="0000CC"/>
            </a:solidFill>
            <a:round/>
            <a:headEnd/>
            <a:tailEnd/>
          </a:ln>
          <a:effectLst/>
        </p:spPr>
        <p:txBody>
          <a:bodyPr wrap="none" anchor="ctr">
            <a:prstTxWarp prst="textNoShape">
              <a:avLst/>
            </a:prstTxWarp>
          </a:bodyPr>
          <a:lstStyle/>
          <a:p>
            <a:endParaRPr lang="en-US"/>
          </a:p>
        </p:txBody>
      </p:sp>
      <p:sp>
        <p:nvSpPr>
          <p:cNvPr id="11" name="Text Box 9"/>
          <p:cNvSpPr txBox="1">
            <a:spLocks noChangeArrowheads="1"/>
          </p:cNvSpPr>
          <p:nvPr/>
        </p:nvSpPr>
        <p:spPr bwMode="auto">
          <a:xfrm>
            <a:off x="304800" y="1828800"/>
            <a:ext cx="2057400" cy="400110"/>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2000" dirty="0" smtClean="0">
                <a:solidFill>
                  <a:srgbClr val="FF0000"/>
                </a:solidFill>
              </a:rPr>
              <a:t>model</a:t>
            </a:r>
            <a:endParaRPr lang="en-US" sz="2000" dirty="0">
              <a:solidFill>
                <a:srgbClr val="FF0000"/>
              </a:solidFill>
            </a:endParaRPr>
          </a:p>
        </p:txBody>
      </p:sp>
      <p:graphicFrame>
        <p:nvGraphicFramePr>
          <p:cNvPr id="861191" name="Object 7"/>
          <p:cNvGraphicFramePr>
            <a:graphicFrameLocks noChangeAspect="1"/>
          </p:cNvGraphicFramePr>
          <p:nvPr/>
        </p:nvGraphicFramePr>
        <p:xfrm>
          <a:off x="2114550" y="1752600"/>
          <a:ext cx="4076700" cy="533400"/>
        </p:xfrm>
        <a:graphic>
          <a:graphicData uri="http://schemas.openxmlformats.org/presentationml/2006/ole">
            <p:oleObj spid="_x0000_s861191" name="Equation" r:id="rId3" imgW="1358900" imgH="177800" progId="Equation.3">
              <p:embed/>
            </p:oleObj>
          </a:graphicData>
        </a:graphic>
      </p:graphicFrame>
      <p:cxnSp>
        <p:nvCxnSpPr>
          <p:cNvPr id="18" name="Straight Arrow Connector 17"/>
          <p:cNvCxnSpPr/>
          <p:nvPr/>
        </p:nvCxnSpPr>
        <p:spPr bwMode="auto">
          <a:xfrm flipV="1">
            <a:off x="3657600" y="2286000"/>
            <a:ext cx="990600" cy="914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Straight Arrow Connector 19"/>
          <p:cNvCxnSpPr/>
          <p:nvPr/>
        </p:nvCxnSpPr>
        <p:spPr bwMode="auto">
          <a:xfrm rot="16200000" flipV="1">
            <a:off x="5486400" y="2438400"/>
            <a:ext cx="914400"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2" name="TextBox 21"/>
          <p:cNvSpPr txBox="1"/>
          <p:nvPr/>
        </p:nvSpPr>
        <p:spPr>
          <a:xfrm>
            <a:off x="1981200" y="3276600"/>
            <a:ext cx="2895600" cy="461665"/>
          </a:xfrm>
          <a:prstGeom prst="rect">
            <a:avLst/>
          </a:prstGeom>
          <a:noFill/>
        </p:spPr>
        <p:txBody>
          <a:bodyPr wrap="square" rtlCol="0">
            <a:spAutoFit/>
          </a:bodyPr>
          <a:lstStyle/>
          <a:p>
            <a:r>
              <a:rPr lang="en-US" sz="2400" dirty="0" smtClean="0">
                <a:solidFill>
                  <a:srgbClr val="0000CC"/>
                </a:solidFill>
              </a:rPr>
              <a:t>translation model</a:t>
            </a:r>
            <a:endParaRPr lang="en-US" sz="2400" dirty="0">
              <a:solidFill>
                <a:srgbClr val="0000CC"/>
              </a:solidFill>
            </a:endParaRPr>
          </a:p>
        </p:txBody>
      </p:sp>
      <p:sp>
        <p:nvSpPr>
          <p:cNvPr id="23" name="TextBox 22"/>
          <p:cNvSpPr txBox="1"/>
          <p:nvPr/>
        </p:nvSpPr>
        <p:spPr>
          <a:xfrm>
            <a:off x="5181600" y="3272135"/>
            <a:ext cx="2895600" cy="461665"/>
          </a:xfrm>
          <a:prstGeom prst="rect">
            <a:avLst/>
          </a:prstGeom>
          <a:noFill/>
        </p:spPr>
        <p:txBody>
          <a:bodyPr wrap="square" rtlCol="0">
            <a:spAutoFit/>
          </a:bodyPr>
          <a:lstStyle/>
          <a:p>
            <a:r>
              <a:rPr lang="en-US" sz="2400" dirty="0" smtClean="0">
                <a:solidFill>
                  <a:srgbClr val="0000CC"/>
                </a:solidFill>
              </a:rPr>
              <a:t>language model</a:t>
            </a:r>
            <a:endParaRPr lang="en-US" sz="2400" dirty="0">
              <a:solidFill>
                <a:srgbClr val="0000CC"/>
              </a:solidFill>
            </a:endParaRPr>
          </a:p>
        </p:txBody>
      </p:sp>
      <p:sp>
        <p:nvSpPr>
          <p:cNvPr id="24" name="Text Box 9"/>
          <p:cNvSpPr txBox="1">
            <a:spLocks noChangeArrowheads="1"/>
          </p:cNvSpPr>
          <p:nvPr/>
        </p:nvSpPr>
        <p:spPr bwMode="auto">
          <a:xfrm>
            <a:off x="1905000" y="3916740"/>
            <a:ext cx="2895600" cy="1569660"/>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2400" dirty="0" smtClean="0">
                <a:solidFill>
                  <a:schemeClr val="tx2"/>
                </a:solidFill>
              </a:rPr>
              <a:t>how do foreign sentences get translated to </a:t>
            </a:r>
            <a:r>
              <a:rPr lang="en-US" sz="2400" dirty="0">
                <a:solidFill>
                  <a:schemeClr val="tx2"/>
                </a:solidFill>
              </a:rPr>
              <a:t>E</a:t>
            </a:r>
            <a:r>
              <a:rPr lang="en-US" sz="2400" dirty="0" smtClean="0">
                <a:solidFill>
                  <a:schemeClr val="tx2"/>
                </a:solidFill>
              </a:rPr>
              <a:t>nglish sentences?</a:t>
            </a:r>
            <a:endParaRPr lang="en-US" sz="2400" dirty="0">
              <a:solidFill>
                <a:schemeClr val="tx2"/>
              </a:solidFill>
            </a:endParaRPr>
          </a:p>
        </p:txBody>
      </p:sp>
      <p:sp>
        <p:nvSpPr>
          <p:cNvPr id="25" name="Text Box 9"/>
          <p:cNvSpPr txBox="1">
            <a:spLocks noChangeArrowheads="1"/>
          </p:cNvSpPr>
          <p:nvPr/>
        </p:nvSpPr>
        <p:spPr bwMode="auto">
          <a:xfrm>
            <a:off x="5562600" y="3916740"/>
            <a:ext cx="2667000" cy="1200328"/>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2400" dirty="0" smtClean="0">
                <a:solidFill>
                  <a:schemeClr val="tx2"/>
                </a:solidFill>
              </a:rPr>
              <a:t>what do English sentences look like?</a:t>
            </a:r>
            <a:endParaRPr lang="en-US" sz="2400" dirty="0">
              <a:solidFill>
                <a:schemeClr val="tx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MT Systems</a:t>
            </a:r>
            <a:endParaRPr lang="en-US" dirty="0"/>
          </a:p>
        </p:txBody>
      </p:sp>
      <p:sp>
        <p:nvSpPr>
          <p:cNvPr id="5" name="Rectangle 4"/>
          <p:cNvSpPr/>
          <p:nvPr/>
        </p:nvSpPr>
        <p:spPr>
          <a:xfrm>
            <a:off x="838200" y="2433935"/>
            <a:ext cx="7391400" cy="461665"/>
          </a:xfrm>
          <a:prstGeom prst="rect">
            <a:avLst/>
          </a:prstGeom>
        </p:spPr>
        <p:txBody>
          <a:bodyPr wrap="square">
            <a:spAutoFit/>
          </a:bodyPr>
          <a:lstStyle/>
          <a:p>
            <a:pPr algn="l">
              <a:buNone/>
            </a:pPr>
            <a:r>
              <a:rPr lang="en-US" sz="2400" dirty="0" smtClean="0">
                <a:solidFill>
                  <a:srgbClr val="FF0000"/>
                </a:solidFill>
              </a:rPr>
              <a:t>Where have you seen machine translation systems?</a:t>
            </a:r>
            <a:endParaRPr lang="en-US" sz="2400" dirty="0">
              <a:solidFill>
                <a:srgbClr val="FF000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228850" y="1612900"/>
            <a:ext cx="4686300" cy="3632200"/>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4802" name="Rectangle 2"/>
          <p:cNvSpPr>
            <a:spLocks noGrp="1" noChangeArrowheads="1"/>
          </p:cNvSpPr>
          <p:nvPr>
            <p:ph type="title"/>
          </p:nvPr>
        </p:nvSpPr>
        <p:spPr/>
        <p:txBody>
          <a:bodyPr/>
          <a:lstStyle/>
          <a:p>
            <a:r>
              <a:rPr lang="en-US" dirty="0" smtClean="0"/>
              <a:t>Translation model</a:t>
            </a:r>
            <a:endParaRPr lang="en-US" dirty="0"/>
          </a:p>
        </p:txBody>
      </p:sp>
      <p:sp>
        <p:nvSpPr>
          <p:cNvPr id="34" name="Content Placeholder 33"/>
          <p:cNvSpPr>
            <a:spLocks noGrp="1"/>
          </p:cNvSpPr>
          <p:nvPr>
            <p:ph idx="1"/>
          </p:nvPr>
        </p:nvSpPr>
        <p:spPr>
          <a:xfrm>
            <a:off x="457200" y="1600201"/>
            <a:ext cx="8229600" cy="609599"/>
          </a:xfrm>
        </p:spPr>
        <p:txBody>
          <a:bodyPr/>
          <a:lstStyle/>
          <a:p>
            <a:r>
              <a:rPr lang="en-US" sz="2800" dirty="0" smtClean="0"/>
              <a:t>The models define probabilities over inputs</a:t>
            </a:r>
            <a:endParaRPr lang="en-US" sz="2800" dirty="0"/>
          </a:p>
        </p:txBody>
      </p:sp>
      <p:sp>
        <p:nvSpPr>
          <p:cNvPr id="844804" name="Line 4"/>
          <p:cNvSpPr>
            <a:spLocks noChangeShapeType="1"/>
          </p:cNvSpPr>
          <p:nvPr/>
        </p:nvSpPr>
        <p:spPr bwMode="auto">
          <a:xfrm>
            <a:off x="304800" y="1295400"/>
            <a:ext cx="8458200" cy="0"/>
          </a:xfrm>
          <a:prstGeom prst="line">
            <a:avLst/>
          </a:prstGeom>
          <a:noFill/>
          <a:ln w="76200">
            <a:solidFill>
              <a:srgbClr val="0000CC"/>
            </a:solidFill>
            <a:round/>
            <a:headEnd/>
            <a:tailEnd/>
          </a:ln>
          <a:effectLst/>
        </p:spPr>
        <p:txBody>
          <a:bodyPr wrap="none" anchor="ctr">
            <a:prstTxWarp prst="textNoShape">
              <a:avLst/>
            </a:prstTxWarp>
          </a:bodyPr>
          <a:lstStyle/>
          <a:p>
            <a:endParaRPr lang="en-US"/>
          </a:p>
        </p:txBody>
      </p:sp>
      <p:graphicFrame>
        <p:nvGraphicFramePr>
          <p:cNvPr id="862211" name="Object 3"/>
          <p:cNvGraphicFramePr>
            <a:graphicFrameLocks noChangeAspect="1"/>
          </p:cNvGraphicFramePr>
          <p:nvPr/>
        </p:nvGraphicFramePr>
        <p:xfrm>
          <a:off x="3352800" y="2133600"/>
          <a:ext cx="1447800" cy="533400"/>
        </p:xfrm>
        <a:graphic>
          <a:graphicData uri="http://schemas.openxmlformats.org/presentationml/2006/ole">
            <p:oleObj spid="_x0000_s862211" name="Equation" r:id="rId3" imgW="482600" imgH="177800" progId="Equation.3">
              <p:embed/>
            </p:oleObj>
          </a:graphicData>
        </a:graphic>
      </p:graphicFrame>
      <p:sp>
        <p:nvSpPr>
          <p:cNvPr id="51" name="TextBox 50"/>
          <p:cNvSpPr txBox="1"/>
          <p:nvPr/>
        </p:nvSpPr>
        <p:spPr>
          <a:xfrm>
            <a:off x="762000" y="3124200"/>
            <a:ext cx="7543800" cy="400110"/>
          </a:xfrm>
          <a:prstGeom prst="rect">
            <a:avLst/>
          </a:prstGeom>
          <a:noFill/>
        </p:spPr>
        <p:txBody>
          <a:bodyPr wrap="square" rtlCol="0">
            <a:spAutoFit/>
          </a:bodyPr>
          <a:lstStyle/>
          <a:p>
            <a:r>
              <a:rPr lang="en-US" sz="2000" dirty="0" err="1" smtClean="0">
                <a:solidFill>
                  <a:srgbClr val="0000FF"/>
                </a:solidFill>
              </a:rPr>
              <a:t>Morgen</a:t>
            </a:r>
            <a:r>
              <a:rPr lang="en-US" sz="2000" dirty="0" smtClean="0">
                <a:solidFill>
                  <a:srgbClr val="0000FF"/>
                </a:solidFill>
              </a:rPr>
              <a:t> </a:t>
            </a:r>
            <a:r>
              <a:rPr lang="en-US" sz="2000" dirty="0" err="1" smtClean="0">
                <a:solidFill>
                  <a:srgbClr val="0000FF"/>
                </a:solidFill>
              </a:rPr>
              <a:t>fliege</a:t>
            </a:r>
            <a:r>
              <a:rPr lang="en-US" sz="2000" dirty="0" smtClean="0">
                <a:solidFill>
                  <a:srgbClr val="0000FF"/>
                </a:solidFill>
              </a:rPr>
              <a:t> </a:t>
            </a:r>
            <a:r>
              <a:rPr lang="en-US" sz="2000" dirty="0" err="1" smtClean="0">
                <a:solidFill>
                  <a:srgbClr val="0000FF"/>
                </a:solidFill>
              </a:rPr>
              <a:t>ich</a:t>
            </a:r>
            <a:r>
              <a:rPr lang="en-US" sz="2000" dirty="0" smtClean="0">
                <a:solidFill>
                  <a:srgbClr val="0000FF"/>
                </a:solidFill>
              </a:rPr>
              <a:t> </a:t>
            </a:r>
            <a:r>
              <a:rPr lang="en-US" sz="2000" dirty="0" err="1" smtClean="0">
                <a:solidFill>
                  <a:srgbClr val="0000FF"/>
                </a:solidFill>
              </a:rPr>
              <a:t>nach</a:t>
            </a:r>
            <a:r>
              <a:rPr lang="en-US" sz="2000" dirty="0" smtClean="0">
                <a:solidFill>
                  <a:srgbClr val="0000FF"/>
                </a:solidFill>
              </a:rPr>
              <a:t> </a:t>
            </a:r>
            <a:r>
              <a:rPr lang="en-US" sz="2000" dirty="0" err="1" smtClean="0">
                <a:solidFill>
                  <a:srgbClr val="0000FF"/>
                </a:solidFill>
              </a:rPr>
              <a:t>Kanada</a:t>
            </a:r>
            <a:r>
              <a:rPr lang="en-US" sz="2000" dirty="0" smtClean="0">
                <a:solidFill>
                  <a:srgbClr val="0000FF"/>
                </a:solidFill>
              </a:rPr>
              <a:t> </a:t>
            </a:r>
            <a:r>
              <a:rPr lang="en-US" sz="2000" dirty="0" err="1" smtClean="0">
                <a:solidFill>
                  <a:srgbClr val="0000FF"/>
                </a:solidFill>
              </a:rPr>
              <a:t>zur</a:t>
            </a:r>
            <a:r>
              <a:rPr lang="en-US" sz="2000" dirty="0" smtClean="0">
                <a:solidFill>
                  <a:srgbClr val="0000FF"/>
                </a:solidFill>
              </a:rPr>
              <a:t> </a:t>
            </a:r>
            <a:r>
              <a:rPr lang="en-US" sz="2000" dirty="0" err="1" smtClean="0">
                <a:solidFill>
                  <a:srgbClr val="0000FF"/>
                </a:solidFill>
              </a:rPr>
              <a:t>Konferenz</a:t>
            </a:r>
            <a:endParaRPr lang="en-US" sz="2000" dirty="0">
              <a:solidFill>
                <a:srgbClr val="0000FF"/>
              </a:solidFill>
            </a:endParaRPr>
          </a:p>
        </p:txBody>
      </p:sp>
      <p:sp>
        <p:nvSpPr>
          <p:cNvPr id="52" name="TextBox 51"/>
          <p:cNvSpPr txBox="1"/>
          <p:nvPr/>
        </p:nvSpPr>
        <p:spPr>
          <a:xfrm>
            <a:off x="762000" y="3810000"/>
            <a:ext cx="7543800" cy="400110"/>
          </a:xfrm>
          <a:prstGeom prst="rect">
            <a:avLst/>
          </a:prstGeom>
          <a:noFill/>
        </p:spPr>
        <p:txBody>
          <a:bodyPr wrap="square" rtlCol="0">
            <a:spAutoFit/>
          </a:bodyPr>
          <a:lstStyle/>
          <a:p>
            <a:r>
              <a:rPr lang="en-US" sz="2000" dirty="0" smtClean="0">
                <a:solidFill>
                  <a:srgbClr val="00FF00"/>
                </a:solidFill>
              </a:rPr>
              <a:t>Tomorrow I will fly to the conference in Canada</a:t>
            </a:r>
            <a:endParaRPr lang="en-US" sz="2000" dirty="0">
              <a:solidFill>
                <a:srgbClr val="00FF00"/>
              </a:solidFill>
            </a:endParaRPr>
          </a:p>
        </p:txBody>
      </p:sp>
      <p:sp>
        <p:nvSpPr>
          <p:cNvPr id="53" name="TextBox 52"/>
          <p:cNvSpPr txBox="1"/>
          <p:nvPr/>
        </p:nvSpPr>
        <p:spPr>
          <a:xfrm>
            <a:off x="914400" y="4876800"/>
            <a:ext cx="7239000" cy="830997"/>
          </a:xfrm>
          <a:prstGeom prst="rect">
            <a:avLst/>
          </a:prstGeom>
          <a:noFill/>
        </p:spPr>
        <p:txBody>
          <a:bodyPr wrap="square" rtlCol="0">
            <a:spAutoFit/>
          </a:bodyPr>
          <a:lstStyle/>
          <a:p>
            <a:r>
              <a:rPr lang="en-US" sz="2400" dirty="0" smtClean="0">
                <a:solidFill>
                  <a:srgbClr val="FF0000"/>
                </a:solidFill>
              </a:rPr>
              <a:t>What is the probability that the English sentence is a translation of the foreign sentence?</a:t>
            </a:r>
            <a:endParaRPr lang="en-US" sz="2400" dirty="0">
              <a:solidFill>
                <a:srgbClr val="FF0000"/>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4802" name="Rectangle 2"/>
          <p:cNvSpPr>
            <a:spLocks noGrp="1" noChangeArrowheads="1"/>
          </p:cNvSpPr>
          <p:nvPr>
            <p:ph type="title"/>
          </p:nvPr>
        </p:nvSpPr>
        <p:spPr/>
        <p:txBody>
          <a:bodyPr/>
          <a:lstStyle/>
          <a:p>
            <a:r>
              <a:rPr lang="en-US" dirty="0" smtClean="0"/>
              <a:t>Translation model</a:t>
            </a:r>
            <a:endParaRPr lang="en-US" dirty="0"/>
          </a:p>
        </p:txBody>
      </p:sp>
      <p:sp>
        <p:nvSpPr>
          <p:cNvPr id="34" name="Content Placeholder 33"/>
          <p:cNvSpPr>
            <a:spLocks noGrp="1"/>
          </p:cNvSpPr>
          <p:nvPr>
            <p:ph idx="1"/>
          </p:nvPr>
        </p:nvSpPr>
        <p:spPr>
          <a:xfrm>
            <a:off x="457200" y="1600201"/>
            <a:ext cx="8229600" cy="609599"/>
          </a:xfrm>
        </p:spPr>
        <p:txBody>
          <a:bodyPr/>
          <a:lstStyle/>
          <a:p>
            <a:r>
              <a:rPr lang="en-US" sz="2800" dirty="0" smtClean="0"/>
              <a:t>The models define probabilities over inputs</a:t>
            </a:r>
            <a:endParaRPr lang="en-US" sz="2800" dirty="0"/>
          </a:p>
        </p:txBody>
      </p:sp>
      <p:sp>
        <p:nvSpPr>
          <p:cNvPr id="844804" name="Line 4"/>
          <p:cNvSpPr>
            <a:spLocks noChangeShapeType="1"/>
          </p:cNvSpPr>
          <p:nvPr/>
        </p:nvSpPr>
        <p:spPr bwMode="auto">
          <a:xfrm>
            <a:off x="304800" y="1295400"/>
            <a:ext cx="8458200" cy="0"/>
          </a:xfrm>
          <a:prstGeom prst="line">
            <a:avLst/>
          </a:prstGeom>
          <a:noFill/>
          <a:ln w="76200">
            <a:solidFill>
              <a:srgbClr val="0000CC"/>
            </a:solidFill>
            <a:round/>
            <a:headEnd/>
            <a:tailEnd/>
          </a:ln>
          <a:effectLst/>
        </p:spPr>
        <p:txBody>
          <a:bodyPr wrap="none" anchor="ctr">
            <a:prstTxWarp prst="textNoShape">
              <a:avLst/>
            </a:prstTxWarp>
          </a:bodyPr>
          <a:lstStyle/>
          <a:p>
            <a:endParaRPr lang="en-US"/>
          </a:p>
        </p:txBody>
      </p:sp>
      <p:graphicFrame>
        <p:nvGraphicFramePr>
          <p:cNvPr id="862211" name="Object 3"/>
          <p:cNvGraphicFramePr>
            <a:graphicFrameLocks noChangeAspect="1"/>
          </p:cNvGraphicFramePr>
          <p:nvPr/>
        </p:nvGraphicFramePr>
        <p:xfrm>
          <a:off x="3352800" y="2133600"/>
          <a:ext cx="1447800" cy="533400"/>
        </p:xfrm>
        <a:graphic>
          <a:graphicData uri="http://schemas.openxmlformats.org/presentationml/2006/ole">
            <p:oleObj spid="_x0000_s865282" name="Equation" r:id="rId3" imgW="482600" imgH="177800" progId="Equation.3">
              <p:embed/>
            </p:oleObj>
          </a:graphicData>
        </a:graphic>
      </p:graphicFrame>
      <p:sp>
        <p:nvSpPr>
          <p:cNvPr id="35" name="Text Box 4"/>
          <p:cNvSpPr txBox="1">
            <a:spLocks noChangeArrowheads="1"/>
          </p:cNvSpPr>
          <p:nvPr/>
        </p:nvSpPr>
        <p:spPr bwMode="auto">
          <a:xfrm>
            <a:off x="733425" y="2971800"/>
            <a:ext cx="971550" cy="379412"/>
          </a:xfrm>
          <a:prstGeom prst="rect">
            <a:avLst/>
          </a:prstGeom>
          <a:noFill/>
          <a:ln w="12700">
            <a:solidFill>
              <a:schemeClr val="tx1"/>
            </a:solidFill>
            <a:miter lim="800000"/>
            <a:headEnd/>
            <a:tailEnd/>
          </a:ln>
          <a:effectLst/>
        </p:spPr>
        <p:txBody>
          <a:bodyPr wrap="none">
            <a:prstTxWarp prst="textNoShape">
              <a:avLst/>
            </a:prstTxWarp>
            <a:spAutoFit/>
          </a:bodyPr>
          <a:lstStyle/>
          <a:p>
            <a:r>
              <a:rPr lang="en-US">
                <a:solidFill>
                  <a:srgbClr val="0000FF"/>
                </a:solidFill>
              </a:rPr>
              <a:t>Morgen</a:t>
            </a:r>
          </a:p>
        </p:txBody>
      </p:sp>
      <p:sp>
        <p:nvSpPr>
          <p:cNvPr id="36" name="Text Box 5"/>
          <p:cNvSpPr txBox="1">
            <a:spLocks noChangeArrowheads="1"/>
          </p:cNvSpPr>
          <p:nvPr/>
        </p:nvSpPr>
        <p:spPr bwMode="auto">
          <a:xfrm>
            <a:off x="1962150" y="2971800"/>
            <a:ext cx="742950" cy="379412"/>
          </a:xfrm>
          <a:prstGeom prst="rect">
            <a:avLst/>
          </a:prstGeom>
          <a:noFill/>
          <a:ln w="12700">
            <a:solidFill>
              <a:schemeClr val="tx1"/>
            </a:solidFill>
            <a:miter lim="800000"/>
            <a:headEnd/>
            <a:tailEnd/>
          </a:ln>
          <a:effectLst/>
        </p:spPr>
        <p:txBody>
          <a:bodyPr wrap="none">
            <a:prstTxWarp prst="textNoShape">
              <a:avLst/>
            </a:prstTxWarp>
            <a:spAutoFit/>
          </a:bodyPr>
          <a:lstStyle/>
          <a:p>
            <a:r>
              <a:rPr lang="en-US">
                <a:solidFill>
                  <a:srgbClr val="0000FF"/>
                </a:solidFill>
              </a:rPr>
              <a:t>fliege</a:t>
            </a:r>
          </a:p>
        </p:txBody>
      </p:sp>
      <p:sp>
        <p:nvSpPr>
          <p:cNvPr id="37" name="Text Box 6"/>
          <p:cNvSpPr txBox="1">
            <a:spLocks noChangeArrowheads="1"/>
          </p:cNvSpPr>
          <p:nvPr/>
        </p:nvSpPr>
        <p:spPr bwMode="auto">
          <a:xfrm>
            <a:off x="3117850" y="2971800"/>
            <a:ext cx="488950" cy="379412"/>
          </a:xfrm>
          <a:prstGeom prst="rect">
            <a:avLst/>
          </a:prstGeom>
          <a:noFill/>
          <a:ln w="12700">
            <a:solidFill>
              <a:schemeClr val="tx1"/>
            </a:solidFill>
            <a:miter lim="800000"/>
            <a:headEnd/>
            <a:tailEnd/>
          </a:ln>
          <a:effectLst/>
        </p:spPr>
        <p:txBody>
          <a:bodyPr wrap="none">
            <a:prstTxWarp prst="textNoShape">
              <a:avLst/>
            </a:prstTxWarp>
            <a:spAutoFit/>
          </a:bodyPr>
          <a:lstStyle/>
          <a:p>
            <a:r>
              <a:rPr lang="en-US">
                <a:solidFill>
                  <a:srgbClr val="0000FF"/>
                </a:solidFill>
              </a:rPr>
              <a:t>ich</a:t>
            </a:r>
          </a:p>
        </p:txBody>
      </p:sp>
      <p:sp>
        <p:nvSpPr>
          <p:cNvPr id="38" name="Text Box 7"/>
          <p:cNvSpPr txBox="1">
            <a:spLocks noChangeArrowheads="1"/>
          </p:cNvSpPr>
          <p:nvPr/>
        </p:nvSpPr>
        <p:spPr bwMode="auto">
          <a:xfrm>
            <a:off x="4191000" y="2971800"/>
            <a:ext cx="1544638" cy="379412"/>
          </a:xfrm>
          <a:prstGeom prst="rect">
            <a:avLst/>
          </a:prstGeom>
          <a:noFill/>
          <a:ln w="12700">
            <a:solidFill>
              <a:schemeClr val="tx1"/>
            </a:solidFill>
            <a:miter lim="800000"/>
            <a:headEnd/>
            <a:tailEnd/>
          </a:ln>
          <a:effectLst/>
        </p:spPr>
        <p:txBody>
          <a:bodyPr wrap="none">
            <a:prstTxWarp prst="textNoShape">
              <a:avLst/>
            </a:prstTxWarp>
            <a:spAutoFit/>
          </a:bodyPr>
          <a:lstStyle/>
          <a:p>
            <a:r>
              <a:rPr lang="en-US">
                <a:solidFill>
                  <a:srgbClr val="0000FF"/>
                </a:solidFill>
              </a:rPr>
              <a:t>nach Kanada</a:t>
            </a:r>
          </a:p>
        </p:txBody>
      </p:sp>
      <p:sp>
        <p:nvSpPr>
          <p:cNvPr id="39" name="Text Box 8"/>
          <p:cNvSpPr txBox="1">
            <a:spLocks noChangeArrowheads="1"/>
          </p:cNvSpPr>
          <p:nvPr/>
        </p:nvSpPr>
        <p:spPr bwMode="auto">
          <a:xfrm>
            <a:off x="6553200" y="2971800"/>
            <a:ext cx="1619250" cy="379412"/>
          </a:xfrm>
          <a:prstGeom prst="rect">
            <a:avLst/>
          </a:prstGeom>
          <a:noFill/>
          <a:ln w="12700">
            <a:solidFill>
              <a:schemeClr val="tx1"/>
            </a:solidFill>
            <a:miter lim="800000"/>
            <a:headEnd/>
            <a:tailEnd/>
          </a:ln>
          <a:effectLst/>
        </p:spPr>
        <p:txBody>
          <a:bodyPr wrap="none">
            <a:prstTxWarp prst="textNoShape">
              <a:avLst/>
            </a:prstTxWarp>
            <a:spAutoFit/>
          </a:bodyPr>
          <a:lstStyle/>
          <a:p>
            <a:r>
              <a:rPr lang="en-US">
                <a:solidFill>
                  <a:srgbClr val="0000FF"/>
                </a:solidFill>
              </a:rPr>
              <a:t>zur Konferenz</a:t>
            </a:r>
          </a:p>
        </p:txBody>
      </p:sp>
      <p:sp>
        <p:nvSpPr>
          <p:cNvPr id="40" name="Text Box 9"/>
          <p:cNvSpPr txBox="1">
            <a:spLocks noChangeArrowheads="1"/>
          </p:cNvSpPr>
          <p:nvPr/>
        </p:nvSpPr>
        <p:spPr bwMode="auto">
          <a:xfrm>
            <a:off x="635000" y="4038600"/>
            <a:ext cx="1225550" cy="379412"/>
          </a:xfrm>
          <a:prstGeom prst="rect">
            <a:avLst/>
          </a:prstGeom>
          <a:noFill/>
          <a:ln w="12700">
            <a:solidFill>
              <a:schemeClr val="tx1"/>
            </a:solidFill>
            <a:miter lim="800000"/>
            <a:headEnd/>
            <a:tailEnd/>
          </a:ln>
          <a:effectLst/>
        </p:spPr>
        <p:txBody>
          <a:bodyPr wrap="none">
            <a:prstTxWarp prst="textNoShape">
              <a:avLst/>
            </a:prstTxWarp>
            <a:spAutoFit/>
          </a:bodyPr>
          <a:lstStyle/>
          <a:p>
            <a:r>
              <a:rPr lang="en-US">
                <a:solidFill>
                  <a:srgbClr val="00FF00"/>
                </a:solidFill>
              </a:rPr>
              <a:t>Tomorrow</a:t>
            </a:r>
          </a:p>
        </p:txBody>
      </p:sp>
      <p:sp>
        <p:nvSpPr>
          <p:cNvPr id="41" name="Text Box 10"/>
          <p:cNvSpPr txBox="1">
            <a:spLocks noChangeArrowheads="1"/>
          </p:cNvSpPr>
          <p:nvPr/>
        </p:nvSpPr>
        <p:spPr bwMode="auto">
          <a:xfrm>
            <a:off x="2237800" y="4038600"/>
            <a:ext cx="248799" cy="369332"/>
          </a:xfrm>
          <a:prstGeom prst="rect">
            <a:avLst/>
          </a:prstGeom>
          <a:noFill/>
          <a:ln w="12700">
            <a:solidFill>
              <a:schemeClr val="tx1"/>
            </a:solidFill>
            <a:miter lim="800000"/>
            <a:headEnd/>
            <a:tailEnd/>
          </a:ln>
          <a:effectLst/>
        </p:spPr>
        <p:txBody>
          <a:bodyPr wrap="none">
            <a:prstTxWarp prst="textNoShape">
              <a:avLst/>
            </a:prstTxWarp>
            <a:spAutoFit/>
          </a:bodyPr>
          <a:lstStyle/>
          <a:p>
            <a:r>
              <a:rPr lang="en-US">
                <a:solidFill>
                  <a:srgbClr val="00FF00"/>
                </a:solidFill>
              </a:rPr>
              <a:t>I</a:t>
            </a:r>
          </a:p>
        </p:txBody>
      </p:sp>
      <p:sp>
        <p:nvSpPr>
          <p:cNvPr id="42" name="Text Box 11"/>
          <p:cNvSpPr txBox="1">
            <a:spLocks noChangeArrowheads="1"/>
          </p:cNvSpPr>
          <p:nvPr/>
        </p:nvSpPr>
        <p:spPr bwMode="auto">
          <a:xfrm>
            <a:off x="2987675" y="4038600"/>
            <a:ext cx="806450" cy="379412"/>
          </a:xfrm>
          <a:prstGeom prst="rect">
            <a:avLst/>
          </a:prstGeom>
          <a:noFill/>
          <a:ln w="12700">
            <a:solidFill>
              <a:schemeClr val="tx1"/>
            </a:solidFill>
            <a:miter lim="800000"/>
            <a:headEnd/>
            <a:tailEnd/>
          </a:ln>
          <a:effectLst/>
        </p:spPr>
        <p:txBody>
          <a:bodyPr wrap="none">
            <a:prstTxWarp prst="textNoShape">
              <a:avLst/>
            </a:prstTxWarp>
            <a:spAutoFit/>
          </a:bodyPr>
          <a:lstStyle/>
          <a:p>
            <a:r>
              <a:rPr lang="en-US">
                <a:solidFill>
                  <a:srgbClr val="00FF00"/>
                </a:solidFill>
              </a:rPr>
              <a:t>will fly</a:t>
            </a:r>
          </a:p>
        </p:txBody>
      </p:sp>
      <p:sp>
        <p:nvSpPr>
          <p:cNvPr id="43" name="Text Box 12"/>
          <p:cNvSpPr txBox="1">
            <a:spLocks noChangeArrowheads="1"/>
          </p:cNvSpPr>
          <p:nvPr/>
        </p:nvSpPr>
        <p:spPr bwMode="auto">
          <a:xfrm>
            <a:off x="4286250" y="4038600"/>
            <a:ext cx="1963738" cy="379412"/>
          </a:xfrm>
          <a:prstGeom prst="rect">
            <a:avLst/>
          </a:prstGeom>
          <a:noFill/>
          <a:ln w="12700">
            <a:solidFill>
              <a:schemeClr val="tx1"/>
            </a:solidFill>
            <a:miter lim="800000"/>
            <a:headEnd/>
            <a:tailEnd/>
          </a:ln>
          <a:effectLst/>
        </p:spPr>
        <p:txBody>
          <a:bodyPr wrap="none">
            <a:prstTxWarp prst="textNoShape">
              <a:avLst/>
            </a:prstTxWarp>
            <a:spAutoFit/>
          </a:bodyPr>
          <a:lstStyle/>
          <a:p>
            <a:r>
              <a:rPr lang="en-US">
                <a:solidFill>
                  <a:srgbClr val="00FF00"/>
                </a:solidFill>
              </a:rPr>
              <a:t>to the conference</a:t>
            </a:r>
          </a:p>
        </p:txBody>
      </p:sp>
      <p:sp>
        <p:nvSpPr>
          <p:cNvPr id="44" name="Text Box 13"/>
          <p:cNvSpPr txBox="1">
            <a:spLocks noChangeArrowheads="1"/>
          </p:cNvSpPr>
          <p:nvPr/>
        </p:nvSpPr>
        <p:spPr bwMode="auto">
          <a:xfrm>
            <a:off x="6765925" y="4038600"/>
            <a:ext cx="1252538" cy="379412"/>
          </a:xfrm>
          <a:prstGeom prst="rect">
            <a:avLst/>
          </a:prstGeom>
          <a:noFill/>
          <a:ln w="12700">
            <a:solidFill>
              <a:schemeClr val="tx1"/>
            </a:solidFill>
            <a:miter lim="800000"/>
            <a:headEnd/>
            <a:tailEnd/>
          </a:ln>
          <a:effectLst/>
        </p:spPr>
        <p:txBody>
          <a:bodyPr wrap="none">
            <a:prstTxWarp prst="textNoShape">
              <a:avLst/>
            </a:prstTxWarp>
            <a:spAutoFit/>
          </a:bodyPr>
          <a:lstStyle/>
          <a:p>
            <a:r>
              <a:rPr lang="en-US">
                <a:solidFill>
                  <a:srgbClr val="00FF00"/>
                </a:solidFill>
              </a:rPr>
              <a:t>In Canada</a:t>
            </a:r>
          </a:p>
        </p:txBody>
      </p:sp>
      <p:sp>
        <p:nvSpPr>
          <p:cNvPr id="45" name="Line 14"/>
          <p:cNvSpPr>
            <a:spLocks noChangeShapeType="1"/>
          </p:cNvSpPr>
          <p:nvPr/>
        </p:nvSpPr>
        <p:spPr bwMode="auto">
          <a:xfrm>
            <a:off x="1219200" y="3351212"/>
            <a:ext cx="0" cy="6858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46" name="Line 15"/>
          <p:cNvSpPr>
            <a:spLocks noChangeShapeType="1"/>
          </p:cNvSpPr>
          <p:nvPr/>
        </p:nvSpPr>
        <p:spPr bwMode="auto">
          <a:xfrm>
            <a:off x="2362200" y="3351212"/>
            <a:ext cx="914400" cy="6858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47" name="Line 16"/>
          <p:cNvSpPr>
            <a:spLocks noChangeShapeType="1"/>
          </p:cNvSpPr>
          <p:nvPr/>
        </p:nvSpPr>
        <p:spPr bwMode="auto">
          <a:xfrm flipH="1">
            <a:off x="2438400" y="3351212"/>
            <a:ext cx="990600" cy="6096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48" name="Line 17"/>
          <p:cNvSpPr>
            <a:spLocks noChangeShapeType="1"/>
          </p:cNvSpPr>
          <p:nvPr/>
        </p:nvSpPr>
        <p:spPr bwMode="auto">
          <a:xfrm>
            <a:off x="4953000" y="3351212"/>
            <a:ext cx="2133600" cy="6096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49" name="Line 18"/>
          <p:cNvSpPr>
            <a:spLocks noChangeShapeType="1"/>
          </p:cNvSpPr>
          <p:nvPr/>
        </p:nvSpPr>
        <p:spPr bwMode="auto">
          <a:xfrm flipH="1">
            <a:off x="5181600" y="3351212"/>
            <a:ext cx="1981200" cy="6096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50" name="TextBox 49"/>
          <p:cNvSpPr txBox="1"/>
          <p:nvPr/>
        </p:nvSpPr>
        <p:spPr>
          <a:xfrm>
            <a:off x="381000" y="4648200"/>
            <a:ext cx="8763000" cy="2031325"/>
          </a:xfrm>
          <a:prstGeom prst="rect">
            <a:avLst/>
          </a:prstGeom>
          <a:noFill/>
        </p:spPr>
        <p:txBody>
          <a:bodyPr wrap="square" rtlCol="0">
            <a:spAutoFit/>
          </a:bodyPr>
          <a:lstStyle/>
          <a:p>
            <a:pPr algn="l">
              <a:buFont typeface="Arial"/>
              <a:buChar char="•"/>
            </a:pPr>
            <a:r>
              <a:rPr lang="en-US" dirty="0" smtClean="0"/>
              <a:t> What is the probability of a foreign word being translated as a particular English word?</a:t>
            </a:r>
          </a:p>
          <a:p>
            <a:pPr algn="l">
              <a:buFont typeface="Arial"/>
              <a:buChar char="•"/>
            </a:pPr>
            <a:r>
              <a:rPr lang="en-US" dirty="0" smtClean="0"/>
              <a:t> What is the probability of a foreign foreign phrase being translated as a particular English phrase?</a:t>
            </a:r>
          </a:p>
          <a:p>
            <a:pPr algn="l">
              <a:buFont typeface="Arial"/>
              <a:buChar char="•"/>
            </a:pPr>
            <a:r>
              <a:rPr lang="en-US" dirty="0" smtClean="0"/>
              <a:t> What is the probability of a word/phrase changing ordering?</a:t>
            </a:r>
          </a:p>
          <a:p>
            <a:pPr algn="l">
              <a:buFont typeface="Arial"/>
              <a:buChar char="•"/>
            </a:pPr>
            <a:r>
              <a:rPr lang="en-US" dirty="0" smtClean="0"/>
              <a:t> What is the probability of a foreign word/phrase disappearing?</a:t>
            </a:r>
          </a:p>
          <a:p>
            <a:pPr algn="l">
              <a:buFont typeface="Arial"/>
              <a:buChar char="•"/>
            </a:pPr>
            <a:r>
              <a:rPr lang="en-US" dirty="0" smtClean="0"/>
              <a:t> What is the probability of a English word/phrase appearing? </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4802" name="Rectangle 2"/>
          <p:cNvSpPr>
            <a:spLocks noGrp="1" noChangeArrowheads="1"/>
          </p:cNvSpPr>
          <p:nvPr>
            <p:ph type="title"/>
          </p:nvPr>
        </p:nvSpPr>
        <p:spPr/>
        <p:txBody>
          <a:bodyPr/>
          <a:lstStyle/>
          <a:p>
            <a:r>
              <a:rPr lang="en-US" dirty="0" smtClean="0"/>
              <a:t>Translation model</a:t>
            </a:r>
            <a:endParaRPr lang="en-US" dirty="0"/>
          </a:p>
        </p:txBody>
      </p:sp>
      <p:sp>
        <p:nvSpPr>
          <p:cNvPr id="34" name="Content Placeholder 33"/>
          <p:cNvSpPr>
            <a:spLocks noGrp="1"/>
          </p:cNvSpPr>
          <p:nvPr>
            <p:ph idx="1"/>
          </p:nvPr>
        </p:nvSpPr>
        <p:spPr>
          <a:xfrm>
            <a:off x="457200" y="1600201"/>
            <a:ext cx="8229600" cy="609599"/>
          </a:xfrm>
        </p:spPr>
        <p:txBody>
          <a:bodyPr/>
          <a:lstStyle/>
          <a:p>
            <a:r>
              <a:rPr lang="en-US" sz="2800" dirty="0" smtClean="0"/>
              <a:t>The models define probabilities over inputs</a:t>
            </a:r>
            <a:endParaRPr lang="en-US" sz="2800" dirty="0"/>
          </a:p>
        </p:txBody>
      </p:sp>
      <p:sp>
        <p:nvSpPr>
          <p:cNvPr id="844804" name="Line 4"/>
          <p:cNvSpPr>
            <a:spLocks noChangeShapeType="1"/>
          </p:cNvSpPr>
          <p:nvPr/>
        </p:nvSpPr>
        <p:spPr bwMode="auto">
          <a:xfrm>
            <a:off x="304800" y="1295400"/>
            <a:ext cx="8458200" cy="0"/>
          </a:xfrm>
          <a:prstGeom prst="line">
            <a:avLst/>
          </a:prstGeom>
          <a:noFill/>
          <a:ln w="76200">
            <a:solidFill>
              <a:srgbClr val="0000CC"/>
            </a:solidFill>
            <a:round/>
            <a:headEnd/>
            <a:tailEnd/>
          </a:ln>
          <a:effectLst/>
        </p:spPr>
        <p:txBody>
          <a:bodyPr wrap="none" anchor="ctr">
            <a:prstTxWarp prst="textNoShape">
              <a:avLst/>
            </a:prstTxWarp>
          </a:bodyPr>
          <a:lstStyle/>
          <a:p>
            <a:endParaRPr lang="en-US"/>
          </a:p>
        </p:txBody>
      </p:sp>
      <p:graphicFrame>
        <p:nvGraphicFramePr>
          <p:cNvPr id="862211" name="Object 3"/>
          <p:cNvGraphicFramePr>
            <a:graphicFrameLocks noChangeAspect="1"/>
          </p:cNvGraphicFramePr>
          <p:nvPr/>
        </p:nvGraphicFramePr>
        <p:xfrm>
          <a:off x="3352800" y="2133600"/>
          <a:ext cx="1447800" cy="533400"/>
        </p:xfrm>
        <a:graphic>
          <a:graphicData uri="http://schemas.openxmlformats.org/presentationml/2006/ole">
            <p:oleObj spid="_x0000_s868354" name="Equation" r:id="rId3" imgW="482600" imgH="177800" progId="Equation.3">
              <p:embed/>
            </p:oleObj>
          </a:graphicData>
        </a:graphic>
      </p:graphicFrame>
      <p:sp>
        <p:nvSpPr>
          <p:cNvPr id="22" name="TextBox 21"/>
          <p:cNvSpPr txBox="1"/>
          <p:nvPr/>
        </p:nvSpPr>
        <p:spPr>
          <a:xfrm>
            <a:off x="228600" y="3200400"/>
            <a:ext cx="6400800" cy="707886"/>
          </a:xfrm>
          <a:prstGeom prst="rect">
            <a:avLst/>
          </a:prstGeom>
          <a:noFill/>
        </p:spPr>
        <p:txBody>
          <a:bodyPr wrap="square" rtlCol="0">
            <a:spAutoFit/>
          </a:bodyPr>
          <a:lstStyle/>
          <a:p>
            <a:r>
              <a:rPr lang="en-US" sz="2000" dirty="0" err="1" smtClean="0"/>
              <a:t>p</a:t>
            </a:r>
            <a:r>
              <a:rPr lang="en-US" sz="2000" dirty="0" smtClean="0"/>
              <a:t>( </a:t>
            </a:r>
            <a:r>
              <a:rPr lang="en-US" sz="2000" dirty="0" err="1" smtClean="0">
                <a:solidFill>
                  <a:srgbClr val="0000FF"/>
                </a:solidFill>
              </a:rPr>
              <a:t>Morgen</a:t>
            </a:r>
            <a:r>
              <a:rPr lang="en-US" sz="2000" dirty="0" smtClean="0">
                <a:solidFill>
                  <a:srgbClr val="0000FF"/>
                </a:solidFill>
              </a:rPr>
              <a:t> </a:t>
            </a:r>
            <a:r>
              <a:rPr lang="en-US" sz="2000" dirty="0" err="1" smtClean="0">
                <a:solidFill>
                  <a:srgbClr val="0000FF"/>
                </a:solidFill>
              </a:rPr>
              <a:t>fliege</a:t>
            </a:r>
            <a:r>
              <a:rPr lang="en-US" sz="2000" dirty="0" smtClean="0">
                <a:solidFill>
                  <a:srgbClr val="0000FF"/>
                </a:solidFill>
              </a:rPr>
              <a:t> </a:t>
            </a:r>
            <a:r>
              <a:rPr lang="en-US" sz="2000" dirty="0" err="1" smtClean="0">
                <a:solidFill>
                  <a:srgbClr val="0000FF"/>
                </a:solidFill>
              </a:rPr>
              <a:t>ich</a:t>
            </a:r>
            <a:r>
              <a:rPr lang="en-US" sz="2000" dirty="0" smtClean="0">
                <a:solidFill>
                  <a:srgbClr val="0000FF"/>
                </a:solidFill>
              </a:rPr>
              <a:t> </a:t>
            </a:r>
            <a:r>
              <a:rPr lang="en-US" sz="2000" dirty="0" err="1" smtClean="0">
                <a:solidFill>
                  <a:srgbClr val="0000FF"/>
                </a:solidFill>
              </a:rPr>
              <a:t>nach</a:t>
            </a:r>
            <a:r>
              <a:rPr lang="en-US" sz="2000" dirty="0" smtClean="0">
                <a:solidFill>
                  <a:srgbClr val="0000FF"/>
                </a:solidFill>
              </a:rPr>
              <a:t> </a:t>
            </a:r>
            <a:r>
              <a:rPr lang="en-US" sz="2000" dirty="0" err="1" smtClean="0">
                <a:solidFill>
                  <a:srgbClr val="0000FF"/>
                </a:solidFill>
              </a:rPr>
              <a:t>Kanada</a:t>
            </a:r>
            <a:r>
              <a:rPr lang="en-US" sz="2000" dirty="0" smtClean="0">
                <a:solidFill>
                  <a:srgbClr val="0000FF"/>
                </a:solidFill>
              </a:rPr>
              <a:t> </a:t>
            </a:r>
            <a:r>
              <a:rPr lang="en-US" sz="2000" dirty="0" err="1" smtClean="0">
                <a:solidFill>
                  <a:srgbClr val="0000FF"/>
                </a:solidFill>
              </a:rPr>
              <a:t>zur</a:t>
            </a:r>
            <a:r>
              <a:rPr lang="en-US" sz="2000" dirty="0" smtClean="0">
                <a:solidFill>
                  <a:srgbClr val="0000FF"/>
                </a:solidFill>
              </a:rPr>
              <a:t> </a:t>
            </a:r>
            <a:r>
              <a:rPr lang="en-US" sz="2000" dirty="0" err="1" smtClean="0">
                <a:solidFill>
                  <a:srgbClr val="0000FF"/>
                </a:solidFill>
              </a:rPr>
              <a:t>Konferenz</a:t>
            </a:r>
            <a:r>
              <a:rPr lang="en-US" sz="2000" dirty="0" smtClean="0">
                <a:solidFill>
                  <a:srgbClr val="0000FF"/>
                </a:solidFill>
              </a:rPr>
              <a:t> </a:t>
            </a:r>
            <a:r>
              <a:rPr lang="en-US" sz="2000" dirty="0" smtClean="0">
                <a:solidFill>
                  <a:srgbClr val="000000"/>
                </a:solidFill>
              </a:rPr>
              <a:t>| </a:t>
            </a:r>
            <a:br>
              <a:rPr lang="en-US" sz="2000" dirty="0" smtClean="0">
                <a:solidFill>
                  <a:srgbClr val="000000"/>
                </a:solidFill>
              </a:rPr>
            </a:br>
            <a:r>
              <a:rPr lang="en-US" sz="2000" dirty="0" smtClean="0">
                <a:solidFill>
                  <a:srgbClr val="000000"/>
                </a:solidFill>
              </a:rPr>
              <a:t>     </a:t>
            </a:r>
            <a:r>
              <a:rPr lang="en-US" sz="2000" dirty="0" smtClean="0">
                <a:solidFill>
                  <a:srgbClr val="00FF00"/>
                </a:solidFill>
              </a:rPr>
              <a:t>Tomorrow I will fly to the conference in Canada</a:t>
            </a:r>
            <a:r>
              <a:rPr lang="en-US" sz="2000" dirty="0" smtClean="0">
                <a:solidFill>
                  <a:srgbClr val="000000"/>
                </a:solidFill>
              </a:rPr>
              <a:t> )</a:t>
            </a:r>
            <a:r>
              <a:rPr lang="en-US" sz="2000" dirty="0" smtClean="0">
                <a:solidFill>
                  <a:srgbClr val="0000FF"/>
                </a:solidFill>
              </a:rPr>
              <a:t> </a:t>
            </a:r>
            <a:endParaRPr lang="en-US" sz="2000" dirty="0">
              <a:solidFill>
                <a:srgbClr val="0000FF"/>
              </a:solidFill>
            </a:endParaRPr>
          </a:p>
        </p:txBody>
      </p:sp>
      <p:sp>
        <p:nvSpPr>
          <p:cNvPr id="24" name="TextBox 23"/>
          <p:cNvSpPr txBox="1"/>
          <p:nvPr/>
        </p:nvSpPr>
        <p:spPr>
          <a:xfrm>
            <a:off x="228600" y="4778514"/>
            <a:ext cx="6400800" cy="707886"/>
          </a:xfrm>
          <a:prstGeom prst="rect">
            <a:avLst/>
          </a:prstGeom>
          <a:noFill/>
        </p:spPr>
        <p:txBody>
          <a:bodyPr wrap="square" rtlCol="0">
            <a:spAutoFit/>
          </a:bodyPr>
          <a:lstStyle/>
          <a:p>
            <a:r>
              <a:rPr lang="en-US" sz="2000" dirty="0" err="1" smtClean="0"/>
              <a:t>p</a:t>
            </a:r>
            <a:r>
              <a:rPr lang="en-US" sz="2000" dirty="0" smtClean="0"/>
              <a:t>( </a:t>
            </a:r>
            <a:r>
              <a:rPr lang="en-US" sz="2000" dirty="0" err="1" smtClean="0">
                <a:solidFill>
                  <a:srgbClr val="0000FF"/>
                </a:solidFill>
              </a:rPr>
              <a:t>Morgen</a:t>
            </a:r>
            <a:r>
              <a:rPr lang="en-US" sz="2000" dirty="0" smtClean="0">
                <a:solidFill>
                  <a:srgbClr val="0000FF"/>
                </a:solidFill>
              </a:rPr>
              <a:t> </a:t>
            </a:r>
            <a:r>
              <a:rPr lang="en-US" sz="2000" dirty="0" err="1" smtClean="0">
                <a:solidFill>
                  <a:srgbClr val="0000FF"/>
                </a:solidFill>
              </a:rPr>
              <a:t>fliege</a:t>
            </a:r>
            <a:r>
              <a:rPr lang="en-US" sz="2000" dirty="0" smtClean="0">
                <a:solidFill>
                  <a:srgbClr val="0000FF"/>
                </a:solidFill>
              </a:rPr>
              <a:t> </a:t>
            </a:r>
            <a:r>
              <a:rPr lang="en-US" sz="2000" dirty="0" err="1" smtClean="0">
                <a:solidFill>
                  <a:srgbClr val="0000FF"/>
                </a:solidFill>
              </a:rPr>
              <a:t>ich</a:t>
            </a:r>
            <a:r>
              <a:rPr lang="en-US" sz="2000" dirty="0" smtClean="0">
                <a:solidFill>
                  <a:srgbClr val="0000FF"/>
                </a:solidFill>
              </a:rPr>
              <a:t> </a:t>
            </a:r>
            <a:r>
              <a:rPr lang="en-US" sz="2000" dirty="0" err="1" smtClean="0">
                <a:solidFill>
                  <a:srgbClr val="0000FF"/>
                </a:solidFill>
              </a:rPr>
              <a:t>nach</a:t>
            </a:r>
            <a:r>
              <a:rPr lang="en-US" sz="2000" dirty="0" smtClean="0">
                <a:solidFill>
                  <a:srgbClr val="0000FF"/>
                </a:solidFill>
              </a:rPr>
              <a:t> </a:t>
            </a:r>
            <a:r>
              <a:rPr lang="en-US" sz="2000" dirty="0" err="1" smtClean="0">
                <a:solidFill>
                  <a:srgbClr val="0000FF"/>
                </a:solidFill>
              </a:rPr>
              <a:t>Kanada</a:t>
            </a:r>
            <a:r>
              <a:rPr lang="en-US" sz="2000" dirty="0" smtClean="0">
                <a:solidFill>
                  <a:srgbClr val="0000FF"/>
                </a:solidFill>
              </a:rPr>
              <a:t> </a:t>
            </a:r>
            <a:r>
              <a:rPr lang="en-US" sz="2000" dirty="0" err="1" smtClean="0">
                <a:solidFill>
                  <a:srgbClr val="0000FF"/>
                </a:solidFill>
              </a:rPr>
              <a:t>zur</a:t>
            </a:r>
            <a:r>
              <a:rPr lang="en-US" sz="2000" dirty="0" smtClean="0">
                <a:solidFill>
                  <a:srgbClr val="0000FF"/>
                </a:solidFill>
              </a:rPr>
              <a:t> </a:t>
            </a:r>
            <a:r>
              <a:rPr lang="en-US" sz="2000" dirty="0" err="1" smtClean="0">
                <a:solidFill>
                  <a:srgbClr val="0000FF"/>
                </a:solidFill>
              </a:rPr>
              <a:t>Konferenz</a:t>
            </a:r>
            <a:r>
              <a:rPr lang="en-US" sz="2000" dirty="0" smtClean="0">
                <a:solidFill>
                  <a:srgbClr val="0000FF"/>
                </a:solidFill>
              </a:rPr>
              <a:t> </a:t>
            </a:r>
            <a:r>
              <a:rPr lang="en-US" sz="2000" dirty="0" smtClean="0">
                <a:solidFill>
                  <a:srgbClr val="000000"/>
                </a:solidFill>
              </a:rPr>
              <a:t>| </a:t>
            </a:r>
            <a:br>
              <a:rPr lang="en-US" sz="2000" dirty="0" smtClean="0">
                <a:solidFill>
                  <a:srgbClr val="000000"/>
                </a:solidFill>
              </a:rPr>
            </a:br>
            <a:r>
              <a:rPr lang="en-US" sz="2000" dirty="0" smtClean="0">
                <a:solidFill>
                  <a:srgbClr val="000000"/>
                </a:solidFill>
              </a:rPr>
              <a:t>     </a:t>
            </a:r>
            <a:r>
              <a:rPr lang="en-US" sz="2000" dirty="0" smtClean="0">
                <a:solidFill>
                  <a:srgbClr val="00FF00"/>
                </a:solidFill>
              </a:rPr>
              <a:t>I like peanut butter and jelly </a:t>
            </a:r>
            <a:r>
              <a:rPr lang="en-US" sz="2000" dirty="0" smtClean="0">
                <a:solidFill>
                  <a:srgbClr val="000000"/>
                </a:solidFill>
              </a:rPr>
              <a:t>)</a:t>
            </a:r>
            <a:r>
              <a:rPr lang="en-US" sz="2000" dirty="0" smtClean="0">
                <a:solidFill>
                  <a:srgbClr val="0000FF"/>
                </a:solidFill>
              </a:rPr>
              <a:t> </a:t>
            </a:r>
            <a:endParaRPr lang="en-US" sz="2000" dirty="0">
              <a:solidFill>
                <a:srgbClr val="0000FF"/>
              </a:solidFill>
            </a:endParaRPr>
          </a:p>
        </p:txBody>
      </p:sp>
      <p:sp>
        <p:nvSpPr>
          <p:cNvPr id="25" name="TextBox 24"/>
          <p:cNvSpPr txBox="1"/>
          <p:nvPr/>
        </p:nvSpPr>
        <p:spPr>
          <a:xfrm>
            <a:off x="7010400" y="3352800"/>
            <a:ext cx="1447800" cy="369332"/>
          </a:xfrm>
          <a:prstGeom prst="rect">
            <a:avLst/>
          </a:prstGeom>
          <a:noFill/>
        </p:spPr>
        <p:txBody>
          <a:bodyPr wrap="square" rtlCol="0">
            <a:spAutoFit/>
          </a:bodyPr>
          <a:lstStyle/>
          <a:p>
            <a:r>
              <a:rPr lang="en-US" dirty="0" smtClean="0"/>
              <a:t>= 0.1</a:t>
            </a:r>
            <a:endParaRPr lang="en-US" dirty="0"/>
          </a:p>
        </p:txBody>
      </p:sp>
      <p:sp>
        <p:nvSpPr>
          <p:cNvPr id="26" name="TextBox 25"/>
          <p:cNvSpPr txBox="1"/>
          <p:nvPr/>
        </p:nvSpPr>
        <p:spPr>
          <a:xfrm>
            <a:off x="7010400" y="4800600"/>
            <a:ext cx="1447800" cy="369332"/>
          </a:xfrm>
          <a:prstGeom prst="rect">
            <a:avLst/>
          </a:prstGeom>
          <a:noFill/>
        </p:spPr>
        <p:txBody>
          <a:bodyPr wrap="square" rtlCol="0">
            <a:spAutoFit/>
          </a:bodyPr>
          <a:lstStyle/>
          <a:p>
            <a:r>
              <a:rPr lang="en-US" dirty="0" smtClean="0"/>
              <a:t>= 0.0001</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4802" name="Rectangle 2"/>
          <p:cNvSpPr>
            <a:spLocks noGrp="1" noChangeArrowheads="1"/>
          </p:cNvSpPr>
          <p:nvPr>
            <p:ph type="title"/>
          </p:nvPr>
        </p:nvSpPr>
        <p:spPr/>
        <p:txBody>
          <a:bodyPr/>
          <a:lstStyle/>
          <a:p>
            <a:r>
              <a:rPr lang="en-US" dirty="0" smtClean="0"/>
              <a:t>Language model</a:t>
            </a:r>
            <a:endParaRPr lang="en-US" dirty="0"/>
          </a:p>
        </p:txBody>
      </p:sp>
      <p:sp>
        <p:nvSpPr>
          <p:cNvPr id="34" name="Content Placeholder 33"/>
          <p:cNvSpPr>
            <a:spLocks noGrp="1"/>
          </p:cNvSpPr>
          <p:nvPr>
            <p:ph idx="1"/>
          </p:nvPr>
        </p:nvSpPr>
        <p:spPr>
          <a:xfrm>
            <a:off x="457200" y="1600201"/>
            <a:ext cx="8229600" cy="609599"/>
          </a:xfrm>
        </p:spPr>
        <p:txBody>
          <a:bodyPr/>
          <a:lstStyle/>
          <a:p>
            <a:r>
              <a:rPr lang="en-US" sz="2800" dirty="0" smtClean="0"/>
              <a:t>The models define probabilities over inputs</a:t>
            </a:r>
            <a:endParaRPr lang="en-US" sz="2800" dirty="0"/>
          </a:p>
        </p:txBody>
      </p:sp>
      <p:sp>
        <p:nvSpPr>
          <p:cNvPr id="844804" name="Line 4"/>
          <p:cNvSpPr>
            <a:spLocks noChangeShapeType="1"/>
          </p:cNvSpPr>
          <p:nvPr/>
        </p:nvSpPr>
        <p:spPr bwMode="auto">
          <a:xfrm>
            <a:off x="304800" y="1295400"/>
            <a:ext cx="8458200" cy="0"/>
          </a:xfrm>
          <a:prstGeom prst="line">
            <a:avLst/>
          </a:prstGeom>
          <a:noFill/>
          <a:ln w="76200">
            <a:solidFill>
              <a:srgbClr val="0000CC"/>
            </a:solidFill>
            <a:round/>
            <a:headEnd/>
            <a:tailEnd/>
          </a:ln>
          <a:effectLst/>
        </p:spPr>
        <p:txBody>
          <a:bodyPr wrap="none" anchor="ctr">
            <a:prstTxWarp prst="textNoShape">
              <a:avLst/>
            </a:prstTxWarp>
          </a:bodyPr>
          <a:lstStyle/>
          <a:p>
            <a:endParaRPr lang="en-US"/>
          </a:p>
        </p:txBody>
      </p:sp>
      <p:graphicFrame>
        <p:nvGraphicFramePr>
          <p:cNvPr id="862211" name="Object 3"/>
          <p:cNvGraphicFramePr>
            <a:graphicFrameLocks noChangeAspect="1"/>
          </p:cNvGraphicFramePr>
          <p:nvPr/>
        </p:nvGraphicFramePr>
        <p:xfrm>
          <a:off x="3638550" y="2152650"/>
          <a:ext cx="876300" cy="495300"/>
        </p:xfrm>
        <a:graphic>
          <a:graphicData uri="http://schemas.openxmlformats.org/presentationml/2006/ole">
            <p:oleObj spid="_x0000_s867330" name="Equation" r:id="rId3" imgW="292100" imgH="165100" progId="Equation.3">
              <p:embed/>
            </p:oleObj>
          </a:graphicData>
        </a:graphic>
      </p:graphicFrame>
      <p:sp>
        <p:nvSpPr>
          <p:cNvPr id="13" name="TextBox 12"/>
          <p:cNvSpPr txBox="1"/>
          <p:nvPr/>
        </p:nvSpPr>
        <p:spPr>
          <a:xfrm>
            <a:off x="762000" y="3048000"/>
            <a:ext cx="7543800" cy="400110"/>
          </a:xfrm>
          <a:prstGeom prst="rect">
            <a:avLst/>
          </a:prstGeom>
          <a:noFill/>
        </p:spPr>
        <p:txBody>
          <a:bodyPr wrap="square" rtlCol="0">
            <a:spAutoFit/>
          </a:bodyPr>
          <a:lstStyle/>
          <a:p>
            <a:r>
              <a:rPr lang="en-US" sz="2000" dirty="0" smtClean="0">
                <a:solidFill>
                  <a:srgbClr val="00FF00"/>
                </a:solidFill>
              </a:rPr>
              <a:t>Tomorrow I will fly to the conference in Canada</a:t>
            </a:r>
            <a:endParaRPr lang="en-US" sz="2000" dirty="0">
              <a:solidFill>
                <a:srgbClr val="00FF00"/>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4802" name="Rectangle 2"/>
          <p:cNvSpPr>
            <a:spLocks noGrp="1" noChangeArrowheads="1"/>
          </p:cNvSpPr>
          <p:nvPr>
            <p:ph type="title"/>
          </p:nvPr>
        </p:nvSpPr>
        <p:spPr>
          <a:xfrm>
            <a:off x="304800" y="274638"/>
            <a:ext cx="8382000" cy="1143000"/>
          </a:xfrm>
        </p:spPr>
        <p:txBody>
          <a:bodyPr/>
          <a:lstStyle/>
          <a:p>
            <a:r>
              <a:rPr lang="en-US" dirty="0" smtClean="0"/>
              <a:t>What is a probability distribution?</a:t>
            </a:r>
            <a:endParaRPr lang="en-US" dirty="0"/>
          </a:p>
        </p:txBody>
      </p:sp>
      <p:sp>
        <p:nvSpPr>
          <p:cNvPr id="34" name="Content Placeholder 33"/>
          <p:cNvSpPr>
            <a:spLocks noGrp="1"/>
          </p:cNvSpPr>
          <p:nvPr>
            <p:ph idx="1"/>
          </p:nvPr>
        </p:nvSpPr>
        <p:spPr>
          <a:xfrm>
            <a:off x="457200" y="1600201"/>
            <a:ext cx="8229600" cy="5029199"/>
          </a:xfrm>
        </p:spPr>
        <p:txBody>
          <a:bodyPr/>
          <a:lstStyle/>
          <a:p>
            <a:r>
              <a:rPr lang="en-US" sz="2800" dirty="0" smtClean="0"/>
              <a:t>A probability distribution defines the probability over a space of possible inputs</a:t>
            </a:r>
          </a:p>
          <a:p>
            <a:r>
              <a:rPr lang="en-US" sz="2800" dirty="0" smtClean="0"/>
              <a:t>For the language model, what is the space of possible inputs?</a:t>
            </a:r>
          </a:p>
          <a:p>
            <a:pPr lvl="1"/>
            <a:r>
              <a:rPr lang="en-US" sz="2400" dirty="0" smtClean="0"/>
              <a:t>A language model describes the probability over </a:t>
            </a:r>
            <a:r>
              <a:rPr lang="en-US" sz="2400" dirty="0" smtClean="0">
                <a:solidFill>
                  <a:srgbClr val="FF0000"/>
                </a:solidFill>
              </a:rPr>
              <a:t>ALL</a:t>
            </a:r>
            <a:r>
              <a:rPr lang="en-US" sz="2400" dirty="0" smtClean="0"/>
              <a:t> possible combinations of English words</a:t>
            </a:r>
          </a:p>
          <a:p>
            <a:r>
              <a:rPr lang="en-US" sz="2800" dirty="0" smtClean="0"/>
              <a:t>For the translation model, what is the space of possible inputs?</a:t>
            </a:r>
          </a:p>
          <a:p>
            <a:pPr lvl="1"/>
            <a:r>
              <a:rPr lang="en-US" sz="2400" dirty="0" smtClean="0">
                <a:solidFill>
                  <a:srgbClr val="FF0000"/>
                </a:solidFill>
              </a:rPr>
              <a:t>ALL</a:t>
            </a:r>
            <a:r>
              <a:rPr lang="en-US" sz="2400" dirty="0" smtClean="0"/>
              <a:t> possible combinations of foreign words with </a:t>
            </a:r>
            <a:r>
              <a:rPr lang="en-US" sz="2400" dirty="0" smtClean="0">
                <a:solidFill>
                  <a:srgbClr val="FF0000"/>
                </a:solidFill>
              </a:rPr>
              <a:t>ALL</a:t>
            </a:r>
            <a:r>
              <a:rPr lang="en-US" sz="2400" dirty="0" smtClean="0"/>
              <a:t> possible combinations of English words</a:t>
            </a:r>
            <a:endParaRPr lang="en-US" sz="2400" dirty="0"/>
          </a:p>
        </p:txBody>
      </p:sp>
      <p:sp>
        <p:nvSpPr>
          <p:cNvPr id="844804" name="Line 4"/>
          <p:cNvSpPr>
            <a:spLocks noChangeShapeType="1"/>
          </p:cNvSpPr>
          <p:nvPr/>
        </p:nvSpPr>
        <p:spPr bwMode="auto">
          <a:xfrm>
            <a:off x="304800" y="1295400"/>
            <a:ext cx="8458200" cy="0"/>
          </a:xfrm>
          <a:prstGeom prst="line">
            <a:avLst/>
          </a:prstGeom>
          <a:noFill/>
          <a:ln w="76200">
            <a:solidFill>
              <a:srgbClr val="0000CC"/>
            </a:solidFill>
            <a:round/>
            <a:headEnd/>
            <a:tailEn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uild="p"/>
    </p:bld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0466" name="Rectangle 2"/>
          <p:cNvSpPr>
            <a:spLocks noGrp="1" noChangeArrowheads="1"/>
          </p:cNvSpPr>
          <p:nvPr>
            <p:ph type="title"/>
          </p:nvPr>
        </p:nvSpPr>
        <p:spPr>
          <a:xfrm>
            <a:off x="685800" y="304800"/>
            <a:ext cx="7772400" cy="1143000"/>
          </a:xfrm>
          <a:noFill/>
          <a:ln/>
        </p:spPr>
        <p:txBody>
          <a:bodyPr/>
          <a:lstStyle/>
          <a:p>
            <a:r>
              <a:rPr lang="en-US" dirty="0" smtClean="0">
                <a:solidFill>
                  <a:schemeClr val="tx1"/>
                </a:solidFill>
              </a:rPr>
              <a:t>One way to think about it…</a:t>
            </a:r>
            <a:endParaRPr lang="en-US" dirty="0">
              <a:solidFill>
                <a:schemeClr val="tx1"/>
              </a:solidFill>
            </a:endParaRPr>
          </a:p>
        </p:txBody>
      </p:sp>
      <p:sp>
        <p:nvSpPr>
          <p:cNvPr id="830467" name="Text Box 3"/>
          <p:cNvSpPr txBox="1">
            <a:spLocks noChangeArrowheads="1"/>
          </p:cNvSpPr>
          <p:nvPr/>
        </p:nvSpPr>
        <p:spPr bwMode="auto">
          <a:xfrm>
            <a:off x="349705" y="2225675"/>
            <a:ext cx="1432604" cy="830997"/>
          </a:xfrm>
          <a:prstGeom prst="rect">
            <a:avLst/>
          </a:prstGeom>
          <a:noFill/>
          <a:ln w="9525">
            <a:noFill/>
            <a:miter lim="800000"/>
            <a:headEnd/>
            <a:tailEnd/>
          </a:ln>
          <a:effectLst/>
        </p:spPr>
        <p:txBody>
          <a:bodyPr wrap="none">
            <a:prstTxWarp prst="textNoShape">
              <a:avLst/>
            </a:prstTxWarp>
            <a:spAutoFit/>
          </a:bodyPr>
          <a:lstStyle/>
          <a:p>
            <a:r>
              <a:rPr lang="en-US" sz="2400" b="1" dirty="0" smtClean="0"/>
              <a:t>Spanish</a:t>
            </a:r>
            <a:br>
              <a:rPr lang="en-US" sz="2400" b="1" dirty="0" smtClean="0"/>
            </a:br>
            <a:r>
              <a:rPr lang="en-US" sz="2400" b="1" dirty="0" smtClean="0"/>
              <a:t>(foreign)</a:t>
            </a:r>
            <a:endParaRPr lang="en-US" sz="2400" b="1" dirty="0"/>
          </a:p>
        </p:txBody>
      </p:sp>
      <p:sp>
        <p:nvSpPr>
          <p:cNvPr id="830468" name="Line 4"/>
          <p:cNvSpPr>
            <a:spLocks noChangeShapeType="1"/>
          </p:cNvSpPr>
          <p:nvPr/>
        </p:nvSpPr>
        <p:spPr bwMode="auto">
          <a:xfrm>
            <a:off x="1900237" y="2452687"/>
            <a:ext cx="457200" cy="0"/>
          </a:xfrm>
          <a:prstGeom prst="line">
            <a:avLst/>
          </a:prstGeom>
          <a:noFill/>
          <a:ln w="38100">
            <a:solidFill>
              <a:schemeClr val="tx1"/>
            </a:solidFill>
            <a:round/>
            <a:headEnd/>
            <a:tailEnd type="triangle" w="med" len="med"/>
          </a:ln>
          <a:effectLst/>
        </p:spPr>
        <p:txBody>
          <a:bodyPr wrap="none">
            <a:prstTxWarp prst="textNoShape">
              <a:avLst/>
            </a:prstTxWarp>
          </a:bodyPr>
          <a:lstStyle/>
          <a:p>
            <a:endParaRPr lang="en-US"/>
          </a:p>
        </p:txBody>
      </p:sp>
      <p:sp>
        <p:nvSpPr>
          <p:cNvPr id="830469" name="Rectangle 5"/>
          <p:cNvSpPr>
            <a:spLocks noChangeArrowheads="1"/>
          </p:cNvSpPr>
          <p:nvPr/>
        </p:nvSpPr>
        <p:spPr bwMode="auto">
          <a:xfrm>
            <a:off x="2514600" y="2057400"/>
            <a:ext cx="1219200" cy="823914"/>
          </a:xfrm>
          <a:prstGeom prst="rect">
            <a:avLst/>
          </a:prstGeom>
          <a:solidFill>
            <a:srgbClr val="FFFF00"/>
          </a:solidFill>
          <a:ln w="38100">
            <a:solidFill>
              <a:schemeClr val="tx1"/>
            </a:solidFill>
            <a:miter lim="800000"/>
            <a:headEnd/>
            <a:tailEnd/>
          </a:ln>
          <a:effectLst/>
        </p:spPr>
        <p:txBody>
          <a:bodyPr wrap="none" anchor="ctr">
            <a:prstTxWarp prst="textNoShape">
              <a:avLst/>
            </a:prstTxWarp>
          </a:bodyPr>
          <a:lstStyle/>
          <a:p>
            <a:r>
              <a:rPr lang="en-US" dirty="0" smtClean="0"/>
              <a:t>Translation</a:t>
            </a:r>
            <a:br>
              <a:rPr lang="en-US" dirty="0" smtClean="0"/>
            </a:br>
            <a:r>
              <a:rPr lang="en-US" dirty="0" smtClean="0"/>
              <a:t>model</a:t>
            </a:r>
            <a:endParaRPr lang="en-US" dirty="0"/>
          </a:p>
        </p:txBody>
      </p:sp>
      <p:sp>
        <p:nvSpPr>
          <p:cNvPr id="830470" name="Rectangle 6"/>
          <p:cNvSpPr>
            <a:spLocks noChangeArrowheads="1"/>
          </p:cNvSpPr>
          <p:nvPr/>
        </p:nvSpPr>
        <p:spPr bwMode="auto">
          <a:xfrm>
            <a:off x="5943600" y="2147887"/>
            <a:ext cx="1219200" cy="609600"/>
          </a:xfrm>
          <a:prstGeom prst="rect">
            <a:avLst/>
          </a:prstGeom>
          <a:solidFill>
            <a:srgbClr val="FFFF00"/>
          </a:solidFill>
          <a:ln w="38100">
            <a:solidFill>
              <a:schemeClr val="tx1"/>
            </a:solidFill>
            <a:miter lim="800000"/>
            <a:headEnd/>
            <a:tailEnd/>
          </a:ln>
          <a:effectLst/>
        </p:spPr>
        <p:txBody>
          <a:bodyPr wrap="none" anchor="ctr">
            <a:prstTxWarp prst="textNoShape">
              <a:avLst/>
            </a:prstTxWarp>
          </a:bodyPr>
          <a:lstStyle/>
          <a:p>
            <a:r>
              <a:rPr lang="en-US" dirty="0" smtClean="0"/>
              <a:t>language</a:t>
            </a:r>
            <a:br>
              <a:rPr lang="en-US" dirty="0" smtClean="0"/>
            </a:br>
            <a:r>
              <a:rPr lang="en-US" dirty="0" smtClean="0"/>
              <a:t>model</a:t>
            </a:r>
            <a:endParaRPr lang="en-US" dirty="0"/>
          </a:p>
        </p:txBody>
      </p:sp>
      <p:sp>
        <p:nvSpPr>
          <p:cNvPr id="830471" name="Text Box 7"/>
          <p:cNvSpPr txBox="1">
            <a:spLocks noChangeArrowheads="1"/>
          </p:cNvSpPr>
          <p:nvPr/>
        </p:nvSpPr>
        <p:spPr bwMode="auto">
          <a:xfrm>
            <a:off x="4087813" y="2149475"/>
            <a:ext cx="1284287" cy="822325"/>
          </a:xfrm>
          <a:prstGeom prst="rect">
            <a:avLst/>
          </a:prstGeom>
          <a:noFill/>
          <a:ln w="9525">
            <a:noFill/>
            <a:miter lim="800000"/>
            <a:headEnd/>
            <a:tailEnd/>
          </a:ln>
          <a:effectLst/>
        </p:spPr>
        <p:txBody>
          <a:bodyPr wrap="none">
            <a:prstTxWarp prst="textNoShape">
              <a:avLst/>
            </a:prstTxWarp>
            <a:spAutoFit/>
          </a:bodyPr>
          <a:lstStyle/>
          <a:p>
            <a:r>
              <a:rPr lang="en-US" sz="2400" b="1"/>
              <a:t>Broken</a:t>
            </a:r>
          </a:p>
          <a:p>
            <a:r>
              <a:rPr lang="en-US" sz="2400" b="1"/>
              <a:t>English</a:t>
            </a:r>
          </a:p>
        </p:txBody>
      </p:sp>
      <p:sp>
        <p:nvSpPr>
          <p:cNvPr id="830472" name="Line 8"/>
          <p:cNvSpPr>
            <a:spLocks noChangeShapeType="1"/>
          </p:cNvSpPr>
          <p:nvPr/>
        </p:nvSpPr>
        <p:spPr bwMode="auto">
          <a:xfrm>
            <a:off x="5486400" y="2452687"/>
            <a:ext cx="457200" cy="0"/>
          </a:xfrm>
          <a:prstGeom prst="line">
            <a:avLst/>
          </a:prstGeom>
          <a:noFill/>
          <a:ln w="38100">
            <a:solidFill>
              <a:schemeClr val="tx1"/>
            </a:solidFill>
            <a:round/>
            <a:headEnd/>
            <a:tailEnd type="triangle" w="med" len="med"/>
          </a:ln>
          <a:effectLst/>
        </p:spPr>
        <p:txBody>
          <a:bodyPr wrap="none">
            <a:prstTxWarp prst="textNoShape">
              <a:avLst/>
            </a:prstTxWarp>
          </a:bodyPr>
          <a:lstStyle/>
          <a:p>
            <a:endParaRPr lang="en-US"/>
          </a:p>
        </p:txBody>
      </p:sp>
      <p:sp>
        <p:nvSpPr>
          <p:cNvPr id="830473" name="Line 9"/>
          <p:cNvSpPr>
            <a:spLocks noChangeShapeType="1"/>
          </p:cNvSpPr>
          <p:nvPr/>
        </p:nvSpPr>
        <p:spPr bwMode="auto">
          <a:xfrm>
            <a:off x="3810000" y="2438400"/>
            <a:ext cx="304800" cy="0"/>
          </a:xfrm>
          <a:prstGeom prst="line">
            <a:avLst/>
          </a:prstGeom>
          <a:noFill/>
          <a:ln w="38100">
            <a:solidFill>
              <a:schemeClr val="tx1"/>
            </a:solidFill>
            <a:round/>
            <a:headEnd/>
            <a:tailEnd type="triangle" w="med" len="med"/>
          </a:ln>
          <a:effectLst/>
        </p:spPr>
        <p:txBody>
          <a:bodyPr wrap="none">
            <a:prstTxWarp prst="textNoShape">
              <a:avLst/>
            </a:prstTxWarp>
          </a:bodyPr>
          <a:lstStyle/>
          <a:p>
            <a:endParaRPr lang="en-US"/>
          </a:p>
        </p:txBody>
      </p:sp>
      <p:sp>
        <p:nvSpPr>
          <p:cNvPr id="830474" name="Text Box 10"/>
          <p:cNvSpPr txBox="1">
            <a:spLocks noChangeArrowheads="1"/>
          </p:cNvSpPr>
          <p:nvPr/>
        </p:nvSpPr>
        <p:spPr bwMode="auto">
          <a:xfrm>
            <a:off x="7772400" y="2209800"/>
            <a:ext cx="1284287" cy="457200"/>
          </a:xfrm>
          <a:prstGeom prst="rect">
            <a:avLst/>
          </a:prstGeom>
          <a:noFill/>
          <a:ln w="9525">
            <a:noFill/>
            <a:miter lim="800000"/>
            <a:headEnd/>
            <a:tailEnd/>
          </a:ln>
          <a:effectLst/>
        </p:spPr>
        <p:txBody>
          <a:bodyPr wrap="none">
            <a:prstTxWarp prst="textNoShape">
              <a:avLst/>
            </a:prstTxWarp>
            <a:spAutoFit/>
          </a:bodyPr>
          <a:lstStyle/>
          <a:p>
            <a:r>
              <a:rPr lang="en-US" sz="2400" b="1" dirty="0"/>
              <a:t>English</a:t>
            </a:r>
          </a:p>
        </p:txBody>
      </p:sp>
      <p:sp>
        <p:nvSpPr>
          <p:cNvPr id="830475" name="Line 11"/>
          <p:cNvSpPr>
            <a:spLocks noChangeShapeType="1"/>
          </p:cNvSpPr>
          <p:nvPr/>
        </p:nvSpPr>
        <p:spPr bwMode="auto">
          <a:xfrm>
            <a:off x="7162800" y="2438400"/>
            <a:ext cx="457200" cy="0"/>
          </a:xfrm>
          <a:prstGeom prst="line">
            <a:avLst/>
          </a:prstGeom>
          <a:noFill/>
          <a:ln w="38100">
            <a:solidFill>
              <a:schemeClr val="tx1"/>
            </a:solidFill>
            <a:round/>
            <a:headEnd/>
            <a:tailEnd type="triangle" w="med" len="med"/>
          </a:ln>
          <a:effectLst/>
        </p:spPr>
        <p:txBody>
          <a:bodyPr wrap="none">
            <a:prstTxWarp prst="textNoShape">
              <a:avLst/>
            </a:prstTxWarp>
          </a:bodyPr>
          <a:lstStyle/>
          <a:p>
            <a:endParaRPr lang="en-US"/>
          </a:p>
        </p:txBody>
      </p:sp>
      <p:sp>
        <p:nvSpPr>
          <p:cNvPr id="830486" name="Text Box 22"/>
          <p:cNvSpPr txBox="1">
            <a:spLocks noChangeArrowheads="1"/>
          </p:cNvSpPr>
          <p:nvPr/>
        </p:nvSpPr>
        <p:spPr bwMode="auto">
          <a:xfrm>
            <a:off x="228600" y="4419600"/>
            <a:ext cx="2816225" cy="457200"/>
          </a:xfrm>
          <a:prstGeom prst="rect">
            <a:avLst/>
          </a:prstGeom>
          <a:noFill/>
          <a:ln w="9525">
            <a:noFill/>
            <a:miter lim="800000"/>
            <a:headEnd/>
            <a:tailEnd/>
          </a:ln>
          <a:effectLst/>
        </p:spPr>
        <p:txBody>
          <a:bodyPr wrap="none">
            <a:prstTxWarp prst="textNoShape">
              <a:avLst/>
            </a:prstTxWarp>
            <a:spAutoFit/>
          </a:bodyPr>
          <a:lstStyle/>
          <a:p>
            <a:pPr algn="l"/>
            <a:r>
              <a:rPr lang="en-US" sz="2400">
                <a:latin typeface="Times New Roman" pitchFamily="-111" charset="0"/>
              </a:rPr>
              <a:t>Que hambre tengo yo</a:t>
            </a:r>
          </a:p>
        </p:txBody>
      </p:sp>
      <p:sp>
        <p:nvSpPr>
          <p:cNvPr id="830487" name="Text Box 23"/>
          <p:cNvSpPr txBox="1">
            <a:spLocks noChangeArrowheads="1"/>
          </p:cNvSpPr>
          <p:nvPr/>
        </p:nvSpPr>
        <p:spPr bwMode="auto">
          <a:xfrm>
            <a:off x="3581400" y="3886200"/>
            <a:ext cx="2841625" cy="1552575"/>
          </a:xfrm>
          <a:prstGeom prst="rect">
            <a:avLst/>
          </a:prstGeom>
          <a:noFill/>
          <a:ln w="9525">
            <a:noFill/>
            <a:miter lim="800000"/>
            <a:headEnd/>
            <a:tailEnd/>
          </a:ln>
          <a:effectLst/>
        </p:spPr>
        <p:txBody>
          <a:bodyPr wrap="none">
            <a:prstTxWarp prst="textNoShape">
              <a:avLst/>
            </a:prstTxWarp>
            <a:spAutoFit/>
          </a:bodyPr>
          <a:lstStyle/>
          <a:p>
            <a:pPr algn="l"/>
            <a:r>
              <a:rPr lang="en-US" sz="2400">
                <a:latin typeface="Times New Roman" pitchFamily="-111" charset="0"/>
              </a:rPr>
              <a:t>What hunger have I,</a:t>
            </a:r>
          </a:p>
          <a:p>
            <a:pPr algn="l"/>
            <a:r>
              <a:rPr lang="en-US" sz="2400">
                <a:latin typeface="Times New Roman" pitchFamily="-111" charset="0"/>
              </a:rPr>
              <a:t>Hungry I am so,</a:t>
            </a:r>
          </a:p>
          <a:p>
            <a:pPr algn="l"/>
            <a:r>
              <a:rPr lang="en-US" sz="2400">
                <a:latin typeface="Times New Roman" pitchFamily="-111" charset="0"/>
              </a:rPr>
              <a:t>I am so hungry,</a:t>
            </a:r>
          </a:p>
          <a:p>
            <a:pPr algn="l"/>
            <a:r>
              <a:rPr lang="en-US" sz="2400">
                <a:latin typeface="Times New Roman" pitchFamily="-111" charset="0"/>
              </a:rPr>
              <a:t>Have I that hunger …</a:t>
            </a:r>
          </a:p>
        </p:txBody>
      </p:sp>
      <p:sp>
        <p:nvSpPr>
          <p:cNvPr id="830488" name="Text Box 24"/>
          <p:cNvSpPr txBox="1">
            <a:spLocks noChangeArrowheads="1"/>
          </p:cNvSpPr>
          <p:nvPr/>
        </p:nvSpPr>
        <p:spPr bwMode="auto">
          <a:xfrm>
            <a:off x="6934200" y="4419600"/>
            <a:ext cx="2020888" cy="457200"/>
          </a:xfrm>
          <a:prstGeom prst="rect">
            <a:avLst/>
          </a:prstGeom>
          <a:noFill/>
          <a:ln w="9525">
            <a:noFill/>
            <a:miter lim="800000"/>
            <a:headEnd/>
            <a:tailEnd/>
          </a:ln>
          <a:effectLst/>
        </p:spPr>
        <p:txBody>
          <a:bodyPr wrap="none">
            <a:prstTxWarp prst="textNoShape">
              <a:avLst/>
            </a:prstTxWarp>
            <a:spAutoFit/>
          </a:bodyPr>
          <a:lstStyle/>
          <a:p>
            <a:pPr algn="l"/>
            <a:r>
              <a:rPr lang="en-US" sz="2400">
                <a:latin typeface="Times New Roman" pitchFamily="-111" charset="0"/>
              </a:rPr>
              <a:t>I am so hungry</a:t>
            </a:r>
          </a:p>
        </p:txBody>
      </p:sp>
      <p:sp>
        <p:nvSpPr>
          <p:cNvPr id="830489" name="Line 25"/>
          <p:cNvSpPr>
            <a:spLocks noChangeShapeType="1"/>
          </p:cNvSpPr>
          <p:nvPr/>
        </p:nvSpPr>
        <p:spPr bwMode="auto">
          <a:xfrm>
            <a:off x="3124200" y="4648200"/>
            <a:ext cx="304800" cy="0"/>
          </a:xfrm>
          <a:prstGeom prst="line">
            <a:avLst/>
          </a:prstGeom>
          <a:noFill/>
          <a:ln w="9525">
            <a:solidFill>
              <a:schemeClr val="tx1"/>
            </a:solidFill>
            <a:round/>
            <a:headEnd/>
            <a:tailEnd type="triangle" w="med" len="med"/>
          </a:ln>
          <a:effectLst/>
        </p:spPr>
        <p:txBody>
          <a:bodyPr wrap="none">
            <a:prstTxWarp prst="textNoShape">
              <a:avLst/>
            </a:prstTxWarp>
          </a:bodyPr>
          <a:lstStyle/>
          <a:p>
            <a:endParaRPr lang="en-US"/>
          </a:p>
        </p:txBody>
      </p:sp>
      <p:sp>
        <p:nvSpPr>
          <p:cNvPr id="830490" name="Line 26"/>
          <p:cNvSpPr>
            <a:spLocks noChangeShapeType="1"/>
          </p:cNvSpPr>
          <p:nvPr/>
        </p:nvSpPr>
        <p:spPr bwMode="auto">
          <a:xfrm>
            <a:off x="6477000" y="4648200"/>
            <a:ext cx="304800" cy="0"/>
          </a:xfrm>
          <a:prstGeom prst="line">
            <a:avLst/>
          </a:prstGeom>
          <a:noFill/>
          <a:ln w="9525">
            <a:solidFill>
              <a:schemeClr val="tx1"/>
            </a:solidFill>
            <a:round/>
            <a:headEnd/>
            <a:tailEnd type="triangle" w="med" len="med"/>
          </a:ln>
          <a:effectLst/>
        </p:spPr>
        <p:txBody>
          <a:bodyPr wrap="none">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0466" name="Rectangle 2"/>
          <p:cNvSpPr>
            <a:spLocks noGrp="1" noChangeArrowheads="1"/>
          </p:cNvSpPr>
          <p:nvPr>
            <p:ph type="title"/>
          </p:nvPr>
        </p:nvSpPr>
        <p:spPr/>
        <p:txBody>
          <a:bodyPr/>
          <a:lstStyle/>
          <a:p>
            <a:r>
              <a:rPr lang="en-US" smtClean="0"/>
              <a:t>Translation</a:t>
            </a:r>
            <a:endParaRPr lang="en-US" dirty="0"/>
          </a:p>
        </p:txBody>
      </p:sp>
      <p:sp>
        <p:nvSpPr>
          <p:cNvPr id="20" name="Content Placeholder 19"/>
          <p:cNvSpPr>
            <a:spLocks noGrp="1"/>
          </p:cNvSpPr>
          <p:nvPr>
            <p:ph idx="1"/>
          </p:nvPr>
        </p:nvSpPr>
        <p:spPr>
          <a:xfrm>
            <a:off x="457200" y="2362201"/>
            <a:ext cx="8229600" cy="2819400"/>
          </a:xfrm>
        </p:spPr>
        <p:txBody>
          <a:bodyPr/>
          <a:lstStyle/>
          <a:p>
            <a:r>
              <a:rPr lang="en-US" dirty="0" smtClean="0"/>
              <a:t>Let’s assume we have a translation model and a language model</a:t>
            </a:r>
          </a:p>
          <a:p>
            <a:r>
              <a:rPr lang="en-US" dirty="0" smtClean="0"/>
              <a:t>Given a foreign sentence, what question do we want to ask to translate that sentence into English?</a:t>
            </a:r>
            <a:endParaRPr lang="en-US" dirty="0"/>
          </a:p>
        </p:txBody>
      </p:sp>
      <p:sp>
        <p:nvSpPr>
          <p:cNvPr id="17" name="Line 4"/>
          <p:cNvSpPr>
            <a:spLocks noChangeShapeType="1"/>
          </p:cNvSpPr>
          <p:nvPr/>
        </p:nvSpPr>
        <p:spPr bwMode="auto">
          <a:xfrm>
            <a:off x="304800" y="1295400"/>
            <a:ext cx="8458200" cy="0"/>
          </a:xfrm>
          <a:prstGeom prst="line">
            <a:avLst/>
          </a:prstGeom>
          <a:noFill/>
          <a:ln w="76200">
            <a:solidFill>
              <a:srgbClr val="0000CC"/>
            </a:solidFill>
            <a:round/>
            <a:headEnd/>
            <a:tailEnd/>
          </a:ln>
          <a:effectLst/>
        </p:spPr>
        <p:txBody>
          <a:bodyPr wrap="none" anchor="ctr">
            <a:prstTxWarp prst="textNoShape">
              <a:avLst/>
            </a:prstTxWarp>
          </a:bodyPr>
          <a:lstStyle/>
          <a:p>
            <a:endParaRPr lang="en-US"/>
          </a:p>
        </p:txBody>
      </p:sp>
      <p:graphicFrame>
        <p:nvGraphicFramePr>
          <p:cNvPr id="863234" name="Object 2"/>
          <p:cNvGraphicFramePr>
            <a:graphicFrameLocks noChangeAspect="1"/>
          </p:cNvGraphicFramePr>
          <p:nvPr/>
        </p:nvGraphicFramePr>
        <p:xfrm>
          <a:off x="2286000" y="1600200"/>
          <a:ext cx="4076700" cy="533400"/>
        </p:xfrm>
        <a:graphic>
          <a:graphicData uri="http://schemas.openxmlformats.org/presentationml/2006/ole">
            <p:oleObj spid="_x0000_s863234" name="Equation" r:id="rId4" imgW="1358900" imgH="177800" progId="Equation.3">
              <p:embed/>
            </p:oleObj>
          </a:graphicData>
        </a:graphic>
      </p:graphicFrame>
      <p:graphicFrame>
        <p:nvGraphicFramePr>
          <p:cNvPr id="863235" name="Object 3"/>
          <p:cNvGraphicFramePr>
            <a:graphicFrameLocks noChangeAspect="1"/>
          </p:cNvGraphicFramePr>
          <p:nvPr/>
        </p:nvGraphicFramePr>
        <p:xfrm>
          <a:off x="1600200" y="5486400"/>
          <a:ext cx="5715000" cy="533400"/>
        </p:xfrm>
        <a:graphic>
          <a:graphicData uri="http://schemas.openxmlformats.org/presentationml/2006/ole">
            <p:oleObj spid="_x0000_s863235" name="Equation" r:id="rId5" imgW="1905000" imgH="177800" progId="Equation.3">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32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8658" name="Rectangle 2"/>
          <p:cNvSpPr>
            <a:spLocks noChangeArrowheads="1"/>
          </p:cNvSpPr>
          <p:nvPr/>
        </p:nvSpPr>
        <p:spPr bwMode="auto">
          <a:xfrm>
            <a:off x="4800600" y="5334000"/>
            <a:ext cx="2362200" cy="1371600"/>
          </a:xfrm>
          <a:prstGeom prst="rect">
            <a:avLst/>
          </a:prstGeom>
          <a:noFill/>
          <a:ln w="76200">
            <a:solidFill>
              <a:srgbClr val="F5FEA0"/>
            </a:solidFill>
            <a:miter lim="800000"/>
            <a:headEnd/>
            <a:tailEnd/>
          </a:ln>
          <a:effectLst/>
        </p:spPr>
        <p:txBody>
          <a:bodyPr wrap="none" anchor="ctr">
            <a:prstTxWarp prst="textNoShape">
              <a:avLst/>
            </a:prstTxWarp>
          </a:bodyPr>
          <a:lstStyle/>
          <a:p>
            <a:endParaRPr lang="en-US"/>
          </a:p>
        </p:txBody>
      </p:sp>
      <p:sp>
        <p:nvSpPr>
          <p:cNvPr id="838659" name="Rectangle 3"/>
          <p:cNvSpPr>
            <a:spLocks noGrp="1" noChangeArrowheads="1"/>
          </p:cNvSpPr>
          <p:nvPr>
            <p:ph type="title"/>
          </p:nvPr>
        </p:nvSpPr>
        <p:spPr>
          <a:xfrm>
            <a:off x="457200" y="0"/>
            <a:ext cx="8229600" cy="1143000"/>
          </a:xfrm>
        </p:spPr>
        <p:txBody>
          <a:bodyPr/>
          <a:lstStyle/>
          <a:p>
            <a:r>
              <a:rPr lang="en-US"/>
              <a:t>Statistical MT Overview</a:t>
            </a:r>
          </a:p>
        </p:txBody>
      </p:sp>
      <p:sp>
        <p:nvSpPr>
          <p:cNvPr id="838660" name="AutoShape 4"/>
          <p:cNvSpPr>
            <a:spLocks noChangeArrowheads="1"/>
          </p:cNvSpPr>
          <p:nvPr/>
        </p:nvSpPr>
        <p:spPr bwMode="auto">
          <a:xfrm>
            <a:off x="228600" y="2362200"/>
            <a:ext cx="533400" cy="533400"/>
          </a:xfrm>
          <a:prstGeom prst="verticalScroll">
            <a:avLst>
              <a:gd name="adj" fmla="val 125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838661" name="AutoShape 5"/>
          <p:cNvSpPr>
            <a:spLocks noChangeArrowheads="1"/>
          </p:cNvSpPr>
          <p:nvPr/>
        </p:nvSpPr>
        <p:spPr bwMode="auto">
          <a:xfrm>
            <a:off x="762000" y="2362200"/>
            <a:ext cx="533400" cy="533400"/>
          </a:xfrm>
          <a:prstGeom prst="verticalScroll">
            <a:avLst>
              <a:gd name="adj" fmla="val 125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838662" name="Text Box 6"/>
          <p:cNvSpPr txBox="1">
            <a:spLocks noChangeArrowheads="1"/>
          </p:cNvSpPr>
          <p:nvPr/>
        </p:nvSpPr>
        <p:spPr bwMode="auto">
          <a:xfrm>
            <a:off x="-152400" y="1828800"/>
            <a:ext cx="2209800"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Bilingual data</a:t>
            </a:r>
          </a:p>
        </p:txBody>
      </p:sp>
      <p:sp>
        <p:nvSpPr>
          <p:cNvPr id="838663" name="Line 7"/>
          <p:cNvSpPr>
            <a:spLocks noChangeShapeType="1"/>
          </p:cNvSpPr>
          <p:nvPr/>
        </p:nvSpPr>
        <p:spPr bwMode="auto">
          <a:xfrm>
            <a:off x="1676400" y="2667000"/>
            <a:ext cx="685800" cy="0"/>
          </a:xfrm>
          <a:prstGeom prst="line">
            <a:avLst/>
          </a:prstGeom>
          <a:noFill/>
          <a:ln w="38100">
            <a:solidFill>
              <a:schemeClr val="tx1"/>
            </a:solidFill>
            <a:round/>
            <a:headEnd/>
            <a:tailEnd type="triangle" w="med" len="med"/>
          </a:ln>
          <a:effectLst/>
        </p:spPr>
        <p:txBody>
          <a:bodyPr>
            <a:prstTxWarp prst="textNoShape">
              <a:avLst/>
            </a:prstTxWarp>
          </a:bodyPr>
          <a:lstStyle/>
          <a:p>
            <a:endParaRPr lang="en-US"/>
          </a:p>
        </p:txBody>
      </p:sp>
      <p:sp>
        <p:nvSpPr>
          <p:cNvPr id="838664" name="Line 8"/>
          <p:cNvSpPr>
            <a:spLocks noChangeShapeType="1"/>
          </p:cNvSpPr>
          <p:nvPr/>
        </p:nvSpPr>
        <p:spPr bwMode="auto">
          <a:xfrm>
            <a:off x="2743200" y="2286000"/>
            <a:ext cx="3048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838665" name="Line 9"/>
          <p:cNvSpPr>
            <a:spLocks noChangeShapeType="1"/>
          </p:cNvSpPr>
          <p:nvPr/>
        </p:nvSpPr>
        <p:spPr bwMode="auto">
          <a:xfrm>
            <a:off x="3276600" y="2286000"/>
            <a:ext cx="3048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838666" name="Line 10"/>
          <p:cNvSpPr>
            <a:spLocks noChangeShapeType="1"/>
          </p:cNvSpPr>
          <p:nvPr/>
        </p:nvSpPr>
        <p:spPr bwMode="auto">
          <a:xfrm>
            <a:off x="2743200" y="2362200"/>
            <a:ext cx="3048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838667" name="Line 11"/>
          <p:cNvSpPr>
            <a:spLocks noChangeShapeType="1"/>
          </p:cNvSpPr>
          <p:nvPr/>
        </p:nvSpPr>
        <p:spPr bwMode="auto">
          <a:xfrm>
            <a:off x="3276600" y="2362200"/>
            <a:ext cx="3048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838668" name="Line 12"/>
          <p:cNvSpPr>
            <a:spLocks noChangeShapeType="1"/>
          </p:cNvSpPr>
          <p:nvPr/>
        </p:nvSpPr>
        <p:spPr bwMode="auto">
          <a:xfrm>
            <a:off x="2743200" y="2438400"/>
            <a:ext cx="3048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838669" name="Line 13"/>
          <p:cNvSpPr>
            <a:spLocks noChangeShapeType="1"/>
          </p:cNvSpPr>
          <p:nvPr/>
        </p:nvSpPr>
        <p:spPr bwMode="auto">
          <a:xfrm>
            <a:off x="3276600" y="2438400"/>
            <a:ext cx="3048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838670" name="Line 14"/>
          <p:cNvSpPr>
            <a:spLocks noChangeShapeType="1"/>
          </p:cNvSpPr>
          <p:nvPr/>
        </p:nvSpPr>
        <p:spPr bwMode="auto">
          <a:xfrm>
            <a:off x="2743200" y="2514600"/>
            <a:ext cx="3048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838671" name="Line 15"/>
          <p:cNvSpPr>
            <a:spLocks noChangeShapeType="1"/>
          </p:cNvSpPr>
          <p:nvPr/>
        </p:nvSpPr>
        <p:spPr bwMode="auto">
          <a:xfrm>
            <a:off x="3276600" y="2514600"/>
            <a:ext cx="3048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838672" name="Line 16"/>
          <p:cNvSpPr>
            <a:spLocks noChangeShapeType="1"/>
          </p:cNvSpPr>
          <p:nvPr/>
        </p:nvSpPr>
        <p:spPr bwMode="auto">
          <a:xfrm>
            <a:off x="2743200" y="2590800"/>
            <a:ext cx="3048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838673" name="Line 17"/>
          <p:cNvSpPr>
            <a:spLocks noChangeShapeType="1"/>
          </p:cNvSpPr>
          <p:nvPr/>
        </p:nvSpPr>
        <p:spPr bwMode="auto">
          <a:xfrm>
            <a:off x="3276600" y="2590800"/>
            <a:ext cx="3048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838674" name="Line 18"/>
          <p:cNvSpPr>
            <a:spLocks noChangeShapeType="1"/>
          </p:cNvSpPr>
          <p:nvPr/>
        </p:nvSpPr>
        <p:spPr bwMode="auto">
          <a:xfrm>
            <a:off x="2743200" y="2667000"/>
            <a:ext cx="3048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838675" name="Line 19"/>
          <p:cNvSpPr>
            <a:spLocks noChangeShapeType="1"/>
          </p:cNvSpPr>
          <p:nvPr/>
        </p:nvSpPr>
        <p:spPr bwMode="auto">
          <a:xfrm>
            <a:off x="3276600" y="2667000"/>
            <a:ext cx="3048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838676" name="Line 20"/>
          <p:cNvSpPr>
            <a:spLocks noChangeShapeType="1"/>
          </p:cNvSpPr>
          <p:nvPr/>
        </p:nvSpPr>
        <p:spPr bwMode="auto">
          <a:xfrm>
            <a:off x="2743200" y="2743200"/>
            <a:ext cx="3048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838677" name="Line 21"/>
          <p:cNvSpPr>
            <a:spLocks noChangeShapeType="1"/>
          </p:cNvSpPr>
          <p:nvPr/>
        </p:nvSpPr>
        <p:spPr bwMode="auto">
          <a:xfrm>
            <a:off x="3276600" y="2743200"/>
            <a:ext cx="3048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838678" name="Line 22"/>
          <p:cNvSpPr>
            <a:spLocks noChangeShapeType="1"/>
          </p:cNvSpPr>
          <p:nvPr/>
        </p:nvSpPr>
        <p:spPr bwMode="auto">
          <a:xfrm>
            <a:off x="2743200" y="2819400"/>
            <a:ext cx="3048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838679" name="Line 23"/>
          <p:cNvSpPr>
            <a:spLocks noChangeShapeType="1"/>
          </p:cNvSpPr>
          <p:nvPr/>
        </p:nvSpPr>
        <p:spPr bwMode="auto">
          <a:xfrm>
            <a:off x="3276600" y="2819400"/>
            <a:ext cx="3048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838680" name="Text Box 24"/>
          <p:cNvSpPr txBox="1">
            <a:spLocks noChangeArrowheads="1"/>
          </p:cNvSpPr>
          <p:nvPr/>
        </p:nvSpPr>
        <p:spPr bwMode="auto">
          <a:xfrm>
            <a:off x="1143000" y="2895600"/>
            <a:ext cx="1676400"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preprocessing</a:t>
            </a:r>
          </a:p>
        </p:txBody>
      </p:sp>
      <p:sp>
        <p:nvSpPr>
          <p:cNvPr id="838681" name="Text Box 25"/>
          <p:cNvSpPr txBox="1">
            <a:spLocks noChangeArrowheads="1"/>
          </p:cNvSpPr>
          <p:nvPr/>
        </p:nvSpPr>
        <p:spPr bwMode="auto">
          <a:xfrm>
            <a:off x="2286000" y="1600200"/>
            <a:ext cx="1981200" cy="6413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“nice” fragment aligned data</a:t>
            </a:r>
          </a:p>
        </p:txBody>
      </p:sp>
      <p:sp>
        <p:nvSpPr>
          <p:cNvPr id="838682" name="Rectangle 26"/>
          <p:cNvSpPr>
            <a:spLocks noChangeArrowheads="1"/>
          </p:cNvSpPr>
          <p:nvPr/>
        </p:nvSpPr>
        <p:spPr bwMode="auto">
          <a:xfrm>
            <a:off x="5029200" y="1981200"/>
            <a:ext cx="1828800" cy="2819400"/>
          </a:xfrm>
          <a:prstGeom prst="rect">
            <a:avLst/>
          </a:prstGeom>
          <a:noFill/>
          <a:ln w="19050">
            <a:solidFill>
              <a:schemeClr val="tx1"/>
            </a:solidFill>
            <a:miter lim="800000"/>
            <a:headEnd/>
            <a:tailEnd/>
          </a:ln>
          <a:effectLst/>
        </p:spPr>
        <p:txBody>
          <a:bodyPr wrap="none" anchor="ctr">
            <a:prstTxWarp prst="textNoShape">
              <a:avLst/>
            </a:prstTxWarp>
          </a:bodyPr>
          <a:lstStyle/>
          <a:p>
            <a:endParaRPr lang="en-US"/>
          </a:p>
        </p:txBody>
      </p:sp>
      <p:sp>
        <p:nvSpPr>
          <p:cNvPr id="838683" name="Text Box 27"/>
          <p:cNvSpPr txBox="1">
            <a:spLocks noChangeArrowheads="1"/>
          </p:cNvSpPr>
          <p:nvPr/>
        </p:nvSpPr>
        <p:spPr bwMode="auto">
          <a:xfrm>
            <a:off x="5257800" y="2286000"/>
            <a:ext cx="1371600" cy="650875"/>
          </a:xfrm>
          <a:prstGeom prst="rect">
            <a:avLst/>
          </a:prstGeom>
          <a:noFill/>
          <a:ln w="9525">
            <a:solidFill>
              <a:schemeClr val="tx1"/>
            </a:solidFill>
            <a:miter lim="800000"/>
            <a:headEnd/>
            <a:tailEnd/>
          </a:ln>
          <a:effectLst/>
        </p:spPr>
        <p:txBody>
          <a:bodyPr>
            <a:prstTxWarp prst="textNoShape">
              <a:avLst/>
            </a:prstTxWarp>
            <a:spAutoFit/>
          </a:bodyPr>
          <a:lstStyle/>
          <a:p>
            <a:pPr>
              <a:spcBef>
                <a:spcPct val="50000"/>
              </a:spcBef>
            </a:pPr>
            <a:r>
              <a:rPr lang="en-US"/>
              <a:t>Translation model</a:t>
            </a:r>
          </a:p>
        </p:txBody>
      </p:sp>
      <p:sp>
        <p:nvSpPr>
          <p:cNvPr id="838684" name="Text Box 28"/>
          <p:cNvSpPr txBox="1">
            <a:spLocks noChangeArrowheads="1"/>
          </p:cNvSpPr>
          <p:nvPr/>
        </p:nvSpPr>
        <p:spPr bwMode="auto">
          <a:xfrm>
            <a:off x="3962400" y="1066800"/>
            <a:ext cx="1143000" cy="39687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000" b="1">
                <a:solidFill>
                  <a:srgbClr val="FF0000"/>
                </a:solidFill>
              </a:rPr>
              <a:t>training</a:t>
            </a:r>
          </a:p>
        </p:txBody>
      </p:sp>
      <p:sp>
        <p:nvSpPr>
          <p:cNvPr id="838685" name="AutoShape 29"/>
          <p:cNvSpPr>
            <a:spLocks noChangeArrowheads="1"/>
          </p:cNvSpPr>
          <p:nvPr/>
        </p:nvSpPr>
        <p:spPr bwMode="auto">
          <a:xfrm>
            <a:off x="2743200" y="4038600"/>
            <a:ext cx="533400" cy="533400"/>
          </a:xfrm>
          <a:prstGeom prst="verticalScroll">
            <a:avLst>
              <a:gd name="adj" fmla="val 125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838686" name="Text Box 30"/>
          <p:cNvSpPr txBox="1">
            <a:spLocks noChangeArrowheads="1"/>
          </p:cNvSpPr>
          <p:nvPr/>
        </p:nvSpPr>
        <p:spPr bwMode="auto">
          <a:xfrm>
            <a:off x="1524000" y="3505200"/>
            <a:ext cx="2209800"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monolingual data</a:t>
            </a:r>
          </a:p>
        </p:txBody>
      </p:sp>
      <p:sp>
        <p:nvSpPr>
          <p:cNvPr id="838687" name="Text Box 31"/>
          <p:cNvSpPr txBox="1">
            <a:spLocks noChangeArrowheads="1"/>
          </p:cNvSpPr>
          <p:nvPr/>
        </p:nvSpPr>
        <p:spPr bwMode="auto">
          <a:xfrm>
            <a:off x="5257800" y="3810000"/>
            <a:ext cx="1371600" cy="650875"/>
          </a:xfrm>
          <a:prstGeom prst="rect">
            <a:avLst/>
          </a:prstGeom>
          <a:noFill/>
          <a:ln w="9525">
            <a:solidFill>
              <a:schemeClr val="tx1"/>
            </a:solidFill>
            <a:miter lim="800000"/>
            <a:headEnd/>
            <a:tailEnd/>
          </a:ln>
          <a:effectLst/>
        </p:spPr>
        <p:txBody>
          <a:bodyPr>
            <a:prstTxWarp prst="textNoShape">
              <a:avLst/>
            </a:prstTxWarp>
            <a:spAutoFit/>
          </a:bodyPr>
          <a:lstStyle/>
          <a:p>
            <a:pPr>
              <a:spcBef>
                <a:spcPct val="50000"/>
              </a:spcBef>
            </a:pPr>
            <a:r>
              <a:rPr lang="en-US"/>
              <a:t>Language model</a:t>
            </a:r>
          </a:p>
        </p:txBody>
      </p:sp>
      <p:sp>
        <p:nvSpPr>
          <p:cNvPr id="838688" name="Text Box 32"/>
          <p:cNvSpPr txBox="1">
            <a:spLocks noChangeArrowheads="1"/>
          </p:cNvSpPr>
          <p:nvPr/>
        </p:nvSpPr>
        <p:spPr bwMode="auto">
          <a:xfrm>
            <a:off x="5257800" y="1295400"/>
            <a:ext cx="1447800" cy="6413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learned parameters</a:t>
            </a:r>
          </a:p>
        </p:txBody>
      </p:sp>
      <p:sp>
        <p:nvSpPr>
          <p:cNvPr id="838689" name="Line 33"/>
          <p:cNvSpPr>
            <a:spLocks noChangeShapeType="1"/>
          </p:cNvSpPr>
          <p:nvPr/>
        </p:nvSpPr>
        <p:spPr bwMode="auto">
          <a:xfrm>
            <a:off x="457200" y="5029200"/>
            <a:ext cx="8382000" cy="0"/>
          </a:xfrm>
          <a:prstGeom prst="line">
            <a:avLst/>
          </a:prstGeom>
          <a:noFill/>
          <a:ln w="28575">
            <a:solidFill>
              <a:srgbClr val="FF0000"/>
            </a:solidFill>
            <a:round/>
            <a:headEnd/>
            <a:tailEnd/>
          </a:ln>
          <a:effectLst/>
        </p:spPr>
        <p:txBody>
          <a:bodyPr>
            <a:prstTxWarp prst="textNoShape">
              <a:avLst/>
            </a:prstTxWarp>
          </a:bodyPr>
          <a:lstStyle/>
          <a:p>
            <a:endParaRPr lang="en-US"/>
          </a:p>
        </p:txBody>
      </p:sp>
      <p:sp>
        <p:nvSpPr>
          <p:cNvPr id="838690" name="Text Box 34"/>
          <p:cNvSpPr txBox="1">
            <a:spLocks noChangeArrowheads="1"/>
          </p:cNvSpPr>
          <p:nvPr/>
        </p:nvSpPr>
        <p:spPr bwMode="auto">
          <a:xfrm>
            <a:off x="2819400" y="5562600"/>
            <a:ext cx="1524000" cy="6413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Foreign sentence</a:t>
            </a:r>
          </a:p>
        </p:txBody>
      </p:sp>
      <p:sp>
        <p:nvSpPr>
          <p:cNvPr id="838691" name="Text Box 35"/>
          <p:cNvSpPr txBox="1">
            <a:spLocks noChangeArrowheads="1"/>
          </p:cNvSpPr>
          <p:nvPr/>
        </p:nvSpPr>
        <p:spPr bwMode="auto">
          <a:xfrm>
            <a:off x="609600" y="5638800"/>
            <a:ext cx="1752600" cy="39687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000" b="1">
                <a:solidFill>
                  <a:schemeClr val="accent2"/>
                </a:solidFill>
              </a:rPr>
              <a:t>Translation</a:t>
            </a:r>
          </a:p>
        </p:txBody>
      </p:sp>
      <p:sp>
        <p:nvSpPr>
          <p:cNvPr id="838692" name="Line 36"/>
          <p:cNvSpPr>
            <a:spLocks noChangeShapeType="1"/>
          </p:cNvSpPr>
          <p:nvPr/>
        </p:nvSpPr>
        <p:spPr bwMode="auto">
          <a:xfrm>
            <a:off x="4191000" y="5867400"/>
            <a:ext cx="609600" cy="0"/>
          </a:xfrm>
          <a:prstGeom prst="line">
            <a:avLst/>
          </a:prstGeom>
          <a:noFill/>
          <a:ln w="28575">
            <a:solidFill>
              <a:schemeClr val="tx1"/>
            </a:solidFill>
            <a:round/>
            <a:headEnd/>
            <a:tailEnd type="triangle" w="med" len="med"/>
          </a:ln>
          <a:effectLst/>
        </p:spPr>
        <p:txBody>
          <a:bodyPr>
            <a:prstTxWarp prst="textNoShape">
              <a:avLst/>
            </a:prstTxWarp>
          </a:bodyPr>
          <a:lstStyle/>
          <a:p>
            <a:endParaRPr lang="en-US"/>
          </a:p>
        </p:txBody>
      </p:sp>
      <p:sp>
        <p:nvSpPr>
          <p:cNvPr id="838693" name="Line 37"/>
          <p:cNvSpPr>
            <a:spLocks noChangeShapeType="1"/>
          </p:cNvSpPr>
          <p:nvPr/>
        </p:nvSpPr>
        <p:spPr bwMode="auto">
          <a:xfrm>
            <a:off x="5943600" y="4800600"/>
            <a:ext cx="0" cy="533400"/>
          </a:xfrm>
          <a:prstGeom prst="line">
            <a:avLst/>
          </a:prstGeom>
          <a:noFill/>
          <a:ln w="28575">
            <a:solidFill>
              <a:schemeClr val="tx1"/>
            </a:solidFill>
            <a:round/>
            <a:headEnd/>
            <a:tailEnd type="triangle" w="med" len="med"/>
          </a:ln>
          <a:effectLst/>
        </p:spPr>
        <p:txBody>
          <a:bodyPr>
            <a:prstTxWarp prst="textNoShape">
              <a:avLst/>
            </a:prstTxWarp>
          </a:bodyPr>
          <a:lstStyle/>
          <a:p>
            <a:endParaRPr lang="en-US"/>
          </a:p>
        </p:txBody>
      </p:sp>
      <p:sp>
        <p:nvSpPr>
          <p:cNvPr id="838694" name="Text Box 38"/>
          <p:cNvSpPr txBox="1">
            <a:spLocks noChangeArrowheads="1"/>
          </p:cNvSpPr>
          <p:nvPr/>
        </p:nvSpPr>
        <p:spPr bwMode="auto">
          <a:xfrm>
            <a:off x="4876800" y="5410200"/>
            <a:ext cx="2209800" cy="1220788"/>
          </a:xfrm>
          <a:prstGeom prst="rect">
            <a:avLst/>
          </a:prstGeom>
          <a:noFill/>
          <a:ln w="3175">
            <a:solidFill>
              <a:schemeClr val="tx1"/>
            </a:solidFill>
            <a:miter lim="800000"/>
            <a:headEnd/>
            <a:tailEnd/>
          </a:ln>
          <a:effectLst/>
        </p:spPr>
        <p:txBody>
          <a:bodyPr>
            <a:prstTxWarp prst="textNoShape">
              <a:avLst/>
            </a:prstTxWarp>
            <a:spAutoFit/>
          </a:bodyPr>
          <a:lstStyle/>
          <a:p>
            <a:pPr>
              <a:spcBef>
                <a:spcPct val="50000"/>
              </a:spcBef>
            </a:pPr>
            <a:r>
              <a:rPr lang="en-US"/>
              <a:t>Decoder </a:t>
            </a:r>
            <a:br>
              <a:rPr lang="en-US"/>
            </a:br>
            <a:r>
              <a:rPr lang="en-US" sz="1400"/>
              <a:t>(what English sentence is most probable given foreign sentence with learned models)</a:t>
            </a:r>
          </a:p>
        </p:txBody>
      </p:sp>
      <p:sp>
        <p:nvSpPr>
          <p:cNvPr id="838695" name="Rectangle 39"/>
          <p:cNvSpPr>
            <a:spLocks noChangeArrowheads="1"/>
          </p:cNvSpPr>
          <p:nvPr/>
        </p:nvSpPr>
        <p:spPr bwMode="auto">
          <a:xfrm>
            <a:off x="5181600" y="3733800"/>
            <a:ext cx="1524000" cy="838200"/>
          </a:xfrm>
          <a:prstGeom prst="rect">
            <a:avLst/>
          </a:prstGeom>
          <a:noFill/>
          <a:ln w="76200">
            <a:solidFill>
              <a:srgbClr val="F5FEA0"/>
            </a:solidFill>
            <a:miter lim="800000"/>
            <a:headEnd/>
            <a:tailEnd/>
          </a:ln>
          <a:effectLst/>
        </p:spPr>
        <p:txBody>
          <a:bodyPr wrap="none" anchor="ctr">
            <a:prstTxWarp prst="textNoShape">
              <a:avLst/>
            </a:prstTxWarp>
          </a:bodyPr>
          <a:lstStyle/>
          <a:p>
            <a:endParaRPr lang="en-US"/>
          </a:p>
        </p:txBody>
      </p:sp>
      <p:sp>
        <p:nvSpPr>
          <p:cNvPr id="838696" name="Rectangle 40"/>
          <p:cNvSpPr>
            <a:spLocks noChangeArrowheads="1"/>
          </p:cNvSpPr>
          <p:nvPr/>
        </p:nvSpPr>
        <p:spPr bwMode="auto">
          <a:xfrm>
            <a:off x="5181600" y="2209800"/>
            <a:ext cx="1524000" cy="838200"/>
          </a:xfrm>
          <a:prstGeom prst="rect">
            <a:avLst/>
          </a:prstGeom>
          <a:noFill/>
          <a:ln w="76200">
            <a:solidFill>
              <a:srgbClr val="F5FEA0"/>
            </a:solidFill>
            <a:miter lim="800000"/>
            <a:headEnd/>
            <a:tailEnd/>
          </a:ln>
          <a:effectLst/>
        </p:spPr>
        <p:txBody>
          <a:bodyPr wrap="none" anchor="ctr">
            <a:prstTxWarp prst="textNoShape">
              <a:avLst/>
            </a:prstTxWarp>
          </a:bodyPr>
          <a:lstStyle/>
          <a:p>
            <a:endParaRPr lang="en-US"/>
          </a:p>
        </p:txBody>
      </p:sp>
      <p:sp>
        <p:nvSpPr>
          <p:cNvPr id="838697" name="Line 41"/>
          <p:cNvSpPr>
            <a:spLocks noChangeShapeType="1"/>
          </p:cNvSpPr>
          <p:nvPr/>
        </p:nvSpPr>
        <p:spPr bwMode="auto">
          <a:xfrm>
            <a:off x="3886200" y="2590800"/>
            <a:ext cx="1219200" cy="0"/>
          </a:xfrm>
          <a:prstGeom prst="line">
            <a:avLst/>
          </a:prstGeom>
          <a:noFill/>
          <a:ln w="38100">
            <a:solidFill>
              <a:srgbClr val="FF0000"/>
            </a:solidFill>
            <a:round/>
            <a:headEnd/>
            <a:tailEnd type="triangle" w="med" len="med"/>
          </a:ln>
          <a:effectLst/>
        </p:spPr>
        <p:txBody>
          <a:bodyPr>
            <a:prstTxWarp prst="textNoShape">
              <a:avLst/>
            </a:prstTxWarp>
          </a:bodyPr>
          <a:lstStyle/>
          <a:p>
            <a:endParaRPr lang="en-US"/>
          </a:p>
        </p:txBody>
      </p:sp>
      <p:sp>
        <p:nvSpPr>
          <p:cNvPr id="838698" name="Line 42"/>
          <p:cNvSpPr>
            <a:spLocks noChangeShapeType="1"/>
          </p:cNvSpPr>
          <p:nvPr/>
        </p:nvSpPr>
        <p:spPr bwMode="auto">
          <a:xfrm>
            <a:off x="3886200" y="4114800"/>
            <a:ext cx="1219200" cy="0"/>
          </a:xfrm>
          <a:prstGeom prst="line">
            <a:avLst/>
          </a:prstGeom>
          <a:noFill/>
          <a:ln w="38100">
            <a:solidFill>
              <a:srgbClr val="FF0000"/>
            </a:solidFill>
            <a:round/>
            <a:headEnd/>
            <a:tailEnd type="triangle" w="med" len="med"/>
          </a:ln>
          <a:effectLst/>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1218" name="Rectangle 2"/>
          <p:cNvSpPr>
            <a:spLocks noGrp="1" noChangeArrowheads="1"/>
          </p:cNvSpPr>
          <p:nvPr>
            <p:ph type="title"/>
          </p:nvPr>
        </p:nvSpPr>
        <p:spPr/>
        <p:txBody>
          <a:bodyPr/>
          <a:lstStyle/>
          <a:p>
            <a:r>
              <a:rPr lang="en-US"/>
              <a:t>Basic Model, Revisited</a:t>
            </a:r>
          </a:p>
        </p:txBody>
      </p:sp>
      <p:sp>
        <p:nvSpPr>
          <p:cNvPr id="521219" name="Rectangle 3"/>
          <p:cNvSpPr>
            <a:spLocks noGrp="1" noChangeArrowheads="1"/>
          </p:cNvSpPr>
          <p:nvPr>
            <p:ph type="body" idx="1"/>
          </p:nvPr>
        </p:nvSpPr>
        <p:spPr/>
        <p:txBody>
          <a:bodyPr/>
          <a:lstStyle/>
          <a:p>
            <a:pPr>
              <a:lnSpc>
                <a:spcPct val="90000"/>
              </a:lnSpc>
              <a:buFontTx/>
              <a:buNone/>
            </a:pPr>
            <a:r>
              <a:rPr lang="en-US"/>
              <a:t>argmax  P(e | f)  = </a:t>
            </a:r>
          </a:p>
          <a:p>
            <a:pPr>
              <a:lnSpc>
                <a:spcPct val="90000"/>
              </a:lnSpc>
              <a:buFontTx/>
              <a:buNone/>
            </a:pPr>
            <a:r>
              <a:rPr lang="en-US"/>
              <a:t>    e</a:t>
            </a:r>
          </a:p>
          <a:p>
            <a:pPr>
              <a:lnSpc>
                <a:spcPct val="90000"/>
              </a:lnSpc>
              <a:buFontTx/>
              <a:buNone/>
            </a:pPr>
            <a:endParaRPr lang="en-US"/>
          </a:p>
          <a:p>
            <a:pPr>
              <a:lnSpc>
                <a:spcPct val="90000"/>
              </a:lnSpc>
              <a:buFontTx/>
              <a:buNone/>
            </a:pPr>
            <a:r>
              <a:rPr lang="en-US"/>
              <a:t>argmax  P(e) </a:t>
            </a:r>
            <a:r>
              <a:rPr lang="en-US" sz="2400"/>
              <a:t>x</a:t>
            </a:r>
            <a:r>
              <a:rPr lang="en-US"/>
              <a:t> P(f | e) / P(f)   =</a:t>
            </a:r>
          </a:p>
          <a:p>
            <a:pPr>
              <a:lnSpc>
                <a:spcPct val="90000"/>
              </a:lnSpc>
              <a:buFontTx/>
              <a:buNone/>
            </a:pPr>
            <a:r>
              <a:rPr lang="en-US"/>
              <a:t>    e</a:t>
            </a:r>
          </a:p>
          <a:p>
            <a:pPr>
              <a:lnSpc>
                <a:spcPct val="90000"/>
              </a:lnSpc>
              <a:buFontTx/>
              <a:buNone/>
            </a:pPr>
            <a:endParaRPr lang="en-US"/>
          </a:p>
          <a:p>
            <a:pPr>
              <a:lnSpc>
                <a:spcPct val="90000"/>
              </a:lnSpc>
              <a:buFontTx/>
              <a:buNone/>
            </a:pPr>
            <a:r>
              <a:rPr lang="en-US"/>
              <a:t>argmax  P(e) </a:t>
            </a:r>
            <a:r>
              <a:rPr lang="en-US" sz="2400"/>
              <a:t>x</a:t>
            </a:r>
            <a:r>
              <a:rPr lang="en-US"/>
              <a:t> P(f | e)</a:t>
            </a:r>
          </a:p>
          <a:p>
            <a:pPr>
              <a:lnSpc>
                <a:spcPct val="90000"/>
              </a:lnSpc>
              <a:buFontTx/>
              <a:buNone/>
            </a:pPr>
            <a:r>
              <a:rPr lang="en-US"/>
              <a:t>    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33400" y="990600"/>
            <a:ext cx="8077200" cy="4826000"/>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42" name="Rectangle 2"/>
          <p:cNvSpPr>
            <a:spLocks noGrp="1" noChangeArrowheads="1"/>
          </p:cNvSpPr>
          <p:nvPr>
            <p:ph type="title"/>
          </p:nvPr>
        </p:nvSpPr>
        <p:spPr/>
        <p:txBody>
          <a:bodyPr/>
          <a:lstStyle/>
          <a:p>
            <a:r>
              <a:rPr lang="en-US"/>
              <a:t>Basic Model, Revisited</a:t>
            </a:r>
          </a:p>
        </p:txBody>
      </p:sp>
      <p:sp>
        <p:nvSpPr>
          <p:cNvPr id="522243" name="Rectangle 3"/>
          <p:cNvSpPr>
            <a:spLocks noGrp="1" noChangeArrowheads="1"/>
          </p:cNvSpPr>
          <p:nvPr>
            <p:ph type="body" idx="1"/>
          </p:nvPr>
        </p:nvSpPr>
        <p:spPr/>
        <p:txBody>
          <a:bodyPr/>
          <a:lstStyle/>
          <a:p>
            <a:pPr>
              <a:lnSpc>
                <a:spcPct val="90000"/>
              </a:lnSpc>
              <a:buFontTx/>
              <a:buNone/>
            </a:pPr>
            <a:r>
              <a:rPr lang="en-US"/>
              <a:t>argmax  P(e | f)  = </a:t>
            </a:r>
          </a:p>
          <a:p>
            <a:pPr>
              <a:lnSpc>
                <a:spcPct val="90000"/>
              </a:lnSpc>
              <a:buFontTx/>
              <a:buNone/>
            </a:pPr>
            <a:r>
              <a:rPr lang="en-US"/>
              <a:t>    e</a:t>
            </a:r>
          </a:p>
          <a:p>
            <a:pPr>
              <a:lnSpc>
                <a:spcPct val="90000"/>
              </a:lnSpc>
              <a:buFontTx/>
              <a:buNone/>
            </a:pPr>
            <a:endParaRPr lang="en-US"/>
          </a:p>
          <a:p>
            <a:pPr>
              <a:lnSpc>
                <a:spcPct val="90000"/>
              </a:lnSpc>
              <a:buFontTx/>
              <a:buNone/>
            </a:pPr>
            <a:r>
              <a:rPr lang="en-US"/>
              <a:t>argmax  P(e) </a:t>
            </a:r>
            <a:r>
              <a:rPr lang="en-US" sz="2400"/>
              <a:t>x</a:t>
            </a:r>
            <a:r>
              <a:rPr lang="en-US"/>
              <a:t> P(f | e) / P(f)   =</a:t>
            </a:r>
          </a:p>
          <a:p>
            <a:pPr>
              <a:lnSpc>
                <a:spcPct val="90000"/>
              </a:lnSpc>
              <a:buFontTx/>
              <a:buNone/>
            </a:pPr>
            <a:r>
              <a:rPr lang="en-US"/>
              <a:t>    e</a:t>
            </a:r>
          </a:p>
          <a:p>
            <a:pPr>
              <a:lnSpc>
                <a:spcPct val="90000"/>
              </a:lnSpc>
              <a:buFontTx/>
              <a:buNone/>
            </a:pPr>
            <a:endParaRPr lang="en-US"/>
          </a:p>
          <a:p>
            <a:pPr>
              <a:lnSpc>
                <a:spcPct val="90000"/>
              </a:lnSpc>
              <a:buFontTx/>
              <a:buNone/>
            </a:pPr>
            <a:r>
              <a:rPr lang="en-US"/>
              <a:t>argmax  P(e)</a:t>
            </a:r>
            <a:r>
              <a:rPr lang="en-US" baseline="30000"/>
              <a:t>2.4</a:t>
            </a:r>
            <a:r>
              <a:rPr lang="en-US"/>
              <a:t> </a:t>
            </a:r>
            <a:r>
              <a:rPr lang="en-US" sz="2400"/>
              <a:t>x</a:t>
            </a:r>
            <a:r>
              <a:rPr lang="en-US"/>
              <a:t> P(f | e)      … works better!</a:t>
            </a:r>
          </a:p>
          <a:p>
            <a:pPr>
              <a:lnSpc>
                <a:spcPct val="90000"/>
              </a:lnSpc>
              <a:buFontTx/>
              <a:buNone/>
            </a:pPr>
            <a:r>
              <a:rPr lang="en-US"/>
              <a:t>    e</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3266" name="Rectangle 2"/>
          <p:cNvSpPr>
            <a:spLocks noGrp="1" noChangeArrowheads="1"/>
          </p:cNvSpPr>
          <p:nvPr>
            <p:ph type="title"/>
          </p:nvPr>
        </p:nvSpPr>
        <p:spPr/>
        <p:txBody>
          <a:bodyPr/>
          <a:lstStyle/>
          <a:p>
            <a:r>
              <a:rPr lang="en-US"/>
              <a:t>Basic Model, Revisited</a:t>
            </a:r>
          </a:p>
        </p:txBody>
      </p:sp>
      <p:sp>
        <p:nvSpPr>
          <p:cNvPr id="523267" name="Rectangle 3"/>
          <p:cNvSpPr>
            <a:spLocks noGrp="1" noChangeArrowheads="1"/>
          </p:cNvSpPr>
          <p:nvPr>
            <p:ph type="body" idx="1"/>
          </p:nvPr>
        </p:nvSpPr>
        <p:spPr/>
        <p:txBody>
          <a:bodyPr/>
          <a:lstStyle/>
          <a:p>
            <a:pPr>
              <a:lnSpc>
                <a:spcPct val="90000"/>
              </a:lnSpc>
              <a:buFontTx/>
              <a:buNone/>
            </a:pPr>
            <a:r>
              <a:rPr lang="en-US"/>
              <a:t>argmax  P(e | f)  = </a:t>
            </a:r>
          </a:p>
          <a:p>
            <a:pPr>
              <a:lnSpc>
                <a:spcPct val="90000"/>
              </a:lnSpc>
              <a:buFontTx/>
              <a:buNone/>
            </a:pPr>
            <a:r>
              <a:rPr lang="en-US"/>
              <a:t>    e</a:t>
            </a:r>
          </a:p>
          <a:p>
            <a:pPr>
              <a:lnSpc>
                <a:spcPct val="90000"/>
              </a:lnSpc>
              <a:buFontTx/>
              <a:buNone/>
            </a:pPr>
            <a:endParaRPr lang="en-US"/>
          </a:p>
          <a:p>
            <a:pPr>
              <a:lnSpc>
                <a:spcPct val="90000"/>
              </a:lnSpc>
              <a:buFontTx/>
              <a:buNone/>
            </a:pPr>
            <a:r>
              <a:rPr lang="en-US"/>
              <a:t>argmax  P(e) </a:t>
            </a:r>
            <a:r>
              <a:rPr lang="en-US" sz="2400"/>
              <a:t>x</a:t>
            </a:r>
            <a:r>
              <a:rPr lang="en-US"/>
              <a:t> P(f | e) / P(f) </a:t>
            </a:r>
          </a:p>
          <a:p>
            <a:pPr>
              <a:lnSpc>
                <a:spcPct val="90000"/>
              </a:lnSpc>
              <a:buFontTx/>
              <a:buNone/>
            </a:pPr>
            <a:r>
              <a:rPr lang="en-US"/>
              <a:t>    e</a:t>
            </a:r>
          </a:p>
          <a:p>
            <a:pPr>
              <a:lnSpc>
                <a:spcPct val="90000"/>
              </a:lnSpc>
              <a:buFontTx/>
              <a:buNone/>
            </a:pPr>
            <a:endParaRPr lang="en-US"/>
          </a:p>
          <a:p>
            <a:pPr>
              <a:lnSpc>
                <a:spcPct val="90000"/>
              </a:lnSpc>
              <a:buFontTx/>
              <a:buNone/>
            </a:pPr>
            <a:r>
              <a:rPr lang="en-US"/>
              <a:t>argmax  P(e)</a:t>
            </a:r>
            <a:r>
              <a:rPr lang="en-US" baseline="30000"/>
              <a:t>2.4</a:t>
            </a:r>
            <a:r>
              <a:rPr lang="en-US"/>
              <a:t> </a:t>
            </a:r>
            <a:r>
              <a:rPr lang="en-US" sz="2400"/>
              <a:t>x</a:t>
            </a:r>
            <a:r>
              <a:rPr lang="en-US"/>
              <a:t> P(f | e) </a:t>
            </a:r>
            <a:r>
              <a:rPr lang="en-US" sz="2400"/>
              <a:t>x</a:t>
            </a:r>
            <a:r>
              <a:rPr lang="en-US"/>
              <a:t> length(e)</a:t>
            </a:r>
            <a:r>
              <a:rPr lang="en-US" baseline="30000"/>
              <a:t>1.1</a:t>
            </a:r>
          </a:p>
          <a:p>
            <a:pPr>
              <a:lnSpc>
                <a:spcPct val="90000"/>
              </a:lnSpc>
              <a:buFontTx/>
              <a:buNone/>
            </a:pPr>
            <a:r>
              <a:rPr lang="en-US"/>
              <a:t>    e</a:t>
            </a:r>
          </a:p>
        </p:txBody>
      </p:sp>
      <p:sp>
        <p:nvSpPr>
          <p:cNvPr id="523268" name="Text Box 4"/>
          <p:cNvSpPr txBox="1">
            <a:spLocks noChangeArrowheads="1"/>
          </p:cNvSpPr>
          <p:nvPr/>
        </p:nvSpPr>
        <p:spPr bwMode="auto">
          <a:xfrm>
            <a:off x="4724400" y="5835650"/>
            <a:ext cx="3741738" cy="641350"/>
          </a:xfrm>
          <a:prstGeom prst="rect">
            <a:avLst/>
          </a:prstGeom>
          <a:noFill/>
          <a:ln w="9525">
            <a:noFill/>
            <a:miter lim="800000"/>
            <a:headEnd/>
            <a:tailEnd/>
          </a:ln>
          <a:effectLst/>
        </p:spPr>
        <p:txBody>
          <a:bodyPr wrap="none">
            <a:prstTxWarp prst="textNoShape">
              <a:avLst/>
            </a:prstTxWarp>
            <a:spAutoFit/>
          </a:bodyPr>
          <a:lstStyle/>
          <a:p>
            <a:r>
              <a:rPr lang="en-US"/>
              <a:t>Rewards longer hypotheses, since </a:t>
            </a:r>
          </a:p>
          <a:p>
            <a:r>
              <a:rPr lang="en-US"/>
              <a:t>these are unfairly punished by P(e)</a:t>
            </a:r>
          </a:p>
        </p:txBody>
      </p:sp>
      <p:sp>
        <p:nvSpPr>
          <p:cNvPr id="523269" name="Line 5"/>
          <p:cNvSpPr>
            <a:spLocks noChangeShapeType="1"/>
          </p:cNvSpPr>
          <p:nvPr/>
        </p:nvSpPr>
        <p:spPr bwMode="auto">
          <a:xfrm flipH="1" flipV="1">
            <a:off x="5943600" y="5410200"/>
            <a:ext cx="152400" cy="3810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4290" name="Rectangle 2"/>
          <p:cNvSpPr>
            <a:spLocks noGrp="1" noChangeArrowheads="1"/>
          </p:cNvSpPr>
          <p:nvPr>
            <p:ph type="title"/>
          </p:nvPr>
        </p:nvSpPr>
        <p:spPr/>
        <p:txBody>
          <a:bodyPr/>
          <a:lstStyle/>
          <a:p>
            <a:r>
              <a:rPr lang="en-US"/>
              <a:t>Basic Model, Revisited</a:t>
            </a:r>
          </a:p>
        </p:txBody>
      </p:sp>
      <p:sp>
        <p:nvSpPr>
          <p:cNvPr id="524291" name="Rectangle 3"/>
          <p:cNvSpPr>
            <a:spLocks noGrp="1" noChangeArrowheads="1"/>
          </p:cNvSpPr>
          <p:nvPr>
            <p:ph type="body" idx="1"/>
          </p:nvPr>
        </p:nvSpPr>
        <p:spPr>
          <a:xfrm>
            <a:off x="152400" y="1600200"/>
            <a:ext cx="8839200" cy="4525963"/>
          </a:xfrm>
        </p:spPr>
        <p:txBody>
          <a:bodyPr/>
          <a:lstStyle/>
          <a:p>
            <a:pPr>
              <a:buFontTx/>
              <a:buNone/>
            </a:pPr>
            <a:endParaRPr lang="en-US"/>
          </a:p>
          <a:p>
            <a:pPr>
              <a:buFontTx/>
              <a:buNone/>
            </a:pPr>
            <a:r>
              <a:rPr lang="en-US"/>
              <a:t>argmax  P(e)</a:t>
            </a:r>
            <a:r>
              <a:rPr lang="en-US" baseline="30000"/>
              <a:t>2.4</a:t>
            </a:r>
            <a:r>
              <a:rPr lang="en-US"/>
              <a:t> </a:t>
            </a:r>
            <a:r>
              <a:rPr lang="en-US" sz="2400"/>
              <a:t>x</a:t>
            </a:r>
            <a:r>
              <a:rPr lang="en-US"/>
              <a:t> P(f | e) </a:t>
            </a:r>
            <a:r>
              <a:rPr lang="en-US" sz="2400"/>
              <a:t>x</a:t>
            </a:r>
            <a:r>
              <a:rPr lang="en-US"/>
              <a:t> length(e)</a:t>
            </a:r>
            <a:r>
              <a:rPr lang="en-US" baseline="30000"/>
              <a:t>1.1</a:t>
            </a:r>
            <a:r>
              <a:rPr lang="en-US"/>
              <a:t> </a:t>
            </a:r>
            <a:r>
              <a:rPr lang="en-US" sz="2400"/>
              <a:t>x</a:t>
            </a:r>
            <a:r>
              <a:rPr lang="en-US"/>
              <a:t> KS </a:t>
            </a:r>
            <a:r>
              <a:rPr lang="en-US" baseline="30000"/>
              <a:t>3.7</a:t>
            </a:r>
            <a:r>
              <a:rPr lang="en-US"/>
              <a:t> … </a:t>
            </a:r>
            <a:endParaRPr lang="en-US" baseline="30000"/>
          </a:p>
          <a:p>
            <a:pPr>
              <a:buFontTx/>
              <a:buNone/>
            </a:pPr>
            <a:r>
              <a:rPr lang="en-US"/>
              <a:t>    e</a:t>
            </a:r>
          </a:p>
        </p:txBody>
      </p:sp>
      <p:sp>
        <p:nvSpPr>
          <p:cNvPr id="524292" name="Text Box 4"/>
          <p:cNvSpPr txBox="1">
            <a:spLocks noChangeArrowheads="1"/>
          </p:cNvSpPr>
          <p:nvPr/>
        </p:nvSpPr>
        <p:spPr bwMode="auto">
          <a:xfrm>
            <a:off x="1752600" y="3581400"/>
            <a:ext cx="7325593" cy="2246769"/>
          </a:xfrm>
          <a:prstGeom prst="rect">
            <a:avLst/>
          </a:prstGeom>
          <a:noFill/>
          <a:ln w="9525">
            <a:noFill/>
            <a:miter lim="800000"/>
            <a:headEnd/>
            <a:tailEnd/>
          </a:ln>
          <a:effectLst/>
        </p:spPr>
        <p:txBody>
          <a:bodyPr wrap="none">
            <a:prstTxWarp prst="textNoShape">
              <a:avLst/>
            </a:prstTxWarp>
            <a:spAutoFit/>
          </a:bodyPr>
          <a:lstStyle/>
          <a:p>
            <a:pPr algn="l"/>
            <a:r>
              <a:rPr lang="en-US" sz="2000" dirty="0"/>
              <a:t>Lots of knowledge sources vote on any given hypothesis.</a:t>
            </a:r>
          </a:p>
          <a:p>
            <a:pPr algn="l"/>
            <a:endParaRPr lang="en-US" sz="2000" dirty="0"/>
          </a:p>
          <a:p>
            <a:pPr algn="l"/>
            <a:r>
              <a:rPr lang="en-US" sz="2000" dirty="0"/>
              <a:t>“Knowledge source” = “feature function” = “score component”.</a:t>
            </a:r>
          </a:p>
          <a:p>
            <a:pPr algn="l"/>
            <a:endParaRPr lang="en-US" sz="2000" dirty="0" smtClean="0"/>
          </a:p>
          <a:p>
            <a:pPr algn="l"/>
            <a:r>
              <a:rPr lang="en-US" sz="2000" dirty="0" smtClean="0"/>
              <a:t>A feature </a:t>
            </a:r>
            <a:r>
              <a:rPr lang="en-US" sz="2000" dirty="0"/>
              <a:t>function simply scores a hypothesis with a real value.</a:t>
            </a:r>
          </a:p>
          <a:p>
            <a:pPr algn="l"/>
            <a:endParaRPr lang="en-US" sz="2000" dirty="0"/>
          </a:p>
          <a:p>
            <a:pPr algn="l"/>
            <a:r>
              <a:rPr lang="en-US" sz="2000" dirty="0"/>
              <a:t>	(May be binary, as in “</a:t>
            </a:r>
            <a:r>
              <a:rPr lang="en-US" sz="2000" dirty="0" err="1"/>
              <a:t>e</a:t>
            </a:r>
            <a:r>
              <a:rPr lang="en-US" sz="2000" dirty="0"/>
              <a:t> has a verb”)</a:t>
            </a:r>
            <a:r>
              <a:rPr lang="en-US" sz="2000" dirty="0" smtClean="0"/>
              <a:t>.</a:t>
            </a:r>
          </a:p>
        </p:txBody>
      </p:sp>
      <p:sp>
        <p:nvSpPr>
          <p:cNvPr id="524293" name="AutoShape 5"/>
          <p:cNvSpPr>
            <a:spLocks/>
          </p:cNvSpPr>
          <p:nvPr/>
        </p:nvSpPr>
        <p:spPr bwMode="auto">
          <a:xfrm rot="-5400000">
            <a:off x="5219700" y="-38100"/>
            <a:ext cx="228600" cy="6553200"/>
          </a:xfrm>
          <a:prstGeom prst="leftBrace">
            <a:avLst>
              <a:gd name="adj1" fmla="val 238889"/>
              <a:gd name="adj2" fmla="val 50000"/>
            </a:avLst>
          </a:prstGeom>
          <a:noFill/>
          <a:ln w="9525">
            <a:solidFill>
              <a:schemeClr val="tx1"/>
            </a:solidFill>
            <a:round/>
            <a:headEnd/>
            <a:tailEn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6610" name="Rectangle 2"/>
          <p:cNvSpPr>
            <a:spLocks noGrp="1" noChangeArrowheads="1"/>
          </p:cNvSpPr>
          <p:nvPr>
            <p:ph type="title"/>
          </p:nvPr>
        </p:nvSpPr>
        <p:spPr>
          <a:xfrm>
            <a:off x="457200" y="0"/>
            <a:ext cx="8229600" cy="1143000"/>
          </a:xfrm>
        </p:spPr>
        <p:txBody>
          <a:bodyPr/>
          <a:lstStyle/>
          <a:p>
            <a:r>
              <a:rPr lang="en-US" sz="4000" dirty="0" smtClean="0"/>
              <a:t>Problems </a:t>
            </a:r>
            <a:r>
              <a:rPr lang="en-US" sz="4000" dirty="0"/>
              <a:t>for Statistical MT</a:t>
            </a:r>
          </a:p>
        </p:txBody>
      </p:sp>
      <p:sp>
        <p:nvSpPr>
          <p:cNvPr id="836611" name="Rectangle 3"/>
          <p:cNvSpPr>
            <a:spLocks noGrp="1" noChangeArrowheads="1"/>
          </p:cNvSpPr>
          <p:nvPr>
            <p:ph type="body" idx="1"/>
          </p:nvPr>
        </p:nvSpPr>
        <p:spPr>
          <a:xfrm>
            <a:off x="152400" y="914400"/>
            <a:ext cx="8686800" cy="5715000"/>
          </a:xfrm>
        </p:spPr>
        <p:txBody>
          <a:bodyPr/>
          <a:lstStyle/>
          <a:p>
            <a:pPr>
              <a:lnSpc>
                <a:spcPct val="90000"/>
              </a:lnSpc>
            </a:pPr>
            <a:r>
              <a:rPr lang="en-US" sz="2400" dirty="0" smtClean="0"/>
              <a:t>Preprocessing</a:t>
            </a:r>
          </a:p>
          <a:p>
            <a:pPr lvl="1">
              <a:lnSpc>
                <a:spcPct val="90000"/>
              </a:lnSpc>
            </a:pPr>
            <a:r>
              <a:rPr lang="en-US" sz="2000" dirty="0" smtClean="0"/>
              <a:t>How do we get aligned bilingual text?</a:t>
            </a:r>
          </a:p>
          <a:p>
            <a:pPr lvl="1">
              <a:lnSpc>
                <a:spcPct val="90000"/>
              </a:lnSpc>
            </a:pPr>
            <a:r>
              <a:rPr lang="en-US" sz="2000" dirty="0" smtClean="0"/>
              <a:t>Tokenization</a:t>
            </a:r>
          </a:p>
          <a:p>
            <a:pPr lvl="1">
              <a:lnSpc>
                <a:spcPct val="90000"/>
              </a:lnSpc>
            </a:pPr>
            <a:r>
              <a:rPr lang="en-US" sz="2000" dirty="0" smtClean="0"/>
              <a:t>Segmentation (document, sentence, word)</a:t>
            </a:r>
          </a:p>
          <a:p>
            <a:pPr>
              <a:lnSpc>
                <a:spcPct val="90000"/>
              </a:lnSpc>
            </a:pPr>
            <a:r>
              <a:rPr lang="en-US" sz="2400" dirty="0" smtClean="0"/>
              <a:t>Language modeling</a:t>
            </a:r>
          </a:p>
          <a:p>
            <a:pPr lvl="1">
              <a:lnSpc>
                <a:spcPct val="90000"/>
              </a:lnSpc>
            </a:pPr>
            <a:r>
              <a:rPr lang="en-US" sz="2000" dirty="0"/>
              <a:t>Given an English string </a:t>
            </a:r>
            <a:r>
              <a:rPr lang="en-US" sz="2000" dirty="0" err="1"/>
              <a:t>e</a:t>
            </a:r>
            <a:r>
              <a:rPr lang="en-US" sz="2000" dirty="0"/>
              <a:t>, assigns </a:t>
            </a:r>
            <a:r>
              <a:rPr lang="en-US" sz="2000" dirty="0" err="1"/>
              <a:t>P(e</a:t>
            </a:r>
            <a:r>
              <a:rPr lang="en-US" sz="2000" dirty="0"/>
              <a:t>) by </a:t>
            </a:r>
            <a:r>
              <a:rPr lang="en-US" sz="2000" dirty="0" smtClean="0"/>
              <a:t>formula</a:t>
            </a:r>
          </a:p>
          <a:p>
            <a:pPr>
              <a:lnSpc>
                <a:spcPct val="90000"/>
              </a:lnSpc>
            </a:pPr>
            <a:r>
              <a:rPr lang="en-US" sz="2400" dirty="0"/>
              <a:t>Translation </a:t>
            </a:r>
            <a:r>
              <a:rPr lang="en-US" sz="2400" dirty="0" smtClean="0"/>
              <a:t>modeling</a:t>
            </a:r>
          </a:p>
          <a:p>
            <a:pPr lvl="1">
              <a:lnSpc>
                <a:spcPct val="90000"/>
              </a:lnSpc>
            </a:pPr>
            <a:r>
              <a:rPr lang="en-US" sz="2000" dirty="0"/>
              <a:t>Given a pair of strings &lt;</a:t>
            </a:r>
            <a:r>
              <a:rPr lang="en-US" sz="2000" dirty="0" err="1"/>
              <a:t>f,e</a:t>
            </a:r>
            <a:r>
              <a:rPr lang="en-US" sz="2000" dirty="0"/>
              <a:t>&gt;, assigns </a:t>
            </a:r>
            <a:r>
              <a:rPr lang="en-US" sz="2000" dirty="0" err="1"/>
              <a:t>P(f</a:t>
            </a:r>
            <a:r>
              <a:rPr lang="en-US" sz="2000" dirty="0"/>
              <a:t> | </a:t>
            </a:r>
            <a:r>
              <a:rPr lang="en-US" sz="2000" dirty="0" err="1"/>
              <a:t>e</a:t>
            </a:r>
            <a:r>
              <a:rPr lang="en-US" sz="2000" dirty="0"/>
              <a:t>) by </a:t>
            </a:r>
            <a:r>
              <a:rPr lang="en-US" sz="2000" dirty="0" smtClean="0"/>
              <a:t>formula</a:t>
            </a:r>
          </a:p>
          <a:p>
            <a:pPr>
              <a:lnSpc>
                <a:spcPct val="90000"/>
              </a:lnSpc>
            </a:pPr>
            <a:r>
              <a:rPr lang="en-US" sz="2400" dirty="0" smtClean="0"/>
              <a:t>Decoding</a:t>
            </a:r>
          </a:p>
          <a:p>
            <a:pPr lvl="1">
              <a:lnSpc>
                <a:spcPct val="90000"/>
              </a:lnSpc>
            </a:pPr>
            <a:r>
              <a:rPr lang="en-US" sz="2000" dirty="0"/>
              <a:t>Given a language model, a translation model, and a new sentence </a:t>
            </a:r>
            <a:r>
              <a:rPr lang="en-US" sz="2000" dirty="0" err="1"/>
              <a:t>f</a:t>
            </a:r>
            <a:r>
              <a:rPr lang="en-US" sz="2000" dirty="0"/>
              <a:t> … find translation </a:t>
            </a:r>
            <a:r>
              <a:rPr lang="en-US" sz="2000" dirty="0" err="1"/>
              <a:t>e</a:t>
            </a:r>
            <a:r>
              <a:rPr lang="en-US" sz="2000" dirty="0"/>
              <a:t> maximizing </a:t>
            </a:r>
            <a:r>
              <a:rPr lang="en-US" sz="2000" dirty="0" err="1"/>
              <a:t>P(e</a:t>
            </a:r>
            <a:r>
              <a:rPr lang="en-US" sz="2000" dirty="0"/>
              <a:t>) * </a:t>
            </a:r>
            <a:r>
              <a:rPr lang="en-US" sz="2000" dirty="0" err="1"/>
              <a:t>P(f</a:t>
            </a:r>
            <a:r>
              <a:rPr lang="en-US" sz="2000" dirty="0"/>
              <a:t> | </a:t>
            </a:r>
            <a:r>
              <a:rPr lang="en-US" sz="2000" dirty="0" err="1"/>
              <a:t>e</a:t>
            </a:r>
            <a:r>
              <a:rPr lang="en-US" sz="2000" dirty="0" smtClean="0"/>
              <a:t>)</a:t>
            </a:r>
          </a:p>
          <a:p>
            <a:pPr>
              <a:lnSpc>
                <a:spcPct val="90000"/>
              </a:lnSpc>
            </a:pPr>
            <a:r>
              <a:rPr lang="en-US" sz="2400" dirty="0" smtClean="0"/>
              <a:t>Parameter optimization</a:t>
            </a:r>
          </a:p>
          <a:p>
            <a:pPr lvl="1">
              <a:lnSpc>
                <a:spcPct val="90000"/>
              </a:lnSpc>
            </a:pPr>
            <a:r>
              <a:rPr lang="en-US" sz="2000" dirty="0" smtClean="0"/>
              <a:t>Given a model with multiple feature functions, how are they related?  What are the optimal </a:t>
            </a:r>
            <a:r>
              <a:rPr lang="en-US" sz="2000" dirty="0" err="1" smtClean="0"/>
              <a:t>paraeters</a:t>
            </a:r>
            <a:r>
              <a:rPr lang="en-US" sz="2000" dirty="0" smtClean="0"/>
              <a:t>?</a:t>
            </a:r>
          </a:p>
          <a:p>
            <a:pPr>
              <a:lnSpc>
                <a:spcPct val="90000"/>
              </a:lnSpc>
            </a:pPr>
            <a:r>
              <a:rPr lang="en-US" sz="2400" dirty="0" smtClean="0"/>
              <a:t>Evaluation</a:t>
            </a:r>
          </a:p>
          <a:p>
            <a:pPr lvl="1">
              <a:lnSpc>
                <a:spcPct val="90000"/>
              </a:lnSpc>
            </a:pPr>
            <a:r>
              <a:rPr lang="en-US" sz="2000" dirty="0" smtClean="0"/>
              <a:t>How well is a system doing?  How can we compare two systems?</a:t>
            </a:r>
          </a:p>
          <a:p>
            <a:pPr lvl="1">
              <a:lnSpc>
                <a:spcPct val="90000"/>
              </a:lnSpc>
            </a:pPr>
            <a:endParaRPr lang="en-US" sz="20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419350" y="2438400"/>
            <a:ext cx="4305300" cy="1981200"/>
          </a:xfrm>
          <a:prstGeom prst="rect">
            <a:avLst/>
          </a:prstGeo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6610" name="Rectangle 2"/>
          <p:cNvSpPr>
            <a:spLocks noGrp="1" noChangeArrowheads="1"/>
          </p:cNvSpPr>
          <p:nvPr>
            <p:ph type="title"/>
          </p:nvPr>
        </p:nvSpPr>
        <p:spPr>
          <a:xfrm>
            <a:off x="457200" y="0"/>
            <a:ext cx="8229600" cy="1143000"/>
          </a:xfrm>
        </p:spPr>
        <p:txBody>
          <a:bodyPr/>
          <a:lstStyle/>
          <a:p>
            <a:r>
              <a:rPr lang="en-US" sz="4000" dirty="0" smtClean="0"/>
              <a:t>Problems </a:t>
            </a:r>
            <a:r>
              <a:rPr lang="en-US" sz="4000" dirty="0"/>
              <a:t>for Statistical MT</a:t>
            </a:r>
          </a:p>
        </p:txBody>
      </p:sp>
      <p:sp>
        <p:nvSpPr>
          <p:cNvPr id="836611" name="Rectangle 3"/>
          <p:cNvSpPr>
            <a:spLocks noGrp="1" noChangeArrowheads="1"/>
          </p:cNvSpPr>
          <p:nvPr>
            <p:ph type="body" idx="1"/>
          </p:nvPr>
        </p:nvSpPr>
        <p:spPr>
          <a:xfrm>
            <a:off x="152400" y="1219200"/>
            <a:ext cx="8686800" cy="5410200"/>
          </a:xfrm>
        </p:spPr>
        <p:txBody>
          <a:bodyPr/>
          <a:lstStyle/>
          <a:p>
            <a:pPr>
              <a:lnSpc>
                <a:spcPct val="90000"/>
              </a:lnSpc>
            </a:pPr>
            <a:r>
              <a:rPr lang="en-US" sz="3600" dirty="0" smtClean="0"/>
              <a:t>Preprocessing</a:t>
            </a:r>
          </a:p>
          <a:p>
            <a:pPr>
              <a:lnSpc>
                <a:spcPct val="90000"/>
              </a:lnSpc>
            </a:pPr>
            <a:r>
              <a:rPr lang="en-US" sz="3600" dirty="0" smtClean="0">
                <a:solidFill>
                  <a:schemeClr val="bg2">
                    <a:lumMod val="60000"/>
                    <a:lumOff val="40000"/>
                  </a:schemeClr>
                </a:solidFill>
              </a:rPr>
              <a:t>Language modeling</a:t>
            </a:r>
          </a:p>
          <a:p>
            <a:pPr>
              <a:lnSpc>
                <a:spcPct val="90000"/>
              </a:lnSpc>
            </a:pPr>
            <a:r>
              <a:rPr lang="en-US" sz="3600" dirty="0" smtClean="0">
                <a:solidFill>
                  <a:schemeClr val="bg2">
                    <a:lumMod val="60000"/>
                    <a:lumOff val="40000"/>
                  </a:schemeClr>
                </a:solidFill>
              </a:rPr>
              <a:t>Translation modeling</a:t>
            </a:r>
          </a:p>
          <a:p>
            <a:pPr>
              <a:lnSpc>
                <a:spcPct val="90000"/>
              </a:lnSpc>
            </a:pPr>
            <a:r>
              <a:rPr lang="en-US" sz="3600" dirty="0" smtClean="0">
                <a:solidFill>
                  <a:schemeClr val="bg2">
                    <a:lumMod val="60000"/>
                    <a:lumOff val="40000"/>
                  </a:schemeClr>
                </a:solidFill>
              </a:rPr>
              <a:t>Decoding</a:t>
            </a:r>
          </a:p>
          <a:p>
            <a:pPr>
              <a:lnSpc>
                <a:spcPct val="90000"/>
              </a:lnSpc>
            </a:pPr>
            <a:r>
              <a:rPr lang="en-US" sz="3600" dirty="0" smtClean="0">
                <a:solidFill>
                  <a:schemeClr val="bg2">
                    <a:lumMod val="60000"/>
                    <a:lumOff val="40000"/>
                  </a:schemeClr>
                </a:solidFill>
              </a:rPr>
              <a:t>Parameter optimization</a:t>
            </a:r>
          </a:p>
          <a:p>
            <a:pPr>
              <a:lnSpc>
                <a:spcPct val="90000"/>
              </a:lnSpc>
            </a:pPr>
            <a:r>
              <a:rPr lang="en-US" sz="3600" dirty="0" smtClean="0">
                <a:solidFill>
                  <a:schemeClr val="bg2">
                    <a:lumMod val="60000"/>
                    <a:lumOff val="40000"/>
                  </a:schemeClr>
                </a:solidFill>
              </a:rPr>
              <a:t>Evaluation</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457200" y="274638"/>
            <a:ext cx="8458200" cy="1143000"/>
          </a:xfrm>
        </p:spPr>
        <p:txBody>
          <a:bodyPr/>
          <a:lstStyle/>
          <a:p>
            <a:r>
              <a:rPr lang="en-US"/>
              <a:t>From No Data to Sentence Pairs</a:t>
            </a:r>
          </a:p>
        </p:txBody>
      </p:sp>
      <p:sp>
        <p:nvSpPr>
          <p:cNvPr id="197635" name="Rectangle 3"/>
          <p:cNvSpPr>
            <a:spLocks noGrp="1" noChangeArrowheads="1"/>
          </p:cNvSpPr>
          <p:nvPr>
            <p:ph type="body" idx="1"/>
          </p:nvPr>
        </p:nvSpPr>
        <p:spPr>
          <a:xfrm>
            <a:off x="228600" y="1600200"/>
            <a:ext cx="8686800" cy="5029200"/>
          </a:xfrm>
        </p:spPr>
        <p:txBody>
          <a:bodyPr/>
          <a:lstStyle/>
          <a:p>
            <a:pPr>
              <a:lnSpc>
                <a:spcPct val="90000"/>
              </a:lnSpc>
            </a:pPr>
            <a:r>
              <a:rPr lang="en-US" sz="2800"/>
              <a:t>Easy way: Linguistic Data Consortium (LDC)</a:t>
            </a:r>
          </a:p>
          <a:p>
            <a:pPr>
              <a:lnSpc>
                <a:spcPct val="90000"/>
              </a:lnSpc>
            </a:pPr>
            <a:r>
              <a:rPr lang="en-US" sz="2800"/>
              <a:t>Really hard way:  pay $$$</a:t>
            </a:r>
          </a:p>
          <a:p>
            <a:pPr lvl="1">
              <a:lnSpc>
                <a:spcPct val="90000"/>
              </a:lnSpc>
            </a:pPr>
            <a:r>
              <a:rPr lang="en-US" sz="2400"/>
              <a:t>Suppose one billion words of parallel data were sufficient</a:t>
            </a:r>
          </a:p>
          <a:p>
            <a:pPr lvl="1">
              <a:lnSpc>
                <a:spcPct val="90000"/>
              </a:lnSpc>
            </a:pPr>
            <a:r>
              <a:rPr lang="en-US" sz="2400"/>
              <a:t>At 20 cents/word, that’s $200 million</a:t>
            </a:r>
          </a:p>
          <a:p>
            <a:pPr>
              <a:lnSpc>
                <a:spcPct val="90000"/>
              </a:lnSpc>
            </a:pPr>
            <a:r>
              <a:rPr lang="en-US" sz="2800"/>
              <a:t>Pretty hard way: Find it, and then earn it!</a:t>
            </a:r>
          </a:p>
          <a:p>
            <a:pPr lvl="1">
              <a:lnSpc>
                <a:spcPct val="90000"/>
              </a:lnSpc>
            </a:pPr>
            <a:r>
              <a:rPr lang="en-US" sz="2400"/>
              <a:t>De-formatting</a:t>
            </a:r>
          </a:p>
          <a:p>
            <a:pPr lvl="1">
              <a:lnSpc>
                <a:spcPct val="90000"/>
              </a:lnSpc>
            </a:pPr>
            <a:r>
              <a:rPr lang="en-US" sz="2400"/>
              <a:t>Remove strange characters</a:t>
            </a:r>
          </a:p>
          <a:p>
            <a:pPr lvl="1">
              <a:lnSpc>
                <a:spcPct val="90000"/>
              </a:lnSpc>
            </a:pPr>
            <a:r>
              <a:rPr lang="en-US" sz="2400"/>
              <a:t>Character code conversion</a:t>
            </a:r>
          </a:p>
          <a:p>
            <a:pPr lvl="1">
              <a:lnSpc>
                <a:spcPct val="90000"/>
              </a:lnSpc>
            </a:pPr>
            <a:r>
              <a:rPr lang="en-US" sz="2400" b="1"/>
              <a:t>Document alignment</a:t>
            </a:r>
          </a:p>
          <a:p>
            <a:pPr lvl="1">
              <a:lnSpc>
                <a:spcPct val="90000"/>
              </a:lnSpc>
            </a:pPr>
            <a:r>
              <a:rPr lang="en-US" sz="2400" b="1"/>
              <a:t>Sentence alignment</a:t>
            </a:r>
          </a:p>
          <a:p>
            <a:pPr lvl="1">
              <a:lnSpc>
                <a:spcPct val="90000"/>
              </a:lnSpc>
            </a:pPr>
            <a:r>
              <a:rPr lang="en-US" sz="2400" b="1"/>
              <a:t>Tokenization (also called Segmentation)</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1410" name="Rectangle 2"/>
          <p:cNvSpPr>
            <a:spLocks noGrp="1" noChangeArrowheads="1"/>
          </p:cNvSpPr>
          <p:nvPr>
            <p:ph type="title"/>
          </p:nvPr>
        </p:nvSpPr>
        <p:spPr/>
        <p:txBody>
          <a:bodyPr/>
          <a:lstStyle/>
          <a:p>
            <a:r>
              <a:rPr lang="en-US" sz="4000"/>
              <a:t>If you don’t get the characters right…</a:t>
            </a:r>
          </a:p>
        </p:txBody>
      </p:sp>
      <p:pic>
        <p:nvPicPr>
          <p:cNvPr id="401412" name="Picture 4" descr="google_jp"/>
          <p:cNvPicPr>
            <a:picLocks noGrp="1" noChangeAspect="1" noChangeArrowheads="1"/>
          </p:cNvPicPr>
          <p:nvPr>
            <p:ph idx="1"/>
          </p:nvPr>
        </p:nvPicPr>
        <p:blipFill>
          <a:blip r:embed="rId3"/>
          <a:srcRect/>
          <a:stretch>
            <a:fillRect/>
          </a:stretch>
        </p:blipFill>
        <p:spPr>
          <a:xfrm>
            <a:off x="1143000" y="1676400"/>
            <a:ext cx="6934200" cy="4522788"/>
          </a:xfrm>
          <a:noFill/>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7316" name="Rectangle 4"/>
          <p:cNvSpPr>
            <a:spLocks noChangeArrowheads="1"/>
          </p:cNvSpPr>
          <p:nvPr/>
        </p:nvSpPr>
        <p:spPr bwMode="auto">
          <a:xfrm>
            <a:off x="609600" y="457200"/>
            <a:ext cx="5624513" cy="381000"/>
          </a:xfrm>
          <a:prstGeom prst="rect">
            <a:avLst/>
          </a:prstGeom>
          <a:noFill/>
          <a:ln w="9525">
            <a:noFill/>
            <a:miter lim="800000"/>
            <a:headEnd/>
            <a:tailEnd/>
          </a:ln>
          <a:effectLst/>
        </p:spPr>
        <p:txBody>
          <a:bodyPr wrap="none" anchor="ctr">
            <a:prstTxWarp prst="textNoShape">
              <a:avLst/>
            </a:prstTxWarp>
            <a:spAutoFit/>
          </a:bodyPr>
          <a:lstStyle/>
          <a:p>
            <a:pPr algn="l"/>
            <a:r>
              <a:rPr lang="en-US" sz="1900" b="1"/>
              <a:t>ISO-8859-2 (Latin2)</a:t>
            </a:r>
            <a:r>
              <a:rPr lang="en-US" sz="1400"/>
              <a:t>                                                                  </a:t>
            </a:r>
            <a:endParaRPr lang="en-US" sz="2400"/>
          </a:p>
        </p:txBody>
      </p:sp>
      <p:pic>
        <p:nvPicPr>
          <p:cNvPr id="397317" name="Picture 5" descr="iso8859-2"/>
          <p:cNvPicPr>
            <a:picLocks noChangeAspect="1" noChangeArrowheads="1"/>
          </p:cNvPicPr>
          <p:nvPr/>
        </p:nvPicPr>
        <p:blipFill>
          <a:blip r:embed="rId3"/>
          <a:srcRect/>
          <a:stretch>
            <a:fillRect/>
          </a:stretch>
        </p:blipFill>
        <p:spPr bwMode="auto">
          <a:xfrm>
            <a:off x="1143000" y="914400"/>
            <a:ext cx="6630988" cy="2497138"/>
          </a:xfrm>
          <a:prstGeom prst="rect">
            <a:avLst/>
          </a:prstGeom>
          <a:noFill/>
        </p:spPr>
      </p:pic>
      <p:sp>
        <p:nvSpPr>
          <p:cNvPr id="397318" name="Rectangle 6"/>
          <p:cNvSpPr>
            <a:spLocks noChangeArrowheads="1"/>
          </p:cNvSpPr>
          <p:nvPr/>
        </p:nvSpPr>
        <p:spPr bwMode="auto">
          <a:xfrm>
            <a:off x="457200" y="3581400"/>
            <a:ext cx="5334000" cy="320675"/>
          </a:xfrm>
          <a:prstGeom prst="rect">
            <a:avLst/>
          </a:prstGeom>
          <a:noFill/>
          <a:ln w="9525">
            <a:noFill/>
            <a:miter lim="800000"/>
            <a:headEnd/>
            <a:tailEnd/>
          </a:ln>
          <a:effectLst/>
        </p:spPr>
        <p:txBody>
          <a:bodyPr anchor="ctr">
            <a:prstTxWarp prst="textNoShape">
              <a:avLst/>
            </a:prstTxWarp>
            <a:spAutoFit/>
          </a:bodyPr>
          <a:lstStyle/>
          <a:p>
            <a:pPr algn="l"/>
            <a:r>
              <a:rPr lang="en-US" sz="1500" b="1"/>
              <a:t>ISO-8859-6 (Arabic)</a:t>
            </a:r>
            <a:r>
              <a:rPr lang="en-US" sz="1000"/>
              <a:t>                                                                                   </a:t>
            </a:r>
            <a:endParaRPr lang="en-US"/>
          </a:p>
        </p:txBody>
      </p:sp>
      <p:pic>
        <p:nvPicPr>
          <p:cNvPr id="397319" name="Picture 7" descr="iso8859-6"/>
          <p:cNvPicPr>
            <a:picLocks noChangeAspect="1" noChangeArrowheads="1"/>
          </p:cNvPicPr>
          <p:nvPr/>
        </p:nvPicPr>
        <p:blipFill>
          <a:blip r:embed="rId4"/>
          <a:srcRect/>
          <a:stretch>
            <a:fillRect/>
          </a:stretch>
        </p:blipFill>
        <p:spPr bwMode="auto">
          <a:xfrm>
            <a:off x="1143000" y="4114800"/>
            <a:ext cx="6629400" cy="2497138"/>
          </a:xfrm>
          <a:prstGeom prst="rect">
            <a:avLst/>
          </a:prstGeo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0386" name="Rectangle 2"/>
          <p:cNvSpPr>
            <a:spLocks noGrp="1" noChangeArrowheads="1"/>
          </p:cNvSpPr>
          <p:nvPr>
            <p:ph type="title"/>
          </p:nvPr>
        </p:nvSpPr>
        <p:spPr/>
        <p:txBody>
          <a:bodyPr/>
          <a:lstStyle/>
          <a:p>
            <a:r>
              <a:rPr lang="en-US"/>
              <a:t>Chinese?</a:t>
            </a:r>
          </a:p>
        </p:txBody>
      </p:sp>
      <p:sp>
        <p:nvSpPr>
          <p:cNvPr id="400387" name="Rectangle 3"/>
          <p:cNvSpPr>
            <a:spLocks noGrp="1" noChangeArrowheads="1"/>
          </p:cNvSpPr>
          <p:nvPr>
            <p:ph type="body" idx="1"/>
          </p:nvPr>
        </p:nvSpPr>
        <p:spPr/>
        <p:txBody>
          <a:bodyPr/>
          <a:lstStyle/>
          <a:p>
            <a:r>
              <a:rPr lang="en-US" b="1"/>
              <a:t>GB Code</a:t>
            </a:r>
            <a:endParaRPr lang="en-US"/>
          </a:p>
          <a:p>
            <a:r>
              <a:rPr lang="en-US" b="1"/>
              <a:t>GBK Code</a:t>
            </a:r>
            <a:r>
              <a:rPr lang="en-US"/>
              <a:t> </a:t>
            </a:r>
          </a:p>
          <a:p>
            <a:r>
              <a:rPr lang="en-US" b="1"/>
              <a:t>Big 5 Code</a:t>
            </a:r>
            <a:r>
              <a:rPr lang="en-US"/>
              <a:t> </a:t>
            </a:r>
          </a:p>
          <a:p>
            <a:r>
              <a:rPr lang="en-US" b="1"/>
              <a:t>CNS-11643-1992</a:t>
            </a:r>
            <a:r>
              <a:rPr lang="en-US"/>
              <a:t> </a:t>
            </a:r>
          </a:p>
          <a:p>
            <a:r>
              <a:rPr lang="en-US"/>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685800" y="282575"/>
            <a:ext cx="7772400" cy="758825"/>
          </a:xfrm>
          <a:prstGeom prst="rect">
            <a:avLst/>
          </a:prstGeom>
          <a:noFill/>
          <a:ln w="12700">
            <a:noFill/>
            <a:miter lim="800000"/>
            <a:headEnd/>
            <a:tailEnd/>
          </a:ln>
          <a:effectLst/>
        </p:spPr>
        <p:txBody>
          <a:bodyPr lIns="90488" tIns="44450" rIns="90488" bIns="44450" anchor="b">
            <a:prstTxWarp prst="textNoShape">
              <a:avLst/>
            </a:prstTxWarp>
            <a:spAutoFit/>
          </a:bodyPr>
          <a:lstStyle/>
          <a:p>
            <a:pPr eaLnBrk="0" hangingPunct="0"/>
            <a:r>
              <a:rPr lang="en-US" sz="4400">
                <a:solidFill>
                  <a:schemeClr val="tx2"/>
                </a:solidFill>
              </a:rPr>
              <a:t>Machine Translation</a:t>
            </a:r>
          </a:p>
        </p:txBody>
      </p:sp>
      <p:sp>
        <p:nvSpPr>
          <p:cNvPr id="23555" name="Text Box 3"/>
          <p:cNvSpPr txBox="1">
            <a:spLocks noChangeArrowheads="1"/>
          </p:cNvSpPr>
          <p:nvPr/>
        </p:nvSpPr>
        <p:spPr bwMode="auto">
          <a:xfrm>
            <a:off x="215900" y="1587500"/>
            <a:ext cx="3810000" cy="1069975"/>
          </a:xfrm>
          <a:prstGeom prst="rect">
            <a:avLst/>
          </a:prstGeom>
          <a:noFill/>
          <a:ln w="9525">
            <a:noFill/>
            <a:miter lim="800000"/>
            <a:headEnd/>
            <a:tailEnd/>
          </a:ln>
          <a:effectLst/>
        </p:spPr>
        <p:txBody>
          <a:bodyPr>
            <a:prstTxWarp prst="textNoShape">
              <a:avLst/>
            </a:prstTxWarp>
            <a:spAutoFit/>
          </a:bodyPr>
          <a:lstStyle/>
          <a:p>
            <a:pPr algn="l"/>
            <a:r>
              <a:rPr lang="ja-JP" altLang="en-US" sz="1600" dirty="0">
                <a:latin typeface="Arial Unicode MS" pitchFamily="-111" charset="0"/>
                <a:ea typeface="Arial Unicode MS" pitchFamily="-111" charset="0"/>
                <a:cs typeface="Arial Unicode MS" pitchFamily="-111" charset="0"/>
              </a:rPr>
              <a:t>美国关岛国际机场及其办公室均接获一名自称沙地阿拉伯富商拉登等发出的电子邮件，威胁将会向机场等公众地方发动生化袭击後，关岛经保持高度戒备。</a:t>
            </a:r>
            <a:endParaRPr lang="en-US" sz="1600" dirty="0">
              <a:latin typeface="Times New Roman" pitchFamily="-111" charset="0"/>
            </a:endParaRPr>
          </a:p>
        </p:txBody>
      </p:sp>
      <p:sp>
        <p:nvSpPr>
          <p:cNvPr id="23556" name="Text Box 4"/>
          <p:cNvSpPr txBox="1">
            <a:spLocks noChangeArrowheads="1"/>
          </p:cNvSpPr>
          <p:nvPr/>
        </p:nvSpPr>
        <p:spPr bwMode="auto">
          <a:xfrm>
            <a:off x="4800600" y="1524000"/>
            <a:ext cx="4102100" cy="1368425"/>
          </a:xfrm>
          <a:prstGeom prst="rect">
            <a:avLst/>
          </a:prstGeom>
          <a:noFill/>
          <a:ln w="9525">
            <a:noFill/>
            <a:miter lim="800000"/>
            <a:headEnd/>
            <a:tailEnd/>
          </a:ln>
          <a:effectLst/>
        </p:spPr>
        <p:txBody>
          <a:bodyPr>
            <a:prstTxWarp prst="textNoShape">
              <a:avLst/>
            </a:prstTxWarp>
            <a:spAutoFit/>
          </a:bodyPr>
          <a:lstStyle/>
          <a:p>
            <a:pPr algn="l"/>
            <a:r>
              <a:rPr lang="en-US" sz="1400"/>
              <a:t>The U.S. island of Guam is maintaining a high state of alert after the Guam</a:t>
            </a:r>
            <a:r>
              <a:rPr lang="en-US" sz="1400" b="1"/>
              <a:t> </a:t>
            </a:r>
            <a:r>
              <a:rPr lang="en-US" sz="1400"/>
              <a:t>airport and its offices both received an e-mail from someone calling himself the Saudi Arabian Osama bin Laden and threatening a biological/chemical attack against public places such as the airport . </a:t>
            </a:r>
          </a:p>
        </p:txBody>
      </p:sp>
      <p:sp>
        <p:nvSpPr>
          <p:cNvPr id="23557" name="AutoShape 5"/>
          <p:cNvSpPr>
            <a:spLocks noChangeArrowheads="1"/>
          </p:cNvSpPr>
          <p:nvPr/>
        </p:nvSpPr>
        <p:spPr bwMode="auto">
          <a:xfrm>
            <a:off x="4025900" y="2082800"/>
            <a:ext cx="571500" cy="292100"/>
          </a:xfrm>
          <a:prstGeom prst="rightArrow">
            <a:avLst>
              <a:gd name="adj1" fmla="val 50000"/>
              <a:gd name="adj2" fmla="val 48913"/>
            </a:avLst>
          </a:prstGeom>
          <a:solidFill>
            <a:schemeClr val="tx1"/>
          </a:solidFill>
          <a:ln w="9525">
            <a:solidFill>
              <a:schemeClr val="tx1"/>
            </a:solidFill>
            <a:miter lim="800000"/>
            <a:headEnd type="none" w="sm" len="sm"/>
            <a:tailEnd type="none" w="sm" len="sm"/>
          </a:ln>
          <a:effectLst/>
        </p:spPr>
        <p:txBody>
          <a:bodyPr wrap="none" anchor="ctr">
            <a:prstTxWarp prst="textNoShape">
              <a:avLst/>
            </a:prstTxWarp>
          </a:bodyPr>
          <a:lstStyle/>
          <a:p>
            <a:endParaRPr lang="en-US"/>
          </a:p>
        </p:txBody>
      </p:sp>
      <p:sp>
        <p:nvSpPr>
          <p:cNvPr id="23558" name="Text Box 6"/>
          <p:cNvSpPr txBox="1">
            <a:spLocks noChangeArrowheads="1"/>
          </p:cNvSpPr>
          <p:nvPr/>
        </p:nvSpPr>
        <p:spPr bwMode="auto">
          <a:xfrm>
            <a:off x="533400" y="3352800"/>
            <a:ext cx="8140720" cy="2308324"/>
          </a:xfrm>
          <a:prstGeom prst="rect">
            <a:avLst/>
          </a:prstGeom>
          <a:noFill/>
          <a:ln w="9525">
            <a:noFill/>
            <a:miter lim="800000"/>
            <a:headEnd/>
            <a:tailEnd/>
          </a:ln>
          <a:effectLst/>
        </p:spPr>
        <p:txBody>
          <a:bodyPr wrap="none">
            <a:prstTxWarp prst="textNoShape">
              <a:avLst/>
            </a:prstTxWarp>
            <a:spAutoFit/>
          </a:bodyPr>
          <a:lstStyle/>
          <a:p>
            <a:pPr algn="l"/>
            <a:r>
              <a:rPr lang="en-US" sz="2400" dirty="0"/>
              <a:t>The classic acid test for natural language processing.</a:t>
            </a:r>
          </a:p>
          <a:p>
            <a:pPr algn="l"/>
            <a:endParaRPr lang="en-US" sz="2400" dirty="0"/>
          </a:p>
          <a:p>
            <a:pPr algn="l"/>
            <a:r>
              <a:rPr lang="en-US" sz="2400" dirty="0"/>
              <a:t>Requires capabilities in both interpretation and generation.</a:t>
            </a:r>
            <a:endParaRPr lang="en-US" sz="2400" dirty="0" smtClean="0"/>
          </a:p>
          <a:p>
            <a:pPr algn="l"/>
            <a:endParaRPr lang="en-US" sz="2400" dirty="0" smtClean="0"/>
          </a:p>
          <a:p>
            <a:pPr algn="l"/>
            <a:r>
              <a:rPr lang="en-US" sz="2400" dirty="0"/>
              <a:t>People around the world stubbornly refuse to write</a:t>
            </a:r>
          </a:p>
          <a:p>
            <a:pPr algn="l"/>
            <a:r>
              <a:rPr lang="en-US" sz="2400" dirty="0"/>
              <a:t>  everything in English.</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0706" name="Oval 2"/>
          <p:cNvSpPr>
            <a:spLocks noChangeArrowheads="1"/>
          </p:cNvSpPr>
          <p:nvPr/>
        </p:nvSpPr>
        <p:spPr bwMode="auto">
          <a:xfrm>
            <a:off x="715963" y="3240088"/>
            <a:ext cx="8121650" cy="2108200"/>
          </a:xfrm>
          <a:prstGeom prst="ellipse">
            <a:avLst/>
          </a:prstGeom>
          <a:solidFill>
            <a:srgbClr val="FFFF00"/>
          </a:solidFill>
          <a:ln w="19050">
            <a:solidFill>
              <a:schemeClr val="tx1"/>
            </a:solidFill>
            <a:round/>
            <a:headEnd/>
            <a:tailEnd/>
          </a:ln>
          <a:effectLst/>
        </p:spPr>
        <p:txBody>
          <a:bodyPr wrap="none" anchor="ctr">
            <a:prstTxWarp prst="textNoShape">
              <a:avLst/>
            </a:prstTxWarp>
          </a:bodyPr>
          <a:lstStyle/>
          <a:p>
            <a:endParaRPr lang="en-US"/>
          </a:p>
        </p:txBody>
      </p:sp>
      <p:sp>
        <p:nvSpPr>
          <p:cNvPr id="200707" name="Rectangle 3"/>
          <p:cNvSpPr>
            <a:spLocks noGrp="1" noChangeArrowheads="1"/>
          </p:cNvSpPr>
          <p:nvPr>
            <p:ph type="title"/>
          </p:nvPr>
        </p:nvSpPr>
        <p:spPr/>
        <p:txBody>
          <a:bodyPr/>
          <a:lstStyle/>
          <a:p>
            <a:r>
              <a:rPr lang="en-US"/>
              <a:t>Document Alignment</a:t>
            </a:r>
          </a:p>
        </p:txBody>
      </p:sp>
      <p:sp>
        <p:nvSpPr>
          <p:cNvPr id="200708" name="Rectangle 4"/>
          <p:cNvSpPr>
            <a:spLocks noGrp="1" noChangeArrowheads="1"/>
          </p:cNvSpPr>
          <p:nvPr>
            <p:ph type="body" idx="1"/>
          </p:nvPr>
        </p:nvSpPr>
        <p:spPr>
          <a:xfrm>
            <a:off x="457200" y="1600200"/>
            <a:ext cx="8534400" cy="4525963"/>
          </a:xfrm>
        </p:spPr>
        <p:txBody>
          <a:bodyPr/>
          <a:lstStyle/>
          <a:p>
            <a:pPr>
              <a:lnSpc>
                <a:spcPct val="90000"/>
              </a:lnSpc>
            </a:pPr>
            <a:r>
              <a:rPr lang="en-US" sz="2800">
                <a:latin typeface="Times New Roman" pitchFamily="-111" charset="0"/>
              </a:rPr>
              <a:t>Input:</a:t>
            </a:r>
          </a:p>
          <a:p>
            <a:pPr lvl="1">
              <a:lnSpc>
                <a:spcPct val="90000"/>
              </a:lnSpc>
            </a:pPr>
            <a:r>
              <a:rPr lang="en-US" sz="2400">
                <a:latin typeface="Times New Roman" pitchFamily="-111" charset="0"/>
              </a:rPr>
              <a:t>Big bag of files obtained from somewhere, believed to contain pairs of files that are translations of each other.</a:t>
            </a:r>
          </a:p>
          <a:p>
            <a:pPr>
              <a:lnSpc>
                <a:spcPct val="90000"/>
              </a:lnSpc>
            </a:pPr>
            <a:endParaRPr lang="en-US" sz="2800">
              <a:latin typeface="Times New Roman" pitchFamily="-111" charset="0"/>
            </a:endParaRPr>
          </a:p>
          <a:p>
            <a:pPr>
              <a:lnSpc>
                <a:spcPct val="90000"/>
              </a:lnSpc>
            </a:pPr>
            <a:endParaRPr lang="en-US" sz="2800">
              <a:latin typeface="Times New Roman" pitchFamily="-111" charset="0"/>
            </a:endParaRPr>
          </a:p>
          <a:p>
            <a:pPr>
              <a:lnSpc>
                <a:spcPct val="90000"/>
              </a:lnSpc>
            </a:pPr>
            <a:endParaRPr lang="en-US" sz="2800">
              <a:latin typeface="Times New Roman" pitchFamily="-111" charset="0"/>
            </a:endParaRPr>
          </a:p>
          <a:p>
            <a:pPr>
              <a:lnSpc>
                <a:spcPct val="90000"/>
              </a:lnSpc>
            </a:pPr>
            <a:endParaRPr lang="en-US" sz="2800">
              <a:latin typeface="Times New Roman" pitchFamily="-111" charset="0"/>
            </a:endParaRPr>
          </a:p>
          <a:p>
            <a:pPr>
              <a:lnSpc>
                <a:spcPct val="90000"/>
              </a:lnSpc>
            </a:pPr>
            <a:endParaRPr lang="en-US" sz="2800">
              <a:latin typeface="Times New Roman" pitchFamily="-111" charset="0"/>
            </a:endParaRPr>
          </a:p>
          <a:p>
            <a:pPr>
              <a:lnSpc>
                <a:spcPct val="90000"/>
              </a:lnSpc>
            </a:pPr>
            <a:r>
              <a:rPr lang="en-US" sz="2800">
                <a:latin typeface="Times New Roman" pitchFamily="-111" charset="0"/>
              </a:rPr>
              <a:t>Output:</a:t>
            </a:r>
          </a:p>
          <a:p>
            <a:pPr lvl="1">
              <a:lnSpc>
                <a:spcPct val="90000"/>
              </a:lnSpc>
            </a:pPr>
            <a:r>
              <a:rPr lang="en-US" sz="2400">
                <a:latin typeface="Times New Roman" pitchFamily="-111" charset="0"/>
              </a:rPr>
              <a:t>List of pairs of files that are actually translations.</a:t>
            </a:r>
          </a:p>
          <a:p>
            <a:pPr lvl="1">
              <a:lnSpc>
                <a:spcPct val="90000"/>
              </a:lnSpc>
            </a:pPr>
            <a:endParaRPr lang="en-US" sz="2400">
              <a:latin typeface="Times New Roman" pitchFamily="-111" charset="0"/>
            </a:endParaRPr>
          </a:p>
        </p:txBody>
      </p:sp>
      <p:sp>
        <p:nvSpPr>
          <p:cNvPr id="200709" name="Text Box 5"/>
          <p:cNvSpPr txBox="1">
            <a:spLocks noChangeArrowheads="1"/>
          </p:cNvSpPr>
          <p:nvPr/>
        </p:nvSpPr>
        <p:spPr bwMode="auto">
          <a:xfrm>
            <a:off x="6365875" y="4462463"/>
            <a:ext cx="304800"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E</a:t>
            </a:r>
          </a:p>
        </p:txBody>
      </p:sp>
      <p:sp>
        <p:nvSpPr>
          <p:cNvPr id="200710" name="Text Box 6"/>
          <p:cNvSpPr txBox="1">
            <a:spLocks noChangeArrowheads="1"/>
          </p:cNvSpPr>
          <p:nvPr/>
        </p:nvSpPr>
        <p:spPr bwMode="auto">
          <a:xfrm>
            <a:off x="2439988" y="3708400"/>
            <a:ext cx="304800"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E</a:t>
            </a:r>
          </a:p>
        </p:txBody>
      </p:sp>
      <p:sp>
        <p:nvSpPr>
          <p:cNvPr id="200711" name="Text Box 7"/>
          <p:cNvSpPr txBox="1">
            <a:spLocks noChangeArrowheads="1"/>
          </p:cNvSpPr>
          <p:nvPr/>
        </p:nvSpPr>
        <p:spPr bwMode="auto">
          <a:xfrm>
            <a:off x="1830388" y="3784600"/>
            <a:ext cx="304800"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E</a:t>
            </a:r>
          </a:p>
        </p:txBody>
      </p:sp>
      <p:sp>
        <p:nvSpPr>
          <p:cNvPr id="200712" name="Text Box 8"/>
          <p:cNvSpPr txBox="1">
            <a:spLocks noChangeArrowheads="1"/>
          </p:cNvSpPr>
          <p:nvPr/>
        </p:nvSpPr>
        <p:spPr bwMode="auto">
          <a:xfrm>
            <a:off x="2820988" y="3403600"/>
            <a:ext cx="304800"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E</a:t>
            </a:r>
          </a:p>
        </p:txBody>
      </p:sp>
      <p:sp>
        <p:nvSpPr>
          <p:cNvPr id="200713" name="Text Box 9"/>
          <p:cNvSpPr txBox="1">
            <a:spLocks noChangeArrowheads="1"/>
          </p:cNvSpPr>
          <p:nvPr/>
        </p:nvSpPr>
        <p:spPr bwMode="auto">
          <a:xfrm>
            <a:off x="2820988" y="3937000"/>
            <a:ext cx="304800"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E</a:t>
            </a:r>
          </a:p>
        </p:txBody>
      </p:sp>
      <p:sp>
        <p:nvSpPr>
          <p:cNvPr id="200714" name="Text Box 10"/>
          <p:cNvSpPr txBox="1">
            <a:spLocks noChangeArrowheads="1"/>
          </p:cNvSpPr>
          <p:nvPr/>
        </p:nvSpPr>
        <p:spPr bwMode="auto">
          <a:xfrm>
            <a:off x="6316663" y="3490913"/>
            <a:ext cx="315912"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C</a:t>
            </a:r>
          </a:p>
        </p:txBody>
      </p:sp>
      <p:sp>
        <p:nvSpPr>
          <p:cNvPr id="200715" name="Text Box 11"/>
          <p:cNvSpPr txBox="1">
            <a:spLocks noChangeArrowheads="1"/>
          </p:cNvSpPr>
          <p:nvPr/>
        </p:nvSpPr>
        <p:spPr bwMode="auto">
          <a:xfrm>
            <a:off x="5783263" y="3795713"/>
            <a:ext cx="315912"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C</a:t>
            </a:r>
          </a:p>
        </p:txBody>
      </p:sp>
      <p:sp>
        <p:nvSpPr>
          <p:cNvPr id="200716" name="Text Box 12"/>
          <p:cNvSpPr txBox="1">
            <a:spLocks noChangeArrowheads="1"/>
          </p:cNvSpPr>
          <p:nvPr/>
        </p:nvSpPr>
        <p:spPr bwMode="auto">
          <a:xfrm>
            <a:off x="6240463" y="3948113"/>
            <a:ext cx="315912"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C</a:t>
            </a:r>
          </a:p>
        </p:txBody>
      </p:sp>
      <p:sp>
        <p:nvSpPr>
          <p:cNvPr id="200717" name="Text Box 13"/>
          <p:cNvSpPr txBox="1">
            <a:spLocks noChangeArrowheads="1"/>
          </p:cNvSpPr>
          <p:nvPr/>
        </p:nvSpPr>
        <p:spPr bwMode="auto">
          <a:xfrm>
            <a:off x="6697663" y="3567113"/>
            <a:ext cx="315912"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C</a:t>
            </a:r>
          </a:p>
        </p:txBody>
      </p:sp>
      <p:sp>
        <p:nvSpPr>
          <p:cNvPr id="200718" name="Text Box 14"/>
          <p:cNvSpPr txBox="1">
            <a:spLocks noChangeArrowheads="1"/>
          </p:cNvSpPr>
          <p:nvPr/>
        </p:nvSpPr>
        <p:spPr bwMode="auto">
          <a:xfrm>
            <a:off x="6850063" y="4024313"/>
            <a:ext cx="315912"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C</a:t>
            </a:r>
          </a:p>
        </p:txBody>
      </p:sp>
      <p:sp>
        <p:nvSpPr>
          <p:cNvPr id="200719" name="Text Box 15"/>
          <p:cNvSpPr txBox="1">
            <a:spLocks noChangeArrowheads="1"/>
          </p:cNvSpPr>
          <p:nvPr/>
        </p:nvSpPr>
        <p:spPr bwMode="auto">
          <a:xfrm>
            <a:off x="5235575" y="4078288"/>
            <a:ext cx="315913"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C</a:t>
            </a:r>
          </a:p>
        </p:txBody>
      </p:sp>
      <p:sp>
        <p:nvSpPr>
          <p:cNvPr id="200720" name="Text Box 16"/>
          <p:cNvSpPr txBox="1">
            <a:spLocks noChangeArrowheads="1"/>
          </p:cNvSpPr>
          <p:nvPr/>
        </p:nvSpPr>
        <p:spPr bwMode="auto">
          <a:xfrm>
            <a:off x="4702175" y="4383088"/>
            <a:ext cx="315913"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C</a:t>
            </a:r>
          </a:p>
        </p:txBody>
      </p:sp>
      <p:sp>
        <p:nvSpPr>
          <p:cNvPr id="200721" name="Text Box 17"/>
          <p:cNvSpPr txBox="1">
            <a:spLocks noChangeArrowheads="1"/>
          </p:cNvSpPr>
          <p:nvPr/>
        </p:nvSpPr>
        <p:spPr bwMode="auto">
          <a:xfrm>
            <a:off x="5159375" y="4535488"/>
            <a:ext cx="315913"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C</a:t>
            </a:r>
          </a:p>
        </p:txBody>
      </p:sp>
      <p:sp>
        <p:nvSpPr>
          <p:cNvPr id="200722" name="Text Box 18"/>
          <p:cNvSpPr txBox="1">
            <a:spLocks noChangeArrowheads="1"/>
          </p:cNvSpPr>
          <p:nvPr/>
        </p:nvSpPr>
        <p:spPr bwMode="auto">
          <a:xfrm>
            <a:off x="5616575" y="4154488"/>
            <a:ext cx="315913"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C</a:t>
            </a:r>
          </a:p>
        </p:txBody>
      </p:sp>
      <p:sp>
        <p:nvSpPr>
          <p:cNvPr id="200723" name="Text Box 19"/>
          <p:cNvSpPr txBox="1">
            <a:spLocks noChangeArrowheads="1"/>
          </p:cNvSpPr>
          <p:nvPr/>
        </p:nvSpPr>
        <p:spPr bwMode="auto">
          <a:xfrm>
            <a:off x="5768975" y="4611688"/>
            <a:ext cx="315913"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C</a:t>
            </a:r>
          </a:p>
        </p:txBody>
      </p:sp>
      <p:sp>
        <p:nvSpPr>
          <p:cNvPr id="200724" name="Text Box 20"/>
          <p:cNvSpPr txBox="1">
            <a:spLocks noChangeArrowheads="1"/>
          </p:cNvSpPr>
          <p:nvPr/>
        </p:nvSpPr>
        <p:spPr bwMode="auto">
          <a:xfrm>
            <a:off x="7485063" y="4238625"/>
            <a:ext cx="315912"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C</a:t>
            </a:r>
          </a:p>
        </p:txBody>
      </p:sp>
      <p:sp>
        <p:nvSpPr>
          <p:cNvPr id="200725" name="Text Box 21"/>
          <p:cNvSpPr txBox="1">
            <a:spLocks noChangeArrowheads="1"/>
          </p:cNvSpPr>
          <p:nvPr/>
        </p:nvSpPr>
        <p:spPr bwMode="auto">
          <a:xfrm>
            <a:off x="6951663" y="4543425"/>
            <a:ext cx="315912"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C</a:t>
            </a:r>
          </a:p>
        </p:txBody>
      </p:sp>
      <p:sp>
        <p:nvSpPr>
          <p:cNvPr id="200726" name="Text Box 22"/>
          <p:cNvSpPr txBox="1">
            <a:spLocks noChangeArrowheads="1"/>
          </p:cNvSpPr>
          <p:nvPr/>
        </p:nvSpPr>
        <p:spPr bwMode="auto">
          <a:xfrm>
            <a:off x="3489325" y="3621088"/>
            <a:ext cx="315913"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C</a:t>
            </a:r>
          </a:p>
        </p:txBody>
      </p:sp>
      <p:sp>
        <p:nvSpPr>
          <p:cNvPr id="200727" name="Text Box 23"/>
          <p:cNvSpPr txBox="1">
            <a:spLocks noChangeArrowheads="1"/>
          </p:cNvSpPr>
          <p:nvPr/>
        </p:nvSpPr>
        <p:spPr bwMode="auto">
          <a:xfrm>
            <a:off x="7866063" y="4314825"/>
            <a:ext cx="315912"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C</a:t>
            </a:r>
          </a:p>
        </p:txBody>
      </p:sp>
      <p:sp>
        <p:nvSpPr>
          <p:cNvPr id="200728" name="Text Box 24"/>
          <p:cNvSpPr txBox="1">
            <a:spLocks noChangeArrowheads="1"/>
          </p:cNvSpPr>
          <p:nvPr/>
        </p:nvSpPr>
        <p:spPr bwMode="auto">
          <a:xfrm>
            <a:off x="4273550" y="3436938"/>
            <a:ext cx="315913"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C</a:t>
            </a:r>
          </a:p>
        </p:txBody>
      </p:sp>
      <p:sp>
        <p:nvSpPr>
          <p:cNvPr id="200729" name="Text Box 25"/>
          <p:cNvSpPr txBox="1">
            <a:spLocks noChangeArrowheads="1"/>
          </p:cNvSpPr>
          <p:nvPr/>
        </p:nvSpPr>
        <p:spPr bwMode="auto">
          <a:xfrm>
            <a:off x="5140325" y="3511550"/>
            <a:ext cx="304800"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E</a:t>
            </a:r>
          </a:p>
        </p:txBody>
      </p:sp>
      <p:sp>
        <p:nvSpPr>
          <p:cNvPr id="200730" name="Text Box 26"/>
          <p:cNvSpPr txBox="1">
            <a:spLocks noChangeArrowheads="1"/>
          </p:cNvSpPr>
          <p:nvPr/>
        </p:nvSpPr>
        <p:spPr bwMode="auto">
          <a:xfrm>
            <a:off x="3521075" y="4470400"/>
            <a:ext cx="304800"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E</a:t>
            </a:r>
          </a:p>
        </p:txBody>
      </p:sp>
      <p:sp>
        <p:nvSpPr>
          <p:cNvPr id="200731" name="Text Box 27"/>
          <p:cNvSpPr txBox="1">
            <a:spLocks noChangeArrowheads="1"/>
          </p:cNvSpPr>
          <p:nvPr/>
        </p:nvSpPr>
        <p:spPr bwMode="auto">
          <a:xfrm>
            <a:off x="2911475" y="4546600"/>
            <a:ext cx="304800"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E</a:t>
            </a:r>
          </a:p>
        </p:txBody>
      </p:sp>
      <p:sp>
        <p:nvSpPr>
          <p:cNvPr id="200732" name="Text Box 28"/>
          <p:cNvSpPr txBox="1">
            <a:spLocks noChangeArrowheads="1"/>
          </p:cNvSpPr>
          <p:nvPr/>
        </p:nvSpPr>
        <p:spPr bwMode="auto">
          <a:xfrm>
            <a:off x="3902075" y="4165600"/>
            <a:ext cx="304800"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E</a:t>
            </a:r>
          </a:p>
        </p:txBody>
      </p:sp>
      <p:sp>
        <p:nvSpPr>
          <p:cNvPr id="200733" name="Text Box 29"/>
          <p:cNvSpPr txBox="1">
            <a:spLocks noChangeArrowheads="1"/>
          </p:cNvSpPr>
          <p:nvPr/>
        </p:nvSpPr>
        <p:spPr bwMode="auto">
          <a:xfrm>
            <a:off x="3902075" y="4699000"/>
            <a:ext cx="304800"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E</a:t>
            </a:r>
          </a:p>
        </p:txBody>
      </p:sp>
      <p:sp>
        <p:nvSpPr>
          <p:cNvPr id="200734" name="Text Box 30"/>
          <p:cNvSpPr txBox="1">
            <a:spLocks noChangeArrowheads="1"/>
          </p:cNvSpPr>
          <p:nvPr/>
        </p:nvSpPr>
        <p:spPr bwMode="auto">
          <a:xfrm>
            <a:off x="1322388" y="4106863"/>
            <a:ext cx="304800"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E</a:t>
            </a:r>
          </a:p>
        </p:txBody>
      </p:sp>
      <p:sp>
        <p:nvSpPr>
          <p:cNvPr id="200735" name="Text Box 31"/>
          <p:cNvSpPr txBox="1">
            <a:spLocks noChangeArrowheads="1"/>
          </p:cNvSpPr>
          <p:nvPr/>
        </p:nvSpPr>
        <p:spPr bwMode="auto">
          <a:xfrm>
            <a:off x="1779588" y="4411663"/>
            <a:ext cx="304800"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E</a:t>
            </a:r>
          </a:p>
        </p:txBody>
      </p:sp>
      <p:sp>
        <p:nvSpPr>
          <p:cNvPr id="200736" name="Text Box 32"/>
          <p:cNvSpPr txBox="1">
            <a:spLocks noChangeArrowheads="1"/>
          </p:cNvSpPr>
          <p:nvPr/>
        </p:nvSpPr>
        <p:spPr bwMode="auto">
          <a:xfrm>
            <a:off x="4725988" y="4865688"/>
            <a:ext cx="304800"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E</a:t>
            </a:r>
          </a:p>
        </p:txBody>
      </p:sp>
      <p:sp>
        <p:nvSpPr>
          <p:cNvPr id="200737" name="Text Box 33"/>
          <p:cNvSpPr txBox="1">
            <a:spLocks noChangeArrowheads="1"/>
          </p:cNvSpPr>
          <p:nvPr/>
        </p:nvSpPr>
        <p:spPr bwMode="auto">
          <a:xfrm>
            <a:off x="2160588" y="4106863"/>
            <a:ext cx="304800"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E</a:t>
            </a:r>
          </a:p>
        </p:txBody>
      </p:sp>
      <p:sp>
        <p:nvSpPr>
          <p:cNvPr id="200738" name="Text Box 34"/>
          <p:cNvSpPr txBox="1">
            <a:spLocks noChangeArrowheads="1"/>
          </p:cNvSpPr>
          <p:nvPr/>
        </p:nvSpPr>
        <p:spPr bwMode="auto">
          <a:xfrm>
            <a:off x="7443788" y="3784600"/>
            <a:ext cx="304800"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E</a:t>
            </a:r>
          </a:p>
        </p:txBody>
      </p:sp>
      <p:sp>
        <p:nvSpPr>
          <p:cNvPr id="200739" name="Text Box 35"/>
          <p:cNvSpPr txBox="1">
            <a:spLocks noChangeArrowheads="1"/>
          </p:cNvSpPr>
          <p:nvPr/>
        </p:nvSpPr>
        <p:spPr bwMode="auto">
          <a:xfrm>
            <a:off x="2209800" y="1219200"/>
            <a:ext cx="184150" cy="366713"/>
          </a:xfrm>
          <a:prstGeom prst="rect">
            <a:avLst/>
          </a:prstGeom>
          <a:noFill/>
          <a:ln w="9525">
            <a:noFill/>
            <a:miter lim="800000"/>
            <a:headEnd/>
            <a:tailEnd/>
          </a:ln>
          <a:effectLst/>
        </p:spPr>
        <p:txBody>
          <a:bodyPr wrap="none">
            <a:prstTxWarp prst="textNoShape">
              <a:avLst/>
            </a:prstTxWarp>
            <a:spAutoFit/>
          </a:bodyPr>
          <a:lstStyle/>
          <a:p>
            <a:pPr algn="l"/>
            <a:endParaRPr lang="en-US" b="1"/>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1730" name="Oval 2"/>
          <p:cNvSpPr>
            <a:spLocks noChangeArrowheads="1"/>
          </p:cNvSpPr>
          <p:nvPr/>
        </p:nvSpPr>
        <p:spPr bwMode="auto">
          <a:xfrm>
            <a:off x="715963" y="3240088"/>
            <a:ext cx="8121650" cy="2108200"/>
          </a:xfrm>
          <a:prstGeom prst="ellipse">
            <a:avLst/>
          </a:prstGeom>
          <a:solidFill>
            <a:srgbClr val="FFFF00"/>
          </a:solidFill>
          <a:ln w="19050">
            <a:solidFill>
              <a:schemeClr val="tx1"/>
            </a:solidFill>
            <a:round/>
            <a:headEnd/>
            <a:tailEnd/>
          </a:ln>
          <a:effectLst/>
        </p:spPr>
        <p:txBody>
          <a:bodyPr wrap="none" anchor="ctr">
            <a:prstTxWarp prst="textNoShape">
              <a:avLst/>
            </a:prstTxWarp>
          </a:bodyPr>
          <a:lstStyle/>
          <a:p>
            <a:endParaRPr lang="en-US"/>
          </a:p>
        </p:txBody>
      </p:sp>
      <p:sp>
        <p:nvSpPr>
          <p:cNvPr id="201731" name="Rectangle 3"/>
          <p:cNvSpPr>
            <a:spLocks noGrp="1" noChangeArrowheads="1"/>
          </p:cNvSpPr>
          <p:nvPr>
            <p:ph type="body" idx="1"/>
          </p:nvPr>
        </p:nvSpPr>
        <p:spPr>
          <a:xfrm>
            <a:off x="304800" y="1600200"/>
            <a:ext cx="8382000" cy="4525963"/>
          </a:xfrm>
          <a:noFill/>
          <a:ln/>
        </p:spPr>
        <p:txBody>
          <a:bodyPr/>
          <a:lstStyle/>
          <a:p>
            <a:pPr>
              <a:lnSpc>
                <a:spcPct val="90000"/>
              </a:lnSpc>
            </a:pPr>
            <a:r>
              <a:rPr lang="en-US" sz="2800">
                <a:latin typeface="Times New Roman" pitchFamily="-111" charset="0"/>
              </a:rPr>
              <a:t>Input:</a:t>
            </a:r>
          </a:p>
          <a:p>
            <a:pPr lvl="1">
              <a:lnSpc>
                <a:spcPct val="90000"/>
              </a:lnSpc>
            </a:pPr>
            <a:r>
              <a:rPr lang="en-US" sz="2400">
                <a:latin typeface="Times New Roman" pitchFamily="-111" charset="0"/>
              </a:rPr>
              <a:t>Big bag of files obtained from somewhere, believed to contain pairs of files that are translations of each other.</a:t>
            </a:r>
          </a:p>
          <a:p>
            <a:pPr>
              <a:lnSpc>
                <a:spcPct val="90000"/>
              </a:lnSpc>
            </a:pPr>
            <a:endParaRPr lang="en-US" sz="2800">
              <a:latin typeface="Times New Roman" pitchFamily="-111" charset="0"/>
            </a:endParaRPr>
          </a:p>
          <a:p>
            <a:pPr>
              <a:lnSpc>
                <a:spcPct val="90000"/>
              </a:lnSpc>
            </a:pPr>
            <a:endParaRPr lang="en-US" sz="2800">
              <a:latin typeface="Times New Roman" pitchFamily="-111" charset="0"/>
            </a:endParaRPr>
          </a:p>
          <a:p>
            <a:pPr>
              <a:lnSpc>
                <a:spcPct val="90000"/>
              </a:lnSpc>
            </a:pPr>
            <a:endParaRPr lang="en-US" sz="2800">
              <a:latin typeface="Times New Roman" pitchFamily="-111" charset="0"/>
            </a:endParaRPr>
          </a:p>
          <a:p>
            <a:pPr>
              <a:lnSpc>
                <a:spcPct val="90000"/>
              </a:lnSpc>
            </a:pPr>
            <a:endParaRPr lang="en-US" sz="2800">
              <a:latin typeface="Times New Roman" pitchFamily="-111" charset="0"/>
            </a:endParaRPr>
          </a:p>
          <a:p>
            <a:pPr>
              <a:lnSpc>
                <a:spcPct val="90000"/>
              </a:lnSpc>
            </a:pPr>
            <a:endParaRPr lang="en-US" sz="2800">
              <a:latin typeface="Times New Roman" pitchFamily="-111" charset="0"/>
            </a:endParaRPr>
          </a:p>
          <a:p>
            <a:pPr>
              <a:lnSpc>
                <a:spcPct val="90000"/>
              </a:lnSpc>
            </a:pPr>
            <a:r>
              <a:rPr lang="en-US" sz="2800">
                <a:latin typeface="Times New Roman" pitchFamily="-111" charset="0"/>
              </a:rPr>
              <a:t>Output:</a:t>
            </a:r>
          </a:p>
          <a:p>
            <a:pPr lvl="1">
              <a:lnSpc>
                <a:spcPct val="90000"/>
              </a:lnSpc>
            </a:pPr>
            <a:r>
              <a:rPr lang="en-US" sz="2400">
                <a:latin typeface="Times New Roman" pitchFamily="-111" charset="0"/>
              </a:rPr>
              <a:t>List of pairs of files that are actually translations.</a:t>
            </a:r>
          </a:p>
          <a:p>
            <a:pPr lvl="1">
              <a:lnSpc>
                <a:spcPct val="90000"/>
              </a:lnSpc>
            </a:pPr>
            <a:endParaRPr lang="en-US" sz="2400">
              <a:latin typeface="Times New Roman" pitchFamily="-111" charset="0"/>
            </a:endParaRPr>
          </a:p>
        </p:txBody>
      </p:sp>
      <p:sp>
        <p:nvSpPr>
          <p:cNvPr id="201732" name="Rectangle 4"/>
          <p:cNvSpPr>
            <a:spLocks noGrp="1" noChangeArrowheads="1"/>
          </p:cNvSpPr>
          <p:nvPr>
            <p:ph type="title"/>
          </p:nvPr>
        </p:nvSpPr>
        <p:spPr/>
        <p:txBody>
          <a:bodyPr/>
          <a:lstStyle/>
          <a:p>
            <a:r>
              <a:rPr lang="en-US"/>
              <a:t>Document Alignment</a:t>
            </a:r>
          </a:p>
        </p:txBody>
      </p:sp>
      <p:sp>
        <p:nvSpPr>
          <p:cNvPr id="201733" name="Text Box 5"/>
          <p:cNvSpPr txBox="1">
            <a:spLocks noChangeArrowheads="1"/>
          </p:cNvSpPr>
          <p:nvPr/>
        </p:nvSpPr>
        <p:spPr bwMode="auto">
          <a:xfrm>
            <a:off x="6365875" y="4462463"/>
            <a:ext cx="304800"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E</a:t>
            </a:r>
          </a:p>
        </p:txBody>
      </p:sp>
      <p:sp>
        <p:nvSpPr>
          <p:cNvPr id="201734" name="Text Box 6"/>
          <p:cNvSpPr txBox="1">
            <a:spLocks noChangeArrowheads="1"/>
          </p:cNvSpPr>
          <p:nvPr/>
        </p:nvSpPr>
        <p:spPr bwMode="auto">
          <a:xfrm>
            <a:off x="2439988" y="3708400"/>
            <a:ext cx="304800"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E</a:t>
            </a:r>
          </a:p>
        </p:txBody>
      </p:sp>
      <p:sp>
        <p:nvSpPr>
          <p:cNvPr id="201735" name="Text Box 7"/>
          <p:cNvSpPr txBox="1">
            <a:spLocks noChangeArrowheads="1"/>
          </p:cNvSpPr>
          <p:nvPr/>
        </p:nvSpPr>
        <p:spPr bwMode="auto">
          <a:xfrm>
            <a:off x="1830388" y="3784600"/>
            <a:ext cx="304800"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E</a:t>
            </a:r>
          </a:p>
        </p:txBody>
      </p:sp>
      <p:sp>
        <p:nvSpPr>
          <p:cNvPr id="201736" name="Text Box 8"/>
          <p:cNvSpPr txBox="1">
            <a:spLocks noChangeArrowheads="1"/>
          </p:cNvSpPr>
          <p:nvPr/>
        </p:nvSpPr>
        <p:spPr bwMode="auto">
          <a:xfrm>
            <a:off x="2820988" y="3403600"/>
            <a:ext cx="304800"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E</a:t>
            </a:r>
          </a:p>
        </p:txBody>
      </p:sp>
      <p:sp>
        <p:nvSpPr>
          <p:cNvPr id="201737" name="Text Box 9"/>
          <p:cNvSpPr txBox="1">
            <a:spLocks noChangeArrowheads="1"/>
          </p:cNvSpPr>
          <p:nvPr/>
        </p:nvSpPr>
        <p:spPr bwMode="auto">
          <a:xfrm>
            <a:off x="2820988" y="3937000"/>
            <a:ext cx="304800"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E</a:t>
            </a:r>
          </a:p>
        </p:txBody>
      </p:sp>
      <p:sp>
        <p:nvSpPr>
          <p:cNvPr id="201738" name="Text Box 10"/>
          <p:cNvSpPr txBox="1">
            <a:spLocks noChangeArrowheads="1"/>
          </p:cNvSpPr>
          <p:nvPr/>
        </p:nvSpPr>
        <p:spPr bwMode="auto">
          <a:xfrm>
            <a:off x="6316663" y="3490913"/>
            <a:ext cx="315912"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C</a:t>
            </a:r>
          </a:p>
        </p:txBody>
      </p:sp>
      <p:sp>
        <p:nvSpPr>
          <p:cNvPr id="201739" name="Text Box 11"/>
          <p:cNvSpPr txBox="1">
            <a:spLocks noChangeArrowheads="1"/>
          </p:cNvSpPr>
          <p:nvPr/>
        </p:nvSpPr>
        <p:spPr bwMode="auto">
          <a:xfrm>
            <a:off x="5783263" y="3795713"/>
            <a:ext cx="315912"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C</a:t>
            </a:r>
          </a:p>
        </p:txBody>
      </p:sp>
      <p:sp>
        <p:nvSpPr>
          <p:cNvPr id="201740" name="Text Box 12"/>
          <p:cNvSpPr txBox="1">
            <a:spLocks noChangeArrowheads="1"/>
          </p:cNvSpPr>
          <p:nvPr/>
        </p:nvSpPr>
        <p:spPr bwMode="auto">
          <a:xfrm>
            <a:off x="6240463" y="3948113"/>
            <a:ext cx="315912"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C</a:t>
            </a:r>
          </a:p>
        </p:txBody>
      </p:sp>
      <p:sp>
        <p:nvSpPr>
          <p:cNvPr id="201741" name="Text Box 13"/>
          <p:cNvSpPr txBox="1">
            <a:spLocks noChangeArrowheads="1"/>
          </p:cNvSpPr>
          <p:nvPr/>
        </p:nvSpPr>
        <p:spPr bwMode="auto">
          <a:xfrm>
            <a:off x="6697663" y="3567113"/>
            <a:ext cx="315912"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C</a:t>
            </a:r>
          </a:p>
        </p:txBody>
      </p:sp>
      <p:sp>
        <p:nvSpPr>
          <p:cNvPr id="201742" name="Text Box 14"/>
          <p:cNvSpPr txBox="1">
            <a:spLocks noChangeArrowheads="1"/>
          </p:cNvSpPr>
          <p:nvPr/>
        </p:nvSpPr>
        <p:spPr bwMode="auto">
          <a:xfrm>
            <a:off x="6850063" y="4024313"/>
            <a:ext cx="315912"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C</a:t>
            </a:r>
          </a:p>
        </p:txBody>
      </p:sp>
      <p:sp>
        <p:nvSpPr>
          <p:cNvPr id="201743" name="Text Box 15"/>
          <p:cNvSpPr txBox="1">
            <a:spLocks noChangeArrowheads="1"/>
          </p:cNvSpPr>
          <p:nvPr/>
        </p:nvSpPr>
        <p:spPr bwMode="auto">
          <a:xfrm>
            <a:off x="5235575" y="4078288"/>
            <a:ext cx="315913"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C</a:t>
            </a:r>
          </a:p>
        </p:txBody>
      </p:sp>
      <p:sp>
        <p:nvSpPr>
          <p:cNvPr id="201744" name="Text Box 16"/>
          <p:cNvSpPr txBox="1">
            <a:spLocks noChangeArrowheads="1"/>
          </p:cNvSpPr>
          <p:nvPr/>
        </p:nvSpPr>
        <p:spPr bwMode="auto">
          <a:xfrm>
            <a:off x="4702175" y="4383088"/>
            <a:ext cx="315913"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C</a:t>
            </a:r>
          </a:p>
        </p:txBody>
      </p:sp>
      <p:sp>
        <p:nvSpPr>
          <p:cNvPr id="201745" name="Text Box 17"/>
          <p:cNvSpPr txBox="1">
            <a:spLocks noChangeArrowheads="1"/>
          </p:cNvSpPr>
          <p:nvPr/>
        </p:nvSpPr>
        <p:spPr bwMode="auto">
          <a:xfrm>
            <a:off x="5159375" y="4535488"/>
            <a:ext cx="315913"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C</a:t>
            </a:r>
          </a:p>
        </p:txBody>
      </p:sp>
      <p:sp>
        <p:nvSpPr>
          <p:cNvPr id="201746" name="Text Box 18"/>
          <p:cNvSpPr txBox="1">
            <a:spLocks noChangeArrowheads="1"/>
          </p:cNvSpPr>
          <p:nvPr/>
        </p:nvSpPr>
        <p:spPr bwMode="auto">
          <a:xfrm>
            <a:off x="5616575" y="4154488"/>
            <a:ext cx="315913"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C</a:t>
            </a:r>
          </a:p>
        </p:txBody>
      </p:sp>
      <p:sp>
        <p:nvSpPr>
          <p:cNvPr id="201747" name="Text Box 19"/>
          <p:cNvSpPr txBox="1">
            <a:spLocks noChangeArrowheads="1"/>
          </p:cNvSpPr>
          <p:nvPr/>
        </p:nvSpPr>
        <p:spPr bwMode="auto">
          <a:xfrm>
            <a:off x="5768975" y="4611688"/>
            <a:ext cx="315913"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C</a:t>
            </a:r>
          </a:p>
        </p:txBody>
      </p:sp>
      <p:sp>
        <p:nvSpPr>
          <p:cNvPr id="201748" name="Text Box 20"/>
          <p:cNvSpPr txBox="1">
            <a:spLocks noChangeArrowheads="1"/>
          </p:cNvSpPr>
          <p:nvPr/>
        </p:nvSpPr>
        <p:spPr bwMode="auto">
          <a:xfrm>
            <a:off x="7485063" y="4238625"/>
            <a:ext cx="315912"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C</a:t>
            </a:r>
          </a:p>
        </p:txBody>
      </p:sp>
      <p:sp>
        <p:nvSpPr>
          <p:cNvPr id="201749" name="Text Box 21"/>
          <p:cNvSpPr txBox="1">
            <a:spLocks noChangeArrowheads="1"/>
          </p:cNvSpPr>
          <p:nvPr/>
        </p:nvSpPr>
        <p:spPr bwMode="auto">
          <a:xfrm>
            <a:off x="6951663" y="4543425"/>
            <a:ext cx="315912"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C</a:t>
            </a:r>
          </a:p>
        </p:txBody>
      </p:sp>
      <p:sp>
        <p:nvSpPr>
          <p:cNvPr id="201750" name="Text Box 22"/>
          <p:cNvSpPr txBox="1">
            <a:spLocks noChangeArrowheads="1"/>
          </p:cNvSpPr>
          <p:nvPr/>
        </p:nvSpPr>
        <p:spPr bwMode="auto">
          <a:xfrm>
            <a:off x="3489325" y="3621088"/>
            <a:ext cx="315913"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C</a:t>
            </a:r>
          </a:p>
        </p:txBody>
      </p:sp>
      <p:sp>
        <p:nvSpPr>
          <p:cNvPr id="201751" name="Text Box 23"/>
          <p:cNvSpPr txBox="1">
            <a:spLocks noChangeArrowheads="1"/>
          </p:cNvSpPr>
          <p:nvPr/>
        </p:nvSpPr>
        <p:spPr bwMode="auto">
          <a:xfrm>
            <a:off x="7866063" y="4314825"/>
            <a:ext cx="315912"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C</a:t>
            </a:r>
          </a:p>
        </p:txBody>
      </p:sp>
      <p:sp>
        <p:nvSpPr>
          <p:cNvPr id="201752" name="Text Box 24"/>
          <p:cNvSpPr txBox="1">
            <a:spLocks noChangeArrowheads="1"/>
          </p:cNvSpPr>
          <p:nvPr/>
        </p:nvSpPr>
        <p:spPr bwMode="auto">
          <a:xfrm>
            <a:off x="4273550" y="3436938"/>
            <a:ext cx="315913"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C</a:t>
            </a:r>
          </a:p>
        </p:txBody>
      </p:sp>
      <p:sp>
        <p:nvSpPr>
          <p:cNvPr id="201753" name="Text Box 25"/>
          <p:cNvSpPr txBox="1">
            <a:spLocks noChangeArrowheads="1"/>
          </p:cNvSpPr>
          <p:nvPr/>
        </p:nvSpPr>
        <p:spPr bwMode="auto">
          <a:xfrm>
            <a:off x="5140325" y="3511550"/>
            <a:ext cx="304800"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E</a:t>
            </a:r>
          </a:p>
        </p:txBody>
      </p:sp>
      <p:sp>
        <p:nvSpPr>
          <p:cNvPr id="201754" name="Text Box 26"/>
          <p:cNvSpPr txBox="1">
            <a:spLocks noChangeArrowheads="1"/>
          </p:cNvSpPr>
          <p:nvPr/>
        </p:nvSpPr>
        <p:spPr bwMode="auto">
          <a:xfrm>
            <a:off x="3521075" y="4470400"/>
            <a:ext cx="304800"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E</a:t>
            </a:r>
          </a:p>
        </p:txBody>
      </p:sp>
      <p:sp>
        <p:nvSpPr>
          <p:cNvPr id="201755" name="Text Box 27"/>
          <p:cNvSpPr txBox="1">
            <a:spLocks noChangeArrowheads="1"/>
          </p:cNvSpPr>
          <p:nvPr/>
        </p:nvSpPr>
        <p:spPr bwMode="auto">
          <a:xfrm>
            <a:off x="2911475" y="4546600"/>
            <a:ext cx="304800"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E</a:t>
            </a:r>
          </a:p>
        </p:txBody>
      </p:sp>
      <p:sp>
        <p:nvSpPr>
          <p:cNvPr id="201756" name="Text Box 28"/>
          <p:cNvSpPr txBox="1">
            <a:spLocks noChangeArrowheads="1"/>
          </p:cNvSpPr>
          <p:nvPr/>
        </p:nvSpPr>
        <p:spPr bwMode="auto">
          <a:xfrm>
            <a:off x="3902075" y="4165600"/>
            <a:ext cx="304800"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E</a:t>
            </a:r>
          </a:p>
        </p:txBody>
      </p:sp>
      <p:sp>
        <p:nvSpPr>
          <p:cNvPr id="201757" name="Text Box 29"/>
          <p:cNvSpPr txBox="1">
            <a:spLocks noChangeArrowheads="1"/>
          </p:cNvSpPr>
          <p:nvPr/>
        </p:nvSpPr>
        <p:spPr bwMode="auto">
          <a:xfrm>
            <a:off x="3902075" y="4699000"/>
            <a:ext cx="304800"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E</a:t>
            </a:r>
          </a:p>
        </p:txBody>
      </p:sp>
      <p:sp>
        <p:nvSpPr>
          <p:cNvPr id="201758" name="Text Box 30"/>
          <p:cNvSpPr txBox="1">
            <a:spLocks noChangeArrowheads="1"/>
          </p:cNvSpPr>
          <p:nvPr/>
        </p:nvSpPr>
        <p:spPr bwMode="auto">
          <a:xfrm>
            <a:off x="1322388" y="4106863"/>
            <a:ext cx="304800"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E</a:t>
            </a:r>
          </a:p>
        </p:txBody>
      </p:sp>
      <p:sp>
        <p:nvSpPr>
          <p:cNvPr id="201759" name="Text Box 31"/>
          <p:cNvSpPr txBox="1">
            <a:spLocks noChangeArrowheads="1"/>
          </p:cNvSpPr>
          <p:nvPr/>
        </p:nvSpPr>
        <p:spPr bwMode="auto">
          <a:xfrm>
            <a:off x="1779588" y="4411663"/>
            <a:ext cx="304800"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E</a:t>
            </a:r>
          </a:p>
        </p:txBody>
      </p:sp>
      <p:sp>
        <p:nvSpPr>
          <p:cNvPr id="201760" name="Text Box 32"/>
          <p:cNvSpPr txBox="1">
            <a:spLocks noChangeArrowheads="1"/>
          </p:cNvSpPr>
          <p:nvPr/>
        </p:nvSpPr>
        <p:spPr bwMode="auto">
          <a:xfrm>
            <a:off x="4725988" y="4865688"/>
            <a:ext cx="304800"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E</a:t>
            </a:r>
          </a:p>
        </p:txBody>
      </p:sp>
      <p:sp>
        <p:nvSpPr>
          <p:cNvPr id="201761" name="Text Box 33"/>
          <p:cNvSpPr txBox="1">
            <a:spLocks noChangeArrowheads="1"/>
          </p:cNvSpPr>
          <p:nvPr/>
        </p:nvSpPr>
        <p:spPr bwMode="auto">
          <a:xfrm>
            <a:off x="2160588" y="4106863"/>
            <a:ext cx="304800"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E</a:t>
            </a:r>
          </a:p>
        </p:txBody>
      </p:sp>
      <p:sp>
        <p:nvSpPr>
          <p:cNvPr id="201762" name="Text Box 34"/>
          <p:cNvSpPr txBox="1">
            <a:spLocks noChangeArrowheads="1"/>
          </p:cNvSpPr>
          <p:nvPr/>
        </p:nvSpPr>
        <p:spPr bwMode="auto">
          <a:xfrm>
            <a:off x="7443788" y="3784600"/>
            <a:ext cx="304800"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E</a:t>
            </a:r>
          </a:p>
        </p:txBody>
      </p:sp>
      <p:sp>
        <p:nvSpPr>
          <p:cNvPr id="201763" name="Line 35"/>
          <p:cNvSpPr>
            <a:spLocks noChangeShapeType="1"/>
          </p:cNvSpPr>
          <p:nvPr/>
        </p:nvSpPr>
        <p:spPr bwMode="auto">
          <a:xfrm>
            <a:off x="3643313" y="3933825"/>
            <a:ext cx="42862" cy="550863"/>
          </a:xfrm>
          <a:prstGeom prst="line">
            <a:avLst/>
          </a:prstGeom>
          <a:noFill/>
          <a:ln w="57150">
            <a:solidFill>
              <a:schemeClr val="tx1"/>
            </a:solidFill>
            <a:round/>
            <a:headEnd/>
            <a:tailEnd/>
          </a:ln>
          <a:effectLst/>
        </p:spPr>
        <p:txBody>
          <a:bodyPr anchor="ctr">
            <a:prstTxWarp prst="textNoShape">
              <a:avLst/>
            </a:prstTxWarp>
            <a:spAutoFit/>
          </a:bodyPr>
          <a:lstStyle/>
          <a:p>
            <a:endParaRPr lang="en-US"/>
          </a:p>
        </p:txBody>
      </p:sp>
      <p:sp>
        <p:nvSpPr>
          <p:cNvPr id="201764" name="Line 36"/>
          <p:cNvSpPr>
            <a:spLocks noChangeShapeType="1"/>
          </p:cNvSpPr>
          <p:nvPr/>
        </p:nvSpPr>
        <p:spPr bwMode="auto">
          <a:xfrm flipV="1">
            <a:off x="4194175" y="4557713"/>
            <a:ext cx="522288" cy="319087"/>
          </a:xfrm>
          <a:prstGeom prst="line">
            <a:avLst/>
          </a:prstGeom>
          <a:noFill/>
          <a:ln w="57150">
            <a:solidFill>
              <a:schemeClr val="tx1"/>
            </a:solidFill>
            <a:round/>
            <a:headEnd/>
            <a:tailEnd/>
          </a:ln>
          <a:effectLst/>
        </p:spPr>
        <p:txBody>
          <a:bodyPr wrap="none" anchor="ctr">
            <a:prstTxWarp prst="textNoShape">
              <a:avLst/>
            </a:prstTxWarp>
            <a:spAutoFit/>
          </a:bodyPr>
          <a:lstStyle/>
          <a:p>
            <a:endParaRPr lang="en-US"/>
          </a:p>
        </p:txBody>
      </p:sp>
      <p:sp>
        <p:nvSpPr>
          <p:cNvPr id="201765" name="Line 37"/>
          <p:cNvSpPr>
            <a:spLocks noChangeShapeType="1"/>
          </p:cNvSpPr>
          <p:nvPr/>
        </p:nvSpPr>
        <p:spPr bwMode="auto">
          <a:xfrm flipH="1">
            <a:off x="3222625" y="3643313"/>
            <a:ext cx="1044575" cy="914400"/>
          </a:xfrm>
          <a:prstGeom prst="line">
            <a:avLst/>
          </a:prstGeom>
          <a:noFill/>
          <a:ln w="57150">
            <a:solidFill>
              <a:schemeClr val="tx1"/>
            </a:solidFill>
            <a:round/>
            <a:headEnd/>
            <a:tailEnd/>
          </a:ln>
          <a:effectLst/>
        </p:spPr>
        <p:txBody>
          <a:bodyPr wrap="none" anchor="ctr">
            <a:prstTxWarp prst="textNoShape">
              <a:avLst/>
            </a:prstTxWarp>
            <a:spAutoFit/>
          </a:bodyPr>
          <a:lstStyle/>
          <a:p>
            <a:endParaRPr lang="en-US"/>
          </a:p>
        </p:txBody>
      </p:sp>
      <p:sp>
        <p:nvSpPr>
          <p:cNvPr id="201766" name="Line 38"/>
          <p:cNvSpPr>
            <a:spLocks noChangeShapeType="1"/>
          </p:cNvSpPr>
          <p:nvPr/>
        </p:nvSpPr>
        <p:spPr bwMode="auto">
          <a:xfrm flipV="1">
            <a:off x="3106738" y="3933825"/>
            <a:ext cx="2670175" cy="144463"/>
          </a:xfrm>
          <a:prstGeom prst="line">
            <a:avLst/>
          </a:prstGeom>
          <a:noFill/>
          <a:ln w="57150">
            <a:solidFill>
              <a:schemeClr val="tx1"/>
            </a:solidFill>
            <a:round/>
            <a:headEnd/>
            <a:tailEnd/>
          </a:ln>
          <a:effectLst/>
        </p:spPr>
        <p:txBody>
          <a:bodyPr wrap="none" anchor="ctr">
            <a:prstTxWarp prst="textNoShape">
              <a:avLst/>
            </a:prstTxWarp>
            <a:spAutoFit/>
          </a:bodyPr>
          <a:lstStyle/>
          <a:p>
            <a:endParaRPr lang="en-US"/>
          </a:p>
        </p:txBody>
      </p:sp>
      <p:sp>
        <p:nvSpPr>
          <p:cNvPr id="201767" name="Line 39"/>
          <p:cNvSpPr>
            <a:spLocks noChangeShapeType="1"/>
          </p:cNvSpPr>
          <p:nvPr/>
        </p:nvSpPr>
        <p:spPr bwMode="auto">
          <a:xfrm>
            <a:off x="5326063" y="3832225"/>
            <a:ext cx="392112" cy="319088"/>
          </a:xfrm>
          <a:prstGeom prst="line">
            <a:avLst/>
          </a:prstGeom>
          <a:noFill/>
          <a:ln w="57150">
            <a:solidFill>
              <a:schemeClr val="tx1"/>
            </a:solidFill>
            <a:round/>
            <a:headEnd/>
            <a:tailEnd/>
          </a:ln>
          <a:effectLst/>
        </p:spPr>
        <p:txBody>
          <a:bodyPr wrap="none" anchor="ctr">
            <a:prstTxWarp prst="textNoShape">
              <a:avLst/>
            </a:prstTxWarp>
            <a:spAutoFit/>
          </a:bodyPr>
          <a:lstStyle/>
          <a:p>
            <a:endParaRPr lang="en-US"/>
          </a:p>
        </p:txBody>
      </p:sp>
      <p:sp>
        <p:nvSpPr>
          <p:cNvPr id="201768" name="Line 40"/>
          <p:cNvSpPr>
            <a:spLocks noChangeShapeType="1"/>
          </p:cNvSpPr>
          <p:nvPr/>
        </p:nvSpPr>
        <p:spPr bwMode="auto">
          <a:xfrm flipV="1">
            <a:off x="5021263" y="4848225"/>
            <a:ext cx="711200" cy="217488"/>
          </a:xfrm>
          <a:prstGeom prst="line">
            <a:avLst/>
          </a:prstGeom>
          <a:noFill/>
          <a:ln w="57150">
            <a:solidFill>
              <a:schemeClr val="tx1"/>
            </a:solidFill>
            <a:round/>
            <a:headEnd/>
            <a:tailEnd/>
          </a:ln>
          <a:effectLst/>
        </p:spPr>
        <p:txBody>
          <a:bodyPr wrap="none" anchor="ctr">
            <a:prstTxWarp prst="textNoShape">
              <a:avLst/>
            </a:prstTxWarp>
            <a:spAutoFit/>
          </a:bodyPr>
          <a:lstStyle/>
          <a:p>
            <a:endParaRPr lang="en-US"/>
          </a:p>
        </p:txBody>
      </p:sp>
      <p:sp>
        <p:nvSpPr>
          <p:cNvPr id="201769" name="Line 41"/>
          <p:cNvSpPr>
            <a:spLocks noChangeShapeType="1"/>
          </p:cNvSpPr>
          <p:nvPr/>
        </p:nvSpPr>
        <p:spPr bwMode="auto">
          <a:xfrm flipV="1">
            <a:off x="6662738" y="4340225"/>
            <a:ext cx="361950" cy="260350"/>
          </a:xfrm>
          <a:prstGeom prst="line">
            <a:avLst/>
          </a:prstGeom>
          <a:noFill/>
          <a:ln w="57150">
            <a:solidFill>
              <a:schemeClr val="tx1"/>
            </a:solidFill>
            <a:round/>
            <a:headEnd/>
            <a:tailEnd/>
          </a:ln>
          <a:effectLst/>
        </p:spPr>
        <p:txBody>
          <a:bodyPr wrap="none" anchor="ctr">
            <a:prstTxWarp prst="textNoShape">
              <a:avLst/>
            </a:prstTxWarp>
            <a:spAutoFit/>
          </a:bodyPr>
          <a:lstStyle/>
          <a:p>
            <a:endParaRPr lang="en-US"/>
          </a:p>
        </p:txBody>
      </p:sp>
      <p:sp>
        <p:nvSpPr>
          <p:cNvPr id="201770" name="Line 42"/>
          <p:cNvSpPr>
            <a:spLocks noChangeShapeType="1"/>
          </p:cNvSpPr>
          <p:nvPr/>
        </p:nvSpPr>
        <p:spPr bwMode="auto">
          <a:xfrm flipH="1">
            <a:off x="6561138" y="3903663"/>
            <a:ext cx="884237" cy="117475"/>
          </a:xfrm>
          <a:prstGeom prst="line">
            <a:avLst/>
          </a:prstGeom>
          <a:noFill/>
          <a:ln w="57150">
            <a:solidFill>
              <a:schemeClr val="tx1"/>
            </a:solidFill>
            <a:round/>
            <a:headEnd/>
            <a:tailEnd/>
          </a:ln>
          <a:effectLst/>
        </p:spPr>
        <p:txBody>
          <a:bodyPr wrap="none" anchor="ctr">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p:txBody>
          <a:bodyPr/>
          <a:lstStyle/>
          <a:p>
            <a:r>
              <a:rPr lang="en-US"/>
              <a:t>Sentence Alignment</a:t>
            </a:r>
          </a:p>
        </p:txBody>
      </p:sp>
      <p:sp>
        <p:nvSpPr>
          <p:cNvPr id="289799" name="Rectangle 7"/>
          <p:cNvSpPr>
            <a:spLocks noGrp="1" noChangeArrowheads="1"/>
          </p:cNvSpPr>
          <p:nvPr>
            <p:ph type="body" idx="1"/>
          </p:nvPr>
        </p:nvSpPr>
        <p:spPr>
          <a:xfrm>
            <a:off x="457200" y="1600200"/>
            <a:ext cx="3657600" cy="4525963"/>
          </a:xfrm>
        </p:spPr>
        <p:txBody>
          <a:bodyPr/>
          <a:lstStyle/>
          <a:p>
            <a:pPr>
              <a:buFontTx/>
              <a:buNone/>
            </a:pPr>
            <a:r>
              <a:rPr lang="en-US" sz="2800"/>
              <a:t>The old man is happy.  He has fished many times.  His wife talks to him.  The fish are jumping.  The sharks await.</a:t>
            </a:r>
          </a:p>
        </p:txBody>
      </p:sp>
      <p:sp>
        <p:nvSpPr>
          <p:cNvPr id="289800" name="Rectangle 8"/>
          <p:cNvSpPr>
            <a:spLocks noChangeArrowheads="1"/>
          </p:cNvSpPr>
          <p:nvPr/>
        </p:nvSpPr>
        <p:spPr bwMode="auto">
          <a:xfrm>
            <a:off x="4876800" y="1600200"/>
            <a:ext cx="3657600" cy="4525963"/>
          </a:xfrm>
          <a:prstGeom prst="rect">
            <a:avLst/>
          </a:prstGeom>
          <a:noFill/>
          <a:ln w="9525">
            <a:noFill/>
            <a:miter lim="800000"/>
            <a:headEnd/>
            <a:tailEnd/>
          </a:ln>
          <a:effectLst/>
        </p:spPr>
        <p:txBody>
          <a:bodyPr>
            <a:prstTxWarp prst="textNoShape">
              <a:avLst/>
            </a:prstTxWarp>
          </a:bodyPr>
          <a:lstStyle/>
          <a:p>
            <a:pPr marL="342900" indent="-342900" algn="l">
              <a:spcBef>
                <a:spcPct val="20000"/>
              </a:spcBef>
            </a:pPr>
            <a:r>
              <a:rPr lang="en-US" sz="2800"/>
              <a:t>El viejo est</a:t>
            </a:r>
            <a:r>
              <a:rPr lang="en-US" sz="2800">
                <a:ea typeface="Arial" pitchFamily="-111" charset="0"/>
                <a:cs typeface="Arial" pitchFamily="-111" charset="0"/>
              </a:rPr>
              <a:t>á</a:t>
            </a:r>
            <a:r>
              <a:rPr lang="en-US" sz="2800"/>
              <a:t> feliz porque ha pescado muchos veces.  Su mujer habla con </a:t>
            </a:r>
            <a:r>
              <a:rPr lang="en-US" sz="2400">
                <a:ea typeface="Arial" pitchFamily="-111" charset="0"/>
                <a:cs typeface="Arial" pitchFamily="-111" charset="0"/>
              </a:rPr>
              <a:t>é</a:t>
            </a:r>
            <a:r>
              <a:rPr lang="en-US" sz="2800"/>
              <a:t>l.  Los tiburones esperan.</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p:txBody>
          <a:bodyPr/>
          <a:lstStyle/>
          <a:p>
            <a:r>
              <a:rPr lang="en-US"/>
              <a:t>Sentence Alignment</a:t>
            </a:r>
          </a:p>
        </p:txBody>
      </p:sp>
      <p:sp>
        <p:nvSpPr>
          <p:cNvPr id="315395" name="Rectangle 3"/>
          <p:cNvSpPr>
            <a:spLocks noGrp="1" noChangeArrowheads="1"/>
          </p:cNvSpPr>
          <p:nvPr>
            <p:ph type="body" idx="1"/>
          </p:nvPr>
        </p:nvSpPr>
        <p:spPr>
          <a:xfrm>
            <a:off x="457200" y="1600200"/>
            <a:ext cx="3657600" cy="4525963"/>
          </a:xfrm>
        </p:spPr>
        <p:txBody>
          <a:bodyPr/>
          <a:lstStyle/>
          <a:p>
            <a:pPr marL="609600" indent="-609600">
              <a:buFontTx/>
              <a:buAutoNum type="arabicPeriod"/>
            </a:pPr>
            <a:r>
              <a:rPr lang="en-US" sz="2800"/>
              <a:t>The old man is happy.  </a:t>
            </a:r>
          </a:p>
          <a:p>
            <a:pPr marL="609600" indent="-609600">
              <a:buFontTx/>
              <a:buAutoNum type="arabicPeriod"/>
            </a:pPr>
            <a:r>
              <a:rPr lang="en-US" sz="2800"/>
              <a:t>He has fished many times.  </a:t>
            </a:r>
          </a:p>
          <a:p>
            <a:pPr marL="609600" indent="-609600">
              <a:buFontTx/>
              <a:buAutoNum type="arabicPeriod"/>
            </a:pPr>
            <a:r>
              <a:rPr lang="en-US" sz="2800"/>
              <a:t>His wife talks to him.  </a:t>
            </a:r>
          </a:p>
          <a:p>
            <a:pPr marL="609600" indent="-609600">
              <a:buFontTx/>
              <a:buAutoNum type="arabicPeriod"/>
            </a:pPr>
            <a:r>
              <a:rPr lang="en-US" sz="2800"/>
              <a:t>The fish are jumping.  </a:t>
            </a:r>
          </a:p>
          <a:p>
            <a:pPr marL="609600" indent="-609600">
              <a:buFontTx/>
              <a:buAutoNum type="arabicPeriod"/>
            </a:pPr>
            <a:r>
              <a:rPr lang="en-US" sz="2800"/>
              <a:t>The sharks await.</a:t>
            </a:r>
          </a:p>
        </p:txBody>
      </p:sp>
      <p:sp>
        <p:nvSpPr>
          <p:cNvPr id="315396" name="Rectangle 4"/>
          <p:cNvSpPr>
            <a:spLocks noChangeArrowheads="1"/>
          </p:cNvSpPr>
          <p:nvPr/>
        </p:nvSpPr>
        <p:spPr bwMode="auto">
          <a:xfrm>
            <a:off x="4876800" y="1600200"/>
            <a:ext cx="3657600" cy="4525963"/>
          </a:xfrm>
          <a:prstGeom prst="rect">
            <a:avLst/>
          </a:prstGeom>
          <a:noFill/>
          <a:ln w="9525">
            <a:noFill/>
            <a:miter lim="800000"/>
            <a:headEnd/>
            <a:tailEnd/>
          </a:ln>
          <a:effectLst/>
        </p:spPr>
        <p:txBody>
          <a:bodyPr>
            <a:prstTxWarp prst="textNoShape">
              <a:avLst/>
            </a:prstTxWarp>
          </a:bodyPr>
          <a:lstStyle/>
          <a:p>
            <a:pPr marL="609600" indent="-609600" algn="l">
              <a:spcBef>
                <a:spcPct val="20000"/>
              </a:spcBef>
              <a:buFontTx/>
              <a:buAutoNum type="arabicPeriod"/>
            </a:pPr>
            <a:r>
              <a:rPr lang="en-US" sz="2800"/>
              <a:t>El viejo est</a:t>
            </a:r>
            <a:r>
              <a:rPr lang="en-US" sz="2800">
                <a:ea typeface="Arial" pitchFamily="-111" charset="0"/>
                <a:cs typeface="Arial" pitchFamily="-111" charset="0"/>
              </a:rPr>
              <a:t>á</a:t>
            </a:r>
            <a:r>
              <a:rPr lang="en-US" sz="2800"/>
              <a:t> feliz porque ha pescado muchos veces.  </a:t>
            </a:r>
          </a:p>
          <a:p>
            <a:pPr marL="609600" indent="-609600" algn="l">
              <a:spcBef>
                <a:spcPct val="20000"/>
              </a:spcBef>
              <a:buFontTx/>
              <a:buAutoNum type="arabicPeriod"/>
            </a:pPr>
            <a:r>
              <a:rPr lang="en-US" sz="2800"/>
              <a:t>Su mujer habla con </a:t>
            </a:r>
            <a:r>
              <a:rPr lang="en-US" sz="2800">
                <a:ea typeface="Arial" pitchFamily="-111" charset="0"/>
                <a:cs typeface="Arial" pitchFamily="-111" charset="0"/>
              </a:rPr>
              <a:t>é</a:t>
            </a:r>
            <a:r>
              <a:rPr lang="en-US" sz="2800"/>
              <a:t>l.  </a:t>
            </a:r>
          </a:p>
          <a:p>
            <a:pPr marL="609600" indent="-609600" algn="l">
              <a:spcBef>
                <a:spcPct val="20000"/>
              </a:spcBef>
              <a:buFontTx/>
              <a:buAutoNum type="arabicPeriod"/>
            </a:pPr>
            <a:r>
              <a:rPr lang="en-US" sz="2800"/>
              <a:t>Los tiburones esperan.</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p:txBody>
          <a:bodyPr/>
          <a:lstStyle/>
          <a:p>
            <a:r>
              <a:rPr lang="en-US"/>
              <a:t>Sentence Alignment</a:t>
            </a:r>
          </a:p>
        </p:txBody>
      </p:sp>
      <p:sp>
        <p:nvSpPr>
          <p:cNvPr id="316419" name="Rectangle 3"/>
          <p:cNvSpPr>
            <a:spLocks noGrp="1" noChangeArrowheads="1"/>
          </p:cNvSpPr>
          <p:nvPr>
            <p:ph type="body" idx="1"/>
          </p:nvPr>
        </p:nvSpPr>
        <p:spPr>
          <a:xfrm>
            <a:off x="457200" y="1600200"/>
            <a:ext cx="3657600" cy="4525963"/>
          </a:xfrm>
        </p:spPr>
        <p:txBody>
          <a:bodyPr/>
          <a:lstStyle/>
          <a:p>
            <a:pPr marL="609600" indent="-609600">
              <a:buFontTx/>
              <a:buAutoNum type="arabicPeriod"/>
            </a:pPr>
            <a:r>
              <a:rPr lang="en-US" sz="2800"/>
              <a:t>The old man is happy.  </a:t>
            </a:r>
          </a:p>
          <a:p>
            <a:pPr marL="609600" indent="-609600">
              <a:buFontTx/>
              <a:buAutoNum type="arabicPeriod"/>
            </a:pPr>
            <a:r>
              <a:rPr lang="en-US" sz="2800"/>
              <a:t>He has fished many times.  </a:t>
            </a:r>
          </a:p>
          <a:p>
            <a:pPr marL="609600" indent="-609600">
              <a:buFontTx/>
              <a:buAutoNum type="arabicPeriod"/>
            </a:pPr>
            <a:r>
              <a:rPr lang="en-US" sz="2800"/>
              <a:t>His wife talks to him.  </a:t>
            </a:r>
          </a:p>
          <a:p>
            <a:pPr marL="609600" indent="-609600">
              <a:buFontTx/>
              <a:buAutoNum type="arabicPeriod"/>
            </a:pPr>
            <a:r>
              <a:rPr lang="en-US" sz="2800"/>
              <a:t>The fish are jumping.  </a:t>
            </a:r>
          </a:p>
          <a:p>
            <a:pPr marL="609600" indent="-609600">
              <a:buFontTx/>
              <a:buAutoNum type="arabicPeriod"/>
            </a:pPr>
            <a:r>
              <a:rPr lang="en-US" sz="2800"/>
              <a:t>The sharks await.</a:t>
            </a:r>
          </a:p>
        </p:txBody>
      </p:sp>
      <p:sp>
        <p:nvSpPr>
          <p:cNvPr id="316420" name="Rectangle 4"/>
          <p:cNvSpPr>
            <a:spLocks noChangeArrowheads="1"/>
          </p:cNvSpPr>
          <p:nvPr/>
        </p:nvSpPr>
        <p:spPr bwMode="auto">
          <a:xfrm>
            <a:off x="4876800" y="1600200"/>
            <a:ext cx="3657600" cy="4525963"/>
          </a:xfrm>
          <a:prstGeom prst="rect">
            <a:avLst/>
          </a:prstGeom>
          <a:noFill/>
          <a:ln w="9525">
            <a:noFill/>
            <a:miter lim="800000"/>
            <a:headEnd/>
            <a:tailEnd/>
          </a:ln>
          <a:effectLst/>
        </p:spPr>
        <p:txBody>
          <a:bodyPr>
            <a:prstTxWarp prst="textNoShape">
              <a:avLst/>
            </a:prstTxWarp>
          </a:bodyPr>
          <a:lstStyle/>
          <a:p>
            <a:pPr marL="609600" indent="-609600" algn="l">
              <a:spcBef>
                <a:spcPct val="20000"/>
              </a:spcBef>
              <a:buFontTx/>
              <a:buAutoNum type="arabicPeriod"/>
            </a:pPr>
            <a:r>
              <a:rPr lang="en-US" sz="2800"/>
              <a:t>El viejo est</a:t>
            </a:r>
            <a:r>
              <a:rPr lang="en-US" sz="2800">
                <a:ea typeface="Arial" pitchFamily="-111" charset="0"/>
                <a:cs typeface="Arial" pitchFamily="-111" charset="0"/>
              </a:rPr>
              <a:t>á</a:t>
            </a:r>
            <a:r>
              <a:rPr lang="en-US" sz="2800"/>
              <a:t> feliz porque ha pescado muchos veces.  </a:t>
            </a:r>
          </a:p>
          <a:p>
            <a:pPr marL="609600" indent="-609600" algn="l">
              <a:spcBef>
                <a:spcPct val="20000"/>
              </a:spcBef>
              <a:buFontTx/>
              <a:buAutoNum type="arabicPeriod"/>
            </a:pPr>
            <a:r>
              <a:rPr lang="en-US" sz="2800"/>
              <a:t>Su mujer habla con </a:t>
            </a:r>
            <a:r>
              <a:rPr lang="en-US" sz="2800">
                <a:ea typeface="Arial" pitchFamily="-111" charset="0"/>
                <a:cs typeface="Arial" pitchFamily="-111" charset="0"/>
              </a:rPr>
              <a:t>é</a:t>
            </a:r>
            <a:r>
              <a:rPr lang="en-US" sz="2800"/>
              <a:t>l.  </a:t>
            </a:r>
          </a:p>
          <a:p>
            <a:pPr marL="609600" indent="-609600" algn="l">
              <a:spcBef>
                <a:spcPct val="20000"/>
              </a:spcBef>
              <a:buFontTx/>
              <a:buAutoNum type="arabicPeriod"/>
            </a:pPr>
            <a:r>
              <a:rPr lang="en-US" sz="2800"/>
              <a:t>Los tiburones esperan.</a:t>
            </a:r>
          </a:p>
        </p:txBody>
      </p:sp>
      <p:sp>
        <p:nvSpPr>
          <p:cNvPr id="316421" name="Line 5"/>
          <p:cNvSpPr>
            <a:spLocks noChangeShapeType="1"/>
          </p:cNvSpPr>
          <p:nvPr/>
        </p:nvSpPr>
        <p:spPr bwMode="auto">
          <a:xfrm>
            <a:off x="3733800" y="1905000"/>
            <a:ext cx="1143000" cy="0"/>
          </a:xfrm>
          <a:prstGeom prst="line">
            <a:avLst/>
          </a:prstGeom>
          <a:noFill/>
          <a:ln w="76200">
            <a:solidFill>
              <a:schemeClr val="tx1"/>
            </a:solidFill>
            <a:round/>
            <a:headEnd/>
            <a:tailEnd/>
          </a:ln>
          <a:effectLst/>
        </p:spPr>
        <p:txBody>
          <a:bodyPr>
            <a:prstTxWarp prst="textNoShape">
              <a:avLst/>
            </a:prstTxWarp>
          </a:bodyPr>
          <a:lstStyle/>
          <a:p>
            <a:endParaRPr lang="en-US"/>
          </a:p>
        </p:txBody>
      </p:sp>
      <p:sp>
        <p:nvSpPr>
          <p:cNvPr id="316422" name="Line 6"/>
          <p:cNvSpPr>
            <a:spLocks noChangeShapeType="1"/>
          </p:cNvSpPr>
          <p:nvPr/>
        </p:nvSpPr>
        <p:spPr bwMode="auto">
          <a:xfrm flipH="1">
            <a:off x="3581400" y="1905000"/>
            <a:ext cx="1295400" cy="990600"/>
          </a:xfrm>
          <a:prstGeom prst="line">
            <a:avLst/>
          </a:prstGeom>
          <a:noFill/>
          <a:ln w="76200">
            <a:solidFill>
              <a:schemeClr val="tx1"/>
            </a:solidFill>
            <a:round/>
            <a:headEnd/>
            <a:tailEnd/>
          </a:ln>
          <a:effectLst/>
        </p:spPr>
        <p:txBody>
          <a:bodyPr>
            <a:prstTxWarp prst="textNoShape">
              <a:avLst/>
            </a:prstTxWarp>
          </a:bodyPr>
          <a:lstStyle/>
          <a:p>
            <a:endParaRPr lang="en-US"/>
          </a:p>
        </p:txBody>
      </p:sp>
      <p:sp>
        <p:nvSpPr>
          <p:cNvPr id="316423" name="Line 7"/>
          <p:cNvSpPr>
            <a:spLocks noChangeShapeType="1"/>
          </p:cNvSpPr>
          <p:nvPr/>
        </p:nvSpPr>
        <p:spPr bwMode="auto">
          <a:xfrm flipV="1">
            <a:off x="3810000" y="3657600"/>
            <a:ext cx="990600" cy="76200"/>
          </a:xfrm>
          <a:prstGeom prst="line">
            <a:avLst/>
          </a:prstGeom>
          <a:noFill/>
          <a:ln w="76200">
            <a:solidFill>
              <a:schemeClr val="tx1"/>
            </a:solidFill>
            <a:round/>
            <a:headEnd/>
            <a:tailEnd/>
          </a:ln>
          <a:effectLst/>
        </p:spPr>
        <p:txBody>
          <a:bodyPr>
            <a:prstTxWarp prst="textNoShape">
              <a:avLst/>
            </a:prstTxWarp>
          </a:bodyPr>
          <a:lstStyle/>
          <a:p>
            <a:endParaRPr lang="en-US"/>
          </a:p>
        </p:txBody>
      </p:sp>
      <p:sp>
        <p:nvSpPr>
          <p:cNvPr id="316424" name="Line 8"/>
          <p:cNvSpPr>
            <a:spLocks noChangeShapeType="1"/>
          </p:cNvSpPr>
          <p:nvPr/>
        </p:nvSpPr>
        <p:spPr bwMode="auto">
          <a:xfrm flipV="1">
            <a:off x="4038600" y="4648200"/>
            <a:ext cx="838200" cy="990600"/>
          </a:xfrm>
          <a:prstGeom prst="line">
            <a:avLst/>
          </a:prstGeom>
          <a:noFill/>
          <a:ln w="76200">
            <a:solidFill>
              <a:schemeClr val="tx1"/>
            </a:solidFill>
            <a:round/>
            <a:headEnd/>
            <a:tailEnd/>
          </a:ln>
          <a:effectLst/>
        </p:spPr>
        <p:txBody>
          <a:bodyPr>
            <a:prstTxWarp prst="textNoShape">
              <a:avLst/>
            </a:prstTxWarp>
          </a:bodyPr>
          <a:lstStyle/>
          <a:p>
            <a:endParaRPr lang="en-US"/>
          </a:p>
        </p:txBody>
      </p:sp>
      <p:sp>
        <p:nvSpPr>
          <p:cNvPr id="316425" name="Line 9"/>
          <p:cNvSpPr>
            <a:spLocks noChangeShapeType="1"/>
          </p:cNvSpPr>
          <p:nvPr/>
        </p:nvSpPr>
        <p:spPr bwMode="auto">
          <a:xfrm>
            <a:off x="3200400" y="4648200"/>
            <a:ext cx="609600" cy="0"/>
          </a:xfrm>
          <a:prstGeom prst="line">
            <a:avLst/>
          </a:prstGeom>
          <a:noFill/>
          <a:ln w="76200">
            <a:solidFill>
              <a:schemeClr val="tx1"/>
            </a:solidFill>
            <a:round/>
            <a:headEnd/>
            <a:tailEnd/>
          </a:ln>
          <a:effectLst/>
        </p:spPr>
        <p:txBody>
          <a:bodyPr>
            <a:prstTxWarp prst="textNoShape">
              <a:avLst/>
            </a:prstTxWarp>
          </a:bodyPr>
          <a:lstStyle/>
          <a:p>
            <a:endParaRPr lang="en-US"/>
          </a:p>
        </p:txBody>
      </p:sp>
      <p:sp>
        <p:nvSpPr>
          <p:cNvPr id="316426" name="Line 10"/>
          <p:cNvSpPr>
            <a:spLocks noChangeShapeType="1"/>
          </p:cNvSpPr>
          <p:nvPr/>
        </p:nvSpPr>
        <p:spPr bwMode="auto">
          <a:xfrm>
            <a:off x="3810000" y="4495800"/>
            <a:ext cx="0" cy="304800"/>
          </a:xfrm>
          <a:prstGeom prst="line">
            <a:avLst/>
          </a:prstGeom>
          <a:noFill/>
          <a:ln w="76200">
            <a:solidFill>
              <a:schemeClr val="tx1"/>
            </a:solidFill>
            <a:round/>
            <a:headEnd/>
            <a:tailEnd/>
          </a:ln>
          <a:effectLst/>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p:txBody>
          <a:bodyPr/>
          <a:lstStyle/>
          <a:p>
            <a:r>
              <a:rPr lang="en-US"/>
              <a:t>Sentence Alignment</a:t>
            </a:r>
          </a:p>
        </p:txBody>
      </p:sp>
      <p:sp>
        <p:nvSpPr>
          <p:cNvPr id="317443" name="Rectangle 3"/>
          <p:cNvSpPr>
            <a:spLocks noGrp="1" noChangeArrowheads="1"/>
          </p:cNvSpPr>
          <p:nvPr>
            <p:ph type="body" idx="1"/>
          </p:nvPr>
        </p:nvSpPr>
        <p:spPr>
          <a:xfrm>
            <a:off x="457200" y="1600200"/>
            <a:ext cx="3657600" cy="4525963"/>
          </a:xfrm>
        </p:spPr>
        <p:txBody>
          <a:bodyPr/>
          <a:lstStyle/>
          <a:p>
            <a:pPr marL="609600" indent="-609600">
              <a:buFontTx/>
              <a:buAutoNum type="arabicPeriod"/>
            </a:pPr>
            <a:r>
              <a:rPr lang="en-US" sz="2800"/>
              <a:t>The old man is happy. He has fished many times.  </a:t>
            </a:r>
          </a:p>
          <a:p>
            <a:pPr marL="609600" indent="-609600">
              <a:buFontTx/>
              <a:buAutoNum type="arabicPeriod"/>
            </a:pPr>
            <a:r>
              <a:rPr lang="en-US" sz="2800"/>
              <a:t>His wife talks to him.  </a:t>
            </a:r>
          </a:p>
          <a:p>
            <a:pPr marL="609600" indent="-609600">
              <a:buFontTx/>
              <a:buAutoNum type="arabicPeriod"/>
            </a:pPr>
            <a:r>
              <a:rPr lang="en-US" sz="2800"/>
              <a:t>The sharks await.</a:t>
            </a:r>
          </a:p>
        </p:txBody>
      </p:sp>
      <p:sp>
        <p:nvSpPr>
          <p:cNvPr id="317444" name="Rectangle 4"/>
          <p:cNvSpPr>
            <a:spLocks noChangeArrowheads="1"/>
          </p:cNvSpPr>
          <p:nvPr/>
        </p:nvSpPr>
        <p:spPr bwMode="auto">
          <a:xfrm>
            <a:off x="4876800" y="1600200"/>
            <a:ext cx="3657600" cy="4525963"/>
          </a:xfrm>
          <a:prstGeom prst="rect">
            <a:avLst/>
          </a:prstGeom>
          <a:noFill/>
          <a:ln w="9525">
            <a:noFill/>
            <a:miter lim="800000"/>
            <a:headEnd/>
            <a:tailEnd/>
          </a:ln>
          <a:effectLst/>
        </p:spPr>
        <p:txBody>
          <a:bodyPr>
            <a:prstTxWarp prst="textNoShape">
              <a:avLst/>
            </a:prstTxWarp>
          </a:bodyPr>
          <a:lstStyle/>
          <a:p>
            <a:pPr marL="609600" indent="-609600" algn="l">
              <a:spcBef>
                <a:spcPct val="20000"/>
              </a:spcBef>
              <a:buFontTx/>
              <a:buAutoNum type="arabicPeriod"/>
            </a:pPr>
            <a:r>
              <a:rPr lang="en-US" sz="2800"/>
              <a:t>El viejo est</a:t>
            </a:r>
            <a:r>
              <a:rPr lang="en-US" sz="2800">
                <a:ea typeface="Arial" pitchFamily="-111" charset="0"/>
                <a:cs typeface="Arial" pitchFamily="-111" charset="0"/>
              </a:rPr>
              <a:t>á</a:t>
            </a:r>
            <a:r>
              <a:rPr lang="en-US" sz="2800"/>
              <a:t> feliz porque ha pescado muchos veces.  </a:t>
            </a:r>
          </a:p>
          <a:p>
            <a:pPr marL="609600" indent="-609600" algn="l">
              <a:spcBef>
                <a:spcPct val="20000"/>
              </a:spcBef>
              <a:buFontTx/>
              <a:buAutoNum type="arabicPeriod"/>
            </a:pPr>
            <a:r>
              <a:rPr lang="en-US" sz="2800"/>
              <a:t>Su mujer habla con </a:t>
            </a:r>
            <a:r>
              <a:rPr lang="en-US" sz="2800">
                <a:ea typeface="Arial" pitchFamily="-111" charset="0"/>
                <a:cs typeface="Arial" pitchFamily="-111" charset="0"/>
              </a:rPr>
              <a:t>é</a:t>
            </a:r>
            <a:r>
              <a:rPr lang="en-US" sz="2800"/>
              <a:t>l.  </a:t>
            </a:r>
          </a:p>
          <a:p>
            <a:pPr marL="609600" indent="-609600" algn="l">
              <a:spcBef>
                <a:spcPct val="20000"/>
              </a:spcBef>
              <a:buFontTx/>
              <a:buAutoNum type="arabicPeriod"/>
            </a:pPr>
            <a:r>
              <a:rPr lang="en-US" sz="2800"/>
              <a:t>Los tiburones esperan.</a:t>
            </a:r>
          </a:p>
        </p:txBody>
      </p:sp>
      <p:sp>
        <p:nvSpPr>
          <p:cNvPr id="317445" name="Line 5"/>
          <p:cNvSpPr>
            <a:spLocks noChangeShapeType="1"/>
          </p:cNvSpPr>
          <p:nvPr/>
        </p:nvSpPr>
        <p:spPr bwMode="auto">
          <a:xfrm>
            <a:off x="4038600" y="1905000"/>
            <a:ext cx="762000" cy="0"/>
          </a:xfrm>
          <a:prstGeom prst="line">
            <a:avLst/>
          </a:prstGeom>
          <a:noFill/>
          <a:ln w="76200">
            <a:solidFill>
              <a:schemeClr val="tx1"/>
            </a:solidFill>
            <a:round/>
            <a:headEnd/>
            <a:tailEnd/>
          </a:ln>
          <a:effectLst/>
        </p:spPr>
        <p:txBody>
          <a:bodyPr>
            <a:prstTxWarp prst="textNoShape">
              <a:avLst/>
            </a:prstTxWarp>
          </a:bodyPr>
          <a:lstStyle/>
          <a:p>
            <a:endParaRPr lang="en-US"/>
          </a:p>
        </p:txBody>
      </p:sp>
      <p:sp>
        <p:nvSpPr>
          <p:cNvPr id="317446" name="Line 6"/>
          <p:cNvSpPr>
            <a:spLocks noChangeShapeType="1"/>
          </p:cNvSpPr>
          <p:nvPr/>
        </p:nvSpPr>
        <p:spPr bwMode="auto">
          <a:xfrm flipV="1">
            <a:off x="4038600" y="3733800"/>
            <a:ext cx="762000" cy="0"/>
          </a:xfrm>
          <a:prstGeom prst="line">
            <a:avLst/>
          </a:prstGeom>
          <a:noFill/>
          <a:ln w="76200">
            <a:solidFill>
              <a:schemeClr val="tx1"/>
            </a:solidFill>
            <a:round/>
            <a:headEnd/>
            <a:tailEnd/>
          </a:ln>
          <a:effectLst/>
        </p:spPr>
        <p:txBody>
          <a:bodyPr>
            <a:prstTxWarp prst="textNoShape">
              <a:avLst/>
            </a:prstTxWarp>
          </a:bodyPr>
          <a:lstStyle/>
          <a:p>
            <a:endParaRPr lang="en-US"/>
          </a:p>
        </p:txBody>
      </p:sp>
      <p:sp>
        <p:nvSpPr>
          <p:cNvPr id="317447" name="Line 7"/>
          <p:cNvSpPr>
            <a:spLocks noChangeShapeType="1"/>
          </p:cNvSpPr>
          <p:nvPr/>
        </p:nvSpPr>
        <p:spPr bwMode="auto">
          <a:xfrm>
            <a:off x="4038600" y="4648200"/>
            <a:ext cx="762000" cy="0"/>
          </a:xfrm>
          <a:prstGeom prst="line">
            <a:avLst/>
          </a:prstGeom>
          <a:noFill/>
          <a:ln w="76200">
            <a:solidFill>
              <a:schemeClr val="tx1"/>
            </a:solidFill>
            <a:round/>
            <a:headEnd/>
            <a:tailEnd/>
          </a:ln>
          <a:effectLst/>
        </p:spPr>
        <p:txBody>
          <a:bodyPr>
            <a:prstTxWarp prst="textNoShape">
              <a:avLst/>
            </a:prstTxWarp>
          </a:bodyPr>
          <a:lstStyle/>
          <a:p>
            <a:endParaRPr lang="en-US"/>
          </a:p>
        </p:txBody>
      </p:sp>
      <p:sp>
        <p:nvSpPr>
          <p:cNvPr id="317448" name="Text Box 8"/>
          <p:cNvSpPr txBox="1">
            <a:spLocks noChangeArrowheads="1"/>
          </p:cNvSpPr>
          <p:nvPr/>
        </p:nvSpPr>
        <p:spPr bwMode="auto">
          <a:xfrm>
            <a:off x="1219200" y="5802313"/>
            <a:ext cx="6305550" cy="701675"/>
          </a:xfrm>
          <a:prstGeom prst="rect">
            <a:avLst/>
          </a:prstGeom>
          <a:noFill/>
          <a:ln w="9525">
            <a:noFill/>
            <a:miter lim="800000"/>
            <a:headEnd/>
            <a:tailEnd/>
          </a:ln>
          <a:effectLst/>
        </p:spPr>
        <p:txBody>
          <a:bodyPr wrap="none">
            <a:prstTxWarp prst="textNoShape">
              <a:avLst/>
            </a:prstTxWarp>
            <a:spAutoFit/>
          </a:bodyPr>
          <a:lstStyle/>
          <a:p>
            <a:pPr algn="l"/>
            <a:r>
              <a:rPr lang="en-US" sz="2000"/>
              <a:t>Note that unaligned sentences are thrown out, and</a:t>
            </a:r>
          </a:p>
          <a:p>
            <a:pPr algn="l"/>
            <a:r>
              <a:rPr lang="en-US" sz="2000"/>
              <a:t>sentences are merged in n-to-m alignments (n, m &gt; 0).</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lstStyle/>
          <a:p>
            <a:r>
              <a:rPr lang="en-US"/>
              <a:t>Tokenization (or Segmentation)</a:t>
            </a:r>
          </a:p>
        </p:txBody>
      </p:sp>
      <p:sp>
        <p:nvSpPr>
          <p:cNvPr id="288771" name="Rectangle 3"/>
          <p:cNvSpPr>
            <a:spLocks noGrp="1" noChangeArrowheads="1"/>
          </p:cNvSpPr>
          <p:nvPr>
            <p:ph type="body" idx="1"/>
          </p:nvPr>
        </p:nvSpPr>
        <p:spPr/>
        <p:txBody>
          <a:bodyPr/>
          <a:lstStyle/>
          <a:p>
            <a:pPr>
              <a:lnSpc>
                <a:spcPct val="90000"/>
              </a:lnSpc>
            </a:pPr>
            <a:r>
              <a:rPr lang="en-US"/>
              <a:t>English</a:t>
            </a:r>
          </a:p>
          <a:p>
            <a:pPr lvl="1">
              <a:lnSpc>
                <a:spcPct val="90000"/>
              </a:lnSpc>
            </a:pPr>
            <a:r>
              <a:rPr lang="en-US"/>
              <a:t>Input (some byte stream): 		</a:t>
            </a:r>
          </a:p>
          <a:p>
            <a:pPr lvl="2">
              <a:lnSpc>
                <a:spcPct val="90000"/>
              </a:lnSpc>
              <a:buFontTx/>
              <a:buNone/>
            </a:pPr>
            <a:r>
              <a:rPr lang="en-US" sz="2800">
                <a:latin typeface="Courier New" pitchFamily="-111" charset="0"/>
              </a:rPr>
              <a:t>			"There," said Bob.</a:t>
            </a:r>
          </a:p>
          <a:p>
            <a:pPr lvl="1">
              <a:lnSpc>
                <a:spcPct val="90000"/>
              </a:lnSpc>
            </a:pPr>
            <a:r>
              <a:rPr lang="en-US"/>
              <a:t>Output (7 “tokens” or “words”):</a:t>
            </a:r>
          </a:p>
          <a:p>
            <a:pPr lvl="1">
              <a:lnSpc>
                <a:spcPct val="90000"/>
              </a:lnSpc>
              <a:buFontTx/>
              <a:buNone/>
            </a:pPr>
            <a:r>
              <a:rPr lang="en-US">
                <a:latin typeface="Courier New" pitchFamily="-111" charset="0"/>
              </a:rPr>
              <a:t>  			" There , " said Bob .</a:t>
            </a:r>
          </a:p>
          <a:p>
            <a:pPr>
              <a:lnSpc>
                <a:spcPct val="90000"/>
              </a:lnSpc>
            </a:pPr>
            <a:r>
              <a:rPr lang="en-US"/>
              <a:t>Chinese</a:t>
            </a:r>
          </a:p>
          <a:p>
            <a:pPr lvl="1">
              <a:lnSpc>
                <a:spcPct val="90000"/>
              </a:lnSpc>
            </a:pPr>
            <a:r>
              <a:rPr lang="en-US"/>
              <a:t>Input (byte stream):</a:t>
            </a:r>
          </a:p>
          <a:p>
            <a:pPr lvl="1">
              <a:lnSpc>
                <a:spcPct val="90000"/>
              </a:lnSpc>
            </a:pPr>
            <a:endParaRPr lang="en-US"/>
          </a:p>
          <a:p>
            <a:pPr lvl="1">
              <a:lnSpc>
                <a:spcPct val="90000"/>
              </a:lnSpc>
            </a:pPr>
            <a:r>
              <a:rPr lang="en-US"/>
              <a:t>Output:</a:t>
            </a:r>
          </a:p>
          <a:p>
            <a:pPr lvl="1">
              <a:lnSpc>
                <a:spcPct val="90000"/>
              </a:lnSpc>
            </a:pPr>
            <a:endParaRPr lang="en-US">
              <a:latin typeface="Courier New" pitchFamily="-111" charset="0"/>
            </a:endParaRPr>
          </a:p>
          <a:p>
            <a:pPr lvl="1">
              <a:lnSpc>
                <a:spcPct val="90000"/>
              </a:lnSpc>
            </a:pPr>
            <a:endParaRPr lang="en-US">
              <a:latin typeface="Courier New" pitchFamily="-111" charset="0"/>
            </a:endParaRPr>
          </a:p>
        </p:txBody>
      </p:sp>
      <p:sp>
        <p:nvSpPr>
          <p:cNvPr id="288772" name="Text Box 4"/>
          <p:cNvSpPr txBox="1">
            <a:spLocks noChangeArrowheads="1"/>
          </p:cNvSpPr>
          <p:nvPr/>
        </p:nvSpPr>
        <p:spPr bwMode="auto">
          <a:xfrm>
            <a:off x="4572000" y="4648200"/>
            <a:ext cx="3505200" cy="825500"/>
          </a:xfrm>
          <a:prstGeom prst="rect">
            <a:avLst/>
          </a:prstGeom>
          <a:noFill/>
          <a:ln w="9525">
            <a:noFill/>
            <a:miter lim="800000"/>
            <a:headEnd/>
            <a:tailEnd/>
          </a:ln>
          <a:effectLst/>
        </p:spPr>
        <p:txBody>
          <a:bodyPr>
            <a:prstTxWarp prst="textNoShape">
              <a:avLst/>
            </a:prstTxWarp>
            <a:spAutoFit/>
          </a:bodyPr>
          <a:lstStyle/>
          <a:p>
            <a:pPr algn="l"/>
            <a:r>
              <a:rPr lang="ja-JP" altLang="en-US" sz="1600">
                <a:latin typeface="Arial Unicode MS" pitchFamily="-111" charset="0"/>
                <a:ea typeface="Arial Unicode MS" pitchFamily="-111" charset="0"/>
                <a:cs typeface="Arial Unicode MS" pitchFamily="-111" charset="0"/>
              </a:rPr>
              <a:t>美国关岛国际机场及其办公室均接获一名自称沙地阿拉伯富商拉登等发出的电子邮件。</a:t>
            </a:r>
            <a:endParaRPr lang="en-US" sz="1600">
              <a:latin typeface="Times New Roman" pitchFamily="-111" charset="0"/>
            </a:endParaRPr>
          </a:p>
        </p:txBody>
      </p:sp>
      <p:sp>
        <p:nvSpPr>
          <p:cNvPr id="288773" name="Text Box 5"/>
          <p:cNvSpPr txBox="1">
            <a:spLocks noChangeArrowheads="1"/>
          </p:cNvSpPr>
          <p:nvPr/>
        </p:nvSpPr>
        <p:spPr bwMode="auto">
          <a:xfrm>
            <a:off x="4572000" y="5591175"/>
            <a:ext cx="3505200" cy="825500"/>
          </a:xfrm>
          <a:prstGeom prst="rect">
            <a:avLst/>
          </a:prstGeom>
          <a:noFill/>
          <a:ln w="9525">
            <a:noFill/>
            <a:miter lim="800000"/>
            <a:headEnd/>
            <a:tailEnd/>
          </a:ln>
          <a:effectLst/>
        </p:spPr>
        <p:txBody>
          <a:bodyPr>
            <a:prstTxWarp prst="textNoShape">
              <a:avLst/>
            </a:prstTxWarp>
            <a:spAutoFit/>
          </a:bodyPr>
          <a:lstStyle/>
          <a:p>
            <a:pPr algn="l"/>
            <a:r>
              <a:rPr lang="ja-JP" altLang="en-US" sz="1600">
                <a:latin typeface="Arial Unicode MS" pitchFamily="-111" charset="0"/>
                <a:ea typeface="Arial Unicode MS" pitchFamily="-111" charset="0"/>
                <a:cs typeface="Arial Unicode MS" pitchFamily="-111" charset="0"/>
              </a:rPr>
              <a:t>美国</a:t>
            </a:r>
            <a:r>
              <a:rPr lang="en-US" sz="1600">
                <a:latin typeface="Arial Unicode MS" pitchFamily="-111" charset="0"/>
                <a:ea typeface="Arial Unicode MS" pitchFamily="-111" charset="0"/>
                <a:cs typeface="Arial Unicode MS" pitchFamily="-111" charset="0"/>
              </a:rPr>
              <a:t>  </a:t>
            </a:r>
            <a:r>
              <a:rPr lang="ja-JP" altLang="en-US" sz="1600">
                <a:latin typeface="Arial Unicode MS" pitchFamily="-111" charset="0"/>
                <a:ea typeface="Arial Unicode MS" pitchFamily="-111" charset="0"/>
                <a:cs typeface="Arial Unicode MS" pitchFamily="-111" charset="0"/>
              </a:rPr>
              <a:t>关岛国</a:t>
            </a:r>
            <a:r>
              <a:rPr lang="en-US" sz="1600">
                <a:latin typeface="Arial Unicode MS" pitchFamily="-111" charset="0"/>
                <a:ea typeface="Arial Unicode MS" pitchFamily="-111" charset="0"/>
                <a:cs typeface="Arial Unicode MS" pitchFamily="-111" charset="0"/>
              </a:rPr>
              <a:t>  </a:t>
            </a:r>
            <a:r>
              <a:rPr lang="ja-JP" altLang="en-US" sz="1600">
                <a:latin typeface="Arial Unicode MS" pitchFamily="-111" charset="0"/>
                <a:ea typeface="Arial Unicode MS" pitchFamily="-111" charset="0"/>
                <a:cs typeface="Arial Unicode MS" pitchFamily="-111" charset="0"/>
              </a:rPr>
              <a:t>际机</a:t>
            </a:r>
            <a:r>
              <a:rPr lang="en-US" sz="1600">
                <a:latin typeface="Arial Unicode MS" pitchFamily="-111" charset="0"/>
                <a:ea typeface="Arial Unicode MS" pitchFamily="-111" charset="0"/>
                <a:cs typeface="Arial Unicode MS" pitchFamily="-111" charset="0"/>
              </a:rPr>
              <a:t>  </a:t>
            </a:r>
            <a:r>
              <a:rPr lang="ja-JP" altLang="en-US" sz="1600">
                <a:latin typeface="Arial Unicode MS" pitchFamily="-111" charset="0"/>
                <a:ea typeface="Arial Unicode MS" pitchFamily="-111" charset="0"/>
                <a:cs typeface="Arial Unicode MS" pitchFamily="-111" charset="0"/>
              </a:rPr>
              <a:t>场</a:t>
            </a:r>
            <a:r>
              <a:rPr lang="en-US" sz="1600">
                <a:latin typeface="Arial Unicode MS" pitchFamily="-111" charset="0"/>
                <a:ea typeface="Arial Unicode MS" pitchFamily="-111" charset="0"/>
                <a:cs typeface="Arial Unicode MS" pitchFamily="-111" charset="0"/>
              </a:rPr>
              <a:t>  </a:t>
            </a:r>
            <a:r>
              <a:rPr lang="ja-JP" altLang="en-US" sz="1600">
                <a:latin typeface="Arial Unicode MS" pitchFamily="-111" charset="0"/>
                <a:ea typeface="Arial Unicode MS" pitchFamily="-111" charset="0"/>
                <a:cs typeface="Arial Unicode MS" pitchFamily="-111" charset="0"/>
              </a:rPr>
              <a:t>及其</a:t>
            </a:r>
            <a:r>
              <a:rPr lang="en-US" sz="1600">
                <a:latin typeface="Arial Unicode MS" pitchFamily="-111" charset="0"/>
                <a:ea typeface="Arial Unicode MS" pitchFamily="-111" charset="0"/>
                <a:cs typeface="Arial Unicode MS" pitchFamily="-111" charset="0"/>
              </a:rPr>
              <a:t>  </a:t>
            </a:r>
            <a:r>
              <a:rPr lang="ja-JP" altLang="en-US" sz="1600">
                <a:latin typeface="Arial Unicode MS" pitchFamily="-111" charset="0"/>
                <a:ea typeface="Arial Unicode MS" pitchFamily="-111" charset="0"/>
                <a:cs typeface="Arial Unicode MS" pitchFamily="-111" charset="0"/>
              </a:rPr>
              <a:t>办公</a:t>
            </a:r>
            <a:r>
              <a:rPr lang="en-US" sz="1600">
                <a:latin typeface="Arial Unicode MS" pitchFamily="-111" charset="0"/>
                <a:ea typeface="Arial Unicode MS" pitchFamily="-111" charset="0"/>
                <a:cs typeface="Arial Unicode MS" pitchFamily="-111" charset="0"/>
              </a:rPr>
              <a:t>  </a:t>
            </a:r>
            <a:r>
              <a:rPr lang="ja-JP" altLang="en-US" sz="1600">
                <a:latin typeface="Arial Unicode MS" pitchFamily="-111" charset="0"/>
                <a:ea typeface="Arial Unicode MS" pitchFamily="-111" charset="0"/>
                <a:cs typeface="Arial Unicode MS" pitchFamily="-111" charset="0"/>
              </a:rPr>
              <a:t>室均接获</a:t>
            </a:r>
            <a:r>
              <a:rPr lang="en-US" sz="1600">
                <a:latin typeface="Arial Unicode MS" pitchFamily="-111" charset="0"/>
                <a:ea typeface="Arial Unicode MS" pitchFamily="-111" charset="0"/>
                <a:cs typeface="Arial Unicode MS" pitchFamily="-111" charset="0"/>
              </a:rPr>
              <a:t>  </a:t>
            </a:r>
            <a:r>
              <a:rPr lang="ja-JP" altLang="en-US" sz="1600">
                <a:latin typeface="Arial Unicode MS" pitchFamily="-111" charset="0"/>
                <a:ea typeface="Arial Unicode MS" pitchFamily="-111" charset="0"/>
                <a:cs typeface="Arial Unicode MS" pitchFamily="-111" charset="0"/>
              </a:rPr>
              <a:t>一名</a:t>
            </a:r>
            <a:r>
              <a:rPr lang="en-US" sz="1600">
                <a:latin typeface="Arial Unicode MS" pitchFamily="-111" charset="0"/>
                <a:ea typeface="Arial Unicode MS" pitchFamily="-111" charset="0"/>
                <a:cs typeface="Arial Unicode MS" pitchFamily="-111" charset="0"/>
              </a:rPr>
              <a:t>  </a:t>
            </a:r>
            <a:r>
              <a:rPr lang="ja-JP" altLang="en-US" sz="1600">
                <a:latin typeface="Arial Unicode MS" pitchFamily="-111" charset="0"/>
                <a:ea typeface="Arial Unicode MS" pitchFamily="-111" charset="0"/>
                <a:cs typeface="Arial Unicode MS" pitchFamily="-111" charset="0"/>
              </a:rPr>
              <a:t>自称</a:t>
            </a:r>
            <a:r>
              <a:rPr lang="en-US" sz="1600">
                <a:latin typeface="Arial Unicode MS" pitchFamily="-111" charset="0"/>
                <a:ea typeface="Arial Unicode MS" pitchFamily="-111" charset="0"/>
                <a:cs typeface="Arial Unicode MS" pitchFamily="-111" charset="0"/>
              </a:rPr>
              <a:t>  </a:t>
            </a:r>
            <a:r>
              <a:rPr lang="ja-JP" altLang="en-US" sz="1600">
                <a:latin typeface="Arial Unicode MS" pitchFamily="-111" charset="0"/>
                <a:ea typeface="Arial Unicode MS" pitchFamily="-111" charset="0"/>
                <a:cs typeface="Arial Unicode MS" pitchFamily="-111" charset="0"/>
              </a:rPr>
              <a:t>沙地</a:t>
            </a:r>
            <a:r>
              <a:rPr lang="en-US" sz="1600">
                <a:latin typeface="Arial Unicode MS" pitchFamily="-111" charset="0"/>
                <a:ea typeface="Arial Unicode MS" pitchFamily="-111" charset="0"/>
                <a:cs typeface="Arial Unicode MS" pitchFamily="-111" charset="0"/>
              </a:rPr>
              <a:t>  </a:t>
            </a:r>
            <a:r>
              <a:rPr lang="ja-JP" altLang="en-US" sz="1600">
                <a:latin typeface="Arial Unicode MS" pitchFamily="-111" charset="0"/>
                <a:ea typeface="Arial Unicode MS" pitchFamily="-111" charset="0"/>
                <a:cs typeface="Arial Unicode MS" pitchFamily="-111" charset="0"/>
              </a:rPr>
              <a:t>阿拉</a:t>
            </a:r>
            <a:r>
              <a:rPr lang="en-US" sz="1600">
                <a:latin typeface="Arial Unicode MS" pitchFamily="-111" charset="0"/>
                <a:ea typeface="Arial Unicode MS" pitchFamily="-111" charset="0"/>
                <a:cs typeface="Arial Unicode MS" pitchFamily="-111" charset="0"/>
              </a:rPr>
              <a:t>  </a:t>
            </a:r>
            <a:r>
              <a:rPr lang="ja-JP" altLang="en-US" sz="1600">
                <a:latin typeface="Arial Unicode MS" pitchFamily="-111" charset="0"/>
                <a:ea typeface="Arial Unicode MS" pitchFamily="-111" charset="0"/>
                <a:cs typeface="Arial Unicode MS" pitchFamily="-111" charset="0"/>
              </a:rPr>
              <a:t>伯富</a:t>
            </a:r>
            <a:r>
              <a:rPr lang="en-US" sz="1600">
                <a:latin typeface="Arial Unicode MS" pitchFamily="-111" charset="0"/>
                <a:ea typeface="Arial Unicode MS" pitchFamily="-111" charset="0"/>
                <a:cs typeface="Arial Unicode MS" pitchFamily="-111" charset="0"/>
              </a:rPr>
              <a:t>  </a:t>
            </a:r>
            <a:r>
              <a:rPr lang="ja-JP" altLang="en-US" sz="1600">
                <a:latin typeface="Arial Unicode MS" pitchFamily="-111" charset="0"/>
                <a:ea typeface="Arial Unicode MS" pitchFamily="-111" charset="0"/>
                <a:cs typeface="Arial Unicode MS" pitchFamily="-111" charset="0"/>
              </a:rPr>
              <a:t>商拉登</a:t>
            </a:r>
            <a:r>
              <a:rPr lang="en-US" sz="1600">
                <a:latin typeface="Arial Unicode MS" pitchFamily="-111" charset="0"/>
                <a:ea typeface="Arial Unicode MS" pitchFamily="-111" charset="0"/>
                <a:cs typeface="Arial Unicode MS" pitchFamily="-111" charset="0"/>
              </a:rPr>
              <a:t>  </a:t>
            </a:r>
            <a:r>
              <a:rPr lang="ja-JP" altLang="en-US" sz="1600">
                <a:latin typeface="Arial Unicode MS" pitchFamily="-111" charset="0"/>
                <a:ea typeface="Arial Unicode MS" pitchFamily="-111" charset="0"/>
                <a:cs typeface="Arial Unicode MS" pitchFamily="-111" charset="0"/>
              </a:rPr>
              <a:t>等发</a:t>
            </a:r>
            <a:r>
              <a:rPr lang="en-US" sz="1600">
                <a:latin typeface="Arial Unicode MS" pitchFamily="-111" charset="0"/>
                <a:ea typeface="Arial Unicode MS" pitchFamily="-111" charset="0"/>
                <a:cs typeface="Arial Unicode MS" pitchFamily="-111" charset="0"/>
              </a:rPr>
              <a:t>  </a:t>
            </a:r>
            <a:r>
              <a:rPr lang="ja-JP" altLang="en-US" sz="1600">
                <a:latin typeface="Arial Unicode MS" pitchFamily="-111" charset="0"/>
                <a:ea typeface="Arial Unicode MS" pitchFamily="-111" charset="0"/>
                <a:cs typeface="Arial Unicode MS" pitchFamily="-111" charset="0"/>
              </a:rPr>
              <a:t>出</a:t>
            </a:r>
            <a:r>
              <a:rPr lang="en-US" sz="1600">
                <a:latin typeface="Arial Unicode MS" pitchFamily="-111" charset="0"/>
                <a:ea typeface="Arial Unicode MS" pitchFamily="-111" charset="0"/>
                <a:cs typeface="Arial Unicode MS" pitchFamily="-111" charset="0"/>
              </a:rPr>
              <a:t>  </a:t>
            </a:r>
            <a:r>
              <a:rPr lang="ja-JP" altLang="en-US" sz="1600">
                <a:latin typeface="Arial Unicode MS" pitchFamily="-111" charset="0"/>
                <a:ea typeface="Arial Unicode MS" pitchFamily="-111" charset="0"/>
                <a:cs typeface="Arial Unicode MS" pitchFamily="-111" charset="0"/>
              </a:rPr>
              <a:t>的</a:t>
            </a:r>
            <a:r>
              <a:rPr lang="en-US" sz="1600">
                <a:latin typeface="Arial Unicode MS" pitchFamily="-111" charset="0"/>
                <a:ea typeface="Arial Unicode MS" pitchFamily="-111" charset="0"/>
                <a:cs typeface="Arial Unicode MS" pitchFamily="-111" charset="0"/>
              </a:rPr>
              <a:t>  </a:t>
            </a:r>
            <a:r>
              <a:rPr lang="ja-JP" altLang="en-US" sz="1600">
                <a:latin typeface="Arial Unicode MS" pitchFamily="-111" charset="0"/>
                <a:ea typeface="Arial Unicode MS" pitchFamily="-111" charset="0"/>
                <a:cs typeface="Arial Unicode MS" pitchFamily="-111" charset="0"/>
              </a:rPr>
              <a:t>电子邮件。</a:t>
            </a:r>
            <a:endParaRPr lang="en-US" sz="1600">
              <a:latin typeface="Times New Roman" pitchFamily="-111"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6610" name="Rectangle 2"/>
          <p:cNvSpPr>
            <a:spLocks noGrp="1" noChangeArrowheads="1"/>
          </p:cNvSpPr>
          <p:nvPr>
            <p:ph type="title"/>
          </p:nvPr>
        </p:nvSpPr>
        <p:spPr>
          <a:xfrm>
            <a:off x="457200" y="0"/>
            <a:ext cx="8229600" cy="1143000"/>
          </a:xfrm>
        </p:spPr>
        <p:txBody>
          <a:bodyPr/>
          <a:lstStyle/>
          <a:p>
            <a:r>
              <a:rPr lang="en-US" sz="4000" dirty="0" smtClean="0"/>
              <a:t>Problems </a:t>
            </a:r>
            <a:r>
              <a:rPr lang="en-US" sz="4000" dirty="0"/>
              <a:t>for Statistical MT</a:t>
            </a:r>
          </a:p>
        </p:txBody>
      </p:sp>
      <p:sp>
        <p:nvSpPr>
          <p:cNvPr id="836611" name="Rectangle 3"/>
          <p:cNvSpPr>
            <a:spLocks noGrp="1" noChangeArrowheads="1"/>
          </p:cNvSpPr>
          <p:nvPr>
            <p:ph type="body" idx="1"/>
          </p:nvPr>
        </p:nvSpPr>
        <p:spPr>
          <a:xfrm>
            <a:off x="152400" y="1219200"/>
            <a:ext cx="8686800" cy="5410200"/>
          </a:xfrm>
        </p:spPr>
        <p:txBody>
          <a:bodyPr/>
          <a:lstStyle/>
          <a:p>
            <a:pPr>
              <a:lnSpc>
                <a:spcPct val="90000"/>
              </a:lnSpc>
            </a:pPr>
            <a:r>
              <a:rPr lang="en-US" sz="3600" dirty="0" smtClean="0">
                <a:solidFill>
                  <a:srgbClr val="B3B3B3"/>
                </a:solidFill>
              </a:rPr>
              <a:t>Preprocessing</a:t>
            </a:r>
          </a:p>
          <a:p>
            <a:pPr>
              <a:lnSpc>
                <a:spcPct val="90000"/>
              </a:lnSpc>
            </a:pPr>
            <a:r>
              <a:rPr lang="en-US" sz="3600" dirty="0" smtClean="0"/>
              <a:t>Language modeling</a:t>
            </a:r>
          </a:p>
          <a:p>
            <a:pPr>
              <a:lnSpc>
                <a:spcPct val="90000"/>
              </a:lnSpc>
            </a:pPr>
            <a:r>
              <a:rPr lang="en-US" sz="3600" dirty="0" smtClean="0">
                <a:solidFill>
                  <a:srgbClr val="B3B3B3"/>
                </a:solidFill>
              </a:rPr>
              <a:t>Translation modeling</a:t>
            </a:r>
          </a:p>
          <a:p>
            <a:pPr>
              <a:lnSpc>
                <a:spcPct val="90000"/>
              </a:lnSpc>
            </a:pPr>
            <a:r>
              <a:rPr lang="en-US" sz="3600" dirty="0" smtClean="0">
                <a:solidFill>
                  <a:srgbClr val="B3B3B3"/>
                </a:solidFill>
              </a:rPr>
              <a:t>Decoding</a:t>
            </a:r>
          </a:p>
          <a:p>
            <a:pPr>
              <a:lnSpc>
                <a:spcPct val="90000"/>
              </a:lnSpc>
            </a:pPr>
            <a:r>
              <a:rPr lang="en-US" sz="3600" dirty="0" smtClean="0">
                <a:solidFill>
                  <a:srgbClr val="B3B3B3"/>
                </a:solidFill>
              </a:rPr>
              <a:t>Parameter optimization</a:t>
            </a:r>
          </a:p>
          <a:p>
            <a:pPr>
              <a:lnSpc>
                <a:spcPct val="90000"/>
              </a:lnSpc>
            </a:pPr>
            <a:r>
              <a:rPr lang="en-US" sz="3600" dirty="0" smtClean="0">
                <a:solidFill>
                  <a:srgbClr val="B3B3B3"/>
                </a:solidFill>
              </a:rPr>
              <a:t>Evaluation</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Modeling</a:t>
            </a:r>
            <a:endParaRPr lang="en-US" dirty="0"/>
          </a:p>
        </p:txBody>
      </p:sp>
      <p:sp>
        <p:nvSpPr>
          <p:cNvPr id="3" name="Content Placeholder 2"/>
          <p:cNvSpPr>
            <a:spLocks noGrp="1"/>
          </p:cNvSpPr>
          <p:nvPr>
            <p:ph idx="1"/>
          </p:nvPr>
        </p:nvSpPr>
        <p:spPr/>
        <p:txBody>
          <a:bodyPr/>
          <a:lstStyle/>
          <a:p>
            <a:r>
              <a:rPr lang="en-US" sz="2800" dirty="0" smtClean="0"/>
              <a:t>Most common: </a:t>
            </a:r>
            <a:r>
              <a:rPr lang="en-US" sz="2800" dirty="0" err="1" smtClean="0"/>
              <a:t>n</a:t>
            </a:r>
            <a:r>
              <a:rPr lang="en-US" sz="2800" dirty="0" smtClean="0"/>
              <a:t>-gram language models</a:t>
            </a:r>
          </a:p>
          <a:p>
            <a:r>
              <a:rPr lang="en-US" sz="2800" dirty="0" smtClean="0"/>
              <a:t>More data the better (Google </a:t>
            </a:r>
            <a:r>
              <a:rPr lang="en-US" sz="2800" dirty="0" err="1" smtClean="0"/>
              <a:t>n</a:t>
            </a:r>
            <a:r>
              <a:rPr lang="en-US" sz="2800" dirty="0" smtClean="0"/>
              <a:t>-grams)</a:t>
            </a:r>
          </a:p>
          <a:p>
            <a:r>
              <a:rPr lang="en-US" sz="2800" dirty="0" smtClean="0"/>
              <a:t>Domain is important</a:t>
            </a:r>
            <a:endParaRPr lang="en-US" sz="2800"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527300" y="1403350"/>
            <a:ext cx="4089400" cy="40513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685800" y="282575"/>
            <a:ext cx="7772400" cy="758825"/>
          </a:xfrm>
          <a:prstGeom prst="rect">
            <a:avLst/>
          </a:prstGeom>
          <a:noFill/>
          <a:ln w="12700">
            <a:noFill/>
            <a:miter lim="800000"/>
            <a:headEnd/>
            <a:tailEnd/>
          </a:ln>
          <a:effectLst/>
        </p:spPr>
        <p:txBody>
          <a:bodyPr lIns="90488" tIns="44450" rIns="90488" bIns="44450" anchor="b">
            <a:prstTxWarp prst="textNoShape">
              <a:avLst/>
            </a:prstTxWarp>
            <a:spAutoFit/>
          </a:bodyPr>
          <a:lstStyle/>
          <a:p>
            <a:pPr eaLnBrk="0" hangingPunct="0"/>
            <a:r>
              <a:rPr lang="en-US" sz="4400">
                <a:solidFill>
                  <a:schemeClr val="tx2"/>
                </a:solidFill>
              </a:rPr>
              <a:t>Machine Translation</a:t>
            </a:r>
          </a:p>
        </p:txBody>
      </p:sp>
      <p:sp>
        <p:nvSpPr>
          <p:cNvPr id="23555" name="Text Box 3"/>
          <p:cNvSpPr txBox="1">
            <a:spLocks noChangeArrowheads="1"/>
          </p:cNvSpPr>
          <p:nvPr/>
        </p:nvSpPr>
        <p:spPr bwMode="auto">
          <a:xfrm>
            <a:off x="2590800" y="1371600"/>
            <a:ext cx="3810000" cy="1069975"/>
          </a:xfrm>
          <a:prstGeom prst="rect">
            <a:avLst/>
          </a:prstGeom>
          <a:noFill/>
          <a:ln w="9525">
            <a:noFill/>
            <a:miter lim="800000"/>
            <a:headEnd/>
            <a:tailEnd/>
          </a:ln>
          <a:effectLst/>
        </p:spPr>
        <p:txBody>
          <a:bodyPr>
            <a:prstTxWarp prst="textNoShape">
              <a:avLst/>
            </a:prstTxWarp>
            <a:spAutoFit/>
          </a:bodyPr>
          <a:lstStyle/>
          <a:p>
            <a:pPr algn="l"/>
            <a:r>
              <a:rPr lang="zh-CN" altLang="en-US" sz="1600" dirty="0" smtClean="0">
                <a:latin typeface="Arial Unicode MS" pitchFamily="-111" charset="0"/>
                <a:ea typeface="Arial Unicode MS" pitchFamily="-111" charset="0"/>
                <a:cs typeface="Arial Unicode MS" pitchFamily="-111" charset="0"/>
              </a:rPr>
              <a:t>美国关岛国际机场及其办公室均接获一名自称沙地阿拉伯富商拉登等发出的电子邮件，威胁将会向机场等公众地方发动生化袭击後，关岛经保持高度戒备。</a:t>
            </a:r>
            <a:endParaRPr lang="zh-CN" altLang="en-US" sz="1600" dirty="0">
              <a:latin typeface="Times New Roman" pitchFamily="-111" charset="0"/>
            </a:endParaRPr>
          </a:p>
        </p:txBody>
      </p:sp>
      <p:sp>
        <p:nvSpPr>
          <p:cNvPr id="23556" name="Text Box 4"/>
          <p:cNvSpPr txBox="1">
            <a:spLocks noChangeArrowheads="1"/>
          </p:cNvSpPr>
          <p:nvPr/>
        </p:nvSpPr>
        <p:spPr bwMode="auto">
          <a:xfrm>
            <a:off x="152400" y="5105400"/>
            <a:ext cx="4102100" cy="1368425"/>
          </a:xfrm>
          <a:prstGeom prst="rect">
            <a:avLst/>
          </a:prstGeom>
          <a:noFill/>
          <a:ln w="9525">
            <a:noFill/>
            <a:miter lim="800000"/>
            <a:headEnd/>
            <a:tailEnd/>
          </a:ln>
          <a:effectLst/>
        </p:spPr>
        <p:txBody>
          <a:bodyPr>
            <a:prstTxWarp prst="textNoShape">
              <a:avLst/>
            </a:prstTxWarp>
            <a:spAutoFit/>
          </a:bodyPr>
          <a:lstStyle/>
          <a:p>
            <a:pPr algn="l"/>
            <a:r>
              <a:rPr lang="en-US" sz="1400" dirty="0"/>
              <a:t>The U.S. island of Guam is maintaining a high state of alert after the Guam</a:t>
            </a:r>
            <a:r>
              <a:rPr lang="en-US" sz="1400" b="1" dirty="0"/>
              <a:t> </a:t>
            </a:r>
            <a:r>
              <a:rPr lang="en-US" sz="1400" dirty="0"/>
              <a:t>airport and its offices both received an e-mail from someone calling himself the Saudi Arabian Osama bin Laden and threatening a biological/chemical attack against public places such as the airport . </a:t>
            </a:r>
          </a:p>
        </p:txBody>
      </p:sp>
      <p:sp>
        <p:nvSpPr>
          <p:cNvPr id="23558" name="Text Box 6"/>
          <p:cNvSpPr txBox="1">
            <a:spLocks noChangeArrowheads="1"/>
          </p:cNvSpPr>
          <p:nvPr/>
        </p:nvSpPr>
        <p:spPr bwMode="auto">
          <a:xfrm>
            <a:off x="609600" y="2667000"/>
            <a:ext cx="6609502" cy="1200328"/>
          </a:xfrm>
          <a:prstGeom prst="rect">
            <a:avLst/>
          </a:prstGeom>
          <a:noFill/>
          <a:ln w="9525">
            <a:noFill/>
            <a:miter lim="800000"/>
            <a:headEnd/>
            <a:tailEnd/>
          </a:ln>
          <a:effectLst/>
        </p:spPr>
        <p:txBody>
          <a:bodyPr wrap="none">
            <a:prstTxWarp prst="textNoShape">
              <a:avLst/>
            </a:prstTxWarp>
            <a:spAutoFit/>
          </a:bodyPr>
          <a:lstStyle/>
          <a:p>
            <a:pPr algn="l"/>
            <a:r>
              <a:rPr lang="en-US" sz="2400" dirty="0" smtClean="0"/>
              <a:t>Machine translation is becoming very prevalent</a:t>
            </a:r>
          </a:p>
          <a:p>
            <a:pPr algn="l"/>
            <a:endParaRPr lang="en-US" sz="2400" dirty="0" smtClean="0"/>
          </a:p>
          <a:p>
            <a:pPr algn="l"/>
            <a:r>
              <a:rPr lang="en-US" sz="2400" dirty="0" smtClean="0">
                <a:solidFill>
                  <a:srgbClr val="0000FF"/>
                </a:solidFill>
              </a:rPr>
              <a:t>Even PowerPoint has translation built into it!</a:t>
            </a:r>
            <a:endParaRPr lang="en-US" sz="2400" dirty="0">
              <a:solidFill>
                <a:srgbClr val="0000FF"/>
              </a:solidFill>
            </a:endParaRPr>
          </a:p>
        </p:txBody>
      </p:sp>
      <p:sp>
        <p:nvSpPr>
          <p:cNvPr id="7" name="Rectangle 6"/>
          <p:cNvSpPr/>
          <p:nvPr/>
        </p:nvSpPr>
        <p:spPr>
          <a:xfrm>
            <a:off x="4267200" y="5029200"/>
            <a:ext cx="4572000" cy="1384995"/>
          </a:xfrm>
          <a:prstGeom prst="rect">
            <a:avLst/>
          </a:prstGeom>
        </p:spPr>
        <p:txBody>
          <a:bodyPr>
            <a:spAutoFit/>
          </a:bodyPr>
          <a:lstStyle/>
          <a:p>
            <a:pPr algn="l"/>
            <a:r>
              <a:rPr lang="en-US" sz="1400" dirty="0" smtClean="0"/>
              <a:t>The American Guam international airport and the office will receive one to call self Saudi Arabian rich merchant </a:t>
            </a:r>
            <a:r>
              <a:rPr lang="en-US" sz="1400" dirty="0" err="1" smtClean="0"/>
              <a:t>Radden</a:t>
            </a:r>
            <a:r>
              <a:rPr lang="en-US" sz="1400" dirty="0" smtClean="0"/>
              <a:t> and so on the email which will send out, the threat can after public place launch biochemistry attacks and so on the airport, Guam after maintenance high alert.</a:t>
            </a:r>
            <a:endParaRPr lang="en-US" sz="1400" dirty="0"/>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6610" name="Rectangle 2"/>
          <p:cNvSpPr>
            <a:spLocks noGrp="1" noChangeArrowheads="1"/>
          </p:cNvSpPr>
          <p:nvPr>
            <p:ph type="title"/>
          </p:nvPr>
        </p:nvSpPr>
        <p:spPr>
          <a:xfrm>
            <a:off x="457200" y="0"/>
            <a:ext cx="8229600" cy="1143000"/>
          </a:xfrm>
        </p:spPr>
        <p:txBody>
          <a:bodyPr/>
          <a:lstStyle/>
          <a:p>
            <a:r>
              <a:rPr lang="en-US" sz="4000" dirty="0" smtClean="0"/>
              <a:t>Problems </a:t>
            </a:r>
            <a:r>
              <a:rPr lang="en-US" sz="4000" dirty="0"/>
              <a:t>for Statistical MT</a:t>
            </a:r>
          </a:p>
        </p:txBody>
      </p:sp>
      <p:sp>
        <p:nvSpPr>
          <p:cNvPr id="836611" name="Rectangle 3"/>
          <p:cNvSpPr>
            <a:spLocks noGrp="1" noChangeArrowheads="1"/>
          </p:cNvSpPr>
          <p:nvPr>
            <p:ph type="body" idx="1"/>
          </p:nvPr>
        </p:nvSpPr>
        <p:spPr>
          <a:xfrm>
            <a:off x="152400" y="1219200"/>
            <a:ext cx="8686800" cy="5410200"/>
          </a:xfrm>
        </p:spPr>
        <p:txBody>
          <a:bodyPr/>
          <a:lstStyle/>
          <a:p>
            <a:pPr>
              <a:lnSpc>
                <a:spcPct val="90000"/>
              </a:lnSpc>
            </a:pPr>
            <a:r>
              <a:rPr lang="en-US" sz="3600" dirty="0" smtClean="0">
                <a:solidFill>
                  <a:srgbClr val="B3B3B3"/>
                </a:solidFill>
              </a:rPr>
              <a:t>Preprocessing</a:t>
            </a:r>
          </a:p>
          <a:p>
            <a:pPr>
              <a:lnSpc>
                <a:spcPct val="90000"/>
              </a:lnSpc>
            </a:pPr>
            <a:r>
              <a:rPr lang="en-US" sz="3600" dirty="0" smtClean="0">
                <a:solidFill>
                  <a:srgbClr val="B3B3B3"/>
                </a:solidFill>
              </a:rPr>
              <a:t>Language modeling</a:t>
            </a:r>
          </a:p>
          <a:p>
            <a:pPr>
              <a:lnSpc>
                <a:spcPct val="90000"/>
              </a:lnSpc>
            </a:pPr>
            <a:r>
              <a:rPr lang="en-US" sz="3600" dirty="0" smtClean="0"/>
              <a:t>Translation modeling</a:t>
            </a:r>
          </a:p>
          <a:p>
            <a:pPr>
              <a:lnSpc>
                <a:spcPct val="90000"/>
              </a:lnSpc>
            </a:pPr>
            <a:r>
              <a:rPr lang="en-US" sz="3600" dirty="0" smtClean="0">
                <a:solidFill>
                  <a:srgbClr val="B3B3B3"/>
                </a:solidFill>
              </a:rPr>
              <a:t>Decoding</a:t>
            </a:r>
          </a:p>
          <a:p>
            <a:pPr>
              <a:lnSpc>
                <a:spcPct val="90000"/>
              </a:lnSpc>
            </a:pPr>
            <a:r>
              <a:rPr lang="en-US" sz="3600" dirty="0" smtClean="0">
                <a:solidFill>
                  <a:srgbClr val="B3B3B3"/>
                </a:solidFill>
              </a:rPr>
              <a:t>Parameter optimization</a:t>
            </a:r>
          </a:p>
          <a:p>
            <a:pPr>
              <a:lnSpc>
                <a:spcPct val="90000"/>
              </a:lnSpc>
            </a:pPr>
            <a:r>
              <a:rPr lang="en-US" sz="3600" dirty="0" smtClean="0">
                <a:solidFill>
                  <a:srgbClr val="B3B3B3"/>
                </a:solidFill>
              </a:rPr>
              <a:t>Evaluation</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r>
              <a:rPr lang="en-US" altLang="ja-JP" sz="3600">
                <a:ea typeface="ＭＳ Ｐゴシック" pitchFamily="-111" charset="-128"/>
                <a:cs typeface="ＭＳ Ｐゴシック" pitchFamily="-111" charset="-128"/>
              </a:rPr>
              <a:t>Translation Model</a:t>
            </a:r>
            <a:br>
              <a:rPr lang="en-US" altLang="ja-JP" sz="3600">
                <a:ea typeface="ＭＳ Ｐゴシック" pitchFamily="-111" charset="-128"/>
                <a:cs typeface="ＭＳ Ｐゴシック" pitchFamily="-111" charset="-128"/>
              </a:rPr>
            </a:br>
            <a:r>
              <a:rPr lang="en-US" altLang="ja-JP" sz="2000">
                <a:ea typeface="ＭＳ Ｐゴシック" pitchFamily="-111" charset="-128"/>
                <a:cs typeface="ＭＳ Ｐゴシック" pitchFamily="-111" charset="-128"/>
              </a:rPr>
              <a:t>Learn How to Translate from Data</a:t>
            </a:r>
            <a:endParaRPr lang="en-US" altLang="ja-JP" sz="2400">
              <a:ea typeface="ＭＳ Ｐゴシック" pitchFamily="-111" charset="-128"/>
              <a:cs typeface="ＭＳ Ｐゴシック" pitchFamily="-111" charset="-128"/>
            </a:endParaRPr>
          </a:p>
        </p:txBody>
      </p:sp>
      <p:sp>
        <p:nvSpPr>
          <p:cNvPr id="221187" name="Rectangle 3"/>
          <p:cNvSpPr>
            <a:spLocks noChangeArrowheads="1"/>
          </p:cNvSpPr>
          <p:nvPr/>
        </p:nvSpPr>
        <p:spPr bwMode="auto">
          <a:xfrm>
            <a:off x="1295400" y="2209800"/>
            <a:ext cx="5638800" cy="381000"/>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pPr algn="l" eaLnBrk="0" hangingPunct="0"/>
            <a:r>
              <a:rPr lang="en-US" sz="2400"/>
              <a:t>Mary  did  not  slap the green witch</a:t>
            </a:r>
          </a:p>
        </p:txBody>
      </p:sp>
      <p:sp>
        <p:nvSpPr>
          <p:cNvPr id="221197" name="Rectangle 13"/>
          <p:cNvSpPr>
            <a:spLocks noChangeArrowheads="1"/>
          </p:cNvSpPr>
          <p:nvPr/>
        </p:nvSpPr>
        <p:spPr bwMode="auto">
          <a:xfrm>
            <a:off x="1114425" y="5500688"/>
            <a:ext cx="6248400" cy="457200"/>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221198" name="Text Box 14"/>
          <p:cNvSpPr txBox="1">
            <a:spLocks noChangeArrowheads="1"/>
          </p:cNvSpPr>
          <p:nvPr/>
        </p:nvSpPr>
        <p:spPr bwMode="auto">
          <a:xfrm>
            <a:off x="1190625" y="5424488"/>
            <a:ext cx="5938838" cy="457200"/>
          </a:xfrm>
          <a:prstGeom prst="rect">
            <a:avLst/>
          </a:prstGeom>
          <a:noFill/>
          <a:ln w="9525">
            <a:noFill/>
            <a:miter lim="800000"/>
            <a:headEnd/>
            <a:tailEnd/>
          </a:ln>
          <a:effectLst/>
        </p:spPr>
        <p:txBody>
          <a:bodyPr wrap="none">
            <a:prstTxWarp prst="textNoShape">
              <a:avLst/>
            </a:prstTxWarp>
            <a:spAutoFit/>
          </a:bodyPr>
          <a:lstStyle/>
          <a:p>
            <a:pPr algn="l"/>
            <a:r>
              <a:rPr lang="en-US" altLang="ja-JP" sz="2400">
                <a:latin typeface="Tahoma" pitchFamily="-111" charset="0"/>
                <a:ea typeface="ＭＳ Ｐゴシック" pitchFamily="-111" charset="-128"/>
                <a:cs typeface="ＭＳ Ｐゴシック" pitchFamily="-111" charset="-128"/>
              </a:rPr>
              <a:t>Maria no d</a:t>
            </a:r>
            <a:r>
              <a:rPr lang="en-US" sz="2400"/>
              <a:t>i</a:t>
            </a:r>
            <a:r>
              <a:rPr lang="en-US" sz="2400">
                <a:ea typeface="Arial" pitchFamily="-111" charset="0"/>
                <a:cs typeface="Arial" pitchFamily="-111" charset="0"/>
              </a:rPr>
              <a:t>ó</a:t>
            </a:r>
            <a:r>
              <a:rPr lang="en-US" altLang="ja-JP" sz="2400">
                <a:latin typeface="Tahoma" pitchFamily="-111" charset="0"/>
                <a:ea typeface="ＭＳ Ｐゴシック" pitchFamily="-111" charset="-128"/>
                <a:cs typeface="ＭＳ Ｐゴシック" pitchFamily="-111" charset="-128"/>
              </a:rPr>
              <a:t> una botefada a la bruja verde</a:t>
            </a:r>
          </a:p>
        </p:txBody>
      </p:sp>
      <p:sp>
        <p:nvSpPr>
          <p:cNvPr id="221206" name="Line 22"/>
          <p:cNvSpPr>
            <a:spLocks noChangeShapeType="1"/>
          </p:cNvSpPr>
          <p:nvPr/>
        </p:nvSpPr>
        <p:spPr bwMode="auto">
          <a:xfrm>
            <a:off x="3962400" y="2667000"/>
            <a:ext cx="0" cy="2743200"/>
          </a:xfrm>
          <a:prstGeom prst="line">
            <a:avLst/>
          </a:prstGeom>
          <a:noFill/>
          <a:ln w="57150">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1212" name="Text Box 28"/>
          <p:cNvSpPr txBox="1">
            <a:spLocks noChangeArrowheads="1"/>
          </p:cNvSpPr>
          <p:nvPr/>
        </p:nvSpPr>
        <p:spPr bwMode="auto">
          <a:xfrm>
            <a:off x="381000" y="1676400"/>
            <a:ext cx="184150" cy="396875"/>
          </a:xfrm>
          <a:prstGeom prst="rect">
            <a:avLst/>
          </a:prstGeom>
          <a:noFill/>
          <a:ln w="9525">
            <a:noFill/>
            <a:miter lim="800000"/>
            <a:headEnd/>
            <a:tailEnd/>
          </a:ln>
          <a:effectLst/>
        </p:spPr>
        <p:txBody>
          <a:bodyPr wrap="none">
            <a:prstTxWarp prst="textNoShape">
              <a:avLst/>
            </a:prstTxWarp>
            <a:spAutoFit/>
          </a:bodyPr>
          <a:lstStyle/>
          <a:p>
            <a:pPr algn="l"/>
            <a:endParaRPr lang="en-US" sz="2000" b="1"/>
          </a:p>
        </p:txBody>
      </p:sp>
      <p:sp>
        <p:nvSpPr>
          <p:cNvPr id="221213" name="Text Box 29"/>
          <p:cNvSpPr txBox="1">
            <a:spLocks noChangeArrowheads="1"/>
          </p:cNvSpPr>
          <p:nvPr/>
        </p:nvSpPr>
        <p:spPr bwMode="auto">
          <a:xfrm>
            <a:off x="381000" y="1447800"/>
            <a:ext cx="2357438" cy="396875"/>
          </a:xfrm>
          <a:prstGeom prst="rect">
            <a:avLst/>
          </a:prstGeom>
          <a:noFill/>
          <a:ln w="9525">
            <a:noFill/>
            <a:miter lim="800000"/>
            <a:headEnd/>
            <a:tailEnd/>
          </a:ln>
          <a:effectLst/>
        </p:spPr>
        <p:txBody>
          <a:bodyPr wrap="none">
            <a:prstTxWarp prst="textNoShape">
              <a:avLst/>
            </a:prstTxWarp>
            <a:spAutoFit/>
          </a:bodyPr>
          <a:lstStyle/>
          <a:p>
            <a:pPr algn="l"/>
            <a:r>
              <a:rPr lang="en-US" sz="2000" b="1"/>
              <a:t>Direct Estimation:</a:t>
            </a:r>
          </a:p>
        </p:txBody>
      </p:sp>
      <p:sp>
        <p:nvSpPr>
          <p:cNvPr id="221214" name="Text Box 30"/>
          <p:cNvSpPr txBox="1">
            <a:spLocks noChangeArrowheads="1"/>
          </p:cNvSpPr>
          <p:nvPr/>
        </p:nvSpPr>
        <p:spPr bwMode="auto">
          <a:xfrm>
            <a:off x="4191000" y="3429000"/>
            <a:ext cx="4038600" cy="701675"/>
          </a:xfrm>
          <a:prstGeom prst="rect">
            <a:avLst/>
          </a:prstGeom>
          <a:noFill/>
          <a:ln w="9525">
            <a:noFill/>
            <a:miter lim="800000"/>
            <a:headEnd/>
            <a:tailEnd/>
          </a:ln>
          <a:effectLst/>
        </p:spPr>
        <p:txBody>
          <a:bodyPr>
            <a:prstTxWarp prst="textNoShape">
              <a:avLst/>
            </a:prstTxWarp>
            <a:spAutoFit/>
          </a:bodyPr>
          <a:lstStyle/>
          <a:p>
            <a:r>
              <a:rPr lang="en-US" sz="2000" b="1">
                <a:solidFill>
                  <a:srgbClr val="FF0000"/>
                </a:solidFill>
              </a:rPr>
              <a:t>not enough data for this</a:t>
            </a:r>
          </a:p>
          <a:p>
            <a:r>
              <a:rPr lang="en-US" sz="2000" b="1">
                <a:solidFill>
                  <a:srgbClr val="FF0000"/>
                </a:solidFill>
              </a:rPr>
              <a:t>(most input sentences unseen)</a:t>
            </a: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152400" y="274638"/>
            <a:ext cx="8763000" cy="1143000"/>
          </a:xfrm>
        </p:spPr>
        <p:txBody>
          <a:bodyPr/>
          <a:lstStyle/>
          <a:p>
            <a:r>
              <a:rPr lang="en-US" altLang="ja-JP" sz="4000">
                <a:ea typeface="ＭＳ Ｐゴシック" pitchFamily="-111" charset="-128"/>
                <a:cs typeface="ＭＳ Ｐゴシック" pitchFamily="-111" charset="-128"/>
              </a:rPr>
              <a:t>Generative Model</a:t>
            </a:r>
            <a:endParaRPr lang="en-US" altLang="ja-JP" sz="2400">
              <a:ea typeface="ＭＳ Ｐゴシック" pitchFamily="-111" charset="-128"/>
              <a:cs typeface="ＭＳ Ｐゴシック" pitchFamily="-111" charset="-128"/>
            </a:endParaRPr>
          </a:p>
        </p:txBody>
      </p:sp>
      <p:sp>
        <p:nvSpPr>
          <p:cNvPr id="223235" name="Rectangle 3"/>
          <p:cNvSpPr>
            <a:spLocks noChangeArrowheads="1"/>
          </p:cNvSpPr>
          <p:nvPr/>
        </p:nvSpPr>
        <p:spPr bwMode="auto">
          <a:xfrm>
            <a:off x="1295400" y="2209800"/>
            <a:ext cx="5638800" cy="381000"/>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pPr algn="l" eaLnBrk="0" hangingPunct="0"/>
            <a:r>
              <a:rPr lang="en-US" sz="2400"/>
              <a:t>Mary  did  not  slap the green witch</a:t>
            </a:r>
          </a:p>
        </p:txBody>
      </p:sp>
      <p:sp>
        <p:nvSpPr>
          <p:cNvPr id="223236" name="Line 4"/>
          <p:cNvSpPr>
            <a:spLocks noChangeShapeType="1"/>
          </p:cNvSpPr>
          <p:nvPr/>
        </p:nvSpPr>
        <p:spPr bwMode="auto">
          <a:xfrm>
            <a:off x="2028825" y="2833688"/>
            <a:ext cx="457200" cy="0"/>
          </a:xfrm>
          <a:prstGeom prst="line">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223237" name="Line 5"/>
          <p:cNvSpPr>
            <a:spLocks noChangeShapeType="1"/>
          </p:cNvSpPr>
          <p:nvPr/>
        </p:nvSpPr>
        <p:spPr bwMode="auto">
          <a:xfrm flipH="1">
            <a:off x="1647825" y="2605088"/>
            <a:ext cx="1524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38" name="Line 6"/>
          <p:cNvSpPr>
            <a:spLocks noChangeShapeType="1"/>
          </p:cNvSpPr>
          <p:nvPr/>
        </p:nvSpPr>
        <p:spPr bwMode="auto">
          <a:xfrm flipH="1">
            <a:off x="2257425" y="2605088"/>
            <a:ext cx="152400" cy="228600"/>
          </a:xfrm>
          <a:prstGeom prst="line">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223239" name="Line 7"/>
          <p:cNvSpPr>
            <a:spLocks noChangeShapeType="1"/>
          </p:cNvSpPr>
          <p:nvPr/>
        </p:nvSpPr>
        <p:spPr bwMode="auto">
          <a:xfrm flipH="1">
            <a:off x="2257425" y="2605088"/>
            <a:ext cx="8382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40" name="Line 8"/>
          <p:cNvSpPr>
            <a:spLocks noChangeShapeType="1"/>
          </p:cNvSpPr>
          <p:nvPr/>
        </p:nvSpPr>
        <p:spPr bwMode="auto">
          <a:xfrm flipH="1">
            <a:off x="2867025" y="2605088"/>
            <a:ext cx="76200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41" name="Line 9"/>
          <p:cNvSpPr>
            <a:spLocks noChangeShapeType="1"/>
          </p:cNvSpPr>
          <p:nvPr/>
        </p:nvSpPr>
        <p:spPr bwMode="auto">
          <a:xfrm flipH="1">
            <a:off x="3552825" y="2605088"/>
            <a:ext cx="7620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42" name="Line 10"/>
          <p:cNvSpPr>
            <a:spLocks noChangeShapeType="1"/>
          </p:cNvSpPr>
          <p:nvPr/>
        </p:nvSpPr>
        <p:spPr bwMode="auto">
          <a:xfrm>
            <a:off x="3629025" y="2605088"/>
            <a:ext cx="485775" cy="3667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43" name="Line 11"/>
          <p:cNvSpPr>
            <a:spLocks noChangeShapeType="1"/>
          </p:cNvSpPr>
          <p:nvPr/>
        </p:nvSpPr>
        <p:spPr bwMode="auto">
          <a:xfrm>
            <a:off x="4162425" y="2605088"/>
            <a:ext cx="45720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44" name="Line 12"/>
          <p:cNvSpPr>
            <a:spLocks noChangeShapeType="1"/>
          </p:cNvSpPr>
          <p:nvPr/>
        </p:nvSpPr>
        <p:spPr bwMode="auto">
          <a:xfrm>
            <a:off x="4772025" y="2605088"/>
            <a:ext cx="409575" cy="3667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45" name="Line 13"/>
          <p:cNvSpPr>
            <a:spLocks noChangeShapeType="1"/>
          </p:cNvSpPr>
          <p:nvPr/>
        </p:nvSpPr>
        <p:spPr bwMode="auto">
          <a:xfrm>
            <a:off x="5534025" y="2605088"/>
            <a:ext cx="3810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48" name="Rectangle 16"/>
          <p:cNvSpPr>
            <a:spLocks noChangeArrowheads="1"/>
          </p:cNvSpPr>
          <p:nvPr/>
        </p:nvSpPr>
        <p:spPr bwMode="auto">
          <a:xfrm>
            <a:off x="1114425" y="5500688"/>
            <a:ext cx="6248400" cy="457200"/>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223249" name="Text Box 17"/>
          <p:cNvSpPr txBox="1">
            <a:spLocks noChangeArrowheads="1"/>
          </p:cNvSpPr>
          <p:nvPr/>
        </p:nvSpPr>
        <p:spPr bwMode="auto">
          <a:xfrm>
            <a:off x="1190625" y="5424488"/>
            <a:ext cx="5938838" cy="457200"/>
          </a:xfrm>
          <a:prstGeom prst="rect">
            <a:avLst/>
          </a:prstGeom>
          <a:noFill/>
          <a:ln w="9525">
            <a:noFill/>
            <a:miter lim="800000"/>
            <a:headEnd/>
            <a:tailEnd/>
          </a:ln>
          <a:effectLst/>
        </p:spPr>
        <p:txBody>
          <a:bodyPr wrap="none">
            <a:prstTxWarp prst="textNoShape">
              <a:avLst/>
            </a:prstTxWarp>
            <a:spAutoFit/>
          </a:bodyPr>
          <a:lstStyle/>
          <a:p>
            <a:pPr algn="l"/>
            <a:r>
              <a:rPr lang="en-US" altLang="ja-JP" sz="2400">
                <a:latin typeface="Tahoma" pitchFamily="-111" charset="0"/>
                <a:ea typeface="ＭＳ Ｐゴシック" pitchFamily="-111" charset="-128"/>
                <a:cs typeface="ＭＳ Ｐゴシック" pitchFamily="-111" charset="-128"/>
              </a:rPr>
              <a:t>Maria no d</a:t>
            </a:r>
            <a:r>
              <a:rPr lang="en-US" sz="2400"/>
              <a:t>i</a:t>
            </a:r>
            <a:r>
              <a:rPr lang="en-US" sz="2400">
                <a:ea typeface="Arial" pitchFamily="-111" charset="0"/>
                <a:cs typeface="Arial" pitchFamily="-111" charset="0"/>
              </a:rPr>
              <a:t>ó</a:t>
            </a:r>
            <a:r>
              <a:rPr lang="en-US" altLang="ja-JP" sz="2400">
                <a:latin typeface="Tahoma" pitchFamily="-111" charset="0"/>
                <a:ea typeface="ＭＳ Ｐゴシック" pitchFamily="-111" charset="-128"/>
                <a:cs typeface="ＭＳ Ｐゴシック" pitchFamily="-111" charset="-128"/>
              </a:rPr>
              <a:t> una botefada a la bruja verde</a:t>
            </a:r>
          </a:p>
        </p:txBody>
      </p:sp>
      <p:sp>
        <p:nvSpPr>
          <p:cNvPr id="223251" name="Line 19"/>
          <p:cNvSpPr>
            <a:spLocks noChangeShapeType="1"/>
          </p:cNvSpPr>
          <p:nvPr/>
        </p:nvSpPr>
        <p:spPr bwMode="auto">
          <a:xfrm>
            <a:off x="1647825" y="4967288"/>
            <a:ext cx="0" cy="5334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52" name="Line 20"/>
          <p:cNvSpPr>
            <a:spLocks noChangeShapeType="1"/>
          </p:cNvSpPr>
          <p:nvPr/>
        </p:nvSpPr>
        <p:spPr bwMode="auto">
          <a:xfrm>
            <a:off x="2181225" y="4967288"/>
            <a:ext cx="0" cy="5334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53" name="Line 21"/>
          <p:cNvSpPr>
            <a:spLocks noChangeShapeType="1"/>
          </p:cNvSpPr>
          <p:nvPr/>
        </p:nvSpPr>
        <p:spPr bwMode="auto">
          <a:xfrm>
            <a:off x="2714625" y="4967288"/>
            <a:ext cx="0" cy="5334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54" name="Line 22"/>
          <p:cNvSpPr>
            <a:spLocks noChangeShapeType="1"/>
          </p:cNvSpPr>
          <p:nvPr/>
        </p:nvSpPr>
        <p:spPr bwMode="auto">
          <a:xfrm>
            <a:off x="3400425" y="4891088"/>
            <a:ext cx="0" cy="6096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55" name="Line 23"/>
          <p:cNvSpPr>
            <a:spLocks noChangeShapeType="1"/>
          </p:cNvSpPr>
          <p:nvPr/>
        </p:nvSpPr>
        <p:spPr bwMode="auto">
          <a:xfrm>
            <a:off x="4391025" y="4967288"/>
            <a:ext cx="0" cy="5334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56" name="Line 24"/>
          <p:cNvSpPr>
            <a:spLocks noChangeShapeType="1"/>
          </p:cNvSpPr>
          <p:nvPr/>
        </p:nvSpPr>
        <p:spPr bwMode="auto">
          <a:xfrm>
            <a:off x="5153025" y="4891088"/>
            <a:ext cx="0" cy="6096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57" name="Line 25"/>
          <p:cNvSpPr>
            <a:spLocks noChangeShapeType="1"/>
          </p:cNvSpPr>
          <p:nvPr/>
        </p:nvSpPr>
        <p:spPr bwMode="auto">
          <a:xfrm>
            <a:off x="5534025" y="4891088"/>
            <a:ext cx="0" cy="6096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58" name="Line 26"/>
          <p:cNvSpPr>
            <a:spLocks noChangeShapeType="1"/>
          </p:cNvSpPr>
          <p:nvPr/>
        </p:nvSpPr>
        <p:spPr bwMode="auto">
          <a:xfrm>
            <a:off x="6067425" y="4891088"/>
            <a:ext cx="762000" cy="6096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59" name="Line 27"/>
          <p:cNvSpPr>
            <a:spLocks noChangeShapeType="1"/>
          </p:cNvSpPr>
          <p:nvPr/>
        </p:nvSpPr>
        <p:spPr bwMode="auto">
          <a:xfrm flipH="1">
            <a:off x="5991225" y="4891088"/>
            <a:ext cx="762000" cy="6096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62" name="Line 30"/>
          <p:cNvSpPr>
            <a:spLocks noChangeShapeType="1"/>
          </p:cNvSpPr>
          <p:nvPr/>
        </p:nvSpPr>
        <p:spPr bwMode="auto">
          <a:xfrm>
            <a:off x="1647825" y="3290888"/>
            <a:ext cx="0" cy="5334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63" name="Line 31"/>
          <p:cNvSpPr>
            <a:spLocks noChangeShapeType="1"/>
          </p:cNvSpPr>
          <p:nvPr/>
        </p:nvSpPr>
        <p:spPr bwMode="auto">
          <a:xfrm>
            <a:off x="2257425" y="3290888"/>
            <a:ext cx="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64" name="Line 32"/>
          <p:cNvSpPr>
            <a:spLocks noChangeShapeType="1"/>
          </p:cNvSpPr>
          <p:nvPr/>
        </p:nvSpPr>
        <p:spPr bwMode="auto">
          <a:xfrm>
            <a:off x="2790825" y="3290888"/>
            <a:ext cx="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65" name="Line 33"/>
          <p:cNvSpPr>
            <a:spLocks noChangeShapeType="1"/>
          </p:cNvSpPr>
          <p:nvPr/>
        </p:nvSpPr>
        <p:spPr bwMode="auto">
          <a:xfrm>
            <a:off x="3476625" y="3290888"/>
            <a:ext cx="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66" name="Line 34"/>
          <p:cNvSpPr>
            <a:spLocks noChangeShapeType="1"/>
          </p:cNvSpPr>
          <p:nvPr/>
        </p:nvSpPr>
        <p:spPr bwMode="auto">
          <a:xfrm>
            <a:off x="4086225" y="3367088"/>
            <a:ext cx="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67" name="Line 35"/>
          <p:cNvSpPr>
            <a:spLocks noChangeShapeType="1"/>
          </p:cNvSpPr>
          <p:nvPr/>
        </p:nvSpPr>
        <p:spPr bwMode="auto">
          <a:xfrm>
            <a:off x="4695825" y="3290888"/>
            <a:ext cx="762000" cy="5334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68" name="Line 36"/>
          <p:cNvSpPr>
            <a:spLocks noChangeShapeType="1"/>
          </p:cNvSpPr>
          <p:nvPr/>
        </p:nvSpPr>
        <p:spPr bwMode="auto">
          <a:xfrm>
            <a:off x="5457825" y="3290888"/>
            <a:ext cx="762000" cy="5334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69" name="Line 37"/>
          <p:cNvSpPr>
            <a:spLocks noChangeShapeType="1"/>
          </p:cNvSpPr>
          <p:nvPr/>
        </p:nvSpPr>
        <p:spPr bwMode="auto">
          <a:xfrm>
            <a:off x="6219825" y="3290888"/>
            <a:ext cx="762000" cy="5334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72" name="Line 40"/>
          <p:cNvSpPr>
            <a:spLocks noChangeShapeType="1"/>
          </p:cNvSpPr>
          <p:nvPr/>
        </p:nvSpPr>
        <p:spPr bwMode="auto">
          <a:xfrm>
            <a:off x="1647825" y="4129088"/>
            <a:ext cx="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73" name="Line 41"/>
          <p:cNvSpPr>
            <a:spLocks noChangeShapeType="1"/>
          </p:cNvSpPr>
          <p:nvPr/>
        </p:nvSpPr>
        <p:spPr bwMode="auto">
          <a:xfrm>
            <a:off x="2181225" y="4129088"/>
            <a:ext cx="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74" name="Line 42"/>
          <p:cNvSpPr>
            <a:spLocks noChangeShapeType="1"/>
          </p:cNvSpPr>
          <p:nvPr/>
        </p:nvSpPr>
        <p:spPr bwMode="auto">
          <a:xfrm flipH="1">
            <a:off x="2743200" y="4205288"/>
            <a:ext cx="47625" cy="3667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75" name="Line 43"/>
          <p:cNvSpPr>
            <a:spLocks noChangeShapeType="1"/>
          </p:cNvSpPr>
          <p:nvPr/>
        </p:nvSpPr>
        <p:spPr bwMode="auto">
          <a:xfrm>
            <a:off x="3476625" y="4129088"/>
            <a:ext cx="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76" name="Line 44"/>
          <p:cNvSpPr>
            <a:spLocks noChangeShapeType="1"/>
          </p:cNvSpPr>
          <p:nvPr/>
        </p:nvSpPr>
        <p:spPr bwMode="auto">
          <a:xfrm>
            <a:off x="4086225" y="4129088"/>
            <a:ext cx="22860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77" name="Line 45"/>
          <p:cNvSpPr>
            <a:spLocks noChangeShapeType="1"/>
          </p:cNvSpPr>
          <p:nvPr/>
        </p:nvSpPr>
        <p:spPr bwMode="auto">
          <a:xfrm>
            <a:off x="4848225" y="4129088"/>
            <a:ext cx="257175" cy="4429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78" name="Line 46"/>
          <p:cNvSpPr>
            <a:spLocks noChangeShapeType="1"/>
          </p:cNvSpPr>
          <p:nvPr/>
        </p:nvSpPr>
        <p:spPr bwMode="auto">
          <a:xfrm flipH="1">
            <a:off x="5486400" y="4205288"/>
            <a:ext cx="47625" cy="2905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79" name="Line 47"/>
          <p:cNvSpPr>
            <a:spLocks noChangeShapeType="1"/>
          </p:cNvSpPr>
          <p:nvPr/>
        </p:nvSpPr>
        <p:spPr bwMode="auto">
          <a:xfrm flipH="1">
            <a:off x="5991225" y="4129088"/>
            <a:ext cx="2286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80" name="Line 48"/>
          <p:cNvSpPr>
            <a:spLocks noChangeShapeType="1"/>
          </p:cNvSpPr>
          <p:nvPr/>
        </p:nvSpPr>
        <p:spPr bwMode="auto">
          <a:xfrm flipH="1">
            <a:off x="6753225" y="4129088"/>
            <a:ext cx="1524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81" name="Line 49"/>
          <p:cNvSpPr>
            <a:spLocks noChangeShapeType="1"/>
          </p:cNvSpPr>
          <p:nvPr/>
        </p:nvSpPr>
        <p:spPr bwMode="auto">
          <a:xfrm>
            <a:off x="4114800" y="3352800"/>
            <a:ext cx="685800" cy="3810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223282" name="Text Box 50"/>
          <p:cNvSpPr txBox="1">
            <a:spLocks noChangeArrowheads="1"/>
          </p:cNvSpPr>
          <p:nvPr/>
        </p:nvSpPr>
        <p:spPr bwMode="auto">
          <a:xfrm>
            <a:off x="381000" y="1447800"/>
            <a:ext cx="4630738" cy="396875"/>
          </a:xfrm>
          <a:prstGeom prst="rect">
            <a:avLst/>
          </a:prstGeom>
          <a:noFill/>
          <a:ln w="9525">
            <a:noFill/>
            <a:miter lim="800000"/>
            <a:headEnd/>
            <a:tailEnd/>
          </a:ln>
          <a:effectLst/>
        </p:spPr>
        <p:txBody>
          <a:bodyPr wrap="none">
            <a:prstTxWarp prst="textNoShape">
              <a:avLst/>
            </a:prstTxWarp>
            <a:spAutoFit/>
          </a:bodyPr>
          <a:lstStyle/>
          <a:p>
            <a:pPr algn="l"/>
            <a:r>
              <a:rPr lang="en-US" sz="2000" b="1"/>
              <a:t>Break up process into smaller steps:</a:t>
            </a:r>
          </a:p>
        </p:txBody>
      </p:sp>
      <p:sp>
        <p:nvSpPr>
          <p:cNvPr id="223285" name="Text Box 53"/>
          <p:cNvSpPr txBox="1">
            <a:spLocks noChangeArrowheads="1"/>
          </p:cNvSpPr>
          <p:nvPr/>
        </p:nvSpPr>
        <p:spPr bwMode="auto">
          <a:xfrm>
            <a:off x="6705600" y="2667000"/>
            <a:ext cx="1981200" cy="1006475"/>
          </a:xfrm>
          <a:prstGeom prst="rect">
            <a:avLst/>
          </a:prstGeom>
          <a:noFill/>
          <a:ln w="9525">
            <a:noFill/>
            <a:miter lim="800000"/>
            <a:headEnd/>
            <a:tailEnd/>
          </a:ln>
          <a:effectLst/>
        </p:spPr>
        <p:txBody>
          <a:bodyPr>
            <a:prstTxWarp prst="textNoShape">
              <a:avLst/>
            </a:prstTxWarp>
            <a:spAutoFit/>
          </a:bodyPr>
          <a:lstStyle/>
          <a:p>
            <a:r>
              <a:rPr lang="en-US" sz="2000" b="1">
                <a:solidFill>
                  <a:srgbClr val="008000"/>
                </a:solidFill>
              </a:rPr>
              <a:t>sufficient statistics for smaller steps</a:t>
            </a: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p:txBody>
          <a:bodyPr/>
          <a:lstStyle/>
          <a:p>
            <a:r>
              <a:rPr lang="en-US" altLang="ja-JP" sz="3600">
                <a:ea typeface="ＭＳ Ｐゴシック" pitchFamily="-111" charset="-128"/>
                <a:cs typeface="ＭＳ Ｐゴシック" pitchFamily="-111" charset="-128"/>
              </a:rPr>
              <a:t>What kind of Translation Model?</a:t>
            </a:r>
            <a:endParaRPr lang="en-US" altLang="ja-JP" sz="2400">
              <a:ea typeface="ＭＳ Ｐゴシック" pitchFamily="-111" charset="-128"/>
              <a:cs typeface="ＭＳ Ｐゴシック" pitchFamily="-111" charset="-128"/>
            </a:endParaRPr>
          </a:p>
        </p:txBody>
      </p:sp>
      <p:sp>
        <p:nvSpPr>
          <p:cNvPr id="355331" name="Rectangle 3"/>
          <p:cNvSpPr>
            <a:spLocks noChangeArrowheads="1"/>
          </p:cNvSpPr>
          <p:nvPr/>
        </p:nvSpPr>
        <p:spPr bwMode="auto">
          <a:xfrm>
            <a:off x="1295400" y="2209800"/>
            <a:ext cx="5638800" cy="381000"/>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pPr algn="l" eaLnBrk="0" hangingPunct="0"/>
            <a:r>
              <a:rPr lang="en-US" sz="2400"/>
              <a:t>Mary  did  not  slap the green witch</a:t>
            </a:r>
          </a:p>
        </p:txBody>
      </p:sp>
      <p:sp>
        <p:nvSpPr>
          <p:cNvPr id="355332" name="Line 4"/>
          <p:cNvSpPr>
            <a:spLocks noChangeShapeType="1"/>
          </p:cNvSpPr>
          <p:nvPr/>
        </p:nvSpPr>
        <p:spPr bwMode="auto">
          <a:xfrm flipH="1">
            <a:off x="1647825" y="2605088"/>
            <a:ext cx="1524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5333" name="Line 5"/>
          <p:cNvSpPr>
            <a:spLocks noChangeShapeType="1"/>
          </p:cNvSpPr>
          <p:nvPr/>
        </p:nvSpPr>
        <p:spPr bwMode="auto">
          <a:xfrm flipH="1">
            <a:off x="2257425" y="2605088"/>
            <a:ext cx="152400" cy="228600"/>
          </a:xfrm>
          <a:prstGeom prst="line">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355334" name="Line 6"/>
          <p:cNvSpPr>
            <a:spLocks noChangeShapeType="1"/>
          </p:cNvSpPr>
          <p:nvPr/>
        </p:nvSpPr>
        <p:spPr bwMode="auto">
          <a:xfrm flipH="1">
            <a:off x="2257425" y="2605088"/>
            <a:ext cx="8382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5335" name="Line 7"/>
          <p:cNvSpPr>
            <a:spLocks noChangeShapeType="1"/>
          </p:cNvSpPr>
          <p:nvPr/>
        </p:nvSpPr>
        <p:spPr bwMode="auto">
          <a:xfrm flipH="1">
            <a:off x="2867025" y="2605088"/>
            <a:ext cx="76200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5336" name="Line 8"/>
          <p:cNvSpPr>
            <a:spLocks noChangeShapeType="1"/>
          </p:cNvSpPr>
          <p:nvPr/>
        </p:nvSpPr>
        <p:spPr bwMode="auto">
          <a:xfrm flipH="1">
            <a:off x="3552825" y="2605088"/>
            <a:ext cx="7620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5337" name="Line 9"/>
          <p:cNvSpPr>
            <a:spLocks noChangeShapeType="1"/>
          </p:cNvSpPr>
          <p:nvPr/>
        </p:nvSpPr>
        <p:spPr bwMode="auto">
          <a:xfrm>
            <a:off x="3629025" y="2605088"/>
            <a:ext cx="485775" cy="3667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5338" name="Line 10"/>
          <p:cNvSpPr>
            <a:spLocks noChangeShapeType="1"/>
          </p:cNvSpPr>
          <p:nvPr/>
        </p:nvSpPr>
        <p:spPr bwMode="auto">
          <a:xfrm>
            <a:off x="4162425" y="2605088"/>
            <a:ext cx="45720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5339" name="Line 11"/>
          <p:cNvSpPr>
            <a:spLocks noChangeShapeType="1"/>
          </p:cNvSpPr>
          <p:nvPr/>
        </p:nvSpPr>
        <p:spPr bwMode="auto">
          <a:xfrm>
            <a:off x="4772025" y="2605088"/>
            <a:ext cx="409575" cy="3667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5340" name="Line 12"/>
          <p:cNvSpPr>
            <a:spLocks noChangeShapeType="1"/>
          </p:cNvSpPr>
          <p:nvPr/>
        </p:nvSpPr>
        <p:spPr bwMode="auto">
          <a:xfrm>
            <a:off x="5534025" y="2605088"/>
            <a:ext cx="3810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5341" name="Rectangle 13"/>
          <p:cNvSpPr>
            <a:spLocks noChangeArrowheads="1"/>
          </p:cNvSpPr>
          <p:nvPr/>
        </p:nvSpPr>
        <p:spPr bwMode="auto">
          <a:xfrm>
            <a:off x="1114425" y="5500688"/>
            <a:ext cx="6248400" cy="457200"/>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355342" name="Text Box 14"/>
          <p:cNvSpPr txBox="1">
            <a:spLocks noChangeArrowheads="1"/>
          </p:cNvSpPr>
          <p:nvPr/>
        </p:nvSpPr>
        <p:spPr bwMode="auto">
          <a:xfrm>
            <a:off x="1190625" y="5424488"/>
            <a:ext cx="5938838" cy="457200"/>
          </a:xfrm>
          <a:prstGeom prst="rect">
            <a:avLst/>
          </a:prstGeom>
          <a:noFill/>
          <a:ln w="9525">
            <a:noFill/>
            <a:miter lim="800000"/>
            <a:headEnd/>
            <a:tailEnd/>
          </a:ln>
          <a:effectLst/>
        </p:spPr>
        <p:txBody>
          <a:bodyPr wrap="none">
            <a:prstTxWarp prst="textNoShape">
              <a:avLst/>
            </a:prstTxWarp>
            <a:spAutoFit/>
          </a:bodyPr>
          <a:lstStyle/>
          <a:p>
            <a:pPr algn="l"/>
            <a:r>
              <a:rPr lang="en-US" altLang="ja-JP" sz="2400">
                <a:latin typeface="Tahoma" pitchFamily="-111" charset="0"/>
                <a:ea typeface="ＭＳ Ｐゴシック" pitchFamily="-111" charset="-128"/>
                <a:cs typeface="ＭＳ Ｐゴシック" pitchFamily="-111" charset="-128"/>
              </a:rPr>
              <a:t>Maria no d</a:t>
            </a:r>
            <a:r>
              <a:rPr lang="en-US" sz="2400"/>
              <a:t>i</a:t>
            </a:r>
            <a:r>
              <a:rPr lang="en-US" sz="2400">
                <a:ea typeface="Arial" pitchFamily="-111" charset="0"/>
                <a:cs typeface="Arial" pitchFamily="-111" charset="0"/>
              </a:rPr>
              <a:t>ó</a:t>
            </a:r>
            <a:r>
              <a:rPr lang="en-US" altLang="ja-JP" sz="2400">
                <a:latin typeface="Tahoma" pitchFamily="-111" charset="0"/>
                <a:ea typeface="ＭＳ Ｐゴシック" pitchFamily="-111" charset="-128"/>
                <a:cs typeface="ＭＳ Ｐゴシック" pitchFamily="-111" charset="-128"/>
              </a:rPr>
              <a:t> una botefada a la bruja verde</a:t>
            </a:r>
          </a:p>
        </p:txBody>
      </p:sp>
      <p:sp>
        <p:nvSpPr>
          <p:cNvPr id="355343" name="Line 15"/>
          <p:cNvSpPr>
            <a:spLocks noChangeShapeType="1"/>
          </p:cNvSpPr>
          <p:nvPr/>
        </p:nvSpPr>
        <p:spPr bwMode="auto">
          <a:xfrm flipH="1">
            <a:off x="1647825" y="5181600"/>
            <a:ext cx="409575" cy="3190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5344" name="Line 16"/>
          <p:cNvSpPr>
            <a:spLocks noChangeShapeType="1"/>
          </p:cNvSpPr>
          <p:nvPr/>
        </p:nvSpPr>
        <p:spPr bwMode="auto">
          <a:xfrm flipH="1">
            <a:off x="2181225" y="5105400"/>
            <a:ext cx="104775" cy="3952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5345" name="Line 17"/>
          <p:cNvSpPr>
            <a:spLocks noChangeShapeType="1"/>
          </p:cNvSpPr>
          <p:nvPr/>
        </p:nvSpPr>
        <p:spPr bwMode="auto">
          <a:xfrm flipH="1">
            <a:off x="2714625" y="5105400"/>
            <a:ext cx="28575" cy="3952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5346" name="Line 18"/>
          <p:cNvSpPr>
            <a:spLocks noChangeShapeType="1"/>
          </p:cNvSpPr>
          <p:nvPr/>
        </p:nvSpPr>
        <p:spPr bwMode="auto">
          <a:xfrm>
            <a:off x="3352800" y="5105400"/>
            <a:ext cx="47625" cy="3952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5347" name="Line 19"/>
          <p:cNvSpPr>
            <a:spLocks noChangeShapeType="1"/>
          </p:cNvSpPr>
          <p:nvPr/>
        </p:nvSpPr>
        <p:spPr bwMode="auto">
          <a:xfrm>
            <a:off x="4343400" y="5105400"/>
            <a:ext cx="47625" cy="3952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5348" name="Line 20"/>
          <p:cNvSpPr>
            <a:spLocks noChangeShapeType="1"/>
          </p:cNvSpPr>
          <p:nvPr/>
        </p:nvSpPr>
        <p:spPr bwMode="auto">
          <a:xfrm>
            <a:off x="4724400" y="5105400"/>
            <a:ext cx="428625" cy="3952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5349" name="Line 21"/>
          <p:cNvSpPr>
            <a:spLocks noChangeShapeType="1"/>
          </p:cNvSpPr>
          <p:nvPr/>
        </p:nvSpPr>
        <p:spPr bwMode="auto">
          <a:xfrm>
            <a:off x="4876800" y="5029200"/>
            <a:ext cx="657225" cy="4714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5350" name="Line 22"/>
          <p:cNvSpPr>
            <a:spLocks noChangeShapeType="1"/>
          </p:cNvSpPr>
          <p:nvPr/>
        </p:nvSpPr>
        <p:spPr bwMode="auto">
          <a:xfrm>
            <a:off x="5105400" y="5029200"/>
            <a:ext cx="1724025" cy="4714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5351" name="Line 23"/>
          <p:cNvSpPr>
            <a:spLocks noChangeShapeType="1"/>
          </p:cNvSpPr>
          <p:nvPr/>
        </p:nvSpPr>
        <p:spPr bwMode="auto">
          <a:xfrm>
            <a:off x="5029200" y="5029200"/>
            <a:ext cx="962025" cy="4714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5352" name="Text Box 24"/>
          <p:cNvSpPr txBox="1">
            <a:spLocks noChangeArrowheads="1"/>
          </p:cNvSpPr>
          <p:nvPr/>
        </p:nvSpPr>
        <p:spPr bwMode="auto">
          <a:xfrm>
            <a:off x="2567860" y="3048000"/>
            <a:ext cx="2232740" cy="2031325"/>
          </a:xfrm>
          <a:prstGeom prst="rect">
            <a:avLst/>
          </a:prstGeom>
          <a:noFill/>
          <a:ln w="9525">
            <a:noFill/>
            <a:miter lim="800000"/>
            <a:headEnd/>
            <a:tailEnd/>
          </a:ln>
          <a:effectLst/>
        </p:spPr>
        <p:txBody>
          <a:bodyPr wrap="none">
            <a:prstTxWarp prst="textNoShape">
              <a:avLst/>
            </a:prstTxWarp>
            <a:spAutoFit/>
          </a:bodyPr>
          <a:lstStyle/>
          <a:p>
            <a:pPr algn="l"/>
            <a:r>
              <a:rPr lang="en-US" b="1" dirty="0" smtClean="0"/>
              <a:t>Word-level models</a:t>
            </a:r>
          </a:p>
          <a:p>
            <a:pPr algn="l"/>
            <a:endParaRPr lang="en-US" b="1" dirty="0" smtClean="0"/>
          </a:p>
          <a:p>
            <a:pPr algn="l"/>
            <a:r>
              <a:rPr lang="en-US" b="1" dirty="0" smtClean="0"/>
              <a:t>Phrasal models</a:t>
            </a:r>
          </a:p>
          <a:p>
            <a:pPr algn="l"/>
            <a:endParaRPr lang="en-US" b="1" dirty="0" smtClean="0"/>
          </a:p>
          <a:p>
            <a:pPr algn="l"/>
            <a:r>
              <a:rPr lang="en-US" b="1" dirty="0" smtClean="0"/>
              <a:t>Syntactic models</a:t>
            </a:r>
          </a:p>
          <a:p>
            <a:pPr algn="l"/>
            <a:endParaRPr lang="en-US" b="1" dirty="0" smtClean="0"/>
          </a:p>
          <a:p>
            <a:pPr algn="l"/>
            <a:r>
              <a:rPr lang="en-US" b="1" dirty="0" smtClean="0"/>
              <a:t>Semantic models</a:t>
            </a:r>
          </a:p>
        </p:txBody>
      </p:sp>
      <p:sp>
        <p:nvSpPr>
          <p:cNvPr id="355356" name="Text Box 28"/>
          <p:cNvSpPr txBox="1">
            <a:spLocks noChangeArrowheads="1"/>
          </p:cNvSpPr>
          <p:nvPr/>
        </p:nvSpPr>
        <p:spPr bwMode="auto">
          <a:xfrm>
            <a:off x="381000" y="1447800"/>
            <a:ext cx="6113463" cy="396875"/>
          </a:xfrm>
          <a:prstGeom prst="rect">
            <a:avLst/>
          </a:prstGeom>
          <a:noFill/>
          <a:ln w="9525">
            <a:noFill/>
            <a:miter lim="800000"/>
            <a:headEnd/>
            <a:tailEnd/>
          </a:ln>
          <a:effectLst/>
        </p:spPr>
        <p:txBody>
          <a:bodyPr wrap="none">
            <a:prstTxWarp prst="textNoShape">
              <a:avLst/>
            </a:prstTxWarp>
            <a:spAutoFit/>
          </a:bodyPr>
          <a:lstStyle/>
          <a:p>
            <a:pPr algn="l"/>
            <a:r>
              <a:rPr lang="en-US" sz="2000" b="1"/>
              <a:t>May use syntactic and semantic representations:</a:t>
            </a: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a:xfrm>
            <a:off x="152400" y="274638"/>
            <a:ext cx="8763000" cy="1143000"/>
          </a:xfrm>
        </p:spPr>
        <p:txBody>
          <a:bodyPr/>
          <a:lstStyle/>
          <a:p>
            <a:r>
              <a:rPr lang="en-US" altLang="ja-JP" sz="3600">
                <a:ea typeface="ＭＳ Ｐゴシック" pitchFamily="-111" charset="-128"/>
                <a:cs typeface="ＭＳ Ｐゴシック" pitchFamily="-111" charset="-128"/>
              </a:rPr>
              <a:t>The Classic Translation Model</a:t>
            </a:r>
            <a:br>
              <a:rPr lang="en-US" altLang="ja-JP" sz="3600">
                <a:ea typeface="ＭＳ Ｐゴシック" pitchFamily="-111" charset="-128"/>
                <a:cs typeface="ＭＳ Ｐゴシック" pitchFamily="-111" charset="-128"/>
              </a:rPr>
            </a:br>
            <a:r>
              <a:rPr lang="en-US" altLang="ja-JP" sz="2000">
                <a:ea typeface="ＭＳ Ｐゴシック" pitchFamily="-111" charset="-128"/>
                <a:cs typeface="ＭＳ Ｐゴシック" pitchFamily="-111" charset="-128"/>
              </a:rPr>
              <a:t>Word Substitution/Permutation [IBM Model 3, Brown et al., 1993]</a:t>
            </a:r>
          </a:p>
        </p:txBody>
      </p:sp>
      <p:sp>
        <p:nvSpPr>
          <p:cNvPr id="356355" name="Rectangle 3"/>
          <p:cNvSpPr>
            <a:spLocks noChangeArrowheads="1"/>
          </p:cNvSpPr>
          <p:nvPr/>
        </p:nvSpPr>
        <p:spPr bwMode="auto">
          <a:xfrm>
            <a:off x="1295400" y="2209800"/>
            <a:ext cx="5638800" cy="381000"/>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pPr algn="l" eaLnBrk="0" hangingPunct="0"/>
            <a:r>
              <a:rPr lang="en-US" sz="2400"/>
              <a:t>Mary  did  not  slap the green witch</a:t>
            </a:r>
          </a:p>
        </p:txBody>
      </p:sp>
      <p:sp>
        <p:nvSpPr>
          <p:cNvPr id="356356" name="Line 4"/>
          <p:cNvSpPr>
            <a:spLocks noChangeShapeType="1"/>
          </p:cNvSpPr>
          <p:nvPr/>
        </p:nvSpPr>
        <p:spPr bwMode="auto">
          <a:xfrm>
            <a:off x="2028825" y="2833688"/>
            <a:ext cx="457200" cy="0"/>
          </a:xfrm>
          <a:prstGeom prst="line">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356357" name="Line 5"/>
          <p:cNvSpPr>
            <a:spLocks noChangeShapeType="1"/>
          </p:cNvSpPr>
          <p:nvPr/>
        </p:nvSpPr>
        <p:spPr bwMode="auto">
          <a:xfrm flipH="1">
            <a:off x="1647825" y="2605088"/>
            <a:ext cx="1524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58" name="Line 6"/>
          <p:cNvSpPr>
            <a:spLocks noChangeShapeType="1"/>
          </p:cNvSpPr>
          <p:nvPr/>
        </p:nvSpPr>
        <p:spPr bwMode="auto">
          <a:xfrm flipH="1">
            <a:off x="2257425" y="2605088"/>
            <a:ext cx="152400" cy="228600"/>
          </a:xfrm>
          <a:prstGeom prst="line">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356359" name="Line 7"/>
          <p:cNvSpPr>
            <a:spLocks noChangeShapeType="1"/>
          </p:cNvSpPr>
          <p:nvPr/>
        </p:nvSpPr>
        <p:spPr bwMode="auto">
          <a:xfrm flipH="1">
            <a:off x="2257425" y="2605088"/>
            <a:ext cx="8382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0" name="Line 8"/>
          <p:cNvSpPr>
            <a:spLocks noChangeShapeType="1"/>
          </p:cNvSpPr>
          <p:nvPr/>
        </p:nvSpPr>
        <p:spPr bwMode="auto">
          <a:xfrm flipH="1">
            <a:off x="2867025" y="2605088"/>
            <a:ext cx="76200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1" name="Line 9"/>
          <p:cNvSpPr>
            <a:spLocks noChangeShapeType="1"/>
          </p:cNvSpPr>
          <p:nvPr/>
        </p:nvSpPr>
        <p:spPr bwMode="auto">
          <a:xfrm flipH="1">
            <a:off x="3552825" y="2605088"/>
            <a:ext cx="7620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2" name="Line 10"/>
          <p:cNvSpPr>
            <a:spLocks noChangeShapeType="1"/>
          </p:cNvSpPr>
          <p:nvPr/>
        </p:nvSpPr>
        <p:spPr bwMode="auto">
          <a:xfrm>
            <a:off x="3629025" y="2605088"/>
            <a:ext cx="485775" cy="3667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3" name="Line 11"/>
          <p:cNvSpPr>
            <a:spLocks noChangeShapeType="1"/>
          </p:cNvSpPr>
          <p:nvPr/>
        </p:nvSpPr>
        <p:spPr bwMode="auto">
          <a:xfrm>
            <a:off x="4162425" y="2605088"/>
            <a:ext cx="45720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4" name="Line 12"/>
          <p:cNvSpPr>
            <a:spLocks noChangeShapeType="1"/>
          </p:cNvSpPr>
          <p:nvPr/>
        </p:nvSpPr>
        <p:spPr bwMode="auto">
          <a:xfrm>
            <a:off x="4772025" y="2605088"/>
            <a:ext cx="409575" cy="3667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5" name="Line 13"/>
          <p:cNvSpPr>
            <a:spLocks noChangeShapeType="1"/>
          </p:cNvSpPr>
          <p:nvPr/>
        </p:nvSpPr>
        <p:spPr bwMode="auto">
          <a:xfrm>
            <a:off x="5534025" y="2605088"/>
            <a:ext cx="3810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6" name="Text Box 14"/>
          <p:cNvSpPr txBox="1">
            <a:spLocks noChangeArrowheads="1"/>
          </p:cNvSpPr>
          <p:nvPr/>
        </p:nvSpPr>
        <p:spPr bwMode="auto">
          <a:xfrm>
            <a:off x="1190625" y="2909888"/>
            <a:ext cx="5554663" cy="457200"/>
          </a:xfrm>
          <a:prstGeom prst="rect">
            <a:avLst/>
          </a:prstGeom>
          <a:noFill/>
          <a:ln w="9525">
            <a:noFill/>
            <a:miter lim="800000"/>
            <a:headEnd/>
            <a:tailEnd/>
          </a:ln>
          <a:effectLst/>
        </p:spPr>
        <p:txBody>
          <a:bodyPr wrap="none">
            <a:prstTxWarp prst="textNoShape">
              <a:avLst/>
            </a:prstTxWarp>
            <a:spAutoFit/>
          </a:bodyPr>
          <a:lstStyle/>
          <a:p>
            <a:pPr algn="l"/>
            <a:r>
              <a:rPr lang="en-US" altLang="ja-JP" sz="2400">
                <a:latin typeface="Tahoma" pitchFamily="-111" charset="0"/>
                <a:ea typeface="ＭＳ Ｐゴシック" pitchFamily="-111" charset="-128"/>
                <a:cs typeface="ＭＳ Ｐゴシック" pitchFamily="-111" charset="-128"/>
              </a:rPr>
              <a:t>Mary not slap slap slap the green witch </a:t>
            </a:r>
          </a:p>
        </p:txBody>
      </p:sp>
      <p:sp>
        <p:nvSpPr>
          <p:cNvPr id="356367" name="Text Box 15"/>
          <p:cNvSpPr txBox="1">
            <a:spLocks noChangeArrowheads="1"/>
          </p:cNvSpPr>
          <p:nvPr/>
        </p:nvSpPr>
        <p:spPr bwMode="auto">
          <a:xfrm>
            <a:off x="7543800" y="2757488"/>
            <a:ext cx="1198563" cy="396875"/>
          </a:xfrm>
          <a:prstGeom prst="rect">
            <a:avLst/>
          </a:prstGeom>
          <a:noFill/>
          <a:ln w="9525">
            <a:noFill/>
            <a:miter lim="800000"/>
            <a:headEnd/>
            <a:tailEnd/>
          </a:ln>
          <a:effectLst/>
        </p:spPr>
        <p:txBody>
          <a:bodyPr wrap="none">
            <a:prstTxWarp prst="textNoShape">
              <a:avLst/>
            </a:prstTxWarp>
            <a:spAutoFit/>
          </a:bodyPr>
          <a:lstStyle/>
          <a:p>
            <a:pPr algn="l"/>
            <a:r>
              <a:rPr lang="en-US" altLang="ja-JP" sz="2000">
                <a:latin typeface="Tahoma" pitchFamily="-111" charset="0"/>
                <a:ea typeface="ＭＳ Ｐゴシック" pitchFamily="-111" charset="-128"/>
                <a:cs typeface="ＭＳ Ｐゴシック" pitchFamily="-111" charset="-128"/>
              </a:rPr>
              <a:t>n(3|slap)</a:t>
            </a:r>
          </a:p>
        </p:txBody>
      </p:sp>
      <p:sp>
        <p:nvSpPr>
          <p:cNvPr id="356368" name="Rectangle 16"/>
          <p:cNvSpPr>
            <a:spLocks noChangeArrowheads="1"/>
          </p:cNvSpPr>
          <p:nvPr/>
        </p:nvSpPr>
        <p:spPr bwMode="auto">
          <a:xfrm>
            <a:off x="1114425" y="5500688"/>
            <a:ext cx="6248400" cy="457200"/>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356369" name="Text Box 17"/>
          <p:cNvSpPr txBox="1">
            <a:spLocks noChangeArrowheads="1"/>
          </p:cNvSpPr>
          <p:nvPr/>
        </p:nvSpPr>
        <p:spPr bwMode="auto">
          <a:xfrm>
            <a:off x="1190625" y="5424488"/>
            <a:ext cx="5938838" cy="457200"/>
          </a:xfrm>
          <a:prstGeom prst="rect">
            <a:avLst/>
          </a:prstGeom>
          <a:noFill/>
          <a:ln w="9525">
            <a:noFill/>
            <a:miter lim="800000"/>
            <a:headEnd/>
            <a:tailEnd/>
          </a:ln>
          <a:effectLst/>
        </p:spPr>
        <p:txBody>
          <a:bodyPr wrap="none">
            <a:prstTxWarp prst="textNoShape">
              <a:avLst/>
            </a:prstTxWarp>
            <a:spAutoFit/>
          </a:bodyPr>
          <a:lstStyle/>
          <a:p>
            <a:pPr algn="l"/>
            <a:r>
              <a:rPr lang="en-US" altLang="ja-JP" sz="2400">
                <a:latin typeface="Tahoma" pitchFamily="-111" charset="0"/>
                <a:ea typeface="ＭＳ Ｐゴシック" pitchFamily="-111" charset="-128"/>
                <a:cs typeface="ＭＳ Ｐゴシック" pitchFamily="-111" charset="-128"/>
              </a:rPr>
              <a:t>Maria no d</a:t>
            </a:r>
            <a:r>
              <a:rPr lang="en-US" sz="2400"/>
              <a:t>i</a:t>
            </a:r>
            <a:r>
              <a:rPr lang="en-US" sz="2400">
                <a:ea typeface="Arial" pitchFamily="-111" charset="0"/>
                <a:cs typeface="Arial" pitchFamily="-111" charset="0"/>
              </a:rPr>
              <a:t>ó</a:t>
            </a:r>
            <a:r>
              <a:rPr lang="en-US" altLang="ja-JP" sz="2400">
                <a:latin typeface="Tahoma" pitchFamily="-111" charset="0"/>
                <a:ea typeface="ＭＳ Ｐゴシック" pitchFamily="-111" charset="-128"/>
                <a:cs typeface="ＭＳ Ｐゴシック" pitchFamily="-111" charset="-128"/>
              </a:rPr>
              <a:t> una botefada a la bruja verde</a:t>
            </a:r>
          </a:p>
        </p:txBody>
      </p:sp>
      <p:sp>
        <p:nvSpPr>
          <p:cNvPr id="356370" name="Text Box 18"/>
          <p:cNvSpPr txBox="1">
            <a:spLocks noChangeArrowheads="1"/>
          </p:cNvSpPr>
          <p:nvPr/>
        </p:nvSpPr>
        <p:spPr bwMode="auto">
          <a:xfrm>
            <a:off x="7543800" y="4930775"/>
            <a:ext cx="858838" cy="457200"/>
          </a:xfrm>
          <a:prstGeom prst="rect">
            <a:avLst/>
          </a:prstGeom>
          <a:noFill/>
          <a:ln w="9525">
            <a:noFill/>
            <a:miter lim="800000"/>
            <a:headEnd/>
            <a:tailEnd/>
          </a:ln>
          <a:effectLst/>
        </p:spPr>
        <p:txBody>
          <a:bodyPr wrap="none">
            <a:prstTxWarp prst="textNoShape">
              <a:avLst/>
            </a:prstTxWarp>
            <a:spAutoFit/>
          </a:bodyPr>
          <a:lstStyle/>
          <a:p>
            <a:pPr algn="l"/>
            <a:r>
              <a:rPr lang="en-US" altLang="ja-JP" sz="2400">
                <a:latin typeface="Tahoma" pitchFamily="-111" charset="0"/>
                <a:ea typeface="ＭＳ Ｐゴシック" pitchFamily="-111" charset="-128"/>
                <a:cs typeface="ＭＳ Ｐゴシック" pitchFamily="-111" charset="-128"/>
              </a:rPr>
              <a:t>d(j|i)</a:t>
            </a:r>
          </a:p>
        </p:txBody>
      </p:sp>
      <p:sp>
        <p:nvSpPr>
          <p:cNvPr id="356371" name="Line 19"/>
          <p:cNvSpPr>
            <a:spLocks noChangeShapeType="1"/>
          </p:cNvSpPr>
          <p:nvPr/>
        </p:nvSpPr>
        <p:spPr bwMode="auto">
          <a:xfrm>
            <a:off x="1647825" y="4967288"/>
            <a:ext cx="0" cy="5334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72" name="Line 20"/>
          <p:cNvSpPr>
            <a:spLocks noChangeShapeType="1"/>
          </p:cNvSpPr>
          <p:nvPr/>
        </p:nvSpPr>
        <p:spPr bwMode="auto">
          <a:xfrm>
            <a:off x="2181225" y="4967288"/>
            <a:ext cx="0" cy="5334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73" name="Line 21"/>
          <p:cNvSpPr>
            <a:spLocks noChangeShapeType="1"/>
          </p:cNvSpPr>
          <p:nvPr/>
        </p:nvSpPr>
        <p:spPr bwMode="auto">
          <a:xfrm>
            <a:off x="2714625" y="4967288"/>
            <a:ext cx="0" cy="5334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74" name="Line 22"/>
          <p:cNvSpPr>
            <a:spLocks noChangeShapeType="1"/>
          </p:cNvSpPr>
          <p:nvPr/>
        </p:nvSpPr>
        <p:spPr bwMode="auto">
          <a:xfrm>
            <a:off x="3400425" y="4891088"/>
            <a:ext cx="0" cy="6096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75" name="Line 23"/>
          <p:cNvSpPr>
            <a:spLocks noChangeShapeType="1"/>
          </p:cNvSpPr>
          <p:nvPr/>
        </p:nvSpPr>
        <p:spPr bwMode="auto">
          <a:xfrm>
            <a:off x="4391025" y="4967288"/>
            <a:ext cx="0" cy="5334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76" name="Line 24"/>
          <p:cNvSpPr>
            <a:spLocks noChangeShapeType="1"/>
          </p:cNvSpPr>
          <p:nvPr/>
        </p:nvSpPr>
        <p:spPr bwMode="auto">
          <a:xfrm>
            <a:off x="5153025" y="4891088"/>
            <a:ext cx="0" cy="6096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77" name="Line 25"/>
          <p:cNvSpPr>
            <a:spLocks noChangeShapeType="1"/>
          </p:cNvSpPr>
          <p:nvPr/>
        </p:nvSpPr>
        <p:spPr bwMode="auto">
          <a:xfrm>
            <a:off x="5534025" y="4891088"/>
            <a:ext cx="0" cy="6096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78" name="Line 26"/>
          <p:cNvSpPr>
            <a:spLocks noChangeShapeType="1"/>
          </p:cNvSpPr>
          <p:nvPr/>
        </p:nvSpPr>
        <p:spPr bwMode="auto">
          <a:xfrm>
            <a:off x="6067425" y="4891088"/>
            <a:ext cx="762000" cy="6096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79" name="Line 27"/>
          <p:cNvSpPr>
            <a:spLocks noChangeShapeType="1"/>
          </p:cNvSpPr>
          <p:nvPr/>
        </p:nvSpPr>
        <p:spPr bwMode="auto">
          <a:xfrm flipH="1">
            <a:off x="5991225" y="4891088"/>
            <a:ext cx="762000" cy="6096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80" name="Text Box 28"/>
          <p:cNvSpPr txBox="1">
            <a:spLocks noChangeArrowheads="1"/>
          </p:cNvSpPr>
          <p:nvPr/>
        </p:nvSpPr>
        <p:spPr bwMode="auto">
          <a:xfrm>
            <a:off x="1190625" y="3748088"/>
            <a:ext cx="6262688" cy="457200"/>
          </a:xfrm>
          <a:prstGeom prst="rect">
            <a:avLst/>
          </a:prstGeom>
          <a:noFill/>
          <a:ln w="9525">
            <a:noFill/>
            <a:miter lim="800000"/>
            <a:headEnd/>
            <a:tailEnd/>
          </a:ln>
          <a:effectLst/>
        </p:spPr>
        <p:txBody>
          <a:bodyPr wrap="none">
            <a:prstTxWarp prst="textNoShape">
              <a:avLst/>
            </a:prstTxWarp>
            <a:spAutoFit/>
          </a:bodyPr>
          <a:lstStyle/>
          <a:p>
            <a:pPr algn="l"/>
            <a:r>
              <a:rPr lang="en-US" altLang="ja-JP" sz="2400">
                <a:latin typeface="Tahoma" pitchFamily="-111" charset="0"/>
                <a:ea typeface="ＭＳ Ｐゴシック" pitchFamily="-111" charset="-128"/>
                <a:cs typeface="ＭＳ Ｐゴシック" pitchFamily="-111" charset="-128"/>
              </a:rPr>
              <a:t>Mary not slap slap slap NULL the green witch</a:t>
            </a:r>
          </a:p>
        </p:txBody>
      </p:sp>
      <p:sp>
        <p:nvSpPr>
          <p:cNvPr id="356381" name="Text Box 29"/>
          <p:cNvSpPr txBox="1">
            <a:spLocks noChangeArrowheads="1"/>
          </p:cNvSpPr>
          <p:nvPr/>
        </p:nvSpPr>
        <p:spPr bwMode="auto">
          <a:xfrm>
            <a:off x="7543800" y="3443288"/>
            <a:ext cx="844550" cy="396875"/>
          </a:xfrm>
          <a:prstGeom prst="rect">
            <a:avLst/>
          </a:prstGeom>
          <a:noFill/>
          <a:ln w="9525">
            <a:noFill/>
            <a:miter lim="800000"/>
            <a:headEnd/>
            <a:tailEnd/>
          </a:ln>
          <a:effectLst/>
        </p:spPr>
        <p:txBody>
          <a:bodyPr wrap="none">
            <a:prstTxWarp prst="textNoShape">
              <a:avLst/>
            </a:prstTxWarp>
            <a:spAutoFit/>
          </a:bodyPr>
          <a:lstStyle/>
          <a:p>
            <a:pPr algn="l"/>
            <a:r>
              <a:rPr lang="en-US" altLang="ja-JP" sz="2000">
                <a:latin typeface="Tahoma" pitchFamily="-111" charset="0"/>
                <a:ea typeface="ＭＳ Ｐゴシック" pitchFamily="-111" charset="-128"/>
                <a:cs typeface="ＭＳ Ｐゴシック" pitchFamily="-111" charset="-128"/>
              </a:rPr>
              <a:t>P-Null</a:t>
            </a:r>
            <a:endParaRPr lang="en-US" altLang="ja-JP" sz="2400">
              <a:latin typeface="Tahoma" pitchFamily="-111" charset="0"/>
              <a:ea typeface="ＭＳ Ｐゴシック" pitchFamily="-111" charset="-128"/>
              <a:cs typeface="ＭＳ Ｐゴシック" pitchFamily="-111" charset="-128"/>
            </a:endParaRPr>
          </a:p>
        </p:txBody>
      </p:sp>
      <p:sp>
        <p:nvSpPr>
          <p:cNvPr id="356382" name="Line 30"/>
          <p:cNvSpPr>
            <a:spLocks noChangeShapeType="1"/>
          </p:cNvSpPr>
          <p:nvPr/>
        </p:nvSpPr>
        <p:spPr bwMode="auto">
          <a:xfrm>
            <a:off x="1647825" y="3290888"/>
            <a:ext cx="0" cy="5334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83" name="Line 31"/>
          <p:cNvSpPr>
            <a:spLocks noChangeShapeType="1"/>
          </p:cNvSpPr>
          <p:nvPr/>
        </p:nvSpPr>
        <p:spPr bwMode="auto">
          <a:xfrm>
            <a:off x="2257425" y="3290888"/>
            <a:ext cx="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84" name="Line 32"/>
          <p:cNvSpPr>
            <a:spLocks noChangeShapeType="1"/>
          </p:cNvSpPr>
          <p:nvPr/>
        </p:nvSpPr>
        <p:spPr bwMode="auto">
          <a:xfrm>
            <a:off x="2790825" y="3290888"/>
            <a:ext cx="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85" name="Line 33"/>
          <p:cNvSpPr>
            <a:spLocks noChangeShapeType="1"/>
          </p:cNvSpPr>
          <p:nvPr/>
        </p:nvSpPr>
        <p:spPr bwMode="auto">
          <a:xfrm>
            <a:off x="3476625" y="3290888"/>
            <a:ext cx="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86" name="Line 34"/>
          <p:cNvSpPr>
            <a:spLocks noChangeShapeType="1"/>
          </p:cNvSpPr>
          <p:nvPr/>
        </p:nvSpPr>
        <p:spPr bwMode="auto">
          <a:xfrm>
            <a:off x="4086225" y="3367088"/>
            <a:ext cx="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87" name="Line 35"/>
          <p:cNvSpPr>
            <a:spLocks noChangeShapeType="1"/>
          </p:cNvSpPr>
          <p:nvPr/>
        </p:nvSpPr>
        <p:spPr bwMode="auto">
          <a:xfrm>
            <a:off x="4695825" y="3290888"/>
            <a:ext cx="762000" cy="5334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88" name="Line 36"/>
          <p:cNvSpPr>
            <a:spLocks noChangeShapeType="1"/>
          </p:cNvSpPr>
          <p:nvPr/>
        </p:nvSpPr>
        <p:spPr bwMode="auto">
          <a:xfrm>
            <a:off x="5457825" y="3290888"/>
            <a:ext cx="762000" cy="5334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89" name="Line 37"/>
          <p:cNvSpPr>
            <a:spLocks noChangeShapeType="1"/>
          </p:cNvSpPr>
          <p:nvPr/>
        </p:nvSpPr>
        <p:spPr bwMode="auto">
          <a:xfrm>
            <a:off x="6219825" y="3290888"/>
            <a:ext cx="762000" cy="5334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90" name="Text Box 38"/>
          <p:cNvSpPr txBox="1">
            <a:spLocks noChangeArrowheads="1"/>
          </p:cNvSpPr>
          <p:nvPr/>
        </p:nvSpPr>
        <p:spPr bwMode="auto">
          <a:xfrm>
            <a:off x="1174750" y="4473575"/>
            <a:ext cx="5938838" cy="457200"/>
          </a:xfrm>
          <a:prstGeom prst="rect">
            <a:avLst/>
          </a:prstGeom>
          <a:noFill/>
          <a:ln w="9525">
            <a:noFill/>
            <a:miter lim="800000"/>
            <a:headEnd/>
            <a:tailEnd/>
          </a:ln>
          <a:effectLst/>
        </p:spPr>
        <p:txBody>
          <a:bodyPr wrap="none">
            <a:prstTxWarp prst="textNoShape">
              <a:avLst/>
            </a:prstTxWarp>
            <a:spAutoFit/>
          </a:bodyPr>
          <a:lstStyle/>
          <a:p>
            <a:pPr algn="l"/>
            <a:r>
              <a:rPr lang="en-US" altLang="ja-JP" sz="2400">
                <a:latin typeface="Tahoma" pitchFamily="-111" charset="0"/>
                <a:ea typeface="ＭＳ Ｐゴシック" pitchFamily="-111" charset="-128"/>
                <a:cs typeface="ＭＳ Ｐゴシック" pitchFamily="-111" charset="-128"/>
              </a:rPr>
              <a:t>Maria no d</a:t>
            </a:r>
            <a:r>
              <a:rPr lang="en-US" sz="2400"/>
              <a:t>i</a:t>
            </a:r>
            <a:r>
              <a:rPr lang="en-US" sz="2400">
                <a:ea typeface="Arial" pitchFamily="-111" charset="0"/>
                <a:cs typeface="Arial" pitchFamily="-111" charset="0"/>
              </a:rPr>
              <a:t>ó</a:t>
            </a:r>
            <a:r>
              <a:rPr lang="en-US" altLang="ja-JP" sz="2400">
                <a:latin typeface="Tahoma" pitchFamily="-111" charset="0"/>
                <a:ea typeface="ＭＳ Ｐゴシック" pitchFamily="-111" charset="-128"/>
                <a:cs typeface="ＭＳ Ｐゴシック" pitchFamily="-111" charset="-128"/>
              </a:rPr>
              <a:t> una botefada a la verde bruja</a:t>
            </a:r>
          </a:p>
        </p:txBody>
      </p:sp>
      <p:sp>
        <p:nvSpPr>
          <p:cNvPr id="356391" name="Text Box 39"/>
          <p:cNvSpPr txBox="1">
            <a:spLocks noChangeArrowheads="1"/>
          </p:cNvSpPr>
          <p:nvPr/>
        </p:nvSpPr>
        <p:spPr bwMode="auto">
          <a:xfrm>
            <a:off x="7543800" y="4092575"/>
            <a:ext cx="1298575" cy="457200"/>
          </a:xfrm>
          <a:prstGeom prst="rect">
            <a:avLst/>
          </a:prstGeom>
          <a:noFill/>
          <a:ln w="9525">
            <a:noFill/>
            <a:miter lim="800000"/>
            <a:headEnd/>
            <a:tailEnd/>
          </a:ln>
          <a:effectLst/>
        </p:spPr>
        <p:txBody>
          <a:bodyPr wrap="none">
            <a:prstTxWarp prst="textNoShape">
              <a:avLst/>
            </a:prstTxWarp>
            <a:spAutoFit/>
          </a:bodyPr>
          <a:lstStyle/>
          <a:p>
            <a:pPr algn="l"/>
            <a:r>
              <a:rPr lang="en-US" altLang="ja-JP" sz="2400">
                <a:latin typeface="Tahoma" pitchFamily="-111" charset="0"/>
                <a:ea typeface="ＭＳ Ｐゴシック" pitchFamily="-111" charset="-128"/>
                <a:cs typeface="ＭＳ Ｐゴシック" pitchFamily="-111" charset="-128"/>
              </a:rPr>
              <a:t>t(la|the)</a:t>
            </a:r>
          </a:p>
        </p:txBody>
      </p:sp>
      <p:sp>
        <p:nvSpPr>
          <p:cNvPr id="356392" name="Line 40"/>
          <p:cNvSpPr>
            <a:spLocks noChangeShapeType="1"/>
          </p:cNvSpPr>
          <p:nvPr/>
        </p:nvSpPr>
        <p:spPr bwMode="auto">
          <a:xfrm>
            <a:off x="1647825" y="4129088"/>
            <a:ext cx="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93" name="Line 41"/>
          <p:cNvSpPr>
            <a:spLocks noChangeShapeType="1"/>
          </p:cNvSpPr>
          <p:nvPr/>
        </p:nvSpPr>
        <p:spPr bwMode="auto">
          <a:xfrm>
            <a:off x="2181225" y="4129088"/>
            <a:ext cx="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94" name="Line 42"/>
          <p:cNvSpPr>
            <a:spLocks noChangeShapeType="1"/>
          </p:cNvSpPr>
          <p:nvPr/>
        </p:nvSpPr>
        <p:spPr bwMode="auto">
          <a:xfrm flipH="1">
            <a:off x="2743200" y="4205288"/>
            <a:ext cx="47625" cy="3667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95" name="Line 43"/>
          <p:cNvSpPr>
            <a:spLocks noChangeShapeType="1"/>
          </p:cNvSpPr>
          <p:nvPr/>
        </p:nvSpPr>
        <p:spPr bwMode="auto">
          <a:xfrm>
            <a:off x="3476625" y="4129088"/>
            <a:ext cx="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96" name="Line 44"/>
          <p:cNvSpPr>
            <a:spLocks noChangeShapeType="1"/>
          </p:cNvSpPr>
          <p:nvPr/>
        </p:nvSpPr>
        <p:spPr bwMode="auto">
          <a:xfrm>
            <a:off x="4086225" y="4129088"/>
            <a:ext cx="22860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97" name="Line 45"/>
          <p:cNvSpPr>
            <a:spLocks noChangeShapeType="1"/>
          </p:cNvSpPr>
          <p:nvPr/>
        </p:nvSpPr>
        <p:spPr bwMode="auto">
          <a:xfrm>
            <a:off x="4848225" y="4129088"/>
            <a:ext cx="257175" cy="4429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98" name="Line 46"/>
          <p:cNvSpPr>
            <a:spLocks noChangeShapeType="1"/>
          </p:cNvSpPr>
          <p:nvPr/>
        </p:nvSpPr>
        <p:spPr bwMode="auto">
          <a:xfrm flipH="1">
            <a:off x="5486400" y="4205288"/>
            <a:ext cx="47625" cy="2905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99" name="Line 47"/>
          <p:cNvSpPr>
            <a:spLocks noChangeShapeType="1"/>
          </p:cNvSpPr>
          <p:nvPr/>
        </p:nvSpPr>
        <p:spPr bwMode="auto">
          <a:xfrm flipH="1">
            <a:off x="5991225" y="4129088"/>
            <a:ext cx="2286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400" name="Line 48"/>
          <p:cNvSpPr>
            <a:spLocks noChangeShapeType="1"/>
          </p:cNvSpPr>
          <p:nvPr/>
        </p:nvSpPr>
        <p:spPr bwMode="auto">
          <a:xfrm flipH="1">
            <a:off x="6753225" y="4129088"/>
            <a:ext cx="1524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401" name="Line 49"/>
          <p:cNvSpPr>
            <a:spLocks noChangeShapeType="1"/>
          </p:cNvSpPr>
          <p:nvPr/>
        </p:nvSpPr>
        <p:spPr bwMode="auto">
          <a:xfrm>
            <a:off x="4114800" y="3352800"/>
            <a:ext cx="685800" cy="3810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356402" name="Text Box 50"/>
          <p:cNvSpPr txBox="1">
            <a:spLocks noChangeArrowheads="1"/>
          </p:cNvSpPr>
          <p:nvPr/>
        </p:nvSpPr>
        <p:spPr bwMode="auto">
          <a:xfrm>
            <a:off x="381000" y="1524000"/>
            <a:ext cx="2270125" cy="396875"/>
          </a:xfrm>
          <a:prstGeom prst="rect">
            <a:avLst/>
          </a:prstGeom>
          <a:noFill/>
          <a:ln w="9525">
            <a:noFill/>
            <a:miter lim="800000"/>
            <a:headEnd/>
            <a:tailEnd/>
          </a:ln>
          <a:effectLst/>
        </p:spPr>
        <p:txBody>
          <a:bodyPr wrap="none">
            <a:prstTxWarp prst="textNoShape">
              <a:avLst/>
            </a:prstTxWarp>
            <a:spAutoFit/>
          </a:bodyPr>
          <a:lstStyle/>
          <a:p>
            <a:pPr algn="l"/>
            <a:r>
              <a:rPr lang="en-US" sz="2000" b="1"/>
              <a:t>Generative story:</a:t>
            </a:r>
          </a:p>
        </p:txBody>
      </p:sp>
      <p:sp>
        <p:nvSpPr>
          <p:cNvPr id="356403" name="Text Box 51"/>
          <p:cNvSpPr txBox="1">
            <a:spLocks noChangeArrowheads="1"/>
          </p:cNvSpPr>
          <p:nvPr/>
        </p:nvSpPr>
        <p:spPr bwMode="auto">
          <a:xfrm>
            <a:off x="3124200" y="6324600"/>
            <a:ext cx="5797550" cy="379413"/>
          </a:xfrm>
          <a:prstGeom prst="rect">
            <a:avLst/>
          </a:prstGeom>
          <a:noFill/>
          <a:ln w="12700">
            <a:solidFill>
              <a:schemeClr val="tx1"/>
            </a:solidFill>
            <a:miter lim="800000"/>
            <a:headEnd/>
            <a:tailEnd/>
          </a:ln>
          <a:effectLst/>
        </p:spPr>
        <p:txBody>
          <a:bodyPr wrap="none">
            <a:prstTxWarp prst="textNoShape">
              <a:avLst/>
            </a:prstTxWarp>
            <a:spAutoFit/>
          </a:bodyPr>
          <a:lstStyle/>
          <a:p>
            <a:pPr algn="l"/>
            <a:r>
              <a:rPr lang="en-US" b="1"/>
              <a:t>Probabilities can be learned from raw bilingual text.</a:t>
            </a:r>
          </a:p>
        </p:txBody>
      </p:sp>
      <p:sp>
        <p:nvSpPr>
          <p:cNvPr id="356404" name="Line 52"/>
          <p:cNvSpPr>
            <a:spLocks noChangeShapeType="1"/>
          </p:cNvSpPr>
          <p:nvPr/>
        </p:nvSpPr>
        <p:spPr bwMode="auto">
          <a:xfrm flipV="1">
            <a:off x="8001000" y="5486400"/>
            <a:ext cx="0" cy="685800"/>
          </a:xfrm>
          <a:prstGeom prst="line">
            <a:avLst/>
          </a:prstGeom>
          <a:noFill/>
          <a:ln w="76200">
            <a:solidFill>
              <a:schemeClr val="tx1"/>
            </a:solidFill>
            <a:round/>
            <a:headEnd/>
            <a:tailEnd type="triangle" w="med" len="med"/>
          </a:ln>
          <a:effectLst/>
        </p:spPr>
        <p:txBody>
          <a:bodyP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p:txBody>
          <a:bodyPr/>
          <a:lstStyle/>
          <a:p>
            <a:r>
              <a:rPr lang="en-US"/>
              <a:t>Phrase-Based Statistical MT</a:t>
            </a:r>
          </a:p>
        </p:txBody>
      </p:sp>
      <p:sp>
        <p:nvSpPr>
          <p:cNvPr id="287747" name="Rectangle 3"/>
          <p:cNvSpPr>
            <a:spLocks noChangeArrowheads="1"/>
          </p:cNvSpPr>
          <p:nvPr/>
        </p:nvSpPr>
        <p:spPr bwMode="auto">
          <a:xfrm>
            <a:off x="457200" y="3429000"/>
            <a:ext cx="8229600" cy="914400"/>
          </a:xfrm>
          <a:prstGeom prst="rect">
            <a:avLst/>
          </a:prstGeom>
          <a:noFill/>
          <a:ln w="9525">
            <a:noFill/>
            <a:miter lim="800000"/>
            <a:headEnd/>
            <a:tailEnd/>
          </a:ln>
          <a:effectLst/>
        </p:spPr>
        <p:txBody>
          <a:bodyPr>
            <a:prstTxWarp prst="textNoShape">
              <a:avLst/>
            </a:prstTxWarp>
          </a:bodyPr>
          <a:lstStyle/>
          <a:p>
            <a:pPr marL="342900" indent="-342900" algn="l">
              <a:spcBef>
                <a:spcPct val="20000"/>
              </a:spcBef>
              <a:buFontTx/>
              <a:buChar char="•"/>
            </a:pPr>
            <a:r>
              <a:rPr lang="en-US" sz="2400" dirty="0"/>
              <a:t>Foreign input segmented in to phrases</a:t>
            </a:r>
          </a:p>
          <a:p>
            <a:pPr marL="742950" lvl="1" indent="-285750" algn="l">
              <a:spcBef>
                <a:spcPct val="20000"/>
              </a:spcBef>
              <a:buFontTx/>
              <a:buChar char="–"/>
            </a:pPr>
            <a:r>
              <a:rPr lang="en-US" sz="2000" dirty="0">
                <a:ea typeface="ＭＳ Ｐゴシック" charset="-128"/>
              </a:rPr>
              <a:t>“phrase” is any sequence of words</a:t>
            </a:r>
          </a:p>
          <a:p>
            <a:pPr marL="342900" indent="-342900" algn="l">
              <a:spcBef>
                <a:spcPct val="20000"/>
              </a:spcBef>
              <a:buFontTx/>
              <a:buChar char="•"/>
            </a:pPr>
            <a:r>
              <a:rPr lang="en-US" sz="2400" dirty="0"/>
              <a:t>Each phrase is probabilistically translated into English</a:t>
            </a:r>
          </a:p>
          <a:p>
            <a:pPr marL="742950" lvl="1" indent="-285750" algn="l">
              <a:spcBef>
                <a:spcPct val="20000"/>
              </a:spcBef>
              <a:buFontTx/>
              <a:buChar char="–"/>
            </a:pPr>
            <a:r>
              <a:rPr lang="en-US" sz="2000" dirty="0" err="1">
                <a:ea typeface="ＭＳ Ｐゴシック" charset="-128"/>
              </a:rPr>
              <a:t>P(to</a:t>
            </a:r>
            <a:r>
              <a:rPr lang="en-US" sz="2000" dirty="0">
                <a:ea typeface="ＭＳ Ｐゴシック" charset="-128"/>
              </a:rPr>
              <a:t> the conference | </a:t>
            </a:r>
            <a:r>
              <a:rPr lang="en-US" sz="2000" dirty="0" err="1">
                <a:ea typeface="ＭＳ Ｐゴシック" charset="-128"/>
              </a:rPr>
              <a:t>zur</a:t>
            </a:r>
            <a:r>
              <a:rPr lang="en-US" sz="2000" dirty="0">
                <a:ea typeface="ＭＳ Ｐゴシック" charset="-128"/>
              </a:rPr>
              <a:t> </a:t>
            </a:r>
            <a:r>
              <a:rPr lang="en-US" sz="2000" dirty="0" err="1">
                <a:ea typeface="ＭＳ Ｐゴシック" charset="-128"/>
              </a:rPr>
              <a:t>Konferenz</a:t>
            </a:r>
            <a:r>
              <a:rPr lang="en-US" sz="2000" dirty="0">
                <a:ea typeface="ＭＳ Ｐゴシック" charset="-128"/>
              </a:rPr>
              <a:t>)</a:t>
            </a:r>
          </a:p>
          <a:p>
            <a:pPr marL="742950" lvl="1" indent="-285750" algn="l">
              <a:spcBef>
                <a:spcPct val="20000"/>
              </a:spcBef>
              <a:buFontTx/>
              <a:buChar char="–"/>
            </a:pPr>
            <a:r>
              <a:rPr lang="en-US" sz="2000" dirty="0" err="1">
                <a:ea typeface="ＭＳ Ｐゴシック" charset="-128"/>
              </a:rPr>
              <a:t>P(into</a:t>
            </a:r>
            <a:r>
              <a:rPr lang="en-US" sz="2000" dirty="0">
                <a:ea typeface="ＭＳ Ｐゴシック" charset="-128"/>
              </a:rPr>
              <a:t> the meeting | </a:t>
            </a:r>
            <a:r>
              <a:rPr lang="en-US" sz="2000" dirty="0" err="1">
                <a:ea typeface="ＭＳ Ｐゴシック" charset="-128"/>
              </a:rPr>
              <a:t>zur</a:t>
            </a:r>
            <a:r>
              <a:rPr lang="en-US" sz="2000" dirty="0">
                <a:ea typeface="ＭＳ Ｐゴシック" charset="-128"/>
              </a:rPr>
              <a:t> </a:t>
            </a:r>
            <a:r>
              <a:rPr lang="en-US" sz="2000" dirty="0" err="1">
                <a:ea typeface="ＭＳ Ｐゴシック" charset="-128"/>
              </a:rPr>
              <a:t>Konferenz</a:t>
            </a:r>
            <a:r>
              <a:rPr lang="en-US" sz="2000" dirty="0">
                <a:ea typeface="ＭＳ Ｐゴシック" charset="-128"/>
              </a:rPr>
              <a:t>)</a:t>
            </a:r>
          </a:p>
          <a:p>
            <a:pPr marL="342900" indent="-342900" algn="l">
              <a:spcBef>
                <a:spcPct val="20000"/>
              </a:spcBef>
              <a:buFontTx/>
              <a:buChar char="•"/>
            </a:pPr>
            <a:r>
              <a:rPr lang="en-US" sz="2400" dirty="0"/>
              <a:t>Phrases are probabilistically re-ordered</a:t>
            </a:r>
          </a:p>
          <a:p>
            <a:pPr marL="342900" indent="-342900" algn="l">
              <a:spcBef>
                <a:spcPct val="20000"/>
              </a:spcBef>
              <a:buFontTx/>
              <a:buChar char="•"/>
            </a:pPr>
            <a:r>
              <a:rPr lang="en-US" sz="2400" dirty="0"/>
              <a:t>See [Koehn et al, 2003] for an intro.</a:t>
            </a:r>
            <a:endParaRPr lang="en-US" sz="2400" dirty="0" smtClean="0"/>
          </a:p>
          <a:p>
            <a:pPr marL="342900" indent="-342900" algn="l">
              <a:spcBef>
                <a:spcPct val="20000"/>
              </a:spcBef>
            </a:pPr>
            <a:endParaRPr lang="en-US" sz="2400" dirty="0"/>
          </a:p>
        </p:txBody>
      </p:sp>
      <p:sp>
        <p:nvSpPr>
          <p:cNvPr id="287748" name="Text Box 4"/>
          <p:cNvSpPr txBox="1">
            <a:spLocks noChangeArrowheads="1"/>
          </p:cNvSpPr>
          <p:nvPr/>
        </p:nvSpPr>
        <p:spPr bwMode="auto">
          <a:xfrm>
            <a:off x="733425" y="1754188"/>
            <a:ext cx="971550" cy="379412"/>
          </a:xfrm>
          <a:prstGeom prst="rect">
            <a:avLst/>
          </a:prstGeom>
          <a:noFill/>
          <a:ln w="12700">
            <a:solidFill>
              <a:schemeClr val="tx1"/>
            </a:solidFill>
            <a:miter lim="800000"/>
            <a:headEnd/>
            <a:tailEnd/>
          </a:ln>
          <a:effectLst/>
        </p:spPr>
        <p:txBody>
          <a:bodyPr wrap="none">
            <a:prstTxWarp prst="textNoShape">
              <a:avLst/>
            </a:prstTxWarp>
            <a:spAutoFit/>
          </a:bodyPr>
          <a:lstStyle/>
          <a:p>
            <a:r>
              <a:rPr lang="en-US"/>
              <a:t>Morgen</a:t>
            </a:r>
          </a:p>
        </p:txBody>
      </p:sp>
      <p:sp>
        <p:nvSpPr>
          <p:cNvPr id="287749" name="Text Box 5"/>
          <p:cNvSpPr txBox="1">
            <a:spLocks noChangeArrowheads="1"/>
          </p:cNvSpPr>
          <p:nvPr/>
        </p:nvSpPr>
        <p:spPr bwMode="auto">
          <a:xfrm>
            <a:off x="1962150" y="1754188"/>
            <a:ext cx="742950" cy="379412"/>
          </a:xfrm>
          <a:prstGeom prst="rect">
            <a:avLst/>
          </a:prstGeom>
          <a:noFill/>
          <a:ln w="12700">
            <a:solidFill>
              <a:schemeClr val="tx1"/>
            </a:solidFill>
            <a:miter lim="800000"/>
            <a:headEnd/>
            <a:tailEnd/>
          </a:ln>
          <a:effectLst/>
        </p:spPr>
        <p:txBody>
          <a:bodyPr wrap="none">
            <a:prstTxWarp prst="textNoShape">
              <a:avLst/>
            </a:prstTxWarp>
            <a:spAutoFit/>
          </a:bodyPr>
          <a:lstStyle/>
          <a:p>
            <a:r>
              <a:rPr lang="en-US"/>
              <a:t>fliege</a:t>
            </a:r>
          </a:p>
        </p:txBody>
      </p:sp>
      <p:sp>
        <p:nvSpPr>
          <p:cNvPr id="287750" name="Text Box 6"/>
          <p:cNvSpPr txBox="1">
            <a:spLocks noChangeArrowheads="1"/>
          </p:cNvSpPr>
          <p:nvPr/>
        </p:nvSpPr>
        <p:spPr bwMode="auto">
          <a:xfrm>
            <a:off x="3117850" y="1754188"/>
            <a:ext cx="488950" cy="379412"/>
          </a:xfrm>
          <a:prstGeom prst="rect">
            <a:avLst/>
          </a:prstGeom>
          <a:noFill/>
          <a:ln w="12700">
            <a:solidFill>
              <a:schemeClr val="tx1"/>
            </a:solidFill>
            <a:miter lim="800000"/>
            <a:headEnd/>
            <a:tailEnd/>
          </a:ln>
          <a:effectLst/>
        </p:spPr>
        <p:txBody>
          <a:bodyPr wrap="none">
            <a:prstTxWarp prst="textNoShape">
              <a:avLst/>
            </a:prstTxWarp>
            <a:spAutoFit/>
          </a:bodyPr>
          <a:lstStyle/>
          <a:p>
            <a:r>
              <a:rPr lang="en-US"/>
              <a:t>ich</a:t>
            </a:r>
          </a:p>
        </p:txBody>
      </p:sp>
      <p:sp>
        <p:nvSpPr>
          <p:cNvPr id="287751" name="Text Box 7"/>
          <p:cNvSpPr txBox="1">
            <a:spLocks noChangeArrowheads="1"/>
          </p:cNvSpPr>
          <p:nvPr/>
        </p:nvSpPr>
        <p:spPr bwMode="auto">
          <a:xfrm>
            <a:off x="4191000" y="1754188"/>
            <a:ext cx="1543050" cy="379412"/>
          </a:xfrm>
          <a:prstGeom prst="rect">
            <a:avLst/>
          </a:prstGeom>
          <a:noFill/>
          <a:ln w="12700">
            <a:solidFill>
              <a:schemeClr val="tx1"/>
            </a:solidFill>
            <a:miter lim="800000"/>
            <a:headEnd/>
            <a:tailEnd/>
          </a:ln>
          <a:effectLst/>
        </p:spPr>
        <p:txBody>
          <a:bodyPr wrap="none">
            <a:prstTxWarp prst="textNoShape">
              <a:avLst/>
            </a:prstTxWarp>
            <a:spAutoFit/>
          </a:bodyPr>
          <a:lstStyle/>
          <a:p>
            <a:r>
              <a:rPr lang="en-US"/>
              <a:t>nach Kanada</a:t>
            </a:r>
          </a:p>
        </p:txBody>
      </p:sp>
      <p:sp>
        <p:nvSpPr>
          <p:cNvPr id="287752" name="Text Box 8"/>
          <p:cNvSpPr txBox="1">
            <a:spLocks noChangeArrowheads="1"/>
          </p:cNvSpPr>
          <p:nvPr/>
        </p:nvSpPr>
        <p:spPr bwMode="auto">
          <a:xfrm>
            <a:off x="6553200" y="1754188"/>
            <a:ext cx="1619250" cy="379412"/>
          </a:xfrm>
          <a:prstGeom prst="rect">
            <a:avLst/>
          </a:prstGeom>
          <a:noFill/>
          <a:ln w="12700">
            <a:solidFill>
              <a:schemeClr val="tx1"/>
            </a:solidFill>
            <a:miter lim="800000"/>
            <a:headEnd/>
            <a:tailEnd/>
          </a:ln>
          <a:effectLst/>
        </p:spPr>
        <p:txBody>
          <a:bodyPr wrap="none">
            <a:prstTxWarp prst="textNoShape">
              <a:avLst/>
            </a:prstTxWarp>
            <a:spAutoFit/>
          </a:bodyPr>
          <a:lstStyle/>
          <a:p>
            <a:r>
              <a:rPr lang="en-US"/>
              <a:t>zur Konferenz</a:t>
            </a:r>
          </a:p>
        </p:txBody>
      </p:sp>
      <p:sp>
        <p:nvSpPr>
          <p:cNvPr id="287753" name="Text Box 9"/>
          <p:cNvSpPr txBox="1">
            <a:spLocks noChangeArrowheads="1"/>
          </p:cNvSpPr>
          <p:nvPr/>
        </p:nvSpPr>
        <p:spPr bwMode="auto">
          <a:xfrm>
            <a:off x="635000" y="2820988"/>
            <a:ext cx="1225550" cy="379412"/>
          </a:xfrm>
          <a:prstGeom prst="rect">
            <a:avLst/>
          </a:prstGeom>
          <a:noFill/>
          <a:ln w="12700">
            <a:solidFill>
              <a:schemeClr val="tx1"/>
            </a:solidFill>
            <a:miter lim="800000"/>
            <a:headEnd/>
            <a:tailEnd/>
          </a:ln>
          <a:effectLst/>
        </p:spPr>
        <p:txBody>
          <a:bodyPr wrap="none">
            <a:prstTxWarp prst="textNoShape">
              <a:avLst/>
            </a:prstTxWarp>
            <a:spAutoFit/>
          </a:bodyPr>
          <a:lstStyle/>
          <a:p>
            <a:r>
              <a:rPr lang="en-US"/>
              <a:t>Tomorrow</a:t>
            </a:r>
          </a:p>
        </p:txBody>
      </p:sp>
      <p:sp>
        <p:nvSpPr>
          <p:cNvPr id="287754" name="Text Box 10"/>
          <p:cNvSpPr txBox="1">
            <a:spLocks noChangeArrowheads="1"/>
          </p:cNvSpPr>
          <p:nvPr/>
        </p:nvSpPr>
        <p:spPr bwMode="auto">
          <a:xfrm>
            <a:off x="2232025" y="2820988"/>
            <a:ext cx="260350" cy="379412"/>
          </a:xfrm>
          <a:prstGeom prst="rect">
            <a:avLst/>
          </a:prstGeom>
          <a:noFill/>
          <a:ln w="12700">
            <a:solidFill>
              <a:schemeClr val="tx1"/>
            </a:solidFill>
            <a:miter lim="800000"/>
            <a:headEnd/>
            <a:tailEnd/>
          </a:ln>
          <a:effectLst/>
        </p:spPr>
        <p:txBody>
          <a:bodyPr wrap="none">
            <a:prstTxWarp prst="textNoShape">
              <a:avLst/>
            </a:prstTxWarp>
            <a:spAutoFit/>
          </a:bodyPr>
          <a:lstStyle/>
          <a:p>
            <a:r>
              <a:rPr lang="en-US"/>
              <a:t>I</a:t>
            </a:r>
          </a:p>
        </p:txBody>
      </p:sp>
      <p:sp>
        <p:nvSpPr>
          <p:cNvPr id="287755" name="Text Box 11"/>
          <p:cNvSpPr txBox="1">
            <a:spLocks noChangeArrowheads="1"/>
          </p:cNvSpPr>
          <p:nvPr/>
        </p:nvSpPr>
        <p:spPr bwMode="auto">
          <a:xfrm>
            <a:off x="2987675" y="2820988"/>
            <a:ext cx="806450" cy="379412"/>
          </a:xfrm>
          <a:prstGeom prst="rect">
            <a:avLst/>
          </a:prstGeom>
          <a:noFill/>
          <a:ln w="12700">
            <a:solidFill>
              <a:schemeClr val="tx1"/>
            </a:solidFill>
            <a:miter lim="800000"/>
            <a:headEnd/>
            <a:tailEnd/>
          </a:ln>
          <a:effectLst/>
        </p:spPr>
        <p:txBody>
          <a:bodyPr wrap="none">
            <a:prstTxWarp prst="textNoShape">
              <a:avLst/>
            </a:prstTxWarp>
            <a:spAutoFit/>
          </a:bodyPr>
          <a:lstStyle/>
          <a:p>
            <a:r>
              <a:rPr lang="en-US"/>
              <a:t>will fly</a:t>
            </a:r>
          </a:p>
        </p:txBody>
      </p:sp>
      <p:sp>
        <p:nvSpPr>
          <p:cNvPr id="287756" name="Text Box 12"/>
          <p:cNvSpPr txBox="1">
            <a:spLocks noChangeArrowheads="1"/>
          </p:cNvSpPr>
          <p:nvPr/>
        </p:nvSpPr>
        <p:spPr bwMode="auto">
          <a:xfrm>
            <a:off x="4286250" y="2820988"/>
            <a:ext cx="1962150" cy="379412"/>
          </a:xfrm>
          <a:prstGeom prst="rect">
            <a:avLst/>
          </a:prstGeom>
          <a:noFill/>
          <a:ln w="12700">
            <a:solidFill>
              <a:schemeClr val="tx1"/>
            </a:solidFill>
            <a:miter lim="800000"/>
            <a:headEnd/>
            <a:tailEnd/>
          </a:ln>
          <a:effectLst/>
        </p:spPr>
        <p:txBody>
          <a:bodyPr wrap="none">
            <a:prstTxWarp prst="textNoShape">
              <a:avLst/>
            </a:prstTxWarp>
            <a:spAutoFit/>
          </a:bodyPr>
          <a:lstStyle/>
          <a:p>
            <a:r>
              <a:rPr lang="en-US"/>
              <a:t>to the conference</a:t>
            </a:r>
          </a:p>
        </p:txBody>
      </p:sp>
      <p:sp>
        <p:nvSpPr>
          <p:cNvPr id="287757" name="Text Box 13"/>
          <p:cNvSpPr txBox="1">
            <a:spLocks noChangeArrowheads="1"/>
          </p:cNvSpPr>
          <p:nvPr/>
        </p:nvSpPr>
        <p:spPr bwMode="auto">
          <a:xfrm>
            <a:off x="6765925" y="2820988"/>
            <a:ext cx="1250950" cy="379412"/>
          </a:xfrm>
          <a:prstGeom prst="rect">
            <a:avLst/>
          </a:prstGeom>
          <a:noFill/>
          <a:ln w="12700">
            <a:solidFill>
              <a:schemeClr val="tx1"/>
            </a:solidFill>
            <a:miter lim="800000"/>
            <a:headEnd/>
            <a:tailEnd/>
          </a:ln>
          <a:effectLst/>
        </p:spPr>
        <p:txBody>
          <a:bodyPr wrap="none">
            <a:prstTxWarp prst="textNoShape">
              <a:avLst/>
            </a:prstTxWarp>
            <a:spAutoFit/>
          </a:bodyPr>
          <a:lstStyle/>
          <a:p>
            <a:r>
              <a:rPr lang="en-US"/>
              <a:t>In Canada</a:t>
            </a:r>
          </a:p>
        </p:txBody>
      </p:sp>
      <p:sp>
        <p:nvSpPr>
          <p:cNvPr id="287758" name="Line 14"/>
          <p:cNvSpPr>
            <a:spLocks noChangeShapeType="1"/>
          </p:cNvSpPr>
          <p:nvPr/>
        </p:nvSpPr>
        <p:spPr bwMode="auto">
          <a:xfrm>
            <a:off x="1219200" y="2133600"/>
            <a:ext cx="0" cy="6858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287759" name="Line 15"/>
          <p:cNvSpPr>
            <a:spLocks noChangeShapeType="1"/>
          </p:cNvSpPr>
          <p:nvPr/>
        </p:nvSpPr>
        <p:spPr bwMode="auto">
          <a:xfrm>
            <a:off x="2362200" y="2133600"/>
            <a:ext cx="914400" cy="6858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287760" name="Line 16"/>
          <p:cNvSpPr>
            <a:spLocks noChangeShapeType="1"/>
          </p:cNvSpPr>
          <p:nvPr/>
        </p:nvSpPr>
        <p:spPr bwMode="auto">
          <a:xfrm flipH="1">
            <a:off x="2438400" y="2133600"/>
            <a:ext cx="990600" cy="6096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287761" name="Line 17"/>
          <p:cNvSpPr>
            <a:spLocks noChangeShapeType="1"/>
          </p:cNvSpPr>
          <p:nvPr/>
        </p:nvSpPr>
        <p:spPr bwMode="auto">
          <a:xfrm>
            <a:off x="4953000" y="2133600"/>
            <a:ext cx="2133600" cy="6096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287762" name="Line 18"/>
          <p:cNvSpPr>
            <a:spLocks noChangeShapeType="1"/>
          </p:cNvSpPr>
          <p:nvPr/>
        </p:nvSpPr>
        <p:spPr bwMode="auto">
          <a:xfrm flipH="1">
            <a:off x="5181600" y="2133600"/>
            <a:ext cx="1981200" cy="6096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r>
              <a:rPr lang="en-US"/>
              <a:t>Advantages of Phrase-Based</a:t>
            </a:r>
          </a:p>
        </p:txBody>
      </p:sp>
      <p:sp>
        <p:nvSpPr>
          <p:cNvPr id="247811" name="Rectangle 3"/>
          <p:cNvSpPr>
            <a:spLocks noGrp="1" noChangeArrowheads="1"/>
          </p:cNvSpPr>
          <p:nvPr>
            <p:ph type="body" idx="1"/>
          </p:nvPr>
        </p:nvSpPr>
        <p:spPr/>
        <p:txBody>
          <a:bodyPr/>
          <a:lstStyle/>
          <a:p>
            <a:pPr>
              <a:lnSpc>
                <a:spcPct val="90000"/>
              </a:lnSpc>
            </a:pPr>
            <a:r>
              <a:rPr lang="en-US" sz="2800" dirty="0"/>
              <a:t>Many-to-many mappings can handle non-compositional </a:t>
            </a:r>
            <a:r>
              <a:rPr lang="en-US" sz="2800" dirty="0" smtClean="0"/>
              <a:t>phrases</a:t>
            </a:r>
          </a:p>
          <a:p>
            <a:pPr>
              <a:lnSpc>
                <a:spcPct val="90000"/>
              </a:lnSpc>
            </a:pPr>
            <a:r>
              <a:rPr lang="en-US" sz="2800" dirty="0" smtClean="0"/>
              <a:t>Easy to understand</a:t>
            </a:r>
          </a:p>
          <a:p>
            <a:pPr>
              <a:lnSpc>
                <a:spcPct val="90000"/>
              </a:lnSpc>
            </a:pPr>
            <a:r>
              <a:rPr lang="en-US" sz="2800" dirty="0"/>
              <a:t>Local context is very useful for disambiguating</a:t>
            </a:r>
          </a:p>
          <a:p>
            <a:pPr lvl="1">
              <a:lnSpc>
                <a:spcPct val="90000"/>
              </a:lnSpc>
            </a:pPr>
            <a:r>
              <a:rPr lang="en-US" sz="2400" dirty="0"/>
              <a:t>“Interest rate” </a:t>
            </a:r>
            <a:r>
              <a:rPr lang="en-US" sz="2400" dirty="0" err="1">
                <a:sym typeface="Wingdings" charset="2"/>
              </a:rPr>
              <a:t></a:t>
            </a:r>
            <a:r>
              <a:rPr lang="en-US" sz="2400" dirty="0">
                <a:sym typeface="Wingdings" charset="2"/>
              </a:rPr>
              <a:t> …</a:t>
            </a:r>
          </a:p>
          <a:p>
            <a:pPr lvl="1">
              <a:lnSpc>
                <a:spcPct val="90000"/>
              </a:lnSpc>
            </a:pPr>
            <a:r>
              <a:rPr lang="en-US" sz="2400" dirty="0">
                <a:sym typeface="Wingdings" charset="2"/>
              </a:rPr>
              <a:t>“Interest in” </a:t>
            </a:r>
            <a:r>
              <a:rPr lang="en-US" sz="2400" dirty="0" err="1">
                <a:sym typeface="Wingdings" charset="2"/>
              </a:rPr>
              <a:t></a:t>
            </a:r>
            <a:r>
              <a:rPr lang="en-US" sz="2400" dirty="0">
                <a:sym typeface="Wingdings" charset="2"/>
              </a:rPr>
              <a:t> …</a:t>
            </a:r>
          </a:p>
          <a:p>
            <a:pPr>
              <a:lnSpc>
                <a:spcPct val="90000"/>
              </a:lnSpc>
            </a:pPr>
            <a:r>
              <a:rPr lang="en-US" sz="2800" dirty="0"/>
              <a:t>The more data, the longer the learned phrases</a:t>
            </a:r>
          </a:p>
          <a:p>
            <a:pPr lvl="1">
              <a:lnSpc>
                <a:spcPct val="90000"/>
              </a:lnSpc>
            </a:pPr>
            <a:r>
              <a:rPr lang="en-US" sz="2400" dirty="0"/>
              <a:t>Sometimes whole sentences</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3698" name="Text Box 2"/>
          <p:cNvSpPr txBox="1">
            <a:spLocks noChangeArrowheads="1"/>
          </p:cNvSpPr>
          <p:nvPr/>
        </p:nvSpPr>
        <p:spPr bwMode="auto">
          <a:xfrm>
            <a:off x="381000" y="6165850"/>
            <a:ext cx="850900" cy="366713"/>
          </a:xfrm>
          <a:prstGeom prst="rect">
            <a:avLst/>
          </a:prstGeom>
          <a:noFill/>
          <a:ln w="9525">
            <a:noFill/>
            <a:miter lim="800000"/>
            <a:headEnd/>
            <a:tailEnd/>
          </a:ln>
          <a:effectLst/>
        </p:spPr>
        <p:txBody>
          <a:bodyPr>
            <a:prstTxWarp prst="textNoShape">
              <a:avLst/>
            </a:prstTxWarp>
            <a:spAutoFit/>
          </a:bodyPr>
          <a:lstStyle/>
          <a:p>
            <a:pPr algn="l"/>
            <a:r>
              <a:rPr lang="en-US"/>
              <a:t>These</a:t>
            </a:r>
          </a:p>
        </p:txBody>
      </p:sp>
      <p:sp>
        <p:nvSpPr>
          <p:cNvPr id="413699" name="Text Box 3"/>
          <p:cNvSpPr txBox="1">
            <a:spLocks noChangeArrowheads="1"/>
          </p:cNvSpPr>
          <p:nvPr/>
        </p:nvSpPr>
        <p:spPr bwMode="auto">
          <a:xfrm>
            <a:off x="1143000" y="6165850"/>
            <a:ext cx="304800" cy="366713"/>
          </a:xfrm>
          <a:prstGeom prst="rect">
            <a:avLst/>
          </a:prstGeom>
          <a:noFill/>
          <a:ln w="9525">
            <a:noFill/>
            <a:miter lim="800000"/>
            <a:headEnd/>
            <a:tailEnd/>
          </a:ln>
          <a:effectLst/>
        </p:spPr>
        <p:txBody>
          <a:bodyPr>
            <a:prstTxWarp prst="textNoShape">
              <a:avLst/>
            </a:prstTxWarp>
            <a:spAutoFit/>
          </a:bodyPr>
          <a:lstStyle/>
          <a:p>
            <a:pPr algn="l"/>
            <a:r>
              <a:rPr lang="en-US"/>
              <a:t>7</a:t>
            </a:r>
          </a:p>
        </p:txBody>
      </p:sp>
      <p:sp>
        <p:nvSpPr>
          <p:cNvPr id="413700" name="Text Box 4"/>
          <p:cNvSpPr txBox="1">
            <a:spLocks noChangeArrowheads="1"/>
          </p:cNvSpPr>
          <p:nvPr/>
        </p:nvSpPr>
        <p:spPr bwMode="auto">
          <a:xfrm>
            <a:off x="1447800" y="6165850"/>
            <a:ext cx="869950" cy="366713"/>
          </a:xfrm>
          <a:prstGeom prst="rect">
            <a:avLst/>
          </a:prstGeom>
          <a:noFill/>
          <a:ln w="9525">
            <a:noFill/>
            <a:miter lim="800000"/>
            <a:headEnd/>
            <a:tailEnd/>
          </a:ln>
          <a:effectLst/>
        </p:spPr>
        <p:txBody>
          <a:bodyPr wrap="none">
            <a:prstTxWarp prst="textNoShape">
              <a:avLst/>
            </a:prstTxWarp>
            <a:spAutoFit/>
          </a:bodyPr>
          <a:lstStyle/>
          <a:p>
            <a:pPr algn="l"/>
            <a:r>
              <a:rPr lang="en-US"/>
              <a:t>people</a:t>
            </a:r>
          </a:p>
        </p:txBody>
      </p:sp>
      <p:sp>
        <p:nvSpPr>
          <p:cNvPr id="413701" name="Text Box 5"/>
          <p:cNvSpPr txBox="1">
            <a:spLocks noChangeArrowheads="1"/>
          </p:cNvSpPr>
          <p:nvPr/>
        </p:nvSpPr>
        <p:spPr bwMode="auto">
          <a:xfrm>
            <a:off x="2286000" y="6165850"/>
            <a:ext cx="908050" cy="366713"/>
          </a:xfrm>
          <a:prstGeom prst="rect">
            <a:avLst/>
          </a:prstGeom>
          <a:noFill/>
          <a:ln w="9525">
            <a:noFill/>
            <a:miter lim="800000"/>
            <a:headEnd/>
            <a:tailEnd/>
          </a:ln>
          <a:effectLst/>
        </p:spPr>
        <p:txBody>
          <a:bodyPr wrap="none">
            <a:prstTxWarp prst="textNoShape">
              <a:avLst/>
            </a:prstTxWarp>
            <a:spAutoFit/>
          </a:bodyPr>
          <a:lstStyle/>
          <a:p>
            <a:pPr algn="l"/>
            <a:r>
              <a:rPr lang="en-US"/>
              <a:t>include</a:t>
            </a:r>
          </a:p>
        </p:txBody>
      </p:sp>
      <p:sp>
        <p:nvSpPr>
          <p:cNvPr id="413702" name="Text Box 6"/>
          <p:cNvSpPr txBox="1">
            <a:spLocks noChangeArrowheads="1"/>
          </p:cNvSpPr>
          <p:nvPr/>
        </p:nvSpPr>
        <p:spPr bwMode="auto">
          <a:xfrm>
            <a:off x="3124200" y="6165850"/>
            <a:ext cx="1250950" cy="366713"/>
          </a:xfrm>
          <a:prstGeom prst="rect">
            <a:avLst/>
          </a:prstGeom>
          <a:noFill/>
          <a:ln w="9525">
            <a:noFill/>
            <a:miter lim="800000"/>
            <a:headEnd/>
            <a:tailEnd/>
          </a:ln>
          <a:effectLst/>
        </p:spPr>
        <p:txBody>
          <a:bodyPr wrap="none">
            <a:prstTxWarp prst="textNoShape">
              <a:avLst/>
            </a:prstTxWarp>
            <a:spAutoFit/>
          </a:bodyPr>
          <a:lstStyle/>
          <a:p>
            <a:pPr algn="l"/>
            <a:r>
              <a:rPr lang="en-US"/>
              <a:t>astronauts</a:t>
            </a:r>
          </a:p>
        </p:txBody>
      </p:sp>
      <p:sp>
        <p:nvSpPr>
          <p:cNvPr id="413703" name="Text Box 7"/>
          <p:cNvSpPr txBox="1">
            <a:spLocks noChangeArrowheads="1"/>
          </p:cNvSpPr>
          <p:nvPr/>
        </p:nvSpPr>
        <p:spPr bwMode="auto">
          <a:xfrm>
            <a:off x="4343400" y="6165850"/>
            <a:ext cx="920750" cy="366713"/>
          </a:xfrm>
          <a:prstGeom prst="rect">
            <a:avLst/>
          </a:prstGeom>
          <a:noFill/>
          <a:ln w="9525">
            <a:noFill/>
            <a:miter lim="800000"/>
            <a:headEnd/>
            <a:tailEnd/>
          </a:ln>
          <a:effectLst/>
        </p:spPr>
        <p:txBody>
          <a:bodyPr wrap="none">
            <a:prstTxWarp prst="textNoShape">
              <a:avLst/>
            </a:prstTxWarp>
            <a:spAutoFit/>
          </a:bodyPr>
          <a:lstStyle/>
          <a:p>
            <a:pPr algn="l"/>
            <a:r>
              <a:rPr lang="en-US"/>
              <a:t>coming</a:t>
            </a:r>
          </a:p>
        </p:txBody>
      </p:sp>
      <p:sp>
        <p:nvSpPr>
          <p:cNvPr id="413704" name="Text Box 8"/>
          <p:cNvSpPr txBox="1">
            <a:spLocks noChangeArrowheads="1"/>
          </p:cNvSpPr>
          <p:nvPr/>
        </p:nvSpPr>
        <p:spPr bwMode="auto">
          <a:xfrm>
            <a:off x="5181600" y="6165850"/>
            <a:ext cx="641350" cy="366713"/>
          </a:xfrm>
          <a:prstGeom prst="rect">
            <a:avLst/>
          </a:prstGeom>
          <a:noFill/>
          <a:ln w="9525">
            <a:noFill/>
            <a:miter lim="800000"/>
            <a:headEnd/>
            <a:tailEnd/>
          </a:ln>
          <a:effectLst/>
        </p:spPr>
        <p:txBody>
          <a:bodyPr wrap="none">
            <a:prstTxWarp prst="textNoShape">
              <a:avLst/>
            </a:prstTxWarp>
            <a:spAutoFit/>
          </a:bodyPr>
          <a:lstStyle/>
          <a:p>
            <a:pPr algn="l"/>
            <a:r>
              <a:rPr lang="en-US"/>
              <a:t>from</a:t>
            </a:r>
          </a:p>
        </p:txBody>
      </p:sp>
      <p:sp>
        <p:nvSpPr>
          <p:cNvPr id="413705" name="Text Box 9"/>
          <p:cNvSpPr txBox="1">
            <a:spLocks noChangeArrowheads="1"/>
          </p:cNvSpPr>
          <p:nvPr/>
        </p:nvSpPr>
        <p:spPr bwMode="auto">
          <a:xfrm>
            <a:off x="5924550" y="6165850"/>
            <a:ext cx="895350" cy="366713"/>
          </a:xfrm>
          <a:prstGeom prst="rect">
            <a:avLst/>
          </a:prstGeom>
          <a:noFill/>
          <a:ln w="9525">
            <a:noFill/>
            <a:miter lim="800000"/>
            <a:headEnd/>
            <a:tailEnd/>
          </a:ln>
          <a:effectLst/>
        </p:spPr>
        <p:txBody>
          <a:bodyPr wrap="none">
            <a:prstTxWarp prst="textNoShape">
              <a:avLst/>
            </a:prstTxWarp>
            <a:spAutoFit/>
          </a:bodyPr>
          <a:lstStyle/>
          <a:p>
            <a:pPr algn="l"/>
            <a:r>
              <a:rPr lang="en-US"/>
              <a:t>France</a:t>
            </a:r>
          </a:p>
        </p:txBody>
      </p:sp>
      <p:sp>
        <p:nvSpPr>
          <p:cNvPr id="413706" name="Text Box 10"/>
          <p:cNvSpPr txBox="1">
            <a:spLocks noChangeArrowheads="1"/>
          </p:cNvSpPr>
          <p:nvPr/>
        </p:nvSpPr>
        <p:spPr bwMode="auto">
          <a:xfrm>
            <a:off x="6762750" y="6165850"/>
            <a:ext cx="565150" cy="366713"/>
          </a:xfrm>
          <a:prstGeom prst="rect">
            <a:avLst/>
          </a:prstGeom>
          <a:noFill/>
          <a:ln w="9525">
            <a:noFill/>
            <a:miter lim="800000"/>
            <a:headEnd/>
            <a:tailEnd/>
          </a:ln>
          <a:effectLst/>
        </p:spPr>
        <p:txBody>
          <a:bodyPr wrap="none">
            <a:prstTxWarp prst="textNoShape">
              <a:avLst/>
            </a:prstTxWarp>
            <a:spAutoFit/>
          </a:bodyPr>
          <a:lstStyle/>
          <a:p>
            <a:pPr algn="l"/>
            <a:r>
              <a:rPr lang="en-US"/>
              <a:t>and</a:t>
            </a:r>
          </a:p>
        </p:txBody>
      </p:sp>
      <p:sp>
        <p:nvSpPr>
          <p:cNvPr id="413707" name="Text Box 11"/>
          <p:cNvSpPr txBox="1">
            <a:spLocks noChangeArrowheads="1"/>
          </p:cNvSpPr>
          <p:nvPr/>
        </p:nvSpPr>
        <p:spPr bwMode="auto">
          <a:xfrm>
            <a:off x="7219950" y="6165850"/>
            <a:ext cx="882650" cy="366713"/>
          </a:xfrm>
          <a:prstGeom prst="rect">
            <a:avLst/>
          </a:prstGeom>
          <a:noFill/>
          <a:ln w="9525">
            <a:noFill/>
            <a:miter lim="800000"/>
            <a:headEnd/>
            <a:tailEnd/>
          </a:ln>
          <a:effectLst/>
        </p:spPr>
        <p:txBody>
          <a:bodyPr wrap="none">
            <a:prstTxWarp prst="textNoShape">
              <a:avLst/>
            </a:prstTxWarp>
            <a:spAutoFit/>
          </a:bodyPr>
          <a:lstStyle/>
          <a:p>
            <a:pPr algn="l"/>
            <a:r>
              <a:rPr lang="en-US"/>
              <a:t>Russia</a:t>
            </a:r>
          </a:p>
        </p:txBody>
      </p:sp>
      <p:sp>
        <p:nvSpPr>
          <p:cNvPr id="413708" name="Text Box 12"/>
          <p:cNvSpPr txBox="1">
            <a:spLocks noChangeArrowheads="1"/>
          </p:cNvSpPr>
          <p:nvPr/>
        </p:nvSpPr>
        <p:spPr bwMode="auto">
          <a:xfrm>
            <a:off x="8286750" y="6151563"/>
            <a:ext cx="247650" cy="366712"/>
          </a:xfrm>
          <a:prstGeom prst="rect">
            <a:avLst/>
          </a:prstGeom>
          <a:noFill/>
          <a:ln w="9525">
            <a:noFill/>
            <a:miter lim="800000"/>
            <a:headEnd/>
            <a:tailEnd/>
          </a:ln>
          <a:effectLst/>
        </p:spPr>
        <p:txBody>
          <a:bodyPr wrap="none">
            <a:prstTxWarp prst="textNoShape">
              <a:avLst/>
            </a:prstTxWarp>
            <a:spAutoFit/>
          </a:bodyPr>
          <a:lstStyle/>
          <a:p>
            <a:pPr algn="l"/>
            <a:r>
              <a:rPr lang="en-US" b="1"/>
              <a:t>.</a:t>
            </a:r>
          </a:p>
        </p:txBody>
      </p:sp>
      <p:cxnSp>
        <p:nvCxnSpPr>
          <p:cNvPr id="413709" name="AutoShape 13"/>
          <p:cNvCxnSpPr>
            <a:cxnSpLocks noChangeShapeType="1"/>
          </p:cNvCxnSpPr>
          <p:nvPr/>
        </p:nvCxnSpPr>
        <p:spPr bwMode="auto">
          <a:xfrm>
            <a:off x="777875" y="5729288"/>
            <a:ext cx="0" cy="381000"/>
          </a:xfrm>
          <a:prstGeom prst="straightConnector1">
            <a:avLst/>
          </a:prstGeom>
          <a:noFill/>
          <a:ln w="28575">
            <a:solidFill>
              <a:schemeClr val="tx1"/>
            </a:solidFill>
            <a:round/>
            <a:headEnd/>
            <a:tailEnd/>
          </a:ln>
          <a:effectLst/>
        </p:spPr>
      </p:cxnSp>
      <p:cxnSp>
        <p:nvCxnSpPr>
          <p:cNvPr id="413710" name="AutoShape 14"/>
          <p:cNvCxnSpPr>
            <a:cxnSpLocks noChangeShapeType="1"/>
          </p:cNvCxnSpPr>
          <p:nvPr/>
        </p:nvCxnSpPr>
        <p:spPr bwMode="auto">
          <a:xfrm>
            <a:off x="1311275" y="5729288"/>
            <a:ext cx="0" cy="381000"/>
          </a:xfrm>
          <a:prstGeom prst="straightConnector1">
            <a:avLst/>
          </a:prstGeom>
          <a:noFill/>
          <a:ln w="28575">
            <a:solidFill>
              <a:schemeClr val="tx1"/>
            </a:solidFill>
            <a:round/>
            <a:headEnd/>
            <a:tailEnd/>
          </a:ln>
          <a:effectLst/>
        </p:spPr>
      </p:cxnSp>
      <p:cxnSp>
        <p:nvCxnSpPr>
          <p:cNvPr id="413711" name="AutoShape 15"/>
          <p:cNvCxnSpPr>
            <a:cxnSpLocks noChangeShapeType="1"/>
          </p:cNvCxnSpPr>
          <p:nvPr/>
        </p:nvCxnSpPr>
        <p:spPr bwMode="auto">
          <a:xfrm>
            <a:off x="2667000" y="5729288"/>
            <a:ext cx="0" cy="381000"/>
          </a:xfrm>
          <a:prstGeom prst="straightConnector1">
            <a:avLst/>
          </a:prstGeom>
          <a:noFill/>
          <a:ln w="28575">
            <a:solidFill>
              <a:schemeClr val="tx1"/>
            </a:solidFill>
            <a:round/>
            <a:headEnd/>
            <a:tailEnd/>
          </a:ln>
          <a:effectLst/>
        </p:spPr>
      </p:cxnSp>
      <p:cxnSp>
        <p:nvCxnSpPr>
          <p:cNvPr id="413712" name="AutoShape 16"/>
          <p:cNvCxnSpPr>
            <a:cxnSpLocks noChangeShapeType="1"/>
          </p:cNvCxnSpPr>
          <p:nvPr/>
        </p:nvCxnSpPr>
        <p:spPr bwMode="auto">
          <a:xfrm>
            <a:off x="3962400" y="5729288"/>
            <a:ext cx="0" cy="381000"/>
          </a:xfrm>
          <a:prstGeom prst="straightConnector1">
            <a:avLst/>
          </a:prstGeom>
          <a:noFill/>
          <a:ln w="28575">
            <a:solidFill>
              <a:schemeClr val="tx1"/>
            </a:solidFill>
            <a:round/>
            <a:headEnd/>
            <a:tailEnd/>
          </a:ln>
          <a:effectLst/>
        </p:spPr>
      </p:cxnSp>
      <p:cxnSp>
        <p:nvCxnSpPr>
          <p:cNvPr id="413713" name="AutoShape 17"/>
          <p:cNvCxnSpPr>
            <a:cxnSpLocks noChangeShapeType="1"/>
          </p:cNvCxnSpPr>
          <p:nvPr/>
        </p:nvCxnSpPr>
        <p:spPr bwMode="auto">
          <a:xfrm>
            <a:off x="5549900" y="5729288"/>
            <a:ext cx="0" cy="381000"/>
          </a:xfrm>
          <a:prstGeom prst="straightConnector1">
            <a:avLst/>
          </a:prstGeom>
          <a:noFill/>
          <a:ln w="28575">
            <a:solidFill>
              <a:schemeClr val="tx1"/>
            </a:solidFill>
            <a:round/>
            <a:headEnd/>
            <a:tailEnd/>
          </a:ln>
          <a:effectLst/>
        </p:spPr>
      </p:cxnSp>
      <p:cxnSp>
        <p:nvCxnSpPr>
          <p:cNvPr id="413714" name="AutoShape 18"/>
          <p:cNvCxnSpPr>
            <a:cxnSpLocks noChangeShapeType="1"/>
          </p:cNvCxnSpPr>
          <p:nvPr/>
        </p:nvCxnSpPr>
        <p:spPr bwMode="auto">
          <a:xfrm>
            <a:off x="6388100" y="5715000"/>
            <a:ext cx="0" cy="381000"/>
          </a:xfrm>
          <a:prstGeom prst="straightConnector1">
            <a:avLst/>
          </a:prstGeom>
          <a:noFill/>
          <a:ln w="28575">
            <a:solidFill>
              <a:schemeClr val="tx1"/>
            </a:solidFill>
            <a:round/>
            <a:headEnd/>
            <a:tailEnd/>
          </a:ln>
          <a:effectLst/>
        </p:spPr>
      </p:cxnSp>
      <p:cxnSp>
        <p:nvCxnSpPr>
          <p:cNvPr id="413715" name="AutoShape 19"/>
          <p:cNvCxnSpPr>
            <a:cxnSpLocks noChangeShapeType="1"/>
          </p:cNvCxnSpPr>
          <p:nvPr/>
        </p:nvCxnSpPr>
        <p:spPr bwMode="auto">
          <a:xfrm>
            <a:off x="7759700" y="5715000"/>
            <a:ext cx="0" cy="381000"/>
          </a:xfrm>
          <a:prstGeom prst="straightConnector1">
            <a:avLst/>
          </a:prstGeom>
          <a:noFill/>
          <a:ln w="28575">
            <a:solidFill>
              <a:schemeClr val="tx1"/>
            </a:solidFill>
            <a:round/>
            <a:headEnd/>
            <a:tailEnd/>
          </a:ln>
          <a:effectLst/>
        </p:spPr>
      </p:cxnSp>
      <p:sp>
        <p:nvSpPr>
          <p:cNvPr id="413716" name="Text Box 20"/>
          <p:cNvSpPr txBox="1">
            <a:spLocks noChangeArrowheads="1"/>
          </p:cNvSpPr>
          <p:nvPr/>
        </p:nvSpPr>
        <p:spPr bwMode="auto">
          <a:xfrm>
            <a:off x="549275" y="5424488"/>
            <a:ext cx="420688" cy="304800"/>
          </a:xfrm>
          <a:prstGeom prst="rect">
            <a:avLst/>
          </a:prstGeom>
          <a:noFill/>
          <a:ln w="28575">
            <a:noFill/>
            <a:miter lim="800000"/>
            <a:headEnd/>
            <a:tailEnd/>
          </a:ln>
          <a:effectLst/>
        </p:spPr>
        <p:txBody>
          <a:bodyPr wrap="none">
            <a:prstTxWarp prst="textNoShape">
              <a:avLst/>
            </a:prstTxWarp>
            <a:spAutoFit/>
          </a:bodyPr>
          <a:lstStyle/>
          <a:p>
            <a:pPr algn="l"/>
            <a:r>
              <a:rPr lang="en-US" sz="1400"/>
              <a:t>DT</a:t>
            </a:r>
          </a:p>
        </p:txBody>
      </p:sp>
      <p:sp>
        <p:nvSpPr>
          <p:cNvPr id="413717" name="Text Box 21"/>
          <p:cNvSpPr txBox="1">
            <a:spLocks noChangeArrowheads="1"/>
          </p:cNvSpPr>
          <p:nvPr/>
        </p:nvSpPr>
        <p:spPr bwMode="auto">
          <a:xfrm>
            <a:off x="1082675" y="5424488"/>
            <a:ext cx="441325" cy="304800"/>
          </a:xfrm>
          <a:prstGeom prst="rect">
            <a:avLst/>
          </a:prstGeom>
          <a:noFill/>
          <a:ln w="28575">
            <a:noFill/>
            <a:miter lim="800000"/>
            <a:headEnd/>
            <a:tailEnd/>
          </a:ln>
          <a:effectLst/>
        </p:spPr>
        <p:txBody>
          <a:bodyPr wrap="none">
            <a:prstTxWarp prst="textNoShape">
              <a:avLst/>
            </a:prstTxWarp>
            <a:spAutoFit/>
          </a:bodyPr>
          <a:lstStyle/>
          <a:p>
            <a:pPr algn="l"/>
            <a:r>
              <a:rPr lang="en-US" sz="1400"/>
              <a:t>CD</a:t>
            </a:r>
          </a:p>
        </p:txBody>
      </p:sp>
      <p:sp>
        <p:nvSpPr>
          <p:cNvPr id="413718" name="Text Box 22"/>
          <p:cNvSpPr txBox="1">
            <a:spLocks noChangeArrowheads="1"/>
          </p:cNvSpPr>
          <p:nvPr/>
        </p:nvSpPr>
        <p:spPr bwMode="auto">
          <a:xfrm>
            <a:off x="2438400" y="5424488"/>
            <a:ext cx="539750" cy="304800"/>
          </a:xfrm>
          <a:prstGeom prst="rect">
            <a:avLst/>
          </a:prstGeom>
          <a:noFill/>
          <a:ln w="28575">
            <a:noFill/>
            <a:miter lim="800000"/>
            <a:headEnd/>
            <a:tailEnd/>
          </a:ln>
          <a:effectLst/>
        </p:spPr>
        <p:txBody>
          <a:bodyPr wrap="none">
            <a:prstTxWarp prst="textNoShape">
              <a:avLst/>
            </a:prstTxWarp>
            <a:spAutoFit/>
          </a:bodyPr>
          <a:lstStyle/>
          <a:p>
            <a:pPr algn="l"/>
            <a:r>
              <a:rPr lang="en-US" sz="1400"/>
              <a:t>VBP</a:t>
            </a:r>
          </a:p>
        </p:txBody>
      </p:sp>
      <p:sp>
        <p:nvSpPr>
          <p:cNvPr id="413719" name="Text Box 23"/>
          <p:cNvSpPr txBox="1">
            <a:spLocks noChangeArrowheads="1"/>
          </p:cNvSpPr>
          <p:nvPr/>
        </p:nvSpPr>
        <p:spPr bwMode="auto">
          <a:xfrm>
            <a:off x="3733800" y="5424488"/>
            <a:ext cx="558800" cy="304800"/>
          </a:xfrm>
          <a:prstGeom prst="rect">
            <a:avLst/>
          </a:prstGeom>
          <a:noFill/>
          <a:ln w="28575">
            <a:noFill/>
            <a:miter lim="800000"/>
            <a:headEnd/>
            <a:tailEnd/>
          </a:ln>
          <a:effectLst/>
        </p:spPr>
        <p:txBody>
          <a:bodyPr wrap="none">
            <a:prstTxWarp prst="textNoShape">
              <a:avLst/>
            </a:prstTxWarp>
            <a:spAutoFit/>
          </a:bodyPr>
          <a:lstStyle/>
          <a:p>
            <a:pPr algn="l"/>
            <a:r>
              <a:rPr lang="en-US" sz="1400"/>
              <a:t>NNS</a:t>
            </a:r>
          </a:p>
        </p:txBody>
      </p:sp>
      <p:sp>
        <p:nvSpPr>
          <p:cNvPr id="413720" name="Text Box 24"/>
          <p:cNvSpPr txBox="1">
            <a:spLocks noChangeArrowheads="1"/>
          </p:cNvSpPr>
          <p:nvPr/>
        </p:nvSpPr>
        <p:spPr bwMode="auto">
          <a:xfrm>
            <a:off x="5397500" y="5424488"/>
            <a:ext cx="361950" cy="304800"/>
          </a:xfrm>
          <a:prstGeom prst="rect">
            <a:avLst/>
          </a:prstGeom>
          <a:noFill/>
          <a:ln w="28575">
            <a:noFill/>
            <a:miter lim="800000"/>
            <a:headEnd/>
            <a:tailEnd/>
          </a:ln>
          <a:effectLst/>
        </p:spPr>
        <p:txBody>
          <a:bodyPr wrap="none">
            <a:prstTxWarp prst="textNoShape">
              <a:avLst/>
            </a:prstTxWarp>
            <a:spAutoFit/>
          </a:bodyPr>
          <a:lstStyle/>
          <a:p>
            <a:pPr algn="l"/>
            <a:r>
              <a:rPr lang="en-US" sz="1400"/>
              <a:t>IN</a:t>
            </a:r>
          </a:p>
        </p:txBody>
      </p:sp>
      <p:sp>
        <p:nvSpPr>
          <p:cNvPr id="413721" name="Text Box 25"/>
          <p:cNvSpPr txBox="1">
            <a:spLocks noChangeArrowheads="1"/>
          </p:cNvSpPr>
          <p:nvPr/>
        </p:nvSpPr>
        <p:spPr bwMode="auto">
          <a:xfrm>
            <a:off x="6159500" y="5410200"/>
            <a:ext cx="558800" cy="304800"/>
          </a:xfrm>
          <a:prstGeom prst="rect">
            <a:avLst/>
          </a:prstGeom>
          <a:noFill/>
          <a:ln w="28575">
            <a:noFill/>
            <a:miter lim="800000"/>
            <a:headEnd/>
            <a:tailEnd/>
          </a:ln>
          <a:effectLst/>
        </p:spPr>
        <p:txBody>
          <a:bodyPr wrap="none">
            <a:prstTxWarp prst="textNoShape">
              <a:avLst/>
            </a:prstTxWarp>
            <a:spAutoFit/>
          </a:bodyPr>
          <a:lstStyle/>
          <a:p>
            <a:pPr algn="l"/>
            <a:r>
              <a:rPr lang="en-US" sz="1400"/>
              <a:t>NNP</a:t>
            </a:r>
          </a:p>
        </p:txBody>
      </p:sp>
      <p:sp>
        <p:nvSpPr>
          <p:cNvPr id="413722" name="Text Box 26"/>
          <p:cNvSpPr txBox="1">
            <a:spLocks noChangeArrowheads="1"/>
          </p:cNvSpPr>
          <p:nvPr/>
        </p:nvSpPr>
        <p:spPr bwMode="auto">
          <a:xfrm>
            <a:off x="6858000" y="5410200"/>
            <a:ext cx="441325" cy="304800"/>
          </a:xfrm>
          <a:prstGeom prst="rect">
            <a:avLst/>
          </a:prstGeom>
          <a:noFill/>
          <a:ln w="28575">
            <a:noFill/>
            <a:miter lim="800000"/>
            <a:headEnd/>
            <a:tailEnd/>
          </a:ln>
          <a:effectLst/>
        </p:spPr>
        <p:txBody>
          <a:bodyPr wrap="none">
            <a:prstTxWarp prst="textNoShape">
              <a:avLst/>
            </a:prstTxWarp>
            <a:spAutoFit/>
          </a:bodyPr>
          <a:lstStyle/>
          <a:p>
            <a:pPr algn="l"/>
            <a:r>
              <a:rPr lang="en-US" sz="1400"/>
              <a:t>CC</a:t>
            </a:r>
          </a:p>
        </p:txBody>
      </p:sp>
      <p:sp>
        <p:nvSpPr>
          <p:cNvPr id="413723" name="Text Box 27"/>
          <p:cNvSpPr txBox="1">
            <a:spLocks noChangeArrowheads="1"/>
          </p:cNvSpPr>
          <p:nvPr/>
        </p:nvSpPr>
        <p:spPr bwMode="auto">
          <a:xfrm>
            <a:off x="7531100" y="5410200"/>
            <a:ext cx="558800" cy="304800"/>
          </a:xfrm>
          <a:prstGeom prst="rect">
            <a:avLst/>
          </a:prstGeom>
          <a:noFill/>
          <a:ln w="28575">
            <a:noFill/>
            <a:miter lim="800000"/>
            <a:headEnd/>
            <a:tailEnd/>
          </a:ln>
          <a:effectLst/>
        </p:spPr>
        <p:txBody>
          <a:bodyPr wrap="none">
            <a:prstTxWarp prst="textNoShape">
              <a:avLst/>
            </a:prstTxWarp>
            <a:spAutoFit/>
          </a:bodyPr>
          <a:lstStyle/>
          <a:p>
            <a:pPr algn="l"/>
            <a:r>
              <a:rPr lang="en-US" sz="1400"/>
              <a:t>NNP</a:t>
            </a:r>
          </a:p>
        </p:txBody>
      </p:sp>
      <p:sp>
        <p:nvSpPr>
          <p:cNvPr id="413724" name="Line 28"/>
          <p:cNvSpPr>
            <a:spLocks noChangeShapeType="1"/>
          </p:cNvSpPr>
          <p:nvPr/>
        </p:nvSpPr>
        <p:spPr bwMode="auto">
          <a:xfrm flipV="1">
            <a:off x="762000" y="4129088"/>
            <a:ext cx="244475" cy="1204912"/>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413725" name="Line 29"/>
          <p:cNvSpPr>
            <a:spLocks noChangeShapeType="1"/>
          </p:cNvSpPr>
          <p:nvPr/>
        </p:nvSpPr>
        <p:spPr bwMode="auto">
          <a:xfrm flipH="1" flipV="1">
            <a:off x="1006475" y="4129088"/>
            <a:ext cx="288925" cy="1204912"/>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413726" name="Line 30"/>
          <p:cNvSpPr>
            <a:spLocks noChangeShapeType="1"/>
          </p:cNvSpPr>
          <p:nvPr/>
        </p:nvSpPr>
        <p:spPr bwMode="auto">
          <a:xfrm flipV="1">
            <a:off x="6388100" y="4205288"/>
            <a:ext cx="685800" cy="304800"/>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413727" name="Line 31"/>
          <p:cNvSpPr>
            <a:spLocks noChangeShapeType="1"/>
          </p:cNvSpPr>
          <p:nvPr/>
        </p:nvSpPr>
        <p:spPr bwMode="auto">
          <a:xfrm flipV="1">
            <a:off x="7073900" y="4205288"/>
            <a:ext cx="0" cy="1052512"/>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413728" name="Line 32"/>
          <p:cNvSpPr>
            <a:spLocks noChangeShapeType="1"/>
          </p:cNvSpPr>
          <p:nvPr/>
        </p:nvSpPr>
        <p:spPr bwMode="auto">
          <a:xfrm flipH="1" flipV="1">
            <a:off x="7073900" y="4205288"/>
            <a:ext cx="685800" cy="304800"/>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413729" name="Text Box 33"/>
          <p:cNvSpPr txBox="1">
            <a:spLocks noChangeArrowheads="1"/>
          </p:cNvSpPr>
          <p:nvPr/>
        </p:nvSpPr>
        <p:spPr bwMode="auto">
          <a:xfrm>
            <a:off x="8077200" y="5410200"/>
            <a:ext cx="687388" cy="304800"/>
          </a:xfrm>
          <a:prstGeom prst="rect">
            <a:avLst/>
          </a:prstGeom>
          <a:noFill/>
          <a:ln w="28575">
            <a:noFill/>
            <a:miter lim="800000"/>
            <a:headEnd/>
            <a:tailEnd/>
          </a:ln>
          <a:effectLst/>
        </p:spPr>
        <p:txBody>
          <a:bodyPr wrap="none">
            <a:prstTxWarp prst="textNoShape">
              <a:avLst/>
            </a:prstTxWarp>
            <a:spAutoFit/>
          </a:bodyPr>
          <a:lstStyle/>
          <a:p>
            <a:pPr algn="l"/>
            <a:r>
              <a:rPr lang="en-US" sz="1400"/>
              <a:t>PUNC</a:t>
            </a:r>
          </a:p>
        </p:txBody>
      </p:sp>
      <p:sp>
        <p:nvSpPr>
          <p:cNvPr id="413730" name="Text Box 34"/>
          <p:cNvSpPr txBox="1">
            <a:spLocks noChangeArrowheads="1"/>
          </p:cNvSpPr>
          <p:nvPr/>
        </p:nvSpPr>
        <p:spPr bwMode="auto">
          <a:xfrm>
            <a:off x="6921500" y="3900488"/>
            <a:ext cx="431800" cy="304800"/>
          </a:xfrm>
          <a:prstGeom prst="rect">
            <a:avLst/>
          </a:prstGeom>
          <a:noFill/>
          <a:ln w="28575">
            <a:noFill/>
            <a:miter lim="800000"/>
            <a:headEnd/>
            <a:tailEnd/>
          </a:ln>
          <a:effectLst/>
        </p:spPr>
        <p:txBody>
          <a:bodyPr wrap="none">
            <a:prstTxWarp prst="textNoShape">
              <a:avLst/>
            </a:prstTxWarp>
            <a:spAutoFit/>
          </a:bodyPr>
          <a:lstStyle/>
          <a:p>
            <a:pPr algn="l"/>
            <a:r>
              <a:rPr lang="en-US" sz="1400"/>
              <a:t>NP</a:t>
            </a:r>
          </a:p>
        </p:txBody>
      </p:sp>
      <p:sp>
        <p:nvSpPr>
          <p:cNvPr id="413731" name="Text Box 35"/>
          <p:cNvSpPr txBox="1">
            <a:spLocks noChangeArrowheads="1"/>
          </p:cNvSpPr>
          <p:nvPr/>
        </p:nvSpPr>
        <p:spPr bwMode="auto">
          <a:xfrm>
            <a:off x="854075" y="3824288"/>
            <a:ext cx="431800" cy="304800"/>
          </a:xfrm>
          <a:prstGeom prst="rect">
            <a:avLst/>
          </a:prstGeom>
          <a:noFill/>
          <a:ln w="28575">
            <a:noFill/>
            <a:miter lim="800000"/>
            <a:headEnd/>
            <a:tailEnd/>
          </a:ln>
          <a:effectLst/>
        </p:spPr>
        <p:txBody>
          <a:bodyPr wrap="none">
            <a:prstTxWarp prst="textNoShape">
              <a:avLst/>
            </a:prstTxWarp>
            <a:spAutoFit/>
          </a:bodyPr>
          <a:lstStyle/>
          <a:p>
            <a:pPr algn="l"/>
            <a:r>
              <a:rPr lang="en-US" sz="1400"/>
              <a:t>NP</a:t>
            </a:r>
          </a:p>
        </p:txBody>
      </p:sp>
      <p:sp>
        <p:nvSpPr>
          <p:cNvPr id="413732" name="Line 36"/>
          <p:cNvSpPr>
            <a:spLocks noChangeShapeType="1"/>
          </p:cNvSpPr>
          <p:nvPr/>
        </p:nvSpPr>
        <p:spPr bwMode="auto">
          <a:xfrm flipH="1" flipV="1">
            <a:off x="3962400" y="4191000"/>
            <a:ext cx="0" cy="1143000"/>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413733" name="Text Box 37"/>
          <p:cNvSpPr txBox="1">
            <a:spLocks noChangeArrowheads="1"/>
          </p:cNvSpPr>
          <p:nvPr/>
        </p:nvSpPr>
        <p:spPr bwMode="auto">
          <a:xfrm>
            <a:off x="3733800" y="3886200"/>
            <a:ext cx="431800" cy="304800"/>
          </a:xfrm>
          <a:prstGeom prst="rect">
            <a:avLst/>
          </a:prstGeom>
          <a:noFill/>
          <a:ln w="28575">
            <a:noFill/>
            <a:miter lim="800000"/>
            <a:headEnd/>
            <a:tailEnd/>
          </a:ln>
          <a:effectLst/>
        </p:spPr>
        <p:txBody>
          <a:bodyPr wrap="none">
            <a:prstTxWarp prst="textNoShape">
              <a:avLst/>
            </a:prstTxWarp>
            <a:spAutoFit/>
          </a:bodyPr>
          <a:lstStyle/>
          <a:p>
            <a:pPr algn="l"/>
            <a:r>
              <a:rPr lang="en-US" sz="1400"/>
              <a:t>NP</a:t>
            </a:r>
          </a:p>
        </p:txBody>
      </p:sp>
      <p:sp>
        <p:nvSpPr>
          <p:cNvPr id="413734" name="Line 38"/>
          <p:cNvSpPr>
            <a:spLocks noChangeShapeType="1"/>
          </p:cNvSpPr>
          <p:nvPr/>
        </p:nvSpPr>
        <p:spPr bwMode="auto">
          <a:xfrm flipV="1">
            <a:off x="5562600" y="3810000"/>
            <a:ext cx="990600" cy="1524000"/>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413735" name="Line 39"/>
          <p:cNvSpPr>
            <a:spLocks noChangeShapeType="1"/>
          </p:cNvSpPr>
          <p:nvPr/>
        </p:nvSpPr>
        <p:spPr bwMode="auto">
          <a:xfrm>
            <a:off x="6553200" y="3810000"/>
            <a:ext cx="457200" cy="76200"/>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413736" name="Text Box 40"/>
          <p:cNvSpPr txBox="1">
            <a:spLocks noChangeArrowheads="1"/>
          </p:cNvSpPr>
          <p:nvPr/>
        </p:nvSpPr>
        <p:spPr bwMode="auto">
          <a:xfrm>
            <a:off x="5638800" y="3124200"/>
            <a:ext cx="420688" cy="304800"/>
          </a:xfrm>
          <a:prstGeom prst="rect">
            <a:avLst/>
          </a:prstGeom>
          <a:noFill/>
          <a:ln w="28575">
            <a:noFill/>
            <a:miter lim="800000"/>
            <a:headEnd/>
            <a:tailEnd/>
          </a:ln>
          <a:effectLst/>
        </p:spPr>
        <p:txBody>
          <a:bodyPr wrap="none">
            <a:prstTxWarp prst="textNoShape">
              <a:avLst/>
            </a:prstTxWarp>
            <a:spAutoFit/>
          </a:bodyPr>
          <a:lstStyle/>
          <a:p>
            <a:pPr algn="l"/>
            <a:r>
              <a:rPr lang="en-US" sz="1400"/>
              <a:t>VP</a:t>
            </a:r>
          </a:p>
        </p:txBody>
      </p:sp>
      <p:sp>
        <p:nvSpPr>
          <p:cNvPr id="413737" name="Line 41"/>
          <p:cNvSpPr>
            <a:spLocks noChangeShapeType="1"/>
          </p:cNvSpPr>
          <p:nvPr/>
        </p:nvSpPr>
        <p:spPr bwMode="auto">
          <a:xfrm flipV="1">
            <a:off x="4191000" y="3048000"/>
            <a:ext cx="1066800" cy="762000"/>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413738" name="Line 42"/>
          <p:cNvSpPr>
            <a:spLocks noChangeShapeType="1"/>
          </p:cNvSpPr>
          <p:nvPr/>
        </p:nvSpPr>
        <p:spPr bwMode="auto">
          <a:xfrm>
            <a:off x="5245100" y="3062288"/>
            <a:ext cx="393700" cy="138112"/>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413739" name="Text Box 43"/>
          <p:cNvSpPr txBox="1">
            <a:spLocks noChangeArrowheads="1"/>
          </p:cNvSpPr>
          <p:nvPr/>
        </p:nvSpPr>
        <p:spPr bwMode="auto">
          <a:xfrm>
            <a:off x="5016500" y="2757488"/>
            <a:ext cx="431800" cy="304800"/>
          </a:xfrm>
          <a:prstGeom prst="rect">
            <a:avLst/>
          </a:prstGeom>
          <a:noFill/>
          <a:ln w="28575">
            <a:noFill/>
            <a:miter lim="800000"/>
            <a:headEnd/>
            <a:tailEnd/>
          </a:ln>
          <a:effectLst/>
        </p:spPr>
        <p:txBody>
          <a:bodyPr wrap="none">
            <a:prstTxWarp prst="textNoShape">
              <a:avLst/>
            </a:prstTxWarp>
            <a:spAutoFit/>
          </a:bodyPr>
          <a:lstStyle/>
          <a:p>
            <a:pPr algn="l"/>
            <a:r>
              <a:rPr lang="en-US" sz="1400"/>
              <a:t>NP</a:t>
            </a:r>
          </a:p>
        </p:txBody>
      </p:sp>
      <p:sp>
        <p:nvSpPr>
          <p:cNvPr id="413740" name="Line 44"/>
          <p:cNvSpPr>
            <a:spLocks noChangeShapeType="1"/>
          </p:cNvSpPr>
          <p:nvPr/>
        </p:nvSpPr>
        <p:spPr bwMode="auto">
          <a:xfrm flipV="1">
            <a:off x="2667000" y="2605088"/>
            <a:ext cx="1892300" cy="2728912"/>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413741" name="Line 45"/>
          <p:cNvSpPr>
            <a:spLocks noChangeShapeType="1"/>
          </p:cNvSpPr>
          <p:nvPr/>
        </p:nvSpPr>
        <p:spPr bwMode="auto">
          <a:xfrm>
            <a:off x="4572000" y="2590800"/>
            <a:ext cx="596900" cy="166688"/>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413742" name="Text Box 46"/>
          <p:cNvSpPr txBox="1">
            <a:spLocks noChangeArrowheads="1"/>
          </p:cNvSpPr>
          <p:nvPr/>
        </p:nvSpPr>
        <p:spPr bwMode="auto">
          <a:xfrm>
            <a:off x="4419600" y="2286000"/>
            <a:ext cx="420688" cy="304800"/>
          </a:xfrm>
          <a:prstGeom prst="rect">
            <a:avLst/>
          </a:prstGeom>
          <a:noFill/>
          <a:ln w="28575">
            <a:noFill/>
            <a:miter lim="800000"/>
            <a:headEnd/>
            <a:tailEnd/>
          </a:ln>
          <a:effectLst/>
        </p:spPr>
        <p:txBody>
          <a:bodyPr wrap="none">
            <a:prstTxWarp prst="textNoShape">
              <a:avLst/>
            </a:prstTxWarp>
            <a:spAutoFit/>
          </a:bodyPr>
          <a:lstStyle/>
          <a:p>
            <a:pPr algn="l"/>
            <a:r>
              <a:rPr lang="en-US" sz="1400"/>
              <a:t>VP</a:t>
            </a:r>
          </a:p>
        </p:txBody>
      </p:sp>
      <p:sp>
        <p:nvSpPr>
          <p:cNvPr id="413743" name="Line 47"/>
          <p:cNvSpPr>
            <a:spLocks noChangeShapeType="1"/>
          </p:cNvSpPr>
          <p:nvPr/>
        </p:nvSpPr>
        <p:spPr bwMode="auto">
          <a:xfrm flipV="1">
            <a:off x="1295400" y="1828800"/>
            <a:ext cx="3886200" cy="1981200"/>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413744" name="Line 48"/>
          <p:cNvSpPr>
            <a:spLocks noChangeShapeType="1"/>
          </p:cNvSpPr>
          <p:nvPr/>
        </p:nvSpPr>
        <p:spPr bwMode="auto">
          <a:xfrm flipH="1">
            <a:off x="4648200" y="1828800"/>
            <a:ext cx="533400" cy="457200"/>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413745" name="Line 49"/>
          <p:cNvSpPr>
            <a:spLocks noChangeShapeType="1"/>
          </p:cNvSpPr>
          <p:nvPr/>
        </p:nvSpPr>
        <p:spPr bwMode="auto">
          <a:xfrm>
            <a:off x="5181600" y="1828800"/>
            <a:ext cx="3124200" cy="2438400"/>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413746" name="Text Box 50"/>
          <p:cNvSpPr txBox="1">
            <a:spLocks noChangeArrowheads="1"/>
          </p:cNvSpPr>
          <p:nvPr/>
        </p:nvSpPr>
        <p:spPr bwMode="auto">
          <a:xfrm>
            <a:off x="5029200" y="1524000"/>
            <a:ext cx="303213" cy="304800"/>
          </a:xfrm>
          <a:prstGeom prst="rect">
            <a:avLst/>
          </a:prstGeom>
          <a:noFill/>
          <a:ln w="9525">
            <a:noFill/>
            <a:miter lim="800000"/>
            <a:headEnd/>
            <a:tailEnd/>
          </a:ln>
          <a:effectLst/>
        </p:spPr>
        <p:txBody>
          <a:bodyPr wrap="none">
            <a:prstTxWarp prst="textNoShape">
              <a:avLst/>
            </a:prstTxWarp>
            <a:spAutoFit/>
          </a:bodyPr>
          <a:lstStyle/>
          <a:p>
            <a:pPr algn="l"/>
            <a:r>
              <a:rPr lang="en-US" sz="1400"/>
              <a:t>S</a:t>
            </a:r>
          </a:p>
        </p:txBody>
      </p:sp>
      <p:cxnSp>
        <p:nvCxnSpPr>
          <p:cNvPr id="413747" name="AutoShape 51"/>
          <p:cNvCxnSpPr>
            <a:cxnSpLocks noChangeShapeType="1"/>
          </p:cNvCxnSpPr>
          <p:nvPr/>
        </p:nvCxnSpPr>
        <p:spPr bwMode="auto">
          <a:xfrm>
            <a:off x="1920875" y="5715000"/>
            <a:ext cx="0" cy="381000"/>
          </a:xfrm>
          <a:prstGeom prst="straightConnector1">
            <a:avLst/>
          </a:prstGeom>
          <a:noFill/>
          <a:ln w="28575">
            <a:solidFill>
              <a:schemeClr val="tx1"/>
            </a:solidFill>
            <a:round/>
            <a:headEnd/>
            <a:tailEnd/>
          </a:ln>
          <a:effectLst/>
        </p:spPr>
      </p:cxnSp>
      <p:sp>
        <p:nvSpPr>
          <p:cNvPr id="413748" name="Text Box 52"/>
          <p:cNvSpPr txBox="1">
            <a:spLocks noChangeArrowheads="1"/>
          </p:cNvSpPr>
          <p:nvPr/>
        </p:nvSpPr>
        <p:spPr bwMode="auto">
          <a:xfrm>
            <a:off x="1692275" y="5410200"/>
            <a:ext cx="558800" cy="304800"/>
          </a:xfrm>
          <a:prstGeom prst="rect">
            <a:avLst/>
          </a:prstGeom>
          <a:noFill/>
          <a:ln w="28575">
            <a:noFill/>
            <a:miter lim="800000"/>
            <a:headEnd/>
            <a:tailEnd/>
          </a:ln>
          <a:effectLst/>
        </p:spPr>
        <p:txBody>
          <a:bodyPr wrap="none">
            <a:prstTxWarp prst="textNoShape">
              <a:avLst/>
            </a:prstTxWarp>
            <a:spAutoFit/>
          </a:bodyPr>
          <a:lstStyle/>
          <a:p>
            <a:pPr algn="l"/>
            <a:r>
              <a:rPr lang="en-US" sz="1400"/>
              <a:t>NNS</a:t>
            </a:r>
          </a:p>
        </p:txBody>
      </p:sp>
      <p:sp>
        <p:nvSpPr>
          <p:cNvPr id="413749" name="Line 53"/>
          <p:cNvSpPr>
            <a:spLocks noChangeShapeType="1"/>
          </p:cNvSpPr>
          <p:nvPr/>
        </p:nvSpPr>
        <p:spPr bwMode="auto">
          <a:xfrm flipH="1" flipV="1">
            <a:off x="990600" y="4114800"/>
            <a:ext cx="990600" cy="1219200"/>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413750" name="Text Box 54"/>
          <p:cNvSpPr txBox="1">
            <a:spLocks noChangeArrowheads="1"/>
          </p:cNvSpPr>
          <p:nvPr/>
        </p:nvSpPr>
        <p:spPr bwMode="auto">
          <a:xfrm>
            <a:off x="4495800" y="5410200"/>
            <a:ext cx="560388" cy="304800"/>
          </a:xfrm>
          <a:prstGeom prst="rect">
            <a:avLst/>
          </a:prstGeom>
          <a:noFill/>
          <a:ln w="28575">
            <a:noFill/>
            <a:miter lim="800000"/>
            <a:headEnd/>
            <a:tailEnd/>
          </a:ln>
          <a:effectLst/>
        </p:spPr>
        <p:txBody>
          <a:bodyPr wrap="none">
            <a:prstTxWarp prst="textNoShape">
              <a:avLst/>
            </a:prstTxWarp>
            <a:spAutoFit/>
          </a:bodyPr>
          <a:lstStyle/>
          <a:p>
            <a:pPr algn="l"/>
            <a:r>
              <a:rPr lang="en-US" sz="1400"/>
              <a:t>VBG</a:t>
            </a:r>
          </a:p>
        </p:txBody>
      </p:sp>
      <p:cxnSp>
        <p:nvCxnSpPr>
          <p:cNvPr id="413751" name="AutoShape 55"/>
          <p:cNvCxnSpPr>
            <a:cxnSpLocks noChangeShapeType="1"/>
          </p:cNvCxnSpPr>
          <p:nvPr/>
        </p:nvCxnSpPr>
        <p:spPr bwMode="auto">
          <a:xfrm>
            <a:off x="4800600" y="5715000"/>
            <a:ext cx="0" cy="381000"/>
          </a:xfrm>
          <a:prstGeom prst="straightConnector1">
            <a:avLst/>
          </a:prstGeom>
          <a:noFill/>
          <a:ln w="28575">
            <a:solidFill>
              <a:schemeClr val="tx1"/>
            </a:solidFill>
            <a:round/>
            <a:headEnd/>
            <a:tailEnd/>
          </a:ln>
          <a:effectLst/>
        </p:spPr>
      </p:cxnSp>
      <p:sp>
        <p:nvSpPr>
          <p:cNvPr id="413752" name="Line 56"/>
          <p:cNvSpPr>
            <a:spLocks noChangeShapeType="1"/>
          </p:cNvSpPr>
          <p:nvPr/>
        </p:nvSpPr>
        <p:spPr bwMode="auto">
          <a:xfrm flipH="1">
            <a:off x="4876800" y="3429000"/>
            <a:ext cx="990600" cy="1905000"/>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413753" name="Text Box 57"/>
          <p:cNvSpPr txBox="1">
            <a:spLocks noChangeArrowheads="1"/>
          </p:cNvSpPr>
          <p:nvPr/>
        </p:nvSpPr>
        <p:spPr bwMode="auto">
          <a:xfrm>
            <a:off x="6324600" y="3505200"/>
            <a:ext cx="420688" cy="304800"/>
          </a:xfrm>
          <a:prstGeom prst="rect">
            <a:avLst/>
          </a:prstGeom>
          <a:noFill/>
          <a:ln w="28575">
            <a:noFill/>
            <a:miter lim="800000"/>
            <a:headEnd/>
            <a:tailEnd/>
          </a:ln>
          <a:effectLst/>
        </p:spPr>
        <p:txBody>
          <a:bodyPr wrap="none">
            <a:prstTxWarp prst="textNoShape">
              <a:avLst/>
            </a:prstTxWarp>
            <a:spAutoFit/>
          </a:bodyPr>
          <a:lstStyle/>
          <a:p>
            <a:pPr algn="l"/>
            <a:r>
              <a:rPr lang="en-US" sz="1400"/>
              <a:t>PP</a:t>
            </a:r>
          </a:p>
        </p:txBody>
      </p:sp>
      <p:sp>
        <p:nvSpPr>
          <p:cNvPr id="413754" name="Line 58"/>
          <p:cNvSpPr>
            <a:spLocks noChangeShapeType="1"/>
          </p:cNvSpPr>
          <p:nvPr/>
        </p:nvSpPr>
        <p:spPr bwMode="auto">
          <a:xfrm>
            <a:off x="5867400" y="3429000"/>
            <a:ext cx="457200" cy="152400"/>
          </a:xfrm>
          <a:prstGeom prst="line">
            <a:avLst/>
          </a:prstGeom>
          <a:noFill/>
          <a:ln w="28575">
            <a:solidFill>
              <a:schemeClr val="tx1"/>
            </a:solidFill>
            <a:round/>
            <a:headEnd/>
            <a:tailEnd/>
          </a:ln>
          <a:effectLst/>
        </p:spPr>
        <p:txBody>
          <a:bodyPr>
            <a:prstTxWarp prst="textNoShape">
              <a:avLst/>
            </a:prstTxWarp>
          </a:bodyPr>
          <a:lstStyle/>
          <a:p>
            <a:endParaRPr lang="en-US"/>
          </a:p>
        </p:txBody>
      </p:sp>
      <p:cxnSp>
        <p:nvCxnSpPr>
          <p:cNvPr id="413755" name="AutoShape 59"/>
          <p:cNvCxnSpPr>
            <a:cxnSpLocks noChangeShapeType="1"/>
          </p:cNvCxnSpPr>
          <p:nvPr/>
        </p:nvCxnSpPr>
        <p:spPr bwMode="auto">
          <a:xfrm>
            <a:off x="7791450" y="4891088"/>
            <a:ext cx="0" cy="381000"/>
          </a:xfrm>
          <a:prstGeom prst="straightConnector1">
            <a:avLst/>
          </a:prstGeom>
          <a:noFill/>
          <a:ln w="28575">
            <a:solidFill>
              <a:schemeClr val="tx1"/>
            </a:solidFill>
            <a:round/>
            <a:headEnd/>
            <a:tailEnd/>
          </a:ln>
          <a:effectLst/>
        </p:spPr>
      </p:cxnSp>
      <p:sp>
        <p:nvSpPr>
          <p:cNvPr id="413756" name="Text Box 60"/>
          <p:cNvSpPr txBox="1">
            <a:spLocks noChangeArrowheads="1"/>
          </p:cNvSpPr>
          <p:nvPr/>
        </p:nvSpPr>
        <p:spPr bwMode="auto">
          <a:xfrm>
            <a:off x="7639050" y="4586288"/>
            <a:ext cx="431800" cy="304800"/>
          </a:xfrm>
          <a:prstGeom prst="rect">
            <a:avLst/>
          </a:prstGeom>
          <a:noFill/>
          <a:ln w="28575">
            <a:noFill/>
            <a:miter lim="800000"/>
            <a:headEnd/>
            <a:tailEnd/>
          </a:ln>
          <a:effectLst/>
        </p:spPr>
        <p:txBody>
          <a:bodyPr wrap="none">
            <a:prstTxWarp prst="textNoShape">
              <a:avLst/>
            </a:prstTxWarp>
            <a:spAutoFit/>
          </a:bodyPr>
          <a:lstStyle/>
          <a:p>
            <a:pPr algn="l"/>
            <a:r>
              <a:rPr lang="en-US" sz="1400"/>
              <a:t>NP</a:t>
            </a:r>
          </a:p>
        </p:txBody>
      </p:sp>
      <p:sp>
        <p:nvSpPr>
          <p:cNvPr id="413757" name="Text Box 61"/>
          <p:cNvSpPr txBox="1">
            <a:spLocks noChangeArrowheads="1"/>
          </p:cNvSpPr>
          <p:nvPr/>
        </p:nvSpPr>
        <p:spPr bwMode="auto">
          <a:xfrm>
            <a:off x="6172200" y="4572000"/>
            <a:ext cx="431800" cy="304800"/>
          </a:xfrm>
          <a:prstGeom prst="rect">
            <a:avLst/>
          </a:prstGeom>
          <a:noFill/>
          <a:ln w="28575">
            <a:noFill/>
            <a:miter lim="800000"/>
            <a:headEnd/>
            <a:tailEnd/>
          </a:ln>
          <a:effectLst/>
        </p:spPr>
        <p:txBody>
          <a:bodyPr wrap="none">
            <a:prstTxWarp prst="textNoShape">
              <a:avLst/>
            </a:prstTxWarp>
            <a:spAutoFit/>
          </a:bodyPr>
          <a:lstStyle/>
          <a:p>
            <a:pPr algn="l"/>
            <a:r>
              <a:rPr lang="en-US" sz="1400"/>
              <a:t>NP</a:t>
            </a:r>
          </a:p>
        </p:txBody>
      </p:sp>
      <p:cxnSp>
        <p:nvCxnSpPr>
          <p:cNvPr id="413758" name="AutoShape 62"/>
          <p:cNvCxnSpPr>
            <a:cxnSpLocks noChangeShapeType="1"/>
          </p:cNvCxnSpPr>
          <p:nvPr/>
        </p:nvCxnSpPr>
        <p:spPr bwMode="auto">
          <a:xfrm>
            <a:off x="6400800" y="4876800"/>
            <a:ext cx="0" cy="381000"/>
          </a:xfrm>
          <a:prstGeom prst="straightConnector1">
            <a:avLst/>
          </a:prstGeom>
          <a:noFill/>
          <a:ln w="28575">
            <a:solidFill>
              <a:schemeClr val="tx1"/>
            </a:solidFill>
            <a:round/>
            <a:headEnd/>
            <a:tailEnd/>
          </a:ln>
          <a:effectLst/>
        </p:spPr>
      </p:cxnSp>
      <p:cxnSp>
        <p:nvCxnSpPr>
          <p:cNvPr id="413759" name="AutoShape 63"/>
          <p:cNvCxnSpPr>
            <a:cxnSpLocks noChangeShapeType="1"/>
          </p:cNvCxnSpPr>
          <p:nvPr/>
        </p:nvCxnSpPr>
        <p:spPr bwMode="auto">
          <a:xfrm>
            <a:off x="7086600" y="5715000"/>
            <a:ext cx="0" cy="381000"/>
          </a:xfrm>
          <a:prstGeom prst="straightConnector1">
            <a:avLst/>
          </a:prstGeom>
          <a:noFill/>
          <a:ln w="28575">
            <a:solidFill>
              <a:schemeClr val="tx1"/>
            </a:solidFill>
            <a:round/>
            <a:headEnd/>
            <a:tailEnd/>
          </a:ln>
          <a:effectLst/>
        </p:spPr>
      </p:cxnSp>
      <p:cxnSp>
        <p:nvCxnSpPr>
          <p:cNvPr id="413760" name="AutoShape 64"/>
          <p:cNvCxnSpPr>
            <a:cxnSpLocks noChangeShapeType="1"/>
          </p:cNvCxnSpPr>
          <p:nvPr/>
        </p:nvCxnSpPr>
        <p:spPr bwMode="auto">
          <a:xfrm>
            <a:off x="8382000" y="5715000"/>
            <a:ext cx="0" cy="381000"/>
          </a:xfrm>
          <a:prstGeom prst="straightConnector1">
            <a:avLst/>
          </a:prstGeom>
          <a:noFill/>
          <a:ln w="28575">
            <a:solidFill>
              <a:schemeClr val="tx1"/>
            </a:solidFill>
            <a:round/>
            <a:headEnd/>
            <a:tailEnd/>
          </a:ln>
          <a:effectLst/>
        </p:spPr>
      </p:cxnSp>
      <p:sp>
        <p:nvSpPr>
          <p:cNvPr id="413761" name="Line 65"/>
          <p:cNvSpPr>
            <a:spLocks noChangeShapeType="1"/>
          </p:cNvSpPr>
          <p:nvPr/>
        </p:nvSpPr>
        <p:spPr bwMode="auto">
          <a:xfrm>
            <a:off x="8305800" y="4267200"/>
            <a:ext cx="76200" cy="1143000"/>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413762" name="Text Box 66"/>
          <p:cNvSpPr txBox="1">
            <a:spLocks noChangeArrowheads="1"/>
          </p:cNvSpPr>
          <p:nvPr/>
        </p:nvSpPr>
        <p:spPr bwMode="auto">
          <a:xfrm>
            <a:off x="4114800" y="457200"/>
            <a:ext cx="1981200" cy="762000"/>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4400" b="1">
                <a:latin typeface="Times New Roman" pitchFamily="-111" charset="0"/>
              </a:rPr>
              <a:t>Syntax</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66900" y="1155700"/>
            <a:ext cx="5410200" cy="4546600"/>
          </a:xfrm>
          <a:prstGeom prst="rect">
            <a:avLst/>
          </a:prstGeom>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6610" name="Rectangle 2"/>
          <p:cNvSpPr>
            <a:spLocks noGrp="1" noChangeArrowheads="1"/>
          </p:cNvSpPr>
          <p:nvPr>
            <p:ph type="title"/>
          </p:nvPr>
        </p:nvSpPr>
        <p:spPr>
          <a:xfrm>
            <a:off x="457200" y="0"/>
            <a:ext cx="8229600" cy="1143000"/>
          </a:xfrm>
        </p:spPr>
        <p:txBody>
          <a:bodyPr/>
          <a:lstStyle/>
          <a:p>
            <a:r>
              <a:rPr lang="en-US" sz="4000" dirty="0" smtClean="0"/>
              <a:t>Problems </a:t>
            </a:r>
            <a:r>
              <a:rPr lang="en-US" sz="4000" dirty="0"/>
              <a:t>for Statistical MT</a:t>
            </a:r>
          </a:p>
        </p:txBody>
      </p:sp>
      <p:sp>
        <p:nvSpPr>
          <p:cNvPr id="836611" name="Rectangle 3"/>
          <p:cNvSpPr>
            <a:spLocks noGrp="1" noChangeArrowheads="1"/>
          </p:cNvSpPr>
          <p:nvPr>
            <p:ph type="body" idx="1"/>
          </p:nvPr>
        </p:nvSpPr>
        <p:spPr>
          <a:xfrm>
            <a:off x="152400" y="1219200"/>
            <a:ext cx="8686800" cy="5410200"/>
          </a:xfrm>
        </p:spPr>
        <p:txBody>
          <a:bodyPr/>
          <a:lstStyle/>
          <a:p>
            <a:pPr>
              <a:lnSpc>
                <a:spcPct val="90000"/>
              </a:lnSpc>
            </a:pPr>
            <a:r>
              <a:rPr lang="en-US" sz="3600" dirty="0" smtClean="0">
                <a:solidFill>
                  <a:srgbClr val="B3B3B3"/>
                </a:solidFill>
              </a:rPr>
              <a:t>Preprocessing</a:t>
            </a:r>
          </a:p>
          <a:p>
            <a:pPr>
              <a:lnSpc>
                <a:spcPct val="90000"/>
              </a:lnSpc>
            </a:pPr>
            <a:r>
              <a:rPr lang="en-US" sz="3600" dirty="0" smtClean="0">
                <a:solidFill>
                  <a:srgbClr val="B3B3B3"/>
                </a:solidFill>
              </a:rPr>
              <a:t>Language modeling</a:t>
            </a:r>
          </a:p>
          <a:p>
            <a:pPr>
              <a:lnSpc>
                <a:spcPct val="90000"/>
              </a:lnSpc>
            </a:pPr>
            <a:r>
              <a:rPr lang="en-US" sz="3600" dirty="0" smtClean="0">
                <a:solidFill>
                  <a:srgbClr val="B3B3B3"/>
                </a:solidFill>
              </a:rPr>
              <a:t>Translation modeling</a:t>
            </a:r>
          </a:p>
          <a:p>
            <a:pPr>
              <a:lnSpc>
                <a:spcPct val="90000"/>
              </a:lnSpc>
            </a:pPr>
            <a:r>
              <a:rPr lang="en-US" sz="3600" dirty="0" smtClean="0"/>
              <a:t>Decoding</a:t>
            </a:r>
          </a:p>
          <a:p>
            <a:pPr>
              <a:lnSpc>
                <a:spcPct val="90000"/>
              </a:lnSpc>
            </a:pPr>
            <a:r>
              <a:rPr lang="en-US" sz="3600" dirty="0" smtClean="0">
                <a:solidFill>
                  <a:srgbClr val="B3B3B3"/>
                </a:solidFill>
              </a:rPr>
              <a:t>Parameter optimization</a:t>
            </a:r>
          </a:p>
          <a:p>
            <a:pPr>
              <a:lnSpc>
                <a:spcPct val="90000"/>
              </a:lnSpc>
            </a:pPr>
            <a:r>
              <a:rPr lang="en-US" sz="3600" dirty="0" smtClean="0">
                <a:solidFill>
                  <a:srgbClr val="B3B3B3"/>
                </a:solidFill>
              </a:rPr>
              <a:t>Evaluation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p:txBody>
          <a:bodyPr/>
          <a:lstStyle/>
          <a:p>
            <a:r>
              <a:rPr lang="en-US" b="1">
                <a:solidFill>
                  <a:schemeClr val="accent2"/>
                </a:solidFill>
              </a:rPr>
              <a:t>2004:  Which is the human?</a:t>
            </a:r>
          </a:p>
        </p:txBody>
      </p:sp>
      <p:sp>
        <p:nvSpPr>
          <p:cNvPr id="394243" name="Text Box 3"/>
          <p:cNvSpPr txBox="1">
            <a:spLocks noChangeArrowheads="1"/>
          </p:cNvSpPr>
          <p:nvPr/>
        </p:nvSpPr>
        <p:spPr bwMode="auto">
          <a:xfrm>
            <a:off x="533400" y="1828800"/>
            <a:ext cx="8610600" cy="6413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Beijing Youth Daily said that under the Ministry of Agriculture, the beef will be destroyed after tests.</a:t>
            </a:r>
          </a:p>
        </p:txBody>
      </p:sp>
      <p:sp>
        <p:nvSpPr>
          <p:cNvPr id="394244" name="Text Box 4"/>
          <p:cNvSpPr txBox="1">
            <a:spLocks noChangeArrowheads="1"/>
          </p:cNvSpPr>
          <p:nvPr/>
        </p:nvSpPr>
        <p:spPr bwMode="auto">
          <a:xfrm>
            <a:off x="685800" y="3657600"/>
            <a:ext cx="7620000" cy="915988"/>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The Beijing Youth Daily pointed out that the seized beef would be disposed of after being examined according to advice from the Ministry of Agriculture.</a:t>
            </a:r>
          </a:p>
        </p:txBody>
      </p:sp>
      <p:sp>
        <p:nvSpPr>
          <p:cNvPr id="394245" name="Text Box 5"/>
          <p:cNvSpPr txBox="1">
            <a:spLocks noChangeArrowheads="1"/>
          </p:cNvSpPr>
          <p:nvPr/>
        </p:nvSpPr>
        <p:spPr bwMode="auto">
          <a:xfrm>
            <a:off x="3048000" y="4724400"/>
            <a:ext cx="3429000" cy="17081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0600" b="1">
                <a:solidFill>
                  <a:srgbClr val="FF0000"/>
                </a:solidFill>
              </a:rPr>
              <a:t>?</a:t>
            </a:r>
          </a:p>
        </p:txBody>
      </p:sp>
      <p:sp>
        <p:nvSpPr>
          <p:cNvPr id="394246" name="Rectangle 6"/>
          <p:cNvSpPr>
            <a:spLocks noChangeArrowheads="1"/>
          </p:cNvSpPr>
          <p:nvPr/>
        </p:nvSpPr>
        <p:spPr bwMode="auto">
          <a:xfrm>
            <a:off x="685800" y="3505200"/>
            <a:ext cx="7848600" cy="1371600"/>
          </a:xfrm>
          <a:prstGeom prst="rect">
            <a:avLst/>
          </a:prstGeom>
          <a:noFill/>
          <a:ln w="57150">
            <a:solidFill>
              <a:srgbClr val="99FF33"/>
            </a:solidFill>
            <a:miter lim="800000"/>
            <a:headEnd/>
            <a:tailEnd/>
          </a:ln>
          <a:effectLst/>
        </p:spPr>
        <p:txBody>
          <a:bodyPr wrap="none" anchor="ctr">
            <a:prstTxWarp prst="textNoShape">
              <a:avLst/>
            </a:prstTxWarp>
          </a:bodyPr>
          <a:lstStyle/>
          <a:p>
            <a:endParaRPr lang="en-US">
              <a:solidFill>
                <a:srgbClr val="F5FE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42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6" grpId="0" animBg="1"/>
    </p:bld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lstStyle/>
          <a:p>
            <a:r>
              <a:rPr lang="en-US" dirty="0" smtClean="0"/>
              <a:t>Decoding</a:t>
            </a:r>
            <a:endParaRPr lang="en-US" sz="2800" dirty="0"/>
          </a:p>
        </p:txBody>
      </p:sp>
      <p:sp>
        <p:nvSpPr>
          <p:cNvPr id="234499" name="Rectangle 3"/>
          <p:cNvSpPr>
            <a:spLocks noGrp="1" noChangeArrowheads="1"/>
          </p:cNvSpPr>
          <p:nvPr>
            <p:ph type="body" idx="1"/>
          </p:nvPr>
        </p:nvSpPr>
        <p:spPr>
          <a:xfrm>
            <a:off x="304800" y="1600200"/>
            <a:ext cx="8610600" cy="4525963"/>
          </a:xfrm>
        </p:spPr>
        <p:txBody>
          <a:bodyPr/>
          <a:lstStyle/>
          <a:p>
            <a:pPr>
              <a:lnSpc>
                <a:spcPct val="90000"/>
              </a:lnSpc>
            </a:pPr>
            <a:r>
              <a:rPr lang="en-US" sz="2800" dirty="0"/>
              <a:t>Of all conceivable English word strings, find the one maximizing </a:t>
            </a:r>
            <a:r>
              <a:rPr lang="en-US" sz="2800" dirty="0" err="1"/>
              <a:t>P(e</a:t>
            </a:r>
            <a:r>
              <a:rPr lang="en-US" sz="2800" dirty="0"/>
              <a:t>) </a:t>
            </a:r>
            <a:r>
              <a:rPr lang="en-US" sz="2000" dirty="0" err="1"/>
              <a:t>x</a:t>
            </a:r>
            <a:r>
              <a:rPr lang="en-US" sz="2800" dirty="0"/>
              <a:t> </a:t>
            </a:r>
            <a:r>
              <a:rPr lang="en-US" sz="2800" dirty="0" err="1"/>
              <a:t>P(f</a:t>
            </a:r>
            <a:r>
              <a:rPr lang="en-US" sz="2800" dirty="0"/>
              <a:t> | </a:t>
            </a:r>
            <a:r>
              <a:rPr lang="en-US" sz="2800" dirty="0" err="1"/>
              <a:t>e</a:t>
            </a:r>
            <a:r>
              <a:rPr lang="en-US" sz="2800" dirty="0"/>
              <a:t>)</a:t>
            </a:r>
          </a:p>
          <a:p>
            <a:pPr>
              <a:lnSpc>
                <a:spcPct val="90000"/>
              </a:lnSpc>
            </a:pPr>
            <a:endParaRPr lang="en-US" sz="2800" dirty="0"/>
          </a:p>
          <a:p>
            <a:pPr>
              <a:lnSpc>
                <a:spcPct val="90000"/>
              </a:lnSpc>
            </a:pPr>
            <a:r>
              <a:rPr lang="en-US" sz="2800" dirty="0"/>
              <a:t>Decoding is an NP-complete</a:t>
            </a:r>
            <a:r>
              <a:rPr lang="en-US" sz="2800" dirty="0" smtClean="0"/>
              <a:t> problem (for many translation models </a:t>
            </a:r>
            <a:endParaRPr lang="en-US" sz="2800" dirty="0"/>
          </a:p>
          <a:p>
            <a:pPr lvl="1">
              <a:lnSpc>
                <a:spcPct val="90000"/>
              </a:lnSpc>
            </a:pPr>
            <a:r>
              <a:rPr lang="en-US" sz="2400" dirty="0"/>
              <a:t>(Knight, 1999)</a:t>
            </a:r>
          </a:p>
          <a:p>
            <a:pPr>
              <a:lnSpc>
                <a:spcPct val="90000"/>
              </a:lnSpc>
            </a:pPr>
            <a:endParaRPr lang="en-US" sz="2800" dirty="0"/>
          </a:p>
          <a:p>
            <a:pPr>
              <a:lnSpc>
                <a:spcPct val="90000"/>
              </a:lnSpc>
            </a:pPr>
            <a:r>
              <a:rPr lang="en-US" sz="2800" dirty="0" smtClean="0"/>
              <a:t>Several decoding strategies </a:t>
            </a:r>
            <a:r>
              <a:rPr lang="en-US" sz="2800" dirty="0"/>
              <a:t>are</a:t>
            </a:r>
            <a:r>
              <a:rPr lang="en-US" sz="2800" dirty="0" smtClean="0"/>
              <a:t> </a:t>
            </a:r>
            <a:r>
              <a:rPr lang="en-US" sz="2800" smtClean="0"/>
              <a:t>often available</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a:t>
            </a:r>
            <a:endParaRPr lang="en-US" dirty="0"/>
          </a:p>
        </p:txBody>
      </p:sp>
      <p:sp>
        <p:nvSpPr>
          <p:cNvPr id="3" name="TextBox 2"/>
          <p:cNvSpPr txBox="1"/>
          <p:nvPr/>
        </p:nvSpPr>
        <p:spPr>
          <a:xfrm>
            <a:off x="381000" y="3429000"/>
            <a:ext cx="1676400" cy="369332"/>
          </a:xfrm>
          <a:prstGeom prst="rect">
            <a:avLst/>
          </a:prstGeom>
          <a:noFill/>
        </p:spPr>
        <p:txBody>
          <a:bodyPr wrap="square" rtlCol="0">
            <a:spAutoFit/>
          </a:bodyPr>
          <a:lstStyle/>
          <a:p>
            <a:r>
              <a:rPr lang="en-US" dirty="0" smtClean="0"/>
              <a:t>f</a:t>
            </a:r>
            <a:r>
              <a:rPr lang="en-US" baseline="-25000" dirty="0" smtClean="0"/>
              <a:t>1</a:t>
            </a:r>
            <a:r>
              <a:rPr lang="en-US" dirty="0" smtClean="0"/>
              <a:t> f</a:t>
            </a:r>
            <a:r>
              <a:rPr lang="en-US" baseline="-25000" dirty="0" smtClean="0"/>
              <a:t>2</a:t>
            </a:r>
            <a:r>
              <a:rPr lang="en-US" dirty="0" smtClean="0"/>
              <a:t> f</a:t>
            </a:r>
            <a:r>
              <a:rPr lang="en-US" baseline="-25000" dirty="0" smtClean="0"/>
              <a:t>3</a:t>
            </a:r>
            <a:r>
              <a:rPr lang="en-US" dirty="0" smtClean="0"/>
              <a:t> f</a:t>
            </a:r>
            <a:r>
              <a:rPr lang="en-US" baseline="-25000" dirty="0" smtClean="0"/>
              <a:t>4</a:t>
            </a:r>
            <a:r>
              <a:rPr lang="en-US" dirty="0" smtClean="0"/>
              <a:t> f</a:t>
            </a:r>
            <a:r>
              <a:rPr lang="en-US" baseline="-25000" dirty="0" smtClean="0"/>
              <a:t>5</a:t>
            </a:r>
            <a:r>
              <a:rPr lang="en-US" dirty="0" smtClean="0"/>
              <a:t> f</a:t>
            </a:r>
            <a:r>
              <a:rPr lang="en-US" baseline="-25000" dirty="0" smtClean="0"/>
              <a:t>6</a:t>
            </a:r>
            <a:endParaRPr lang="en-US" baseline="-25000" dirty="0"/>
          </a:p>
        </p:txBody>
      </p:sp>
      <p:graphicFrame>
        <p:nvGraphicFramePr>
          <p:cNvPr id="903170" name="Object 2"/>
          <p:cNvGraphicFramePr>
            <a:graphicFrameLocks noChangeAspect="1"/>
          </p:cNvGraphicFramePr>
          <p:nvPr/>
        </p:nvGraphicFramePr>
        <p:xfrm>
          <a:off x="762000" y="1371600"/>
          <a:ext cx="2901950" cy="398463"/>
        </p:xfrm>
        <a:graphic>
          <a:graphicData uri="http://schemas.openxmlformats.org/presentationml/2006/ole">
            <p:oleObj spid="_x0000_s903170" name="Equation" r:id="rId3" imgW="1295400" imgH="177800" progId="Equation.3">
              <p:embed/>
            </p:oleObj>
          </a:graphicData>
        </a:graphic>
      </p:graphicFrame>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a:t>
            </a:r>
            <a:endParaRPr lang="en-US" dirty="0"/>
          </a:p>
        </p:txBody>
      </p:sp>
      <p:sp>
        <p:nvSpPr>
          <p:cNvPr id="3" name="TextBox 2"/>
          <p:cNvSpPr txBox="1"/>
          <p:nvPr/>
        </p:nvSpPr>
        <p:spPr>
          <a:xfrm>
            <a:off x="381000" y="3429000"/>
            <a:ext cx="1676400" cy="369332"/>
          </a:xfrm>
          <a:prstGeom prst="rect">
            <a:avLst/>
          </a:prstGeom>
          <a:noFill/>
        </p:spPr>
        <p:txBody>
          <a:bodyPr wrap="square" rtlCol="0">
            <a:spAutoFit/>
          </a:bodyPr>
          <a:lstStyle/>
          <a:p>
            <a:r>
              <a:rPr lang="en-US" dirty="0" smtClean="0"/>
              <a:t>f</a:t>
            </a:r>
            <a:r>
              <a:rPr lang="en-US" baseline="-25000" dirty="0" smtClean="0"/>
              <a:t>1</a:t>
            </a:r>
            <a:r>
              <a:rPr lang="en-US" dirty="0" smtClean="0"/>
              <a:t> f</a:t>
            </a:r>
            <a:r>
              <a:rPr lang="en-US" baseline="-25000" dirty="0" smtClean="0"/>
              <a:t>2</a:t>
            </a:r>
            <a:r>
              <a:rPr lang="en-US" dirty="0" smtClean="0"/>
              <a:t> f</a:t>
            </a:r>
            <a:r>
              <a:rPr lang="en-US" baseline="-25000" dirty="0" smtClean="0"/>
              <a:t>3</a:t>
            </a:r>
            <a:r>
              <a:rPr lang="en-US" dirty="0" smtClean="0"/>
              <a:t> f</a:t>
            </a:r>
            <a:r>
              <a:rPr lang="en-US" baseline="-25000" dirty="0" smtClean="0"/>
              <a:t>4</a:t>
            </a:r>
            <a:r>
              <a:rPr lang="en-US" dirty="0" smtClean="0"/>
              <a:t> f</a:t>
            </a:r>
            <a:r>
              <a:rPr lang="en-US" baseline="-25000" dirty="0" smtClean="0"/>
              <a:t>5</a:t>
            </a:r>
            <a:r>
              <a:rPr lang="en-US" dirty="0" smtClean="0"/>
              <a:t> f</a:t>
            </a:r>
            <a:r>
              <a:rPr lang="en-US" baseline="-25000" dirty="0" smtClean="0"/>
              <a:t>6</a:t>
            </a:r>
            <a:endParaRPr lang="en-US" baseline="-25000" dirty="0"/>
          </a:p>
        </p:txBody>
      </p:sp>
      <p:graphicFrame>
        <p:nvGraphicFramePr>
          <p:cNvPr id="903170" name="Object 2"/>
          <p:cNvGraphicFramePr>
            <a:graphicFrameLocks noChangeAspect="1"/>
          </p:cNvGraphicFramePr>
          <p:nvPr/>
        </p:nvGraphicFramePr>
        <p:xfrm>
          <a:off x="762000" y="1371600"/>
          <a:ext cx="2901950" cy="398463"/>
        </p:xfrm>
        <a:graphic>
          <a:graphicData uri="http://schemas.openxmlformats.org/presentationml/2006/ole">
            <p:oleObj spid="_x0000_s904194" name="Equation" r:id="rId3" imgW="1295400" imgH="177800" progId="Equation.3">
              <p:embed/>
            </p:oleObj>
          </a:graphicData>
        </a:graphic>
      </p:graphicFrame>
      <p:sp>
        <p:nvSpPr>
          <p:cNvPr id="5" name="TextBox 4"/>
          <p:cNvSpPr txBox="1"/>
          <p:nvPr/>
        </p:nvSpPr>
        <p:spPr>
          <a:xfrm>
            <a:off x="2286000" y="2286000"/>
            <a:ext cx="1676400" cy="646331"/>
          </a:xfrm>
          <a:prstGeom prst="rect">
            <a:avLst/>
          </a:prstGeom>
          <a:noFill/>
        </p:spPr>
        <p:txBody>
          <a:bodyPr wrap="square" rtlCol="0">
            <a:spAutoFit/>
          </a:bodyPr>
          <a:lstStyle/>
          <a:p>
            <a:r>
              <a:rPr lang="en-US" dirty="0" smtClean="0">
                <a:solidFill>
                  <a:srgbClr val="FF0000"/>
                </a:solidFill>
              </a:rPr>
              <a:t>partial trans.</a:t>
            </a:r>
            <a:r>
              <a:rPr lang="en-US" dirty="0" smtClean="0"/>
              <a:t/>
            </a:r>
            <a:br>
              <a:rPr lang="en-US" dirty="0" smtClean="0"/>
            </a:br>
            <a:r>
              <a:rPr lang="en-US" dirty="0" smtClean="0">
                <a:solidFill>
                  <a:srgbClr val="FF00FF"/>
                </a:solidFill>
              </a:rPr>
              <a:t>f</a:t>
            </a:r>
            <a:r>
              <a:rPr lang="en-US" baseline="-25000" dirty="0" smtClean="0">
                <a:solidFill>
                  <a:srgbClr val="FF00FF"/>
                </a:solidFill>
              </a:rPr>
              <a:t>1</a:t>
            </a:r>
            <a:r>
              <a:rPr lang="en-US" dirty="0" smtClean="0"/>
              <a:t> f</a:t>
            </a:r>
            <a:r>
              <a:rPr lang="en-US" baseline="-25000" dirty="0" smtClean="0"/>
              <a:t>2</a:t>
            </a:r>
            <a:r>
              <a:rPr lang="en-US" dirty="0" smtClean="0"/>
              <a:t> f</a:t>
            </a:r>
            <a:r>
              <a:rPr lang="en-US" baseline="-25000" dirty="0" smtClean="0"/>
              <a:t>3</a:t>
            </a:r>
            <a:r>
              <a:rPr lang="en-US" dirty="0" smtClean="0"/>
              <a:t> f</a:t>
            </a:r>
            <a:r>
              <a:rPr lang="en-US" baseline="-25000" dirty="0" smtClean="0"/>
              <a:t>4</a:t>
            </a:r>
            <a:r>
              <a:rPr lang="en-US" dirty="0" smtClean="0"/>
              <a:t> f</a:t>
            </a:r>
            <a:r>
              <a:rPr lang="en-US" baseline="-25000" dirty="0" smtClean="0"/>
              <a:t>5</a:t>
            </a:r>
            <a:r>
              <a:rPr lang="en-US" dirty="0" smtClean="0"/>
              <a:t> f</a:t>
            </a:r>
            <a:r>
              <a:rPr lang="en-US" baseline="-25000" dirty="0" smtClean="0"/>
              <a:t>6</a:t>
            </a:r>
            <a:endParaRPr lang="en-US" baseline="-25000" dirty="0"/>
          </a:p>
        </p:txBody>
      </p:sp>
      <p:sp>
        <p:nvSpPr>
          <p:cNvPr id="9" name="TextBox 8"/>
          <p:cNvSpPr txBox="1"/>
          <p:nvPr/>
        </p:nvSpPr>
        <p:spPr>
          <a:xfrm>
            <a:off x="2209800" y="4114800"/>
            <a:ext cx="1752600" cy="523220"/>
          </a:xfrm>
          <a:prstGeom prst="rect">
            <a:avLst/>
          </a:prstGeom>
          <a:noFill/>
        </p:spPr>
        <p:txBody>
          <a:bodyPr wrap="square" rtlCol="0">
            <a:spAutoFit/>
          </a:bodyPr>
          <a:lstStyle/>
          <a:p>
            <a:r>
              <a:rPr lang="en-US" sz="2800" dirty="0" smtClean="0"/>
              <a:t>…</a:t>
            </a:r>
            <a:endParaRPr lang="en-US" sz="2800" dirty="0"/>
          </a:p>
        </p:txBody>
      </p:sp>
      <p:sp>
        <p:nvSpPr>
          <p:cNvPr id="12" name="TextBox 11"/>
          <p:cNvSpPr txBox="1"/>
          <p:nvPr/>
        </p:nvSpPr>
        <p:spPr>
          <a:xfrm>
            <a:off x="2286000" y="3468469"/>
            <a:ext cx="1676400" cy="646331"/>
          </a:xfrm>
          <a:prstGeom prst="rect">
            <a:avLst/>
          </a:prstGeom>
          <a:noFill/>
        </p:spPr>
        <p:txBody>
          <a:bodyPr wrap="square" rtlCol="0">
            <a:spAutoFit/>
          </a:bodyPr>
          <a:lstStyle/>
          <a:p>
            <a:r>
              <a:rPr lang="en-US" b="1" dirty="0" smtClean="0">
                <a:solidFill>
                  <a:srgbClr val="FF0000"/>
                </a:solidFill>
              </a:rPr>
              <a:t>partial trans.</a:t>
            </a:r>
            <a:r>
              <a:rPr lang="en-US" b="1" dirty="0" smtClean="0"/>
              <a:t/>
            </a:r>
            <a:br>
              <a:rPr lang="en-US" b="1" dirty="0" smtClean="0"/>
            </a:br>
            <a:r>
              <a:rPr lang="en-US" b="1" dirty="0" smtClean="0">
                <a:solidFill>
                  <a:srgbClr val="FF00FF"/>
                </a:solidFill>
              </a:rPr>
              <a:t>f</a:t>
            </a:r>
            <a:r>
              <a:rPr lang="en-US" b="1" baseline="-25000" dirty="0" smtClean="0">
                <a:solidFill>
                  <a:srgbClr val="FF00FF"/>
                </a:solidFill>
              </a:rPr>
              <a:t>1</a:t>
            </a:r>
            <a:r>
              <a:rPr lang="en-US" b="1" dirty="0" smtClean="0"/>
              <a:t> </a:t>
            </a:r>
            <a:r>
              <a:rPr lang="en-US" b="1" dirty="0" smtClean="0">
                <a:solidFill>
                  <a:srgbClr val="FF00FF"/>
                </a:solidFill>
              </a:rPr>
              <a:t>f</a:t>
            </a:r>
            <a:r>
              <a:rPr lang="en-US" b="1" baseline="-25000" dirty="0" smtClean="0">
                <a:solidFill>
                  <a:srgbClr val="FF00FF"/>
                </a:solidFill>
              </a:rPr>
              <a:t>2</a:t>
            </a:r>
            <a:r>
              <a:rPr lang="en-US" b="1" dirty="0" smtClean="0"/>
              <a:t> f</a:t>
            </a:r>
            <a:r>
              <a:rPr lang="en-US" b="1" baseline="-25000" dirty="0" smtClean="0"/>
              <a:t>3</a:t>
            </a:r>
            <a:r>
              <a:rPr lang="en-US" b="1" dirty="0" smtClean="0"/>
              <a:t> f</a:t>
            </a:r>
            <a:r>
              <a:rPr lang="en-US" b="1" baseline="-25000" dirty="0" smtClean="0"/>
              <a:t>4</a:t>
            </a:r>
            <a:r>
              <a:rPr lang="en-US" b="1" dirty="0" smtClean="0"/>
              <a:t> f</a:t>
            </a:r>
            <a:r>
              <a:rPr lang="en-US" b="1" baseline="-25000" dirty="0" smtClean="0"/>
              <a:t>5</a:t>
            </a:r>
            <a:r>
              <a:rPr lang="en-US" b="1" dirty="0" smtClean="0"/>
              <a:t> f</a:t>
            </a:r>
            <a:r>
              <a:rPr lang="en-US" b="1" baseline="-25000" dirty="0" smtClean="0"/>
              <a:t>6</a:t>
            </a:r>
            <a:endParaRPr lang="en-US" b="1" baseline="-25000" dirty="0"/>
          </a:p>
        </p:txBody>
      </p:sp>
      <p:sp>
        <p:nvSpPr>
          <p:cNvPr id="13" name="TextBox 12"/>
          <p:cNvSpPr txBox="1"/>
          <p:nvPr/>
        </p:nvSpPr>
        <p:spPr>
          <a:xfrm>
            <a:off x="2362200" y="5221069"/>
            <a:ext cx="1676400" cy="646331"/>
          </a:xfrm>
          <a:prstGeom prst="rect">
            <a:avLst/>
          </a:prstGeom>
          <a:noFill/>
        </p:spPr>
        <p:txBody>
          <a:bodyPr wrap="square" rtlCol="0">
            <a:spAutoFit/>
          </a:bodyPr>
          <a:lstStyle/>
          <a:p>
            <a:r>
              <a:rPr lang="en-US" dirty="0" smtClean="0">
                <a:solidFill>
                  <a:srgbClr val="FF0000"/>
                </a:solidFill>
              </a:rPr>
              <a:t>partial trans.</a:t>
            </a:r>
            <a:r>
              <a:rPr lang="en-US" dirty="0" smtClean="0"/>
              <a:t/>
            </a:r>
            <a:br>
              <a:rPr lang="en-US" dirty="0" smtClean="0"/>
            </a:br>
            <a:r>
              <a:rPr lang="en-US" dirty="0" smtClean="0">
                <a:solidFill>
                  <a:schemeClr val="tx2"/>
                </a:solidFill>
              </a:rPr>
              <a:t>f</a:t>
            </a:r>
            <a:r>
              <a:rPr lang="en-US" baseline="-25000" dirty="0" smtClean="0">
                <a:solidFill>
                  <a:schemeClr val="tx2"/>
                </a:solidFill>
              </a:rPr>
              <a:t>1</a:t>
            </a:r>
            <a:r>
              <a:rPr lang="en-US" dirty="0" smtClean="0">
                <a:solidFill>
                  <a:schemeClr val="tx2"/>
                </a:solidFill>
              </a:rPr>
              <a:t> f</a:t>
            </a:r>
            <a:r>
              <a:rPr lang="en-US" baseline="-25000" dirty="0" smtClean="0">
                <a:solidFill>
                  <a:schemeClr val="tx2"/>
                </a:solidFill>
              </a:rPr>
              <a:t>2</a:t>
            </a:r>
            <a:r>
              <a:rPr lang="en-US" dirty="0" smtClean="0">
                <a:solidFill>
                  <a:schemeClr val="tx2"/>
                </a:solidFill>
              </a:rPr>
              <a:t> </a:t>
            </a:r>
            <a:r>
              <a:rPr lang="en-US" dirty="0" smtClean="0"/>
              <a:t>f</a:t>
            </a:r>
            <a:r>
              <a:rPr lang="en-US" baseline="-25000" dirty="0" smtClean="0"/>
              <a:t>3</a:t>
            </a:r>
            <a:r>
              <a:rPr lang="en-US" dirty="0" smtClean="0"/>
              <a:t> </a:t>
            </a:r>
            <a:r>
              <a:rPr lang="en-US" dirty="0" smtClean="0">
                <a:solidFill>
                  <a:srgbClr val="FF00FF"/>
                </a:solidFill>
              </a:rPr>
              <a:t>f</a:t>
            </a:r>
            <a:r>
              <a:rPr lang="en-US" baseline="-25000" dirty="0" smtClean="0">
                <a:solidFill>
                  <a:srgbClr val="FF00FF"/>
                </a:solidFill>
              </a:rPr>
              <a:t>4</a:t>
            </a:r>
            <a:r>
              <a:rPr lang="en-US" dirty="0" smtClean="0">
                <a:solidFill>
                  <a:srgbClr val="FF00FF"/>
                </a:solidFill>
              </a:rPr>
              <a:t> f</a:t>
            </a:r>
            <a:r>
              <a:rPr lang="en-US" baseline="-25000" dirty="0" smtClean="0">
                <a:solidFill>
                  <a:srgbClr val="FF00FF"/>
                </a:solidFill>
              </a:rPr>
              <a:t>5</a:t>
            </a:r>
            <a:r>
              <a:rPr lang="en-US" dirty="0" smtClean="0">
                <a:solidFill>
                  <a:srgbClr val="FF00FF"/>
                </a:solidFill>
              </a:rPr>
              <a:t> f</a:t>
            </a:r>
            <a:r>
              <a:rPr lang="en-US" baseline="-25000" dirty="0" smtClean="0">
                <a:solidFill>
                  <a:srgbClr val="FF00FF"/>
                </a:solidFill>
              </a:rPr>
              <a:t>6</a:t>
            </a:r>
            <a:endParaRPr lang="en-US" baseline="-25000" dirty="0">
              <a:solidFill>
                <a:srgbClr val="FF00FF"/>
              </a:solidFill>
            </a:endParaRPr>
          </a:p>
        </p:txBody>
      </p:sp>
      <p:cxnSp>
        <p:nvCxnSpPr>
          <p:cNvPr id="15" name="Straight Arrow Connector 14"/>
          <p:cNvCxnSpPr/>
          <p:nvPr/>
        </p:nvCxnSpPr>
        <p:spPr bwMode="auto">
          <a:xfrm rot="5400000" flipH="1" flipV="1">
            <a:off x="1866900" y="2933700"/>
            <a:ext cx="609600" cy="533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9" name="Straight Arrow Connector 18"/>
          <p:cNvCxnSpPr/>
          <p:nvPr/>
        </p:nvCxnSpPr>
        <p:spPr bwMode="auto">
          <a:xfrm>
            <a:off x="1905000" y="3657600"/>
            <a:ext cx="4572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Straight Arrow Connector 19"/>
          <p:cNvCxnSpPr/>
          <p:nvPr/>
        </p:nvCxnSpPr>
        <p:spPr bwMode="auto">
          <a:xfrm rot="16200000" flipH="1">
            <a:off x="1371600" y="4343400"/>
            <a:ext cx="1600200" cy="533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a:t>
            </a:r>
            <a:endParaRPr lang="en-US" dirty="0"/>
          </a:p>
        </p:txBody>
      </p:sp>
      <p:sp>
        <p:nvSpPr>
          <p:cNvPr id="3" name="TextBox 2"/>
          <p:cNvSpPr txBox="1"/>
          <p:nvPr/>
        </p:nvSpPr>
        <p:spPr>
          <a:xfrm>
            <a:off x="381000" y="3429000"/>
            <a:ext cx="1676400" cy="369332"/>
          </a:xfrm>
          <a:prstGeom prst="rect">
            <a:avLst/>
          </a:prstGeom>
          <a:noFill/>
        </p:spPr>
        <p:txBody>
          <a:bodyPr wrap="square" rtlCol="0">
            <a:spAutoFit/>
          </a:bodyPr>
          <a:lstStyle/>
          <a:p>
            <a:r>
              <a:rPr lang="en-US" dirty="0" smtClean="0"/>
              <a:t>f</a:t>
            </a:r>
            <a:r>
              <a:rPr lang="en-US" baseline="-25000" dirty="0" smtClean="0"/>
              <a:t>1</a:t>
            </a:r>
            <a:r>
              <a:rPr lang="en-US" dirty="0" smtClean="0"/>
              <a:t> f</a:t>
            </a:r>
            <a:r>
              <a:rPr lang="en-US" baseline="-25000" dirty="0" smtClean="0"/>
              <a:t>2</a:t>
            </a:r>
            <a:r>
              <a:rPr lang="en-US" dirty="0" smtClean="0"/>
              <a:t> f</a:t>
            </a:r>
            <a:r>
              <a:rPr lang="en-US" baseline="-25000" dirty="0" smtClean="0"/>
              <a:t>3</a:t>
            </a:r>
            <a:r>
              <a:rPr lang="en-US" dirty="0" smtClean="0"/>
              <a:t> f</a:t>
            </a:r>
            <a:r>
              <a:rPr lang="en-US" baseline="-25000" dirty="0" smtClean="0"/>
              <a:t>4</a:t>
            </a:r>
            <a:r>
              <a:rPr lang="en-US" dirty="0" smtClean="0"/>
              <a:t> f</a:t>
            </a:r>
            <a:r>
              <a:rPr lang="en-US" baseline="-25000" dirty="0" smtClean="0"/>
              <a:t>5</a:t>
            </a:r>
            <a:r>
              <a:rPr lang="en-US" dirty="0" smtClean="0"/>
              <a:t> f</a:t>
            </a:r>
            <a:r>
              <a:rPr lang="en-US" baseline="-25000" dirty="0" smtClean="0"/>
              <a:t>6</a:t>
            </a:r>
            <a:endParaRPr lang="en-US" baseline="-25000" dirty="0"/>
          </a:p>
        </p:txBody>
      </p:sp>
      <p:graphicFrame>
        <p:nvGraphicFramePr>
          <p:cNvPr id="903170" name="Object 2"/>
          <p:cNvGraphicFramePr>
            <a:graphicFrameLocks noChangeAspect="1"/>
          </p:cNvGraphicFramePr>
          <p:nvPr/>
        </p:nvGraphicFramePr>
        <p:xfrm>
          <a:off x="762000" y="1371600"/>
          <a:ext cx="2901950" cy="398463"/>
        </p:xfrm>
        <a:graphic>
          <a:graphicData uri="http://schemas.openxmlformats.org/presentationml/2006/ole">
            <p:oleObj spid="_x0000_s905218" name="Equation" r:id="rId3" imgW="1295400" imgH="177800" progId="Equation.3">
              <p:embed/>
            </p:oleObj>
          </a:graphicData>
        </a:graphic>
      </p:graphicFrame>
      <p:sp>
        <p:nvSpPr>
          <p:cNvPr id="5" name="TextBox 4"/>
          <p:cNvSpPr txBox="1"/>
          <p:nvPr/>
        </p:nvSpPr>
        <p:spPr>
          <a:xfrm>
            <a:off x="2286000" y="2286000"/>
            <a:ext cx="1676400" cy="646331"/>
          </a:xfrm>
          <a:prstGeom prst="rect">
            <a:avLst/>
          </a:prstGeom>
          <a:noFill/>
        </p:spPr>
        <p:txBody>
          <a:bodyPr wrap="square" rtlCol="0">
            <a:spAutoFit/>
          </a:bodyPr>
          <a:lstStyle/>
          <a:p>
            <a:r>
              <a:rPr lang="en-US" dirty="0" smtClean="0">
                <a:solidFill>
                  <a:srgbClr val="FF0000"/>
                </a:solidFill>
              </a:rPr>
              <a:t>partial trans.</a:t>
            </a:r>
            <a:r>
              <a:rPr lang="en-US" dirty="0" smtClean="0"/>
              <a:t/>
            </a:r>
            <a:br>
              <a:rPr lang="en-US" dirty="0" smtClean="0"/>
            </a:br>
            <a:r>
              <a:rPr lang="en-US" dirty="0" smtClean="0">
                <a:solidFill>
                  <a:srgbClr val="FF00FF"/>
                </a:solidFill>
              </a:rPr>
              <a:t>f</a:t>
            </a:r>
            <a:r>
              <a:rPr lang="en-US" baseline="-25000" dirty="0" smtClean="0">
                <a:solidFill>
                  <a:srgbClr val="FF00FF"/>
                </a:solidFill>
              </a:rPr>
              <a:t>1</a:t>
            </a:r>
            <a:r>
              <a:rPr lang="en-US" dirty="0" smtClean="0"/>
              <a:t> f</a:t>
            </a:r>
            <a:r>
              <a:rPr lang="en-US" baseline="-25000" dirty="0" smtClean="0"/>
              <a:t>2</a:t>
            </a:r>
            <a:r>
              <a:rPr lang="en-US" dirty="0" smtClean="0"/>
              <a:t> f</a:t>
            </a:r>
            <a:r>
              <a:rPr lang="en-US" baseline="-25000" dirty="0" smtClean="0"/>
              <a:t>3</a:t>
            </a:r>
            <a:r>
              <a:rPr lang="en-US" dirty="0" smtClean="0"/>
              <a:t> f</a:t>
            </a:r>
            <a:r>
              <a:rPr lang="en-US" baseline="-25000" dirty="0" smtClean="0"/>
              <a:t>4</a:t>
            </a:r>
            <a:r>
              <a:rPr lang="en-US" dirty="0" smtClean="0"/>
              <a:t> f</a:t>
            </a:r>
            <a:r>
              <a:rPr lang="en-US" baseline="-25000" dirty="0" smtClean="0"/>
              <a:t>5</a:t>
            </a:r>
            <a:r>
              <a:rPr lang="en-US" dirty="0" smtClean="0"/>
              <a:t> f</a:t>
            </a:r>
            <a:r>
              <a:rPr lang="en-US" baseline="-25000" dirty="0" smtClean="0"/>
              <a:t>6</a:t>
            </a:r>
            <a:endParaRPr lang="en-US" baseline="-25000" dirty="0"/>
          </a:p>
        </p:txBody>
      </p:sp>
      <p:sp>
        <p:nvSpPr>
          <p:cNvPr id="9" name="TextBox 8"/>
          <p:cNvSpPr txBox="1"/>
          <p:nvPr/>
        </p:nvSpPr>
        <p:spPr>
          <a:xfrm>
            <a:off x="2209800" y="4114800"/>
            <a:ext cx="1752600" cy="523220"/>
          </a:xfrm>
          <a:prstGeom prst="rect">
            <a:avLst/>
          </a:prstGeom>
          <a:noFill/>
        </p:spPr>
        <p:txBody>
          <a:bodyPr wrap="square" rtlCol="0">
            <a:spAutoFit/>
          </a:bodyPr>
          <a:lstStyle/>
          <a:p>
            <a:r>
              <a:rPr lang="en-US" sz="2800" dirty="0" smtClean="0"/>
              <a:t>…</a:t>
            </a:r>
            <a:endParaRPr lang="en-US" sz="2800" dirty="0"/>
          </a:p>
        </p:txBody>
      </p:sp>
      <p:sp>
        <p:nvSpPr>
          <p:cNvPr id="12" name="TextBox 11"/>
          <p:cNvSpPr txBox="1"/>
          <p:nvPr/>
        </p:nvSpPr>
        <p:spPr>
          <a:xfrm>
            <a:off x="2286000" y="3468469"/>
            <a:ext cx="1676400" cy="646331"/>
          </a:xfrm>
          <a:prstGeom prst="rect">
            <a:avLst/>
          </a:prstGeom>
          <a:noFill/>
        </p:spPr>
        <p:txBody>
          <a:bodyPr wrap="square" rtlCol="0">
            <a:spAutoFit/>
          </a:bodyPr>
          <a:lstStyle/>
          <a:p>
            <a:r>
              <a:rPr lang="en-US" b="1" dirty="0" smtClean="0">
                <a:solidFill>
                  <a:srgbClr val="FF0000"/>
                </a:solidFill>
              </a:rPr>
              <a:t>partial trans.</a:t>
            </a:r>
            <a:r>
              <a:rPr lang="en-US" b="1" dirty="0" smtClean="0"/>
              <a:t/>
            </a:r>
            <a:br>
              <a:rPr lang="en-US" b="1" dirty="0" smtClean="0"/>
            </a:br>
            <a:r>
              <a:rPr lang="en-US" b="1" dirty="0" smtClean="0">
                <a:solidFill>
                  <a:srgbClr val="FF00FF"/>
                </a:solidFill>
              </a:rPr>
              <a:t>f</a:t>
            </a:r>
            <a:r>
              <a:rPr lang="en-US" b="1" baseline="-25000" dirty="0" smtClean="0">
                <a:solidFill>
                  <a:srgbClr val="FF00FF"/>
                </a:solidFill>
              </a:rPr>
              <a:t>1</a:t>
            </a:r>
            <a:r>
              <a:rPr lang="en-US" b="1" dirty="0" smtClean="0"/>
              <a:t> </a:t>
            </a:r>
            <a:r>
              <a:rPr lang="en-US" b="1" dirty="0" smtClean="0">
                <a:solidFill>
                  <a:srgbClr val="FF00FF"/>
                </a:solidFill>
              </a:rPr>
              <a:t>f</a:t>
            </a:r>
            <a:r>
              <a:rPr lang="en-US" b="1" baseline="-25000" dirty="0" smtClean="0">
                <a:solidFill>
                  <a:srgbClr val="FF00FF"/>
                </a:solidFill>
              </a:rPr>
              <a:t>2</a:t>
            </a:r>
            <a:r>
              <a:rPr lang="en-US" b="1" dirty="0" smtClean="0"/>
              <a:t> f</a:t>
            </a:r>
            <a:r>
              <a:rPr lang="en-US" b="1" baseline="-25000" dirty="0" smtClean="0"/>
              <a:t>3</a:t>
            </a:r>
            <a:r>
              <a:rPr lang="en-US" b="1" dirty="0" smtClean="0"/>
              <a:t> f</a:t>
            </a:r>
            <a:r>
              <a:rPr lang="en-US" b="1" baseline="-25000" dirty="0" smtClean="0"/>
              <a:t>4</a:t>
            </a:r>
            <a:r>
              <a:rPr lang="en-US" b="1" dirty="0" smtClean="0"/>
              <a:t> f</a:t>
            </a:r>
            <a:r>
              <a:rPr lang="en-US" b="1" baseline="-25000" dirty="0" smtClean="0"/>
              <a:t>5</a:t>
            </a:r>
            <a:r>
              <a:rPr lang="en-US" b="1" dirty="0" smtClean="0"/>
              <a:t> f</a:t>
            </a:r>
            <a:r>
              <a:rPr lang="en-US" b="1" baseline="-25000" dirty="0" smtClean="0"/>
              <a:t>6</a:t>
            </a:r>
            <a:endParaRPr lang="en-US" b="1" baseline="-25000" dirty="0"/>
          </a:p>
        </p:txBody>
      </p:sp>
      <p:sp>
        <p:nvSpPr>
          <p:cNvPr id="13" name="TextBox 12"/>
          <p:cNvSpPr txBox="1"/>
          <p:nvPr/>
        </p:nvSpPr>
        <p:spPr>
          <a:xfrm>
            <a:off x="2362200" y="5221069"/>
            <a:ext cx="1676400" cy="646331"/>
          </a:xfrm>
          <a:prstGeom prst="rect">
            <a:avLst/>
          </a:prstGeom>
          <a:noFill/>
        </p:spPr>
        <p:txBody>
          <a:bodyPr wrap="square" rtlCol="0">
            <a:spAutoFit/>
          </a:bodyPr>
          <a:lstStyle/>
          <a:p>
            <a:r>
              <a:rPr lang="en-US" dirty="0" smtClean="0">
                <a:solidFill>
                  <a:srgbClr val="FF0000"/>
                </a:solidFill>
              </a:rPr>
              <a:t>partial trans.</a:t>
            </a:r>
            <a:r>
              <a:rPr lang="en-US" dirty="0" smtClean="0"/>
              <a:t/>
            </a:r>
            <a:br>
              <a:rPr lang="en-US" dirty="0" smtClean="0"/>
            </a:br>
            <a:r>
              <a:rPr lang="en-US" dirty="0" smtClean="0">
                <a:solidFill>
                  <a:schemeClr val="tx2"/>
                </a:solidFill>
              </a:rPr>
              <a:t>f</a:t>
            </a:r>
            <a:r>
              <a:rPr lang="en-US" baseline="-25000" dirty="0" smtClean="0">
                <a:solidFill>
                  <a:schemeClr val="tx2"/>
                </a:solidFill>
              </a:rPr>
              <a:t>1</a:t>
            </a:r>
            <a:r>
              <a:rPr lang="en-US" dirty="0" smtClean="0">
                <a:solidFill>
                  <a:schemeClr val="tx2"/>
                </a:solidFill>
              </a:rPr>
              <a:t> f</a:t>
            </a:r>
            <a:r>
              <a:rPr lang="en-US" baseline="-25000" dirty="0" smtClean="0">
                <a:solidFill>
                  <a:schemeClr val="tx2"/>
                </a:solidFill>
              </a:rPr>
              <a:t>2</a:t>
            </a:r>
            <a:r>
              <a:rPr lang="en-US" dirty="0" smtClean="0">
                <a:solidFill>
                  <a:schemeClr val="tx2"/>
                </a:solidFill>
              </a:rPr>
              <a:t> </a:t>
            </a:r>
            <a:r>
              <a:rPr lang="en-US" dirty="0" smtClean="0"/>
              <a:t>f</a:t>
            </a:r>
            <a:r>
              <a:rPr lang="en-US" baseline="-25000" dirty="0" smtClean="0"/>
              <a:t>3</a:t>
            </a:r>
            <a:r>
              <a:rPr lang="en-US" dirty="0" smtClean="0"/>
              <a:t> </a:t>
            </a:r>
            <a:r>
              <a:rPr lang="en-US" dirty="0" smtClean="0">
                <a:solidFill>
                  <a:srgbClr val="FF00FF"/>
                </a:solidFill>
              </a:rPr>
              <a:t>f</a:t>
            </a:r>
            <a:r>
              <a:rPr lang="en-US" baseline="-25000" dirty="0" smtClean="0">
                <a:solidFill>
                  <a:srgbClr val="FF00FF"/>
                </a:solidFill>
              </a:rPr>
              <a:t>4</a:t>
            </a:r>
            <a:r>
              <a:rPr lang="en-US" dirty="0" smtClean="0">
                <a:solidFill>
                  <a:srgbClr val="FF00FF"/>
                </a:solidFill>
              </a:rPr>
              <a:t> f</a:t>
            </a:r>
            <a:r>
              <a:rPr lang="en-US" baseline="-25000" dirty="0" smtClean="0">
                <a:solidFill>
                  <a:srgbClr val="FF00FF"/>
                </a:solidFill>
              </a:rPr>
              <a:t>5</a:t>
            </a:r>
            <a:r>
              <a:rPr lang="en-US" dirty="0" smtClean="0">
                <a:solidFill>
                  <a:srgbClr val="FF00FF"/>
                </a:solidFill>
              </a:rPr>
              <a:t> f</a:t>
            </a:r>
            <a:r>
              <a:rPr lang="en-US" baseline="-25000" dirty="0" smtClean="0">
                <a:solidFill>
                  <a:srgbClr val="FF00FF"/>
                </a:solidFill>
              </a:rPr>
              <a:t>6</a:t>
            </a:r>
            <a:endParaRPr lang="en-US" baseline="-25000" dirty="0">
              <a:solidFill>
                <a:srgbClr val="FF00FF"/>
              </a:solidFill>
            </a:endParaRPr>
          </a:p>
        </p:txBody>
      </p:sp>
      <p:cxnSp>
        <p:nvCxnSpPr>
          <p:cNvPr id="15" name="Straight Arrow Connector 14"/>
          <p:cNvCxnSpPr/>
          <p:nvPr/>
        </p:nvCxnSpPr>
        <p:spPr bwMode="auto">
          <a:xfrm rot="5400000" flipH="1" flipV="1">
            <a:off x="1866900" y="2933700"/>
            <a:ext cx="609600" cy="533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9" name="Straight Arrow Connector 18"/>
          <p:cNvCxnSpPr/>
          <p:nvPr/>
        </p:nvCxnSpPr>
        <p:spPr bwMode="auto">
          <a:xfrm>
            <a:off x="1905000" y="3657600"/>
            <a:ext cx="4572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Straight Arrow Connector 19"/>
          <p:cNvCxnSpPr/>
          <p:nvPr/>
        </p:nvCxnSpPr>
        <p:spPr bwMode="auto">
          <a:xfrm rot="16200000" flipH="1">
            <a:off x="1371600" y="4343400"/>
            <a:ext cx="1600200" cy="533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4" name="TextBox 13"/>
          <p:cNvSpPr txBox="1"/>
          <p:nvPr/>
        </p:nvSpPr>
        <p:spPr>
          <a:xfrm>
            <a:off x="4267200" y="1563469"/>
            <a:ext cx="1676400" cy="646331"/>
          </a:xfrm>
          <a:prstGeom prst="rect">
            <a:avLst/>
          </a:prstGeom>
          <a:noFill/>
        </p:spPr>
        <p:txBody>
          <a:bodyPr wrap="square" rtlCol="0">
            <a:spAutoFit/>
          </a:bodyPr>
          <a:lstStyle/>
          <a:p>
            <a:r>
              <a:rPr lang="en-US" dirty="0" smtClean="0">
                <a:solidFill>
                  <a:srgbClr val="FF0000"/>
                </a:solidFill>
              </a:rPr>
              <a:t>partial trans.</a:t>
            </a:r>
            <a:r>
              <a:rPr lang="en-US" dirty="0" smtClean="0"/>
              <a:t/>
            </a:r>
            <a:br>
              <a:rPr lang="en-US" dirty="0" smtClean="0"/>
            </a:br>
            <a:r>
              <a:rPr lang="en-US" dirty="0" smtClean="0">
                <a:solidFill>
                  <a:srgbClr val="FF00FF"/>
                </a:solidFill>
              </a:rPr>
              <a:t>f</a:t>
            </a:r>
            <a:r>
              <a:rPr lang="en-US" baseline="-25000" dirty="0" smtClean="0">
                <a:solidFill>
                  <a:srgbClr val="FF00FF"/>
                </a:solidFill>
              </a:rPr>
              <a:t>1</a:t>
            </a:r>
            <a:r>
              <a:rPr lang="en-US" dirty="0" smtClean="0"/>
              <a:t> </a:t>
            </a:r>
            <a:r>
              <a:rPr lang="en-US" dirty="0" smtClean="0">
                <a:solidFill>
                  <a:srgbClr val="FF00FF"/>
                </a:solidFill>
              </a:rPr>
              <a:t>f</a:t>
            </a:r>
            <a:r>
              <a:rPr lang="en-US" baseline="-25000" dirty="0" smtClean="0">
                <a:solidFill>
                  <a:srgbClr val="FF00FF"/>
                </a:solidFill>
              </a:rPr>
              <a:t>2</a:t>
            </a:r>
            <a:r>
              <a:rPr lang="en-US" dirty="0" smtClean="0">
                <a:solidFill>
                  <a:srgbClr val="FF00FF"/>
                </a:solidFill>
              </a:rPr>
              <a:t> f</a:t>
            </a:r>
            <a:r>
              <a:rPr lang="en-US" baseline="-25000" dirty="0" smtClean="0">
                <a:solidFill>
                  <a:srgbClr val="FF00FF"/>
                </a:solidFill>
              </a:rPr>
              <a:t>3</a:t>
            </a:r>
            <a:r>
              <a:rPr lang="en-US" dirty="0" smtClean="0"/>
              <a:t> f</a:t>
            </a:r>
            <a:r>
              <a:rPr lang="en-US" baseline="-25000" dirty="0" smtClean="0"/>
              <a:t>4</a:t>
            </a:r>
            <a:r>
              <a:rPr lang="en-US" dirty="0" smtClean="0"/>
              <a:t> f</a:t>
            </a:r>
            <a:r>
              <a:rPr lang="en-US" baseline="-25000" dirty="0" smtClean="0"/>
              <a:t>5</a:t>
            </a:r>
            <a:r>
              <a:rPr lang="en-US" dirty="0" smtClean="0"/>
              <a:t> f</a:t>
            </a:r>
            <a:r>
              <a:rPr lang="en-US" baseline="-25000" dirty="0" smtClean="0"/>
              <a:t>6</a:t>
            </a:r>
            <a:endParaRPr lang="en-US" baseline="-25000" dirty="0"/>
          </a:p>
        </p:txBody>
      </p:sp>
      <p:sp>
        <p:nvSpPr>
          <p:cNvPr id="16" name="TextBox 15"/>
          <p:cNvSpPr txBox="1"/>
          <p:nvPr/>
        </p:nvSpPr>
        <p:spPr>
          <a:xfrm>
            <a:off x="4267200" y="2325469"/>
            <a:ext cx="1676400" cy="646331"/>
          </a:xfrm>
          <a:prstGeom prst="rect">
            <a:avLst/>
          </a:prstGeom>
          <a:noFill/>
        </p:spPr>
        <p:txBody>
          <a:bodyPr wrap="square" rtlCol="0">
            <a:spAutoFit/>
          </a:bodyPr>
          <a:lstStyle/>
          <a:p>
            <a:r>
              <a:rPr lang="en-US" dirty="0" smtClean="0">
                <a:solidFill>
                  <a:srgbClr val="FF0000"/>
                </a:solidFill>
              </a:rPr>
              <a:t>partial trans.</a:t>
            </a:r>
            <a:r>
              <a:rPr lang="en-US" dirty="0" smtClean="0"/>
              <a:t/>
            </a:r>
            <a:br>
              <a:rPr lang="en-US" dirty="0" smtClean="0"/>
            </a:br>
            <a:r>
              <a:rPr lang="en-US" dirty="0" smtClean="0">
                <a:solidFill>
                  <a:srgbClr val="FF00FF"/>
                </a:solidFill>
              </a:rPr>
              <a:t>f</a:t>
            </a:r>
            <a:r>
              <a:rPr lang="en-US" baseline="-25000" dirty="0" smtClean="0">
                <a:solidFill>
                  <a:srgbClr val="FF00FF"/>
                </a:solidFill>
              </a:rPr>
              <a:t>1</a:t>
            </a:r>
            <a:r>
              <a:rPr lang="en-US" dirty="0" smtClean="0"/>
              <a:t> f</a:t>
            </a:r>
            <a:r>
              <a:rPr lang="en-US" baseline="-25000" dirty="0" smtClean="0"/>
              <a:t>2</a:t>
            </a:r>
            <a:r>
              <a:rPr lang="en-US" dirty="0" smtClean="0"/>
              <a:t> </a:t>
            </a:r>
            <a:r>
              <a:rPr lang="en-US" dirty="0" smtClean="0">
                <a:solidFill>
                  <a:srgbClr val="FF00FF"/>
                </a:solidFill>
              </a:rPr>
              <a:t>f</a:t>
            </a:r>
            <a:r>
              <a:rPr lang="en-US" baseline="-25000" dirty="0" smtClean="0">
                <a:solidFill>
                  <a:srgbClr val="FF00FF"/>
                </a:solidFill>
              </a:rPr>
              <a:t>3</a:t>
            </a:r>
            <a:r>
              <a:rPr lang="en-US" dirty="0" smtClean="0">
                <a:solidFill>
                  <a:srgbClr val="FF00FF"/>
                </a:solidFill>
              </a:rPr>
              <a:t> f</a:t>
            </a:r>
            <a:r>
              <a:rPr lang="en-US" baseline="-25000" dirty="0" smtClean="0">
                <a:solidFill>
                  <a:srgbClr val="FF00FF"/>
                </a:solidFill>
              </a:rPr>
              <a:t>4</a:t>
            </a:r>
            <a:r>
              <a:rPr lang="en-US" dirty="0" smtClean="0"/>
              <a:t> f</a:t>
            </a:r>
            <a:r>
              <a:rPr lang="en-US" baseline="-25000" dirty="0" smtClean="0"/>
              <a:t>5</a:t>
            </a:r>
            <a:r>
              <a:rPr lang="en-US" dirty="0" smtClean="0"/>
              <a:t> f</a:t>
            </a:r>
            <a:r>
              <a:rPr lang="en-US" baseline="-25000" dirty="0" smtClean="0"/>
              <a:t>6</a:t>
            </a:r>
            <a:endParaRPr lang="en-US" baseline="-25000" dirty="0"/>
          </a:p>
        </p:txBody>
      </p:sp>
      <p:sp>
        <p:nvSpPr>
          <p:cNvPr id="17" name="TextBox 16"/>
          <p:cNvSpPr txBox="1"/>
          <p:nvPr/>
        </p:nvSpPr>
        <p:spPr>
          <a:xfrm>
            <a:off x="4267200" y="3087469"/>
            <a:ext cx="1676400" cy="646331"/>
          </a:xfrm>
          <a:prstGeom prst="rect">
            <a:avLst/>
          </a:prstGeom>
          <a:noFill/>
        </p:spPr>
        <p:txBody>
          <a:bodyPr wrap="square" rtlCol="0">
            <a:spAutoFit/>
          </a:bodyPr>
          <a:lstStyle/>
          <a:p>
            <a:r>
              <a:rPr lang="en-US" dirty="0" smtClean="0">
                <a:solidFill>
                  <a:srgbClr val="FF0000"/>
                </a:solidFill>
              </a:rPr>
              <a:t>partial trans.</a:t>
            </a:r>
            <a:r>
              <a:rPr lang="en-US" dirty="0" smtClean="0"/>
              <a:t/>
            </a:r>
            <a:br>
              <a:rPr lang="en-US" dirty="0" smtClean="0"/>
            </a:br>
            <a:r>
              <a:rPr lang="en-US" dirty="0" smtClean="0">
                <a:solidFill>
                  <a:srgbClr val="FF00FF"/>
                </a:solidFill>
              </a:rPr>
              <a:t>f</a:t>
            </a:r>
            <a:r>
              <a:rPr lang="en-US" baseline="-25000" dirty="0" smtClean="0">
                <a:solidFill>
                  <a:srgbClr val="FF00FF"/>
                </a:solidFill>
              </a:rPr>
              <a:t>1</a:t>
            </a:r>
            <a:r>
              <a:rPr lang="en-US" dirty="0" smtClean="0"/>
              <a:t> f</a:t>
            </a:r>
            <a:r>
              <a:rPr lang="en-US" baseline="-25000" dirty="0" smtClean="0"/>
              <a:t>2</a:t>
            </a:r>
            <a:r>
              <a:rPr lang="en-US" dirty="0" smtClean="0"/>
              <a:t> f</a:t>
            </a:r>
            <a:r>
              <a:rPr lang="en-US" baseline="-25000" dirty="0" smtClean="0"/>
              <a:t>3</a:t>
            </a:r>
            <a:r>
              <a:rPr lang="en-US" dirty="0" smtClean="0"/>
              <a:t> f</a:t>
            </a:r>
            <a:r>
              <a:rPr lang="en-US" baseline="-25000" dirty="0" smtClean="0"/>
              <a:t>4</a:t>
            </a:r>
            <a:r>
              <a:rPr lang="en-US" dirty="0" smtClean="0"/>
              <a:t> </a:t>
            </a:r>
            <a:r>
              <a:rPr lang="en-US" dirty="0" smtClean="0">
                <a:solidFill>
                  <a:srgbClr val="FF00FF"/>
                </a:solidFill>
              </a:rPr>
              <a:t>f</a:t>
            </a:r>
            <a:r>
              <a:rPr lang="en-US" baseline="-25000" dirty="0" smtClean="0">
                <a:solidFill>
                  <a:srgbClr val="FF00FF"/>
                </a:solidFill>
              </a:rPr>
              <a:t>5</a:t>
            </a:r>
            <a:r>
              <a:rPr lang="en-US" dirty="0" smtClean="0">
                <a:solidFill>
                  <a:srgbClr val="FF00FF"/>
                </a:solidFill>
              </a:rPr>
              <a:t> f</a:t>
            </a:r>
            <a:r>
              <a:rPr lang="en-US" baseline="-25000" dirty="0" smtClean="0">
                <a:solidFill>
                  <a:srgbClr val="FF00FF"/>
                </a:solidFill>
              </a:rPr>
              <a:t>6</a:t>
            </a:r>
            <a:endParaRPr lang="en-US" baseline="-25000" dirty="0">
              <a:solidFill>
                <a:srgbClr val="FF00FF"/>
              </a:solidFill>
            </a:endParaRPr>
          </a:p>
        </p:txBody>
      </p:sp>
      <p:cxnSp>
        <p:nvCxnSpPr>
          <p:cNvPr id="18" name="Straight Arrow Connector 17"/>
          <p:cNvCxnSpPr/>
          <p:nvPr/>
        </p:nvCxnSpPr>
        <p:spPr bwMode="auto">
          <a:xfrm flipV="1">
            <a:off x="3810000" y="1981200"/>
            <a:ext cx="609600" cy="533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Straight Arrow Connector 21"/>
          <p:cNvCxnSpPr/>
          <p:nvPr/>
        </p:nvCxnSpPr>
        <p:spPr bwMode="auto">
          <a:xfrm>
            <a:off x="3810000" y="2667000"/>
            <a:ext cx="6096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4" name="Straight Arrow Connector 23"/>
          <p:cNvCxnSpPr/>
          <p:nvPr/>
        </p:nvCxnSpPr>
        <p:spPr bwMode="auto">
          <a:xfrm>
            <a:off x="3810000" y="2819400"/>
            <a:ext cx="609600" cy="533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6" name="TextBox 25"/>
          <p:cNvSpPr txBox="1"/>
          <p:nvPr/>
        </p:nvSpPr>
        <p:spPr>
          <a:xfrm>
            <a:off x="4114800" y="4201180"/>
            <a:ext cx="1752600" cy="523220"/>
          </a:xfrm>
          <a:prstGeom prst="rect">
            <a:avLst/>
          </a:prstGeom>
          <a:noFill/>
        </p:spPr>
        <p:txBody>
          <a:bodyPr wrap="square" rtlCol="0">
            <a:spAutoFit/>
          </a:bodyPr>
          <a:lstStyle/>
          <a:p>
            <a:r>
              <a:rPr lang="en-US" sz="2800" dirty="0" smtClean="0"/>
              <a:t>…</a:t>
            </a:r>
            <a:endParaRPr lang="en-US" sz="2800"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a:t>
            </a:r>
            <a:endParaRPr lang="en-US" dirty="0"/>
          </a:p>
        </p:txBody>
      </p:sp>
      <p:sp>
        <p:nvSpPr>
          <p:cNvPr id="3" name="TextBox 2"/>
          <p:cNvSpPr txBox="1"/>
          <p:nvPr/>
        </p:nvSpPr>
        <p:spPr>
          <a:xfrm>
            <a:off x="381000" y="3429000"/>
            <a:ext cx="1676400" cy="369332"/>
          </a:xfrm>
          <a:prstGeom prst="rect">
            <a:avLst/>
          </a:prstGeom>
          <a:noFill/>
        </p:spPr>
        <p:txBody>
          <a:bodyPr wrap="square" rtlCol="0">
            <a:spAutoFit/>
          </a:bodyPr>
          <a:lstStyle/>
          <a:p>
            <a:r>
              <a:rPr lang="en-US" dirty="0" smtClean="0"/>
              <a:t>f</a:t>
            </a:r>
            <a:r>
              <a:rPr lang="en-US" baseline="-25000" dirty="0" smtClean="0"/>
              <a:t>1</a:t>
            </a:r>
            <a:r>
              <a:rPr lang="en-US" dirty="0" smtClean="0"/>
              <a:t> f</a:t>
            </a:r>
            <a:r>
              <a:rPr lang="en-US" baseline="-25000" dirty="0" smtClean="0"/>
              <a:t>2</a:t>
            </a:r>
            <a:r>
              <a:rPr lang="en-US" dirty="0" smtClean="0"/>
              <a:t> f</a:t>
            </a:r>
            <a:r>
              <a:rPr lang="en-US" baseline="-25000" dirty="0" smtClean="0"/>
              <a:t>3</a:t>
            </a:r>
            <a:r>
              <a:rPr lang="en-US" dirty="0" smtClean="0"/>
              <a:t> f</a:t>
            </a:r>
            <a:r>
              <a:rPr lang="en-US" baseline="-25000" dirty="0" smtClean="0"/>
              <a:t>4</a:t>
            </a:r>
            <a:r>
              <a:rPr lang="en-US" dirty="0" smtClean="0"/>
              <a:t> f</a:t>
            </a:r>
            <a:r>
              <a:rPr lang="en-US" baseline="-25000" dirty="0" smtClean="0"/>
              <a:t>5</a:t>
            </a:r>
            <a:r>
              <a:rPr lang="en-US" dirty="0" smtClean="0"/>
              <a:t> f</a:t>
            </a:r>
            <a:r>
              <a:rPr lang="en-US" baseline="-25000" dirty="0" smtClean="0"/>
              <a:t>6</a:t>
            </a:r>
            <a:endParaRPr lang="en-US" baseline="-25000" dirty="0"/>
          </a:p>
        </p:txBody>
      </p:sp>
      <p:graphicFrame>
        <p:nvGraphicFramePr>
          <p:cNvPr id="903170" name="Object 2"/>
          <p:cNvGraphicFramePr>
            <a:graphicFrameLocks noChangeAspect="1"/>
          </p:cNvGraphicFramePr>
          <p:nvPr/>
        </p:nvGraphicFramePr>
        <p:xfrm>
          <a:off x="762000" y="1371600"/>
          <a:ext cx="2901950" cy="398463"/>
        </p:xfrm>
        <a:graphic>
          <a:graphicData uri="http://schemas.openxmlformats.org/presentationml/2006/ole">
            <p:oleObj spid="_x0000_s906242" name="Equation" r:id="rId3" imgW="1295400" imgH="177800" progId="Equation.3">
              <p:embed/>
            </p:oleObj>
          </a:graphicData>
        </a:graphic>
      </p:graphicFrame>
      <p:sp>
        <p:nvSpPr>
          <p:cNvPr id="5" name="TextBox 4"/>
          <p:cNvSpPr txBox="1"/>
          <p:nvPr/>
        </p:nvSpPr>
        <p:spPr>
          <a:xfrm>
            <a:off x="2286000" y="2286000"/>
            <a:ext cx="1676400" cy="646331"/>
          </a:xfrm>
          <a:prstGeom prst="rect">
            <a:avLst/>
          </a:prstGeom>
          <a:noFill/>
        </p:spPr>
        <p:txBody>
          <a:bodyPr wrap="square" rtlCol="0">
            <a:spAutoFit/>
          </a:bodyPr>
          <a:lstStyle/>
          <a:p>
            <a:r>
              <a:rPr lang="en-US" dirty="0" smtClean="0">
                <a:solidFill>
                  <a:srgbClr val="FF0000"/>
                </a:solidFill>
              </a:rPr>
              <a:t>partial trans.</a:t>
            </a:r>
            <a:r>
              <a:rPr lang="en-US" dirty="0" smtClean="0"/>
              <a:t/>
            </a:r>
            <a:br>
              <a:rPr lang="en-US" dirty="0" smtClean="0"/>
            </a:br>
            <a:r>
              <a:rPr lang="en-US" dirty="0" smtClean="0">
                <a:solidFill>
                  <a:srgbClr val="FF00FF"/>
                </a:solidFill>
              </a:rPr>
              <a:t>f</a:t>
            </a:r>
            <a:r>
              <a:rPr lang="en-US" baseline="-25000" dirty="0" smtClean="0">
                <a:solidFill>
                  <a:srgbClr val="FF00FF"/>
                </a:solidFill>
              </a:rPr>
              <a:t>1</a:t>
            </a:r>
            <a:r>
              <a:rPr lang="en-US" dirty="0" smtClean="0"/>
              <a:t> f</a:t>
            </a:r>
            <a:r>
              <a:rPr lang="en-US" baseline="-25000" dirty="0" smtClean="0"/>
              <a:t>2</a:t>
            </a:r>
            <a:r>
              <a:rPr lang="en-US" dirty="0" smtClean="0"/>
              <a:t> f</a:t>
            </a:r>
            <a:r>
              <a:rPr lang="en-US" baseline="-25000" dirty="0" smtClean="0"/>
              <a:t>3</a:t>
            </a:r>
            <a:r>
              <a:rPr lang="en-US" dirty="0" smtClean="0"/>
              <a:t> f</a:t>
            </a:r>
            <a:r>
              <a:rPr lang="en-US" baseline="-25000" dirty="0" smtClean="0"/>
              <a:t>4</a:t>
            </a:r>
            <a:r>
              <a:rPr lang="en-US" dirty="0" smtClean="0"/>
              <a:t> f</a:t>
            </a:r>
            <a:r>
              <a:rPr lang="en-US" baseline="-25000" dirty="0" smtClean="0"/>
              <a:t>5</a:t>
            </a:r>
            <a:r>
              <a:rPr lang="en-US" dirty="0" smtClean="0"/>
              <a:t> f</a:t>
            </a:r>
            <a:r>
              <a:rPr lang="en-US" baseline="-25000" dirty="0" smtClean="0"/>
              <a:t>6</a:t>
            </a:r>
            <a:endParaRPr lang="en-US" baseline="-25000" dirty="0"/>
          </a:p>
        </p:txBody>
      </p:sp>
      <p:sp>
        <p:nvSpPr>
          <p:cNvPr id="9" name="TextBox 8"/>
          <p:cNvSpPr txBox="1"/>
          <p:nvPr/>
        </p:nvSpPr>
        <p:spPr>
          <a:xfrm>
            <a:off x="2209800" y="4114800"/>
            <a:ext cx="1752600" cy="523220"/>
          </a:xfrm>
          <a:prstGeom prst="rect">
            <a:avLst/>
          </a:prstGeom>
          <a:noFill/>
        </p:spPr>
        <p:txBody>
          <a:bodyPr wrap="square" rtlCol="0">
            <a:spAutoFit/>
          </a:bodyPr>
          <a:lstStyle/>
          <a:p>
            <a:r>
              <a:rPr lang="en-US" sz="2800" dirty="0" smtClean="0"/>
              <a:t>…</a:t>
            </a:r>
            <a:endParaRPr lang="en-US" sz="2800" dirty="0"/>
          </a:p>
        </p:txBody>
      </p:sp>
      <p:sp>
        <p:nvSpPr>
          <p:cNvPr id="12" name="TextBox 11"/>
          <p:cNvSpPr txBox="1"/>
          <p:nvPr/>
        </p:nvSpPr>
        <p:spPr>
          <a:xfrm>
            <a:off x="2286000" y="3468469"/>
            <a:ext cx="1676400" cy="646331"/>
          </a:xfrm>
          <a:prstGeom prst="rect">
            <a:avLst/>
          </a:prstGeom>
          <a:noFill/>
        </p:spPr>
        <p:txBody>
          <a:bodyPr wrap="square" rtlCol="0">
            <a:spAutoFit/>
          </a:bodyPr>
          <a:lstStyle/>
          <a:p>
            <a:r>
              <a:rPr lang="en-US" b="1" dirty="0" smtClean="0">
                <a:solidFill>
                  <a:srgbClr val="FF0000"/>
                </a:solidFill>
              </a:rPr>
              <a:t>partial trans.</a:t>
            </a:r>
            <a:r>
              <a:rPr lang="en-US" b="1" dirty="0" smtClean="0"/>
              <a:t/>
            </a:r>
            <a:br>
              <a:rPr lang="en-US" b="1" dirty="0" smtClean="0"/>
            </a:br>
            <a:r>
              <a:rPr lang="en-US" b="1" dirty="0" smtClean="0">
                <a:solidFill>
                  <a:srgbClr val="FF00FF"/>
                </a:solidFill>
              </a:rPr>
              <a:t>f</a:t>
            </a:r>
            <a:r>
              <a:rPr lang="en-US" b="1" baseline="-25000" dirty="0" smtClean="0">
                <a:solidFill>
                  <a:srgbClr val="FF00FF"/>
                </a:solidFill>
              </a:rPr>
              <a:t>1</a:t>
            </a:r>
            <a:r>
              <a:rPr lang="en-US" b="1" dirty="0" smtClean="0"/>
              <a:t> </a:t>
            </a:r>
            <a:r>
              <a:rPr lang="en-US" b="1" dirty="0" smtClean="0">
                <a:solidFill>
                  <a:srgbClr val="FF00FF"/>
                </a:solidFill>
              </a:rPr>
              <a:t>f</a:t>
            </a:r>
            <a:r>
              <a:rPr lang="en-US" b="1" baseline="-25000" dirty="0" smtClean="0">
                <a:solidFill>
                  <a:srgbClr val="FF00FF"/>
                </a:solidFill>
              </a:rPr>
              <a:t>2</a:t>
            </a:r>
            <a:r>
              <a:rPr lang="en-US" b="1" dirty="0" smtClean="0"/>
              <a:t> f</a:t>
            </a:r>
            <a:r>
              <a:rPr lang="en-US" b="1" baseline="-25000" dirty="0" smtClean="0"/>
              <a:t>3</a:t>
            </a:r>
            <a:r>
              <a:rPr lang="en-US" b="1" dirty="0" smtClean="0"/>
              <a:t> f</a:t>
            </a:r>
            <a:r>
              <a:rPr lang="en-US" b="1" baseline="-25000" dirty="0" smtClean="0"/>
              <a:t>4</a:t>
            </a:r>
            <a:r>
              <a:rPr lang="en-US" b="1" dirty="0" smtClean="0"/>
              <a:t> f</a:t>
            </a:r>
            <a:r>
              <a:rPr lang="en-US" b="1" baseline="-25000" dirty="0" smtClean="0"/>
              <a:t>5</a:t>
            </a:r>
            <a:r>
              <a:rPr lang="en-US" b="1" dirty="0" smtClean="0"/>
              <a:t> f</a:t>
            </a:r>
            <a:r>
              <a:rPr lang="en-US" b="1" baseline="-25000" dirty="0" smtClean="0"/>
              <a:t>6</a:t>
            </a:r>
            <a:endParaRPr lang="en-US" b="1" baseline="-25000" dirty="0"/>
          </a:p>
        </p:txBody>
      </p:sp>
      <p:sp>
        <p:nvSpPr>
          <p:cNvPr id="13" name="TextBox 12"/>
          <p:cNvSpPr txBox="1"/>
          <p:nvPr/>
        </p:nvSpPr>
        <p:spPr>
          <a:xfrm>
            <a:off x="2362200" y="5221069"/>
            <a:ext cx="1676400" cy="646331"/>
          </a:xfrm>
          <a:prstGeom prst="rect">
            <a:avLst/>
          </a:prstGeom>
          <a:noFill/>
        </p:spPr>
        <p:txBody>
          <a:bodyPr wrap="square" rtlCol="0">
            <a:spAutoFit/>
          </a:bodyPr>
          <a:lstStyle/>
          <a:p>
            <a:r>
              <a:rPr lang="en-US" dirty="0" smtClean="0">
                <a:solidFill>
                  <a:srgbClr val="FF0000"/>
                </a:solidFill>
              </a:rPr>
              <a:t>partial trans.</a:t>
            </a:r>
            <a:r>
              <a:rPr lang="en-US" dirty="0" smtClean="0"/>
              <a:t/>
            </a:r>
            <a:br>
              <a:rPr lang="en-US" dirty="0" smtClean="0"/>
            </a:br>
            <a:r>
              <a:rPr lang="en-US" dirty="0" smtClean="0">
                <a:solidFill>
                  <a:schemeClr val="tx2"/>
                </a:solidFill>
              </a:rPr>
              <a:t>f</a:t>
            </a:r>
            <a:r>
              <a:rPr lang="en-US" baseline="-25000" dirty="0" smtClean="0">
                <a:solidFill>
                  <a:schemeClr val="tx2"/>
                </a:solidFill>
              </a:rPr>
              <a:t>1</a:t>
            </a:r>
            <a:r>
              <a:rPr lang="en-US" dirty="0" smtClean="0">
                <a:solidFill>
                  <a:schemeClr val="tx2"/>
                </a:solidFill>
              </a:rPr>
              <a:t> f</a:t>
            </a:r>
            <a:r>
              <a:rPr lang="en-US" baseline="-25000" dirty="0" smtClean="0">
                <a:solidFill>
                  <a:schemeClr val="tx2"/>
                </a:solidFill>
              </a:rPr>
              <a:t>2</a:t>
            </a:r>
            <a:r>
              <a:rPr lang="en-US" dirty="0" smtClean="0">
                <a:solidFill>
                  <a:schemeClr val="tx2"/>
                </a:solidFill>
              </a:rPr>
              <a:t> </a:t>
            </a:r>
            <a:r>
              <a:rPr lang="en-US" dirty="0" smtClean="0"/>
              <a:t>f</a:t>
            </a:r>
            <a:r>
              <a:rPr lang="en-US" baseline="-25000" dirty="0" smtClean="0"/>
              <a:t>3</a:t>
            </a:r>
            <a:r>
              <a:rPr lang="en-US" dirty="0" smtClean="0"/>
              <a:t> </a:t>
            </a:r>
            <a:r>
              <a:rPr lang="en-US" dirty="0" smtClean="0">
                <a:solidFill>
                  <a:srgbClr val="FF00FF"/>
                </a:solidFill>
              </a:rPr>
              <a:t>f</a:t>
            </a:r>
            <a:r>
              <a:rPr lang="en-US" baseline="-25000" dirty="0" smtClean="0">
                <a:solidFill>
                  <a:srgbClr val="FF00FF"/>
                </a:solidFill>
              </a:rPr>
              <a:t>4</a:t>
            </a:r>
            <a:r>
              <a:rPr lang="en-US" dirty="0" smtClean="0">
                <a:solidFill>
                  <a:srgbClr val="FF00FF"/>
                </a:solidFill>
              </a:rPr>
              <a:t> f</a:t>
            </a:r>
            <a:r>
              <a:rPr lang="en-US" baseline="-25000" dirty="0" smtClean="0">
                <a:solidFill>
                  <a:srgbClr val="FF00FF"/>
                </a:solidFill>
              </a:rPr>
              <a:t>5</a:t>
            </a:r>
            <a:r>
              <a:rPr lang="en-US" dirty="0" smtClean="0">
                <a:solidFill>
                  <a:srgbClr val="FF00FF"/>
                </a:solidFill>
              </a:rPr>
              <a:t> f</a:t>
            </a:r>
            <a:r>
              <a:rPr lang="en-US" baseline="-25000" dirty="0" smtClean="0">
                <a:solidFill>
                  <a:srgbClr val="FF00FF"/>
                </a:solidFill>
              </a:rPr>
              <a:t>6</a:t>
            </a:r>
            <a:endParaRPr lang="en-US" baseline="-25000" dirty="0">
              <a:solidFill>
                <a:srgbClr val="FF00FF"/>
              </a:solidFill>
            </a:endParaRPr>
          </a:p>
        </p:txBody>
      </p:sp>
      <p:cxnSp>
        <p:nvCxnSpPr>
          <p:cNvPr id="15" name="Straight Arrow Connector 14"/>
          <p:cNvCxnSpPr/>
          <p:nvPr/>
        </p:nvCxnSpPr>
        <p:spPr bwMode="auto">
          <a:xfrm rot="5400000" flipH="1" flipV="1">
            <a:off x="1866900" y="2933700"/>
            <a:ext cx="609600" cy="533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9" name="Straight Arrow Connector 18"/>
          <p:cNvCxnSpPr/>
          <p:nvPr/>
        </p:nvCxnSpPr>
        <p:spPr bwMode="auto">
          <a:xfrm>
            <a:off x="1905000" y="3657600"/>
            <a:ext cx="4572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Straight Arrow Connector 19"/>
          <p:cNvCxnSpPr/>
          <p:nvPr/>
        </p:nvCxnSpPr>
        <p:spPr bwMode="auto">
          <a:xfrm rot="16200000" flipH="1">
            <a:off x="1371600" y="4343400"/>
            <a:ext cx="1600200" cy="533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4" name="TextBox 13"/>
          <p:cNvSpPr txBox="1"/>
          <p:nvPr/>
        </p:nvSpPr>
        <p:spPr>
          <a:xfrm>
            <a:off x="4267200" y="1563469"/>
            <a:ext cx="1676400" cy="646331"/>
          </a:xfrm>
          <a:prstGeom prst="rect">
            <a:avLst/>
          </a:prstGeom>
          <a:noFill/>
        </p:spPr>
        <p:txBody>
          <a:bodyPr wrap="square" rtlCol="0">
            <a:spAutoFit/>
          </a:bodyPr>
          <a:lstStyle/>
          <a:p>
            <a:r>
              <a:rPr lang="en-US" dirty="0" smtClean="0">
                <a:solidFill>
                  <a:srgbClr val="FF0000"/>
                </a:solidFill>
              </a:rPr>
              <a:t>partial trans.</a:t>
            </a:r>
            <a:r>
              <a:rPr lang="en-US" dirty="0" smtClean="0"/>
              <a:t/>
            </a:r>
            <a:br>
              <a:rPr lang="en-US" dirty="0" smtClean="0"/>
            </a:br>
            <a:r>
              <a:rPr lang="en-US" dirty="0" smtClean="0">
                <a:solidFill>
                  <a:srgbClr val="FF00FF"/>
                </a:solidFill>
              </a:rPr>
              <a:t>f</a:t>
            </a:r>
            <a:r>
              <a:rPr lang="en-US" baseline="-25000" dirty="0" smtClean="0">
                <a:solidFill>
                  <a:srgbClr val="FF00FF"/>
                </a:solidFill>
              </a:rPr>
              <a:t>1</a:t>
            </a:r>
            <a:r>
              <a:rPr lang="en-US" dirty="0" smtClean="0"/>
              <a:t> </a:t>
            </a:r>
            <a:r>
              <a:rPr lang="en-US" dirty="0" smtClean="0">
                <a:solidFill>
                  <a:srgbClr val="FF00FF"/>
                </a:solidFill>
              </a:rPr>
              <a:t>f</a:t>
            </a:r>
            <a:r>
              <a:rPr lang="en-US" baseline="-25000" dirty="0" smtClean="0">
                <a:solidFill>
                  <a:srgbClr val="FF00FF"/>
                </a:solidFill>
              </a:rPr>
              <a:t>2</a:t>
            </a:r>
            <a:r>
              <a:rPr lang="en-US" dirty="0" smtClean="0">
                <a:solidFill>
                  <a:srgbClr val="FF00FF"/>
                </a:solidFill>
              </a:rPr>
              <a:t> f</a:t>
            </a:r>
            <a:r>
              <a:rPr lang="en-US" baseline="-25000" dirty="0" smtClean="0">
                <a:solidFill>
                  <a:srgbClr val="FF00FF"/>
                </a:solidFill>
              </a:rPr>
              <a:t>3</a:t>
            </a:r>
            <a:r>
              <a:rPr lang="en-US" dirty="0" smtClean="0"/>
              <a:t> f</a:t>
            </a:r>
            <a:r>
              <a:rPr lang="en-US" baseline="-25000" dirty="0" smtClean="0"/>
              <a:t>4</a:t>
            </a:r>
            <a:r>
              <a:rPr lang="en-US" dirty="0" smtClean="0"/>
              <a:t> f</a:t>
            </a:r>
            <a:r>
              <a:rPr lang="en-US" baseline="-25000" dirty="0" smtClean="0"/>
              <a:t>5</a:t>
            </a:r>
            <a:r>
              <a:rPr lang="en-US" dirty="0" smtClean="0"/>
              <a:t> f</a:t>
            </a:r>
            <a:r>
              <a:rPr lang="en-US" baseline="-25000" dirty="0" smtClean="0"/>
              <a:t>6</a:t>
            </a:r>
            <a:endParaRPr lang="en-US" baseline="-25000" dirty="0"/>
          </a:p>
        </p:txBody>
      </p:sp>
      <p:sp>
        <p:nvSpPr>
          <p:cNvPr id="16" name="TextBox 15"/>
          <p:cNvSpPr txBox="1"/>
          <p:nvPr/>
        </p:nvSpPr>
        <p:spPr>
          <a:xfrm>
            <a:off x="4267200" y="2325469"/>
            <a:ext cx="1676400" cy="646331"/>
          </a:xfrm>
          <a:prstGeom prst="rect">
            <a:avLst/>
          </a:prstGeom>
          <a:noFill/>
        </p:spPr>
        <p:txBody>
          <a:bodyPr wrap="square" rtlCol="0">
            <a:spAutoFit/>
          </a:bodyPr>
          <a:lstStyle/>
          <a:p>
            <a:r>
              <a:rPr lang="en-US" dirty="0" smtClean="0">
                <a:solidFill>
                  <a:srgbClr val="FF0000"/>
                </a:solidFill>
              </a:rPr>
              <a:t>partial trans.</a:t>
            </a:r>
            <a:r>
              <a:rPr lang="en-US" dirty="0" smtClean="0"/>
              <a:t/>
            </a:r>
            <a:br>
              <a:rPr lang="en-US" dirty="0" smtClean="0"/>
            </a:br>
            <a:r>
              <a:rPr lang="en-US" dirty="0" smtClean="0">
                <a:solidFill>
                  <a:srgbClr val="FF00FF"/>
                </a:solidFill>
              </a:rPr>
              <a:t>f</a:t>
            </a:r>
            <a:r>
              <a:rPr lang="en-US" baseline="-25000" dirty="0" smtClean="0">
                <a:solidFill>
                  <a:srgbClr val="FF00FF"/>
                </a:solidFill>
              </a:rPr>
              <a:t>1</a:t>
            </a:r>
            <a:r>
              <a:rPr lang="en-US" dirty="0" smtClean="0"/>
              <a:t> f</a:t>
            </a:r>
            <a:r>
              <a:rPr lang="en-US" baseline="-25000" dirty="0" smtClean="0"/>
              <a:t>2</a:t>
            </a:r>
            <a:r>
              <a:rPr lang="en-US" dirty="0" smtClean="0"/>
              <a:t> </a:t>
            </a:r>
            <a:r>
              <a:rPr lang="en-US" dirty="0" smtClean="0">
                <a:solidFill>
                  <a:srgbClr val="FF00FF"/>
                </a:solidFill>
              </a:rPr>
              <a:t>f</a:t>
            </a:r>
            <a:r>
              <a:rPr lang="en-US" baseline="-25000" dirty="0" smtClean="0">
                <a:solidFill>
                  <a:srgbClr val="FF00FF"/>
                </a:solidFill>
              </a:rPr>
              <a:t>3</a:t>
            </a:r>
            <a:r>
              <a:rPr lang="en-US" dirty="0" smtClean="0">
                <a:solidFill>
                  <a:srgbClr val="FF00FF"/>
                </a:solidFill>
              </a:rPr>
              <a:t> f</a:t>
            </a:r>
            <a:r>
              <a:rPr lang="en-US" baseline="-25000" dirty="0" smtClean="0">
                <a:solidFill>
                  <a:srgbClr val="FF00FF"/>
                </a:solidFill>
              </a:rPr>
              <a:t>4</a:t>
            </a:r>
            <a:r>
              <a:rPr lang="en-US" dirty="0" smtClean="0"/>
              <a:t> f</a:t>
            </a:r>
            <a:r>
              <a:rPr lang="en-US" baseline="-25000" dirty="0" smtClean="0"/>
              <a:t>5</a:t>
            </a:r>
            <a:r>
              <a:rPr lang="en-US" dirty="0" smtClean="0"/>
              <a:t> f</a:t>
            </a:r>
            <a:r>
              <a:rPr lang="en-US" baseline="-25000" dirty="0" smtClean="0"/>
              <a:t>6</a:t>
            </a:r>
            <a:endParaRPr lang="en-US" baseline="-25000" dirty="0"/>
          </a:p>
        </p:txBody>
      </p:sp>
      <p:sp>
        <p:nvSpPr>
          <p:cNvPr id="17" name="TextBox 16"/>
          <p:cNvSpPr txBox="1"/>
          <p:nvPr/>
        </p:nvSpPr>
        <p:spPr>
          <a:xfrm>
            <a:off x="4267200" y="3087469"/>
            <a:ext cx="1676400" cy="646331"/>
          </a:xfrm>
          <a:prstGeom prst="rect">
            <a:avLst/>
          </a:prstGeom>
          <a:noFill/>
        </p:spPr>
        <p:txBody>
          <a:bodyPr wrap="square" rtlCol="0">
            <a:spAutoFit/>
          </a:bodyPr>
          <a:lstStyle/>
          <a:p>
            <a:r>
              <a:rPr lang="en-US" dirty="0" smtClean="0">
                <a:solidFill>
                  <a:srgbClr val="FF0000"/>
                </a:solidFill>
              </a:rPr>
              <a:t>partial trans.</a:t>
            </a:r>
            <a:r>
              <a:rPr lang="en-US" dirty="0" smtClean="0"/>
              <a:t/>
            </a:r>
            <a:br>
              <a:rPr lang="en-US" dirty="0" smtClean="0"/>
            </a:br>
            <a:r>
              <a:rPr lang="en-US" dirty="0" smtClean="0">
                <a:solidFill>
                  <a:srgbClr val="FF00FF"/>
                </a:solidFill>
              </a:rPr>
              <a:t>f</a:t>
            </a:r>
            <a:r>
              <a:rPr lang="en-US" baseline="-25000" dirty="0" smtClean="0">
                <a:solidFill>
                  <a:srgbClr val="FF00FF"/>
                </a:solidFill>
              </a:rPr>
              <a:t>1</a:t>
            </a:r>
            <a:r>
              <a:rPr lang="en-US" dirty="0" smtClean="0"/>
              <a:t> f</a:t>
            </a:r>
            <a:r>
              <a:rPr lang="en-US" baseline="-25000" dirty="0" smtClean="0"/>
              <a:t>2</a:t>
            </a:r>
            <a:r>
              <a:rPr lang="en-US" dirty="0" smtClean="0"/>
              <a:t> f</a:t>
            </a:r>
            <a:r>
              <a:rPr lang="en-US" baseline="-25000" dirty="0" smtClean="0"/>
              <a:t>3</a:t>
            </a:r>
            <a:r>
              <a:rPr lang="en-US" dirty="0" smtClean="0"/>
              <a:t> f</a:t>
            </a:r>
            <a:r>
              <a:rPr lang="en-US" baseline="-25000" dirty="0" smtClean="0"/>
              <a:t>4</a:t>
            </a:r>
            <a:r>
              <a:rPr lang="en-US" dirty="0" smtClean="0"/>
              <a:t> </a:t>
            </a:r>
            <a:r>
              <a:rPr lang="en-US" dirty="0" smtClean="0">
                <a:solidFill>
                  <a:srgbClr val="FF00FF"/>
                </a:solidFill>
              </a:rPr>
              <a:t>f</a:t>
            </a:r>
            <a:r>
              <a:rPr lang="en-US" baseline="-25000" dirty="0" smtClean="0">
                <a:solidFill>
                  <a:srgbClr val="FF00FF"/>
                </a:solidFill>
              </a:rPr>
              <a:t>5</a:t>
            </a:r>
            <a:r>
              <a:rPr lang="en-US" dirty="0" smtClean="0">
                <a:solidFill>
                  <a:srgbClr val="FF00FF"/>
                </a:solidFill>
              </a:rPr>
              <a:t> f</a:t>
            </a:r>
            <a:r>
              <a:rPr lang="en-US" baseline="-25000" dirty="0" smtClean="0">
                <a:solidFill>
                  <a:srgbClr val="FF00FF"/>
                </a:solidFill>
              </a:rPr>
              <a:t>6</a:t>
            </a:r>
            <a:endParaRPr lang="en-US" baseline="-25000" dirty="0">
              <a:solidFill>
                <a:srgbClr val="FF00FF"/>
              </a:solidFill>
            </a:endParaRPr>
          </a:p>
        </p:txBody>
      </p:sp>
      <p:cxnSp>
        <p:nvCxnSpPr>
          <p:cNvPr id="18" name="Straight Arrow Connector 17"/>
          <p:cNvCxnSpPr/>
          <p:nvPr/>
        </p:nvCxnSpPr>
        <p:spPr bwMode="auto">
          <a:xfrm flipV="1">
            <a:off x="3810000" y="1981200"/>
            <a:ext cx="609600" cy="533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Straight Arrow Connector 21"/>
          <p:cNvCxnSpPr/>
          <p:nvPr/>
        </p:nvCxnSpPr>
        <p:spPr bwMode="auto">
          <a:xfrm>
            <a:off x="3810000" y="2667000"/>
            <a:ext cx="6096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4" name="Straight Arrow Connector 23"/>
          <p:cNvCxnSpPr/>
          <p:nvPr/>
        </p:nvCxnSpPr>
        <p:spPr bwMode="auto">
          <a:xfrm>
            <a:off x="3810000" y="2819400"/>
            <a:ext cx="609600" cy="533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6" name="TextBox 25"/>
          <p:cNvSpPr txBox="1"/>
          <p:nvPr/>
        </p:nvSpPr>
        <p:spPr>
          <a:xfrm>
            <a:off x="4114800" y="4201180"/>
            <a:ext cx="1752600" cy="523220"/>
          </a:xfrm>
          <a:prstGeom prst="rect">
            <a:avLst/>
          </a:prstGeom>
          <a:noFill/>
        </p:spPr>
        <p:txBody>
          <a:bodyPr wrap="square" rtlCol="0">
            <a:spAutoFit/>
          </a:bodyPr>
          <a:lstStyle/>
          <a:p>
            <a:r>
              <a:rPr lang="en-US" sz="2800" dirty="0" smtClean="0"/>
              <a:t>…</a:t>
            </a:r>
            <a:endParaRPr lang="en-US" sz="2800" dirty="0"/>
          </a:p>
        </p:txBody>
      </p:sp>
      <p:sp>
        <p:nvSpPr>
          <p:cNvPr id="21" name="TextBox 20"/>
          <p:cNvSpPr txBox="1"/>
          <p:nvPr/>
        </p:nvSpPr>
        <p:spPr>
          <a:xfrm>
            <a:off x="4267200" y="5105400"/>
            <a:ext cx="4495800" cy="1200329"/>
          </a:xfrm>
          <a:prstGeom prst="rect">
            <a:avLst/>
          </a:prstGeom>
          <a:noFill/>
        </p:spPr>
        <p:txBody>
          <a:bodyPr wrap="square" rtlCol="0">
            <a:spAutoFit/>
          </a:bodyPr>
          <a:lstStyle/>
          <a:p>
            <a:pPr algn="l">
              <a:buFont typeface="Arial"/>
              <a:buChar char="•"/>
            </a:pPr>
            <a:r>
              <a:rPr lang="en-US" dirty="0" smtClean="0"/>
              <a:t> State space search problem</a:t>
            </a:r>
          </a:p>
          <a:p>
            <a:pPr algn="l">
              <a:buFont typeface="Arial"/>
              <a:buChar char="•"/>
            </a:pPr>
            <a:r>
              <a:rPr lang="en-US" dirty="0" smtClean="0"/>
              <a:t> Huge space</a:t>
            </a:r>
          </a:p>
          <a:p>
            <a:pPr algn="l">
              <a:buFont typeface="Arial"/>
              <a:buChar char="•"/>
            </a:pPr>
            <a:r>
              <a:rPr lang="en-US" dirty="0" smtClean="0"/>
              <a:t> Evaluate intermediate hypotheses using model and prune partial hypotheses</a:t>
            </a:r>
            <a:endParaRPr 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6610" name="Rectangle 2"/>
          <p:cNvSpPr>
            <a:spLocks noGrp="1" noChangeArrowheads="1"/>
          </p:cNvSpPr>
          <p:nvPr>
            <p:ph type="title"/>
          </p:nvPr>
        </p:nvSpPr>
        <p:spPr>
          <a:xfrm>
            <a:off x="457200" y="0"/>
            <a:ext cx="8229600" cy="1143000"/>
          </a:xfrm>
        </p:spPr>
        <p:txBody>
          <a:bodyPr/>
          <a:lstStyle/>
          <a:p>
            <a:r>
              <a:rPr lang="en-US" sz="4000" dirty="0" smtClean="0"/>
              <a:t>Problems </a:t>
            </a:r>
            <a:r>
              <a:rPr lang="en-US" sz="4000" dirty="0"/>
              <a:t>for Statistical MT</a:t>
            </a:r>
          </a:p>
        </p:txBody>
      </p:sp>
      <p:sp>
        <p:nvSpPr>
          <p:cNvPr id="836611" name="Rectangle 3"/>
          <p:cNvSpPr>
            <a:spLocks noGrp="1" noChangeArrowheads="1"/>
          </p:cNvSpPr>
          <p:nvPr>
            <p:ph type="body" idx="1"/>
          </p:nvPr>
        </p:nvSpPr>
        <p:spPr>
          <a:xfrm>
            <a:off x="152400" y="1219200"/>
            <a:ext cx="8686800" cy="5410200"/>
          </a:xfrm>
        </p:spPr>
        <p:txBody>
          <a:bodyPr/>
          <a:lstStyle/>
          <a:p>
            <a:pPr>
              <a:lnSpc>
                <a:spcPct val="90000"/>
              </a:lnSpc>
            </a:pPr>
            <a:r>
              <a:rPr lang="en-US" sz="3600" dirty="0" smtClean="0">
                <a:solidFill>
                  <a:srgbClr val="B3B3B3"/>
                </a:solidFill>
              </a:rPr>
              <a:t>Preprocessing</a:t>
            </a:r>
          </a:p>
          <a:p>
            <a:pPr>
              <a:lnSpc>
                <a:spcPct val="90000"/>
              </a:lnSpc>
            </a:pPr>
            <a:r>
              <a:rPr lang="en-US" sz="3600" dirty="0" smtClean="0">
                <a:solidFill>
                  <a:srgbClr val="B3B3B3"/>
                </a:solidFill>
              </a:rPr>
              <a:t>Language modeling</a:t>
            </a:r>
          </a:p>
          <a:p>
            <a:pPr>
              <a:lnSpc>
                <a:spcPct val="90000"/>
              </a:lnSpc>
            </a:pPr>
            <a:r>
              <a:rPr lang="en-US" sz="3600" dirty="0" smtClean="0">
                <a:solidFill>
                  <a:srgbClr val="B3B3B3"/>
                </a:solidFill>
              </a:rPr>
              <a:t>Translation modeling</a:t>
            </a:r>
          </a:p>
          <a:p>
            <a:pPr>
              <a:lnSpc>
                <a:spcPct val="90000"/>
              </a:lnSpc>
            </a:pPr>
            <a:r>
              <a:rPr lang="en-US" sz="3600" dirty="0" smtClean="0">
                <a:solidFill>
                  <a:srgbClr val="B3B3B3"/>
                </a:solidFill>
              </a:rPr>
              <a:t>Decoding</a:t>
            </a:r>
          </a:p>
          <a:p>
            <a:pPr>
              <a:lnSpc>
                <a:spcPct val="90000"/>
              </a:lnSpc>
            </a:pPr>
            <a:r>
              <a:rPr lang="en-US" sz="3600" dirty="0" smtClean="0"/>
              <a:t>Parameter optimization</a:t>
            </a:r>
          </a:p>
          <a:p>
            <a:pPr>
              <a:lnSpc>
                <a:spcPct val="90000"/>
              </a:lnSpc>
            </a:pPr>
            <a:r>
              <a:rPr lang="en-US" sz="3600" dirty="0" smtClean="0">
                <a:solidFill>
                  <a:schemeClr val="bg2">
                    <a:lumMod val="60000"/>
                    <a:lumOff val="40000"/>
                  </a:schemeClr>
                </a:solidFill>
              </a:rPr>
              <a:t>Evaluation</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3986" name="Rectangle 2"/>
          <p:cNvSpPr>
            <a:spLocks noGrp="1" noChangeArrowheads="1"/>
          </p:cNvSpPr>
          <p:nvPr>
            <p:ph type="title" sz="quarter"/>
          </p:nvPr>
        </p:nvSpPr>
        <p:spPr>
          <a:xfrm>
            <a:off x="457200" y="0"/>
            <a:ext cx="8229600" cy="1143000"/>
          </a:xfrm>
        </p:spPr>
        <p:txBody>
          <a:bodyPr/>
          <a:lstStyle/>
          <a:p>
            <a:r>
              <a:rPr lang="en-US"/>
              <a:t>The Problem:  Learn Lambdas</a:t>
            </a:r>
          </a:p>
        </p:txBody>
      </p:sp>
      <p:graphicFrame>
        <p:nvGraphicFramePr>
          <p:cNvPr id="553988" name="Object 4"/>
          <p:cNvGraphicFramePr>
            <a:graphicFrameLocks noChangeAspect="1"/>
          </p:cNvGraphicFramePr>
          <p:nvPr>
            <p:ph sz="quarter" idx="1"/>
          </p:nvPr>
        </p:nvGraphicFramePr>
        <p:xfrm>
          <a:off x="457200" y="990600"/>
          <a:ext cx="2514600" cy="735013"/>
        </p:xfrm>
        <a:graphic>
          <a:graphicData uri="http://schemas.openxmlformats.org/presentationml/2006/ole">
            <p:oleObj spid="_x0000_s896002" name="Equation" r:id="rId4" imgW="1435497" imgH="419497" progId="Equation.3">
              <p:embed/>
            </p:oleObj>
          </a:graphicData>
        </a:graphic>
      </p:graphicFrame>
      <p:graphicFrame>
        <p:nvGraphicFramePr>
          <p:cNvPr id="553990" name="Object 6"/>
          <p:cNvGraphicFramePr>
            <a:graphicFrameLocks noChangeAspect="1"/>
          </p:cNvGraphicFramePr>
          <p:nvPr>
            <p:ph sz="quarter" idx="2"/>
          </p:nvPr>
        </p:nvGraphicFramePr>
        <p:xfrm>
          <a:off x="1295400" y="1920875"/>
          <a:ext cx="2133600" cy="769938"/>
        </p:xfrm>
        <a:graphic>
          <a:graphicData uri="http://schemas.openxmlformats.org/presentationml/2006/ole">
            <p:oleObj spid="_x0000_s896003" name="Equation" r:id="rId5" imgW="1549797" imgH="559197" progId="Equation.3">
              <p:embed/>
            </p:oleObj>
          </a:graphicData>
        </a:graphic>
      </p:graphicFrame>
      <p:graphicFrame>
        <p:nvGraphicFramePr>
          <p:cNvPr id="553992" name="Object 8"/>
          <p:cNvGraphicFramePr>
            <a:graphicFrameLocks noChangeAspect="1"/>
          </p:cNvGraphicFramePr>
          <p:nvPr>
            <p:ph sz="quarter" idx="3"/>
          </p:nvPr>
        </p:nvGraphicFramePr>
        <p:xfrm>
          <a:off x="1465263" y="2990850"/>
          <a:ext cx="4537075" cy="903288"/>
        </p:xfrm>
        <a:graphic>
          <a:graphicData uri="http://schemas.openxmlformats.org/presentationml/2006/ole">
            <p:oleObj spid="_x0000_s896004" name="Equation" r:id="rId6" imgW="2807097" imgH="559197" progId="Equation.3">
              <p:embed/>
            </p:oleObj>
          </a:graphicData>
        </a:graphic>
      </p:graphicFrame>
      <p:graphicFrame>
        <p:nvGraphicFramePr>
          <p:cNvPr id="553996" name="Object 12"/>
          <p:cNvGraphicFramePr>
            <a:graphicFrameLocks noChangeAspect="1"/>
          </p:cNvGraphicFramePr>
          <p:nvPr/>
        </p:nvGraphicFramePr>
        <p:xfrm>
          <a:off x="609600" y="4151313"/>
          <a:ext cx="8535988" cy="1054100"/>
        </p:xfrm>
        <a:graphic>
          <a:graphicData uri="http://schemas.openxmlformats.org/presentationml/2006/ole">
            <p:oleObj spid="_x0000_s896005" name="Equation" r:id="rId7" imgW="4318397" imgH="533797" progId="Equation.3">
              <p:embed/>
            </p:oleObj>
          </a:graphicData>
        </a:graphic>
      </p:graphicFrame>
      <p:graphicFrame>
        <p:nvGraphicFramePr>
          <p:cNvPr id="553998" name="Object 14"/>
          <p:cNvGraphicFramePr>
            <a:graphicFrameLocks noChangeAspect="1"/>
          </p:cNvGraphicFramePr>
          <p:nvPr/>
        </p:nvGraphicFramePr>
        <p:xfrm>
          <a:off x="1143000" y="5227637"/>
          <a:ext cx="2794000" cy="1630363"/>
        </p:xfrm>
        <a:graphic>
          <a:graphicData uri="http://schemas.openxmlformats.org/presentationml/2006/ole">
            <p:oleObj spid="_x0000_s896006" name="Equation" r:id="rId8" imgW="1524397" imgH="889397" progId="Equation.3">
              <p:embed/>
            </p:oleObj>
          </a:graphicData>
        </a:graphic>
      </p:graphicFrame>
      <p:sp>
        <p:nvSpPr>
          <p:cNvPr id="8" name="TextBox 7"/>
          <p:cNvSpPr txBox="1"/>
          <p:nvPr/>
        </p:nvSpPr>
        <p:spPr>
          <a:xfrm>
            <a:off x="4191000" y="5105400"/>
            <a:ext cx="4724400" cy="1323439"/>
          </a:xfrm>
          <a:prstGeom prst="rect">
            <a:avLst/>
          </a:prstGeom>
          <a:noFill/>
        </p:spPr>
        <p:txBody>
          <a:bodyPr wrap="square" rtlCol="0">
            <a:spAutoFit/>
          </a:bodyPr>
          <a:lstStyle/>
          <a:p>
            <a:pPr algn="l"/>
            <a:r>
              <a:rPr lang="en-US" sz="2000" dirty="0" smtClean="0">
                <a:solidFill>
                  <a:srgbClr val="FF0000"/>
                </a:solidFill>
              </a:rPr>
              <a:t>Given a data set with foreign/English sentences, find the </a:t>
            </a:r>
            <a:r>
              <a:rPr lang="en-US" sz="2000" dirty="0" err="1" smtClean="0">
                <a:solidFill>
                  <a:srgbClr val="FF0000"/>
                </a:solidFill>
              </a:rPr>
              <a:t>λ’s</a:t>
            </a:r>
            <a:r>
              <a:rPr lang="en-US" sz="2000" dirty="0" smtClean="0">
                <a:solidFill>
                  <a:srgbClr val="FF0000"/>
                </a:solidFill>
              </a:rPr>
              <a:t> that:</a:t>
            </a:r>
          </a:p>
          <a:p>
            <a:pPr algn="l">
              <a:buFont typeface="Arial"/>
              <a:buChar char="•"/>
            </a:pPr>
            <a:r>
              <a:rPr lang="en-US" sz="2000" dirty="0" smtClean="0">
                <a:solidFill>
                  <a:srgbClr val="FF0000"/>
                </a:solidFill>
              </a:rPr>
              <a:t> maximize the likelihood of the data</a:t>
            </a:r>
          </a:p>
          <a:p>
            <a:pPr algn="l">
              <a:buFont typeface="Arial"/>
              <a:buChar char="•"/>
            </a:pPr>
            <a:r>
              <a:rPr lang="en-US" sz="2000" dirty="0" smtClean="0">
                <a:solidFill>
                  <a:srgbClr val="FF0000"/>
                </a:solidFill>
              </a:rPr>
              <a:t> maximize an evaluation criterion</a:t>
            </a:r>
            <a:endParaRPr lang="en-US" sz="2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39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39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39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399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6610" name="Rectangle 2"/>
          <p:cNvSpPr>
            <a:spLocks noGrp="1" noChangeArrowheads="1"/>
          </p:cNvSpPr>
          <p:nvPr>
            <p:ph type="title"/>
          </p:nvPr>
        </p:nvSpPr>
        <p:spPr>
          <a:xfrm>
            <a:off x="457200" y="0"/>
            <a:ext cx="8229600" cy="1143000"/>
          </a:xfrm>
        </p:spPr>
        <p:txBody>
          <a:bodyPr/>
          <a:lstStyle/>
          <a:p>
            <a:r>
              <a:rPr lang="en-US" sz="4000" dirty="0" smtClean="0"/>
              <a:t>Problems </a:t>
            </a:r>
            <a:r>
              <a:rPr lang="en-US" sz="4000" dirty="0"/>
              <a:t>for Statistical MT</a:t>
            </a:r>
          </a:p>
        </p:txBody>
      </p:sp>
      <p:sp>
        <p:nvSpPr>
          <p:cNvPr id="836611" name="Rectangle 3"/>
          <p:cNvSpPr>
            <a:spLocks noGrp="1" noChangeArrowheads="1"/>
          </p:cNvSpPr>
          <p:nvPr>
            <p:ph type="body" idx="1"/>
          </p:nvPr>
        </p:nvSpPr>
        <p:spPr>
          <a:xfrm>
            <a:off x="152400" y="1219200"/>
            <a:ext cx="8686800" cy="5410200"/>
          </a:xfrm>
        </p:spPr>
        <p:txBody>
          <a:bodyPr/>
          <a:lstStyle/>
          <a:p>
            <a:pPr>
              <a:lnSpc>
                <a:spcPct val="90000"/>
              </a:lnSpc>
            </a:pPr>
            <a:r>
              <a:rPr lang="en-US" sz="3600" dirty="0" smtClean="0">
                <a:solidFill>
                  <a:schemeClr val="bg2">
                    <a:lumMod val="40000"/>
                    <a:lumOff val="60000"/>
                  </a:schemeClr>
                </a:solidFill>
              </a:rPr>
              <a:t>Preprocessing</a:t>
            </a:r>
          </a:p>
          <a:p>
            <a:pPr>
              <a:lnSpc>
                <a:spcPct val="90000"/>
              </a:lnSpc>
            </a:pPr>
            <a:r>
              <a:rPr lang="en-US" sz="3600" dirty="0" smtClean="0">
                <a:solidFill>
                  <a:schemeClr val="bg2">
                    <a:lumMod val="40000"/>
                    <a:lumOff val="60000"/>
                  </a:schemeClr>
                </a:solidFill>
              </a:rPr>
              <a:t>Language modeling</a:t>
            </a:r>
          </a:p>
          <a:p>
            <a:pPr>
              <a:lnSpc>
                <a:spcPct val="90000"/>
              </a:lnSpc>
            </a:pPr>
            <a:r>
              <a:rPr lang="en-US" sz="3600" dirty="0" smtClean="0">
                <a:solidFill>
                  <a:schemeClr val="bg2">
                    <a:lumMod val="40000"/>
                    <a:lumOff val="60000"/>
                  </a:schemeClr>
                </a:solidFill>
              </a:rPr>
              <a:t>Translation modeling</a:t>
            </a:r>
          </a:p>
          <a:p>
            <a:pPr>
              <a:lnSpc>
                <a:spcPct val="90000"/>
              </a:lnSpc>
            </a:pPr>
            <a:r>
              <a:rPr lang="en-US" sz="3600" dirty="0" smtClean="0">
                <a:solidFill>
                  <a:schemeClr val="bg2">
                    <a:lumMod val="40000"/>
                    <a:lumOff val="60000"/>
                  </a:schemeClr>
                </a:solidFill>
              </a:rPr>
              <a:t>Decoding</a:t>
            </a:r>
          </a:p>
          <a:p>
            <a:pPr>
              <a:lnSpc>
                <a:spcPct val="90000"/>
              </a:lnSpc>
            </a:pPr>
            <a:r>
              <a:rPr lang="en-US" sz="3600" dirty="0" smtClean="0">
                <a:solidFill>
                  <a:schemeClr val="bg2">
                    <a:lumMod val="40000"/>
                    <a:lumOff val="60000"/>
                  </a:schemeClr>
                </a:solidFill>
              </a:rPr>
              <a:t>Parameter optimization</a:t>
            </a:r>
          </a:p>
          <a:p>
            <a:pPr>
              <a:lnSpc>
                <a:spcPct val="90000"/>
              </a:lnSpc>
            </a:pPr>
            <a:r>
              <a:rPr lang="en-US" sz="3600" dirty="0" smtClean="0"/>
              <a:t>Evaluation</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p:txBody>
          <a:bodyPr/>
          <a:lstStyle/>
          <a:p>
            <a:r>
              <a:rPr lang="en-US"/>
              <a:t>MT Evaluation</a:t>
            </a:r>
          </a:p>
        </p:txBody>
      </p:sp>
      <p:sp>
        <p:nvSpPr>
          <p:cNvPr id="366595" name="Rectangle 3"/>
          <p:cNvSpPr>
            <a:spLocks noGrp="1" noChangeArrowheads="1"/>
          </p:cNvSpPr>
          <p:nvPr>
            <p:ph type="body" idx="1"/>
          </p:nvPr>
        </p:nvSpPr>
        <p:spPr/>
        <p:txBody>
          <a:bodyPr/>
          <a:lstStyle/>
          <a:p>
            <a:pPr>
              <a:lnSpc>
                <a:spcPct val="80000"/>
              </a:lnSpc>
            </a:pPr>
            <a:r>
              <a:rPr lang="en-US" sz="2000"/>
              <a:t>Source only </a:t>
            </a:r>
          </a:p>
          <a:p>
            <a:pPr>
              <a:lnSpc>
                <a:spcPct val="80000"/>
              </a:lnSpc>
            </a:pPr>
            <a:r>
              <a:rPr lang="en-US" sz="2000"/>
              <a:t>Manual: </a:t>
            </a:r>
          </a:p>
          <a:p>
            <a:pPr lvl="1">
              <a:lnSpc>
                <a:spcPct val="80000"/>
              </a:lnSpc>
            </a:pPr>
            <a:r>
              <a:rPr lang="en-US" sz="1800"/>
              <a:t>SSER (subjective sentence error rate)</a:t>
            </a:r>
          </a:p>
          <a:p>
            <a:pPr lvl="1">
              <a:lnSpc>
                <a:spcPct val="80000"/>
              </a:lnSpc>
            </a:pPr>
            <a:r>
              <a:rPr lang="en-US" sz="1800"/>
              <a:t>Correct/Incorrect</a:t>
            </a:r>
          </a:p>
          <a:p>
            <a:pPr lvl="1">
              <a:lnSpc>
                <a:spcPct val="80000"/>
              </a:lnSpc>
            </a:pPr>
            <a:r>
              <a:rPr lang="en-US" sz="1800"/>
              <a:t>Error categorization</a:t>
            </a:r>
          </a:p>
          <a:p>
            <a:pPr>
              <a:lnSpc>
                <a:spcPct val="80000"/>
              </a:lnSpc>
            </a:pPr>
            <a:r>
              <a:rPr lang="en-US" sz="2000"/>
              <a:t>Objective usage testing</a:t>
            </a:r>
          </a:p>
          <a:p>
            <a:pPr>
              <a:lnSpc>
                <a:spcPct val="80000"/>
              </a:lnSpc>
            </a:pPr>
            <a:endParaRPr lang="en-US" sz="2000"/>
          </a:p>
          <a:p>
            <a:pPr>
              <a:lnSpc>
                <a:spcPct val="80000"/>
              </a:lnSpc>
            </a:pPr>
            <a:endParaRPr lang="en-US" sz="2000"/>
          </a:p>
          <a:p>
            <a:pPr>
              <a:lnSpc>
                <a:spcPct val="80000"/>
              </a:lnSpc>
            </a:pPr>
            <a:endParaRPr lang="en-US" sz="2000"/>
          </a:p>
          <a:p>
            <a:pPr>
              <a:lnSpc>
                <a:spcPct val="80000"/>
              </a:lnSpc>
            </a:pPr>
            <a:endParaRPr lang="en-US" sz="2000"/>
          </a:p>
          <a:p>
            <a:pPr>
              <a:lnSpc>
                <a:spcPct val="80000"/>
              </a:lnSpc>
            </a:pPr>
            <a:endParaRPr lang="en-US" sz="2000"/>
          </a:p>
          <a:p>
            <a:pPr>
              <a:lnSpc>
                <a:spcPct val="80000"/>
              </a:lnSpc>
            </a:pPr>
            <a:r>
              <a:rPr lang="en-US" sz="2000"/>
              <a:t>Automatic: </a:t>
            </a:r>
          </a:p>
          <a:p>
            <a:pPr lvl="1">
              <a:lnSpc>
                <a:spcPct val="80000"/>
              </a:lnSpc>
            </a:pPr>
            <a:r>
              <a:rPr lang="en-US" sz="1800"/>
              <a:t>WER (word error rate)</a:t>
            </a:r>
          </a:p>
          <a:p>
            <a:pPr lvl="1">
              <a:lnSpc>
                <a:spcPct val="80000"/>
              </a:lnSpc>
            </a:pPr>
            <a:r>
              <a:rPr lang="en-US" sz="1800"/>
              <a:t>BLEU (Bilingual Evaluation Understudy)</a:t>
            </a:r>
          </a:p>
          <a:p>
            <a:pPr lvl="1">
              <a:lnSpc>
                <a:spcPct val="80000"/>
              </a:lnSpc>
            </a:pPr>
            <a:r>
              <a:rPr lang="en-US" sz="1800"/>
              <a:t>NIST</a:t>
            </a:r>
          </a:p>
          <a:p>
            <a:pPr lvl="1">
              <a:lnSpc>
                <a:spcPct val="80000"/>
              </a:lnSpc>
            </a:pPr>
            <a:r>
              <a:rPr lang="en-US" sz="1800"/>
              <a:t>Named-Entity</a:t>
            </a:r>
          </a:p>
          <a:p>
            <a:pPr>
              <a:lnSpc>
                <a:spcPct val="80000"/>
              </a:lnSpc>
              <a:buFontTx/>
              <a:buNone/>
            </a:pPr>
            <a:endParaRPr lang="en-US" sz="2000"/>
          </a:p>
          <a:p>
            <a:pPr>
              <a:lnSpc>
                <a:spcPct val="90000"/>
              </a:lnSpc>
            </a:pPr>
            <a:endParaRPr lang="en-US" sz="2800"/>
          </a:p>
        </p:txBody>
      </p:sp>
      <p:pic>
        <p:nvPicPr>
          <p:cNvPr id="366596" name="Picture 4" descr="helicopter%20drawing"/>
          <p:cNvPicPr>
            <a:picLocks noChangeAspect="1" noChangeArrowheads="1"/>
          </p:cNvPicPr>
          <p:nvPr/>
        </p:nvPicPr>
        <p:blipFill>
          <a:blip r:embed="rId3"/>
          <a:srcRect/>
          <a:stretch>
            <a:fillRect/>
          </a:stretch>
        </p:blipFill>
        <p:spPr bwMode="auto">
          <a:xfrm>
            <a:off x="1219200" y="3581400"/>
            <a:ext cx="1133475" cy="649288"/>
          </a:xfrm>
          <a:prstGeom prst="rect">
            <a:avLst/>
          </a:prstGeom>
          <a:noFill/>
        </p:spPr>
      </p:pic>
      <p:pic>
        <p:nvPicPr>
          <p:cNvPr id="366597" name="Picture 5" descr="helicopter%20drawing"/>
          <p:cNvPicPr>
            <a:picLocks noChangeAspect="1" noChangeArrowheads="1"/>
          </p:cNvPicPr>
          <p:nvPr/>
        </p:nvPicPr>
        <p:blipFill>
          <a:blip r:embed="rId3"/>
          <a:srcRect/>
          <a:stretch>
            <a:fillRect/>
          </a:stretch>
        </p:blipFill>
        <p:spPr bwMode="auto">
          <a:xfrm>
            <a:off x="2209800" y="4114800"/>
            <a:ext cx="1133475" cy="649288"/>
          </a:xfrm>
          <a:prstGeom prst="rect">
            <a:avLst/>
          </a:prstGeom>
          <a:noFill/>
        </p:spPr>
      </p:pic>
      <p:pic>
        <p:nvPicPr>
          <p:cNvPr id="366598" name="Picture 6" descr="helicopter%20drawing"/>
          <p:cNvPicPr>
            <a:picLocks noChangeAspect="1" noChangeArrowheads="1"/>
          </p:cNvPicPr>
          <p:nvPr/>
        </p:nvPicPr>
        <p:blipFill>
          <a:blip r:embed="rId3"/>
          <a:srcRect/>
          <a:stretch>
            <a:fillRect/>
          </a:stretch>
        </p:blipFill>
        <p:spPr bwMode="auto">
          <a:xfrm>
            <a:off x="2514600" y="3581400"/>
            <a:ext cx="1133475" cy="649288"/>
          </a:xfrm>
          <a:prstGeom prst="rect">
            <a:avLst/>
          </a:prstGeom>
          <a:noFill/>
        </p:spPr>
      </p:pic>
      <p:pic>
        <p:nvPicPr>
          <p:cNvPr id="366599" name="Picture 7" descr="helicopter%20drawing"/>
          <p:cNvPicPr>
            <a:picLocks noChangeAspect="1" noChangeArrowheads="1"/>
          </p:cNvPicPr>
          <p:nvPr/>
        </p:nvPicPr>
        <p:blipFill>
          <a:blip r:embed="rId3"/>
          <a:srcRect/>
          <a:stretch>
            <a:fillRect/>
          </a:stretch>
        </p:blipFill>
        <p:spPr bwMode="auto">
          <a:xfrm>
            <a:off x="4038600" y="3581400"/>
            <a:ext cx="1133475" cy="649288"/>
          </a:xfrm>
          <a:prstGeom prst="rect">
            <a:avLst/>
          </a:prstGeom>
          <a:noFill/>
        </p:spPr>
      </p:pic>
      <p:pic>
        <p:nvPicPr>
          <p:cNvPr id="366600" name="Picture 8" descr="helicopter%20drawing"/>
          <p:cNvPicPr>
            <a:picLocks noChangeAspect="1" noChangeArrowheads="1"/>
          </p:cNvPicPr>
          <p:nvPr/>
        </p:nvPicPr>
        <p:blipFill>
          <a:blip r:embed="rId3"/>
          <a:srcRect/>
          <a:stretch>
            <a:fillRect/>
          </a:stretch>
        </p:blipFill>
        <p:spPr bwMode="auto">
          <a:xfrm>
            <a:off x="4953000" y="4038600"/>
            <a:ext cx="1133475" cy="649288"/>
          </a:xfrm>
          <a:prstGeom prst="rect">
            <a:avLst/>
          </a:prstGeom>
          <a:noFill/>
        </p:spPr>
      </p:pic>
      <p:pic>
        <p:nvPicPr>
          <p:cNvPr id="366601" name="Picture 9" descr="helicopter%20drawing"/>
          <p:cNvPicPr>
            <a:picLocks noChangeAspect="1" noChangeArrowheads="1"/>
          </p:cNvPicPr>
          <p:nvPr/>
        </p:nvPicPr>
        <p:blipFill>
          <a:blip r:embed="rId3"/>
          <a:srcRect/>
          <a:stretch>
            <a:fillRect/>
          </a:stretch>
        </p:blipFill>
        <p:spPr bwMode="auto">
          <a:xfrm>
            <a:off x="3581400" y="4191000"/>
            <a:ext cx="1133475" cy="649288"/>
          </a:xfrm>
          <a:prstGeom prst="rect">
            <a:avLst/>
          </a:prstGeom>
          <a:noFill/>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7618" name="Text Box 2"/>
          <p:cNvSpPr txBox="1">
            <a:spLocks noChangeArrowheads="1"/>
          </p:cNvSpPr>
          <p:nvPr/>
        </p:nvSpPr>
        <p:spPr bwMode="auto">
          <a:xfrm>
            <a:off x="2743200" y="1524000"/>
            <a:ext cx="3124200" cy="2228850"/>
          </a:xfrm>
          <a:prstGeom prst="rect">
            <a:avLst/>
          </a:prstGeom>
          <a:solidFill>
            <a:schemeClr val="bg1"/>
          </a:solidFill>
          <a:ln w="9525">
            <a:solidFill>
              <a:srgbClr val="993366"/>
            </a:solidFill>
            <a:miter lim="800000"/>
            <a:headEnd/>
            <a:tailEnd/>
          </a:ln>
          <a:effectLst/>
        </p:spPr>
        <p:txBody>
          <a:bodyPr>
            <a:prstTxWarp prst="textNoShape">
              <a:avLst/>
            </a:prstTxWarp>
            <a:spAutoFit/>
          </a:bodyPr>
          <a:lstStyle/>
          <a:p>
            <a:pPr marL="228600" indent="-228600" algn="l"/>
            <a:r>
              <a:rPr lang="en-US" sz="1400" b="1"/>
              <a:t>Reference (human) translation:</a:t>
            </a:r>
            <a:r>
              <a:rPr lang="en-US" sz="1400">
                <a:solidFill>
                  <a:srgbClr val="C08080"/>
                </a:solidFill>
              </a:rPr>
              <a:t>  </a:t>
            </a:r>
            <a:br>
              <a:rPr lang="en-US" sz="1400">
                <a:solidFill>
                  <a:srgbClr val="C08080"/>
                </a:solidFill>
              </a:rPr>
            </a:br>
            <a:r>
              <a:rPr lang="en-US" sz="1400">
                <a:solidFill>
                  <a:srgbClr val="009900"/>
                </a:solidFill>
              </a:rPr>
              <a:t>The U.S. island of Guam is maintaining a high state of alert</a:t>
            </a:r>
            <a:r>
              <a:rPr lang="en-US" sz="1400">
                <a:solidFill>
                  <a:schemeClr val="accent2"/>
                </a:solidFill>
              </a:rPr>
              <a:t> </a:t>
            </a:r>
            <a:r>
              <a:rPr lang="en-US" sz="1400" u="sng">
                <a:solidFill>
                  <a:srgbClr val="800000"/>
                </a:solidFill>
              </a:rPr>
              <a:t>after the</a:t>
            </a:r>
            <a:r>
              <a:rPr lang="en-US" sz="1400">
                <a:solidFill>
                  <a:schemeClr val="accent2"/>
                </a:solidFill>
              </a:rPr>
              <a:t> </a:t>
            </a:r>
            <a:r>
              <a:rPr lang="en-US" sz="1400">
                <a:solidFill>
                  <a:srgbClr val="009900"/>
                </a:solidFill>
              </a:rPr>
              <a:t>Guam</a:t>
            </a:r>
            <a:r>
              <a:rPr lang="en-US" sz="1400">
                <a:solidFill>
                  <a:schemeClr val="accent2"/>
                </a:solidFill>
              </a:rPr>
              <a:t> </a:t>
            </a:r>
            <a:r>
              <a:rPr lang="en-US" sz="1400" u="sng">
                <a:solidFill>
                  <a:srgbClr val="FF0000"/>
                </a:solidFill>
              </a:rPr>
              <a:t>airport and its</a:t>
            </a:r>
            <a:r>
              <a:rPr lang="en-US" sz="1400">
                <a:solidFill>
                  <a:schemeClr val="accent2"/>
                </a:solidFill>
              </a:rPr>
              <a:t> </a:t>
            </a:r>
            <a:r>
              <a:rPr lang="en-US" sz="1400">
                <a:solidFill>
                  <a:srgbClr val="009900"/>
                </a:solidFill>
              </a:rPr>
              <a:t>offices both received an e-mail from someone calling himself the Saudi Arabian Osama bin Laden and threatening a biological/chemical attack against public places such as</a:t>
            </a:r>
            <a:r>
              <a:rPr lang="en-US" sz="1400">
                <a:solidFill>
                  <a:schemeClr val="accent2"/>
                </a:solidFill>
              </a:rPr>
              <a:t> </a:t>
            </a:r>
            <a:r>
              <a:rPr lang="en-US" sz="1400" u="sng">
                <a:solidFill>
                  <a:srgbClr val="800000"/>
                </a:solidFill>
              </a:rPr>
              <a:t>the airport</a:t>
            </a:r>
            <a:r>
              <a:rPr lang="en-US" sz="1400">
                <a:solidFill>
                  <a:schemeClr val="accent2"/>
                </a:solidFill>
              </a:rPr>
              <a:t> .</a:t>
            </a:r>
            <a:endParaRPr lang="en-US" sz="1400">
              <a:solidFill>
                <a:srgbClr val="C08080"/>
              </a:solidFill>
            </a:endParaRPr>
          </a:p>
        </p:txBody>
      </p:sp>
      <p:sp>
        <p:nvSpPr>
          <p:cNvPr id="367619" name="Text Box 3"/>
          <p:cNvSpPr txBox="1">
            <a:spLocks noChangeArrowheads="1"/>
          </p:cNvSpPr>
          <p:nvPr/>
        </p:nvSpPr>
        <p:spPr bwMode="auto">
          <a:xfrm>
            <a:off x="2743200" y="4267200"/>
            <a:ext cx="3124200" cy="2228850"/>
          </a:xfrm>
          <a:prstGeom prst="rect">
            <a:avLst/>
          </a:prstGeom>
          <a:solidFill>
            <a:schemeClr val="bg1"/>
          </a:solidFill>
          <a:ln w="9525">
            <a:solidFill>
              <a:srgbClr val="993366"/>
            </a:solidFill>
            <a:miter lim="800000"/>
            <a:headEnd/>
            <a:tailEnd/>
          </a:ln>
          <a:effectLst/>
        </p:spPr>
        <p:txBody>
          <a:bodyPr>
            <a:prstTxWarp prst="textNoShape">
              <a:avLst/>
            </a:prstTxWarp>
            <a:spAutoFit/>
          </a:bodyPr>
          <a:lstStyle/>
          <a:p>
            <a:pPr marL="228600" indent="-228600" algn="l"/>
            <a:r>
              <a:rPr lang="en-US" sz="1400" b="1"/>
              <a:t>Machine translation:</a:t>
            </a:r>
            <a:r>
              <a:rPr lang="en-US" sz="1400">
                <a:solidFill>
                  <a:srgbClr val="C08080"/>
                </a:solidFill>
              </a:rPr>
              <a:t>  </a:t>
            </a:r>
            <a:br>
              <a:rPr lang="en-US" sz="1400">
                <a:solidFill>
                  <a:srgbClr val="C08080"/>
                </a:solidFill>
              </a:rPr>
            </a:br>
            <a:r>
              <a:rPr lang="en-US" sz="1400">
                <a:solidFill>
                  <a:schemeClr val="accent2"/>
                </a:solidFill>
              </a:rPr>
              <a:t>The American [?] international </a:t>
            </a:r>
            <a:r>
              <a:rPr lang="en-US" sz="1400" u="sng">
                <a:solidFill>
                  <a:srgbClr val="FF0000"/>
                </a:solidFill>
              </a:rPr>
              <a:t>airport and its</a:t>
            </a:r>
            <a:r>
              <a:rPr lang="en-US" sz="1400">
                <a:solidFill>
                  <a:schemeClr val="accent2"/>
                </a:solidFill>
              </a:rPr>
              <a:t> the office all receives one calls self the sand Arab rich business [?] and so on electronic mail , which sends out ;  The threat will be able after public place and so on </a:t>
            </a:r>
            <a:r>
              <a:rPr lang="en-US" sz="1400" u="sng">
                <a:solidFill>
                  <a:srgbClr val="800000"/>
                </a:solidFill>
              </a:rPr>
              <a:t>the airport</a:t>
            </a:r>
            <a:r>
              <a:rPr lang="en-US" sz="1400">
                <a:solidFill>
                  <a:schemeClr val="accent2"/>
                </a:solidFill>
              </a:rPr>
              <a:t> to start the biochemistry attack , [?] highly alerts </a:t>
            </a:r>
            <a:r>
              <a:rPr lang="en-US" sz="1400" u="sng">
                <a:solidFill>
                  <a:srgbClr val="800000"/>
                </a:solidFill>
              </a:rPr>
              <a:t>after the</a:t>
            </a:r>
            <a:r>
              <a:rPr lang="en-US" sz="1400">
                <a:solidFill>
                  <a:schemeClr val="accent2"/>
                </a:solidFill>
              </a:rPr>
              <a:t> maintenance.</a:t>
            </a:r>
          </a:p>
        </p:txBody>
      </p:sp>
      <p:sp>
        <p:nvSpPr>
          <p:cNvPr id="367620" name="Line 4"/>
          <p:cNvSpPr>
            <a:spLocks noChangeShapeType="1"/>
          </p:cNvSpPr>
          <p:nvPr/>
        </p:nvSpPr>
        <p:spPr bwMode="auto">
          <a:xfrm flipH="1">
            <a:off x="3886200" y="2438400"/>
            <a:ext cx="914400" cy="2362200"/>
          </a:xfrm>
          <a:prstGeom prst="line">
            <a:avLst/>
          </a:prstGeom>
          <a:noFill/>
          <a:ln w="38100" cap="rnd">
            <a:solidFill>
              <a:srgbClr val="FF0000"/>
            </a:solidFill>
            <a:prstDash val="sysDot"/>
            <a:round/>
            <a:headEnd/>
            <a:tailEnd/>
          </a:ln>
          <a:effectLst/>
        </p:spPr>
        <p:txBody>
          <a:bodyPr>
            <a:prstTxWarp prst="textNoShape">
              <a:avLst/>
            </a:prstTxWarp>
          </a:bodyPr>
          <a:lstStyle/>
          <a:p>
            <a:endParaRPr lang="en-US"/>
          </a:p>
        </p:txBody>
      </p:sp>
      <p:sp>
        <p:nvSpPr>
          <p:cNvPr id="367621" name="Line 5"/>
          <p:cNvSpPr>
            <a:spLocks noChangeShapeType="1"/>
          </p:cNvSpPr>
          <p:nvPr/>
        </p:nvSpPr>
        <p:spPr bwMode="auto">
          <a:xfrm>
            <a:off x="3352800" y="2514600"/>
            <a:ext cx="533400" cy="3733800"/>
          </a:xfrm>
          <a:prstGeom prst="line">
            <a:avLst/>
          </a:prstGeom>
          <a:noFill/>
          <a:ln w="38100" cap="rnd">
            <a:solidFill>
              <a:srgbClr val="800000"/>
            </a:solidFill>
            <a:prstDash val="sysDot"/>
            <a:round/>
            <a:headEnd/>
            <a:tailEnd/>
          </a:ln>
          <a:effectLst/>
        </p:spPr>
        <p:txBody>
          <a:bodyPr>
            <a:prstTxWarp prst="textNoShape">
              <a:avLst/>
            </a:prstTxWarp>
          </a:bodyPr>
          <a:lstStyle/>
          <a:p>
            <a:endParaRPr lang="en-US"/>
          </a:p>
        </p:txBody>
      </p:sp>
      <p:sp>
        <p:nvSpPr>
          <p:cNvPr id="367622" name="Line 6"/>
          <p:cNvSpPr>
            <a:spLocks noChangeShapeType="1"/>
          </p:cNvSpPr>
          <p:nvPr/>
        </p:nvSpPr>
        <p:spPr bwMode="auto">
          <a:xfrm flipH="1">
            <a:off x="4953000" y="3810000"/>
            <a:ext cx="304800" cy="1981200"/>
          </a:xfrm>
          <a:prstGeom prst="line">
            <a:avLst/>
          </a:prstGeom>
          <a:noFill/>
          <a:ln w="38100" cap="rnd">
            <a:solidFill>
              <a:srgbClr val="800000"/>
            </a:solidFill>
            <a:prstDash val="sysDot"/>
            <a:round/>
            <a:headEnd/>
            <a:tailEnd/>
          </a:ln>
          <a:effectLst/>
        </p:spPr>
        <p:txBody>
          <a:bodyPr>
            <a:prstTxWarp prst="textNoShape">
              <a:avLst/>
            </a:prstTxWarp>
          </a:bodyPr>
          <a:lstStyle/>
          <a:p>
            <a:endParaRPr lang="en-US"/>
          </a:p>
        </p:txBody>
      </p:sp>
      <p:sp>
        <p:nvSpPr>
          <p:cNvPr id="367623" name="Rectangle 7"/>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prstTxWarp prst="textNoShape">
              <a:avLst/>
            </a:prstTxWarp>
          </a:bodyPr>
          <a:lstStyle/>
          <a:p>
            <a:r>
              <a:rPr lang="en-US" sz="4400" dirty="0" smtClean="0">
                <a:solidFill>
                  <a:schemeClr val="tx2"/>
                </a:solidFill>
              </a:rPr>
              <a:t>Reference Evaluation</a:t>
            </a:r>
          </a:p>
          <a:p>
            <a:endParaRPr lang="en-US" sz="2400" dirty="0">
              <a:solidFill>
                <a:schemeClr val="tx2"/>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1"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18284</TotalTime>
  <Words>8493</Words>
  <Application>Microsoft Macintosh PowerPoint</Application>
  <PresentationFormat>On-screen Show (4:3)</PresentationFormat>
  <Paragraphs>1364</Paragraphs>
  <Slides>104</Slides>
  <Notes>73</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104</vt:i4>
      </vt:variant>
    </vt:vector>
  </HeadingPairs>
  <TitlesOfParts>
    <vt:vector size="106" baseType="lpstr">
      <vt:lpstr>Default Design</vt:lpstr>
      <vt:lpstr>Equation</vt:lpstr>
      <vt:lpstr>Introduction to  Statistical Machine Translation</vt:lpstr>
      <vt:lpstr>Admin</vt:lpstr>
      <vt:lpstr>Quiz #3</vt:lpstr>
      <vt:lpstr>Language translation</vt:lpstr>
      <vt:lpstr>MT Systems</vt:lpstr>
      <vt:lpstr>Slide 6</vt:lpstr>
      <vt:lpstr>Slide 7</vt:lpstr>
      <vt:lpstr>Slide 8</vt:lpstr>
      <vt:lpstr>2004:  Which is the human?</vt:lpstr>
      <vt:lpstr>2004:  Which is the human?</vt:lpstr>
      <vt:lpstr>2004:  Which is the human?</vt:lpstr>
      <vt:lpstr>Warren Weaver (1947)</vt:lpstr>
      <vt:lpstr>Warren Weaver (1947)</vt:lpstr>
      <vt:lpstr>Warren Weaver (1947)</vt:lpstr>
      <vt:lpstr>Warren Weaver (1947)</vt:lpstr>
      <vt:lpstr>Warren Weaver (1947)</vt:lpstr>
      <vt:lpstr>Warren Weaver (1947)</vt:lpstr>
      <vt:lpstr>Warren Weaver (1947)</vt:lpstr>
      <vt:lpstr>Warren Weaver (1947)</vt:lpstr>
      <vt:lpstr>Warren Weaver (1947)</vt:lpstr>
      <vt:lpstr>Warren Weaver (1947)</vt:lpstr>
      <vt:lpstr>Slide 22</vt:lpstr>
      <vt:lpstr>Slide 23</vt:lpstr>
      <vt:lpstr>MT Pyramid</vt:lpstr>
      <vt:lpstr>Data-Driven Machine Translation</vt:lpstr>
      <vt:lpstr>Welcome to the Chinese Room</vt:lpstr>
      <vt:lpstr>Centauri/Arcturan [Knight, 1997]</vt:lpstr>
      <vt:lpstr>Centauri/Arcturan [Knight, 1997]</vt:lpstr>
      <vt:lpstr>Centauri/Arcturan [Knight, 1997]</vt:lpstr>
      <vt:lpstr>Centauri/Arcturan [Knight, 1997]</vt:lpstr>
      <vt:lpstr>Centauri/Arcturan [Knight, 1997]</vt:lpstr>
      <vt:lpstr>Centauri/Arcturan [Knight, 1997]</vt:lpstr>
      <vt:lpstr>Centauri/Arcturan [Knight, 1997]</vt:lpstr>
      <vt:lpstr>Centauri/Arcturan [Knight, 1997]</vt:lpstr>
      <vt:lpstr>Centauri/Arcturan [Knight, 1997]</vt:lpstr>
      <vt:lpstr>Centauri/Arcturan [Knight, 1997]</vt:lpstr>
      <vt:lpstr>Centauri/Arcturan [Knight, 1997]</vt:lpstr>
      <vt:lpstr>Centauri/Arcturan [Knight, 1997]</vt:lpstr>
      <vt:lpstr>It’s Really Spanish/English</vt:lpstr>
      <vt:lpstr>Slide 40</vt:lpstr>
      <vt:lpstr>Data available</vt:lpstr>
      <vt:lpstr>Statistical MT Overview</vt:lpstr>
      <vt:lpstr>Statistical MT</vt:lpstr>
      <vt:lpstr>Noisy channel model</vt:lpstr>
      <vt:lpstr>Noisy channel model</vt:lpstr>
      <vt:lpstr>Noisy channel model</vt:lpstr>
      <vt:lpstr>Noisy channel model</vt:lpstr>
      <vt:lpstr>Noisy channel model</vt:lpstr>
      <vt:lpstr>Noisy channel model</vt:lpstr>
      <vt:lpstr>Slide 50</vt:lpstr>
      <vt:lpstr>Translation model</vt:lpstr>
      <vt:lpstr>Translation model</vt:lpstr>
      <vt:lpstr>Translation model</vt:lpstr>
      <vt:lpstr>Language model</vt:lpstr>
      <vt:lpstr>What is a probability distribution?</vt:lpstr>
      <vt:lpstr>One way to think about it…</vt:lpstr>
      <vt:lpstr>Translation</vt:lpstr>
      <vt:lpstr>Statistical MT Overview</vt:lpstr>
      <vt:lpstr>Basic Model, Revisited</vt:lpstr>
      <vt:lpstr>Basic Model, Revisited</vt:lpstr>
      <vt:lpstr>Basic Model, Revisited</vt:lpstr>
      <vt:lpstr>Basic Model, Revisited</vt:lpstr>
      <vt:lpstr>Problems for Statistical MT</vt:lpstr>
      <vt:lpstr>Slide 64</vt:lpstr>
      <vt:lpstr>Problems for Statistical MT</vt:lpstr>
      <vt:lpstr>From No Data to Sentence Pairs</vt:lpstr>
      <vt:lpstr>If you don’t get the characters right…</vt:lpstr>
      <vt:lpstr>Slide 68</vt:lpstr>
      <vt:lpstr>Chinese?</vt:lpstr>
      <vt:lpstr>Document Alignment</vt:lpstr>
      <vt:lpstr>Document Alignment</vt:lpstr>
      <vt:lpstr>Sentence Alignment</vt:lpstr>
      <vt:lpstr>Sentence Alignment</vt:lpstr>
      <vt:lpstr>Sentence Alignment</vt:lpstr>
      <vt:lpstr>Sentence Alignment</vt:lpstr>
      <vt:lpstr>Tokenization (or Segmentation)</vt:lpstr>
      <vt:lpstr>Problems for Statistical MT</vt:lpstr>
      <vt:lpstr>Language Modeling</vt:lpstr>
      <vt:lpstr>Slide 79</vt:lpstr>
      <vt:lpstr>Problems for Statistical MT</vt:lpstr>
      <vt:lpstr>Translation Model Learn How to Translate from Data</vt:lpstr>
      <vt:lpstr>Generative Model</vt:lpstr>
      <vt:lpstr>What kind of Translation Model?</vt:lpstr>
      <vt:lpstr>The Classic Translation Model Word Substitution/Permutation [IBM Model 3, Brown et al., 1993]</vt:lpstr>
      <vt:lpstr>Phrase-Based Statistical MT</vt:lpstr>
      <vt:lpstr>Advantages of Phrase-Based</vt:lpstr>
      <vt:lpstr>Slide 87</vt:lpstr>
      <vt:lpstr>Slide 88</vt:lpstr>
      <vt:lpstr>Problems for Statistical MT</vt:lpstr>
      <vt:lpstr>Decoding</vt:lpstr>
      <vt:lpstr>Search</vt:lpstr>
      <vt:lpstr>Search</vt:lpstr>
      <vt:lpstr>Search</vt:lpstr>
      <vt:lpstr>Search</vt:lpstr>
      <vt:lpstr>Problems for Statistical MT</vt:lpstr>
      <vt:lpstr>The Problem:  Learn Lambdas</vt:lpstr>
      <vt:lpstr>Problems for Statistical MT</vt:lpstr>
      <vt:lpstr>MT Evaluation</vt:lpstr>
      <vt:lpstr>Slide 99</vt:lpstr>
      <vt:lpstr>Slide 100</vt:lpstr>
      <vt:lpstr>Slide 101</vt:lpstr>
      <vt:lpstr>Slide 102</vt:lpstr>
      <vt:lpstr>Available Resources</vt:lpstr>
      <vt:lpstr>Some Papers Referenced on Slides</vt:lpstr>
    </vt:vector>
  </TitlesOfParts>
  <Company>USC/ISI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New in  Statistical Machine Translation</dc:title>
  <dc:creator> </dc:creator>
  <cp:lastModifiedBy>Dave Kauchak</cp:lastModifiedBy>
  <cp:revision>298</cp:revision>
  <cp:lastPrinted>2011-04-04T22:28:49Z</cp:lastPrinted>
  <dcterms:created xsi:type="dcterms:W3CDTF">2011-04-04T17:18:47Z</dcterms:created>
  <dcterms:modified xsi:type="dcterms:W3CDTF">2011-04-04T22:28:57Z</dcterms:modified>
</cp:coreProperties>
</file>