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embeddings/Microsoft_Equation5.bin" ContentType="application/vnd.openxmlformats-officedocument.oleObject"/>
  <Default Extension="wmf" ContentType="image/x-wmf"/>
  <Override PartName="/ppt/embeddings/Microsoft_Equation25.bin" ContentType="application/vnd.openxmlformats-officedocument.oleObject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9.bin" ContentType="application/vnd.openxmlformats-officedocument.oleObject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embeddings/Microsoft_Equation13.bin" ContentType="application/vnd.openxmlformats-officedocument.oleObject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17.bin" ContentType="application/vnd.openxmlformats-officedocument.oleObject"/>
  <Override PartName="/ppt/embeddings/Microsoft_Equation22.bin" ContentType="application/vnd.openxmlformats-officedocument.oleObject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10.bin" ContentType="application/vnd.openxmlformats-officedocument.oleObject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embeddings/Microsoft_Equation14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Default Extension="jpeg" ContentType="image/jpeg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18.bin" ContentType="application/vnd.openxmlformats-officedocument.oleObject"/>
  <Override PartName="/ppt/embeddings/Microsoft_Equation23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embeddings/Microsoft_Equation7.bin" ContentType="application/vnd.openxmlformats-officedocument.oleObject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1.bin" ContentType="application/vnd.openxmlformats-officedocument.oleObject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slides/slide63.xml" ContentType="application/vnd.openxmlformats-officedocument.presentationml.slide+xml"/>
  <Override PartName="/ppt/embeddings/Microsoft_Equation15.bin" ContentType="application/vnd.openxmlformats-officedocument.oleObject"/>
  <Override PartName="/ppt/embeddings/Microsoft_Equation20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embeddings/Microsoft_Equation4.bin" ContentType="application/vnd.openxmlformats-officedocument.oleObject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embeddings/Microsoft_Equation19.bin" ContentType="application/vnd.openxmlformats-officedocument.oleObject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embeddings/Microsoft_Equation24.bin" ContentType="application/vnd.openxmlformats-officedocument.oleObject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embeddings/Microsoft_Equation8.bin" ContentType="application/vnd.openxmlformats-officedocument.oleObject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embeddings/Microsoft_Equation26.bin" ContentType="application/vnd.openxmlformats-officedocument.oleObject"/>
  <Override PartName="/ppt/embeddings/Microsoft_Equation12.bin" ContentType="application/vnd.openxmlformats-officedocument.oleObject"/>
  <Override PartName="/ppt/slides/slide59.xml" ContentType="application/vnd.openxmlformats-officedocument.presentationml.slide+xml"/>
  <Default Extension="pict" ContentType="image/pi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embeddings/Microsoft_Equation1.bin" ContentType="application/vnd.openxmlformats-officedocument.oleObject"/>
  <Override PartName="/ppt/embeddings/Microsoft_Equation16.bin" ContentType="application/vnd.openxmlformats-officedocument.oleObject"/>
  <Default Extension="png" ContentType="image/png"/>
  <Override PartName="/ppt/embeddings/Microsoft_Equation21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6"/>
  </p:notesMasterIdLst>
  <p:sldIdLst>
    <p:sldId id="256" r:id="rId2"/>
    <p:sldId id="261" r:id="rId3"/>
    <p:sldId id="260" r:id="rId4"/>
    <p:sldId id="257" r:id="rId5"/>
    <p:sldId id="259" r:id="rId6"/>
    <p:sldId id="258" r:id="rId7"/>
    <p:sldId id="265" r:id="rId8"/>
    <p:sldId id="262" r:id="rId9"/>
    <p:sldId id="263" r:id="rId10"/>
    <p:sldId id="264" r:id="rId11"/>
    <p:sldId id="311" r:id="rId12"/>
    <p:sldId id="267" r:id="rId13"/>
    <p:sldId id="266" r:id="rId14"/>
    <p:sldId id="269" r:id="rId15"/>
    <p:sldId id="335" r:id="rId16"/>
    <p:sldId id="268" r:id="rId17"/>
    <p:sldId id="270" r:id="rId18"/>
    <p:sldId id="271" r:id="rId19"/>
    <p:sldId id="277" r:id="rId20"/>
    <p:sldId id="272" r:id="rId21"/>
    <p:sldId id="278" r:id="rId22"/>
    <p:sldId id="279" r:id="rId23"/>
    <p:sldId id="313" r:id="rId24"/>
    <p:sldId id="273" r:id="rId25"/>
    <p:sldId id="275" r:id="rId26"/>
    <p:sldId id="325" r:id="rId27"/>
    <p:sldId id="326" r:id="rId28"/>
    <p:sldId id="327" r:id="rId29"/>
    <p:sldId id="328" r:id="rId30"/>
    <p:sldId id="329" r:id="rId31"/>
    <p:sldId id="274" r:id="rId32"/>
    <p:sldId id="276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302" r:id="rId43"/>
    <p:sldId id="336" r:id="rId44"/>
    <p:sldId id="291" r:id="rId45"/>
    <p:sldId id="303" r:id="rId46"/>
    <p:sldId id="304" r:id="rId47"/>
    <p:sldId id="315" r:id="rId48"/>
    <p:sldId id="317" r:id="rId49"/>
    <p:sldId id="312" r:id="rId50"/>
    <p:sldId id="314" r:id="rId51"/>
    <p:sldId id="319" r:id="rId52"/>
    <p:sldId id="321" r:id="rId53"/>
    <p:sldId id="322" r:id="rId54"/>
    <p:sldId id="320" r:id="rId55"/>
    <p:sldId id="296" r:id="rId56"/>
    <p:sldId id="297" r:id="rId57"/>
    <p:sldId id="298" r:id="rId58"/>
    <p:sldId id="323" r:id="rId59"/>
    <p:sldId id="299" r:id="rId60"/>
    <p:sldId id="300" r:id="rId61"/>
    <p:sldId id="337" r:id="rId62"/>
    <p:sldId id="301" r:id="rId63"/>
    <p:sldId id="308" r:id="rId64"/>
    <p:sldId id="324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ict"/><Relationship Id="rId4" Type="http://schemas.openxmlformats.org/officeDocument/2006/relationships/image" Target="../media/image7.pict"/><Relationship Id="rId5" Type="http://schemas.openxmlformats.org/officeDocument/2006/relationships/image" Target="../media/image8.pict"/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ict"/><Relationship Id="rId4" Type="http://schemas.openxmlformats.org/officeDocument/2006/relationships/image" Target="../media/image10.pict"/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Relationship Id="rId2" Type="http://schemas.openxmlformats.org/officeDocument/2006/relationships/image" Target="../media/image17.pict"/><Relationship Id="rId3" Type="http://schemas.openxmlformats.org/officeDocument/2006/relationships/image" Target="../media/image18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ict"/><Relationship Id="rId2" Type="http://schemas.openxmlformats.org/officeDocument/2006/relationships/image" Target="../media/image20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Relationship Id="rId2" Type="http://schemas.openxmlformats.org/officeDocument/2006/relationships/image" Target="../media/image23.pict"/><Relationship Id="rId3" Type="http://schemas.openxmlformats.org/officeDocument/2006/relationships/image" Target="../media/image24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some notion of the distance between text documents if we’re going to cluster</a:t>
            </a:r>
            <a:r>
              <a:rPr lang="en-US" baseline="0" dirty="0" smtClean="0"/>
              <a:t>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 out vectors on the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D71E6-BB54-044F-8954-A66E8ECD83E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5" Type="http://schemas.openxmlformats.org/officeDocument/2006/relationships/oleObject" Target="../embeddings/Microsoft_Equation5.bin"/><Relationship Id="rId6" Type="http://schemas.openxmlformats.org/officeDocument/2006/relationships/oleObject" Target="../embeddings/Microsoft_Equation6.bin"/><Relationship Id="rId7" Type="http://schemas.openxmlformats.org/officeDocument/2006/relationships/oleObject" Target="../embeddings/Microsoft_Equation7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oleObject" Target="../embeddings/Microsoft_Equation9.bin"/><Relationship Id="rId5" Type="http://schemas.openxmlformats.org/officeDocument/2006/relationships/oleObject" Target="../embeddings/Microsoft_Equation10.bin"/><Relationship Id="rId6" Type="http://schemas.openxmlformats.org/officeDocument/2006/relationships/oleObject" Target="../embeddings/Microsoft_Equation1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angpop.com/" TargetMode="External"/><Relationship Id="rId3" Type="http://schemas.openxmlformats.org/officeDocument/2006/relationships/hyperlink" Target="http://www.devtopics.com/most-popular-programming-language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2.bin"/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5" Type="http://schemas.openxmlformats.org/officeDocument/2006/relationships/oleObject" Target="../embeddings/Microsoft_Equation1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7.bin"/><Relationship Id="rId4" Type="http://schemas.openxmlformats.org/officeDocument/2006/relationships/oleObject" Target="../embeddings/Microsoft_Equation1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9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0.bin"/><Relationship Id="rId4" Type="http://schemas.openxmlformats.org/officeDocument/2006/relationships/oleObject" Target="../embeddings/Microsoft_Equation21.bin"/><Relationship Id="rId5" Type="http://schemas.openxmlformats.org/officeDocument/2006/relationships/oleObject" Target="../embeddings/Microsoft_Equation2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3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4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CS159 Spring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18848"/>
          </a:xfrm>
        </p:spPr>
        <p:txBody>
          <a:bodyPr/>
          <a:lstStyle/>
          <a:p>
            <a:r>
              <a:rPr lang="en-US" dirty="0" smtClean="0"/>
              <a:t>Text classification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13156" y="3810000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264788" y="2419048"/>
            <a:ext cx="834572" cy="1052285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264788" y="4031341"/>
            <a:ext cx="834572" cy="1052285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274469" y="5582778"/>
            <a:ext cx="834572" cy="1052285"/>
            <a:chOff x="1669143" y="3531810"/>
            <a:chExt cx="834572" cy="1052285"/>
          </a:xfrm>
        </p:grpSpPr>
        <p:sp>
          <p:nvSpPr>
            <p:cNvPr id="29" name="Rectangle 2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2612571" y="3252785"/>
            <a:ext cx="1016000" cy="70235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612571" y="4289353"/>
            <a:ext cx="1016000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2477104" y="4858653"/>
            <a:ext cx="1286934" cy="10160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0" y="2639128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sports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34000" y="4363127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politics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34000" y="5951239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business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0954" y="3159381"/>
            <a:ext cx="25762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“documents” could be actual documents, for example using </a:t>
            </a:r>
            <a:r>
              <a:rPr lang="en-US" sz="2000" dirty="0" err="1" smtClean="0"/>
              <a:t>k</a:t>
            </a:r>
            <a:r>
              <a:rPr lang="en-US" sz="2000" dirty="0" smtClean="0"/>
              <a:t>-means or pseudo-documents, like a class </a:t>
            </a:r>
            <a:r>
              <a:rPr lang="en-US" sz="2000" dirty="0" err="1" smtClean="0"/>
              <a:t>centroid</a:t>
            </a:r>
            <a:r>
              <a:rPr lang="en-US" sz="2000" dirty="0" smtClean="0"/>
              <a:t>/average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18848"/>
          </a:xfrm>
        </p:spPr>
        <p:txBody>
          <a:bodyPr/>
          <a:lstStyle/>
          <a:p>
            <a:r>
              <a:rPr lang="en-US" dirty="0" smtClean="0"/>
              <a:t>Text clustering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95870" y="3044752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82532" y="4813905"/>
            <a:ext cx="834572" cy="1052285"/>
            <a:chOff x="1669143" y="3531810"/>
            <a:chExt cx="834572" cy="1052285"/>
          </a:xfrm>
        </p:grpSpPr>
        <p:sp>
          <p:nvSpPr>
            <p:cNvPr id="47" name="Rectangle 4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469504" y="3761620"/>
            <a:ext cx="834572" cy="1052285"/>
            <a:chOff x="1669143" y="3531810"/>
            <a:chExt cx="834572" cy="1052285"/>
          </a:xfrm>
        </p:grpSpPr>
        <p:sp>
          <p:nvSpPr>
            <p:cNvPr id="55" name="Rectangle 5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601023" y="2139199"/>
            <a:ext cx="834572" cy="1052285"/>
            <a:chOff x="1669143" y="3531810"/>
            <a:chExt cx="834572" cy="1052285"/>
          </a:xfrm>
        </p:grpSpPr>
        <p:sp>
          <p:nvSpPr>
            <p:cNvPr id="63" name="Rectangle 6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587995" y="2418221"/>
            <a:ext cx="834572" cy="1052285"/>
            <a:chOff x="1669143" y="3531810"/>
            <a:chExt cx="834572" cy="1052285"/>
          </a:xfrm>
        </p:grpSpPr>
        <p:sp>
          <p:nvSpPr>
            <p:cNvPr id="71" name="Rectangle 7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4601023" y="3738184"/>
            <a:ext cx="834572" cy="1052285"/>
            <a:chOff x="1669143" y="3531810"/>
            <a:chExt cx="834572" cy="1052285"/>
          </a:xfrm>
        </p:grpSpPr>
        <p:sp>
          <p:nvSpPr>
            <p:cNvPr id="79" name="Rectangle 7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5699275" y="3878489"/>
            <a:ext cx="834572" cy="1052285"/>
            <a:chOff x="1669143" y="3531810"/>
            <a:chExt cx="834572" cy="1052285"/>
          </a:xfrm>
        </p:grpSpPr>
        <p:sp>
          <p:nvSpPr>
            <p:cNvPr id="87" name="Rectangle 8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7931476" y="4710638"/>
            <a:ext cx="834572" cy="1052285"/>
            <a:chOff x="1669143" y="3531810"/>
            <a:chExt cx="834572" cy="1052285"/>
          </a:xfrm>
        </p:grpSpPr>
        <p:sp>
          <p:nvSpPr>
            <p:cNvPr id="95" name="Rectangle 9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000144" y="5416165"/>
            <a:ext cx="834572" cy="1052285"/>
            <a:chOff x="1669143" y="3531810"/>
            <a:chExt cx="834572" cy="1052285"/>
          </a:xfrm>
        </p:grpSpPr>
        <p:sp>
          <p:nvSpPr>
            <p:cNvPr id="103" name="Rectangle 10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34181"/>
          </a:xfrm>
        </p:spPr>
        <p:txBody>
          <a:bodyPr/>
          <a:lstStyle/>
          <a:p>
            <a:r>
              <a:rPr lang="en-US" dirty="0" smtClean="0"/>
              <a:t>Automatic evaluation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2648" y="4324999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ight Arrow 11"/>
          <p:cNvSpPr/>
          <p:nvPr/>
        </p:nvSpPr>
        <p:spPr>
          <a:xfrm>
            <a:off x="1705429" y="4554808"/>
            <a:ext cx="834571" cy="5467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23810" y="4324999"/>
            <a:ext cx="2044095" cy="1052285"/>
          </a:xfrm>
          <a:prstGeom prst="rect">
            <a:avLst/>
          </a:prstGeom>
          <a:solidFill>
            <a:srgbClr val="008000">
              <a:alpha val="2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32669" y="4487845"/>
            <a:ext cx="187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text to text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023810" y="5449854"/>
            <a:ext cx="2225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(machine translation,</a:t>
            </a:r>
          </a:p>
          <a:p>
            <a:r>
              <a:rPr lang="en-US" dirty="0" smtClean="0"/>
              <a:t>summarization,</a:t>
            </a:r>
          </a:p>
          <a:p>
            <a:r>
              <a:rPr lang="en-US" dirty="0" smtClean="0"/>
              <a:t>simplification)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5413829" y="4554808"/>
            <a:ext cx="834571" cy="5467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768495" y="2278349"/>
            <a:ext cx="834572" cy="1052285"/>
            <a:chOff x="1669143" y="3531810"/>
            <a:chExt cx="834572" cy="1052285"/>
          </a:xfrm>
        </p:grpSpPr>
        <p:sp>
          <p:nvSpPr>
            <p:cNvPr id="18" name="Rectangle 17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7728857" y="4612036"/>
            <a:ext cx="103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768495" y="4477399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728857" y="2462144"/>
            <a:ext cx="1037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 answer</a:t>
            </a:r>
            <a:endParaRPr lang="en-US" dirty="0"/>
          </a:p>
        </p:txBody>
      </p:sp>
      <p:sp>
        <p:nvSpPr>
          <p:cNvPr id="35" name="Up-Down Arrow 34"/>
          <p:cNvSpPr/>
          <p:nvPr/>
        </p:nvSpPr>
        <p:spPr>
          <a:xfrm>
            <a:off x="6976535" y="3483430"/>
            <a:ext cx="408824" cy="781094"/>
          </a:xfrm>
          <a:prstGeom prst="up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554687" y="3652763"/>
            <a:ext cx="103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sim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Word-sense disambiguation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588381"/>
            <a:ext cx="480181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</a:t>
            </a:r>
            <a:r>
              <a:rPr lang="en-US" sz="3200" dirty="0" smtClean="0"/>
              <a:t>( </a:t>
            </a:r>
            <a:r>
              <a:rPr lang="en-US" sz="3200" i="1" dirty="0" smtClean="0">
                <a:solidFill>
                  <a:srgbClr val="008000"/>
                </a:solidFill>
              </a:rPr>
              <a:t>banana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008000"/>
                </a:solidFill>
              </a:rPr>
              <a:t>apple</a:t>
            </a:r>
            <a:r>
              <a:rPr lang="en-US" sz="3200" dirty="0" smtClean="0"/>
              <a:t> ) = </a:t>
            </a:r>
            <a:r>
              <a:rPr lang="en-US" sz="3200" dirty="0" smtClean="0">
                <a:latin typeface="Arial"/>
                <a:cs typeface="Arial"/>
              </a:rPr>
              <a:t>?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666660"/>
            <a:ext cx="72420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went to the </a:t>
            </a:r>
            <a:r>
              <a:rPr lang="en-US" sz="3200" i="1" dirty="0" smtClean="0">
                <a:solidFill>
                  <a:srgbClr val="008000"/>
                </a:solidFill>
              </a:rPr>
              <a:t>bank</a:t>
            </a:r>
            <a:r>
              <a:rPr lang="en-US" sz="3200" dirty="0" smtClean="0"/>
              <a:t> to get some money.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73905" y="5745238"/>
            <a:ext cx="2697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financial bank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6018" y="5745238"/>
            <a:ext cx="2697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river bank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507620" y="5251436"/>
            <a:ext cx="495905" cy="49380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51478" y="5251436"/>
            <a:ext cx="719665" cy="49380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410" y="1600200"/>
            <a:ext cx="8153400" cy="697895"/>
          </a:xfrm>
        </p:spPr>
        <p:txBody>
          <a:bodyPr/>
          <a:lstStyle/>
          <a:p>
            <a:r>
              <a:rPr lang="en-US" dirty="0" smtClean="0"/>
              <a:t>Automatic grader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93839" y="2128157"/>
            <a:ext cx="7543800" cy="102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buFont typeface="Garamond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u="sng" dirty="0">
                <a:solidFill>
                  <a:srgbClr val="000000"/>
                </a:solidFill>
                <a:latin typeface="Garamond" charset="0"/>
              </a:rPr>
              <a:t>Question</a:t>
            </a:r>
            <a:r>
              <a:rPr lang="en-US" sz="2200" dirty="0">
                <a:solidFill>
                  <a:srgbClr val="000000"/>
                </a:solidFill>
                <a:latin typeface="Garamond" charset="0"/>
              </a:rPr>
              <a:t>: what is a variable?</a:t>
            </a:r>
            <a:br>
              <a:rPr lang="en-US" sz="2200" dirty="0">
                <a:solidFill>
                  <a:srgbClr val="000000"/>
                </a:solidFill>
                <a:latin typeface="Garamond" charset="0"/>
              </a:rPr>
            </a:br>
            <a:r>
              <a:rPr lang="en-US" sz="2200" u="sng" dirty="0">
                <a:solidFill>
                  <a:srgbClr val="000000"/>
                </a:solidFill>
                <a:latin typeface="Garamond" charset="0"/>
              </a:rPr>
              <a:t>Answer</a:t>
            </a:r>
            <a:r>
              <a:rPr lang="en-US" sz="2200" dirty="0">
                <a:solidFill>
                  <a:srgbClr val="000000"/>
                </a:solidFill>
                <a:latin typeface="Garamond" charset="0"/>
              </a:rPr>
              <a:t>: a location in memory that can store a value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70775" y="3640667"/>
            <a:ext cx="6858000" cy="2806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variable is a location in memory where a value can be stored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named object that can hold a numerical or letter value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it is a location in the computer 's memory where it can be stored for use by a program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variable is the memory address for a specific type of stored data or from a mathematical perspective a symbol representing a fixed definition with changing values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location in memory where data can be stored and retrieved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2928" y="3156857"/>
            <a:ext cx="2637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good are: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different notions of similarity depending on the domain and the application</a:t>
            </a:r>
          </a:p>
          <a:p>
            <a:endParaRPr lang="en-US" dirty="0" smtClean="0"/>
          </a:p>
          <a:p>
            <a:r>
              <a:rPr lang="en-US" dirty="0" smtClean="0"/>
              <a:t>Today, we’ll look at some different tools</a:t>
            </a:r>
          </a:p>
          <a:p>
            <a:endParaRPr lang="en-US" dirty="0" smtClean="0"/>
          </a:p>
          <a:p>
            <a:r>
              <a:rPr lang="en-US" dirty="0" smtClean="0"/>
              <a:t>There is no one single tool that works in all domains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 approaches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3194" y="1651501"/>
            <a:ext cx="6554576" cy="1052285"/>
            <a:chOff x="1563738" y="2721429"/>
            <a:chExt cx="6554576" cy="1052285"/>
          </a:xfrm>
        </p:grpSpPr>
        <p:grpSp>
          <p:nvGrpSpPr>
            <p:cNvPr id="5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17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536448" y="304800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and his lawyer walked into the court, some of the victim supporters turned their backs to him.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the defendant walked into the courthouse with his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their backs on him.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0230" y="6035525"/>
            <a:ext cx="5412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do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basics: text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Texts that have overlapping words are more similar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304800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a numerical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34181"/>
          </a:xfrm>
        </p:spPr>
        <p:txBody>
          <a:bodyPr/>
          <a:lstStyle/>
          <a:p>
            <a:r>
              <a:rPr lang="en-US" dirty="0" smtClean="0"/>
              <a:t>Idea 1: number of overlapping words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5572667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5429" y="5572667"/>
            <a:ext cx="325061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problems?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7697" y="1563915"/>
            <a:ext cx="8153400" cy="123007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Doesn’t take into word order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Related: doesn’t reward longer overlapping sequences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830276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the When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walked backs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of supporters and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lang="en-US" sz="2800" kern="0" dirty="0" smtClean="0">
                <a:solidFill>
                  <a:srgbClr val="000000"/>
                </a:solidFill>
              </a:rPr>
              <a:t> to.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Out of 30 points</a:t>
            </a:r>
          </a:p>
          <a:p>
            <a:r>
              <a:rPr lang="en-US" dirty="0" smtClean="0"/>
              <a:t>High: 28.75</a:t>
            </a:r>
          </a:p>
          <a:p>
            <a:r>
              <a:rPr lang="en-US" dirty="0" smtClean="0"/>
              <a:t>Ave: 23</a:t>
            </a:r>
          </a:p>
          <a:p>
            <a:r>
              <a:rPr lang="en-US" dirty="0" smtClean="0"/>
              <a:t>Will drop lowest quiz</a:t>
            </a:r>
          </a:p>
          <a:p>
            <a:r>
              <a:rPr lang="en-US" dirty="0" smtClean="0"/>
              <a:t>I do not grade based on absolutes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length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 a large 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work today and thought it was great!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synonyms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lawyer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attorney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spelling mistakes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 a large 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work today and thought it was great!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Treats all words the same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5333" y="2358571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19048" y="4095448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57829" y="4095448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1374" y="2358571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9314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May not handle frequency properly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then another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it was good!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 a large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work today and thought it was great!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080381"/>
            <a:ext cx="4761266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9524" y="1831474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backs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court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defendant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him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9524" y="4226333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backs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courthouse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defendant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him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…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278464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overlap, using sets?</a:t>
            </a:r>
          </a:p>
          <a:p>
            <a:pPr lvl="1"/>
            <a:r>
              <a:rPr lang="en-US" sz="2400" dirty="0" smtClean="0"/>
              <a:t>|A</a:t>
            </a:r>
            <a:r>
              <a:rPr lang="en-US" sz="2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/>
              <a:t>B| the size of the intersection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How can we incorporate length/size into this measure?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overlap, using sets?</a:t>
            </a:r>
          </a:p>
          <a:p>
            <a:pPr lvl="1"/>
            <a:r>
              <a:rPr lang="en-US" sz="2400" dirty="0" smtClean="0"/>
              <a:t>|A</a:t>
            </a:r>
            <a:r>
              <a:rPr lang="en-US" sz="2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/>
              <a:t>B| the size of the intersection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How can we incorporate length/size into this measure?</a:t>
            </a:r>
          </a:p>
          <a:p>
            <a:r>
              <a:rPr lang="en-US" sz="2800" dirty="0" err="1" smtClean="0"/>
              <a:t>Jaccard</a:t>
            </a:r>
            <a:r>
              <a:rPr lang="en-US" sz="2800" dirty="0" smtClean="0"/>
              <a:t> index (</a:t>
            </a:r>
            <a:r>
              <a:rPr lang="en-US" sz="2800" dirty="0" err="1" smtClean="0"/>
              <a:t>Jaccard</a:t>
            </a:r>
            <a:r>
              <a:rPr lang="en-US" sz="2800" dirty="0" smtClean="0"/>
              <a:t> similarity coefficient)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Dice’s coefficient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54108" y="3678988"/>
          <a:ext cx="2607510" cy="1005305"/>
        </p:xfrm>
        <a:graphic>
          <a:graphicData uri="http://schemas.openxmlformats.org/presentationml/2006/ole">
            <p:oleObj spid="_x0000_s134146" name="Equation" r:id="rId3" imgW="1054100" imgH="406400" progId="Equation.3">
              <p:embed/>
            </p:oleObj>
          </a:graphicData>
        </a:graphic>
      </p:graphicFrame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2125663" y="5260975"/>
          <a:ext cx="3422650" cy="1006475"/>
        </p:xfrm>
        <a:graphic>
          <a:graphicData uri="http://schemas.openxmlformats.org/presentationml/2006/ole">
            <p:oleObj spid="_x0000_s134147" name="Equation" r:id="rId4" imgW="13843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933490" y="2168525"/>
          <a:ext cx="2606675" cy="1006475"/>
        </p:xfrm>
        <a:graphic>
          <a:graphicData uri="http://schemas.openxmlformats.org/presentationml/2006/ole">
            <p:oleObj spid="_x0000_s135170" name="Equation" r:id="rId3" imgW="1054100" imgH="406400" progId="Equation.3">
              <p:embed/>
            </p:oleObj>
          </a:graphicData>
        </a:graphic>
      </p:graphicFrame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4946400" y="2168525"/>
          <a:ext cx="3422650" cy="1006475"/>
        </p:xfrm>
        <a:graphic>
          <a:graphicData uri="http://schemas.openxmlformats.org/presentationml/2006/ole">
            <p:oleObj spid="_x0000_s135171" name="Equation" r:id="rId4" imgW="1384300" imgH="406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6211" y="3719854"/>
            <a:ext cx="42511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are these related?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" y="4705684"/>
            <a:ext cx="440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Hint: break them down in terms of</a:t>
            </a:r>
            <a:endParaRPr lang="en-US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933490" y="5075016"/>
          <a:ext cx="1035050" cy="471488"/>
        </p:xfrm>
        <a:graphic>
          <a:graphicData uri="http://schemas.openxmlformats.org/presentationml/2006/ole">
            <p:oleObj spid="_x0000_s135172" name="Equation" r:id="rId5" imgW="419100" imgH="190500" progId="Equation.3">
              <p:embed/>
            </p:oleObj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933490" y="5586608"/>
          <a:ext cx="1035050" cy="471487"/>
        </p:xfrm>
        <a:graphic>
          <a:graphicData uri="http://schemas.openxmlformats.org/presentationml/2006/ole">
            <p:oleObj spid="_x0000_s135173" name="Equation" r:id="rId6" imgW="419100" imgH="190500" progId="Equation.3">
              <p:embed/>
            </p:oleObj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903288" y="6156325"/>
          <a:ext cx="1096962" cy="471488"/>
        </p:xfrm>
        <a:graphic>
          <a:graphicData uri="http://schemas.openxmlformats.org/presentationml/2006/ole">
            <p:oleObj spid="_x0000_s135174" name="Equation" r:id="rId7" imgW="444500" imgH="1905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66211" y="5075016"/>
            <a:ext cx="2646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A but not B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1563" y="5574984"/>
            <a:ext cx="2646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B but not A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3547" y="6127494"/>
            <a:ext cx="2646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both A and B</a:t>
            </a:r>
          </a:p>
          <a:p>
            <a:endParaRPr lang="en-US" sz="2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495803" y="2168525"/>
          <a:ext cx="2606675" cy="1006475"/>
        </p:xfrm>
        <a:graphic>
          <a:graphicData uri="http://schemas.openxmlformats.org/presentationml/2006/ole">
            <p:oleObj spid="_x0000_s136194" name="Equation" r:id="rId3" imgW="1054100" imgH="406400" progId="Equation.3">
              <p:embed/>
            </p:oleObj>
          </a:graphicData>
        </a:graphic>
      </p:graphicFrame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4632325" y="2168525"/>
          <a:ext cx="3422650" cy="1006475"/>
        </p:xfrm>
        <a:graphic>
          <a:graphicData uri="http://schemas.openxmlformats.org/presentationml/2006/ole">
            <p:oleObj spid="_x0000_s136195" name="Equation" r:id="rId4" imgW="1384300" imgH="406400" progId="Equation.3">
              <p:embed/>
            </p:oleObj>
          </a:graphicData>
        </a:graphic>
      </p:graphicFrame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415595" y="3581400"/>
          <a:ext cx="4019550" cy="1006475"/>
        </p:xfrm>
        <a:graphic>
          <a:graphicData uri="http://schemas.openxmlformats.org/presentationml/2006/ole">
            <p:oleObj spid="_x0000_s136196" name="Equation" r:id="rId5" imgW="1625600" imgH="406400" progId="Equation.3">
              <p:embed/>
            </p:oleObj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4685797" y="3581400"/>
          <a:ext cx="4332288" cy="1006475"/>
        </p:xfrm>
        <a:graphic>
          <a:graphicData uri="http://schemas.openxmlformats.org/presentationml/2006/ole">
            <p:oleObj spid="_x0000_s136197" name="Equation" r:id="rId6" imgW="1752600" imgH="406400" progId="Equation.3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 rot="16200000" flipH="1">
            <a:off x="2058907" y="4177632"/>
            <a:ext cx="4986421" cy="53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803" y="5178926"/>
            <a:ext cx="113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 A but not B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2626" y="5178926"/>
            <a:ext cx="113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 B but not A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2338054" y="4856664"/>
            <a:ext cx="591051" cy="5347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</p:cNvCxnSpPr>
          <p:nvPr/>
        </p:nvCxnSpPr>
        <p:spPr>
          <a:xfrm rot="5400000" flipH="1" flipV="1">
            <a:off x="831056" y="4820194"/>
            <a:ext cx="591051" cy="12641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5902" y="5681577"/>
            <a:ext cx="4385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Dice’s coefficient gives twice the weight to overlapping words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Thanks!</a:t>
            </a:r>
          </a:p>
          <a:p>
            <a:r>
              <a:rPr lang="en-US" dirty="0" smtClean="0"/>
              <a:t>Specific comments:</a:t>
            </a:r>
          </a:p>
          <a:p>
            <a:pPr lvl="1"/>
            <a:r>
              <a:rPr lang="en-US" dirty="0" smtClean="0"/>
              <a:t>“Less/no Java :)”</a:t>
            </a:r>
          </a:p>
          <a:p>
            <a:pPr lvl="2"/>
            <a:r>
              <a:rPr lang="en-US" dirty="0" smtClean="0">
                <a:hlinkClick r:id="rId2"/>
              </a:rPr>
              <a:t>http://www.langpop.com/</a:t>
            </a:r>
            <a:endParaRPr lang="en-US" dirty="0" smtClean="0"/>
          </a:p>
          <a:p>
            <a:pPr lvl="2"/>
            <a:r>
              <a:rPr lang="en-US" dirty="0" smtClean="0">
                <a:hlinkClick r:id="rId3"/>
              </a:rPr>
              <a:t>http://www.devtopics.com/most-popular-programming-languages/</a:t>
            </a:r>
            <a:endParaRPr lang="en-US" dirty="0" smtClean="0"/>
          </a:p>
          <a:p>
            <a:pPr lvl="1"/>
            <a:r>
              <a:rPr lang="en-US" dirty="0" smtClean="0"/>
              <a:t>“tell us to get up more often and stretch and high-five”</a:t>
            </a:r>
          </a:p>
          <a:p>
            <a:pPr lvl="1"/>
            <a:r>
              <a:rPr lang="en-US" dirty="0" smtClean="0"/>
              <a:t>“Drop lowest quiz grade”</a:t>
            </a:r>
          </a:p>
          <a:p>
            <a:pPr lvl="1"/>
            <a:r>
              <a:rPr lang="en-US" dirty="0" smtClean="0"/>
              <a:t>“more labs”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Our problems: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/>
              <a:t>word frequency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6724" y="2633579"/>
            <a:ext cx="989276" cy="481263"/>
          </a:xfrm>
          <a:prstGeom prst="rect">
            <a:avLst/>
          </a:prstGeom>
          <a:solidFill>
            <a:srgbClr val="008000">
              <a:alpha val="57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84095" y="2345202"/>
            <a:ext cx="437847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Set overlap measures can be good in some situations, but often we need more general tools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 representation</a:t>
            </a: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870733" y="418465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(4, 1, 1, 0, 0, 1, 0, 0, …)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 rot="17992015">
            <a:off x="21015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clinton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 rot="17992015">
            <a:off x="2406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 rot="17992015">
            <a:off x="2787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 rot="17992015">
            <a:off x="30921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 rot="17992015">
            <a:off x="33969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 rot="17992015">
            <a:off x="3701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7992015">
            <a:off x="4082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 rot="17992015">
            <a:off x="1811077" y="5106200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2704835" y="2631284"/>
            <a:ext cx="32004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dirty="0" err="1">
                <a:solidFill>
                  <a:srgbClr val="FF6600"/>
                </a:solidFill>
              </a:rPr>
              <a:t>tv</a:t>
            </a:r>
            <a:r>
              <a:rPr lang="en-US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78298" y="5851754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Frequency of word occurrence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810" y="1802190"/>
            <a:ext cx="716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now, let’s ignore word order: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word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8762" y="210457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8762" y="464457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524" y="166914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029" y="418290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8476" y="4644570"/>
            <a:ext cx="38220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similarity based on these feature vectors?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476" y="2636762"/>
            <a:ext cx="2721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Think of these as feature vectors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rot="10800000" flipV="1">
            <a:off x="3011714" y="3052261"/>
            <a:ext cx="1366762" cy="19672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rot="10800000">
            <a:off x="3011714" y="2818191"/>
            <a:ext cx="1366762" cy="23407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similarity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1429" y="2120811"/>
            <a:ext cx="5673876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We </a:t>
            </a:r>
            <a:r>
              <a:rPr lang="en-US" sz="2400" dirty="0"/>
              <a:t>have a |V|-dimensional vector space</a:t>
            </a:r>
          </a:p>
          <a:p>
            <a:pPr eaLnBrk="1" hangingPunct="1"/>
            <a:r>
              <a:rPr lang="en-US" sz="2400" dirty="0"/>
              <a:t>Terms are axes of the space</a:t>
            </a:r>
          </a:p>
          <a:p>
            <a:pPr eaLnBrk="1" hangingPunct="1"/>
            <a:r>
              <a:rPr lang="en-US" sz="2400" dirty="0"/>
              <a:t>Documents are points or vectors in this space</a:t>
            </a:r>
          </a:p>
          <a:p>
            <a:pPr eaLnBrk="1" hangingPunct="1"/>
            <a:r>
              <a:rPr lang="en-US" sz="2400" dirty="0"/>
              <a:t>Very high-</a:t>
            </a:r>
            <a:r>
              <a:rPr lang="en-US" sz="2400" dirty="0" smtClean="0"/>
              <a:t>dimensional</a:t>
            </a:r>
          </a:p>
          <a:p>
            <a:pPr eaLnBrk="1" hangingPunct="1"/>
            <a:r>
              <a:rPr lang="en-US" sz="2400" dirty="0"/>
              <a:t>This is a very sparse vector - most entries are </a:t>
            </a:r>
            <a:r>
              <a:rPr lang="en-US" sz="2400" dirty="0" smtClean="0"/>
              <a:t>zero</a:t>
            </a:r>
            <a:endParaRPr lang="en-US" sz="24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867400" y="2133600"/>
            <a:ext cx="3276600" cy="1905000"/>
            <a:chOff x="1602" y="1317"/>
            <a:chExt cx="2556" cy="1686"/>
          </a:xfrm>
        </p:grpSpPr>
        <p:pic>
          <p:nvPicPr>
            <p:cNvPr id="6" name="Picture 5" descr="RR-v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2" y="1317"/>
              <a:ext cx="2556" cy="1686"/>
            </a:xfrm>
            <a:prstGeom prst="rect">
              <a:avLst/>
            </a:prstGeom>
            <a:noFill/>
          </p:spPr>
        </p:pic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112" y="1584"/>
              <a:ext cx="144" cy="6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2160" y="1872"/>
              <a:ext cx="336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2160" y="2160"/>
              <a:ext cx="1200" cy="9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160" y="2304"/>
              <a:ext cx="912" cy="4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112" y="2304"/>
              <a:ext cx="672" cy="19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685661" y="4983233"/>
            <a:ext cx="32890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question are we asking in this space for similarity?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18711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Similarity relates to distance</a:t>
            </a:r>
          </a:p>
          <a:p>
            <a:r>
              <a:rPr lang="en-US" dirty="0" smtClean="0"/>
              <a:t>We’d like to measure the similarity of documents in the |V| dimensional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are some distance measures?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47371" y="3657600"/>
            <a:ext cx="5638800" cy="2667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171371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323771" y="5029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33171" y="5181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76171" y="5410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180771" y="4724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104571" y="4191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762171" y="5181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19171" y="5029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466771" y="4343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914571" y="4419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measures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721150"/>
            <a:ext cx="8153400" cy="412862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Euclidean (L2)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Manhattan (L1)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615318" y="2346999"/>
          <a:ext cx="3356799" cy="979188"/>
        </p:xfrm>
        <a:graphic>
          <a:graphicData uri="http://schemas.openxmlformats.org/presentationml/2006/ole">
            <p:oleObj spid="_x0000_s47106" name="Equation" r:id="rId3" imgW="1574800" imgH="482600" progId="Equation.3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1760466" y="4589157"/>
          <a:ext cx="2992963" cy="949289"/>
        </p:xfrm>
        <a:graphic>
          <a:graphicData uri="http://schemas.openxmlformats.org/presentationml/2006/ole">
            <p:oleObj spid="_x0000_s47107" name="Equation" r:id="rId4" imgW="13335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Distance can be problematic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11" name="TextBox 10"/>
          <p:cNvSpPr txBox="1"/>
          <p:nvPr/>
        </p:nvSpPr>
        <p:spPr>
          <a:xfrm>
            <a:off x="228600" y="2815770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</a:t>
            </a:r>
            <a:r>
              <a:rPr lang="en-US" sz="2400" dirty="0" err="1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 is closest to </a:t>
            </a:r>
            <a:r>
              <a:rPr lang="en-US" sz="2400" dirty="0" err="1" smtClean="0">
                <a:solidFill>
                  <a:srgbClr val="0000FF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using one of the previous distance measures?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Which do you think should be closer?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Distance can be problematic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9" name="Rectangle 8"/>
          <p:cNvSpPr/>
          <p:nvPr/>
        </p:nvSpPr>
        <p:spPr>
          <a:xfrm>
            <a:off x="411238" y="2967335"/>
            <a:ext cx="3246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Euclidean (or L1) distance between </a:t>
            </a:r>
            <a:r>
              <a:rPr lang="en-US" sz="2400" i="1" dirty="0" err="1" smtClean="0">
                <a:solidFill>
                  <a:srgbClr val="0000FF"/>
                </a:solidFill>
              </a:rPr>
              <a:t>q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is large even though the distribution of words is similar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angle instead of distance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Thought experiment: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take </a:t>
            </a:r>
            <a:r>
              <a:rPr lang="en-US" dirty="0"/>
              <a:t>a document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make a new document </a:t>
            </a:r>
            <a:r>
              <a:rPr lang="en-US" dirty="0" err="1" smtClean="0"/>
              <a:t>d</a:t>
            </a:r>
            <a:r>
              <a:rPr lang="en-US" dirty="0" smtClean="0"/>
              <a:t>’ by concatenating two copies of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Semantically” </a:t>
            </a:r>
            <a:r>
              <a:rPr lang="en-US" dirty="0" err="1"/>
              <a:t>d</a:t>
            </a:r>
            <a:r>
              <a:rPr lang="en-US" dirty="0"/>
              <a:t> and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dirty="0" smtClean="0"/>
              <a:t>’ have </a:t>
            </a:r>
            <a:r>
              <a:rPr lang="en-US" dirty="0"/>
              <a:t>the same </a:t>
            </a:r>
            <a:r>
              <a:rPr lang="en-US" dirty="0" smtClean="0"/>
              <a:t>content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is the Euclidean distance between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’?  What is the angle between them?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Euclidean distance</a:t>
            </a:r>
            <a:r>
              <a:rPr lang="en-US" dirty="0" smtClean="0"/>
              <a:t> can be large</a:t>
            </a:r>
          </a:p>
          <a:p>
            <a:pPr lvl="1"/>
            <a:r>
              <a:rPr lang="en-US" dirty="0"/>
              <a:t>The angle between the two documents is </a:t>
            </a:r>
            <a:r>
              <a:rPr lang="en-US" dirty="0" smtClean="0"/>
              <a:t>0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From angles to cosines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/>
              <a:t>Cosine is a monotonically decreasing function for the interval [0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,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]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i="1" dirty="0" smtClean="0"/>
              <a:t>decreasing </a:t>
            </a:r>
            <a:r>
              <a:rPr lang="en-US" sz="2400" dirty="0" smtClean="0"/>
              <a:t>angle is equivalent to </a:t>
            </a:r>
            <a:r>
              <a:rPr lang="en-US" sz="2400" i="1" dirty="0" smtClean="0"/>
              <a:t>increasing</a:t>
            </a:r>
            <a:r>
              <a:rPr lang="en-US" sz="2400" dirty="0" smtClean="0"/>
              <a:t> cosine</a:t>
            </a:r>
            <a:endParaRPr lang="en-US" sz="2400" i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289" y="3183164"/>
            <a:ext cx="4659102" cy="3191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presentations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487" y="1608780"/>
            <a:ext cx="7795683" cy="520072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41723" y="4039695"/>
            <a:ext cx="663099" cy="181429"/>
          </a:xfrm>
          <a:prstGeom prst="right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36888" y="4421900"/>
            <a:ext cx="663099" cy="181429"/>
          </a:xfrm>
          <a:prstGeom prst="right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53818" y="2939028"/>
            <a:ext cx="663099" cy="181429"/>
          </a:xfrm>
          <a:prstGeom prst="right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48983" y="3297047"/>
            <a:ext cx="663099" cy="181429"/>
          </a:xfrm>
          <a:prstGeom prst="right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36888" y="2172188"/>
            <a:ext cx="663099" cy="181429"/>
          </a:xfrm>
          <a:prstGeom prst="right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7218" y="2757714"/>
            <a:ext cx="3480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calculate the cosine between two vectors?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cosine</a:t>
            </a:r>
            <a:endParaRPr lang="en-US" dirty="0"/>
          </a:p>
        </p:txBody>
      </p:sp>
      <p:graphicFrame>
        <p:nvGraphicFramePr>
          <p:cNvPr id="9218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89000" y="2401888"/>
          <a:ext cx="5715000" cy="952500"/>
        </p:xfrm>
        <a:graphic>
          <a:graphicData uri="http://schemas.openxmlformats.org/presentationml/2006/ole">
            <p:oleObj spid="_x0000_s53250" name="Equation" r:id="rId3" imgW="1828800" imgH="30480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2260600" y="1890258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476" y="3737430"/>
            <a:ext cx="691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Just another distance measure, like the others: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322388" y="4430713"/>
          <a:ext cx="3300412" cy="898525"/>
        </p:xfrm>
        <a:graphic>
          <a:graphicData uri="http://schemas.openxmlformats.org/presentationml/2006/ole">
            <p:oleObj spid="_x0000_s53251" name="Equation" r:id="rId4" imgW="1689100" imgH="482600" progId="Equation.3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335088" y="5618995"/>
          <a:ext cx="2805112" cy="827088"/>
        </p:xfrm>
        <a:graphic>
          <a:graphicData uri="http://schemas.openxmlformats.org/presentationml/2006/ole">
            <p:oleObj spid="_x0000_s53252" name="Equation" r:id="rId5" imgW="14351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Thought experiment, revisited:</a:t>
            </a:r>
          </a:p>
          <a:p>
            <a:pPr lvl="1"/>
            <a:r>
              <a:rPr lang="en-US" dirty="0" smtClean="0"/>
              <a:t>take a document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make a new document </a:t>
            </a:r>
            <a:r>
              <a:rPr lang="en-US" dirty="0" err="1" smtClean="0"/>
              <a:t>d</a:t>
            </a:r>
            <a:r>
              <a:rPr lang="en-US" dirty="0" smtClean="0"/>
              <a:t>’ by concatenating two copies of </a:t>
            </a:r>
            <a:r>
              <a:rPr lang="en-US" dirty="0" err="1" smtClean="0"/>
              <a:t>d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does </a:t>
            </a:r>
            <a:r>
              <a:rPr lang="en-US" dirty="0" err="1" smtClean="0">
                <a:solidFill>
                  <a:srgbClr val="FF0000"/>
                </a:solidFill>
              </a:rPr>
              <a:t>sim</a:t>
            </a:r>
            <a:r>
              <a:rPr lang="en-US" baseline="-25000" dirty="0" err="1" smtClean="0">
                <a:solidFill>
                  <a:srgbClr val="FF0000"/>
                </a:solidFill>
              </a:rPr>
              <a:t>cos</a:t>
            </a:r>
            <a:r>
              <a:rPr lang="en-US" dirty="0" err="1" smtClean="0">
                <a:solidFill>
                  <a:srgbClr val="FF0000"/>
                </a:solidFill>
              </a:rPr>
              <a:t>(d,d</a:t>
            </a:r>
            <a:r>
              <a:rPr lang="en-US" dirty="0" smtClean="0">
                <a:solidFill>
                  <a:srgbClr val="FF0000"/>
                </a:solidFill>
              </a:rPr>
              <a:t>) relate to </a:t>
            </a:r>
            <a:r>
              <a:rPr lang="en-US" dirty="0" err="1" smtClean="0">
                <a:solidFill>
                  <a:srgbClr val="FF0000"/>
                </a:solidFill>
              </a:rPr>
              <a:t>sim</a:t>
            </a:r>
            <a:r>
              <a:rPr lang="en-US" baseline="-25000" dirty="0" err="1" smtClean="0">
                <a:solidFill>
                  <a:srgbClr val="FF0000"/>
                </a:solidFill>
              </a:rPr>
              <a:t>cos</a:t>
            </a:r>
            <a:r>
              <a:rPr lang="en-US" dirty="0" err="1" smtClean="0">
                <a:solidFill>
                  <a:srgbClr val="FF0000"/>
                </a:solidFill>
              </a:rPr>
              <a:t>(d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’)?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Does this make sense?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of two vectors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64656" y="2377798"/>
          <a:ext cx="4019249" cy="655312"/>
        </p:xfrm>
        <a:graphic>
          <a:graphicData uri="http://schemas.openxmlformats.org/presentationml/2006/ole">
            <p:oleObj spid="_x0000_s180226" name="Equation" r:id="rId3" imgW="1168400" imgH="190500" progId="Equation.3">
              <p:embed/>
            </p:oleObj>
          </a:graphicData>
        </a:graphic>
      </p:graphicFrame>
      <p:graphicFrame>
        <p:nvGraphicFramePr>
          <p:cNvPr id="180227" name="Object 3"/>
          <p:cNvGraphicFramePr>
            <a:graphicFrameLocks noChangeAspect="1"/>
          </p:cNvGraphicFramePr>
          <p:nvPr/>
        </p:nvGraphicFramePr>
        <p:xfrm>
          <a:off x="2064656" y="3654425"/>
          <a:ext cx="3057525" cy="1355725"/>
        </p:xfrm>
        <a:graphic>
          <a:graphicData uri="http://schemas.openxmlformats.org/presentationml/2006/ole">
            <p:oleObj spid="_x0000_s180227" name="Equation" r:id="rId4" imgW="889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Length normalization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 vector can be</a:t>
            </a:r>
            <a:r>
              <a:rPr lang="en-US" dirty="0" smtClean="0"/>
              <a:t> length-normalized </a:t>
            </a:r>
            <a:r>
              <a:rPr lang="en-US" dirty="0"/>
              <a:t>by dividing each of its components by its </a:t>
            </a:r>
            <a:r>
              <a:rPr lang="en-US" dirty="0" smtClean="0"/>
              <a:t>length</a:t>
            </a:r>
          </a:p>
          <a:p>
            <a:pPr eaLnBrk="1" hangingPunct="1"/>
            <a:r>
              <a:rPr lang="en-US" dirty="0" smtClean="0"/>
              <a:t>Often, we’ll use L</a:t>
            </a:r>
            <a:r>
              <a:rPr lang="en-US" baseline="-25000" dirty="0" smtClean="0"/>
              <a:t>2</a:t>
            </a:r>
            <a:r>
              <a:rPr lang="en-US" dirty="0" smtClean="0"/>
              <a:t> norm (could also normalize by other norms):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Dividing a vector by its L</a:t>
            </a:r>
            <a:r>
              <a:rPr lang="en-US" baseline="-25000" dirty="0"/>
              <a:t>2</a:t>
            </a:r>
            <a:r>
              <a:rPr lang="en-US" dirty="0"/>
              <a:t> norm makes it a unit (length) </a:t>
            </a:r>
            <a:r>
              <a:rPr lang="en-US" dirty="0" smtClean="0"/>
              <a:t>vector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255056" y="3527875"/>
          <a:ext cx="2087562" cy="755650"/>
        </p:xfrm>
        <a:graphic>
          <a:graphicData uri="http://schemas.openxmlformats.org/presentationml/2006/ole">
            <p:oleObj spid="_x0000_s55298" name="Equation" r:id="rId3" imgW="87624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61815" y="3897909"/>
            <a:ext cx="2366459" cy="2415801"/>
          </a:xfrm>
          <a:prstGeom prst="ellipse">
            <a:avLst/>
          </a:prstGeom>
          <a:solidFill>
            <a:srgbClr val="008000">
              <a:alpha val="1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length vectors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-507999" y="3696308"/>
            <a:ext cx="2939141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62784" y="5171925"/>
            <a:ext cx="29560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0477" y="3139927"/>
            <a:ext cx="2939140" cy="112485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870860" y="3834190"/>
            <a:ext cx="205619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376" y="3628572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31295" y="5375906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100148" y="5185643"/>
            <a:ext cx="1902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0230" y="3432631"/>
            <a:ext cx="1966687" cy="1511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967619" y="4761895"/>
            <a:ext cx="667071" cy="41003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4339189" y="3614888"/>
            <a:ext cx="2939141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809972" y="5090505"/>
            <a:ext cx="29560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5487722" y="4324988"/>
            <a:ext cx="1092602" cy="43843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5718048" y="3885815"/>
            <a:ext cx="205619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03564" y="3656007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778483" y="5294486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6947336" y="5104223"/>
            <a:ext cx="1902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726389" y="4261278"/>
            <a:ext cx="917651" cy="740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814807" y="4463143"/>
            <a:ext cx="963676" cy="62736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2552" y="6313710"/>
            <a:ext cx="8338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 many situations, normalization improves similarity, but not in all situations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Normalized distance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407152" cy="4495800"/>
          </a:xfrm>
        </p:spPr>
        <p:txBody>
          <a:bodyPr/>
          <a:lstStyle/>
          <a:p>
            <a:r>
              <a:rPr lang="en-US" dirty="0" smtClean="0"/>
              <a:t>Cosine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L2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L1</a:t>
            </a:r>
            <a:endParaRPr lang="en-US" dirty="0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881188" y="3765550"/>
          <a:ext cx="3300412" cy="898525"/>
        </p:xfrm>
        <a:graphic>
          <a:graphicData uri="http://schemas.openxmlformats.org/presentationml/2006/ole">
            <p:oleObj spid="_x0000_s70659" name="Equation" r:id="rId3" imgW="1689100" imgH="482600" progId="Equation.3">
              <p:embed/>
            </p:oleObj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995188" y="5486400"/>
          <a:ext cx="2805112" cy="827088"/>
        </p:xfrm>
        <a:graphic>
          <a:graphicData uri="http://schemas.openxmlformats.org/presentationml/2006/ole">
            <p:oleObj spid="_x0000_s70660" name="Equation" r:id="rId4" imgW="1435100" imgH="444500" progId="Equation.3">
              <p:embed/>
            </p:oleObj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917619" y="2105025"/>
            <a:ext cx="5676900" cy="1144588"/>
            <a:chOff x="1047068" y="2105025"/>
            <a:chExt cx="5676900" cy="1144588"/>
          </a:xfrm>
        </p:grpSpPr>
        <p:graphicFrame>
          <p:nvGraphicFramePr>
            <p:cNvPr id="70658" name="Content Placeholder 3"/>
            <p:cNvGraphicFramePr>
              <a:graphicFrameLocks noChangeAspect="1"/>
            </p:cNvGraphicFramePr>
            <p:nvPr/>
          </p:nvGraphicFramePr>
          <p:xfrm>
            <a:off x="1047068" y="2105025"/>
            <a:ext cx="5676900" cy="1144588"/>
          </p:xfrm>
          <a:graphic>
            <a:graphicData uri="http://schemas.openxmlformats.org/presentationml/2006/ole">
              <p:oleObj spid="_x0000_s70658" name="Equation" r:id="rId5" imgW="3149600" imgH="635000" progId="Equation.3">
                <p:embed/>
              </p:oleObj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586739" y="2660952"/>
              <a:ext cx="2137229" cy="58866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41848" y="4802574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a’ and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’ are length normalized versions of the vectors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n-US" sz="3600" b="0" dirty="0"/>
              <a:t>Cosine similarity</a:t>
            </a:r>
            <a:r>
              <a:rPr lang="en-US" sz="3600" b="0" dirty="0" smtClean="0"/>
              <a:t> with </a:t>
            </a:r>
            <a:r>
              <a:rPr lang="en-US" sz="3600" b="0" dirty="0"/>
              <a:t>3 documents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51" name="Text Placeholder 5"/>
          <p:cNvSpPr>
            <a:spLocks noGrp="1"/>
          </p:cNvSpPr>
          <p:nvPr>
            <p:ph type="body" sz="half" idx="2"/>
          </p:nvPr>
        </p:nvSpPr>
        <p:spPr>
          <a:xfrm>
            <a:off x="215296" y="2166938"/>
            <a:ext cx="3008313" cy="2633662"/>
          </a:xfrm>
        </p:spPr>
        <p:txBody>
          <a:bodyPr>
            <a:noAutofit/>
          </a:bodyPr>
          <a:lstStyle/>
          <a:p>
            <a:pPr eaLnBrk="1" hangingPunct="1"/>
            <a:r>
              <a:rPr lang="en-US" sz="2000" dirty="0"/>
              <a:t>How similar </a:t>
            </a:r>
            <a:r>
              <a:rPr lang="en-US" sz="2000" dirty="0" smtClean="0"/>
              <a:t>are the novels:</a:t>
            </a:r>
          </a:p>
          <a:p>
            <a:pPr eaLnBrk="1" hangingPunct="1"/>
            <a:r>
              <a:rPr lang="en-US" sz="2000" dirty="0" err="1">
                <a:solidFill>
                  <a:srgbClr val="0000FF"/>
                </a:solidFill>
              </a:rPr>
              <a:t>SaS</a:t>
            </a:r>
            <a:r>
              <a:rPr lang="en-US" sz="2000" dirty="0"/>
              <a:t>: </a:t>
            </a:r>
            <a:r>
              <a:rPr lang="en-US" sz="2000" i="1" dirty="0"/>
              <a:t>Sense </a:t>
            </a:r>
            <a:r>
              <a:rPr lang="en-US" sz="2000" i="1" dirty="0" smtClean="0"/>
              <a:t>and Sensibility</a:t>
            </a:r>
            <a:endParaRPr lang="en-US" sz="2000" i="1" dirty="0"/>
          </a:p>
          <a:p>
            <a:pPr eaLnBrk="1" hangingPunct="1"/>
            <a:r>
              <a:rPr lang="en-US" sz="2000" dirty="0" err="1">
                <a:solidFill>
                  <a:srgbClr val="0000FF"/>
                </a:solidFill>
              </a:rPr>
              <a:t>PaP</a:t>
            </a:r>
            <a:r>
              <a:rPr lang="en-US" sz="2000" dirty="0"/>
              <a:t>: </a:t>
            </a:r>
            <a:r>
              <a:rPr lang="en-US" sz="2000" i="1" dirty="0"/>
              <a:t>Pride </a:t>
            </a:r>
            <a:r>
              <a:rPr lang="en-US" sz="2000" i="1" dirty="0" smtClean="0"/>
              <a:t>and Prejudice</a:t>
            </a:r>
            <a:r>
              <a:rPr lang="en-US" sz="2000" dirty="0"/>
              <a:t>, and</a:t>
            </a:r>
          </a:p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WH</a:t>
            </a:r>
            <a:r>
              <a:rPr lang="en-US" sz="2000" dirty="0"/>
              <a:t>: </a:t>
            </a:r>
            <a:r>
              <a:rPr lang="en-US" sz="2000" i="1" dirty="0" smtClean="0"/>
              <a:t>Wuthering Heights</a:t>
            </a:r>
            <a:r>
              <a:rPr lang="en-US" sz="2000" dirty="0"/>
              <a:t>?</a:t>
            </a:r>
          </a:p>
        </p:txBody>
      </p:sp>
      <p:sp>
        <p:nvSpPr>
          <p:cNvPr id="34852" name="TextBox 7"/>
          <p:cNvSpPr txBox="1">
            <a:spLocks noChangeArrowheads="1"/>
          </p:cNvSpPr>
          <p:nvPr/>
        </p:nvSpPr>
        <p:spPr bwMode="auto">
          <a:xfrm>
            <a:off x="3886200" y="4800600"/>
            <a:ext cx="4748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Term frequencies (counts)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normalized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/>
        </p:nvGraphicFramePr>
        <p:xfrm>
          <a:off x="805415" y="4705684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0.84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805415" y="1657684"/>
          <a:ext cx="54102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/>
                <a:gridCol w="1352550"/>
                <a:gridCol w="1352550"/>
                <a:gridCol w="135255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jealous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dirty="0" smtClean="0"/>
                        <a:t>gossip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2620211" y="3836737"/>
            <a:ext cx="1671052" cy="54810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90632" y="3342105"/>
            <a:ext cx="2175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Often becomes much clearer after length normalization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/>
              <a:t>word frequency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Presentations done in pairs (and one triplet)</a:t>
            </a:r>
          </a:p>
          <a:p>
            <a:r>
              <a:rPr lang="en-US" dirty="0" smtClean="0"/>
              <a:t>25 minutes for presentation 10 min. for Q+A</a:t>
            </a:r>
          </a:p>
          <a:p>
            <a:r>
              <a:rPr lang="en-US" dirty="0" smtClean="0"/>
              <a:t>In the week following your presentation, come by and see me for 5-10 min. for feedback</a:t>
            </a:r>
          </a:p>
          <a:p>
            <a:r>
              <a:rPr lang="en-US" dirty="0" smtClean="0"/>
              <a:t>5% of your grade is based on your presentation</a:t>
            </a:r>
          </a:p>
          <a:p>
            <a:pPr lvl="1"/>
            <a:r>
              <a:rPr lang="en-US" dirty="0" smtClean="0"/>
              <a:t>I will also be looking for improvement from this presentation to your final project presentation</a:t>
            </a:r>
          </a:p>
          <a:p>
            <a:endParaRPr lang="en-US" dirty="0" smtClean="0"/>
          </a:p>
          <a:p>
            <a:r>
              <a:rPr lang="en-US" dirty="0" smtClean="0"/>
              <a:t>If you are not presenting, you should spend at least 30 min. on each paper reading it before class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frequency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Treats all words the same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5333" y="2358571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19048" y="4095448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57829" y="4095448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1374" y="2358571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Word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7360" y="1586832"/>
            <a:ext cx="8153400" cy="806116"/>
          </a:xfrm>
        </p:spPr>
        <p:txBody>
          <a:bodyPr/>
          <a:lstStyle/>
          <a:p>
            <a:r>
              <a:rPr lang="en-US" dirty="0" smtClean="0"/>
              <a:t>Include a weight for each word/feature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77855" y="252663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7855" y="506663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66617" y="209120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6122" y="460496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9419" y="2486028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4275" y="5026526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+ weights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incorporate the weights into the distances</a:t>
            </a:r>
          </a:p>
          <a:p>
            <a:r>
              <a:rPr lang="en-US" dirty="0" smtClean="0"/>
              <a:t>Think of it as either (</a:t>
            </a:r>
            <a:r>
              <a:rPr lang="en-US" i="1" dirty="0" smtClean="0"/>
              <a:t>both work out the same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preprocessing the vectors by multiplying each dimension by the weight</a:t>
            </a:r>
          </a:p>
          <a:p>
            <a:pPr lvl="1"/>
            <a:r>
              <a:rPr lang="en-US" dirty="0" smtClean="0"/>
              <a:t>incorporating it directly into the similarity measure</a:t>
            </a:r>
          </a:p>
        </p:txBody>
      </p:sp>
      <p:graphicFrame>
        <p:nvGraphicFramePr>
          <p:cNvPr id="129026" name="Content Placeholder 3"/>
          <p:cNvGraphicFramePr>
            <a:graphicFrameLocks noChangeAspect="1"/>
          </p:cNvGraphicFramePr>
          <p:nvPr/>
        </p:nvGraphicFramePr>
        <p:xfrm>
          <a:off x="1719678" y="4388476"/>
          <a:ext cx="5402263" cy="1144587"/>
        </p:xfrm>
        <a:graphic>
          <a:graphicData uri="http://schemas.openxmlformats.org/presentationml/2006/ole">
            <p:oleObj spid="_x0000_s129026" name="Equation" r:id="rId3" imgW="2997200" imgH="63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use corpus statistics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930572" y="1791368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801511" y="1804863"/>
            <a:ext cx="834572" cy="1052285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673216" y="1804990"/>
            <a:ext cx="834572" cy="1052285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43441" y="3141330"/>
            <a:ext cx="834572" cy="1052285"/>
            <a:chOff x="1669143" y="3531810"/>
            <a:chExt cx="834572" cy="1052285"/>
          </a:xfrm>
        </p:grpSpPr>
        <p:sp>
          <p:nvSpPr>
            <p:cNvPr id="29" name="Rectangle 2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814380" y="3154825"/>
            <a:ext cx="834572" cy="1052285"/>
            <a:chOff x="1669143" y="3531810"/>
            <a:chExt cx="834572" cy="1052285"/>
          </a:xfrm>
        </p:grpSpPr>
        <p:sp>
          <p:nvSpPr>
            <p:cNvPr id="37" name="Rectangle 3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86085" y="3154952"/>
            <a:ext cx="834572" cy="1052285"/>
            <a:chOff x="1669143" y="3531810"/>
            <a:chExt cx="834572" cy="1052285"/>
          </a:xfrm>
        </p:grpSpPr>
        <p:sp>
          <p:nvSpPr>
            <p:cNvPr id="45" name="Rectangle 4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957807" y="4407757"/>
            <a:ext cx="834572" cy="1052285"/>
            <a:chOff x="1669143" y="3531810"/>
            <a:chExt cx="834572" cy="1052285"/>
          </a:xfrm>
        </p:grpSpPr>
        <p:sp>
          <p:nvSpPr>
            <p:cNvPr id="53" name="Rectangle 5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828746" y="4421252"/>
            <a:ext cx="834572" cy="1052285"/>
            <a:chOff x="1669143" y="3531810"/>
            <a:chExt cx="834572" cy="1052285"/>
          </a:xfrm>
        </p:grpSpPr>
        <p:sp>
          <p:nvSpPr>
            <p:cNvPr id="61" name="Rectangle 6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700451" y="4421379"/>
            <a:ext cx="834572" cy="1052285"/>
            <a:chOff x="1669143" y="3531810"/>
            <a:chExt cx="834572" cy="1052285"/>
          </a:xfrm>
        </p:grpSpPr>
        <p:sp>
          <p:nvSpPr>
            <p:cNvPr id="69" name="Rectangle 6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970676" y="5717615"/>
            <a:ext cx="834572" cy="1052285"/>
            <a:chOff x="1669143" y="3531810"/>
            <a:chExt cx="834572" cy="1052285"/>
          </a:xfrm>
        </p:grpSpPr>
        <p:sp>
          <p:nvSpPr>
            <p:cNvPr id="77" name="Rectangle 7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841615" y="5731110"/>
            <a:ext cx="834572" cy="1052285"/>
            <a:chOff x="1669143" y="3531810"/>
            <a:chExt cx="834572" cy="1052285"/>
          </a:xfrm>
        </p:grpSpPr>
        <p:sp>
          <p:nvSpPr>
            <p:cNvPr id="85" name="Rectangle 8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4713320" y="5731237"/>
            <a:ext cx="834572" cy="1052285"/>
            <a:chOff x="1669143" y="3531810"/>
            <a:chExt cx="834572" cy="1052285"/>
          </a:xfrm>
        </p:grpSpPr>
        <p:sp>
          <p:nvSpPr>
            <p:cNvPr id="93" name="Rectangle 9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1363578" y="2371485"/>
            <a:ext cx="112294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</a:t>
            </a:r>
            <a:endParaRPr lang="en-US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96210" y="3299842"/>
            <a:ext cx="20453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defendant</a:t>
            </a:r>
            <a:endParaRPr lang="en-US" sz="3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34901" y="5131073"/>
            <a:ext cx="290324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be a quantitative measure of word importance?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document frequency</a:t>
            </a:r>
            <a:r>
              <a:rPr lang="en-US" dirty="0" smtClean="0"/>
              <a:t> (</a:t>
            </a:r>
            <a:r>
              <a:rPr lang="en-US" dirty="0" err="1" smtClean="0"/>
              <a:t>df</a:t>
            </a:r>
            <a:r>
              <a:rPr lang="en-US" dirty="0" smtClean="0"/>
              <a:t>) is one measure of word importance</a:t>
            </a:r>
          </a:p>
          <a:p>
            <a:endParaRPr lang="en-US" dirty="0" smtClean="0"/>
          </a:p>
          <a:p>
            <a:r>
              <a:rPr lang="en-US" dirty="0" smtClean="0"/>
              <a:t>Terms that occur in many documents are weighted less, since overlapping with these terms is very likely</a:t>
            </a:r>
          </a:p>
          <a:p>
            <a:pPr lvl="1"/>
            <a:r>
              <a:rPr lang="en-US" dirty="0" smtClean="0"/>
              <a:t>In the extreme case, take a word like </a:t>
            </a:r>
            <a:r>
              <a:rPr lang="en-US" dirty="0" smtClean="0">
                <a:solidFill>
                  <a:srgbClr val="0000FF"/>
                </a:solidFill>
              </a:rPr>
              <a:t>the</a:t>
            </a:r>
            <a:r>
              <a:rPr lang="en-US" dirty="0" smtClean="0"/>
              <a:t> that occurs in EVERY document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Terms that occur in only a few documents are weighted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 vs. overall frequency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80248" cy="4876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The</a:t>
            </a:r>
            <a:r>
              <a:rPr lang="en-US" dirty="0" smtClean="0"/>
              <a:t> overall </a:t>
            </a:r>
            <a:r>
              <a:rPr lang="en-US" dirty="0"/>
              <a:t>frequency </a:t>
            </a:r>
            <a:r>
              <a:rPr lang="en-US" dirty="0" smtClean="0"/>
              <a:t>of a word is </a:t>
            </a:r>
            <a:r>
              <a:rPr lang="en-US" dirty="0"/>
              <a:t>the number of </a:t>
            </a:r>
            <a:r>
              <a:rPr lang="en-US" dirty="0" smtClean="0"/>
              <a:t>occurrences in a dataset, </a:t>
            </a:r>
            <a:r>
              <a:rPr lang="en-US" dirty="0"/>
              <a:t>counting multiple </a:t>
            </a:r>
            <a:r>
              <a:rPr lang="en-US" dirty="0" smtClean="0"/>
              <a:t>occurrences</a:t>
            </a:r>
          </a:p>
          <a:p>
            <a:pPr eaLnBrk="1" hangingPunct="1"/>
            <a:r>
              <a:rPr lang="en-US" dirty="0"/>
              <a:t>Example: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Which word is a better search term (and should get a higher weight)?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911684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922" name="Content Placeholder 3"/>
          <p:cNvGraphicFramePr>
            <a:graphicFrameLocks noChangeAspect="1"/>
          </p:cNvGraphicFramePr>
          <p:nvPr/>
        </p:nvGraphicFramePr>
        <p:xfrm>
          <a:off x="1719263" y="5532438"/>
          <a:ext cx="5402262" cy="1144588"/>
        </p:xfrm>
        <a:graphic>
          <a:graphicData uri="http://schemas.openxmlformats.org/presentationml/2006/ole">
            <p:oleObj spid="_x0000_s81922" name="Equation" r:id="rId3" imgW="2997200" imgH="635000" progId="Equation.3">
              <p:embed/>
            </p:oleObj>
          </a:graphicData>
        </a:graphic>
      </p:graphicFrame>
      <p:sp>
        <p:nvSpPr>
          <p:cNvPr id="7" name="Oval 6"/>
          <p:cNvSpPr/>
          <p:nvPr/>
        </p:nvSpPr>
        <p:spPr>
          <a:xfrm>
            <a:off x="5320632" y="5668212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33968" y="5700300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7315" y="6227015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9477" y="6232361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648" y="424197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Document frequency is often related to word importance, but we want an actual weight.  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document frequency to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703052"/>
            <a:ext cx="8153400" cy="23929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weight and document frequency are </a:t>
            </a:r>
            <a:r>
              <a:rPr lang="en-US" sz="2400" b="1" dirty="0" smtClean="0"/>
              <a:t>inversely</a:t>
            </a:r>
            <a:r>
              <a:rPr lang="en-US" sz="2400" dirty="0" smtClean="0"/>
              <a:t> related</a:t>
            </a:r>
          </a:p>
          <a:p>
            <a:pPr lvl="1"/>
            <a:r>
              <a:rPr lang="en-US" sz="2000" dirty="0" smtClean="0"/>
              <a:t>higher document frequency should have lower weight and vice versa</a:t>
            </a:r>
          </a:p>
          <a:p>
            <a:r>
              <a:rPr lang="en-US" sz="2300" dirty="0" smtClean="0"/>
              <a:t>document frequency is unbounded</a:t>
            </a:r>
          </a:p>
          <a:p>
            <a:r>
              <a:rPr lang="en-US" sz="2300" dirty="0" smtClean="0"/>
              <a:t>document frequency will change depending on the size of the data set (i.e. the number of documents)</a:t>
            </a:r>
          </a:p>
          <a:p>
            <a:pPr lvl="1"/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706963"/>
          <a:ext cx="7086600" cy="15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63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Inverse document frequency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3235158"/>
            <a:ext cx="8153400" cy="2860842"/>
          </a:xfrm>
        </p:spPr>
        <p:txBody>
          <a:bodyPr/>
          <a:lstStyle/>
          <a:p>
            <a:r>
              <a:rPr lang="en-US" dirty="0" err="1" smtClean="0"/>
              <a:t>idf</a:t>
            </a:r>
            <a:r>
              <a:rPr lang="en-US" dirty="0" smtClean="0"/>
              <a:t> is inversely correlated with </a:t>
            </a:r>
            <a:r>
              <a:rPr lang="en-US" dirty="0" err="1" smtClean="0"/>
              <a:t>df</a:t>
            </a:r>
            <a:endParaRPr lang="en-US" dirty="0" smtClean="0"/>
          </a:p>
          <a:p>
            <a:pPr lvl="1"/>
            <a:r>
              <a:rPr lang="en-US" dirty="0" smtClean="0"/>
              <a:t>higher </a:t>
            </a:r>
            <a:r>
              <a:rPr lang="en-US" dirty="0" err="1" smtClean="0"/>
              <a:t>df</a:t>
            </a:r>
            <a:r>
              <a:rPr lang="en-US" dirty="0" smtClean="0"/>
              <a:t> results in lower </a:t>
            </a:r>
            <a:r>
              <a:rPr lang="en-US" dirty="0" err="1" smtClean="0"/>
              <a:t>idf</a:t>
            </a:r>
            <a:endParaRPr lang="en-US" dirty="0" smtClean="0"/>
          </a:p>
          <a:p>
            <a:r>
              <a:rPr lang="en-US" dirty="0" smtClean="0"/>
              <a:t>N incorporates a dataset dependent </a:t>
            </a:r>
            <a:r>
              <a:rPr lang="en-US" dirty="0" err="1" smtClean="0"/>
              <a:t>normalizer</a:t>
            </a:r>
            <a:endParaRPr lang="en-US" dirty="0" smtClean="0"/>
          </a:p>
          <a:p>
            <a:r>
              <a:rPr lang="en-US" dirty="0" smtClean="0"/>
              <a:t>log dampens the overall weight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36122" y="1739356"/>
          <a:ext cx="2798763" cy="1100137"/>
        </p:xfrm>
        <a:graphic>
          <a:graphicData uri="http://schemas.openxmlformats.org/presentationml/2006/ole">
            <p:oleObj spid="_x0000_s65538" name="Equation" r:id="rId3" imgW="1003300" imgH="393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24470" y="2312742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document frequency of </a:t>
            </a:r>
            <a:r>
              <a:rPr lang="en-US" sz="2000" dirty="0" err="1" smtClean="0">
                <a:solidFill>
                  <a:srgbClr val="0000FF"/>
                </a:solidFill>
              </a:rPr>
              <a:t>w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6454" y="1739356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of documents in dataset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>
            <a:off x="4734886" y="1938421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734886" y="2580107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7 of you still haven’t </a:t>
            </a:r>
            <a:r>
              <a:rPr lang="en-US" dirty="0" err="1" smtClean="0"/>
              <a:t>e</a:t>
            </a:r>
            <a:r>
              <a:rPr lang="en-US" dirty="0" smtClean="0"/>
              <a:t>-mailed me preferences!</a:t>
            </a:r>
          </a:p>
          <a:p>
            <a:r>
              <a:rPr lang="en-US" dirty="0" smtClean="0"/>
              <a:t>If you e-mail me by 5pm today, I’ll take those into account</a:t>
            </a:r>
          </a:p>
          <a:p>
            <a:r>
              <a:rPr lang="en-US" dirty="0" smtClean="0"/>
              <a:t>I will post the assignments later today</a:t>
            </a:r>
          </a:p>
          <a:p>
            <a:pPr lvl="1"/>
            <a:r>
              <a:rPr lang="en-US" dirty="0" smtClean="0"/>
              <a:t>I’ll try and give everyone their first choice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1165376" y="5562600"/>
            <a:ext cx="5247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</a:t>
            </a:r>
            <a:r>
              <a:rPr lang="en-US" sz="2400" dirty="0" err="1" smtClean="0">
                <a:solidFill>
                  <a:srgbClr val="FF0000"/>
                </a:solidFill>
              </a:rPr>
              <a:t>idfs</a:t>
            </a:r>
            <a:r>
              <a:rPr lang="en-US" sz="2400" dirty="0" smtClean="0">
                <a:solidFill>
                  <a:srgbClr val="FF0000"/>
                </a:solidFill>
              </a:rPr>
              <a:t> assuming log base 10?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604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There is one </a:t>
            </a:r>
            <a:r>
              <a:rPr lang="en-US" sz="2400" dirty="0" err="1"/>
              <a:t>idf</a:t>
            </a:r>
            <a:r>
              <a:rPr lang="en-US" sz="2400" dirty="0"/>
              <a:t> </a:t>
            </a:r>
            <a:r>
              <a:rPr lang="en-US" sz="2400" dirty="0" smtClean="0"/>
              <a:t>value/weight </a:t>
            </a:r>
            <a:r>
              <a:rPr lang="en-US" sz="2400" dirty="0"/>
              <a:t>for each</a:t>
            </a:r>
            <a:r>
              <a:rPr lang="en-US" sz="2400" dirty="0" smtClean="0"/>
              <a:t> word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889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idf example, suppose </a:t>
            </a:r>
            <a:r>
              <a:rPr lang="en-US" i="1"/>
              <a:t>N</a:t>
            </a:r>
            <a:r>
              <a:rPr lang="en-US"/>
              <a:t>= 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889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2221"/>
          </a:xfrm>
        </p:spPr>
        <p:txBody>
          <a:bodyPr/>
          <a:lstStyle/>
          <a:p>
            <a:r>
              <a:rPr lang="en-US" dirty="0" smtClean="0"/>
              <a:t>One of the most common weighting schemes</a:t>
            </a:r>
          </a:p>
          <a:p>
            <a:r>
              <a:rPr lang="en-US" dirty="0" smtClean="0"/>
              <a:t>TF = term frequency</a:t>
            </a:r>
          </a:p>
          <a:p>
            <a:r>
              <a:rPr lang="en-US" dirty="0" smtClean="0"/>
              <a:t>IDF = inverse document frequency</a:t>
            </a:r>
            <a:endParaRPr lang="en-US" dirty="0"/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2351505" y="3462421"/>
          <a:ext cx="3413125" cy="612775"/>
        </p:xfrm>
        <a:graphic>
          <a:graphicData uri="http://schemas.openxmlformats.org/presentationml/2006/ole">
            <p:oleObj spid="_x0000_s131074" name="Equation" r:id="rId3" imgW="1130300" imgH="203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3053" y="5377978"/>
            <a:ext cx="6831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We can then use this with any of our similarity measures!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 rot="16200000">
            <a:off x="4729533" y="3427781"/>
            <a:ext cx="387684" cy="168251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08327" y="4462880"/>
            <a:ext cx="312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word importance weight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Assignment 5 (last assignment!) will be posted soon and due next Friday (4/1)</a:t>
            </a:r>
          </a:p>
          <a:p>
            <a:r>
              <a:rPr lang="en-US" sz="2400" dirty="0" smtClean="0"/>
              <a:t>I will post final project deadlines, specifications, etc. soon</a:t>
            </a:r>
          </a:p>
          <a:p>
            <a:pPr lvl="1"/>
            <a:r>
              <a:rPr lang="en-US" sz="2000" dirty="0" smtClean="0"/>
              <a:t>Groups 2-3 (possibly 4)</a:t>
            </a:r>
          </a:p>
          <a:p>
            <a:pPr lvl="1"/>
            <a:r>
              <a:rPr lang="en-US" sz="2000" dirty="0" smtClean="0"/>
              <a:t>~4 weeks of actual coding/writing</a:t>
            </a:r>
          </a:p>
          <a:p>
            <a:pPr lvl="1"/>
            <a:r>
              <a:rPr lang="en-US" sz="2000" dirty="0" smtClean="0"/>
              <a:t>Start thinking about final projects</a:t>
            </a:r>
          </a:p>
          <a:p>
            <a:pPr lvl="1"/>
            <a:r>
              <a:rPr lang="en-US" sz="2000" dirty="0" smtClean="0"/>
              <a:t>Project proposals will be due ~ April 4</a:t>
            </a:r>
          </a:p>
          <a:p>
            <a:r>
              <a:rPr lang="en-US" sz="2300" dirty="0" smtClean="0"/>
              <a:t>How many of you are seniors?</a:t>
            </a:r>
            <a:endParaRPr lang="en-US" sz="1700" dirty="0" smtClean="0"/>
          </a:p>
          <a:p>
            <a:pPr lvl="1"/>
            <a:r>
              <a:rPr lang="en-US" sz="2000" dirty="0" smtClean="0"/>
              <a:t>I will have to shift some things in the schedule since you’re grades are due early </a:t>
            </a:r>
            <a:r>
              <a:rPr lang="en-US" sz="2000" dirty="0" err="1" smtClean="0">
                <a:sym typeface="Wingdings"/>
              </a:rPr>
              <a:t>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1229"/>
          </a:xfrm>
        </p:spPr>
        <p:txBody>
          <a:bodyPr/>
          <a:lstStyle/>
          <a:p>
            <a:r>
              <a:rPr lang="en-US" dirty="0" smtClean="0"/>
              <a:t>A common question in NLP is how similar are texts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01483" y="2472389"/>
            <a:ext cx="6554576" cy="1052285"/>
            <a:chOff x="1563738" y="2721429"/>
            <a:chExt cx="6554576" cy="1052285"/>
          </a:xfrm>
        </p:grpSpPr>
        <p:grpSp>
          <p:nvGrpSpPr>
            <p:cNvPr id="14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8300" y="5062814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876392" y="4226672"/>
            <a:ext cx="696688" cy="693432"/>
            <a:chOff x="1669143" y="3531810"/>
            <a:chExt cx="834572" cy="1052285"/>
          </a:xfrm>
        </p:grpSpPr>
        <p:sp>
          <p:nvSpPr>
            <p:cNvPr id="35" name="Rectangle 3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76392" y="5074133"/>
            <a:ext cx="696688" cy="693432"/>
            <a:chOff x="1669143" y="3531810"/>
            <a:chExt cx="834572" cy="1052285"/>
          </a:xfrm>
        </p:grpSpPr>
        <p:sp>
          <p:nvSpPr>
            <p:cNvPr id="43" name="Rectangle 4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581" y="5919965"/>
            <a:ext cx="696688" cy="693432"/>
            <a:chOff x="1669143" y="3531810"/>
            <a:chExt cx="834572" cy="1052285"/>
          </a:xfrm>
        </p:grpSpPr>
        <p:sp>
          <p:nvSpPr>
            <p:cNvPr id="51" name="Rectangle 5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3032434" y="5105435"/>
            <a:ext cx="498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/>
                <a:cs typeface="Arial"/>
              </a:rPr>
              <a:t>?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6817" y="522695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89701" y="5082561"/>
            <a:ext cx="3684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could these be useful?  Applications?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Information retrieval (search)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69540" y="3730308"/>
            <a:ext cx="696688" cy="693432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213809" y="3875373"/>
            <a:ext cx="696688" cy="693432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088766" y="4738987"/>
            <a:ext cx="696688" cy="693432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333031" y="2152955"/>
            <a:ext cx="224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Data set (e.g. web)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71677" y="2984269"/>
            <a:ext cx="696688" cy="693432"/>
            <a:chOff x="1669143" y="3531810"/>
            <a:chExt cx="834572" cy="1052285"/>
          </a:xfrm>
        </p:grpSpPr>
        <p:sp>
          <p:nvSpPr>
            <p:cNvPr id="30" name="Rectangle 29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610016" y="3036876"/>
            <a:ext cx="696688" cy="693432"/>
            <a:chOff x="1669143" y="3531810"/>
            <a:chExt cx="834572" cy="1052285"/>
          </a:xfrm>
        </p:grpSpPr>
        <p:sp>
          <p:nvSpPr>
            <p:cNvPr id="38" name="Rectangle 37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842559" y="3883754"/>
            <a:ext cx="696688" cy="693432"/>
            <a:chOff x="1669143" y="3531810"/>
            <a:chExt cx="834572" cy="1052285"/>
          </a:xfrm>
        </p:grpSpPr>
        <p:sp>
          <p:nvSpPr>
            <p:cNvPr id="46" name="Rectangle 45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110760" y="5288400"/>
            <a:ext cx="696688" cy="693432"/>
            <a:chOff x="1669143" y="3531810"/>
            <a:chExt cx="834572" cy="1052285"/>
          </a:xfrm>
        </p:grpSpPr>
        <p:sp>
          <p:nvSpPr>
            <p:cNvPr id="54" name="Rectangle 5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5004107" y="5051924"/>
            <a:ext cx="696688" cy="693432"/>
            <a:chOff x="1669143" y="3531810"/>
            <a:chExt cx="834572" cy="1052285"/>
          </a:xfrm>
        </p:grpSpPr>
        <p:sp>
          <p:nvSpPr>
            <p:cNvPr id="62" name="Rectangle 61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68"/>
          <p:cNvSpPr/>
          <p:nvPr/>
        </p:nvSpPr>
        <p:spPr>
          <a:xfrm>
            <a:off x="4003524" y="2655332"/>
            <a:ext cx="5006242" cy="3876097"/>
          </a:xfrm>
          <a:prstGeom prst="ellipse">
            <a:avLst/>
          </a:prstGeom>
          <a:solidFill>
            <a:srgbClr val="0000FF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33180" y="3730308"/>
            <a:ext cx="696688" cy="201651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813954" y="3825955"/>
            <a:ext cx="494750" cy="10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12648" y="2305355"/>
            <a:ext cx="224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query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569</TotalTime>
  <Words>2738</Words>
  <Application>Microsoft Macintosh PowerPoint</Application>
  <PresentationFormat>On-screen Show (4:3)</PresentationFormat>
  <Paragraphs>555</Paragraphs>
  <Slides>64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Median</vt:lpstr>
      <vt:lpstr>Equation</vt:lpstr>
      <vt:lpstr>Text Similarity</vt:lpstr>
      <vt:lpstr>Quiz #2</vt:lpstr>
      <vt:lpstr>Class feedback</vt:lpstr>
      <vt:lpstr>Class presentations</vt:lpstr>
      <vt:lpstr>Class presentations</vt:lpstr>
      <vt:lpstr>Class presentations</vt:lpstr>
      <vt:lpstr>Other Admin</vt:lpstr>
      <vt:lpstr>Text Similarity</vt:lpstr>
      <vt:lpstr>Text similarity: applications</vt:lpstr>
      <vt:lpstr>Text similarity: applications</vt:lpstr>
      <vt:lpstr>Text similarity: applications</vt:lpstr>
      <vt:lpstr>Text similarity: application</vt:lpstr>
      <vt:lpstr>Text similarity: applications</vt:lpstr>
      <vt:lpstr>Text similarity: application</vt:lpstr>
      <vt:lpstr>Text similarity</vt:lpstr>
      <vt:lpstr>Text similarity approaches</vt:lpstr>
      <vt:lpstr>The basics: text overlap</vt:lpstr>
      <vt:lpstr>Word overlap: a numerical score</vt:lpstr>
      <vt:lpstr>Word overlap problems</vt:lpstr>
      <vt:lpstr>Word overlap problems</vt:lpstr>
      <vt:lpstr>Word overlap problems</vt:lpstr>
      <vt:lpstr>Word overlap problems</vt:lpstr>
      <vt:lpstr>Word overlap problems</vt:lpstr>
      <vt:lpstr>Word overlap problems</vt:lpstr>
      <vt:lpstr>Word overlap: sets</vt:lpstr>
      <vt:lpstr>Word overlap: sets</vt:lpstr>
      <vt:lpstr>Word overlap: sets</vt:lpstr>
      <vt:lpstr>Word overlap: sets</vt:lpstr>
      <vt:lpstr>Word overlap: sets</vt:lpstr>
      <vt:lpstr>Set overlap</vt:lpstr>
      <vt:lpstr>Bag of words representation</vt:lpstr>
      <vt:lpstr>Vector based word</vt:lpstr>
      <vt:lpstr>Vector based similarity</vt:lpstr>
      <vt:lpstr>Vector based similarity</vt:lpstr>
      <vt:lpstr>Distance measures</vt:lpstr>
      <vt:lpstr>Distance can be problematic</vt:lpstr>
      <vt:lpstr>Distance can be problematic</vt:lpstr>
      <vt:lpstr>Use angle instead of distance</vt:lpstr>
      <vt:lpstr>From angles to cosines</vt:lpstr>
      <vt:lpstr>cosine</vt:lpstr>
      <vt:lpstr>cosine</vt:lpstr>
      <vt:lpstr>Dealing with length</vt:lpstr>
      <vt:lpstr>Cosine of two vectors</vt:lpstr>
      <vt:lpstr>Length normalization</vt:lpstr>
      <vt:lpstr>Unit length vectors</vt:lpstr>
      <vt:lpstr>Normalized distance measures</vt:lpstr>
      <vt:lpstr>Cosine similarity with 3 documents</vt:lpstr>
      <vt:lpstr>Length normalized</vt:lpstr>
      <vt:lpstr>Our problems</vt:lpstr>
      <vt:lpstr>Our problems</vt:lpstr>
      <vt:lpstr>Word overlap problems</vt:lpstr>
      <vt:lpstr>Word importance</vt:lpstr>
      <vt:lpstr>Distance + weights</vt:lpstr>
      <vt:lpstr>Idea: use corpus statistics</vt:lpstr>
      <vt:lpstr>Document frequency</vt:lpstr>
      <vt:lpstr>Document vs. overall frequency</vt:lpstr>
      <vt:lpstr>Document frequency</vt:lpstr>
      <vt:lpstr>From document frequency to weight</vt:lpstr>
      <vt:lpstr>Inverse document frequency</vt:lpstr>
      <vt:lpstr>idf example, suppose N= 1 million</vt:lpstr>
      <vt:lpstr>idf example, suppose N= 1 million</vt:lpstr>
      <vt:lpstr>idf example, suppose N= 1 million</vt:lpstr>
      <vt:lpstr>idf example, suppose N= 1 million</vt:lpstr>
      <vt:lpstr>TF-IDF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Dave Kauchak</cp:lastModifiedBy>
  <cp:revision>104</cp:revision>
  <dcterms:created xsi:type="dcterms:W3CDTF">2011-03-21T22:01:10Z</dcterms:created>
  <dcterms:modified xsi:type="dcterms:W3CDTF">2011-03-21T22:02:16Z</dcterms:modified>
</cp:coreProperties>
</file>