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39.bin" ContentType="application/vnd.openxmlformats-officedocument.oleObject"/>
  <Default Extension="wmf" ContentType="image/x-wmf"/>
  <Override PartName="/ppt/embeddings/Microsoft_Equation25.bin" ContentType="application/vnd.openxmlformats-officedocument.oleObject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embeddings/Microsoft_Equation32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embeddings/Microsoft_Equation28.bin" ContentType="application/vnd.openxmlformats-officedocument.oleObject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34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embeddings/Microsoft_Equation4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363" r:id="rId4"/>
    <p:sldId id="325" r:id="rId5"/>
    <p:sldId id="339" r:id="rId6"/>
    <p:sldId id="295" r:id="rId7"/>
    <p:sldId id="317" r:id="rId8"/>
    <p:sldId id="348" r:id="rId9"/>
    <p:sldId id="457" r:id="rId10"/>
    <p:sldId id="349" r:id="rId11"/>
    <p:sldId id="350" r:id="rId12"/>
    <p:sldId id="351" r:id="rId13"/>
    <p:sldId id="364" r:id="rId14"/>
    <p:sldId id="352" r:id="rId15"/>
    <p:sldId id="353" r:id="rId16"/>
    <p:sldId id="354" r:id="rId17"/>
    <p:sldId id="422" r:id="rId18"/>
    <p:sldId id="423" r:id="rId19"/>
    <p:sldId id="424" r:id="rId20"/>
    <p:sldId id="425" r:id="rId21"/>
    <p:sldId id="426" r:id="rId22"/>
    <p:sldId id="427" r:id="rId23"/>
    <p:sldId id="458" r:id="rId24"/>
    <p:sldId id="428" r:id="rId25"/>
    <p:sldId id="429" r:id="rId26"/>
    <p:sldId id="371" r:id="rId27"/>
    <p:sldId id="372" r:id="rId28"/>
    <p:sldId id="449" r:id="rId29"/>
    <p:sldId id="450" r:id="rId30"/>
    <p:sldId id="451" r:id="rId31"/>
    <p:sldId id="459" r:id="rId32"/>
    <p:sldId id="460" r:id="rId33"/>
    <p:sldId id="453" r:id="rId34"/>
    <p:sldId id="454" r:id="rId35"/>
    <p:sldId id="455" r:id="rId36"/>
    <p:sldId id="456" r:id="rId37"/>
    <p:sldId id="373" r:id="rId38"/>
    <p:sldId id="374" r:id="rId39"/>
    <p:sldId id="375" r:id="rId40"/>
    <p:sldId id="421" r:id="rId41"/>
    <p:sldId id="430" r:id="rId42"/>
    <p:sldId id="431" r:id="rId43"/>
    <p:sldId id="432" r:id="rId44"/>
    <p:sldId id="434" r:id="rId45"/>
    <p:sldId id="435" r:id="rId46"/>
    <p:sldId id="442" r:id="rId47"/>
    <p:sldId id="443" r:id="rId48"/>
    <p:sldId id="436" r:id="rId49"/>
    <p:sldId id="437" r:id="rId50"/>
    <p:sldId id="438" r:id="rId51"/>
    <p:sldId id="439" r:id="rId52"/>
    <p:sldId id="440" r:id="rId53"/>
    <p:sldId id="441" r:id="rId54"/>
    <p:sldId id="448" r:id="rId55"/>
    <p:sldId id="46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25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25.pict"/><Relationship Id="rId3" Type="http://schemas.openxmlformats.org/officeDocument/2006/relationships/image" Target="../media/image26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Relationship Id="rId3" Type="http://schemas.openxmlformats.org/officeDocument/2006/relationships/image" Target="../media/image36.pict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ict"/><Relationship Id="rId4" Type="http://schemas.openxmlformats.org/officeDocument/2006/relationships/image" Target="../media/image37.pict"/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Relationship Id="rId2" Type="http://schemas.openxmlformats.org/officeDocument/2006/relationships/image" Target="../media/image39.pict"/><Relationship Id="rId3" Type="http://schemas.openxmlformats.org/officeDocument/2006/relationships/image" Target="../media/image40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1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Relationship Id="rId3" Type="http://schemas.openxmlformats.org/officeDocument/2006/relationships/image" Target="../media/image1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82E4-5923-6C4F-AD92-C7CEC602DCD1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6AC1-1689-AE4A-82A5-3982CB343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through the math</a:t>
            </a:r>
            <a:r>
              <a:rPr lang="en-US" baseline="0" dirty="0" smtClean="0"/>
              <a:t>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nford.edu/~boyd/cvxbook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6" Type="http://schemas.openxmlformats.org/officeDocument/2006/relationships/oleObject" Target="../embeddings/Microsoft_Equation3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4.bin"/><Relationship Id="rId4" Type="http://schemas.openxmlformats.org/officeDocument/2006/relationships/oleObject" Target="../embeddings/Microsoft_Equation35.bin"/><Relationship Id="rId5" Type="http://schemas.openxmlformats.org/officeDocument/2006/relationships/oleObject" Target="../embeddings/Microsoft_Equation3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7.bin"/><Relationship Id="rId4" Type="http://schemas.openxmlformats.org/officeDocument/2006/relationships/oleObject" Target="../embeddings/Microsoft_Equation3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9.bin"/><Relationship Id="rId4" Type="http://schemas.openxmlformats.org/officeDocument/2006/relationships/oleObject" Target="../embeddings/Microsoft_Equation4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10/12/23/business/23tradin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143" y="4038600"/>
            <a:ext cx="7170057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Language Learning: </a:t>
            </a:r>
            <a:r>
              <a:rPr lang="en-US" dirty="0" err="1" smtClean="0"/>
              <a:t>MaxImum</a:t>
            </a:r>
            <a:r>
              <a:rPr lang="en-US" dirty="0" smtClean="0"/>
              <a:t> entropy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3213705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CS159, Spring 2011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78952" y="6050037"/>
            <a:ext cx="2165048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material </a:t>
            </a:r>
            <a:r>
              <a:rPr lang="en-US" i="1" dirty="0" smtClean="0">
                <a:solidFill>
                  <a:srgbClr val="FFFFFF"/>
                </a:solidFill>
              </a:rPr>
              <a:t>derived from Jason Eisner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1: minimize the squared error (like linear regression)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Any problems?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 don’t know what the actual probability values are!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/>
        </p:nvGraphicFramePr>
        <p:xfrm>
          <a:off x="1624769" y="3369270"/>
          <a:ext cx="6162675" cy="720725"/>
        </p:xfrm>
        <a:graphic>
          <a:graphicData uri="http://schemas.openxmlformats.org/presentationml/2006/ole">
            <p:oleObj spid="_x0000_s141314" name="Equation" r:id="rId3" imgW="33655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 2: maximum likelihood training</a:t>
            </a:r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259761" y="2322286"/>
          <a:ext cx="3538537" cy="682625"/>
        </p:xfrm>
        <a:graphic>
          <a:graphicData uri="http://schemas.openxmlformats.org/presentationml/2006/ole">
            <p:oleObj spid="_x0000_s142338" name="Equation" r:id="rId3" imgW="1905000" imgH="368300" progId="Equation.3">
              <p:embed/>
            </p:oleObj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398713" y="3005138"/>
          <a:ext cx="3043237" cy="1152525"/>
        </p:xfrm>
        <a:graphic>
          <a:graphicData uri="http://schemas.openxmlformats.org/presentationml/2006/ole">
            <p:oleObj spid="_x0000_s142339" name="Equation" r:id="rId4" imgW="1638300" imgH="6223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7823" y="5334000"/>
            <a:ext cx="125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12076" y="6096000"/>
            <a:ext cx="725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Unfortunately, no closed form solution.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390775" y="4157663"/>
          <a:ext cx="3422650" cy="1152525"/>
        </p:xfrm>
        <a:graphic>
          <a:graphicData uri="http://schemas.openxmlformats.org/presentationml/2006/ole">
            <p:oleObj spid="_x0000_s142342" name="Equation" r:id="rId5" imgW="1841500" imgH="6223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1148" y="4157436"/>
            <a:ext cx="280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 plug in our logistic equation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2. take partial derivatives and solve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70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Convex functions look something like: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What are some nice properties about convex functions?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find the minimum/maximum of a convex function?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45" y="3011714"/>
            <a:ext cx="14097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08" y="2586564"/>
            <a:ext cx="3340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Partial derivatives give us the slope in 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likelihood can’t increase in any dimension: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increasing likelihood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3962400"/>
          <a:ext cx="3169444" cy="838200"/>
        </p:xfrm>
        <a:graphic>
          <a:graphicData uri="http://schemas.openxmlformats.org/presentationml/2006/ole">
            <p:oleObj spid="_x0000_s145410" name="Equation" r:id="rId3" imgW="1536700" imgH="4064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14400" y="5638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rate (how much we want to move in the error direction)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Gradient descent is just one approach</a:t>
            </a:r>
          </a:p>
          <a:p>
            <a:r>
              <a:rPr lang="en-US" dirty="0" smtClean="0"/>
              <a:t>A whole field called convex optimization</a:t>
            </a:r>
            <a:endParaRPr lang="en-US" i="1" dirty="0" smtClean="0"/>
          </a:p>
          <a:p>
            <a:pPr lvl="1"/>
            <a:r>
              <a:rPr lang="en-US" dirty="0" smtClean="0">
                <a:hlinkClick r:id="rId2"/>
              </a:rPr>
              <a:t>http://www.stanford.edu/~boyd/cvxbook/</a:t>
            </a:r>
            <a:endParaRPr lang="en-US" dirty="0" smtClean="0"/>
          </a:p>
          <a:p>
            <a:r>
              <a:rPr lang="en-US" dirty="0" smtClean="0"/>
              <a:t>Lots of well known methods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Conjugate gradient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Generalized Iterative Scaling (GIS)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Improved Iterative Scaling (IIS)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Limited-memory quasi-Newton (L-BFGS)</a:t>
            </a:r>
          </a:p>
          <a:p>
            <a:r>
              <a:rPr lang="en-US" dirty="0" smtClean="0"/>
              <a:t>The key: if we get an error function that is convex, we can minimize/maximize it (eventually)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You’re a 1-D creature, and you decide to buy a 2-unit apartment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rooms (very, skinny rooms)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rooms (very, flat rooms)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You get promoted again and start having kids and decide to upgrade to another dimension.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rooms (very, normal rooms)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4</a:t>
            </a:r>
          </a:p>
          <a:p>
            <a:r>
              <a:rPr lang="en-US" dirty="0" smtClean="0"/>
              <a:t>Assignment 3 grades back soon</a:t>
            </a:r>
          </a:p>
          <a:p>
            <a:endParaRPr lang="en-US" dirty="0" smtClean="0"/>
          </a:p>
          <a:p>
            <a:r>
              <a:rPr lang="en-US" dirty="0" smtClean="0"/>
              <a:t>Next Monday’s class in the intro </a:t>
            </a:r>
            <a:r>
              <a:rPr lang="en-US" dirty="0" err="1" smtClean="0"/>
              <a:t>lab(Edmunds</a:t>
            </a:r>
            <a:r>
              <a:rPr lang="en-US" dirty="0" smtClean="0"/>
              <a:t> 229)</a:t>
            </a:r>
          </a:p>
          <a:p>
            <a:r>
              <a:rPr lang="en-US" dirty="0" smtClean="0"/>
              <a:t>Quiz #2 next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thought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a 100,000-dimensional space like?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Larry Page steps down as CEO of </a:t>
            </a:r>
            <a:r>
              <a:rPr lang="en-US" sz="2400" dirty="0" err="1" smtClean="0">
                <a:solidFill>
                  <a:srgbClr val="000090"/>
                </a:solidFill>
              </a:rPr>
              <a:t>google</a:t>
            </a:r>
            <a:r>
              <a:rPr lang="en-US" sz="2400" dirty="0" smtClean="0">
                <a:solidFill>
                  <a:srgbClr val="000090"/>
                </a:solidFill>
              </a:rPr>
              <a:t> and they ask you if you’d like the job.  You decide to upgrade to a 100,000 dimensional apartment.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much room do you have? Can you have a big party?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100,000</a:t>
            </a:r>
            <a:r>
              <a:rPr lang="en-US" sz="2400" dirty="0" smtClean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 smtClean="0">
                <a:solidFill>
                  <a:srgbClr val="0000FF"/>
                </a:solidFill>
              </a:rPr>
              <a:t>30</a:t>
            </a:r>
            <a:r>
              <a:rPr lang="en-US" sz="2400" dirty="0" smtClean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6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Because logistic regression has fewer constraints (than, say NB) it has a lot more options</a:t>
            </a:r>
          </a:p>
          <a:p>
            <a:r>
              <a:rPr lang="en-US" dirty="0" smtClean="0"/>
              <a:t>We’re trying to find 100,000 </a:t>
            </a:r>
            <a:r>
              <a:rPr lang="en-US" i="1" dirty="0" err="1" smtClean="0"/>
              <a:t>w</a:t>
            </a:r>
            <a:r>
              <a:rPr lang="en-US" dirty="0" smtClean="0"/>
              <a:t> values (or a point in a 100,000 dimensional space)</a:t>
            </a:r>
          </a:p>
          <a:p>
            <a:r>
              <a:rPr lang="en-US" dirty="0" smtClean="0"/>
              <a:t>It’s easy for logistic regression to fit to nuances with the data: </a:t>
            </a:r>
            <a:r>
              <a:rPr lang="en-US" sz="3600" dirty="0" err="1" smtClean="0">
                <a:solidFill>
                  <a:srgbClr val="0000FF"/>
                </a:solidFill>
              </a:rPr>
              <a:t>overfitting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ea typeface="ＭＳ Ｐゴシック" pitchFamily="-110" charset="-128"/>
                <a:cs typeface="ＭＳ Ｐゴシック" pitchFamily="-110" charset="-128"/>
              </a:rPr>
              <a:t>Overfitting</a:t>
            </a:r>
            <a:endParaRPr lang="en-US" sz="36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308" y="1853972"/>
            <a:ext cx="6766569" cy="473793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191490" name="Object 4"/>
          <p:cNvGraphicFramePr>
            <a:graphicFrameLocks noChangeAspect="1"/>
          </p:cNvGraphicFramePr>
          <p:nvPr/>
        </p:nvGraphicFramePr>
        <p:xfrm>
          <a:off x="1296459" y="1751013"/>
          <a:ext cx="6162675" cy="720725"/>
        </p:xfrm>
        <a:graphic>
          <a:graphicData uri="http://schemas.openxmlformats.org/presentationml/2006/ole">
            <p:oleObj spid="_x0000_s284674" name="Equation" r:id="rId3" imgW="3365500" imgH="3937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9698" y="2978668"/>
            <a:ext cx="746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want to avoid any one features have too much weight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612648" y="3867872"/>
          <a:ext cx="4294187" cy="1152525"/>
        </p:xfrm>
        <a:graphic>
          <a:graphicData uri="http://schemas.openxmlformats.org/presentationml/2006/ole">
            <p:oleObj spid="_x0000_s284675" name="Equation" r:id="rId4" imgW="2311400" imgH="6223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4428" y="4098704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normal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5619" y="5757333"/>
            <a:ext cx="2161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endParaRPr lang="en-US" dirty="0"/>
          </a:p>
        </p:txBody>
      </p:sp>
      <p:graphicFrame>
        <p:nvGraphicFramePr>
          <p:cNvPr id="191490" name="Object 4"/>
          <p:cNvGraphicFramePr>
            <a:graphicFrameLocks noChangeAspect="1"/>
          </p:cNvGraphicFramePr>
          <p:nvPr/>
        </p:nvGraphicFramePr>
        <p:xfrm>
          <a:off x="1296459" y="1751013"/>
          <a:ext cx="6162675" cy="720725"/>
        </p:xfrm>
        <a:graphic>
          <a:graphicData uri="http://schemas.openxmlformats.org/presentationml/2006/ole">
            <p:oleObj spid="_x0000_s252930" name="Equation" r:id="rId3" imgW="3365500" imgH="3937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9698" y="2978668"/>
            <a:ext cx="746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want to avoid any one features have too much weight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612648" y="3867872"/>
          <a:ext cx="4294187" cy="1152525"/>
        </p:xfrm>
        <a:graphic>
          <a:graphicData uri="http://schemas.openxmlformats.org/presentationml/2006/ole">
            <p:oleObj spid="_x0000_s252931" name="Equation" r:id="rId4" imgW="2311400" imgH="622300" progId="Equation.3">
              <p:embed/>
            </p:oleObj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591689" y="5473408"/>
          <a:ext cx="5497512" cy="1152525"/>
        </p:xfrm>
        <a:graphic>
          <a:graphicData uri="http://schemas.openxmlformats.org/presentationml/2006/ole">
            <p:oleObj spid="_x0000_s252932" name="Equation" r:id="rId5" imgW="2959100" imgH="6223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4428" y="4098704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normal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428" y="5647453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regularized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835" y="5647453"/>
            <a:ext cx="1182366" cy="978480"/>
          </a:xfrm>
          <a:prstGeom prst="rect">
            <a:avLst/>
          </a:prstGeom>
          <a:solidFill>
            <a:srgbClr val="008000">
              <a:alpha val="2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</a:t>
            </a:r>
            <a:r>
              <a:rPr lang="en-US" dirty="0" err="1" smtClean="0"/>
              <a:t>overfitting</a:t>
            </a:r>
            <a:r>
              <a:rPr lang="en-US" dirty="0" smtClean="0"/>
              <a:t>: regularization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1880" y="1620762"/>
          <a:ext cx="5497512" cy="1152525"/>
        </p:xfrm>
        <a:graphic>
          <a:graphicData uri="http://schemas.openxmlformats.org/presentationml/2006/ole">
            <p:oleObj spid="_x0000_s253954" name="Equation" r:id="rId3" imgW="2959100" imgH="622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4619" y="1794807"/>
            <a:ext cx="260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regularized MLE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7026" y="1794807"/>
            <a:ext cx="1182366" cy="978480"/>
          </a:xfrm>
          <a:prstGeom prst="rect">
            <a:avLst/>
          </a:prstGeom>
          <a:solidFill>
            <a:srgbClr val="008000">
              <a:alpha val="2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902" y="4378476"/>
            <a:ext cx="377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penalize large weights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encourage smaller weights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902" y="3302000"/>
            <a:ext cx="752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affect will this have on the learned weights assuming a positive </a:t>
            </a:r>
            <a:r>
              <a:rPr lang="en-US" sz="2400" dirty="0" err="1" smtClean="0">
                <a:solidFill>
                  <a:srgbClr val="FF0000"/>
                </a:solidFill>
              </a:rPr>
              <a:t>α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27" y="5409290"/>
            <a:ext cx="7529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still a convex problem!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equivalent to assuming your </a:t>
            </a:r>
            <a:r>
              <a:rPr lang="en-US" sz="2400" dirty="0" err="1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are distributed from a Gaussian with mean 0</a:t>
            </a:r>
            <a:endParaRPr lang="en-US" sz="2400" baseline="-250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NB and logistic regression look very similar</a:t>
            </a:r>
          </a:p>
          <a:p>
            <a:pPr lvl="1"/>
            <a:r>
              <a:rPr lang="en-US" dirty="0" smtClean="0"/>
              <a:t>both are probabilistic models</a:t>
            </a:r>
          </a:p>
          <a:p>
            <a:pPr lvl="1"/>
            <a:r>
              <a:rPr lang="en-US" dirty="0" smtClean="0"/>
              <a:t>both are linear</a:t>
            </a:r>
          </a:p>
          <a:p>
            <a:pPr lvl="1"/>
            <a:r>
              <a:rPr lang="en-US" dirty="0" smtClean="0"/>
              <a:t>both learn parameters that maximize the log-likelihood of the training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are they different?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943" y="1643929"/>
            <a:ext cx="157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25143" y="1643929"/>
            <a:ext cx="291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Logistic regression</a:t>
            </a:r>
            <a:endParaRPr lang="en-US" sz="2400" dirty="0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644525" y="2738438"/>
          <a:ext cx="3743325" cy="249237"/>
        </p:xfrm>
        <a:graphic>
          <a:graphicData uri="http://schemas.openxmlformats.org/presentationml/2006/ole">
            <p:oleObj spid="_x0000_s185347" name="Equation" r:id="rId3" imgW="3060700" imgH="203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2173" y="3652762"/>
            <a:ext cx="38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Estimates the weights under the strict assumption that the features are independent</a:t>
            </a:r>
          </a:p>
          <a:p>
            <a:endParaRPr lang="en-US" sz="2000" dirty="0" smtClean="0"/>
          </a:p>
          <a:p>
            <a:r>
              <a:rPr lang="en-US" sz="2000" dirty="0" smtClean="0"/>
              <a:t>Naïve </a:t>
            </a:r>
            <a:r>
              <a:rPr lang="en-US" sz="2000" dirty="0" err="1" smtClean="0"/>
              <a:t>bayes</a:t>
            </a:r>
            <a:r>
              <a:rPr lang="en-US" sz="2000" dirty="0" smtClean="0"/>
              <a:t> is called a </a:t>
            </a:r>
            <a:r>
              <a:rPr lang="en-US" sz="2000" i="1" dirty="0" smtClean="0"/>
              <a:t>generative</a:t>
            </a:r>
            <a:r>
              <a:rPr lang="en-US" sz="2000" dirty="0" smtClean="0"/>
              <a:t> model; it models the joint distribution </a:t>
            </a:r>
            <a:r>
              <a:rPr lang="en-US" sz="2000" dirty="0" err="1" smtClean="0"/>
              <a:t>p(features</a:t>
            </a:r>
            <a:r>
              <a:rPr lang="en-US" sz="2000" dirty="0" smtClean="0"/>
              <a:t>, labels)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7648" y="3635832"/>
            <a:ext cx="38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NB assumption doesn’t hold, can adjust the weights to compensate for this</a:t>
            </a:r>
          </a:p>
          <a:p>
            <a:endParaRPr lang="en-US" sz="2000" dirty="0" smtClean="0"/>
          </a:p>
          <a:p>
            <a:r>
              <a:rPr lang="en-US" sz="2000" dirty="0" smtClean="0"/>
              <a:t>Logistic regression is called a </a:t>
            </a:r>
            <a:r>
              <a:rPr lang="en-US" sz="2000" i="1" dirty="0" smtClean="0"/>
              <a:t>discriminative</a:t>
            </a:r>
            <a:r>
              <a:rPr lang="en-US" sz="2000" dirty="0" smtClean="0"/>
              <a:t> model; it models the conditional distribution directly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p(labels</a:t>
            </a:r>
            <a:r>
              <a:rPr lang="en-US" sz="2000" dirty="0" smtClean="0"/>
              <a:t> | features)</a:t>
            </a:r>
            <a:endParaRPr lang="en-US" sz="2000" dirty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5164668" y="2446410"/>
          <a:ext cx="2443163" cy="698500"/>
        </p:xfrm>
        <a:graphic>
          <a:graphicData uri="http://schemas.openxmlformats.org/presentationml/2006/ole">
            <p:oleObj spid="_x0000_s185348" name="Equation" r:id="rId4" imgW="13335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historical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04950"/>
            <a:ext cx="640080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7143" y="5684761"/>
            <a:ext cx="7644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http://www.reputation.com/blog/2010/02/17/privacy-a-historical-perspective/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optimization</a:t>
            </a:r>
            <a:endParaRPr lang="en-US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178800" cy="5031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Possible </a:t>
            </a:r>
            <a:r>
              <a:rPr lang="en-US" sz="2400" dirty="0"/>
              <a:t>parses (or whatever) have </a:t>
            </a:r>
            <a:r>
              <a:rPr lang="en-US" sz="2400" dirty="0" smtClean="0"/>
              <a:t>scores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Pick the one with the best </a:t>
            </a:r>
            <a:r>
              <a:rPr lang="en-US" sz="2400" dirty="0" smtClean="0"/>
              <a:t>score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do you define the score?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Completely ad hoc!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Throw anything you want into the</a:t>
            </a:r>
            <a:r>
              <a:rPr lang="en-US" sz="2400" b="1" dirty="0" smtClean="0"/>
              <a:t> mix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Add a bonus for this, a penalty for that, etc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Think about state evaluation function for </a:t>
            </a:r>
            <a:r>
              <a:rPr lang="en-US" sz="2400" dirty="0" err="1" smtClean="0"/>
              <a:t>Mancala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412681" name="Picture 9" descr="C:\Documents and Settings\Jason Eisner\Application Data\Microsoft\Media Catalog\Downloaded Clips\cl74\j029023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216" y="4574418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429" y="1600200"/>
            <a:ext cx="858461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linear classifier predicts the label based on a weighted, linear combination of the features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For two classes, a linear classifier can be viewed as a plane (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) in the feature space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08539" y="2297491"/>
          <a:ext cx="5650200" cy="395514"/>
        </p:xfrm>
        <a:graphic>
          <a:graphicData uri="http://schemas.openxmlformats.org/presentationml/2006/ole">
            <p:oleObj spid="_x0000_s175106" name="Equation" r:id="rId3" imgW="2540000" imgH="17780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 optimization</a:t>
            </a:r>
            <a:endParaRPr lang="en-US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178800" cy="50316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“Learning”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500" dirty="0" smtClean="0"/>
              <a:t>adjust </a:t>
            </a:r>
            <a:r>
              <a:rPr lang="en-US" sz="2500" dirty="0"/>
              <a:t>bonuses and penalties by hand to improve performance. </a:t>
            </a:r>
            <a:r>
              <a:rPr lang="en-US" sz="2500" dirty="0" err="1">
                <a:sym typeface="Wingdings" charset="2"/>
              </a:rPr>
              <a:t>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800" dirty="0"/>
              <a:t>Total kludge, but totally flexible too 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throw in </a:t>
            </a:r>
            <a:r>
              <a:rPr lang="en-US" sz="2400" b="1" dirty="0"/>
              <a:t>any </a:t>
            </a:r>
            <a:r>
              <a:rPr lang="en-US" sz="2400" dirty="0"/>
              <a:t>intuitions you might </a:t>
            </a:r>
            <a:r>
              <a:rPr lang="en-US" sz="2400" dirty="0" smtClean="0"/>
              <a:t>have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But we’re purists… we only use probabilities!</a:t>
            </a:r>
            <a:endParaRPr lang="en-US" sz="2700" dirty="0"/>
          </a:p>
        </p:txBody>
      </p:sp>
      <p:pic>
        <p:nvPicPr>
          <p:cNvPr id="5" name="Picture 9" descr="C:\Documents and Settings\Jason Eisner\Application Data\Microsoft\Media Catalog\Downloaded Clips\cl74\j029023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216" y="4574418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“revolution”?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Probabilities!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1" y="2404230"/>
            <a:ext cx="2646740" cy="319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“revolution”?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Probabilities!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1" y="2404230"/>
            <a:ext cx="2646740" cy="3197507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1524000"/>
            <a:ext cx="5334000" cy="51149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charset="0"/>
              </a:rPr>
              <a:t>Expos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é at 9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Probabilistic Revolution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Not Really a Revolution, 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r>
              <a:rPr lang="en-US" dirty="0">
                <a:latin typeface="Impact" charset="0"/>
                <a:ea typeface="Courier New" charset="0"/>
                <a:cs typeface="Courier New" charset="0"/>
              </a:rPr>
              <a:t>Critics Say</a:t>
            </a:r>
            <a:br>
              <a:rPr lang="en-US" dirty="0">
                <a:latin typeface="Impact" charset="0"/>
                <a:ea typeface="Courier New" charset="0"/>
                <a:cs typeface="Courier New" charset="0"/>
              </a:rPr>
            </a:br>
            <a:endParaRPr lang="en-US" sz="1000" dirty="0">
              <a:latin typeface="Impact" charset="0"/>
              <a:ea typeface="Courier New" charset="0"/>
              <a:cs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omic Sans MS" charset="0"/>
                <a:ea typeface="Courier New" charset="0"/>
                <a:cs typeface="Courier New" charset="0"/>
              </a:rPr>
              <a:t>Log-probabilities no more </a:t>
            </a:r>
            <a:br>
              <a:rPr lang="en-US" sz="2400" dirty="0">
                <a:latin typeface="Comic Sans MS" charset="0"/>
                <a:ea typeface="Courier New" charset="0"/>
                <a:cs typeface="Courier New" charset="0"/>
              </a:rPr>
            </a:br>
            <a:r>
              <a:rPr lang="en-US" sz="2400" dirty="0">
                <a:latin typeface="Comic Sans MS" charset="0"/>
                <a:ea typeface="Courier New" charset="0"/>
                <a:cs typeface="Courier New" charset="0"/>
              </a:rPr>
              <a:t>than scores in disguise</a:t>
            </a:r>
            <a:endParaRPr lang="en-US" sz="2400" dirty="0">
              <a:latin typeface="Impact" charset="0"/>
              <a:ea typeface="Courier New" charset="0"/>
              <a:cs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charset="0"/>
                <a:ea typeface="Courier New" charset="0"/>
                <a:cs typeface="Courier New" charset="0"/>
              </a:rPr>
              <a:t>“We’re just adding stuff up like the old corrupt regime did,” admits spokesperson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62830"/>
            <a:ext cx="8204200" cy="1143000"/>
          </a:xfrm>
        </p:spPr>
        <p:txBody>
          <a:bodyPr/>
          <a:lstStyle/>
          <a:p>
            <a:r>
              <a:rPr kumimoji="0" lang="en-US" sz="3600" dirty="0" err="1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</a:t>
            </a:r>
            <a:r>
              <a:rPr kumimoji="0" lang="en-US" sz="3600" dirty="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   Rally   Behind    Paradigm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5181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charset="2"/>
              <a:buNone/>
            </a:pPr>
            <a:r>
              <a:rPr lang="en-US" sz="2400" dirty="0">
                <a:latin typeface="Comic Sans MS" charset="0"/>
              </a:rPr>
              <a:t>“.2, .4, .6, .8!  We’re not </a:t>
            </a:r>
            <a:r>
              <a:rPr lang="en-US" sz="2400" dirty="0" err="1">
                <a:latin typeface="Comic Sans MS" charset="0"/>
              </a:rPr>
              <a:t>gonna</a:t>
            </a:r>
            <a:r>
              <a:rPr lang="en-US" sz="2400" dirty="0">
                <a:latin typeface="Comic Sans MS" charset="0"/>
              </a:rPr>
              <a:t> take your bait!”</a:t>
            </a:r>
            <a:endParaRPr lang="en-US" sz="2800" dirty="0"/>
          </a:p>
          <a:p>
            <a:pPr marL="457200" indent="-457200">
              <a:lnSpc>
                <a:spcPct val="130000"/>
              </a:lnSpc>
              <a:buFont typeface="Wingdings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Can estimate </a:t>
            </a: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parameters </a:t>
            </a:r>
            <a:r>
              <a:rPr lang="en-US" sz="2400" i="1" dirty="0">
                <a:solidFill>
                  <a:srgbClr val="FF0000"/>
                </a:solidFill>
              </a:rPr>
              <a:t>automatically</a:t>
            </a:r>
            <a:r>
              <a:rPr lang="en-US" sz="2400" dirty="0"/>
              <a:t> </a:t>
            </a:r>
          </a:p>
          <a:p>
            <a:pPr marL="914400" lvl="1" indent="-342900"/>
            <a:r>
              <a:rPr lang="en-US" sz="2000" dirty="0"/>
              <a:t>e.g., log p(t7 | t5, t6)               (trigram tag probability)</a:t>
            </a:r>
          </a:p>
          <a:p>
            <a:pPr marL="914400" lvl="1" indent="-342900"/>
            <a:r>
              <a:rPr lang="en-US" sz="2000" dirty="0"/>
              <a:t>from supervised or unsupervised data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results are more meaningful</a:t>
            </a:r>
          </a:p>
          <a:p>
            <a:pPr marL="914400" lvl="1" indent="-342900"/>
            <a:r>
              <a:rPr lang="en-US" sz="2000" dirty="0"/>
              <a:t>Can use probabilities to place bets, quantify risk</a:t>
            </a:r>
          </a:p>
          <a:p>
            <a:pPr marL="914400" lvl="1" indent="-342900"/>
            <a:r>
              <a:rPr lang="en-US" sz="2000" dirty="0"/>
              <a:t>e.g., how sure are we that this is the correct parse?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400" u="sng" dirty="0">
                <a:solidFill>
                  <a:srgbClr val="FF0000"/>
                </a:solidFill>
              </a:rPr>
              <a:t>Our</a:t>
            </a:r>
            <a:r>
              <a:rPr lang="en-US" sz="2400" dirty="0">
                <a:solidFill>
                  <a:srgbClr val="FF0000"/>
                </a:solidFill>
              </a:rPr>
              <a:t> results can be meaningfully combined </a:t>
            </a:r>
            <a:r>
              <a:rPr lang="en-US" sz="2400" dirty="0" err="1">
                <a:solidFill>
                  <a:srgbClr val="FF0000"/>
                </a:solidFill>
                <a:sym typeface="Symbol" charset="2"/>
              </a:rPr>
              <a:t></a:t>
            </a:r>
            <a:r>
              <a:rPr lang="en-US" sz="2400" dirty="0">
                <a:solidFill>
                  <a:srgbClr val="FF0000"/>
                </a:solidFill>
              </a:rPr>
              <a:t> modularity! </a:t>
            </a:r>
          </a:p>
          <a:p>
            <a:pPr marL="914400" lvl="1" indent="-342900"/>
            <a:r>
              <a:rPr lang="en-US" sz="2000" dirty="0"/>
              <a:t>Multiply </a:t>
            </a:r>
            <a:r>
              <a:rPr lang="en-US" sz="2000" dirty="0" err="1"/>
              <a:t>indep</a:t>
            </a:r>
            <a:r>
              <a:rPr lang="en-US" sz="2000" dirty="0"/>
              <a:t>. conditional </a:t>
            </a:r>
            <a:r>
              <a:rPr lang="en-US" sz="2000" dirty="0" err="1"/>
              <a:t>probs</a:t>
            </a:r>
            <a:r>
              <a:rPr lang="en-US" sz="2000" dirty="0"/>
              <a:t> – normalized, unlike scores</a:t>
            </a:r>
          </a:p>
          <a:p>
            <a:pPr marL="914400" lvl="1" indent="-342900"/>
            <a:r>
              <a:rPr lang="en-US" sz="2000" dirty="0" err="1"/>
              <a:t>p(English</a:t>
            </a:r>
            <a:r>
              <a:rPr lang="en-US" sz="2000" dirty="0"/>
              <a:t> text) * </a:t>
            </a:r>
            <a:r>
              <a:rPr lang="en-US" sz="2000" dirty="0" err="1"/>
              <a:t>p(English</a:t>
            </a:r>
            <a:r>
              <a:rPr lang="en-US" sz="2000" dirty="0"/>
              <a:t> phonemes | English text) * </a:t>
            </a:r>
            <a:r>
              <a:rPr lang="en-US" sz="2000" dirty="0" err="1"/>
              <a:t>p(Jap</a:t>
            </a:r>
            <a:r>
              <a:rPr lang="en-US" sz="2000" dirty="0"/>
              <a:t>. phonemes | English phonemes) * </a:t>
            </a:r>
            <a:r>
              <a:rPr lang="en-US" sz="2000" dirty="0" err="1"/>
              <a:t>p(Jap</a:t>
            </a:r>
            <a:r>
              <a:rPr lang="en-US" sz="2000" dirty="0"/>
              <a:t>. text | Jap. phonemes)</a:t>
            </a:r>
          </a:p>
          <a:p>
            <a:pPr marL="914400" lvl="1" indent="-342900"/>
            <a:r>
              <a:rPr lang="en-US" sz="2000" dirty="0" err="1"/>
              <a:t>p(semantics</a:t>
            </a:r>
            <a:r>
              <a:rPr lang="en-US" sz="2000" dirty="0"/>
              <a:t>) * </a:t>
            </a:r>
            <a:r>
              <a:rPr lang="en-US" sz="2000" dirty="0" err="1"/>
              <a:t>p(syntax</a:t>
            </a:r>
            <a:r>
              <a:rPr lang="en-US" sz="2000" dirty="0"/>
              <a:t> | semantics) * </a:t>
            </a:r>
            <a:r>
              <a:rPr lang="en-US" sz="2000" dirty="0" err="1"/>
              <a:t>p(morphology</a:t>
            </a:r>
            <a:r>
              <a:rPr lang="en-US" sz="2000" dirty="0"/>
              <a:t> | syntax) * </a:t>
            </a:r>
            <a:r>
              <a:rPr lang="en-US" sz="2000" dirty="0" err="1"/>
              <a:t>p(phonology</a:t>
            </a:r>
            <a:r>
              <a:rPr lang="en-US" sz="2000" dirty="0"/>
              <a:t> | morphology) * </a:t>
            </a:r>
            <a:r>
              <a:rPr lang="en-US" sz="2000" dirty="0" err="1"/>
              <a:t>p(sounds</a:t>
            </a:r>
            <a:r>
              <a:rPr lang="en-US" sz="2000" dirty="0"/>
              <a:t> | phonology)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5118100" y="-20560"/>
            <a:ext cx="1454244" cy="64633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Impact" charset="0"/>
                <a:ea typeface="Courier New" charset="0"/>
                <a:cs typeface="Courier New" charset="0"/>
              </a:rPr>
              <a:t>83% of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5462588" y="838200"/>
            <a:ext cx="415498" cy="64633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Impact" charset="0"/>
                <a:ea typeface="Courier New" charset="0"/>
                <a:cs typeface="Courier New" charset="0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Ad-hoc approach does have one advantage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Consider e.g. Naïve </a:t>
            </a:r>
            <a:r>
              <a:rPr lang="en-US" sz="2400" dirty="0" err="1"/>
              <a:t>Bayes</a:t>
            </a:r>
            <a:r>
              <a:rPr lang="en-US" sz="2400" dirty="0" smtClean="0"/>
              <a:t> for spam categorization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ourier New" charset="0"/>
              </a:rPr>
              <a:t>Buy this </a:t>
            </a:r>
            <a:r>
              <a:rPr lang="en-US" sz="2000" dirty="0" err="1">
                <a:latin typeface="Courier New" charset="0"/>
              </a:rPr>
              <a:t>supercalifragilistic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dirty="0" err="1">
                <a:latin typeface="Courier New" charset="0"/>
              </a:rPr>
              <a:t>Ginsu</a:t>
            </a:r>
            <a:r>
              <a:rPr lang="en-US" sz="2000" dirty="0">
                <a:latin typeface="Courier New" charset="0"/>
              </a:rPr>
              <a:t> knife set for only $39 today 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useful features: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latin typeface="Courier New" charset="0"/>
              </a:rPr>
              <a:t>Buy</a:t>
            </a:r>
            <a:r>
              <a:rPr lang="en-US" sz="2000" dirty="0">
                <a:solidFill>
                  <a:srgbClr val="3399FF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</a:t>
            </a:r>
            <a:r>
              <a:rPr lang="en-US" sz="2000" dirty="0" err="1">
                <a:latin typeface="Courier New" charset="0"/>
              </a:rPr>
              <a:t>supercalifragilistic</a:t>
            </a:r>
            <a:r>
              <a:rPr lang="en-US" sz="2000" dirty="0">
                <a:solidFill>
                  <a:srgbClr val="3399FF"/>
                </a:solidFill>
                <a:latin typeface="Courier Ne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a dollar amount under </a:t>
            </a:r>
            <a:r>
              <a:rPr lang="en-US" sz="2000" dirty="0">
                <a:latin typeface="Courier New" charset="0"/>
              </a:rPr>
              <a:t>$100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Contains an imperative sentence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Reading level = 8</a:t>
            </a:r>
            <a:r>
              <a:rPr lang="en-US" sz="2000" baseline="30000" dirty="0">
                <a:solidFill>
                  <a:srgbClr val="3399FF"/>
                </a:solidFill>
              </a:rPr>
              <a:t>th</a:t>
            </a:r>
            <a:r>
              <a:rPr lang="en-US" sz="2000" dirty="0">
                <a:solidFill>
                  <a:srgbClr val="3399FF"/>
                </a:solidFill>
              </a:rPr>
              <a:t> grade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3399FF"/>
                </a:solidFill>
              </a:rPr>
              <a:t>Mentions 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973" y="5882770"/>
            <a:ext cx="602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Any problem with these features for NB?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455332"/>
            <a:ext cx="8153400" cy="12567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solidFill>
                  <a:srgbClr val="3399FF"/>
                </a:solidFill>
              </a:rPr>
              <a:t>a dollar amount under </a:t>
            </a:r>
            <a:r>
              <a:rPr lang="en-US" sz="2000" dirty="0">
                <a:latin typeface="Courier New" charset="0"/>
              </a:rPr>
              <a:t>$100 </a:t>
            </a:r>
            <a:endParaRPr lang="en-US" sz="2000" dirty="0" smtClean="0"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Mentions </a:t>
            </a:r>
            <a:r>
              <a:rPr lang="en-US" sz="2000" dirty="0">
                <a:solidFill>
                  <a:srgbClr val="3399FF"/>
                </a:solidFill>
              </a:rPr>
              <a:t>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88" y="1598257"/>
            <a:ext cx="8191837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Courier New" charset="0"/>
              </a:rPr>
              <a:t>Buy this </a:t>
            </a:r>
            <a:r>
              <a:rPr lang="en-US" sz="2000" dirty="0" err="1" smtClean="0">
                <a:latin typeface="Courier New" charset="0"/>
              </a:rPr>
              <a:t>supercalifragilistic</a:t>
            </a:r>
            <a:r>
              <a:rPr lang="en-US" sz="2000" dirty="0" smtClean="0">
                <a:latin typeface="Courier New" charset="0"/>
              </a:rPr>
              <a:t> </a:t>
            </a:r>
            <a:r>
              <a:rPr lang="en-US" sz="2000" dirty="0" err="1" smtClean="0">
                <a:latin typeface="Courier New" charset="0"/>
              </a:rPr>
              <a:t>Ginsu</a:t>
            </a:r>
            <a:r>
              <a:rPr lang="en-US" sz="2000" dirty="0" smtClean="0">
                <a:latin typeface="Courier New" charset="0"/>
              </a:rPr>
              <a:t> knife set for only $39 today …</a:t>
            </a:r>
            <a:endParaRPr lang="en-US" sz="2000" dirty="0">
              <a:latin typeface="Courier New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93457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not-Spam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Money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0" y="5491238"/>
            <a:ext cx="685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likely is it to see both features in either class using NB?  Is this right?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3975"/>
            <a:ext cx="8585200" cy="1143000"/>
          </a:xfrm>
        </p:spPr>
        <p:txBody>
          <a:bodyPr/>
          <a:lstStyle/>
          <a:p>
            <a:r>
              <a:rPr kumimoji="0" lang="en-US" sz="3600">
                <a:solidFill>
                  <a:schemeClr val="tx1"/>
                </a:solidFill>
                <a:latin typeface="Impact" charset="0"/>
                <a:ea typeface="Courier New" charset="0"/>
                <a:cs typeface="Courier New" charset="0"/>
              </a:rPr>
              <a:t>Probabilists Regret Being Bound by Principle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455332"/>
            <a:ext cx="8153400" cy="12567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Contains </a:t>
            </a:r>
            <a:r>
              <a:rPr lang="en-US" sz="2000" dirty="0">
                <a:solidFill>
                  <a:srgbClr val="3399FF"/>
                </a:solidFill>
              </a:rPr>
              <a:t>a dollar amount under </a:t>
            </a:r>
            <a:r>
              <a:rPr lang="en-US" sz="2000" dirty="0">
                <a:latin typeface="Courier New" charset="0"/>
              </a:rPr>
              <a:t>$100 </a:t>
            </a:r>
            <a:endParaRPr lang="en-US" sz="2000" dirty="0" smtClean="0"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3399FF"/>
                </a:solidFill>
              </a:rPr>
              <a:t>Mentions </a:t>
            </a:r>
            <a:r>
              <a:rPr lang="en-US" sz="2000" dirty="0">
                <a:solidFill>
                  <a:srgbClr val="3399FF"/>
                </a:solidFill>
              </a:rPr>
              <a:t>money (use word classes and/or </a:t>
            </a:r>
            <a:r>
              <a:rPr lang="en-US" sz="2000" dirty="0" err="1">
                <a:solidFill>
                  <a:srgbClr val="3399FF"/>
                </a:solidFill>
              </a:rPr>
              <a:t>regexp</a:t>
            </a:r>
            <a:r>
              <a:rPr lang="en-US" sz="2000" dirty="0">
                <a:solidFill>
                  <a:srgbClr val="3399FF"/>
                </a:solidFill>
              </a:rPr>
              <a:t> to detect this</a:t>
            </a:r>
            <a:r>
              <a:rPr lang="en-US" sz="2000" dirty="0" smtClean="0">
                <a:solidFill>
                  <a:srgbClr val="3399FF"/>
                </a:solidFill>
              </a:rPr>
              <a:t>)</a:t>
            </a:r>
            <a:endParaRPr lang="en-US" sz="2000" dirty="0">
              <a:solidFill>
                <a:srgbClr val="3399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88" y="1598257"/>
            <a:ext cx="8191837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latin typeface="Courier New" charset="0"/>
              </a:rPr>
              <a:t>Buy this </a:t>
            </a:r>
            <a:r>
              <a:rPr lang="en-US" sz="2000" dirty="0" err="1" smtClean="0">
                <a:latin typeface="Courier New" charset="0"/>
              </a:rPr>
              <a:t>supercalifragilistic</a:t>
            </a:r>
            <a:r>
              <a:rPr lang="en-US" sz="2000" dirty="0" smtClean="0">
                <a:latin typeface="Courier New" charset="0"/>
              </a:rPr>
              <a:t> </a:t>
            </a:r>
            <a:r>
              <a:rPr lang="en-US" sz="2000" dirty="0" err="1" smtClean="0">
                <a:latin typeface="Courier New" charset="0"/>
              </a:rPr>
              <a:t>Ginsu</a:t>
            </a:r>
            <a:r>
              <a:rPr lang="en-US" sz="2000" dirty="0" smtClean="0">
                <a:latin typeface="Courier New" charset="0"/>
              </a:rPr>
              <a:t> knife set for only $39 today …</a:t>
            </a:r>
            <a:endParaRPr lang="en-US" sz="2000" dirty="0">
              <a:latin typeface="Courier New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392418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not-Spam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55369">
                <a:tc>
                  <a:txBody>
                    <a:bodyPr/>
                    <a:lstStyle/>
                    <a:p>
                      <a:r>
                        <a:rPr lang="en-US" dirty="0" smtClean="0"/>
                        <a:t>Money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7809" y="5285619"/>
            <a:ext cx="22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0.5*0.9=0.45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7352" y="5261429"/>
            <a:ext cx="22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0.02*0.1=0.002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235" y="5855513"/>
            <a:ext cx="68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Overestimates!  The problem is that the features are not independent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 allows us to put in features that overlap and adjust the probabilities accordingly</a:t>
            </a:r>
          </a:p>
          <a:p>
            <a:endParaRPr lang="en-US" dirty="0" smtClean="0"/>
          </a:p>
          <a:p>
            <a:r>
              <a:rPr lang="en-US" dirty="0" smtClean="0"/>
              <a:t>Which to use?</a:t>
            </a:r>
          </a:p>
          <a:p>
            <a:pPr lvl="1"/>
            <a:r>
              <a:rPr lang="en-US" dirty="0" smtClean="0"/>
              <a:t>NB is better for small data sets: strong model assumptions keep the model from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Logistic regression is better for larger data sets: can exploit the fact that NB assumption is rarely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    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12900"/>
            <a:ext cx="8140700" cy="4483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60286" y="774095"/>
            <a:ext cx="532191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6495" y="775683"/>
            <a:ext cx="532191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     vs.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60286" y="774095"/>
            <a:ext cx="532191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6495" y="775683"/>
            <a:ext cx="532191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0" y="1638300"/>
            <a:ext cx="81534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07619" y="1536098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756770"/>
            <a:ext cx="7283752" cy="13255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each other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723976" y="6012619"/>
          <a:ext cx="6835548" cy="650574"/>
        </p:xfrm>
        <a:graphic>
          <a:graphicData uri="http://schemas.openxmlformats.org/presentationml/2006/ole">
            <p:oleObj spid="_x0000_s111619" name="Equation" r:id="rId3" imgW="2794000" imgH="2667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13239" y="1524003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2776480" y="2020245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040095" y="2295955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3477479" y="2564008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34395" y="2386331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533109" y="2077775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66684" y="2842383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72304" y="2830288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2821817" y="313508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66571" y="3122994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5188857" y="289947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7847" y="300349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03467" y="2991399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46" name="Oval 45"/>
          <p:cNvSpPr/>
          <p:nvPr/>
        </p:nvSpPr>
        <p:spPr>
          <a:xfrm>
            <a:off x="3623733" y="30995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29353" y="30874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5147" y="2911569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169683" y="2899474"/>
            <a:ext cx="17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binary features for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630" y="5082332"/>
            <a:ext cx="741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Learn parameters by maximum likelihood estimation (i.e. maximize likelihood of the training data)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with more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NB works on multiple classes</a:t>
            </a:r>
          </a:p>
          <a:p>
            <a:r>
              <a:rPr lang="en-US" sz="2400" dirty="0" smtClean="0"/>
              <a:t>Logistic regression only works on two classes</a:t>
            </a:r>
          </a:p>
          <a:p>
            <a:r>
              <a:rPr lang="en-US" sz="2400" dirty="0" smtClean="0"/>
              <a:t>Idea: something like logistic regression, but with more classes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Like NB, one model per each class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The model is a weight vector</a:t>
            </a:r>
            <a:endParaRPr lang="en-US" sz="2100" dirty="0">
              <a:solidFill>
                <a:srgbClr val="0000FF"/>
              </a:solidFill>
            </a:endParaRP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1651000" y="4171951"/>
          <a:ext cx="5046663" cy="395287"/>
        </p:xfrm>
        <a:graphic>
          <a:graphicData uri="http://schemas.openxmlformats.org/presentationml/2006/ole">
            <p:oleObj spid="_x0000_s245762" name="Equation" r:id="rId3" imgW="2755900" imgH="215900" progId="Equation.3">
              <p:embed/>
            </p:oleObj>
          </a:graphicData>
        </a:graphic>
      </p:graphicFrame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1654175" y="4781551"/>
          <a:ext cx="5114925" cy="395287"/>
        </p:xfrm>
        <a:graphic>
          <a:graphicData uri="http://schemas.openxmlformats.org/presentationml/2006/ole">
            <p:oleObj spid="_x0000_s245763" name="Equation" r:id="rId4" imgW="2794000" imgH="215900" progId="Equation.3">
              <p:embed/>
            </p:oleObj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671638" y="5365751"/>
          <a:ext cx="5114925" cy="395287"/>
        </p:xfrm>
        <a:graphic>
          <a:graphicData uri="http://schemas.openxmlformats.org/presentationml/2006/ole">
            <p:oleObj spid="_x0000_s245764" name="Equation" r:id="rId5" imgW="2794000" imgH="215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4381" y="6048703"/>
            <a:ext cx="97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59049" y="6096000"/>
            <a:ext cx="358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anything wrong with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probabilistic modeling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81049" y="1771979"/>
          <a:ext cx="5046663" cy="395287"/>
        </p:xfrm>
        <a:graphic>
          <a:graphicData uri="http://schemas.openxmlformats.org/presentationml/2006/ole">
            <p:oleObj spid="_x0000_s254978" name="Equation" r:id="rId3" imgW="2755900" imgH="21590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084224" y="2381579"/>
          <a:ext cx="5114925" cy="395287"/>
        </p:xfrm>
        <a:graphic>
          <a:graphicData uri="http://schemas.openxmlformats.org/presentationml/2006/ole">
            <p:oleObj spid="_x0000_s254979" name="Equation" r:id="rId4" imgW="2794000" imgH="2159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01687" y="2965779"/>
          <a:ext cx="5114925" cy="395287"/>
        </p:xfrm>
        <a:graphic>
          <a:graphicData uri="http://schemas.openxmlformats.org/presentationml/2006/ole">
            <p:oleObj spid="_x0000_s254980" name="Equation" r:id="rId5" imgW="2794000" imgH="215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4430" y="3648731"/>
            <a:ext cx="97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81049" y="1771979"/>
            <a:ext cx="285713" cy="1589087"/>
          </a:xfrm>
          <a:prstGeom prst="rect">
            <a:avLst/>
          </a:prstGeom>
          <a:solidFill>
            <a:srgbClr val="FF0000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267" y="4652182"/>
            <a:ext cx="69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are supposed to be probabilities!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814388" y="5405438"/>
          <a:ext cx="7750175" cy="295275"/>
        </p:xfrm>
        <a:graphic>
          <a:graphicData uri="http://schemas.openxmlformats.org/presentationml/2006/ole">
            <p:oleObj spid="_x0000_s254981" name="Equation" r:id="rId6" imgW="4686300" imgH="1778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8278850" y="5405438"/>
            <a:ext cx="285713" cy="295275"/>
          </a:xfrm>
          <a:prstGeom prst="rect">
            <a:avLst/>
          </a:prstGeom>
          <a:solidFill>
            <a:srgbClr val="FF0000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667" y="5975048"/>
            <a:ext cx="699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88" y="15603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Maximum Entropy Modeling aka </a:t>
            </a:r>
            <a:br>
              <a:rPr lang="en-US" dirty="0" smtClean="0"/>
            </a:br>
            <a:r>
              <a:rPr lang="en-US" dirty="0" smtClean="0"/>
              <a:t>Multinomial Logistic Regression</a:t>
            </a:r>
            <a:endParaRPr lang="en-US" dirty="0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369590" y="2429861"/>
          <a:ext cx="7898143" cy="570040"/>
        </p:xfrm>
        <a:graphic>
          <a:graphicData uri="http://schemas.openxmlformats.org/presentationml/2006/ole">
            <p:oleObj spid="_x0000_s256002" name="Equation" r:id="rId3" imgW="5981700" imgH="431800" progId="Equation.3">
              <p:embed/>
            </p:oleObj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369590" y="3613575"/>
          <a:ext cx="6536822" cy="1439518"/>
        </p:xfrm>
        <a:graphic>
          <a:graphicData uri="http://schemas.openxmlformats.org/presentationml/2006/ole">
            <p:oleObj spid="_x0000_s256003" name="Equation" r:id="rId4" imgW="2997200" imgH="660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967" y="1675155"/>
            <a:ext cx="716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Normalize each class probability by the sum over all the classes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3324172" y="5177613"/>
          <a:ext cx="3544887" cy="1439862"/>
        </p:xfrm>
        <a:graphic>
          <a:graphicData uri="http://schemas.openxmlformats.org/presentationml/2006/ole">
            <p:oleObj spid="_x0000_s256004" name="Equation" r:id="rId5" imgW="1625600" imgH="6604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648261" y="5678163"/>
            <a:ext cx="3220798" cy="939312"/>
          </a:xfrm>
          <a:prstGeom prst="rect">
            <a:avLst/>
          </a:prstGeom>
          <a:solidFill>
            <a:srgbClr val="008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0447" y="5678163"/>
            <a:ext cx="198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normalizing constant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model</a:t>
            </a:r>
            <a:endParaRPr lang="en-US" dirty="0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1129424" y="1774819"/>
          <a:ext cx="6535737" cy="1439863"/>
        </p:xfrm>
        <a:graphic>
          <a:graphicData uri="http://schemas.openxmlformats.org/presentationml/2006/ole">
            <p:oleObj spid="_x0000_s257026" name="Equation" r:id="rId3" imgW="2997200" imgH="660400" progId="Equation.3">
              <p:embed/>
            </p:oleObj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181119" y="4886875"/>
          <a:ext cx="8435254" cy="711566"/>
        </p:xfrm>
        <a:graphic>
          <a:graphicData uri="http://schemas.openxmlformats.org/presentationml/2006/ole">
            <p:oleObj spid="_x0000_s257027" name="Equation" r:id="rId4" imgW="5575300" imgH="469900" progId="Equation.3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3959547" y="3573755"/>
            <a:ext cx="871598" cy="1014269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9424" y="5783107"/>
            <a:ext cx="705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still just a linear combination of feature weightings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 class specific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still use maximum likelihood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regularization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Plug into a convex optimization package</a:t>
            </a:r>
          </a:p>
          <a:p>
            <a:pPr lvl="1"/>
            <a:r>
              <a:rPr lang="en-US" dirty="0" smtClean="0"/>
              <a:t>there are a few complications, but this is the basic idea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592948" y="2244801"/>
          <a:ext cx="4648200" cy="1154112"/>
        </p:xfrm>
        <a:graphic>
          <a:graphicData uri="http://schemas.openxmlformats.org/presentationml/2006/ole">
            <p:oleObj spid="_x0000_s259074" name="Equation" r:id="rId3" imgW="2501900" imgH="622300" progId="Equation.3">
              <p:embed/>
            </p:oleObj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1592948" y="4247772"/>
          <a:ext cx="5614987" cy="1154112"/>
        </p:xfrm>
        <a:graphic>
          <a:graphicData uri="http://schemas.openxmlformats.org/presentationml/2006/ole">
            <p:oleObj spid="_x0000_s259077" name="Equation" r:id="rId4" imgW="3022600" imgH="622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76400"/>
            <a:ext cx="8966200" cy="492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Suppose there are 10 classes, A through J.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 don’t give you any other information.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 smtClean="0"/>
              <a:t>Given a new example </a:t>
            </a:r>
            <a:r>
              <a:rPr lang="en-US" sz="2400" dirty="0" err="1" smtClean="0"/>
              <a:t>m</a:t>
            </a:r>
            <a:r>
              <a:rPr lang="en-US" sz="2400" dirty="0" smtClean="0"/>
              <a:t>: </a:t>
            </a:r>
            <a:r>
              <a:rPr lang="en-US" sz="2400" dirty="0"/>
              <a:t>what is your guess for </a:t>
            </a:r>
            <a:r>
              <a:rPr lang="en-US" sz="2400" dirty="0" err="1"/>
              <a:t>p(C</a:t>
            </a:r>
            <a:r>
              <a:rPr lang="en-US" sz="2400" dirty="0"/>
              <a:t> |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Suppose I tell you that 55% of all</a:t>
            </a:r>
            <a:r>
              <a:rPr lang="en-US" sz="2400" dirty="0" smtClean="0"/>
              <a:t> examples </a:t>
            </a:r>
            <a:r>
              <a:rPr lang="en-US" sz="2400" dirty="0"/>
              <a:t>are in class A.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/>
              <a:t>Now what is your guess for </a:t>
            </a:r>
            <a:r>
              <a:rPr lang="en-US" sz="2400" dirty="0" err="1"/>
              <a:t>p(C</a:t>
            </a:r>
            <a:r>
              <a:rPr lang="en-US" sz="2400" dirty="0"/>
              <a:t> | </a:t>
            </a:r>
            <a:r>
              <a:rPr lang="en-US" sz="2400" dirty="0" err="1"/>
              <a:t>m</a:t>
            </a:r>
            <a:r>
              <a:rPr lang="en-US" sz="2400" dirty="0"/>
              <a:t>)?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Suppose I </a:t>
            </a:r>
            <a:r>
              <a:rPr lang="en-US" sz="2400" u="sng" dirty="0"/>
              <a:t>also</a:t>
            </a:r>
            <a:r>
              <a:rPr lang="en-US" sz="2400" dirty="0"/>
              <a:t> tell you that 10% of all</a:t>
            </a:r>
            <a:r>
              <a:rPr lang="en-US" sz="2400" dirty="0" smtClean="0"/>
              <a:t> examples </a:t>
            </a:r>
            <a:r>
              <a:rPr lang="en-US" sz="2400" dirty="0"/>
              <a:t>contain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/>
              <a:t> and 80% of these are in class A or C.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/>
              <a:t>Now what is your guess for </a:t>
            </a:r>
            <a:r>
              <a:rPr lang="en-US" sz="2400" dirty="0" err="1"/>
              <a:t>p(C</a:t>
            </a:r>
            <a:r>
              <a:rPr lang="en-US" sz="2400" dirty="0"/>
              <a:t> | </a:t>
            </a:r>
            <a:r>
              <a:rPr lang="en-US" sz="2400" dirty="0" err="1"/>
              <a:t>m</a:t>
            </a:r>
            <a:r>
              <a:rPr lang="en-US" sz="2400" dirty="0"/>
              <a:t>), </a:t>
            </a:r>
            <a:br>
              <a:rPr lang="en-US" sz="2400" dirty="0"/>
            </a:br>
            <a:r>
              <a:rPr lang="en-US" sz="2400" dirty="0"/>
              <a:t>		if </a:t>
            </a:r>
            <a:r>
              <a:rPr lang="en-US" sz="2400" dirty="0" err="1"/>
              <a:t>m</a:t>
            </a:r>
            <a:r>
              <a:rPr lang="en-US" sz="2400" dirty="0"/>
              <a:t> contains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</a:t>
            </a:r>
            <a:endParaRPr lang="en-US" dirty="0"/>
          </a:p>
        </p:txBody>
      </p:sp>
      <p:graphicFrame>
        <p:nvGraphicFramePr>
          <p:cNvPr id="4" name="Group 120"/>
          <p:cNvGraphicFramePr>
            <a:graphicFrameLocks noGrp="1"/>
          </p:cNvGraphicFramePr>
          <p:nvPr/>
        </p:nvGraphicFramePr>
        <p:xfrm>
          <a:off x="152400" y="1828800"/>
          <a:ext cx="8839200" cy="1150938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686" y="3543905"/>
            <a:ext cx="83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 principle</a:t>
            </a:r>
            <a:r>
              <a:rPr lang="en-US" sz="2400" dirty="0" smtClean="0"/>
              <a:t>: given the constraints, pick the probabilities as “equally as possible”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6115" y="3089908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Qualitatively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15" y="4386997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Quantitatively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686" y="4910217"/>
            <a:ext cx="855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</a:t>
            </a:r>
            <a:r>
              <a:rPr lang="en-US" sz="2400" dirty="0" smtClean="0"/>
              <a:t>: given the constraints, pick the probabilities so as to maximize the entropy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62125" y="5988050"/>
          <a:ext cx="3584575" cy="603250"/>
        </p:xfrm>
        <a:graphic>
          <a:graphicData uri="http://schemas.openxmlformats.org/presentationml/2006/ole">
            <p:oleObj spid="_x0000_s267266" name="Equation" r:id="rId3" imgW="21082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Entropy</a:t>
            </a:r>
            <a:endParaRPr lang="en-US" dirty="0"/>
          </a:p>
        </p:txBody>
      </p:sp>
      <p:graphicFrame>
        <p:nvGraphicFramePr>
          <p:cNvPr id="4" name="Group 120"/>
          <p:cNvGraphicFramePr>
            <a:graphicFrameLocks noGrp="1"/>
          </p:cNvGraphicFramePr>
          <p:nvPr/>
        </p:nvGraphicFramePr>
        <p:xfrm>
          <a:off x="152400" y="1828800"/>
          <a:ext cx="8839200" cy="1150938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686" y="3543905"/>
            <a:ext cx="832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 principle</a:t>
            </a:r>
            <a:r>
              <a:rPr lang="en-US" sz="2400" dirty="0" smtClean="0"/>
              <a:t>: given the constraints, pick the probabilities as “equally as possible”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6115" y="3089908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Qualitatively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15" y="4386997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Quantitatively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686" y="4910217"/>
            <a:ext cx="855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Maximum entropy</a:t>
            </a:r>
            <a:r>
              <a:rPr lang="en-US" sz="2400" dirty="0" smtClean="0"/>
              <a:t>: given the constraints, pick the probabilities so as to maximize the entropy</a:t>
            </a:r>
            <a:endParaRPr lang="en-US" sz="2400" dirty="0"/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1762125" y="5988050"/>
          <a:ext cx="3584575" cy="603250"/>
        </p:xfrm>
        <a:graphic>
          <a:graphicData uri="http://schemas.openxmlformats.org/presentationml/2006/ole">
            <p:oleObj spid="_x0000_s268293" name="Equation" r:id="rId3" imgW="21082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1224" name="Group 120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3" name="Text Box 98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44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457200"/>
          </a:xfrm>
          <a:noFill/>
        </p:spPr>
        <p:txBody>
          <a:bodyPr/>
          <a:lstStyle/>
          <a:p>
            <a:r>
              <a:rPr lang="en-US" sz="2400"/>
              <a:t>Column A sums to 0.55   </a:t>
            </a:r>
            <a:r>
              <a:rPr lang="en-US" sz="2000"/>
              <a:t>(“55% of all messages are in class A”)</a:t>
            </a:r>
          </a:p>
          <a:p>
            <a:pPr>
              <a:buFont typeface="Wingdings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6280" name="Group 56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7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68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93885"/>
            <a:ext cx="8737600" cy="68580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Row </a:t>
            </a:r>
            <a:r>
              <a:rPr lang="en-US" sz="2400" dirty="0">
                <a:latin typeface="Courier New" charset="0"/>
              </a:rPr>
              <a:t>Buy</a:t>
            </a:r>
            <a:r>
              <a:rPr lang="en-US" sz="2400" dirty="0"/>
              <a:t> sums to 0.1   </a:t>
            </a:r>
            <a:r>
              <a:rPr lang="en-US" sz="2000" dirty="0"/>
              <a:t>(“10% of all messages contain </a:t>
            </a:r>
            <a:r>
              <a:rPr lang="en-US" sz="2000" dirty="0">
                <a:latin typeface="Courier New" charset="0"/>
              </a:rPr>
              <a:t>Buy</a:t>
            </a:r>
            <a:r>
              <a:rPr lang="en-US" sz="2000" dirty="0"/>
              <a:t>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is a linear classifier</a:t>
            </a:r>
            <a:endParaRPr lang="en-US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886584" y="1693485"/>
          <a:ext cx="6149975" cy="585788"/>
        </p:xfrm>
        <a:graphic>
          <a:graphicData uri="http://schemas.openxmlformats.org/presentationml/2006/ole">
            <p:oleObj spid="_x0000_s130050" name="Equation" r:id="rId3" imgW="2794000" imgH="2667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617138" y="2665413"/>
          <a:ext cx="6065838" cy="587375"/>
        </p:xfrm>
        <a:graphic>
          <a:graphicData uri="http://schemas.openxmlformats.org/presentationml/2006/ole">
            <p:oleObj spid="_x0000_s130051" name="Equation" r:id="rId4" imgW="2755900" imgH="2667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629156" y="3594901"/>
          <a:ext cx="7418084" cy="476757"/>
        </p:xfrm>
        <a:graphic>
          <a:graphicData uri="http://schemas.openxmlformats.org/presentationml/2006/ole">
            <p:oleObj spid="_x0000_s130052" name="Equation" r:id="rId5" imgW="4152900" imgH="266700" progId="Equation.3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696133" y="4410545"/>
          <a:ext cx="6534150" cy="522288"/>
        </p:xfrm>
        <a:graphic>
          <a:graphicData uri="http://schemas.openxmlformats.org/presentationml/2006/ole">
            <p:oleObj spid="_x0000_s130054" name="Equation" r:id="rId6" imgW="3657600" imgH="2921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78095" y="4823978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449" y="4908643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926" y="4896548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7304" name="Group 56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1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92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129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/>
              <a:t>Row 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 sums to 0.1</a:t>
            </a:r>
          </a:p>
          <a:p>
            <a:pPr>
              <a:lnSpc>
                <a:spcPct val="90000"/>
              </a:lnSpc>
            </a:pPr>
            <a:r>
              <a:rPr lang="en-US" sz="2400"/>
              <a:t>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A) and 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C) cells sum to 0.08  </a:t>
            </a:r>
            <a:r>
              <a:rPr lang="en-US" sz="2000"/>
              <a:t>(“80% of the 10%”)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</p:txBody>
      </p:sp>
      <p:sp>
        <p:nvSpPr>
          <p:cNvPr id="437305" name="Rectangle 57"/>
          <p:cNvSpPr>
            <a:spLocks noChangeArrowheads="1"/>
          </p:cNvSpPr>
          <p:nvPr/>
        </p:nvSpPr>
        <p:spPr bwMode="auto">
          <a:xfrm>
            <a:off x="177800" y="5105400"/>
            <a:ext cx="873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 dirty="0"/>
              <a:t>Given these constraints, fill in cells “as equally as possible”: maximize the entropy  </a:t>
            </a:r>
            <a:r>
              <a:rPr kumimoji="1" lang="en-US" sz="2000" dirty="0"/>
              <a:t>(related to cross-entropy, perplexity)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dirty="0">
                <a:solidFill>
                  <a:srgbClr val="FF0000"/>
                </a:solidFill>
              </a:rPr>
              <a:t>Entropy = -.051 log .051 - .0025 log .0025 - .029 log .029 - …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dirty="0">
                <a:solidFill>
                  <a:srgbClr val="FF0000"/>
                </a:solidFill>
              </a:rPr>
              <a:t>Largest if probabilities are evenly distributed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Entropy</a:t>
            </a:r>
          </a:p>
        </p:txBody>
      </p:sp>
      <p:graphicFrame>
        <p:nvGraphicFramePr>
          <p:cNvPr id="438275" name="Group 3"/>
          <p:cNvGraphicFramePr>
            <a:graphicFrameLocks noGrp="1"/>
          </p:cNvGraphicFramePr>
          <p:nvPr/>
        </p:nvGraphicFramePr>
        <p:xfrm>
          <a:off x="152400" y="1828800"/>
          <a:ext cx="8839200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5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6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177800" y="3657600"/>
            <a:ext cx="8737600" cy="129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Column A sums to 0.55</a:t>
            </a:r>
          </a:p>
          <a:p>
            <a:pPr>
              <a:lnSpc>
                <a:spcPct val="90000"/>
              </a:lnSpc>
            </a:pPr>
            <a:r>
              <a:rPr lang="en-US" sz="2400"/>
              <a:t>Row 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 sums to 0.1</a:t>
            </a:r>
          </a:p>
          <a:p>
            <a:pPr>
              <a:lnSpc>
                <a:spcPct val="90000"/>
              </a:lnSpc>
            </a:pPr>
            <a:r>
              <a:rPr lang="en-US" sz="2400"/>
              <a:t>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A) and (</a:t>
            </a:r>
            <a:r>
              <a:rPr lang="en-US" sz="2400">
                <a:latin typeface="Courier New" charset="0"/>
              </a:rPr>
              <a:t>Buy</a:t>
            </a:r>
            <a:r>
              <a:rPr lang="en-US" sz="2400"/>
              <a:t>, C) cells sum to 0.08  </a:t>
            </a:r>
            <a:r>
              <a:rPr lang="en-US" sz="2000"/>
              <a:t>(“80% of the 10%”)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/>
          </a:p>
        </p:txBody>
      </p:sp>
      <p:sp>
        <p:nvSpPr>
          <p:cNvPr id="41017" name="Rectangle 55"/>
          <p:cNvSpPr>
            <a:spLocks noChangeArrowheads="1"/>
          </p:cNvSpPr>
          <p:nvPr/>
        </p:nvSpPr>
        <p:spPr bwMode="auto">
          <a:xfrm>
            <a:off x="177800" y="5105400"/>
            <a:ext cx="873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Given these constraints, fill in cells “as equally as possible”: maximize the entropy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Now p(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, C) = .029  and  p(C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= .29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2400"/>
              <a:t>We got a compromise: p(C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&lt; p(A | </a:t>
            </a:r>
            <a:r>
              <a:rPr kumimoji="1" lang="en-US" sz="2400">
                <a:latin typeface="Courier New" charset="0"/>
              </a:rPr>
              <a:t>Buy</a:t>
            </a:r>
            <a:r>
              <a:rPr kumimoji="1" lang="en-US" sz="2400"/>
              <a:t>) &lt; .55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endParaRPr kumimoji="1"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Generalizing to More Features</a:t>
            </a:r>
          </a:p>
        </p:txBody>
      </p:sp>
      <p:graphicFrame>
        <p:nvGraphicFramePr>
          <p:cNvPr id="439354" name="Group 58"/>
          <p:cNvGraphicFramePr>
            <a:graphicFrameLocks noGrp="1"/>
          </p:cNvGraphicFramePr>
          <p:nvPr/>
        </p:nvGraphicFramePr>
        <p:xfrm>
          <a:off x="152400" y="3073400"/>
          <a:ext cx="8054975" cy="1727201"/>
        </p:xfrm>
        <a:graphic>
          <a:graphicData uri="http://schemas.openxmlformats.org/drawingml/2006/table">
            <a:tbl>
              <a:tblPr/>
              <a:tblGrid>
                <a:gridCol w="990600"/>
                <a:gridCol w="788988"/>
                <a:gridCol w="784225"/>
                <a:gridCol w="785812"/>
                <a:gridCol w="784225"/>
                <a:gridCol w="784225"/>
                <a:gridCol w="785813"/>
                <a:gridCol w="782637"/>
                <a:gridCol w="784225"/>
                <a:gridCol w="7842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.0446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5" name="Text Box 53"/>
          <p:cNvSpPr txBox="1">
            <a:spLocks noChangeArrowheads="1"/>
          </p:cNvSpPr>
          <p:nvPr/>
        </p:nvSpPr>
        <p:spPr bwMode="auto">
          <a:xfrm>
            <a:off x="441325" y="412273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6" name="AutoShape 57"/>
          <p:cNvSpPr>
            <a:spLocks noChangeArrowheads="1"/>
          </p:cNvSpPr>
          <p:nvPr/>
        </p:nvSpPr>
        <p:spPr bwMode="auto">
          <a:xfrm>
            <a:off x="152400" y="2133600"/>
            <a:ext cx="8991600" cy="2667000"/>
          </a:xfrm>
          <a:prstGeom prst="cube">
            <a:avLst>
              <a:gd name="adj" fmla="val 3452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7" name="Line 59"/>
          <p:cNvSpPr>
            <a:spLocks noChangeShapeType="1"/>
          </p:cNvSpPr>
          <p:nvPr/>
        </p:nvSpPr>
        <p:spPr bwMode="auto">
          <a:xfrm>
            <a:off x="609600" y="25146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8" name="Line 60"/>
          <p:cNvSpPr>
            <a:spLocks noChangeShapeType="1"/>
          </p:cNvSpPr>
          <p:nvPr/>
        </p:nvSpPr>
        <p:spPr bwMode="auto">
          <a:xfrm flipV="1">
            <a:off x="11430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39" name="Line 69"/>
          <p:cNvSpPr>
            <a:spLocks noChangeShapeType="1"/>
          </p:cNvSpPr>
          <p:nvPr/>
        </p:nvSpPr>
        <p:spPr bwMode="auto">
          <a:xfrm flipV="1">
            <a:off x="7391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0" name="Line 70"/>
          <p:cNvSpPr>
            <a:spLocks noChangeShapeType="1"/>
          </p:cNvSpPr>
          <p:nvPr/>
        </p:nvSpPr>
        <p:spPr bwMode="auto">
          <a:xfrm flipV="1">
            <a:off x="6629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1" name="Line 71"/>
          <p:cNvSpPr>
            <a:spLocks noChangeShapeType="1"/>
          </p:cNvSpPr>
          <p:nvPr/>
        </p:nvSpPr>
        <p:spPr bwMode="auto">
          <a:xfrm flipV="1">
            <a:off x="58674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2" name="Line 72"/>
          <p:cNvSpPr>
            <a:spLocks noChangeShapeType="1"/>
          </p:cNvSpPr>
          <p:nvPr/>
        </p:nvSpPr>
        <p:spPr bwMode="auto">
          <a:xfrm flipV="1">
            <a:off x="5029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3" name="Line 73"/>
          <p:cNvSpPr>
            <a:spLocks noChangeShapeType="1"/>
          </p:cNvSpPr>
          <p:nvPr/>
        </p:nvSpPr>
        <p:spPr bwMode="auto">
          <a:xfrm flipV="1">
            <a:off x="4267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4" name="Line 74"/>
          <p:cNvSpPr>
            <a:spLocks noChangeShapeType="1"/>
          </p:cNvSpPr>
          <p:nvPr/>
        </p:nvSpPr>
        <p:spPr bwMode="auto">
          <a:xfrm flipV="1">
            <a:off x="3505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5" name="Line 75"/>
          <p:cNvSpPr>
            <a:spLocks noChangeShapeType="1"/>
          </p:cNvSpPr>
          <p:nvPr/>
        </p:nvSpPr>
        <p:spPr bwMode="auto">
          <a:xfrm flipV="1">
            <a:off x="2743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6" name="Line 76"/>
          <p:cNvSpPr>
            <a:spLocks noChangeShapeType="1"/>
          </p:cNvSpPr>
          <p:nvPr/>
        </p:nvSpPr>
        <p:spPr bwMode="auto">
          <a:xfrm flipV="1">
            <a:off x="1981200" y="2133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7" name="Line 78"/>
          <p:cNvSpPr>
            <a:spLocks noChangeShapeType="1"/>
          </p:cNvSpPr>
          <p:nvPr/>
        </p:nvSpPr>
        <p:spPr bwMode="auto">
          <a:xfrm flipV="1">
            <a:off x="8229600" y="27432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8" name="Line 79"/>
          <p:cNvSpPr>
            <a:spLocks noChangeShapeType="1"/>
          </p:cNvSpPr>
          <p:nvPr/>
        </p:nvSpPr>
        <p:spPr bwMode="auto">
          <a:xfrm flipV="1">
            <a:off x="8229600" y="32766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49" name="Line 80"/>
          <p:cNvSpPr>
            <a:spLocks noChangeShapeType="1"/>
          </p:cNvSpPr>
          <p:nvPr/>
        </p:nvSpPr>
        <p:spPr bwMode="auto">
          <a:xfrm>
            <a:off x="8763000" y="25146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50" name="Rectangle 83"/>
          <p:cNvSpPr>
            <a:spLocks noChangeArrowheads="1"/>
          </p:cNvSpPr>
          <p:nvPr/>
        </p:nvSpPr>
        <p:spPr bwMode="auto">
          <a:xfrm rot="617304">
            <a:off x="800100" y="2057400"/>
            <a:ext cx="1073150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i="1"/>
              <a:t>&lt;$100</a:t>
            </a:r>
          </a:p>
        </p:txBody>
      </p:sp>
      <p:sp>
        <p:nvSpPr>
          <p:cNvPr id="42051" name="Rectangle 84"/>
          <p:cNvSpPr>
            <a:spLocks noChangeArrowheads="1"/>
          </p:cNvSpPr>
          <p:nvPr/>
        </p:nvSpPr>
        <p:spPr bwMode="auto">
          <a:xfrm rot="617304">
            <a:off x="381000" y="2590800"/>
            <a:ext cx="941388" cy="4572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kumimoji="1" lang="en-US" sz="2400" i="1"/>
              <a:t>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just did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4286"/>
            <a:ext cx="8178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 each feature (“contains Buy”), see what fraction of training data has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Many distributions </a:t>
            </a:r>
            <a:r>
              <a:rPr lang="en-US" sz="2800" dirty="0" err="1"/>
              <a:t>p(c,m</a:t>
            </a:r>
            <a:r>
              <a:rPr lang="en-US" sz="2800" dirty="0"/>
              <a:t>) would predict these fractions</a:t>
            </a:r>
            <a:r>
              <a:rPr lang="en-US" sz="28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Of these, pick distribution that has max entropy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Amazing Theorem</a:t>
            </a:r>
            <a:r>
              <a:rPr lang="en-US" sz="2800" dirty="0"/>
              <a:t>:</a:t>
            </a:r>
            <a:r>
              <a:rPr lang="en-US" sz="2800" dirty="0" smtClean="0"/>
              <a:t> The maximum entropy model is the same as the maximum likelihood model!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If we calculate the maximum likelihood parameters, we’re also calculating the maximum entropy model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take home…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799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learning approaches</a:t>
            </a:r>
          </a:p>
          <a:p>
            <a:pPr lvl="1"/>
            <a:r>
              <a:rPr lang="en-US" sz="2000" dirty="0" smtClean="0"/>
              <a:t>Bayesian approaches (of which NB is just one)</a:t>
            </a:r>
          </a:p>
          <a:p>
            <a:pPr lvl="1"/>
            <a:r>
              <a:rPr lang="en-US" sz="2000" dirty="0" smtClean="0"/>
              <a:t>Linear regression</a:t>
            </a:r>
          </a:p>
          <a:p>
            <a:pPr lvl="1"/>
            <a:r>
              <a:rPr lang="en-US" sz="2000" dirty="0" smtClean="0"/>
              <a:t>Logistic regression</a:t>
            </a:r>
          </a:p>
          <a:p>
            <a:pPr lvl="1"/>
            <a:r>
              <a:rPr lang="en-US" sz="2000" dirty="0" smtClean="0"/>
              <a:t>Maximum Entropy (multinomial logistic regression)</a:t>
            </a:r>
          </a:p>
          <a:p>
            <a:pPr lvl="1"/>
            <a:r>
              <a:rPr lang="en-US" sz="2000" dirty="0" err="1" smtClean="0"/>
              <a:t>SVMs</a:t>
            </a:r>
            <a:endParaRPr lang="en-US" sz="2000" dirty="0" smtClean="0"/>
          </a:p>
          <a:p>
            <a:pPr lvl="1"/>
            <a:r>
              <a:rPr lang="en-US" sz="2000" dirty="0" smtClean="0"/>
              <a:t>Decision trees</a:t>
            </a:r>
          </a:p>
          <a:p>
            <a:pPr lvl="1"/>
            <a:r>
              <a:rPr lang="en-US" sz="2000" dirty="0" smtClean="0"/>
              <a:t>…</a:t>
            </a:r>
          </a:p>
          <a:p>
            <a:r>
              <a:rPr lang="en-US" sz="2300" dirty="0" smtClean="0"/>
              <a:t>Different models have different strengths/weaknesses/uses</a:t>
            </a:r>
          </a:p>
          <a:p>
            <a:pPr lvl="1"/>
            <a:r>
              <a:rPr lang="en-US" sz="2000" dirty="0" smtClean="0"/>
              <a:t>Understand what the model is doing</a:t>
            </a:r>
          </a:p>
          <a:p>
            <a:pPr lvl="1"/>
            <a:r>
              <a:rPr lang="en-US" sz="2000" dirty="0" smtClean="0"/>
              <a:t>Understand what assumptions the model is making</a:t>
            </a:r>
          </a:p>
          <a:p>
            <a:pPr lvl="1"/>
            <a:r>
              <a:rPr lang="en-US" sz="2000" dirty="0" smtClean="0"/>
              <a:t>Pick the model that makes the most sense for your problem/data</a:t>
            </a:r>
          </a:p>
          <a:p>
            <a:r>
              <a:rPr lang="en-US" sz="2300" dirty="0" smtClean="0"/>
              <a:t>Feature selection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http://www.nytimes.com/2010/12/23/business/23trading.html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some challenges?</a:t>
            </a:r>
          </a:p>
          <a:p>
            <a:r>
              <a:rPr lang="en-US" dirty="0" smtClean="0"/>
              <a:t>Will it work?</a:t>
            </a:r>
          </a:p>
          <a:p>
            <a:r>
              <a:rPr lang="en-US" dirty="0" smtClean="0"/>
              <a:t>Any concerns/problems with using this type of technology?</a:t>
            </a:r>
          </a:p>
          <a:p>
            <a:r>
              <a:rPr lang="en-US" dirty="0" smtClean="0"/>
              <a:t>Gaming the system?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800075" y="2680844"/>
          <a:ext cx="4914900" cy="457200"/>
        </p:xfrm>
        <a:graphic>
          <a:graphicData uri="http://schemas.openxmlformats.org/presentationml/2006/ole">
            <p:oleObj spid="_x0000_s61443" name="Equation" r:id="rId3" imgW="2184400" imgH="203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0737" y="3835272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551875" y="3314981"/>
            <a:ext cx="681654" cy="3589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7433" y="3380751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87714" y="3878818"/>
            <a:ext cx="129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value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758825" y="5265738"/>
          <a:ext cx="7286625" cy="685800"/>
        </p:xfrm>
        <a:graphic>
          <a:graphicData uri="http://schemas.openxmlformats.org/presentationml/2006/ole">
            <p:oleObj spid="_x0000_s61446" name="Equation" r:id="rId4" imgW="3238500" imgH="304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292" y="4584095"/>
            <a:ext cx="83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 weights by minimizing the square error on the training data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93984" y="3548873"/>
            <a:ext cx="57279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292" y="1717524"/>
            <a:ext cx="831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Predict the response based on a weighted, linear combination of the features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views of logistic regression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p:oleObj spid="_x0000_s93186" name="Equation" r:id="rId4" imgW="3365500" imgH="393700" progId="Equation.3">
              <p:embed/>
            </p:oleObj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482829" y="5616575"/>
          <a:ext cx="4814887" cy="652463"/>
        </p:xfrm>
        <a:graphic>
          <a:graphicData uri="http://schemas.openxmlformats.org/presentationml/2006/ole">
            <p:oleObj spid="_x0000_s93189" name="Equation" r:id="rId5" imgW="2628900" imgH="355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7093" y="2636762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404523" y="4760932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490830" y="3641725"/>
          <a:ext cx="4605337" cy="698500"/>
        </p:xfrm>
        <a:graphic>
          <a:graphicData uri="http://schemas.openxmlformats.org/presentationml/2006/ole">
            <p:oleObj spid="_x0000_s93192" name="Equation" r:id="rId6" imgW="2514600" imgH="381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1236" y="3740060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exponential model (log-linear model)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5715" y="5723788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logistic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Find the best fit of the data based on a 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logistic regression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we learn the parameters for logistic regression (i.e. the </a:t>
            </a:r>
            <a:r>
              <a:rPr lang="en-US" dirty="0" err="1" smtClean="0"/>
              <a:t>w’s</a:t>
            </a:r>
            <a:r>
              <a:rPr lang="en-US" dirty="0" smtClean="0"/>
              <a:t>)?</a:t>
            </a:r>
          </a:p>
          <a:p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/>
        </p:nvGraphicFramePr>
        <p:xfrm>
          <a:off x="1624769" y="3018517"/>
          <a:ext cx="6162675" cy="720725"/>
        </p:xfrm>
        <a:graphic>
          <a:graphicData uri="http://schemas.openxmlformats.org/presentationml/2006/ole">
            <p:oleObj spid="_x0000_s283650" name="Equation" r:id="rId3" imgW="3365500" imgH="393700" progId="Equation.3">
              <p:embed/>
            </p:oleObj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1849362" y="4793759"/>
          <a:ext cx="4814888" cy="652463"/>
        </p:xfrm>
        <a:graphic>
          <a:graphicData uri="http://schemas.openxmlformats.org/presentationml/2006/ole">
            <p:oleObj spid="_x0000_s283651" name="Equation" r:id="rId4" imgW="2628900" imgH="355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1058</TotalTime>
  <Words>2689</Words>
  <Application>Microsoft Macintosh PowerPoint</Application>
  <PresentationFormat>On-screen Show (4:3)</PresentationFormat>
  <Paragraphs>539</Paragraphs>
  <Slides>55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Median</vt:lpstr>
      <vt:lpstr>Equation</vt:lpstr>
      <vt:lpstr>Natural Language Learning: MaxImum entropy</vt:lpstr>
      <vt:lpstr>Admin</vt:lpstr>
      <vt:lpstr>Linear classifier</vt:lpstr>
      <vt:lpstr>The Naive Bayes Classifier</vt:lpstr>
      <vt:lpstr>NB is a linear classifier</vt:lpstr>
      <vt:lpstr>Linear regression</vt:lpstr>
      <vt:lpstr>3 views of logistic regression</vt:lpstr>
      <vt:lpstr>Logistic regression</vt:lpstr>
      <vt:lpstr>Training logistic regression models</vt:lpstr>
      <vt:lpstr>Training logistic regression models</vt:lpstr>
      <vt:lpstr>Training logistic regression models</vt:lpstr>
      <vt:lpstr>Convex functions</vt:lpstr>
      <vt:lpstr>Finding the minimum</vt:lpstr>
      <vt:lpstr>One approach: gradient descent</vt:lpstr>
      <vt:lpstr>Gradient descent</vt:lpstr>
      <vt:lpstr>Solving convex functions</vt:lpstr>
      <vt:lpstr>Another thought experiment</vt:lpstr>
      <vt:lpstr>Another thought experiment</vt:lpstr>
      <vt:lpstr>Another thought experiment</vt:lpstr>
      <vt:lpstr>Another thought experiment</vt:lpstr>
      <vt:lpstr>The challenge</vt:lpstr>
      <vt:lpstr>Overfitting</vt:lpstr>
      <vt:lpstr>Preventing overfitting</vt:lpstr>
      <vt:lpstr>Preventing overfitting</vt:lpstr>
      <vt:lpstr>Preventing overfitting: regularization</vt:lpstr>
      <vt:lpstr>NB vs. Logistic regression</vt:lpstr>
      <vt:lpstr>NB vs. Logistic regression</vt:lpstr>
      <vt:lpstr>Some historical perspective</vt:lpstr>
      <vt:lpstr>Old school optimization</vt:lpstr>
      <vt:lpstr>Old school optimization</vt:lpstr>
      <vt:lpstr>New “revolution”?</vt:lpstr>
      <vt:lpstr>New “revolution”?</vt:lpstr>
      <vt:lpstr>Probabilists   Rally   Behind    Paradigm</vt:lpstr>
      <vt:lpstr>Probabilists Regret Being Bound by Principle</vt:lpstr>
      <vt:lpstr>Probabilists Regret Being Bound by Principle</vt:lpstr>
      <vt:lpstr>Probabilists Regret Being Bound by Principle</vt:lpstr>
      <vt:lpstr>NB vs. Logistic regression</vt:lpstr>
      <vt:lpstr>NB      vs. Logistic regression</vt:lpstr>
      <vt:lpstr>NB      vs. Logistic regression</vt:lpstr>
      <vt:lpstr>Logistic regression with more classes</vt:lpstr>
      <vt:lpstr>Challenge: probabilistic modeling</vt:lpstr>
      <vt:lpstr>Maximum Entropy Modeling aka  Multinomial Logistic Regression</vt:lpstr>
      <vt:lpstr>Log-linear model</vt:lpstr>
      <vt:lpstr>Training the model</vt:lpstr>
      <vt:lpstr>Maximum Entropy</vt:lpstr>
      <vt:lpstr>Maximum Entropy</vt:lpstr>
      <vt:lpstr>Maximum Entropy</vt:lpstr>
      <vt:lpstr>Maximum Entropy</vt:lpstr>
      <vt:lpstr>Maximum Entropy</vt:lpstr>
      <vt:lpstr>Maximum Entropy</vt:lpstr>
      <vt:lpstr>Maximum Entropy</vt:lpstr>
      <vt:lpstr>Generalizing to More Features</vt:lpstr>
      <vt:lpstr>What we just did</vt:lpstr>
      <vt:lpstr>What to take home…</vt:lpstr>
      <vt:lpstr>Articles discussion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Learning: Regression</dc:title>
  <dc:creator>Dave Kauchak</dc:creator>
  <cp:lastModifiedBy>Dave Kauchak</cp:lastModifiedBy>
  <cp:revision>184</cp:revision>
  <dcterms:created xsi:type="dcterms:W3CDTF">2011-03-02T22:44:11Z</dcterms:created>
  <dcterms:modified xsi:type="dcterms:W3CDTF">2011-03-02T22:44:29Z</dcterms:modified>
</cp:coreProperties>
</file>