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Default Extension="bin" ContentType="application/vnd.openxmlformats-officedocument.presentationml.printerSettings"/>
  <Override PartName="/ppt/embeddings/Microsoft_Equation5.bin" ContentType="application/vnd.openxmlformats-officedocument.oleObject"/>
  <Override PartName="/ppt/embeddings/Microsoft_Equation39.bin" ContentType="application/vnd.openxmlformats-officedocument.oleObject"/>
  <Override PartName="/ppt/embeddings/Microsoft_Equation25.bin" ContentType="application/vnd.openxmlformats-officedocument.oleObject"/>
  <Override PartName="/ppt/embeddings/Microsoft_Equation44.bin" ContentType="application/vnd.openxmlformats-officedocument.oleObject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9.bin" ContentType="application/vnd.openxmlformats-officedocument.oleObject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embeddings/Microsoft_Equation27.bin" ContentType="application/vnd.openxmlformats-officedocument.oleObject"/>
  <Override PartName="/ppt/theme/theme1.xml" ContentType="application/vnd.openxmlformats-officedocument.theme+xml"/>
  <Override PartName="/ppt/embeddings/Microsoft_Equation13.bin" ContentType="application/vnd.openxmlformats-officedocument.oleObject"/>
  <Override PartName="/ppt/slideLayouts/slideLayout10.xml" ContentType="application/vnd.openxmlformats-officedocument.presentationml.slideLayout+xml"/>
  <Override PartName="/ppt/embeddings/Microsoft_Equation32.bin" ContentType="application/vnd.openxmlformats-officedocument.oleObject"/>
  <Override PartName="/ppt/embeddings/Microsoft_Equation48.bin" ContentType="application/vnd.openxmlformats-officedocument.oleObject"/>
  <Override PartName="/ppt/embeddings/Microsoft_Equation51.bin" ContentType="application/vnd.openxmlformats-officedocument.oleObject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embeddings/Microsoft_Equation2.bin" ContentType="application/vnd.openxmlformats-officedocument.oleObject"/>
  <Override PartName="/ppt/notesSlides/notesSlide8.xml" ContentType="application/vnd.openxmlformats-officedocument.presentationml.notesSlide+xml"/>
  <Override PartName="/ppt/embeddings/Microsoft_Equation17.bin" ContentType="application/vnd.openxmlformats-officedocument.oleObject"/>
  <Override PartName="/ppt/embeddings/Microsoft_Equation36.bin" ContentType="application/vnd.openxmlformats-officedocument.oleObject"/>
  <Override PartName="/ppt/embeddings/Microsoft_Equation22.bin" ContentType="application/vnd.openxmlformats-officedocument.oleObject"/>
  <Override PartName="/ppt/embeddings/Microsoft_Equation41.bin" ContentType="application/vnd.openxmlformats-officedocument.oleObject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embeddings/Microsoft_Equation10.bin" ContentType="application/vnd.openxmlformats-officedocument.oleObject"/>
  <Override PartName="/ppt/embeddings/Microsoft_Equation45.bin" ContentType="application/vnd.openxmlformats-officedocument.oleObject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embeddings/Microsoft_Equation28.bin" ContentType="application/vnd.openxmlformats-officedocument.oleObject"/>
  <Override PartName="/ppt/embeddings/Microsoft_Equation14.bin" ContentType="application/vnd.openxmlformats-officedocument.oleObject"/>
  <Override PartName="/ppt/slideLayouts/slideLayout11.xml" ContentType="application/vnd.openxmlformats-officedocument.presentationml.slideLayout+xml"/>
  <Override PartName="/ppt/embeddings/Microsoft_Equation33.bin" ContentType="application/vnd.openxmlformats-officedocument.oleObject"/>
  <Override PartName="/ppt/embeddings/Microsoft_Equation49.bin" ContentType="application/vnd.openxmlformats-officedocument.oleObject"/>
  <Override PartName="/ppt/embeddings/Microsoft_Equation52.bin" ContentType="application/vnd.openxmlformats-officedocument.oleObject"/>
  <Override PartName="/ppt/notesSlides/notesSlide7.xml" ContentType="application/vnd.openxmlformats-officedocument.presentationml.notesSlide+xml"/>
  <Override PartName="/docProps/core.xml" ContentType="application/vnd.openxmlformats-package.core-properties+xml"/>
  <Default Extension="jpeg" ContentType="image/jpeg"/>
  <Default Extension="vml" ContentType="application/vnd.openxmlformats-officedocument.vmlDrawin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embeddings/Microsoft_Equation3.bin" ContentType="application/vnd.openxmlformats-officedocument.oleObject"/>
  <Override PartName="/ppt/notesSlides/notesSlide9.xml" ContentType="application/vnd.openxmlformats-officedocument.presentationml.notesSlide+xml"/>
  <Override PartName="/ppt/embeddings/Microsoft_Equation18.bin" ContentType="application/vnd.openxmlformats-officedocument.oleObject"/>
  <Override PartName="/ppt/embeddings/Microsoft_Equation37.bin" ContentType="application/vnd.openxmlformats-officedocument.oleObject"/>
  <Override PartName="/ppt/embeddings/Microsoft_Equation23.bin" ContentType="application/vnd.openxmlformats-officedocument.oleObject"/>
  <Override PartName="/ppt/notesSlides/notesSlide11.xml" ContentType="application/vnd.openxmlformats-officedocument.presentationml.notesSlide+xml"/>
  <Override PartName="/ppt/embeddings/Microsoft_Equation42.bin" ContentType="application/vnd.openxmlformats-officedocument.oleObject"/>
  <Default Extension="rels" ContentType="application/vnd.openxmlformats-package.relationships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embeddings/Microsoft_Equation7.bin" ContentType="application/vnd.openxmlformats-officedocument.oleObject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embeddings/Microsoft_Equation11.bin" ContentType="application/vnd.openxmlformats-officedocument.oleObject"/>
  <Override PartName="/ppt/embeddings/Microsoft_Equation30.bin" ContentType="application/vnd.openxmlformats-officedocument.oleObject"/>
  <Override PartName="/ppt/embeddings/Microsoft_Equation46.bin" ContentType="application/vnd.openxmlformats-officedocument.oleObject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embeddings/Microsoft_Equation29.bin" ContentType="application/vnd.openxmlformats-officedocument.oleObject"/>
  <Override PartName="/ppt/embeddings/Microsoft_Equation15.bin" ContentType="application/vnd.openxmlformats-officedocument.oleObject"/>
  <Override PartName="/ppt/embeddings/Microsoft_Equation34.bin" ContentType="application/vnd.openxmlformats-officedocument.oleObject"/>
  <Override PartName="/ppt/embeddings/Microsoft_Equation53.bin" ContentType="application/vnd.openxmlformats-officedocument.oleObject"/>
  <Override PartName="/ppt/embeddings/Microsoft_Equation20.bin" ContentType="application/vnd.openxmlformats-officedocument.oleObject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embeddings/Microsoft_Equation4.bin" ContentType="application/vnd.openxmlformats-officedocument.oleObject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embeddings/Microsoft_Equation19.bin" ContentType="application/vnd.openxmlformats-officedocument.oleObject"/>
  <Override PartName="/ppt/notesSlides/notesSlide10.xml" ContentType="application/vnd.openxmlformats-officedocument.presentationml.notesSlide+xml"/>
  <Override PartName="/ppt/embeddings/Microsoft_Equation38.bin" ContentType="application/vnd.openxmlformats-officedocument.oleObject"/>
  <Override PartName="/ppt/notesMasters/notesMaster1.xml" ContentType="application/vnd.openxmlformats-officedocument.presentationml.notesMaster+xml"/>
  <Override PartName="/docProps/app.xml" ContentType="application/vnd.openxmlformats-officedocument.extended-properties+xml"/>
  <Override PartName="/ppt/embeddings/Microsoft_Equation24.bin" ContentType="application/vnd.openxmlformats-officedocument.oleObject"/>
  <Override PartName="/ppt/embeddings/Microsoft_Equation43.bin" ContentType="application/vnd.openxmlformats-officedocument.oleObject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embeddings/Microsoft_Equation8.bin" ContentType="application/vnd.openxmlformats-officedocument.oleObject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embeddings/Microsoft_Equation26.bin" ContentType="application/vnd.openxmlformats-officedocument.oleObject"/>
  <Override PartName="/ppt/embeddings/Microsoft_Equation12.bin" ContentType="application/vnd.openxmlformats-officedocument.oleObject"/>
  <Override PartName="/ppt/embeddings/Microsoft_Equation31.bin" ContentType="application/vnd.openxmlformats-officedocument.oleObject"/>
  <Override PartName="/ppt/embeddings/Microsoft_Equation50.bin" ContentType="application/vnd.openxmlformats-officedocument.oleObject"/>
  <Override PartName="/ppt/embeddings/Microsoft_Equation47.bin" ContentType="application/vnd.openxmlformats-officedocument.oleObject"/>
  <Override PartName="/ppt/notesSlides/notesSlide5.xml" ContentType="application/vnd.openxmlformats-officedocument.presentationml.notesSlide+xml"/>
  <Default Extension="pict" ContentType="image/pict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embeddings/Microsoft_Equation1.bin" ContentType="application/vnd.openxmlformats-officedocument.oleObject"/>
  <Override PartName="/ppt/embeddings/Microsoft_Equation16.bin" ContentType="application/vnd.openxmlformats-officedocument.oleObject"/>
  <Override PartName="/ppt/embeddings/Microsoft_Equation35.bin" ContentType="application/vnd.openxmlformats-officedocument.oleObject"/>
  <Default Extension="png" ContentType="image/png"/>
  <Override PartName="/ppt/embeddings/Microsoft_Equation21.bin" ContentType="application/vnd.openxmlformats-officedocument.oleObject"/>
  <Override PartName="/ppt/embeddings/Microsoft_Equation40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340" r:id="rId7"/>
    <p:sldId id="268" r:id="rId8"/>
    <p:sldId id="269" r:id="rId9"/>
    <p:sldId id="270" r:id="rId10"/>
    <p:sldId id="261" r:id="rId11"/>
    <p:sldId id="262" r:id="rId12"/>
    <p:sldId id="280" r:id="rId13"/>
    <p:sldId id="281" r:id="rId14"/>
    <p:sldId id="282" r:id="rId15"/>
    <p:sldId id="279" r:id="rId16"/>
    <p:sldId id="283" r:id="rId17"/>
    <p:sldId id="284" r:id="rId18"/>
    <p:sldId id="285" r:id="rId19"/>
    <p:sldId id="286" r:id="rId20"/>
    <p:sldId id="287" r:id="rId21"/>
    <p:sldId id="288" r:id="rId22"/>
    <p:sldId id="335" r:id="rId23"/>
    <p:sldId id="336" r:id="rId24"/>
    <p:sldId id="337" r:id="rId25"/>
    <p:sldId id="321" r:id="rId26"/>
    <p:sldId id="322" r:id="rId27"/>
    <p:sldId id="323" r:id="rId28"/>
    <p:sldId id="324" r:id="rId29"/>
    <p:sldId id="325" r:id="rId30"/>
    <p:sldId id="326" r:id="rId31"/>
    <p:sldId id="327" r:id="rId32"/>
    <p:sldId id="331" r:id="rId33"/>
    <p:sldId id="334" r:id="rId34"/>
    <p:sldId id="332" r:id="rId35"/>
    <p:sldId id="338" r:id="rId36"/>
    <p:sldId id="339" r:id="rId37"/>
    <p:sldId id="341" r:id="rId38"/>
    <p:sldId id="290" r:id="rId39"/>
    <p:sldId id="291" r:id="rId40"/>
    <p:sldId id="271" r:id="rId41"/>
    <p:sldId id="272" r:id="rId42"/>
    <p:sldId id="293" r:id="rId43"/>
    <p:sldId id="292" r:id="rId44"/>
    <p:sldId id="294" r:id="rId45"/>
    <p:sldId id="273" r:id="rId46"/>
    <p:sldId id="295" r:id="rId47"/>
    <p:sldId id="296" r:id="rId48"/>
    <p:sldId id="310" r:id="rId49"/>
    <p:sldId id="308" r:id="rId50"/>
    <p:sldId id="314" r:id="rId51"/>
    <p:sldId id="311" r:id="rId52"/>
    <p:sldId id="315" r:id="rId53"/>
    <p:sldId id="347" r:id="rId54"/>
    <p:sldId id="316" r:id="rId55"/>
    <p:sldId id="317" r:id="rId56"/>
    <p:sldId id="318" r:id="rId57"/>
    <p:sldId id="348" r:id="rId58"/>
    <p:sldId id="319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9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ict"/><Relationship Id="rId4" Type="http://schemas.openxmlformats.org/officeDocument/2006/relationships/image" Target="../media/image17.pict"/><Relationship Id="rId1" Type="http://schemas.openxmlformats.org/officeDocument/2006/relationships/image" Target="../media/image14.pict"/><Relationship Id="rId2" Type="http://schemas.openxmlformats.org/officeDocument/2006/relationships/image" Target="../media/image15.pict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Relationship Id="rId2" Type="http://schemas.openxmlformats.org/officeDocument/2006/relationships/image" Target="../media/image24.pict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ict"/><Relationship Id="rId4" Type="http://schemas.openxmlformats.org/officeDocument/2006/relationships/image" Target="../media/image32.pict"/><Relationship Id="rId1" Type="http://schemas.openxmlformats.org/officeDocument/2006/relationships/image" Target="../media/image24.pict"/><Relationship Id="rId2" Type="http://schemas.openxmlformats.org/officeDocument/2006/relationships/image" Target="../media/image30.pict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ict"/><Relationship Id="rId2" Type="http://schemas.openxmlformats.org/officeDocument/2006/relationships/image" Target="../media/image35.pict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ict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Relationship Id="rId2" Type="http://schemas.openxmlformats.org/officeDocument/2006/relationships/image" Target="../media/image35.pict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ict"/><Relationship Id="rId2" Type="http://schemas.openxmlformats.org/officeDocument/2006/relationships/image" Target="../media/image37.pict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ict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ict"/><Relationship Id="rId2" Type="http://schemas.openxmlformats.org/officeDocument/2006/relationships/image" Target="../media/image3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ict"/><Relationship Id="rId2" Type="http://schemas.openxmlformats.org/officeDocument/2006/relationships/image" Target="../media/image14.pict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Relationship Id="rId2" Type="http://schemas.openxmlformats.org/officeDocument/2006/relationships/image" Target="../media/image43.pict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ict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Relationship Id="rId2" Type="http://schemas.openxmlformats.org/officeDocument/2006/relationships/image" Target="../media/image45.pict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pict"/><Relationship Id="rId2" Type="http://schemas.openxmlformats.org/officeDocument/2006/relationships/image" Target="../media/image46.pict"/><Relationship Id="rId3" Type="http://schemas.openxmlformats.org/officeDocument/2006/relationships/image" Target="../media/image47.pict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Relationship Id="rId2" Type="http://schemas.openxmlformats.org/officeDocument/2006/relationships/image" Target="../media/image48.pict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ict"/><Relationship Id="rId4" Type="http://schemas.openxmlformats.org/officeDocument/2006/relationships/image" Target="../media/image52.pict"/><Relationship Id="rId1" Type="http://schemas.openxmlformats.org/officeDocument/2006/relationships/image" Target="../media/image49.pict"/><Relationship Id="rId2" Type="http://schemas.openxmlformats.org/officeDocument/2006/relationships/image" Target="../media/image50.pict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ict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ict"/><Relationship Id="rId2" Type="http://schemas.openxmlformats.org/officeDocument/2006/relationships/image" Target="../media/image21.pict"/><Relationship Id="rId3" Type="http://schemas.openxmlformats.org/officeDocument/2006/relationships/image" Target="../media/image22.pict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ict"/><Relationship Id="rId2" Type="http://schemas.openxmlformats.org/officeDocument/2006/relationships/image" Target="../media/image2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ict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ict"/><Relationship Id="rId2" Type="http://schemas.openxmlformats.org/officeDocument/2006/relationships/image" Target="../media/image26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82E4-5923-6C4F-AD92-C7CEC602DCD1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36AC1-1689-AE4A-82A5-3982CB3431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BA059-17F0-CC4F-8FF8-BA1C866D42D9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could</a:t>
            </a:r>
            <a:r>
              <a:rPr lang="en-US" baseline="0" dirty="0" smtClean="0"/>
              <a:t> just train a model with our labels between 0 and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BA059-17F0-CC4F-8FF8-BA1C866D42D9}" type="slidenum">
              <a:rPr lang="en-US"/>
              <a:pPr/>
              <a:t>4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6BA059-17F0-CC4F-8FF8-BA1C866D42D9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</a:t>
            </a:r>
            <a:r>
              <a:rPr lang="en-US" baseline="0" dirty="0" smtClean="0"/>
              <a:t> once we have the features, often nice to think about these as just data points in some </a:t>
            </a:r>
            <a:r>
              <a:rPr lang="en-US" baseline="0" dirty="0" err="1" smtClean="0"/>
              <a:t>m</a:t>
            </a:r>
            <a:r>
              <a:rPr lang="en-US" baseline="0" dirty="0" smtClean="0"/>
              <a:t>-dimensional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36AC1-1689-AE4A-82A5-3982CB3431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5D8DAB-610F-7C41-A9E0-6C28E79E7C5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5E0ADE-2696-504F-9E53-19713EA0704E}" type="slidenum">
              <a:rPr lang="en-US"/>
              <a:pPr/>
              <a:t>33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This graph is from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http://</a:t>
            </a:r>
            <a:r>
              <a:rPr lang="en-US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www.cs.utexas.edu/users/jp/research/email.paper.pdf</a:t>
            </a:r>
            <a:endParaRPr lang="en-US" dirty="0"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  <a:p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Naive-</a:t>
            </a:r>
            <a:r>
              <a:rPr lang="en-US" b="1" dirty="0" err="1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b="1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 vs. Rule-Learning in Classification of Email</a:t>
            </a:r>
          </a:p>
          <a:p>
            <a:r>
              <a:rPr lang="en-US" dirty="0"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Jefferson Provost, UT Austin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squared error is optimal if we assume that the data was actually generated from a line with </a:t>
            </a:r>
            <a:r>
              <a:rPr lang="en-US" dirty="0" err="1" smtClean="0"/>
              <a:t>gaussian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788CD6E-63F7-144B-97A7-1C85EE8E2D34}" type="datetimeFigureOut">
              <a:rPr lang="en-US" smtClean="0"/>
              <a:pPr/>
              <a:t>2/28/11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FF8A03-8D80-BD4E-800E-12CE4055B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oleObject" Target="../embeddings/Microsoft_Equation2.bin"/><Relationship Id="rId5" Type="http://schemas.openxmlformats.org/officeDocument/2006/relationships/oleObject" Target="../embeddings/Microsoft_Equation3.bin"/><Relationship Id="rId6" Type="http://schemas.openxmlformats.org/officeDocument/2006/relationships/oleObject" Target="../embeddings/Microsoft_Equation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5.bin"/><Relationship Id="rId5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8.bin"/><Relationship Id="rId4" Type="http://schemas.openxmlformats.org/officeDocument/2006/relationships/oleObject" Target="../embeddings/Microsoft_Equation9.bin"/><Relationship Id="rId5" Type="http://schemas.openxmlformats.org/officeDocument/2006/relationships/oleObject" Target="../embeddings/Microsoft_Equation10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1.bin"/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seed.ucsd.edu/~mindreader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4.bin"/><Relationship Id="rId4" Type="http://schemas.openxmlformats.org/officeDocument/2006/relationships/oleObject" Target="../embeddings/Microsoft_Equation15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6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7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8.bin"/><Relationship Id="rId4" Type="http://schemas.openxmlformats.org/officeDocument/2006/relationships/oleObject" Target="../embeddings/Microsoft_Equation19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0.bin"/><Relationship Id="rId4" Type="http://schemas.openxmlformats.org/officeDocument/2006/relationships/oleObject" Target="../embeddings/Microsoft_Equation21.bin"/><Relationship Id="rId5" Type="http://schemas.openxmlformats.org/officeDocument/2006/relationships/oleObject" Target="../embeddings/Microsoft_Equation22.bin"/><Relationship Id="rId6" Type="http://schemas.openxmlformats.org/officeDocument/2006/relationships/oleObject" Target="../embeddings/Microsoft_Equation23.bin"/><Relationship Id="rId7" Type="http://schemas.openxmlformats.org/officeDocument/2006/relationships/oleObject" Target="../embeddings/Microsoft_Equation24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5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Microsoft_Equation26.bin"/><Relationship Id="rId5" Type="http://schemas.openxmlformats.org/officeDocument/2006/relationships/oleObject" Target="../embeddings/Microsoft_Equation2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28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Microsoft_Equation29.bin"/><Relationship Id="rId5" Type="http://schemas.openxmlformats.org/officeDocument/2006/relationships/oleObject" Target="../embeddings/Microsoft_Equation30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quation31.bin"/><Relationship Id="rId5" Type="http://schemas.openxmlformats.org/officeDocument/2006/relationships/oleObject" Target="../embeddings/Microsoft_Equation3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3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4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5.bin"/><Relationship Id="rId4" Type="http://schemas.openxmlformats.org/officeDocument/2006/relationships/oleObject" Target="../embeddings/Microsoft_Equation36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114/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3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38.bin"/><Relationship Id="rId4" Type="http://schemas.openxmlformats.org/officeDocument/2006/relationships/oleObject" Target="../embeddings/Microsoft_Equation39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4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1.bin"/><Relationship Id="rId4" Type="http://schemas.openxmlformats.org/officeDocument/2006/relationships/oleObject" Target="../embeddings/Microsoft_Equation42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3.bin"/><Relationship Id="rId4" Type="http://schemas.openxmlformats.org/officeDocument/2006/relationships/oleObject" Target="../embeddings/Microsoft_Equation44.bin"/><Relationship Id="rId5" Type="http://schemas.openxmlformats.org/officeDocument/2006/relationships/oleObject" Target="../embeddings/Microsoft_Equation45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6.bin"/><Relationship Id="rId4" Type="http://schemas.openxmlformats.org/officeDocument/2006/relationships/oleObject" Target="../embeddings/Microsoft_Equation47.bin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8.bin"/><Relationship Id="rId4" Type="http://schemas.openxmlformats.org/officeDocument/2006/relationships/oleObject" Target="../embeddings/Microsoft_Equation49.bin"/><Relationship Id="rId5" Type="http://schemas.openxmlformats.org/officeDocument/2006/relationships/oleObject" Target="../embeddings/Microsoft_Equation50.bin"/><Relationship Id="rId6" Type="http://schemas.openxmlformats.org/officeDocument/2006/relationships/oleObject" Target="../embeddings/Microsoft_Equation51.bin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oleObject" Target="../embeddings/Microsoft_Equation52.bin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5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Natural Language Learning: Linear models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Kauchak</a:t>
            </a:r>
          </a:p>
          <a:p>
            <a:r>
              <a:rPr lang="en-US" dirty="0" smtClean="0"/>
              <a:t>CS159, Spring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Supervised learning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370" y="3618890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70" y="1566325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6170" y="1718725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770" y="1566325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2770" y="3166525"/>
            <a:ext cx="2870200" cy="1638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6300" y="60960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Supervised learning: given labeled data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7700" y="554324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APPLES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04500" y="5467045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BANANAS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1650396"/>
            <a:ext cx="8229600" cy="1295400"/>
          </a:xfrm>
        </p:spPr>
        <p:txBody>
          <a:bodyPr/>
          <a:lstStyle/>
          <a:p>
            <a:r>
              <a:rPr lang="en-US" dirty="0" smtClean="0"/>
              <a:t>Given labeled examples, learn to label unlabeled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Supervised learning: learn to classify unlabeled</a:t>
            </a:r>
            <a:endParaRPr lang="en-US" sz="2800" dirty="0">
              <a:solidFill>
                <a:srgbClr val="0000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590800"/>
            <a:ext cx="181610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33528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APPLE or BANANA?</a:t>
            </a:r>
            <a:endParaRPr lang="en-US" sz="2800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learning: training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2057400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362200" y="2743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362200" y="3352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62200" y="3962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62200" y="4572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362200" y="5181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057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61044" y="2754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1044" y="3352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61044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61044" y="4583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3" name="Right Arrow 22"/>
          <p:cNvSpPr/>
          <p:nvPr/>
        </p:nvSpPr>
        <p:spPr bwMode="auto">
          <a:xfrm>
            <a:off x="4114800" y="325153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10000" y="4013537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5181600" y="2946737"/>
            <a:ext cx="1371600" cy="1371600"/>
            <a:chOff x="7391400" y="3505200"/>
            <a:chExt cx="1371600" cy="1371600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01860" y="3943290"/>
              <a:ext cx="809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</a:t>
              </a:r>
              <a:endParaRPr lang="en-US" sz="2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905000" y="1524000"/>
            <a:ext cx="1964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Labeled data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Supervised learning: testing/classifying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78804" y="1828800"/>
            <a:ext cx="1910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Unlabeled data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812204" y="2514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12204" y="3124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12204" y="3733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12204" y="4343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812204" y="4953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3528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32043" y="47244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4191000" y="2971800"/>
            <a:ext cx="1371600" cy="1371600"/>
            <a:chOff x="7391400" y="3505200"/>
            <a:chExt cx="1371600" cy="1371600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501860" y="3943290"/>
              <a:ext cx="8099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model</a:t>
              </a:r>
              <a:endParaRPr lang="en-US" sz="2000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400800" y="19050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629400" y="23855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6629400" y="2895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6294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37644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637644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 bwMode="auto">
          <a:xfrm>
            <a:off x="5791200" y="32004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based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Training or learning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m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647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706756" y="29189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706756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706756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7150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15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172200" y="4572000"/>
            <a:ext cx="1282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train a </a:t>
            </a:r>
          </a:p>
          <a:p>
            <a:r>
              <a:rPr lang="en-US" sz="2000" dirty="0" smtClean="0"/>
              <a:t>predictive</a:t>
            </a:r>
          </a:p>
          <a:p>
            <a:r>
              <a:rPr lang="en-US" sz="2000" dirty="0" smtClean="0"/>
              <a:t>model</a:t>
            </a:r>
            <a:endParaRPr lang="en-US" sz="2000" dirty="0"/>
          </a:p>
        </p:txBody>
      </p:sp>
      <p:grpSp>
        <p:nvGrpSpPr>
          <p:cNvPr id="3" name="Group 37"/>
          <p:cNvGrpSpPr/>
          <p:nvPr/>
        </p:nvGrpSpPr>
        <p:grpSpPr>
          <a:xfrm>
            <a:off x="7543800" y="35052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based learning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Testing or classification phase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1905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76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3031404" y="3071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1404" y="3604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1404" y="41381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31404" y="4747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34835" y="53456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, f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, …, f</a:t>
            </a:r>
            <a:r>
              <a:rPr lang="en-US" baseline="-25000" dirty="0" smtClean="0">
                <a:solidFill>
                  <a:srgbClr val="FF0000"/>
                </a:solidFill>
              </a:rPr>
              <a:t>m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4936404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62187" y="25908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4784004" y="4953000"/>
            <a:ext cx="115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predict</a:t>
            </a:r>
          </a:p>
          <a:p>
            <a:r>
              <a:rPr lang="en-US" sz="2000" dirty="0" smtClean="0"/>
              <a:t>the label</a:t>
            </a:r>
          </a:p>
        </p:txBody>
      </p:sp>
      <p:grpSp>
        <p:nvGrpSpPr>
          <p:cNvPr id="3" name="Group 37"/>
          <p:cNvGrpSpPr/>
          <p:nvPr/>
        </p:nvGrpSpPr>
        <p:grpSpPr>
          <a:xfrm>
            <a:off x="5774604" y="3581400"/>
            <a:ext cx="1371600" cy="1371600"/>
            <a:chOff x="7391400" y="3505200"/>
            <a:chExt cx="1371600" cy="1371600"/>
          </a:xfrm>
        </p:grpSpPr>
        <p:sp>
          <p:nvSpPr>
            <p:cNvPr id="36" name="Rounded Rectangle 35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01860" y="3943290"/>
              <a:ext cx="11849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classifier</a:t>
              </a:r>
              <a:endParaRPr lang="en-US" sz="2000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984404" y="2514600"/>
            <a:ext cx="854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8213004" y="299513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213004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213004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221248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221248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8" name="Right Arrow 47"/>
          <p:cNvSpPr/>
          <p:nvPr/>
        </p:nvSpPr>
        <p:spPr bwMode="auto">
          <a:xfrm>
            <a:off x="7374804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Features?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(1, </a:t>
            </a:r>
            <a:r>
              <a:rPr lang="en-US" dirty="0">
                <a:latin typeface="Verdana" pitchFamily="34" charset="0"/>
              </a:rPr>
              <a:t>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Occurrence of words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Verdana" pitchFamily="34" charset="0"/>
              </a:rPr>
              <a:t>(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4</a:t>
            </a:r>
            <a:r>
              <a:rPr lang="en-US" dirty="0">
                <a:latin typeface="Verdana" pitchFamily="34" charset="0"/>
              </a:rPr>
              <a:t>, 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banana</a:t>
            </a:r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Frequency of word occurrence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 smtClean="0">
                <a:latin typeface="Verdana" pitchFamily="34" charset="0"/>
              </a:rPr>
              <a:t>(1, </a:t>
            </a:r>
            <a:r>
              <a:rPr lang="en-US" dirty="0">
                <a:latin typeface="Verdana" pitchFamily="34" charset="0"/>
              </a:rPr>
              <a:t>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clinton</a:t>
            </a:r>
            <a:r>
              <a:rPr lang="en-US" dirty="0" smtClean="0"/>
              <a:t> said</a:t>
            </a:r>
            <a:endParaRPr lang="en-US" dirty="0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said banana</a:t>
            </a:r>
            <a:endParaRPr lang="en-US" dirty="0"/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r>
              <a:rPr lang="en-US" dirty="0" smtClean="0"/>
              <a:t> schools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across the</a:t>
            </a:r>
            <a:endParaRPr lang="en-US" dirty="0"/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tv</a:t>
            </a:r>
            <a:r>
              <a:rPr lang="en-US" dirty="0" smtClean="0"/>
              <a:t> banana</a:t>
            </a:r>
            <a:endParaRPr lang="en-US" dirty="0"/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wrong way</a:t>
            </a:r>
            <a:endParaRPr lang="en-US" dirty="0"/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capital city</a:t>
            </a:r>
            <a:endParaRPr lang="en-US" dirty="0"/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028598" y="4962544"/>
            <a:ext cx="22353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banana repeatedly</a:t>
            </a:r>
            <a:endParaRPr lang="en-US" dirty="0"/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925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FF6600"/>
                </a:solidFill>
              </a:rPr>
              <a:t>Clinton said banana repeatedly last week on </a:t>
            </a:r>
            <a:r>
              <a:rPr lang="en-US" dirty="0" err="1">
                <a:solidFill>
                  <a:srgbClr val="FF6600"/>
                </a:solidFill>
              </a:rPr>
              <a:t>tv</a:t>
            </a:r>
            <a:r>
              <a:rPr lang="en-US" dirty="0">
                <a:solidFill>
                  <a:srgbClr val="FF6600"/>
                </a:solidFill>
              </a:rPr>
              <a:t>, “banana, banana, banana”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7410" y="5847453"/>
            <a:ext cx="4614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Occurrence of bigrams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Assignment 2</a:t>
            </a:r>
          </a:p>
          <a:p>
            <a:pPr lvl="1"/>
            <a:r>
              <a:rPr lang="en-US" dirty="0" smtClean="0"/>
              <a:t>Perplexity</a:t>
            </a:r>
          </a:p>
          <a:p>
            <a:pPr lvl="2"/>
            <a:r>
              <a:rPr lang="en-US" dirty="0" smtClean="0"/>
              <a:t>What was the best training set size?</a:t>
            </a:r>
          </a:p>
          <a:p>
            <a:pPr lvl="1"/>
            <a:r>
              <a:rPr lang="en-US" dirty="0" smtClean="0"/>
              <a:t>In general, come talk to me if you’re having problems</a:t>
            </a:r>
          </a:p>
          <a:p>
            <a:pPr lvl="1"/>
            <a:r>
              <a:rPr lang="en-US" dirty="0" smtClean="0"/>
              <a:t>Real world: debugging is hard!</a:t>
            </a:r>
          </a:p>
          <a:p>
            <a:pPr lvl="1"/>
            <a:r>
              <a:rPr lang="en-US" dirty="0" smtClean="0"/>
              <a:t>Java skills</a:t>
            </a:r>
          </a:p>
          <a:p>
            <a:r>
              <a:rPr lang="en-US" dirty="0" smtClean="0"/>
              <a:t>Assignment 3</a:t>
            </a:r>
          </a:p>
          <a:p>
            <a:r>
              <a:rPr lang="en-US" dirty="0" smtClean="0"/>
              <a:t>Assignment 4, out today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other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POS: occurrence, counts, sequence</a:t>
            </a:r>
          </a:p>
          <a:p>
            <a:r>
              <a:rPr lang="en-US" dirty="0" smtClean="0"/>
              <a:t>Constituents</a:t>
            </a:r>
          </a:p>
          <a:p>
            <a:r>
              <a:rPr lang="en-US" dirty="0" smtClean="0"/>
              <a:t>Whether ‘V1agra’ occurred 15 times</a:t>
            </a:r>
          </a:p>
          <a:p>
            <a:r>
              <a:rPr lang="en-US" dirty="0" smtClean="0"/>
              <a:t>Whether ‘banana’ occurred more times than ‘apple’</a:t>
            </a:r>
          </a:p>
          <a:p>
            <a:r>
              <a:rPr lang="en-US" dirty="0" smtClean="0"/>
              <a:t>If the document has a number in it</a:t>
            </a:r>
          </a:p>
          <a:p>
            <a:r>
              <a:rPr lang="en-US" dirty="0" smtClean="0"/>
              <a:t>…</a:t>
            </a:r>
          </a:p>
          <a:p>
            <a:r>
              <a:rPr lang="en-US" dirty="0" smtClean="0"/>
              <a:t>Features are very important, but we’re going to focus on the models today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feature-base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617133"/>
          </a:xfrm>
        </p:spPr>
        <p:txBody>
          <a:bodyPr/>
          <a:lstStyle/>
          <a:p>
            <a:r>
              <a:rPr lang="en-US" dirty="0" smtClean="0"/>
              <a:t>General purpose: any domain where we can represent a data point as a set of features, we can use the method</a:t>
            </a:r>
            <a:endParaRPr lang="en-US" dirty="0"/>
          </a:p>
        </p:txBody>
      </p:sp>
      <p:pic>
        <p:nvPicPr>
          <p:cNvPr id="4" name="Picture 14" descr="C:\School\cs291\presentation2\wav1.bmp"/>
          <p:cNvPicPr>
            <a:picLocks noChangeAspect="1" noChangeArrowheads="1"/>
          </p:cNvPicPr>
          <p:nvPr/>
        </p:nvPicPr>
        <p:blipFill>
          <a:blip r:embed="rId2"/>
          <a:srcRect l="11263" b="7425"/>
          <a:stretch>
            <a:fillRect/>
          </a:stretch>
        </p:blipFill>
        <p:spPr bwMode="auto">
          <a:xfrm>
            <a:off x="1066799" y="4240591"/>
            <a:ext cx="2058487" cy="1045028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567" y="3396645"/>
            <a:ext cx="1560124" cy="1888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235" y="3699329"/>
            <a:ext cx="2242980" cy="15862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The feature space</a:t>
            </a:r>
          </a:p>
        </p:txBody>
      </p:sp>
      <p:sp>
        <p:nvSpPr>
          <p:cNvPr id="24580" name="Oval 3"/>
          <p:cNvSpPr>
            <a:spLocks noChangeArrowheads="1"/>
          </p:cNvSpPr>
          <p:nvPr/>
        </p:nvSpPr>
        <p:spPr bwMode="auto">
          <a:xfrm>
            <a:off x="1905000" y="2521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4114800" y="32076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Oval 5"/>
          <p:cNvSpPr>
            <a:spLocks noChangeArrowheads="1"/>
          </p:cNvSpPr>
          <p:nvPr/>
        </p:nvSpPr>
        <p:spPr bwMode="auto">
          <a:xfrm>
            <a:off x="4648200" y="47316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3" name="Oval 6"/>
          <p:cNvSpPr>
            <a:spLocks noChangeArrowheads="1"/>
          </p:cNvSpPr>
          <p:nvPr/>
        </p:nvSpPr>
        <p:spPr bwMode="auto">
          <a:xfrm>
            <a:off x="2057400" y="30552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4" name="Oval 7"/>
          <p:cNvSpPr>
            <a:spLocks noChangeArrowheads="1"/>
          </p:cNvSpPr>
          <p:nvPr/>
        </p:nvSpPr>
        <p:spPr bwMode="auto">
          <a:xfrm>
            <a:off x="2209800" y="41220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5" name="Oval 8"/>
          <p:cNvSpPr>
            <a:spLocks noChangeArrowheads="1"/>
          </p:cNvSpPr>
          <p:nvPr/>
        </p:nvSpPr>
        <p:spPr bwMode="auto">
          <a:xfrm>
            <a:off x="3124200" y="2521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6" name="Oval 9"/>
          <p:cNvSpPr>
            <a:spLocks noChangeArrowheads="1"/>
          </p:cNvSpPr>
          <p:nvPr/>
        </p:nvSpPr>
        <p:spPr bwMode="auto">
          <a:xfrm>
            <a:off x="1600200" y="35124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7" name="Oval 10"/>
          <p:cNvSpPr>
            <a:spLocks noChangeArrowheads="1"/>
          </p:cNvSpPr>
          <p:nvPr/>
        </p:nvSpPr>
        <p:spPr bwMode="auto">
          <a:xfrm>
            <a:off x="2667000" y="3283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8" name="Oval 11"/>
          <p:cNvSpPr>
            <a:spLocks noChangeArrowheads="1"/>
          </p:cNvSpPr>
          <p:nvPr/>
        </p:nvSpPr>
        <p:spPr bwMode="auto">
          <a:xfrm>
            <a:off x="3352800" y="29028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9" name="Oval 12"/>
          <p:cNvSpPr>
            <a:spLocks noChangeArrowheads="1"/>
          </p:cNvSpPr>
          <p:nvPr/>
        </p:nvSpPr>
        <p:spPr bwMode="auto">
          <a:xfrm>
            <a:off x="2971800" y="41220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0" name="Oval 13"/>
          <p:cNvSpPr>
            <a:spLocks noChangeArrowheads="1"/>
          </p:cNvSpPr>
          <p:nvPr/>
        </p:nvSpPr>
        <p:spPr bwMode="auto">
          <a:xfrm>
            <a:off x="4267200" y="22932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1" name="Oval 14"/>
          <p:cNvSpPr>
            <a:spLocks noChangeArrowheads="1"/>
          </p:cNvSpPr>
          <p:nvPr/>
        </p:nvSpPr>
        <p:spPr bwMode="auto">
          <a:xfrm>
            <a:off x="4419600" y="38172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2" name="Oval 15"/>
          <p:cNvSpPr>
            <a:spLocks noChangeArrowheads="1"/>
          </p:cNvSpPr>
          <p:nvPr/>
        </p:nvSpPr>
        <p:spPr bwMode="auto">
          <a:xfrm>
            <a:off x="4572000" y="25980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3" name="Oval 16"/>
          <p:cNvSpPr>
            <a:spLocks noChangeArrowheads="1"/>
          </p:cNvSpPr>
          <p:nvPr/>
        </p:nvSpPr>
        <p:spPr bwMode="auto">
          <a:xfrm>
            <a:off x="5638800" y="27504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4" name="Oval 17"/>
          <p:cNvSpPr>
            <a:spLocks noChangeArrowheads="1"/>
          </p:cNvSpPr>
          <p:nvPr/>
        </p:nvSpPr>
        <p:spPr bwMode="auto">
          <a:xfrm>
            <a:off x="4876800" y="29028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5" name="Oval 18"/>
          <p:cNvSpPr>
            <a:spLocks noChangeArrowheads="1"/>
          </p:cNvSpPr>
          <p:nvPr/>
        </p:nvSpPr>
        <p:spPr bwMode="auto">
          <a:xfrm>
            <a:off x="4038600" y="48840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Oval 19"/>
          <p:cNvSpPr>
            <a:spLocks noChangeArrowheads="1"/>
          </p:cNvSpPr>
          <p:nvPr/>
        </p:nvSpPr>
        <p:spPr bwMode="auto">
          <a:xfrm>
            <a:off x="4572000" y="57984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Oval 20"/>
          <p:cNvSpPr>
            <a:spLocks noChangeArrowheads="1"/>
          </p:cNvSpPr>
          <p:nvPr/>
        </p:nvSpPr>
        <p:spPr bwMode="auto">
          <a:xfrm>
            <a:off x="5105400" y="51888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8" name="Oval 21"/>
          <p:cNvSpPr>
            <a:spLocks noChangeArrowheads="1"/>
          </p:cNvSpPr>
          <p:nvPr/>
        </p:nvSpPr>
        <p:spPr bwMode="auto">
          <a:xfrm>
            <a:off x="7239000" y="4274460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9" name="Oval 22"/>
          <p:cNvSpPr>
            <a:spLocks noChangeArrowheads="1"/>
          </p:cNvSpPr>
          <p:nvPr/>
        </p:nvSpPr>
        <p:spPr bwMode="auto">
          <a:xfrm>
            <a:off x="7239000" y="473166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0" name="Oval 23"/>
          <p:cNvSpPr>
            <a:spLocks noChangeArrowheads="1"/>
          </p:cNvSpPr>
          <p:nvPr/>
        </p:nvSpPr>
        <p:spPr bwMode="auto">
          <a:xfrm>
            <a:off x="7239000" y="518886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02" name="Text Box 25"/>
          <p:cNvSpPr txBox="1">
            <a:spLocks noChangeArrowheads="1"/>
          </p:cNvSpPr>
          <p:nvPr/>
        </p:nvSpPr>
        <p:spPr bwMode="auto">
          <a:xfrm>
            <a:off x="7391400" y="4136348"/>
            <a:ext cx="1327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Government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3" name="Text Box 26"/>
          <p:cNvSpPr txBox="1">
            <a:spLocks noChangeArrowheads="1"/>
          </p:cNvSpPr>
          <p:nvPr/>
        </p:nvSpPr>
        <p:spPr bwMode="auto">
          <a:xfrm>
            <a:off x="7391400" y="4655460"/>
            <a:ext cx="89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Science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24604" name="Text Box 27"/>
          <p:cNvSpPr txBox="1">
            <a:spLocks noChangeArrowheads="1"/>
          </p:cNvSpPr>
          <p:nvPr/>
        </p:nvSpPr>
        <p:spPr bwMode="auto">
          <a:xfrm>
            <a:off x="7391400" y="5112660"/>
            <a:ext cx="57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>
                <a:latin typeface="Rockwell" pitchFamily="-110" charset="0"/>
              </a:rPr>
              <a:t>Arts</a:t>
            </a:r>
            <a:endParaRPr lang="en-US" sz="1400">
              <a:latin typeface="Rockwell" pitchFamily="-110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33714" y="1741714"/>
            <a:ext cx="5343677" cy="4438953"/>
          </a:xfrm>
          <a:prstGeom prst="rect">
            <a:avLst/>
          </a:prstGeom>
          <a:noFill/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575345" y="618067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5800" y="351246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feature space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rot="5400000" flipH="1" flipV="1">
            <a:off x="133059" y="3967236"/>
            <a:ext cx="3120568" cy="24192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688507" y="5522686"/>
            <a:ext cx="3379399" cy="1588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338947" y="3608016"/>
            <a:ext cx="2256976" cy="1572373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2"/>
          <p:cNvSpPr>
            <a:spLocks noChangeArrowheads="1"/>
          </p:cNvSpPr>
          <p:nvPr/>
        </p:nvSpPr>
        <p:spPr bwMode="auto">
          <a:xfrm>
            <a:off x="2073124" y="34713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2225524" y="37761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Oval 12"/>
          <p:cNvSpPr>
            <a:spLocks noChangeArrowheads="1"/>
          </p:cNvSpPr>
          <p:nvPr/>
        </p:nvSpPr>
        <p:spPr bwMode="auto">
          <a:xfrm>
            <a:off x="2530324" y="311331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2606524" y="35475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149324" y="303711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5"/>
          <p:cNvSpPr>
            <a:spLocks noChangeArrowheads="1"/>
          </p:cNvSpPr>
          <p:nvPr/>
        </p:nvSpPr>
        <p:spPr bwMode="auto">
          <a:xfrm>
            <a:off x="3863222" y="37761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3253622" y="39285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3787022" y="48429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4320422" y="42333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6807200" y="324273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6807200" y="369993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959600" y="3104621"/>
            <a:ext cx="7736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dirty="0" smtClean="0">
                <a:latin typeface="Rockwell" pitchFamily="-110" charset="0"/>
              </a:rPr>
              <a:t>Spam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6959600" y="3623733"/>
            <a:ext cx="118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1800" dirty="0" smtClean="0">
                <a:latin typeface="Rockwell" pitchFamily="-110" charset="0"/>
              </a:rPr>
              <a:t>not-Spam</a:t>
            </a:r>
            <a:endParaRPr lang="en-US" sz="1400" dirty="0">
              <a:latin typeface="Rockwell" pitchFamily="-110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77422" y="552427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07932" y="36977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36449" y="406883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3973" y="1874762"/>
            <a:ext cx="1988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, …, f</a:t>
            </a:r>
            <a:r>
              <a:rPr lang="en-US" sz="2400" baseline="-25000" dirty="0" smtClean="0">
                <a:solidFill>
                  <a:srgbClr val="FF0000"/>
                </a:solidFill>
              </a:rPr>
              <a:t>m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1079" y="1874762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dirty="0" smtClean="0"/>
              <a:t>-dimensional space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73" y="2848427"/>
            <a:ext cx="5595909" cy="3162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10322" y="6189524"/>
            <a:ext cx="4175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big will </a:t>
            </a:r>
            <a:r>
              <a:rPr lang="en-US" sz="2400" dirty="0" err="1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be for us?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828800" y="2261960"/>
          <a:ext cx="2570163" cy="488950"/>
        </p:xfrm>
        <a:graphic>
          <a:graphicData uri="http://schemas.openxmlformats.org/presentationml/2006/ole">
            <p:oleObj spid="_x0000_s106498" name="Equation" r:id="rId3" imgW="1066800" imgH="203200" progId="Equation.3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381000" y="2963635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304800" y="3247560"/>
            <a:ext cx="1752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Training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For each label/class, </a:t>
            </a:r>
            <a:r>
              <a:rPr lang="en-US" sz="2400" b="1" dirty="0" smtClean="0"/>
              <a:t>learn</a:t>
            </a:r>
            <a:r>
              <a:rPr lang="en-US" sz="2400" dirty="0" smtClean="0"/>
              <a:t> a probability distribution based on the features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408576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a: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8802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b: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670723" name="Object 3"/>
          <p:cNvGraphicFramePr>
            <a:graphicFrameLocks noChangeAspect="1"/>
          </p:cNvGraphicFramePr>
          <p:nvPr/>
        </p:nvGraphicFramePr>
        <p:xfrm>
          <a:off x="990600" y="4085760"/>
          <a:ext cx="3802061" cy="415475"/>
        </p:xfrm>
        <a:graphic>
          <a:graphicData uri="http://schemas.openxmlformats.org/presentationml/2006/ole">
            <p:oleObj spid="_x0000_s106499" name="Equation" r:id="rId4" imgW="1663700" imgH="177800" progId="Equation.3">
              <p:embed/>
            </p:oleObj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>
            <a:off x="4800600" y="439056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6" name="Object 6"/>
          <p:cNvGraphicFramePr>
            <a:graphicFrameLocks noChangeAspect="1"/>
          </p:cNvGraphicFramePr>
          <p:nvPr/>
        </p:nvGraphicFramePr>
        <p:xfrm>
          <a:off x="1004888" y="5117635"/>
          <a:ext cx="3771900" cy="415925"/>
        </p:xfrm>
        <a:graphic>
          <a:graphicData uri="http://schemas.openxmlformats.org/presentationml/2006/ole">
            <p:oleObj spid="_x0000_s106500" name="Equation" r:id="rId5" imgW="1651000" imgH="177800" progId="Equation.3">
              <p:embed/>
            </p:oleObj>
          </a:graphicData>
        </a:graphic>
      </p:graphicFrame>
      <p:cxnSp>
        <p:nvCxnSpPr>
          <p:cNvPr id="21" name="Straight Arrow Connector 20"/>
          <p:cNvCxnSpPr/>
          <p:nvPr/>
        </p:nvCxnSpPr>
        <p:spPr bwMode="auto">
          <a:xfrm flipV="1">
            <a:off x="4800600" y="4923960"/>
            <a:ext cx="457200" cy="3810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670727" name="Object 7"/>
          <p:cNvGraphicFramePr>
            <a:graphicFrameLocks noChangeAspect="1"/>
          </p:cNvGraphicFramePr>
          <p:nvPr/>
        </p:nvGraphicFramePr>
        <p:xfrm>
          <a:off x="5486400" y="4619160"/>
          <a:ext cx="3019425" cy="415925"/>
        </p:xfrm>
        <a:graphic>
          <a:graphicData uri="http://schemas.openxmlformats.org/presentationml/2006/ole">
            <p:oleObj spid="_x0000_s106501" name="Equation" r:id="rId6" imgW="13208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Bayesian Classification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251776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 smtClean="0">
                <a:solidFill>
                  <a:srgbClr val="0000FF"/>
                </a:solidFill>
              </a:rPr>
              <a:t>Classifying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695" y="5550188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Given an </a:t>
            </a:r>
            <a:r>
              <a:rPr lang="en-US" sz="2400" i="1" dirty="0" smtClean="0"/>
              <a:t>new</a:t>
            </a:r>
            <a:r>
              <a:rPr lang="en-US" sz="2400" dirty="0" smtClean="0"/>
              <a:t> example, classify it as the label with the largest conditional probability</a:t>
            </a:r>
            <a:endParaRPr lang="en-US" sz="2400" dirty="0"/>
          </a:p>
        </p:txBody>
      </p:sp>
      <p:graphicFrame>
        <p:nvGraphicFramePr>
          <p:cNvPr id="671750" name="Object 6"/>
          <p:cNvGraphicFramePr>
            <a:graphicFrameLocks noChangeAspect="1"/>
          </p:cNvGraphicFramePr>
          <p:nvPr/>
        </p:nvGraphicFramePr>
        <p:xfrm>
          <a:off x="1612295" y="4407188"/>
          <a:ext cx="4217988" cy="568325"/>
        </p:xfrm>
        <a:graphic>
          <a:graphicData uri="http://schemas.openxmlformats.org/presentationml/2006/ole">
            <p:oleObj spid="_x0000_s107523" name="Equation" r:id="rId4" imgW="1968500" imgH="266700" progId="Equation.3">
              <p:embed/>
            </p:oleObj>
          </a:graphicData>
        </a:graphic>
      </p:graphicFrame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09600" y="160020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-110" charset="2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10" charset="-128"/>
                <a:cs typeface="ＭＳ Ｐゴシック" pitchFamily="-110" charset="-128"/>
              </a:rPr>
              <a:t>We represent a data item based on the features:</a:t>
            </a:r>
            <a:endParaRPr kumimoji="0" lang="en-US" sz="2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10" charset="-128"/>
              <a:cs typeface="ＭＳ Ｐゴシック" pitchFamily="-110" charset="-128"/>
              <a:sym typeface="Symbol" pitchFamily="-110" charset="2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828800" y="2261960"/>
          <a:ext cx="2570163" cy="488950"/>
        </p:xfrm>
        <a:graphic>
          <a:graphicData uri="http://schemas.openxmlformats.org/presentationml/2006/ole">
            <p:oleObj spid="_x0000_s107524" name="Equation" r:id="rId5" imgW="1066800" imgH="203200" progId="Equation.3">
              <p:embed/>
            </p:oleObj>
          </a:graphicData>
        </a:graphic>
      </p:graphicFrame>
      <p:cxnSp>
        <p:nvCxnSpPr>
          <p:cNvPr id="11" name="Straight Connector 10"/>
          <p:cNvCxnSpPr/>
          <p:nvPr/>
        </p:nvCxnSpPr>
        <p:spPr bwMode="auto">
          <a:xfrm>
            <a:off x="381000" y="2963635"/>
            <a:ext cx="83058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38100" cap="flat" cmpd="sng" algn="ctr">
            <a:solidFill>
              <a:srgbClr val="0000F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 rule for classification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219200" y="3581400"/>
          <a:ext cx="5386387" cy="1092200"/>
        </p:xfrm>
        <a:graphic>
          <a:graphicData uri="http://schemas.openxmlformats.org/presentationml/2006/ole">
            <p:oleObj spid="_x0000_s109570" name="Equation" r:id="rId3" imgW="1981200" imgH="393700" progId="Equation.3">
              <p:embed/>
            </p:oleObj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16200000" flipH="1">
            <a:off x="4586287" y="3086100"/>
            <a:ext cx="838200" cy="152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6072187" y="1905000"/>
            <a:ext cx="15875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prior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67187" y="1676400"/>
            <a:ext cx="1288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conditional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(posterior)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probability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rot="5400000">
            <a:off x="5995987" y="2895600"/>
            <a:ext cx="838201" cy="533400"/>
          </a:xfrm>
          <a:prstGeom prst="straightConnector1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019719" y="5358190"/>
            <a:ext cx="564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Why not model </a:t>
            </a:r>
            <a:r>
              <a:rPr lang="en-US" sz="2400" dirty="0" err="1" smtClean="0">
                <a:solidFill>
                  <a:srgbClr val="FF0000"/>
                </a:solidFill>
              </a:rPr>
              <a:t>P(Label|Data</a:t>
            </a:r>
            <a:r>
              <a:rPr lang="en-US" sz="2400" dirty="0" smtClean="0">
                <a:solidFill>
                  <a:srgbClr val="FF0000"/>
                </a:solidFill>
              </a:rPr>
              <a:t>) directly?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Bayesian 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c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lassifiers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514350" y="2016125"/>
          <a:ext cx="4217988" cy="568325"/>
        </p:xfrm>
        <a:graphic>
          <a:graphicData uri="http://schemas.openxmlformats.org/presentationml/2006/ole">
            <p:oleObj spid="_x0000_s110594" name="Equation" r:id="rId3" imgW="1968500" imgH="26670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295400" y="2935288"/>
          <a:ext cx="4083050" cy="868362"/>
        </p:xfrm>
        <a:graphic>
          <a:graphicData uri="http://schemas.openxmlformats.org/presentationml/2006/ole">
            <p:oleObj spid="_x0000_s110595" name="Equation" r:id="rId4" imgW="1905000" imgH="40640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 bwMode="auto">
          <a:xfrm rot="10800000">
            <a:off x="4876800" y="2209800"/>
            <a:ext cx="11430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096000" y="182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FF"/>
                </a:solidFill>
              </a:rPr>
              <a:t>different distributions for different labels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293506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0000FF"/>
                </a:solidFill>
              </a:rPr>
              <a:t>Bayes</a:t>
            </a:r>
            <a:r>
              <a:rPr lang="en-US" dirty="0" smtClean="0">
                <a:solidFill>
                  <a:srgbClr val="0000FF"/>
                </a:solidFill>
              </a:rPr>
              <a:t> rule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656390" name="Object 6"/>
          <p:cNvGraphicFramePr>
            <a:graphicFrameLocks noChangeAspect="1"/>
          </p:cNvGraphicFramePr>
          <p:nvPr/>
        </p:nvGraphicFramePr>
        <p:xfrm>
          <a:off x="1381125" y="4383088"/>
          <a:ext cx="4029075" cy="569912"/>
        </p:xfrm>
        <a:graphic>
          <a:graphicData uri="http://schemas.openxmlformats.org/presentationml/2006/ole">
            <p:oleObj spid="_x0000_s110596" name="Equation" r:id="rId5" imgW="1879600" imgH="266700" progId="Equation.3">
              <p:embed/>
            </p:oleObj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95400" y="58674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two models to learn for each label/class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23"/>
          <p:cNvSpPr/>
          <p:nvPr/>
        </p:nvSpPr>
        <p:spPr>
          <a:xfrm>
            <a:off x="3507619" y="1536098"/>
            <a:ext cx="1282095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4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The </a:t>
            </a:r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Classifier</a:t>
            </a:r>
          </a:p>
        </p:txBody>
      </p:sp>
      <p:sp>
        <p:nvSpPr>
          <p:cNvPr id="40965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457200" y="3756770"/>
            <a:ext cx="7283752" cy="1325562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b="1" dirty="0">
                <a:solidFill>
                  <a:srgbClr val="00A000"/>
                </a:solidFill>
                <a:ea typeface="ＭＳ Ｐゴシック" pitchFamily="-110" charset="-128"/>
                <a:cs typeface="ＭＳ Ｐゴシック" pitchFamily="-110" charset="-128"/>
              </a:rPr>
              <a:t>Conditional Independence Assumption: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 features are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independent of 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each other </a:t>
            </a: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given the class:</a:t>
            </a:r>
            <a:endParaRPr lang="en-US" sz="2400" dirty="0" smtClean="0">
              <a:ea typeface="ＭＳ Ｐゴシック" pitchFamily="-110" charset="-128"/>
              <a:cs typeface="ＭＳ Ｐゴシック" pitchFamily="-110" charset="-128"/>
            </a:endParaRPr>
          </a:p>
          <a:p>
            <a:pPr eaLnBrk="1" hangingPunct="1"/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1447800" y="4951780"/>
          <a:ext cx="5891213" cy="395288"/>
        </p:xfrm>
        <a:graphic>
          <a:graphicData uri="http://schemas.openxmlformats.org/presentationml/2006/ole">
            <p:oleObj spid="_x0000_s111618" name="Equation" r:id="rId3" imgW="2628900" imgH="177800" progId="Equation.3">
              <p:embed/>
            </p:oleObj>
          </a:graphicData>
        </a:graphic>
      </p:graphicFrame>
      <p:graphicFrame>
        <p:nvGraphicFramePr>
          <p:cNvPr id="657411" name="Object 3"/>
          <p:cNvGraphicFramePr>
            <a:graphicFrameLocks noChangeAspect="1"/>
          </p:cNvGraphicFramePr>
          <p:nvPr/>
        </p:nvGraphicFramePr>
        <p:xfrm>
          <a:off x="723976" y="5814170"/>
          <a:ext cx="7356324" cy="700139"/>
        </p:xfrm>
        <a:graphic>
          <a:graphicData uri="http://schemas.openxmlformats.org/presentationml/2006/ole">
            <p:oleObj spid="_x0000_s111619" name="Equation" r:id="rId4" imgW="2794000" imgH="2667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713239" y="1524003"/>
            <a:ext cx="10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spam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 rot="5400000">
            <a:off x="2776480" y="2020245"/>
            <a:ext cx="1008989" cy="8288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3040095" y="2295955"/>
            <a:ext cx="1117970" cy="49739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3477479" y="2564008"/>
            <a:ext cx="1117970" cy="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3934395" y="2386331"/>
            <a:ext cx="1117972" cy="2056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4533109" y="2077775"/>
            <a:ext cx="1117972" cy="60476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966684" y="2842383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2172304" y="2830288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buy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2821817" y="313508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866571" y="3122994"/>
            <a:ext cx="9277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viagra</a:t>
            </a:r>
            <a:endParaRPr lang="en-US" sz="2000" dirty="0"/>
          </a:p>
        </p:txBody>
      </p:sp>
      <p:sp>
        <p:nvSpPr>
          <p:cNvPr id="42" name="Oval 41"/>
          <p:cNvSpPr/>
          <p:nvPr/>
        </p:nvSpPr>
        <p:spPr>
          <a:xfrm>
            <a:off x="5188857" y="2899474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4397847" y="3003494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4603467" y="2991399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</a:t>
            </a:r>
            <a:endParaRPr lang="en-US" sz="2000" dirty="0"/>
          </a:p>
        </p:txBody>
      </p:sp>
      <p:sp>
        <p:nvSpPr>
          <p:cNvPr id="46" name="Oval 45"/>
          <p:cNvSpPr/>
          <p:nvPr/>
        </p:nvSpPr>
        <p:spPr>
          <a:xfrm>
            <a:off x="3623733" y="3099529"/>
            <a:ext cx="972457" cy="461665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3829353" y="3087434"/>
            <a:ext cx="76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now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5225147" y="2911569"/>
            <a:ext cx="194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enlargement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169683" y="2899474"/>
            <a:ext cx="175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assume binary features for now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9900"/>
                </a:solidFill>
              </a:rPr>
              <a:t>The mind-reading game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How good are you at guessing random numbers?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urier New" charset="0"/>
              </a:rPr>
              <a:t>Repeat 100 times: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urier New" charset="0"/>
              </a:rPr>
              <a:t>	Computer guesses whether you’ll type 0/1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chemeClr val="hlink"/>
                </a:solidFill>
                <a:latin typeface="Courier New" charset="0"/>
              </a:rPr>
              <a:t>	You type 0 or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>
                <a:hlinkClick r:id="rId3"/>
              </a:rPr>
              <a:t>http://seed.ucsd.edu/~mindreader/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[</a:t>
            </a:r>
            <a:r>
              <a:rPr lang="en-US" sz="2400" dirty="0"/>
              <a:t>written by Y. Freund and R. </a:t>
            </a:r>
            <a:r>
              <a:rPr lang="en-US" sz="2400" dirty="0" err="1"/>
              <a:t>Schapire</a:t>
            </a:r>
            <a:r>
              <a:rPr lang="en-US" sz="2400" dirty="0"/>
              <a:t>]</a:t>
            </a:r>
            <a:endParaRPr lang="en-US" sz="24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8667"/>
            <a:ext cx="7772400" cy="2667000"/>
          </a:xfrm>
        </p:spPr>
        <p:txBody>
          <a:bodyPr/>
          <a:lstStyle/>
          <a:p>
            <a:r>
              <a:rPr lang="en-US" dirty="0" smtClean="0"/>
              <a:t>p(‘v1agra’ | spam)</a:t>
            </a:r>
          </a:p>
          <a:p>
            <a:r>
              <a:rPr lang="en-US" dirty="0" err="1" smtClean="0"/>
              <a:t>p(‘the</a:t>
            </a:r>
            <a:r>
              <a:rPr lang="en-US" dirty="0" smtClean="0"/>
              <a:t>’ | spam)</a:t>
            </a:r>
          </a:p>
          <a:p>
            <a:r>
              <a:rPr lang="en-US" dirty="0" err="1" smtClean="0"/>
              <a:t>p(‘enlargement</a:t>
            </a:r>
            <a:r>
              <a:rPr lang="en-US" dirty="0" smtClean="0"/>
              <a:t>’ | not-spam)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  <p:grpSp>
        <p:nvGrpSpPr>
          <p:cNvPr id="4" name="Group 8"/>
          <p:cNvGrpSpPr/>
          <p:nvPr/>
        </p:nvGrpSpPr>
        <p:grpSpPr>
          <a:xfrm>
            <a:off x="3124200" y="4465380"/>
            <a:ext cx="5029200" cy="838200"/>
            <a:chOff x="3124200" y="5638800"/>
            <a:chExt cx="5029200" cy="838200"/>
          </a:xfrm>
        </p:grpSpPr>
        <p:sp>
          <p:nvSpPr>
            <p:cNvPr id="5" name="Oval 4"/>
            <p:cNvSpPr/>
            <p:nvPr/>
          </p:nvSpPr>
          <p:spPr bwMode="auto">
            <a:xfrm>
              <a:off x="31242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43434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019800" y="5638800"/>
              <a:ext cx="12192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7162800" y="5638800"/>
              <a:ext cx="990600" cy="838200"/>
            </a:xfrm>
            <a:prstGeom prst="ellipse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solidFill>
                    <a:srgbClr val="CC0000"/>
                  </a:solidFill>
                </a:ln>
                <a:solidFill>
                  <a:srgbClr val="FF0000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34958" y="4038600"/>
            <a:ext cx="982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For us: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658435" name="Object 3"/>
          <p:cNvGraphicFramePr>
            <a:graphicFrameLocks noChangeAspect="1"/>
          </p:cNvGraphicFramePr>
          <p:nvPr/>
        </p:nvGraphicFramePr>
        <p:xfrm>
          <a:off x="719619" y="4648200"/>
          <a:ext cx="7205181" cy="685800"/>
        </p:xfrm>
        <a:graphic>
          <a:graphicData uri="http://schemas.openxmlformats.org/presentationml/2006/ole">
            <p:oleObj spid="_x0000_s112642" name="Equation" r:id="rId3" imgW="2794000" imgH="26670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990600" y="3657600"/>
          <a:ext cx="2954337" cy="1058862"/>
        </p:xfrm>
        <a:graphic>
          <a:graphicData uri="http://schemas.openxmlformats.org/presentationml/2006/ole">
            <p:oleObj spid="_x0000_s113666" name="Equation" r:id="rId3" imgW="1092200" imgH="393700" progId="Equation.3">
              <p:embed/>
            </p:oleObj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1347788" y="1973263"/>
          <a:ext cx="1992312" cy="989012"/>
        </p:xfrm>
        <a:graphic>
          <a:graphicData uri="http://schemas.openxmlformats.org/presentationml/2006/ole">
            <p:oleObj spid="_x0000_s113667" name="Equation" r:id="rId4" imgW="736600" imgH="3683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639527" y="19928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4648200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98959" y="2526268"/>
            <a:ext cx="2340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total number of items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14800" y="3745468"/>
            <a:ext cx="4508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the label with feature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19600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4639527" y="4355068"/>
            <a:ext cx="2866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number of items with label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Naïve Bayes Text Classification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82050"/>
            <a:ext cx="8229600" cy="490696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Features: word occurring in a document (though others could be used…)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Does the Naïve </a:t>
            </a:r>
            <a:r>
              <a:rPr lang="en-US" sz="2800" dirty="0" err="1" smtClean="0"/>
              <a:t>Bayes</a:t>
            </a:r>
            <a:r>
              <a:rPr lang="en-US" sz="2800" dirty="0" smtClean="0"/>
              <a:t> assumption hold?</a:t>
            </a:r>
          </a:p>
          <a:p>
            <a:pPr lvl="1"/>
            <a:r>
              <a:rPr lang="en-US" sz="2400" dirty="0" smtClean="0"/>
              <a:t>Are word occurrences independent given the label?</a:t>
            </a:r>
          </a:p>
          <a:p>
            <a:r>
              <a:rPr lang="en-US" sz="2800" dirty="0" smtClean="0"/>
              <a:t>Lot’s of text classification problems</a:t>
            </a:r>
          </a:p>
          <a:p>
            <a:pPr lvl="1"/>
            <a:r>
              <a:rPr lang="en-US" sz="2400" dirty="0" smtClean="0"/>
              <a:t>sentiment analysis: positive vs. negative reviews</a:t>
            </a:r>
          </a:p>
          <a:p>
            <a:pPr lvl="1"/>
            <a:r>
              <a:rPr lang="en-US" sz="2400" dirty="0" smtClean="0"/>
              <a:t>category classification</a:t>
            </a:r>
          </a:p>
          <a:p>
            <a:pPr lvl="1"/>
            <a:r>
              <a:rPr lang="en-US" sz="2400" dirty="0" smtClean="0"/>
              <a:t>spam</a:t>
            </a:r>
          </a:p>
          <a:p>
            <a:pPr lvl="1"/>
            <a:endParaRPr lang="en-US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graphicFrame>
        <p:nvGraphicFramePr>
          <p:cNvPr id="674818" name="Object 2"/>
          <p:cNvGraphicFramePr>
            <a:graphicFrameLocks noChangeAspect="1"/>
          </p:cNvGraphicFramePr>
          <p:nvPr/>
        </p:nvGraphicFramePr>
        <p:xfrm>
          <a:off x="914400" y="3034685"/>
          <a:ext cx="6657219" cy="505022"/>
        </p:xfrm>
        <a:graphic>
          <a:graphicData uri="http://schemas.openxmlformats.org/presentationml/2006/ole">
            <p:oleObj spid="_x0000_s118786" name="Equation" r:id="rId3" imgW="3505200" imgH="266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Naive </a:t>
            </a:r>
            <a:r>
              <a:rPr lang="en-US" dirty="0" err="1">
                <a:ea typeface="ＭＳ Ｐゴシック" pitchFamily="-110" charset="-128"/>
                <a:cs typeface="ＭＳ Ｐゴシック" pitchFamily="-110" charset="-128"/>
              </a:rPr>
              <a:t>Bayes</a:t>
            </a:r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 on spam email</a:t>
            </a:r>
          </a:p>
        </p:txBody>
      </p:sp>
      <p:pic>
        <p:nvPicPr>
          <p:cNvPr id="7475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46363" y="1600200"/>
            <a:ext cx="3449637" cy="4780417"/>
          </a:xfrm>
          <a:noFill/>
        </p:spPr>
      </p:pic>
      <p:sp>
        <p:nvSpPr>
          <p:cNvPr id="4" name="Rectangle 3"/>
          <p:cNvSpPr/>
          <p:nvPr/>
        </p:nvSpPr>
        <p:spPr>
          <a:xfrm>
            <a:off x="2362200" y="6397823"/>
            <a:ext cx="6248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ea typeface="ＭＳ Ｐゴシック" pitchFamily="-110" charset="-128"/>
                <a:cs typeface="ＭＳ Ｐゴシック" pitchFamily="-110" charset="-128"/>
              </a:rPr>
              <a:t>http://</a:t>
            </a:r>
            <a:r>
              <a:rPr lang="en-US" sz="1400" dirty="0" err="1" smtClean="0">
                <a:ea typeface="ＭＳ Ｐゴシック" pitchFamily="-110" charset="-128"/>
                <a:cs typeface="ＭＳ Ｐゴシック" pitchFamily="-110" charset="-128"/>
              </a:rPr>
              <a:t>www.cnbc.cmu.edu/~jp/research/email.paper.pdf</a:t>
            </a:r>
            <a:endParaRPr lang="en-US" sz="1400" dirty="0"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1429" y="1600200"/>
            <a:ext cx="8584619" cy="4495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linear model predicts the label based on a weighted, linear combination of the features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For two classes, a linear model can be viewed as a plane (</a:t>
            </a:r>
            <a:r>
              <a:rPr lang="en-US" sz="2000" dirty="0" err="1" smtClean="0"/>
              <a:t>hyperplane</a:t>
            </a:r>
            <a:r>
              <a:rPr lang="en-US" sz="2000" dirty="0" smtClean="0"/>
              <a:t>) in the feature space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08539" y="2297491"/>
          <a:ext cx="5650200" cy="395514"/>
        </p:xfrm>
        <a:graphic>
          <a:graphicData uri="http://schemas.openxmlformats.org/presentationml/2006/ole">
            <p:oleObj spid="_x0000_s119810" name="Equation" r:id="rId3" imgW="2540000" imgH="177800" progId="Equation.3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1123646" y="4793346"/>
            <a:ext cx="3120568" cy="24192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79094" y="6348796"/>
            <a:ext cx="3379399" cy="1588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329534" y="4434126"/>
            <a:ext cx="2256976" cy="1572373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063711" y="42974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16111" y="46022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20911" y="39394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597111" y="43736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139911" y="38632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53809" y="46022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4777609" y="56690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311009" y="50594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8009" y="63503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8519" y="452381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7036" y="489494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 rot="3600566" flipH="1">
            <a:off x="3081134" y="3721074"/>
            <a:ext cx="1694759" cy="2075373"/>
          </a:xfrm>
          <a:prstGeom prst="parallelogram">
            <a:avLst>
              <a:gd name="adj" fmla="val 55931"/>
            </a:avLst>
          </a:prstGeom>
          <a:solidFill>
            <a:srgbClr val="FF6600">
              <a:alpha val="6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4244209" y="47546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30536" y="2531533"/>
          <a:ext cx="5650200" cy="395514"/>
        </p:xfrm>
        <a:graphic>
          <a:graphicData uri="http://schemas.openxmlformats.org/presentationml/2006/ole">
            <p:oleObj spid="_x0000_s129026" name="Equation" r:id="rId3" imgW="2540000" imgH="177800" progId="Equation.3">
              <p:embed/>
            </p:oleObj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1123646" y="4793346"/>
            <a:ext cx="3120568" cy="24192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79094" y="6348796"/>
            <a:ext cx="3379399" cy="1588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5400000" flipH="1" flipV="1">
            <a:off x="2329534" y="4434126"/>
            <a:ext cx="2256976" cy="1572373"/>
          </a:xfrm>
          <a:prstGeom prst="straightConnector1">
            <a:avLst/>
          </a:prstGeom>
          <a:ln w="28575" cap="flat" cmpd="sng" algn="ctr">
            <a:solidFill>
              <a:srgbClr val="0D0D0D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3063711" y="42974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3216111" y="46022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3520911" y="39394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3597111" y="4373643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3139911" y="3863224"/>
            <a:ext cx="152400" cy="152400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4853809" y="46022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>
            <a:off x="4777609" y="56690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Oval 20"/>
          <p:cNvSpPr>
            <a:spLocks noChangeArrowheads="1"/>
          </p:cNvSpPr>
          <p:nvPr/>
        </p:nvSpPr>
        <p:spPr bwMode="auto">
          <a:xfrm>
            <a:off x="5311009" y="50594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168009" y="6350384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98519" y="452381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27036" y="4894948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21" name="Parallelogram 20"/>
          <p:cNvSpPr/>
          <p:nvPr/>
        </p:nvSpPr>
        <p:spPr>
          <a:xfrm rot="3600566" flipH="1">
            <a:off x="3081134" y="3721074"/>
            <a:ext cx="1694759" cy="2075373"/>
          </a:xfrm>
          <a:prstGeom prst="parallelogram">
            <a:avLst>
              <a:gd name="adj" fmla="val 55931"/>
            </a:avLst>
          </a:prstGeom>
          <a:solidFill>
            <a:srgbClr val="FF6600">
              <a:alpha val="65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4244209" y="4754643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29027" name="Object 3"/>
          <p:cNvGraphicFramePr>
            <a:graphicFrameLocks noChangeAspect="1"/>
          </p:cNvGraphicFramePr>
          <p:nvPr/>
        </p:nvGraphicFramePr>
        <p:xfrm>
          <a:off x="330536" y="1717522"/>
          <a:ext cx="6150140" cy="586613"/>
        </p:xfrm>
        <a:graphic>
          <a:graphicData uri="http://schemas.openxmlformats.org/presentationml/2006/ole">
            <p:oleObj spid="_x0000_s129027" name="Equation" r:id="rId4" imgW="2794000" imgH="266700" progId="Equation.3">
              <p:embed/>
            </p:oleObj>
          </a:graphicData>
        </a:graphic>
      </p:graphicFrame>
      <p:sp>
        <p:nvSpPr>
          <p:cNvPr id="22" name="Rectangle 21"/>
          <p:cNvSpPr/>
          <p:nvPr/>
        </p:nvSpPr>
        <p:spPr>
          <a:xfrm>
            <a:off x="6867716" y="1563099"/>
            <a:ext cx="19859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Is naïve </a:t>
            </a:r>
            <a:r>
              <a:rPr lang="en-US" sz="2000" dirty="0" err="1" smtClean="0">
                <a:solidFill>
                  <a:srgbClr val="FF0000"/>
                </a:solidFill>
              </a:rPr>
              <a:t>bayes</a:t>
            </a:r>
            <a:r>
              <a:rPr lang="en-US" sz="2000" dirty="0" smtClean="0">
                <a:solidFill>
                  <a:srgbClr val="FF0000"/>
                </a:solidFill>
              </a:rPr>
              <a:t> a linear model?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models: NB</a:t>
            </a:r>
            <a:endParaRPr lang="en-US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886584" y="1693485"/>
          <a:ext cx="6149975" cy="585788"/>
        </p:xfrm>
        <a:graphic>
          <a:graphicData uri="http://schemas.openxmlformats.org/presentationml/2006/ole">
            <p:oleObj spid="_x0000_s130050" name="Equation" r:id="rId3" imgW="2794000" imgH="266700" progId="Equation.3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1617138" y="2665413"/>
          <a:ext cx="6065838" cy="587375"/>
        </p:xfrm>
        <a:graphic>
          <a:graphicData uri="http://schemas.openxmlformats.org/presentationml/2006/ole">
            <p:oleObj spid="_x0000_s130051" name="Equation" r:id="rId4" imgW="2755900" imgH="266700" progId="Equation.3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1629156" y="3594901"/>
          <a:ext cx="7418084" cy="476757"/>
        </p:xfrm>
        <a:graphic>
          <a:graphicData uri="http://schemas.openxmlformats.org/presentationml/2006/ole">
            <p:oleObj spid="_x0000_s130052" name="Equation" r:id="rId5" imgW="4152900" imgH="26670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1640948" y="4437519"/>
          <a:ext cx="7418387" cy="476250"/>
        </p:xfrm>
        <a:graphic>
          <a:graphicData uri="http://schemas.openxmlformats.org/presentationml/2006/ole">
            <p:oleObj spid="_x0000_s130053" name="Equation" r:id="rId6" imgW="4152900" imgH="266700" progId="Equation.3">
              <p:embed/>
            </p:oleObj>
          </a:graphicData>
        </a:graphic>
      </p:graphicFrame>
      <p:graphicFrame>
        <p:nvGraphicFramePr>
          <p:cNvPr id="130054" name="Object 6"/>
          <p:cNvGraphicFramePr>
            <a:graphicFrameLocks noChangeAspect="1"/>
          </p:cNvGraphicFramePr>
          <p:nvPr/>
        </p:nvGraphicFramePr>
        <p:xfrm>
          <a:off x="1696133" y="5148340"/>
          <a:ext cx="6534150" cy="522288"/>
        </p:xfrm>
        <a:graphic>
          <a:graphicData uri="http://schemas.openxmlformats.org/presentationml/2006/ole">
            <p:oleObj spid="_x0000_s130054" name="Equation" r:id="rId7" imgW="3657600" imgH="2921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78095" y="5561773"/>
            <a:ext cx="85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0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3449" y="5646438"/>
            <a:ext cx="85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926" y="5634343"/>
            <a:ext cx="852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w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endParaRPr lang="en-US" sz="2400" baseline="-25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vs.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438400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838200" y="31242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38200" y="37338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838200" y="43434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8200" y="49530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38200" y="5562600"/>
            <a:ext cx="609600" cy="381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37044" y="3135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37044" y="3733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37044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37044" y="4964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828800" y="5562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 bwMode="auto">
          <a:xfrm>
            <a:off x="2667000" y="38100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4724400"/>
            <a:ext cx="1124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extract</a:t>
            </a:r>
          </a:p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29189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3452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39857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459533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3431" y="519326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0783" y="243840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36183" y="2438400"/>
            <a:ext cx="8122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</a:t>
            </a:r>
            <a:endParaRPr lang="en-US" sz="2000" dirty="0"/>
          </a:p>
        </p:txBody>
      </p:sp>
      <p:sp>
        <p:nvSpPr>
          <p:cNvPr id="30" name="Rectangle 29"/>
          <p:cNvSpPr/>
          <p:nvPr/>
        </p:nvSpPr>
        <p:spPr>
          <a:xfrm>
            <a:off x="5508753" y="2838510"/>
            <a:ext cx="611436" cy="2797874"/>
          </a:xfrm>
          <a:prstGeom prst="rect">
            <a:avLst/>
          </a:prstGeom>
          <a:solidFill>
            <a:srgbClr val="FF0000">
              <a:alpha val="4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6374191" y="3066074"/>
            <a:ext cx="26851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classification: discrete (some finite set of labels)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regression: real value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vs. classification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4196" y="306734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196" y="360074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196" y="413414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196" y="4743746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7627" y="5341678"/>
            <a:ext cx="1527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BAB932"/>
                </a:solidFill>
              </a:rPr>
              <a:t>f</a:t>
            </a:r>
            <a:r>
              <a:rPr lang="en-US" baseline="-25000" dirty="0" smtClean="0">
                <a:solidFill>
                  <a:srgbClr val="BAB932"/>
                </a:solidFill>
              </a:rPr>
              <a:t>1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2</a:t>
            </a:r>
            <a:r>
              <a:rPr lang="en-US" dirty="0" smtClean="0">
                <a:solidFill>
                  <a:srgbClr val="BAB932"/>
                </a:solidFill>
              </a:rPr>
              <a:t>, f</a:t>
            </a:r>
            <a:r>
              <a:rPr lang="en-US" baseline="-25000" dirty="0" smtClean="0">
                <a:solidFill>
                  <a:srgbClr val="BAB932"/>
                </a:solidFill>
              </a:rPr>
              <a:t>3</a:t>
            </a:r>
            <a:r>
              <a:rPr lang="en-US" dirty="0" smtClean="0">
                <a:solidFill>
                  <a:srgbClr val="BAB932"/>
                </a:solidFill>
              </a:rPr>
              <a:t>, …, f</a:t>
            </a:r>
            <a:r>
              <a:rPr lang="en-US" baseline="-25000" dirty="0" smtClean="0">
                <a:solidFill>
                  <a:srgbClr val="BAB932"/>
                </a:solidFill>
              </a:rPr>
              <a:t>n</a:t>
            </a:r>
            <a:endParaRPr lang="en-US" baseline="-25000" dirty="0">
              <a:solidFill>
                <a:srgbClr val="BAB93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4979" y="2586810"/>
            <a:ext cx="1111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features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2310379" y="2586810"/>
            <a:ext cx="1079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response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495470" y="3103602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95470" y="3613666"/>
            <a:ext cx="49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2.3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95470" y="4147066"/>
            <a:ext cx="362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03714" y="4832866"/>
            <a:ext cx="7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100.4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503714" y="5442466"/>
            <a:ext cx="56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89096" y="1802190"/>
            <a:ext cx="3676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Examples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052811" y="2635190"/>
            <a:ext cx="30872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000" dirty="0" smtClean="0"/>
              <a:t> predict a readability score between 0-100 for a document</a:t>
            </a:r>
          </a:p>
          <a:p>
            <a:pPr>
              <a:buFontTx/>
              <a:buChar char="-"/>
            </a:pPr>
            <a:r>
              <a:rPr lang="en-US" sz="2000" dirty="0" smtClean="0"/>
              <a:t> predict the number of votes/reposts</a:t>
            </a:r>
          </a:p>
          <a:p>
            <a:pPr>
              <a:buFontTx/>
              <a:buChar char="-"/>
            </a:pPr>
            <a:r>
              <a:rPr lang="en-US" sz="2000" dirty="0" smtClean="0"/>
              <a:t> predict cost to insure</a:t>
            </a:r>
          </a:p>
          <a:p>
            <a:pPr>
              <a:buFontTx/>
              <a:buChar char="-"/>
            </a:pPr>
            <a:r>
              <a:rPr lang="en-US" sz="2000" dirty="0" smtClean="0"/>
              <a:t> predict income</a:t>
            </a:r>
          </a:p>
          <a:p>
            <a:pPr>
              <a:buFontTx/>
              <a:buChar char="-"/>
            </a:pPr>
            <a:r>
              <a:rPr lang="en-US" sz="2000" dirty="0" smtClean="0"/>
              <a:t> predict life longevity</a:t>
            </a:r>
          </a:p>
          <a:p>
            <a:pPr>
              <a:buFontTx/>
              <a:buChar char="-"/>
            </a:pPr>
            <a:r>
              <a:rPr lang="en-US" sz="2000" dirty="0" smtClean="0"/>
              <a:t> …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Model-based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Just like unsupervised approaches, may supervised approaches start with some model and try and “fit it” to the data</a:t>
            </a:r>
          </a:p>
          <a:p>
            <a:r>
              <a:rPr lang="en-US" dirty="0" smtClean="0"/>
              <a:t>Regression models</a:t>
            </a:r>
          </a:p>
          <a:p>
            <a:pPr lvl="1"/>
            <a:r>
              <a:rPr lang="en-US" dirty="0" smtClean="0"/>
              <a:t>linear</a:t>
            </a:r>
          </a:p>
          <a:p>
            <a:pPr lvl="1"/>
            <a:r>
              <a:rPr lang="en-US" dirty="0" smtClean="0"/>
              <a:t>logistic</a:t>
            </a:r>
          </a:p>
          <a:p>
            <a:pPr lvl="1"/>
            <a:r>
              <a:rPr lang="en-US" dirty="0" smtClean="0"/>
              <a:t>polynomial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00"/>
                </a:solidFill>
              </a:rPr>
              <a:t>The mind-reading game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609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computer is right much more than half the time</a:t>
            </a:r>
            <a:r>
              <a:rPr lang="en-US" sz="2800" dirty="0" smtClean="0"/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74447"/>
            <a:ext cx="5791200" cy="4778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3971475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685975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714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095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2866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476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5523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3857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085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2381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542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7715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4923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2287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304975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05400" y="1850912"/>
            <a:ext cx="32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Given some points, find the </a:t>
            </a:r>
            <a:r>
              <a:rPr lang="en-US" b="1" i="1" dirty="0" smtClean="0">
                <a:solidFill>
                  <a:srgbClr val="FF0000"/>
                </a:solidFill>
              </a:rPr>
              <a:t>line</a:t>
            </a:r>
            <a:r>
              <a:rPr lang="en-US" dirty="0" smtClean="0"/>
              <a:t> that best fits/explains the data</a:t>
            </a:r>
          </a:p>
          <a:p>
            <a:endParaRPr lang="en-US" dirty="0" smtClean="0"/>
          </a:p>
          <a:p>
            <a:r>
              <a:rPr lang="en-US" dirty="0" smtClean="0"/>
              <a:t>Our model is a line, i.e. we’re assuming a linear relationship between the feature and the label value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742875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19100" y="6221607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can we find this line?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0285" y="5731325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90708" y="3716443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5181600" y="4543425"/>
          <a:ext cx="2532063" cy="442913"/>
        </p:xfrm>
        <a:graphic>
          <a:graphicData uri="http://schemas.openxmlformats.org/presentationml/2006/ole">
            <p:oleObj spid="_x0000_s40962" name="Equation" r:id="rId3" imgW="10160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8198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a line </a:t>
            </a:r>
            <a:r>
              <a:rPr lang="en-US" i="1" dirty="0" err="1" smtClean="0"/>
              <a:t>h</a:t>
            </a:r>
            <a:r>
              <a:rPr lang="en-US" dirty="0" smtClean="0"/>
              <a:t> that minimizes some error function: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272088" y="2938463"/>
          <a:ext cx="1714500" cy="371475"/>
        </p:xfrm>
        <a:graphic>
          <a:graphicData uri="http://schemas.openxmlformats.org/presentationml/2006/ole">
            <p:oleObj spid="_x0000_s33794" name="Equation" r:id="rId4" imgW="762000" imgH="1651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 (</a:t>
            </a:r>
            <a:r>
              <a:rPr lang="en-US" dirty="0" err="1" smtClean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 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3822095" y="3564859"/>
            <a:ext cx="5273525" cy="2677909"/>
            <a:chOff x="3822095" y="3564859"/>
            <a:chExt cx="5273525" cy="2677909"/>
          </a:xfrm>
        </p:grpSpPr>
        <p:sp>
          <p:nvSpPr>
            <p:cNvPr id="29" name="TextBox 28"/>
            <p:cNvSpPr txBox="1"/>
            <p:nvPr/>
          </p:nvSpPr>
          <p:spPr>
            <a:xfrm>
              <a:off x="3822095" y="3564859"/>
              <a:ext cx="34011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 of the individual errors:</a:t>
              </a:r>
              <a:endParaRPr lang="en-US" dirty="0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4740275" y="4202113"/>
            <a:ext cx="3600450" cy="685800"/>
          </p:xfrm>
          <a:graphic>
            <a:graphicData uri="http://schemas.openxmlformats.org/presentationml/2006/ole">
              <p:oleObj spid="_x0000_s33796" name="Equation" r:id="rId5" imgW="1600200" imgH="304800" progId="Equation.3">
                <p:embed/>
              </p:oleObj>
            </a:graphicData>
          </a:graphic>
        </p:graphicFrame>
        <p:sp>
          <p:nvSpPr>
            <p:cNvPr id="30" name="Left Brace 29"/>
            <p:cNvSpPr/>
            <p:nvPr/>
          </p:nvSpPr>
          <p:spPr bwMode="auto">
            <a:xfrm rot="16200000">
              <a:off x="7385360" y="4449845"/>
              <a:ext cx="457200" cy="1371600"/>
            </a:xfrm>
            <a:prstGeom prst="leftBrac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1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89525" y="5319438"/>
              <a:ext cx="280609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for that example, what was the difference between actual and predicted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minimization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do we find the minimum of an equation (think back to calculus…)?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Take the derivative, set to 0 and solve (going to be a min or a max)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Any problems here?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Ideas?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309813" y="2803525"/>
          <a:ext cx="3600450" cy="685800"/>
        </p:xfrm>
        <a:graphic>
          <a:graphicData uri="http://schemas.openxmlformats.org/presentationml/2006/ole">
            <p:oleObj spid="_x0000_s57346" name="Equation" r:id="rId3" imgW="1600200" imgH="304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4229100"/>
          <a:ext cx="3886200" cy="685800"/>
        </p:xfrm>
        <a:graphic>
          <a:graphicData uri="http://schemas.openxmlformats.org/presentationml/2006/ole">
            <p:oleObj spid="_x0000_s55298" name="Equation" r:id="rId4" imgW="1727200" imgH="3048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4321175" y="2095500"/>
          <a:ext cx="3600450" cy="685800"/>
        </p:xfrm>
        <a:graphic>
          <a:graphicData uri="http://schemas.openxmlformats.org/presentationml/2006/ole">
            <p:oleObj spid="_x0000_s55300" name="Equation" r:id="rId5" imgW="1600200" imgH="304800" progId="Equation.3">
              <p:embed/>
            </p:oleObj>
          </a:graphicData>
        </a:graphic>
      </p:graphicFrame>
      <p:sp>
        <p:nvSpPr>
          <p:cNvPr id="29" name="Down Arrow 28"/>
          <p:cNvSpPr/>
          <p:nvPr/>
        </p:nvSpPr>
        <p:spPr>
          <a:xfrm>
            <a:off x="5721052" y="3115735"/>
            <a:ext cx="653143" cy="838200"/>
          </a:xfrm>
          <a:prstGeom prst="down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152572" y="5309810"/>
            <a:ext cx="3386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difference?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 rot="5400000">
            <a:off x="-647700" y="4152900"/>
            <a:ext cx="3429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066800" y="5867400"/>
            <a:ext cx="39624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1600200" y="2895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981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09800" y="3657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1981200" y="3733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8288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52600" y="4267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524000" y="44196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6764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981200" y="4953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676400" y="5105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1524000" y="5410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28800" y="5486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213360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a line </a:t>
            </a:r>
            <a:r>
              <a:rPr lang="en-US" i="1" dirty="0" err="1" smtClean="0"/>
              <a:t>h</a:t>
            </a:r>
            <a:r>
              <a:rPr lang="en-US" dirty="0" smtClean="0"/>
              <a:t> that minimizes an error function: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 bwMode="auto">
          <a:xfrm rot="5400000">
            <a:off x="266700" y="3924300"/>
            <a:ext cx="335280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4343400" y="3048000"/>
          <a:ext cx="3886200" cy="685800"/>
        </p:xfrm>
        <a:graphic>
          <a:graphicData uri="http://schemas.openxmlformats.org/presentationml/2006/ole">
            <p:oleObj spid="_x0000_s59394" name="Equation" r:id="rId4" imgW="1727200" imgH="304800" progId="Equation.3">
              <p:embed/>
            </p:oleObj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4305300" y="4648200"/>
          <a:ext cx="4686300" cy="685800"/>
        </p:xfrm>
        <a:graphic>
          <a:graphicData uri="http://schemas.openxmlformats.org/presentationml/2006/ole">
            <p:oleObj spid="_x0000_s59395" name="Equation" r:id="rId5" imgW="2082800" imgH="3048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0" y="3957935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the case of a 2d line: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 bwMode="auto">
          <a:xfrm rot="16200000">
            <a:off x="7772400" y="4800600"/>
            <a:ext cx="457200" cy="1371600"/>
          </a:xfrm>
          <a:prstGeom prst="leftBrac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39000" y="5646003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function for a 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5876" y="5888560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6518" y="3825298"/>
            <a:ext cx="211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4267200"/>
          </a:xfrm>
        </p:spPr>
        <p:txBody>
          <a:bodyPr/>
          <a:lstStyle/>
          <a:p>
            <a:r>
              <a:rPr lang="en-US" dirty="0" smtClean="0"/>
              <a:t>We’d like to </a:t>
            </a:r>
            <a:r>
              <a:rPr lang="en-US" i="1" dirty="0" smtClean="0"/>
              <a:t>minimize</a:t>
            </a:r>
            <a:r>
              <a:rPr lang="en-US" dirty="0" smtClean="0"/>
              <a:t> the error</a:t>
            </a:r>
          </a:p>
          <a:p>
            <a:pPr lvl="1"/>
            <a:r>
              <a:rPr lang="en-US" dirty="0" smtClean="0"/>
              <a:t>Find w</a:t>
            </a:r>
            <a:r>
              <a:rPr lang="en-US" baseline="-25000" dirty="0" smtClean="0"/>
              <a:t>1</a:t>
            </a:r>
            <a:r>
              <a:rPr lang="en-US" dirty="0" smtClean="0"/>
              <a:t> and w</a:t>
            </a:r>
            <a:r>
              <a:rPr lang="en-US" baseline="-25000" dirty="0" smtClean="0"/>
              <a:t>0</a:t>
            </a:r>
            <a:r>
              <a:rPr lang="en-US" dirty="0" smtClean="0"/>
              <a:t> such that the error is minimized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We can solve this in closed form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86370" name="Object 2"/>
          <p:cNvGraphicFramePr>
            <a:graphicFrameLocks noChangeAspect="1"/>
          </p:cNvGraphicFramePr>
          <p:nvPr/>
        </p:nvGraphicFramePr>
        <p:xfrm>
          <a:off x="1676400" y="3352800"/>
          <a:ext cx="4686300" cy="685800"/>
        </p:xfrm>
        <a:graphic>
          <a:graphicData uri="http://schemas.openxmlformats.org/presentationml/2006/ole">
            <p:oleObj spid="_x0000_s35842" name="Equation" r:id="rId3" imgW="2082800" imgH="304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72381"/>
            <a:ext cx="8153400" cy="214932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Often, we don’t just have one feature, but have many features, say </a:t>
            </a:r>
            <a:r>
              <a:rPr lang="en-US" sz="2400" i="1" dirty="0" err="1" smtClean="0"/>
              <a:t>m</a:t>
            </a:r>
            <a:endParaRPr lang="en-US" sz="2400" dirty="0" smtClean="0"/>
          </a:p>
          <a:p>
            <a:r>
              <a:rPr lang="en-US" sz="2400" dirty="0" smtClean="0"/>
              <a:t>Now we have a line in </a:t>
            </a:r>
            <a:r>
              <a:rPr lang="en-US" sz="2400" dirty="0" err="1" smtClean="0"/>
              <a:t>m</a:t>
            </a:r>
            <a:r>
              <a:rPr lang="en-US" sz="2400" dirty="0" smtClean="0"/>
              <a:t> dimensions</a:t>
            </a:r>
          </a:p>
          <a:p>
            <a:r>
              <a:rPr lang="en-US" sz="2400" dirty="0" smtClean="0"/>
              <a:t>Still just a line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562100" y="3692525"/>
          <a:ext cx="4914900" cy="457200"/>
        </p:xfrm>
        <a:graphic>
          <a:graphicData uri="http://schemas.openxmlformats.org/presentationml/2006/ole">
            <p:oleObj spid="_x0000_s61443" name="Equation" r:id="rId3" imgW="2184400" imgH="2032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2762" y="4846953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weights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3380877" y="4393640"/>
            <a:ext cx="725198" cy="18142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3759458" y="4392432"/>
            <a:ext cx="725199" cy="2709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3009" y="5636384"/>
            <a:ext cx="65707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 linear model is additive.  The weight of the feature dimension specifies importance/direction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linear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722086"/>
          </a:xfrm>
        </p:spPr>
        <p:txBody>
          <a:bodyPr/>
          <a:lstStyle/>
          <a:p>
            <a:r>
              <a:rPr lang="en-US" dirty="0" smtClean="0"/>
              <a:t>We can still calculate the squared error like before</a:t>
            </a: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58065" y="4237038"/>
          <a:ext cx="7286625" cy="685800"/>
        </p:xfrm>
        <a:graphic>
          <a:graphicData uri="http://schemas.openxmlformats.org/presentationml/2006/ole">
            <p:oleObj spid="_x0000_s62466" name="Equation" r:id="rId3" imgW="3238500" imgH="3048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31991" y="5479144"/>
            <a:ext cx="4729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Still can solve this exactly!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/>
        </p:nvGraphicFramePr>
        <p:xfrm>
          <a:off x="1562100" y="2779486"/>
          <a:ext cx="4914900" cy="457200"/>
        </p:xfrm>
        <a:graphic>
          <a:graphicData uri="http://schemas.openxmlformats.org/presentationml/2006/ole">
            <p:oleObj spid="_x0000_s62470" name="Equation" r:id="rId4" imgW="2184400" imgH="203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Probabilistic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We’re NLP people</a:t>
            </a:r>
          </a:p>
          <a:p>
            <a:r>
              <a:rPr lang="en-US" sz="2400" dirty="0" smtClean="0"/>
              <a:t>We like probabilities!</a:t>
            </a:r>
          </a:p>
          <a:p>
            <a:r>
              <a:rPr lang="en-US" sz="2400" dirty="0" smtClean="0">
                <a:hlinkClick r:id="rId3"/>
              </a:rPr>
              <a:t>http://xkcd.com/114/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We’d like to do something like regression, but that gives us </a:t>
            </a:r>
            <a:r>
              <a:rPr lang="en-US" sz="2400" smtClean="0"/>
              <a:t>a probability</a:t>
            </a:r>
          </a:p>
          <a:p>
            <a:endParaRPr lang="en-US" sz="2400" dirty="0" smtClean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775" y="1600200"/>
            <a:ext cx="5043223" cy="2487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1025525" y="2563813"/>
          <a:ext cx="6543675" cy="400050"/>
        </p:xfrm>
        <a:graphic>
          <a:graphicData uri="http://schemas.openxmlformats.org/presentationml/2006/ole">
            <p:oleObj spid="_x0000_s80898" name="Equation" r:id="rId3" imgW="2908300" imgH="177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31911" y="3735633"/>
            <a:ext cx="64996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Nothing constrains it to be a probability</a:t>
            </a:r>
          </a:p>
          <a:p>
            <a:r>
              <a:rPr lang="en-US" sz="2400" dirty="0" smtClean="0"/>
              <a:t>- Could still have combination of features and weight that exceeds 1 or is below 0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00"/>
                </a:solidFill>
              </a:rPr>
              <a:t>The mind-reading game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computer is right much more than half the time</a:t>
            </a:r>
            <a:r>
              <a:rPr lang="en-US" sz="2800" dirty="0" smtClean="0"/>
              <a:t>…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i="1" dirty="0" smtClean="0">
                <a:solidFill>
                  <a:srgbClr val="FF0000"/>
                </a:solidFill>
              </a:rPr>
              <a:t>Strategy</a:t>
            </a:r>
            <a:r>
              <a:rPr lang="en-US" sz="2800" dirty="0">
                <a:solidFill>
                  <a:srgbClr val="FF0000"/>
                </a:solidFill>
              </a:rPr>
              <a:t>: computer predicts next keystroke based on the last few (maintains weights on different patterns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rgbClr val="0000FF"/>
                </a:solidFill>
              </a:rPr>
              <a:t>There are patterns everywhere… even in “randomness”!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regression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02230" y="1704520"/>
          <a:ext cx="3943350" cy="400050"/>
        </p:xfrm>
        <a:graphic>
          <a:graphicData uri="http://schemas.openxmlformats.org/presentationml/2006/ole">
            <p:oleObj spid="_x0000_s90114" name="Equation" r:id="rId3" imgW="1752600" imgH="1778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8018" y="277293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probability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5622925" y="1705730"/>
          <a:ext cx="2343150" cy="400050"/>
        </p:xfrm>
        <a:graphic>
          <a:graphicData uri="http://schemas.openxmlformats.org/presentationml/2006/ole">
            <p:oleObj spid="_x0000_s90115" name="Equation" r:id="rId4" imgW="1041400" imgH="1778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5586640" y="1681540"/>
            <a:ext cx="2505075" cy="495600"/>
          </a:xfrm>
          <a:prstGeom prst="rect">
            <a:avLst/>
          </a:prstGeom>
          <a:solidFill>
            <a:srgbClr val="FF0000">
              <a:alpha val="2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515961" y="3896714"/>
            <a:ext cx="3459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Find some equation based on the probability that ranges from -∞ to +∞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399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Rather than predict the probability, we can predict the ratio of 1/0 (true/false)</a:t>
            </a:r>
          </a:p>
          <a:p>
            <a:r>
              <a:rPr lang="en-US" sz="2400" dirty="0" smtClean="0"/>
              <a:t>Predict the </a:t>
            </a:r>
            <a:r>
              <a:rPr lang="en-US" sz="2400" b="1" dirty="0" smtClean="0"/>
              <a:t>odds</a:t>
            </a:r>
            <a:r>
              <a:rPr lang="en-US" sz="2400" dirty="0" smtClean="0"/>
              <a:t> that it is 1 (true): How much more likely is 1 than 0.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Does this help us?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/>
        </p:nvGraphicFramePr>
        <p:xfrm>
          <a:off x="788860" y="4372390"/>
          <a:ext cx="7977188" cy="719138"/>
        </p:xfrm>
        <a:graphic>
          <a:graphicData uri="http://schemas.openxmlformats.org/presentationml/2006/ole">
            <p:oleObj spid="_x0000_s86018" name="Equation" r:id="rId3" imgW="43561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regression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02230" y="1704520"/>
          <a:ext cx="3943350" cy="400050"/>
        </p:xfrm>
        <a:graphic>
          <a:graphicData uri="http://schemas.openxmlformats.org/presentationml/2006/ole">
            <p:oleObj spid="_x0000_s91138" name="Equation" r:id="rId3" imgW="1752600" imgH="1778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708018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odds ratio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15961" y="3896714"/>
            <a:ext cx="345923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Where is the dividing line between class 1 and class 0 being selected?</a:t>
            </a: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p:oleObj spid="_x0000_s91140" name="Equation" r:id="rId4" imgW="12700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Odds ratio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33791" y="3039309"/>
            <a:ext cx="39718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Does this suggest another transformation?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38242" name="Object 4"/>
          <p:cNvGraphicFramePr>
            <a:graphicFrameLocks noChangeAspect="1"/>
          </p:cNvGraphicFramePr>
          <p:nvPr/>
        </p:nvGraphicFramePr>
        <p:xfrm>
          <a:off x="5681663" y="1543050"/>
          <a:ext cx="2327275" cy="719138"/>
        </p:xfrm>
        <a:graphic>
          <a:graphicData uri="http://schemas.openxmlformats.org/presentationml/2006/ole">
            <p:oleObj spid="_x0000_s138242" name="Equation" r:id="rId3" imgW="1270000" imgH="393700" progId="Equation.3">
              <p:embed/>
            </p:oleObj>
          </a:graphicData>
        </a:graphic>
      </p:graphicFrame>
      <p:graphicFrame>
        <p:nvGraphicFramePr>
          <p:cNvPr id="138243" name="Object 4"/>
          <p:cNvGraphicFramePr>
            <a:graphicFrameLocks noChangeAspect="1"/>
          </p:cNvGraphicFramePr>
          <p:nvPr/>
        </p:nvGraphicFramePr>
        <p:xfrm>
          <a:off x="800100" y="2067540"/>
          <a:ext cx="4421187" cy="325438"/>
        </p:xfrm>
        <a:graphic>
          <a:graphicData uri="http://schemas.openxmlformats.org/presentationml/2006/ole">
            <p:oleObj spid="_x0000_s138243" name="Equation" r:id="rId4" imgW="2413000" imgH="177800" progId="Equation.3">
              <p:embed/>
            </p:oleObj>
          </a:graphicData>
        </a:graphic>
      </p:graphicFrame>
      <p:graphicFrame>
        <p:nvGraphicFramePr>
          <p:cNvPr id="138244" name="Object 4"/>
          <p:cNvGraphicFramePr>
            <a:graphicFrameLocks noChangeAspect="1"/>
          </p:cNvGraphicFramePr>
          <p:nvPr/>
        </p:nvGraphicFramePr>
        <p:xfrm>
          <a:off x="800100" y="1579335"/>
          <a:ext cx="4117975" cy="325437"/>
        </p:xfrm>
        <a:graphic>
          <a:graphicData uri="http://schemas.openxmlformats.org/presentationml/2006/ole">
            <p:oleObj spid="_x0000_s138244" name="Equation" r:id="rId5" imgW="2247900" imgH="1778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757666" y="3614587"/>
            <a:ext cx="5346095" cy="27819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1682822" y="6403752"/>
            <a:ext cx="4884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0    1     2    3    4    5    6     7     8    9   ….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57666" y="3626682"/>
            <a:ext cx="460806" cy="2760124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36397" y="4765513"/>
            <a:ext cx="1346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odds ratio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220059" y="3621847"/>
            <a:ext cx="4883701" cy="2760124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081110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2487505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2877607" y="625028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84002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3653291" y="625754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4059686" y="6264802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059686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4466081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4856183" y="623576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5262578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6200000" flipH="1">
            <a:off x="5631867" y="624302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6038262" y="6250281"/>
            <a:ext cx="276312" cy="1588"/>
          </a:xfrm>
          <a:prstGeom prst="line">
            <a:avLst/>
          </a:prstGeom>
          <a:ln>
            <a:solidFill>
              <a:srgbClr val="0D0D0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2924175" y="1543050"/>
            <a:ext cx="1981805" cy="361722"/>
          </a:xfrm>
          <a:prstGeom prst="rect">
            <a:avLst/>
          </a:prstGeom>
          <a:solidFill>
            <a:srgbClr val="FF0000">
              <a:alpha val="38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824290" y="1543050"/>
            <a:ext cx="1862641" cy="361722"/>
          </a:xfrm>
          <a:prstGeom prst="rect">
            <a:avLst/>
          </a:prstGeom>
          <a:solidFill>
            <a:srgbClr val="008000">
              <a:alpha val="5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682822" y="2392978"/>
            <a:ext cx="5616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We’re trying to find some transformation that transforms the odds ratio to a number that is -∞ to +∞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290" y="228600"/>
            <a:ext cx="8153400" cy="990600"/>
          </a:xfrm>
        </p:spPr>
        <p:txBody>
          <a:bodyPr/>
          <a:lstStyle/>
          <a:p>
            <a:r>
              <a:rPr lang="en-US" dirty="0" smtClean="0"/>
              <a:t>Log odds (</a:t>
            </a:r>
            <a:r>
              <a:rPr lang="en-US" dirty="0" err="1" smtClean="0"/>
              <a:t>logit</a:t>
            </a:r>
            <a:r>
              <a:rPr lang="en-US" dirty="0" smtClean="0"/>
              <a:t> function)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4290" y="224971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Linear regression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7428" y="3338275"/>
            <a:ext cx="689429" cy="3035905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33713" y="28334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33713" y="6374180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02230" y="1704520"/>
          <a:ext cx="3943350" cy="400050"/>
        </p:xfrm>
        <a:graphic>
          <a:graphicData uri="http://schemas.openxmlformats.org/presentationml/2006/ole">
            <p:oleObj spid="_x0000_s92162" name="Equation" r:id="rId3" imgW="1752600" imgH="177800" progId="Equation.3">
              <p:embed/>
            </p:oleObj>
          </a:graphicData>
        </a:graphic>
      </p:graphicFrame>
      <p:sp>
        <p:nvSpPr>
          <p:cNvPr id="9" name="Rectangle 8"/>
          <p:cNvSpPr/>
          <p:nvPr/>
        </p:nvSpPr>
        <p:spPr>
          <a:xfrm>
            <a:off x="6550783" y="3265705"/>
            <a:ext cx="689429" cy="3035905"/>
          </a:xfrm>
          <a:prstGeom prst="rect">
            <a:avLst/>
          </a:prstGeom>
          <a:solidFill>
            <a:srgbClr val="008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62878" y="2785025"/>
            <a:ext cx="108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+∞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95923" y="6313705"/>
            <a:ext cx="108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-∞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76686" y="2201330"/>
            <a:ext cx="3120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odds ratio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5497513" y="1543050"/>
          <a:ext cx="2697162" cy="719138"/>
        </p:xfrm>
        <a:graphic>
          <a:graphicData uri="http://schemas.openxmlformats.org/presentationml/2006/ole">
            <p:oleObj spid="_x0000_s92163" name="Equation" r:id="rId4" imgW="1473200" imgH="39370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2473703" y="4463143"/>
            <a:ext cx="36948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How do we get the probability of an example?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 odds (</a:t>
            </a:r>
            <a:r>
              <a:rPr lang="en-US" dirty="0" err="1" smtClean="0"/>
              <a:t>logit</a:t>
            </a:r>
            <a:r>
              <a:rPr lang="en-US" dirty="0" smtClean="0"/>
              <a:t> function)</a:t>
            </a:r>
            <a:endParaRPr lang="en-US" dirty="0"/>
          </a:p>
        </p:txBody>
      </p:sp>
      <p:graphicFrame>
        <p:nvGraphicFramePr>
          <p:cNvPr id="93186" name="Object 4"/>
          <p:cNvGraphicFramePr>
            <a:graphicFrameLocks noChangeAspect="1"/>
          </p:cNvGraphicFramePr>
          <p:nvPr/>
        </p:nvGraphicFramePr>
        <p:xfrm>
          <a:off x="1250043" y="1751806"/>
          <a:ext cx="6162675" cy="719138"/>
        </p:xfrm>
        <a:graphic>
          <a:graphicData uri="http://schemas.openxmlformats.org/presentationml/2006/ole">
            <p:oleObj spid="_x0000_s93186" name="Equation" r:id="rId3" imgW="3365500" imgH="393700" progId="Equation.3">
              <p:embed/>
            </p:oleObj>
          </a:graphicData>
        </a:graphic>
      </p:graphicFrame>
      <p:graphicFrame>
        <p:nvGraphicFramePr>
          <p:cNvPr id="93187" name="Object 4"/>
          <p:cNvGraphicFramePr>
            <a:graphicFrameLocks noChangeAspect="1"/>
          </p:cNvGraphicFramePr>
          <p:nvPr/>
        </p:nvGraphicFramePr>
        <p:xfrm>
          <a:off x="1674813" y="2984500"/>
          <a:ext cx="4583112" cy="720725"/>
        </p:xfrm>
        <a:graphic>
          <a:graphicData uri="http://schemas.openxmlformats.org/presentationml/2006/ole">
            <p:oleObj spid="_x0000_s93187" name="Equation" r:id="rId4" imgW="2501900" imgH="393700" progId="Equation.3">
              <p:embed/>
            </p:oleObj>
          </a:graphicData>
        </a:graphic>
      </p:graphicFrame>
      <p:graphicFrame>
        <p:nvGraphicFramePr>
          <p:cNvPr id="93188" name="Object 4"/>
          <p:cNvGraphicFramePr>
            <a:graphicFrameLocks noChangeAspect="1"/>
          </p:cNvGraphicFramePr>
          <p:nvPr/>
        </p:nvGraphicFramePr>
        <p:xfrm>
          <a:off x="1295400" y="4168775"/>
          <a:ext cx="6396038" cy="373063"/>
        </p:xfrm>
        <a:graphic>
          <a:graphicData uri="http://schemas.openxmlformats.org/presentationml/2006/ole">
            <p:oleObj spid="_x0000_s93188" name="Equation" r:id="rId5" imgW="3492500" imgH="203200" progId="Equation.3">
              <p:embed/>
            </p:oleObj>
          </a:graphicData>
        </a:graphic>
      </p:graphicFrame>
      <p:graphicFrame>
        <p:nvGraphicFramePr>
          <p:cNvPr id="93189" name="Object 4"/>
          <p:cNvGraphicFramePr>
            <a:graphicFrameLocks noChangeAspect="1"/>
          </p:cNvGraphicFramePr>
          <p:nvPr/>
        </p:nvGraphicFramePr>
        <p:xfrm>
          <a:off x="2093913" y="5616575"/>
          <a:ext cx="4814887" cy="652463"/>
        </p:xfrm>
        <a:graphic>
          <a:graphicData uri="http://schemas.openxmlformats.org/presentationml/2006/ole">
            <p:oleObj spid="_x0000_s93189" name="Equation" r:id="rId6" imgW="2628900" imgH="35560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193143" y="4777619"/>
            <a:ext cx="223761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393692" y="5345708"/>
            <a:ext cx="1372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anyone recognize this?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function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250" y="3090333"/>
            <a:ext cx="3251200" cy="2159000"/>
          </a:xfrm>
          <a:prstGeom prst="rect">
            <a:avLst/>
          </a:prstGeom>
        </p:spPr>
      </p:pic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3156328" y="1923673"/>
          <a:ext cx="1930400" cy="652462"/>
        </p:xfrm>
        <a:graphic>
          <a:graphicData uri="http://schemas.openxmlformats.org/presentationml/2006/ole">
            <p:oleObj spid="_x0000_s94210" name="Equation" r:id="rId4" imgW="1054100" imgH="355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24467"/>
          </a:xfrm>
        </p:spPr>
        <p:txBody>
          <a:bodyPr>
            <a:normAutofit/>
          </a:bodyPr>
          <a:lstStyle/>
          <a:p>
            <a:r>
              <a:rPr lang="en-US" dirty="0" smtClean="0"/>
              <a:t>Find the best fit of the data based on a logistic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3856710"/>
            <a:ext cx="3479800" cy="2336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3709" y="3374567"/>
            <a:ext cx="3763434" cy="281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1351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How would we classify examples once we had a trained model?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If the sum &gt; 0 then</a:t>
            </a:r>
            <a:r>
              <a:rPr lang="en-US" dirty="0" smtClean="0"/>
              <a:t> p</a:t>
            </a:r>
            <a:r>
              <a:rPr lang="en-US" dirty="0" smtClean="0"/>
              <a:t>(1)/p(0</a:t>
            </a:r>
            <a:r>
              <a:rPr lang="en-US" dirty="0" smtClean="0"/>
              <a:t>) </a:t>
            </a:r>
            <a:r>
              <a:rPr lang="en-US" dirty="0" smtClean="0"/>
              <a:t>&gt;</a:t>
            </a:r>
            <a:r>
              <a:rPr lang="en-US" dirty="0" smtClean="0"/>
              <a:t> 1, </a:t>
            </a:r>
            <a:r>
              <a:rPr lang="en-US" dirty="0" smtClean="0"/>
              <a:t>so positive</a:t>
            </a:r>
          </a:p>
          <a:p>
            <a:r>
              <a:rPr lang="en-US" dirty="0" smtClean="0"/>
              <a:t>if the sum &lt; 0 then</a:t>
            </a:r>
            <a:r>
              <a:rPr lang="en-US" dirty="0" smtClean="0"/>
              <a:t> p</a:t>
            </a:r>
            <a:r>
              <a:rPr lang="en-US" dirty="0" smtClean="0"/>
              <a:t>(1)/p(0</a:t>
            </a:r>
            <a:r>
              <a:rPr lang="en-US" dirty="0" smtClean="0"/>
              <a:t>) </a:t>
            </a:r>
            <a:r>
              <a:rPr lang="en-US" dirty="0" smtClean="0"/>
              <a:t>&lt;</a:t>
            </a:r>
            <a:r>
              <a:rPr lang="en-US" dirty="0" smtClean="0"/>
              <a:t> 1, </a:t>
            </a:r>
            <a:r>
              <a:rPr lang="en-US" dirty="0" smtClean="0"/>
              <a:t>so negative</a:t>
            </a:r>
          </a:p>
          <a:p>
            <a:r>
              <a:rPr lang="en-US" dirty="0" smtClean="0"/>
              <a:t>Still a </a:t>
            </a:r>
            <a:r>
              <a:rPr lang="en-US" i="1" dirty="0" smtClean="0"/>
              <a:t>linear</a:t>
            </a:r>
            <a:r>
              <a:rPr lang="en-US" dirty="0" smtClean="0"/>
              <a:t> classifier (decision boundary is a line)</a:t>
            </a:r>
            <a:endParaRPr lang="en-US" dirty="0"/>
          </a:p>
        </p:txBody>
      </p:sp>
      <p:graphicFrame>
        <p:nvGraphicFramePr>
          <p:cNvPr id="95235" name="Object 4"/>
          <p:cNvGraphicFramePr>
            <a:graphicFrameLocks noChangeAspect="1"/>
          </p:cNvGraphicFramePr>
          <p:nvPr/>
        </p:nvGraphicFramePr>
        <p:xfrm>
          <a:off x="1321933" y="3127375"/>
          <a:ext cx="6162675" cy="720725"/>
        </p:xfrm>
        <a:graphic>
          <a:graphicData uri="http://schemas.openxmlformats.org/presentationml/2006/ole">
            <p:oleObj spid="_x0000_s95235" name="Equation" r:id="rId3" imgW="33655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machine learning?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Lot’s of data</a:t>
            </a:r>
          </a:p>
          <a:p>
            <a:r>
              <a:rPr lang="en-US" dirty="0" smtClean="0"/>
              <a:t>Hand-written rules just don’t do it</a:t>
            </a:r>
          </a:p>
          <a:p>
            <a:r>
              <a:rPr lang="en-US" dirty="0" smtClean="0"/>
              <a:t>Performance is much better than what people can do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Why not just study machine learning?</a:t>
            </a:r>
          </a:p>
          <a:p>
            <a:pPr lvl="1"/>
            <a:r>
              <a:rPr lang="en-US" dirty="0" smtClean="0"/>
              <a:t>Domain knowledge/expertise is still very important</a:t>
            </a:r>
          </a:p>
          <a:p>
            <a:pPr lvl="1"/>
            <a:r>
              <a:rPr lang="en-US" dirty="0" smtClean="0"/>
              <a:t>What types of features to use</a:t>
            </a:r>
          </a:p>
          <a:p>
            <a:pPr lvl="1"/>
            <a:r>
              <a:rPr lang="en-US" dirty="0" smtClean="0"/>
              <a:t>What models are important</a:t>
            </a: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Machine learning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Lots of different types of problems</a:t>
            </a:r>
          </a:p>
          <a:p>
            <a:pPr lvl="1"/>
            <a:r>
              <a:rPr lang="en-US" dirty="0" smtClean="0"/>
              <a:t>What data is available:</a:t>
            </a:r>
          </a:p>
          <a:p>
            <a:pPr lvl="2"/>
            <a:r>
              <a:rPr lang="en-US" dirty="0" smtClean="0"/>
              <a:t>Supervised, unsupervised, semi-supervised, reinforcement learning</a:t>
            </a:r>
          </a:p>
          <a:p>
            <a:pPr lvl="1"/>
            <a:r>
              <a:rPr lang="en-US" dirty="0" smtClean="0"/>
              <a:t>How are we getting the data:</a:t>
            </a:r>
          </a:p>
          <a:p>
            <a:pPr lvl="2"/>
            <a:r>
              <a:rPr lang="en-US" dirty="0" smtClean="0"/>
              <a:t>online vs. offline learning</a:t>
            </a:r>
          </a:p>
          <a:p>
            <a:pPr lvl="1"/>
            <a:r>
              <a:rPr lang="en-US" dirty="0" smtClean="0"/>
              <a:t>Type of model:</a:t>
            </a:r>
          </a:p>
          <a:p>
            <a:pPr lvl="2"/>
            <a:r>
              <a:rPr lang="en-US" dirty="0" smtClean="0"/>
              <a:t>generative vs. </a:t>
            </a:r>
            <a:r>
              <a:rPr lang="en-US" dirty="0" err="1" smtClean="0"/>
              <a:t>disciminative</a:t>
            </a:r>
            <a:endParaRPr lang="en-US" dirty="0" smtClean="0"/>
          </a:p>
          <a:p>
            <a:pPr lvl="2"/>
            <a:r>
              <a:rPr lang="en-US" dirty="0" smtClean="0"/>
              <a:t>parametric vs. non-parametric</a:t>
            </a:r>
          </a:p>
          <a:p>
            <a:pPr lvl="2"/>
            <a:r>
              <a:rPr lang="en-US" dirty="0" smtClean="0"/>
              <a:t>SVM, NB, decision tree, </a:t>
            </a:r>
            <a:r>
              <a:rPr lang="en-US" dirty="0" err="1" smtClean="0"/>
              <a:t>k</a:t>
            </a:r>
            <a:r>
              <a:rPr lang="en-US" dirty="0" smtClean="0"/>
              <a:t>-means</a:t>
            </a:r>
          </a:p>
          <a:p>
            <a:pPr lvl="1"/>
            <a:r>
              <a:rPr lang="en-US" dirty="0" smtClean="0"/>
              <a:t>What are we trying to predict: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classification vs. regression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98" y="3431117"/>
            <a:ext cx="1993900" cy="1917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448" y="1526117"/>
            <a:ext cx="19431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00" y="1526117"/>
            <a:ext cx="1676400" cy="1689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248" y="1691217"/>
            <a:ext cx="2590800" cy="1524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9448" y="3575050"/>
            <a:ext cx="2870200" cy="1638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79448" y="6016260"/>
            <a:ext cx="50420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00FF"/>
                </a:solidFill>
              </a:rPr>
              <a:t>Unupervised</a:t>
            </a:r>
            <a:r>
              <a:rPr lang="en-US" sz="2000" dirty="0" smtClean="0">
                <a:solidFill>
                  <a:srgbClr val="0000FF"/>
                </a:solidFill>
              </a:rPr>
              <a:t> learning: given data, but no labels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Much easier to get our hands on unlabeled data</a:t>
            </a:r>
          </a:p>
          <a:p>
            <a:r>
              <a:rPr lang="en-US" dirty="0" smtClean="0"/>
              <a:t>EM was an unsupervised approach</a:t>
            </a:r>
          </a:p>
          <a:p>
            <a:pPr lvl="1"/>
            <a:r>
              <a:rPr lang="en-US" dirty="0" smtClean="0"/>
              <a:t>learned clusters/groups without any label</a:t>
            </a:r>
          </a:p>
          <a:p>
            <a:pPr lvl="1"/>
            <a:r>
              <a:rPr lang="en-US" dirty="0" smtClean="0"/>
              <a:t>learned grammar probabilities without trees</a:t>
            </a:r>
          </a:p>
          <a:p>
            <a:pPr lvl="1"/>
            <a:r>
              <a:rPr lang="en-US" dirty="0" smtClean="0"/>
              <a:t>learned HMM probabilities without labels</a:t>
            </a:r>
          </a:p>
          <a:p>
            <a:r>
              <a:rPr lang="en-US" dirty="0" smtClean="0"/>
              <a:t>Because there is no label, often can get odd results</a:t>
            </a:r>
          </a:p>
          <a:p>
            <a:pPr lvl="1"/>
            <a:r>
              <a:rPr lang="en-US" dirty="0" smtClean="0"/>
              <a:t>grammar learned by inside-outside often has little relation to linguistically motivated grammar</a:t>
            </a:r>
          </a:p>
          <a:p>
            <a:pPr lvl="1"/>
            <a:r>
              <a:rPr lang="en-US" dirty="0" smtClean="0"/>
              <a:t>may cluster bananas/apples or green/red/yellow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573</TotalTime>
  <Words>2094</Words>
  <Application>Microsoft Macintosh PowerPoint</Application>
  <PresentationFormat>On-screen Show (4:3)</PresentationFormat>
  <Paragraphs>453</Paragraphs>
  <Slides>58</Slides>
  <Notes>11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0" baseType="lpstr">
      <vt:lpstr>Median</vt:lpstr>
      <vt:lpstr>Equation</vt:lpstr>
      <vt:lpstr>Natural Language Learning: Linear models</vt:lpstr>
      <vt:lpstr>Admin</vt:lpstr>
      <vt:lpstr>The mind-reading game</vt:lpstr>
      <vt:lpstr>The mind-reading game</vt:lpstr>
      <vt:lpstr>The mind-reading game</vt:lpstr>
      <vt:lpstr>Why machine learning?</vt:lpstr>
      <vt:lpstr>Machine learning problems</vt:lpstr>
      <vt:lpstr>Unsupervised learning</vt:lpstr>
      <vt:lpstr>Unsupervised learning</vt:lpstr>
      <vt:lpstr>Supervised learning</vt:lpstr>
      <vt:lpstr>Supervised learning</vt:lpstr>
      <vt:lpstr>Supervised learning: training</vt:lpstr>
      <vt:lpstr>Supervised learning: testing/classifying</vt:lpstr>
      <vt:lpstr>Feature based learning</vt:lpstr>
      <vt:lpstr>Feature based learning</vt:lpstr>
      <vt:lpstr>Feature examples</vt:lpstr>
      <vt:lpstr>Feature examples</vt:lpstr>
      <vt:lpstr>Feature examples</vt:lpstr>
      <vt:lpstr>Feature examples</vt:lpstr>
      <vt:lpstr>Lots of other features</vt:lpstr>
      <vt:lpstr>Power of feature-base methods</vt:lpstr>
      <vt:lpstr>The feature space</vt:lpstr>
      <vt:lpstr>The feature space</vt:lpstr>
      <vt:lpstr>Feature space</vt:lpstr>
      <vt:lpstr>Bayesian Classification</vt:lpstr>
      <vt:lpstr>Bayesian Classification</vt:lpstr>
      <vt:lpstr>Bayes rule for classification</vt:lpstr>
      <vt:lpstr>Bayesian classifiers</vt:lpstr>
      <vt:lpstr>The Naive Bayes Classifier</vt:lpstr>
      <vt:lpstr>Estimating parameters</vt:lpstr>
      <vt:lpstr>Maximum likelihood estimates</vt:lpstr>
      <vt:lpstr>Naïve Bayes Text Classification</vt:lpstr>
      <vt:lpstr>Naive Bayes on spam email</vt:lpstr>
      <vt:lpstr>Linear models</vt:lpstr>
      <vt:lpstr>Linear models</vt:lpstr>
      <vt:lpstr>Linear models: NB</vt:lpstr>
      <vt:lpstr>Regression vs. classification</vt:lpstr>
      <vt:lpstr>Regression vs. classification</vt:lpstr>
      <vt:lpstr>Model-based regression</vt:lpstr>
      <vt:lpstr>Linear regression</vt:lpstr>
      <vt:lpstr>Linear regression</vt:lpstr>
      <vt:lpstr>Error minimization</vt:lpstr>
      <vt:lpstr>Linear regression</vt:lpstr>
      <vt:lpstr>Linear regression</vt:lpstr>
      <vt:lpstr>Linear regression</vt:lpstr>
      <vt:lpstr>Multiple linear regression</vt:lpstr>
      <vt:lpstr>Multiple linear regression</vt:lpstr>
      <vt:lpstr>Probabilistic classification</vt:lpstr>
      <vt:lpstr>Classification</vt:lpstr>
      <vt:lpstr>The challenge</vt:lpstr>
      <vt:lpstr>Odds ratio</vt:lpstr>
      <vt:lpstr>Odds ratio</vt:lpstr>
      <vt:lpstr>Odds ratio</vt:lpstr>
      <vt:lpstr>Log odds (logit function)</vt:lpstr>
      <vt:lpstr>Log odds (logit function)</vt:lpstr>
      <vt:lpstr>Logistic function</vt:lpstr>
      <vt:lpstr>Logistic regression</vt:lpstr>
      <vt:lpstr>Logistic regression</vt:lpstr>
    </vt:vector>
  </TitlesOfParts>
  <Company>Pomona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Language Learning: Regression</dc:title>
  <dc:creator>Dave Kauchak</dc:creator>
  <cp:lastModifiedBy>Dave Kauchak</cp:lastModifiedBy>
  <cp:revision>97</cp:revision>
  <dcterms:created xsi:type="dcterms:W3CDTF">2011-02-28T23:05:29Z</dcterms:created>
  <dcterms:modified xsi:type="dcterms:W3CDTF">2011-02-28T23:07:35Z</dcterms:modified>
</cp:coreProperties>
</file>