
<file path=[Content_Types].xml><?xml version="1.0" encoding="utf-8"?>
<Types xmlns="http://schemas.openxmlformats.org/package/2006/content-types">
  <Default Extension="rels" ContentType="application/vnd.openxmlformats-package.relationships+xml"/>
  <Override PartName="/ppt/slides/slide14.xml" ContentType="application/vnd.openxmlformats-officedocument.presentationml.slide+xml"/>
  <Override PartName="/ppt/embeddings/oleObject8.bin" ContentType="application/vnd.openxmlformats-officedocument.oleObject"/>
  <Override PartName="/ppt/embeddings/oleObject1.bin" ContentType="application/vnd.openxmlformats-officedocument.oleObject"/>
  <Default Extension="xml" ContentType="application/xml"/>
  <Override PartName="/ppt/tableStyles.xml" ContentType="application/vnd.openxmlformats-officedocument.presentationml.tableStyles+xml"/>
  <Override PartName="/ppt/notesSlides/notesSlide1.xml" ContentType="application/vnd.openxmlformats-officedocument.presentationml.notesSlide+xml"/>
  <Override PartName="/ppt/slides/slide28.xml" ContentType="application/vnd.openxmlformats-officedocument.presentationml.slide+xml"/>
  <Override PartName="/ppt/slides/slide21.xml" ContentType="application/vnd.openxmlformats-officedocument.presentationml.slide+xml"/>
  <Override PartName="/ppt/slides/slide37.xml" ContentType="application/vnd.openxmlformats-officedocument.presentationml.slide+xml"/>
  <Override PartName="/ppt/slides/slide5.xml" ContentType="application/vnd.openxmlformats-officedocument.presentationml.slide+xml"/>
  <Override PartName="/ppt/notesSlides/notesSlide9.xml" ContentType="application/vnd.openxmlformats-officedocument.presentationml.notesSlide+xml"/>
  <Override PartName="/ppt/slideLayouts/slideLayout5.xml" ContentType="application/vnd.openxmlformats-officedocument.presentationml.slideLayout+xml"/>
  <Override PartName="/ppt/slides/slide30.xml" ContentType="application/vnd.openxmlformats-officedocument.presentationml.slide+xml"/>
  <Override PartName="/ppt/slides/slide13.xml" ContentType="application/vnd.openxmlformats-officedocument.presentationml.slide+xml"/>
  <Override PartName="/ppt/slideMasters/slideMaster1.xml" ContentType="application/vnd.openxmlformats-officedocument.presentationml.slideMaster+xml"/>
  <Override PartName="/ppt/embeddings/oleObject7.bin" ContentType="application/vnd.openxmlformats-officedocument.oleObject"/>
  <Override PartName="/ppt/notesSlides/notesSlide15.xml" ContentType="application/vnd.openxmlformats-officedocument.presentationml.notesSlide+xml"/>
  <Override PartName="/docProps/core.xml" ContentType="application/vnd.openxmlformats-package.core-properties+xml"/>
  <Override PartName="/ppt/notesSlides/notesSlide7.xml" ContentType="application/vnd.openxmlformats-officedocument.presentationml.notesSlide+xml"/>
  <Override PartName="/ppt/slides/slide27.xml" ContentType="application/vnd.openxmlformats-officedocument.presentationml.slide+xml"/>
  <Default Extension="vml" ContentType="application/vnd.openxmlformats-officedocument.vmlDrawing"/>
  <Override PartName="/ppt/slides/slide20.xml" ContentType="application/vnd.openxmlformats-officedocument.presentationml.slide+xml"/>
  <Override PartName="/ppt/slides/slide36.xml" ContentType="application/vnd.openxmlformats-officedocument.presentationml.slide+xml"/>
  <Default Extension="emf" ContentType="image/x-emf"/>
  <Override PartName="/ppt/slides/slide4.xml" ContentType="application/vnd.openxmlformats-officedocument.presentationml.slide+xml"/>
  <Override PartName="/ppt/slides/slide19.xml" ContentType="application/vnd.openxmlformats-officedocument.presentationml.slide+xml"/>
  <Override PartName="/ppt/notesSlides/notesSlide8.xml" ContentType="application/vnd.openxmlformats-officedocument.presentationml.notesSlide+xml"/>
  <Default Extension="png" ContentType="image/png"/>
  <Override PartName="/ppt/slideLayouts/slideLayout4.xml" ContentType="application/vnd.openxmlformats-officedocument.presentationml.slideLayout+xml"/>
  <Override PartName="/ppt/slides/slide12.xml" ContentType="application/vnd.openxmlformats-officedocument.presentationml.slide+xml"/>
  <Override PartName="/ppt/embeddings/oleObject6.bin" ContentType="application/vnd.openxmlformats-officedocument.oleObject"/>
  <Override PartName="/ppt/notesSlides/notesSlide14.xml" ContentType="application/vnd.openxmlformats-officedocument.presentationml.notesSlide+xml"/>
  <Override PartName="/ppt/notesSlides/notesSlide6.xml" ContentType="application/vnd.openxmlformats-officedocument.presentationml.notesSlide+xml"/>
  <Override PartName="/ppt/presProps.xml" ContentType="application/vnd.openxmlformats-officedocument.presentationml.presProps+xml"/>
  <Override PartName="/ppt/slides/slide26.xml" ContentType="application/vnd.openxmlformats-officedocument.presentationml.slide+xml"/>
  <Override PartName="/ppt/slides/slide35.xml" ContentType="application/vnd.openxmlformats-officedocument.presentationml.slide+xml"/>
  <Override PartName="/ppt/slides/slide3.xml" ContentType="application/vnd.openxmlformats-officedocument.presentationml.slide+xml"/>
  <Override PartName="/ppt/slides/slide18.xml" ContentType="application/vnd.openxmlformats-officedocument.presentationml.slide+xml"/>
  <Override PartName="/ppt/slideLayouts/slideLayout3.xml" ContentType="application/vnd.openxmlformats-officedocument.presentationml.slideLayout+xml"/>
  <Override PartName="/ppt/slides/slide11.xml" ContentType="application/vnd.openxmlformats-officedocument.presentationml.slide+xml"/>
  <Override PartName="/ppt/embeddings/oleObject5.bin" ContentType="application/vnd.openxmlformats-officedocument.oleObject"/>
  <Override PartName="/ppt/notesSlides/notesSlide13.xml" ContentType="application/vnd.openxmlformats-officedocument.presentationml.notesSlide+xml"/>
  <Override PartName="/ppt/notesSlides/notesSlide5.xml" ContentType="application/vnd.openxmlformats-officedocument.presentationml.notesSlide+xml"/>
  <Override PartName="/ppt/slides/slide25.xml" ContentType="application/vnd.openxmlformats-officedocument.presentationml.slide+xml"/>
  <Override PartName="/ppt/slides/slide9.xml" ContentType="application/vnd.openxmlformats-officedocument.presentationml.slide+xml"/>
  <Override PartName="/ppt/slideLayouts/slideLayout9.xml" ContentType="application/vnd.openxmlformats-officedocument.presentationml.slideLayout+xml"/>
  <Override PartName="/ppt/slides/slide34.xml" ContentType="application/vnd.openxmlformats-officedocument.presentationml.slide+xml"/>
  <Override PartName="/ppt/tags/tag1.xml" ContentType="application/vnd.openxmlformats-officedocument.presentationml.tags+xml"/>
  <Override PartName="/ppt/slides/slide2.xml" ContentType="application/vnd.openxmlformats-officedocument.presentationml.slide+xml"/>
  <Override PartName="/ppt/slideLayouts/slideLayout2.xml" ContentType="application/vnd.openxmlformats-officedocument.presentationml.slideLayout+xml"/>
  <Default Extension="xls" ContentType="application/vnd.ms-excel"/>
  <Override PartName="/ppt/slides/slide17.xml" ContentType="application/vnd.openxmlformats-officedocument.presentationml.slide+xml"/>
  <Override PartName="/ppt/slides/slide10.xml" ContentType="application/vnd.openxmlformats-officedocument.presentationml.slide+xml"/>
  <Override PartName="/ppt/embeddings/oleObject4.bin" ContentType="application/vnd.openxmlformats-officedocument.oleObject"/>
  <Override PartName="/ppt/notesSlides/notesSlide12.xml" ContentType="application/vnd.openxmlformats-officedocument.presentationml.notesSlide+xml"/>
  <Override PartName="/docProps/app.xml" ContentType="application/vnd.openxmlformats-officedocument.extended-properties+xml"/>
  <Override PartName="/ppt/notesSlides/notesSlide4.xml" ContentType="application/vnd.openxmlformats-officedocument.presentationml.notesSlide+xml"/>
  <Override PartName="/ppt/slides/slide41.xml" ContentType="application/vnd.openxmlformats-officedocument.presentationml.slide+xml"/>
  <Override PartName="/ppt/slides/slide24.xml" ContentType="application/vnd.openxmlformats-officedocument.presentationml.slide+xml"/>
  <Override PartName="/ppt/notesSlides/notesSlide10.xml" ContentType="application/vnd.openxmlformats-officedocument.presentationml.notesSlide+xml"/>
  <Override PartName="/ppt/slides/slide8.xml" ContentType="application/vnd.openxmlformats-officedocument.presentationml.slide+xml"/>
  <Override PartName="/ppt/slideLayouts/slideLayout8.xml" ContentType="application/vnd.openxmlformats-officedocument.presentationml.slideLayout+xml"/>
  <Override PartName="/ppt/slides/slide33.xml" ContentType="application/vnd.openxmlformats-officedocument.presentationml.slide+xml"/>
  <Override PartName="/ppt/slides/slide1.xml" ContentType="application/vnd.openxmlformats-officedocument.presentationml.slide+xml"/>
  <Override PartName="/ppt/slideLayouts/slideLayout1.xml" ContentType="application/vnd.openxmlformats-officedocument.presentationml.slideLayout+xml"/>
  <Override PartName="/ppt/slides/slide16.xml" ContentType="application/vnd.openxmlformats-officedocument.presentationml.slide+xml"/>
  <Default Extension="jpeg" ContentType="image/jpeg"/>
  <Override PartName="/ppt/viewProps.xml" ContentType="application/vnd.openxmlformats-officedocument.presentationml.viewProps+xml"/>
  <Override PartName="/ppt/embeddings/oleObject3.bin" ContentType="application/vnd.openxmlformats-officedocument.oleObject"/>
  <Override PartName="/ppt/notesSlides/notesSlide11.xml" ContentType="application/vnd.openxmlformats-officedocument.presentationml.notesSlide+xml"/>
  <Override PartName="/ppt/notesSlides/notesSlide3.xml" ContentType="application/vnd.openxmlformats-officedocument.presentationml.notesSlide+xml"/>
  <Override PartName="/ppt/slides/slide40.xml" ContentType="application/vnd.openxmlformats-officedocument.presentationml.slide+xml"/>
  <Override PartName="/ppt/theme/theme2.xml" ContentType="application/vnd.openxmlformats-officedocument.theme+xml"/>
  <Override PartName="/ppt/slideLayouts/slideLayout11.xml" ContentType="application/vnd.openxmlformats-officedocument.presentationml.slideLayout+xml"/>
  <Override PartName="/ppt/slides/slide39.xml" ContentType="application/vnd.openxmlformats-officedocument.presentationml.slide+xml"/>
  <Override PartName="/ppt/slides/slide23.xml" ContentType="application/vnd.openxmlformats-officedocument.presentationml.slide+xml"/>
  <Override PartName="/ppt/slides/slide7.xml" ContentType="application/vnd.openxmlformats-officedocument.presentationml.slide+xml"/>
  <Override PartName="/ppt/slideLayouts/slideLayout7.xml" ContentType="application/vnd.openxmlformats-officedocument.presentationml.slideLayout+xml"/>
  <Override PartName="/ppt/slides/slide32.xml" ContentType="application/vnd.openxmlformats-officedocument.presentationml.slide+xml"/>
  <Override PartName="/ppt/notesMasters/notesMaster1.xml" ContentType="application/vnd.openxmlformats-officedocument.presentationml.notesMaster+xml"/>
  <Override PartName="/ppt/slides/slide15.xml" ContentType="application/vnd.openxmlformats-officedocument.presentationml.slide+xml"/>
  <Override PartName="/ppt/embeddings/oleObject9.bin" ContentType="application/vnd.openxmlformats-officedocument.oleObject"/>
  <Override PartName="/ppt/embeddings/oleObject2.bin" ContentType="application/vnd.openxmlformats-officedocument.oleObject"/>
  <Override PartName="/ppt/notesSlides/notesSlide2.xml" ContentType="application/vnd.openxmlformats-officedocument.presentationml.notesSlide+xml"/>
  <Override PartName="/ppt/slides/slide29.xml" ContentType="application/vnd.openxmlformats-officedocument.presentationml.slide+xml"/>
  <Override PartName="/ppt/theme/theme1.xml" ContentType="application/vnd.openxmlformats-officedocument.theme+xml"/>
  <Override PartName="/ppt/slides/slide22.xml" ContentType="application/vnd.openxmlformats-officedocument.presentationml.slide+xml"/>
  <Override PartName="/ppt/slides/slide38.xml" ContentType="application/vnd.openxmlformats-officedocument.presentationml.slide+xml"/>
  <Override PartName="/ppt/presentation.xml" ContentType="application/vnd.openxmlformats-officedocument.presentationml.presentation.main+xml"/>
  <Override PartName="/ppt/slides/slide6.xml" ContentType="application/vnd.openxmlformats-officedocument.presentationml.slide+xml"/>
  <Override PartName="/ppt/slideLayouts/slideLayout10.xml" ContentType="application/vnd.openxmlformats-officedocument.presentationml.slideLayout+xml"/>
  <Override PartName="/ppt/slideLayouts/slideLayout6.xml" ContentType="application/vnd.openxmlformats-officedocument.presentationml.slideLayout+xml"/>
  <Override PartName="/ppt/slides/slide31.xml" ContentType="application/vnd.openxmlformats-officedocument.presentationml.slide+xml"/>
  <Default Extension="bin" ContentType="application/vnd.openxmlformats-officedocument.presentationml.printerSettings"/>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60" r:id="rId1"/>
  </p:sldMasterIdLst>
  <p:notesMasterIdLst>
    <p:notesMasterId r:id="rId43"/>
  </p:notesMasterIdLst>
  <p:sldIdLst>
    <p:sldId id="686" r:id="rId2"/>
    <p:sldId id="256" r:id="rId3"/>
    <p:sldId id="356" r:id="rId4"/>
    <p:sldId id="687" r:id="rId5"/>
    <p:sldId id="691" r:id="rId6"/>
    <p:sldId id="690" r:id="rId7"/>
    <p:sldId id="692" r:id="rId8"/>
    <p:sldId id="696" r:id="rId9"/>
    <p:sldId id="694" r:id="rId10"/>
    <p:sldId id="697" r:id="rId11"/>
    <p:sldId id="711" r:id="rId12"/>
    <p:sldId id="698" r:id="rId13"/>
    <p:sldId id="684" r:id="rId14"/>
    <p:sldId id="699" r:id="rId15"/>
    <p:sldId id="700" r:id="rId16"/>
    <p:sldId id="703" r:id="rId17"/>
    <p:sldId id="706" r:id="rId18"/>
    <p:sldId id="705" r:id="rId19"/>
    <p:sldId id="707" r:id="rId20"/>
    <p:sldId id="714" r:id="rId21"/>
    <p:sldId id="708" r:id="rId22"/>
    <p:sldId id="713" r:id="rId23"/>
    <p:sldId id="710" r:id="rId24"/>
    <p:sldId id="709" r:id="rId25"/>
    <p:sldId id="712" r:id="rId26"/>
    <p:sldId id="716" r:id="rId27"/>
    <p:sldId id="719" r:id="rId28"/>
    <p:sldId id="720" r:id="rId29"/>
    <p:sldId id="715" r:id="rId30"/>
    <p:sldId id="753" r:id="rId31"/>
    <p:sldId id="717" r:id="rId32"/>
    <p:sldId id="725" r:id="rId33"/>
    <p:sldId id="726" r:id="rId34"/>
    <p:sldId id="727" r:id="rId35"/>
    <p:sldId id="728" r:id="rId36"/>
    <p:sldId id="729" r:id="rId37"/>
    <p:sldId id="731" r:id="rId38"/>
    <p:sldId id="736" r:id="rId39"/>
    <p:sldId id="732" r:id="rId40"/>
    <p:sldId id="733" r:id="rId41"/>
    <p:sldId id="737" r:id="rId4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showOutlineIcons="0">
    <p:restoredLeft sz="15685" autoAdjust="0"/>
    <p:restoredTop sz="85057" autoAdjust="0"/>
  </p:normalViewPr>
  <p:slideViewPr>
    <p:cSldViewPr snapToObjects="1">
      <p:cViewPr varScale="1">
        <p:scale>
          <a:sx n="98" d="100"/>
          <a:sy n="98" d="100"/>
        </p:scale>
        <p:origin x="-1176" y="-12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46" Type="http://schemas.openxmlformats.org/officeDocument/2006/relationships/viewProps" Target="viewProps.xml"/><Relationship Id="rId47" Type="http://schemas.openxmlformats.org/officeDocument/2006/relationships/theme" Target="theme/theme1.xml"/><Relationship Id="rId48"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notesMaster" Target="notesMasters/notesMaster1.xml"/><Relationship Id="rId44" Type="http://schemas.openxmlformats.org/officeDocument/2006/relationships/printerSettings" Target="printerSettings/printerSettings1.bin"/><Relationship Id="rId45"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emf"/><Relationship Id="rId2" Type="http://schemas.openxmlformats.org/officeDocument/2006/relationships/image" Target="../media/image7.emf"/><Relationship Id="rId3" Type="http://schemas.openxmlformats.org/officeDocument/2006/relationships/image" Target="../media/image8.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0.png"/><Relationship Id="rId2" Type="http://schemas.openxmlformats.org/officeDocument/2006/relationships/image" Target="../media/image11.png"/></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2.emf"/><Relationship Id="rId2" Type="http://schemas.openxmlformats.org/officeDocument/2006/relationships/image" Target="../media/image13.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4.png"/><Relationship Id="rId2" Type="http://schemas.openxmlformats.org/officeDocument/2006/relationships/image" Target="../media/image15.png"/><Relationship Id="rId3" Type="http://schemas.openxmlformats.org/officeDocument/2006/relationships/image" Target="../media/image16.png"/></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7.emf"/><Relationship Id="rId2" Type="http://schemas.openxmlformats.org/officeDocument/2006/relationships/image" Target="../media/image18.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22.png"/><Relationship Id="rId2" Type="http://schemas.openxmlformats.org/officeDocument/2006/relationships/image" Target="../media/image23.png"/><Relationship Id="rId3" Type="http://schemas.openxmlformats.org/officeDocument/2006/relationships/image" Target="../media/image24.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E00213A-4496-8E41-939D-6D779164903A}" type="datetimeFigureOut">
              <a:rPr lang="en-US" smtClean="0"/>
              <a:pPr/>
              <a:t>2/21/11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93E9A50-EED1-FA4E-868B-D30F9FDBA6F4}"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2098" name="Slide Image Placeholder 1"/>
          <p:cNvSpPr>
            <a:spLocks noGrp="1" noRot="1" noChangeAspect="1" noTextEdit="1"/>
          </p:cNvSpPr>
          <p:nvPr>
            <p:ph type="sldImg"/>
          </p:nvPr>
        </p:nvSpPr>
        <p:spPr bwMode="auto">
          <a:noFill/>
          <a:ln>
            <a:solidFill>
              <a:srgbClr val="000000"/>
            </a:solidFill>
            <a:miter lim="800000"/>
            <a:headEnd/>
            <a:tailEnd/>
          </a:ln>
        </p:spPr>
      </p:sp>
      <p:sp>
        <p:nvSpPr>
          <p:cNvPr id="132099" name="Notes Placeholder 2"/>
          <p:cNvSpPr>
            <a:spLocks noGrp="1"/>
          </p:cNvSpPr>
          <p:nvPr>
            <p:ph type="body" idx="1"/>
          </p:nvPr>
        </p:nvSpPr>
        <p:spPr bwMode="auto">
          <a:noFill/>
        </p:spPr>
        <p:txBody>
          <a:bodyPr/>
          <a:lstStyle/>
          <a:p>
            <a:pPr>
              <a:buFontTx/>
              <a:buNone/>
            </a:pPr>
            <a:endParaRPr lang="en-US" baseline="0" dirty="0" smtClean="0"/>
          </a:p>
        </p:txBody>
      </p:sp>
      <p:sp>
        <p:nvSpPr>
          <p:cNvPr id="4" name="Slide Number Placeholder 3"/>
          <p:cNvSpPr>
            <a:spLocks noGrp="1"/>
          </p:cNvSpPr>
          <p:nvPr>
            <p:ph type="sldNum" sz="quarter" idx="5"/>
          </p:nvPr>
        </p:nvSpPr>
        <p:spPr/>
        <p:txBody>
          <a:bodyPr/>
          <a:lstStyle/>
          <a:p>
            <a:fld id="{D1CF0856-AE0D-394A-B399-92B9FE0D1115}" type="slidenum">
              <a:rPr lang="en-US"/>
              <a:pPr/>
              <a:t>6</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4690" name="Slide Image Placeholder 1"/>
          <p:cNvSpPr>
            <a:spLocks noGrp="1" noRot="1" noChangeAspect="1" noTextEdit="1"/>
          </p:cNvSpPr>
          <p:nvPr>
            <p:ph type="sldImg"/>
          </p:nvPr>
        </p:nvSpPr>
        <p:spPr bwMode="auto">
          <a:noFill/>
          <a:ln>
            <a:solidFill>
              <a:srgbClr val="000000"/>
            </a:solidFill>
            <a:miter lim="800000"/>
            <a:headEnd/>
            <a:tailEnd/>
          </a:ln>
        </p:spPr>
      </p:sp>
      <p:sp>
        <p:nvSpPr>
          <p:cNvPr id="114691" name="Notes Placeholder 2"/>
          <p:cNvSpPr>
            <a:spLocks noGrp="1"/>
          </p:cNvSpPr>
          <p:nvPr>
            <p:ph type="body" idx="1"/>
          </p:nvPr>
        </p:nvSpPr>
        <p:spPr bwMode="auto">
          <a:noFill/>
        </p:spPr>
        <p:txBody>
          <a:bodyPr/>
          <a:lstStyle/>
          <a:p>
            <a:pPr eaLnBrk="1" hangingPunct="1">
              <a:spcBef>
                <a:spcPct val="0"/>
              </a:spcBef>
            </a:pPr>
            <a:endParaRPr lang="en-US"/>
          </a:p>
        </p:txBody>
      </p:sp>
      <p:sp>
        <p:nvSpPr>
          <p:cNvPr id="41988" name="Slide Number Placeholder 3"/>
          <p:cNvSpPr>
            <a:spLocks noGrp="1"/>
          </p:cNvSpPr>
          <p:nvPr>
            <p:ph type="sldNum" sz="quarter" idx="5"/>
          </p:nvPr>
        </p:nvSpPr>
        <p:spPr bwMode="auto">
          <a:ln>
            <a:miter lim="800000"/>
            <a:headEnd/>
            <a:tailEnd/>
          </a:ln>
        </p:spPr>
        <p:txBody>
          <a:bodyPr/>
          <a:lstStyle/>
          <a:p>
            <a:fld id="{6ADB6F3B-97D9-ED4B-860B-3FD1006AEEE7}" type="slidenum">
              <a:rPr lang="en-US" b="1">
                <a:solidFill>
                  <a:srgbClr val="000000"/>
                </a:solidFill>
                <a:latin typeface="Times New Roman" charset="0"/>
              </a:rPr>
              <a:pPr/>
              <a:t>27</a:t>
            </a:fld>
            <a:endParaRPr lang="en-US" b="1">
              <a:solidFill>
                <a:srgbClr val="000000"/>
              </a:solidFill>
              <a:latin typeface="Times New Roman"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5714" name="Slide Image Placeholder 1"/>
          <p:cNvSpPr>
            <a:spLocks noGrp="1" noRot="1" noChangeAspect="1" noTextEdit="1"/>
          </p:cNvSpPr>
          <p:nvPr>
            <p:ph type="sldImg"/>
          </p:nvPr>
        </p:nvSpPr>
        <p:spPr bwMode="auto">
          <a:noFill/>
          <a:ln>
            <a:solidFill>
              <a:srgbClr val="000000"/>
            </a:solidFill>
            <a:miter lim="800000"/>
            <a:headEnd/>
            <a:tailEnd/>
          </a:ln>
        </p:spPr>
      </p:sp>
      <p:sp>
        <p:nvSpPr>
          <p:cNvPr id="115715" name="Notes Placeholder 2"/>
          <p:cNvSpPr>
            <a:spLocks noGrp="1"/>
          </p:cNvSpPr>
          <p:nvPr>
            <p:ph type="body" idx="1"/>
          </p:nvPr>
        </p:nvSpPr>
        <p:spPr bwMode="auto">
          <a:noFill/>
        </p:spPr>
        <p:txBody>
          <a:bodyPr/>
          <a:lstStyle/>
          <a:p>
            <a:pPr eaLnBrk="1" hangingPunct="1">
              <a:spcBef>
                <a:spcPct val="0"/>
              </a:spcBef>
            </a:pPr>
            <a:endParaRPr lang="en-US"/>
          </a:p>
        </p:txBody>
      </p:sp>
      <p:sp>
        <p:nvSpPr>
          <p:cNvPr id="43012" name="Slide Number Placeholder 3"/>
          <p:cNvSpPr txBox="1">
            <a:spLocks noGrp="1"/>
          </p:cNvSpPr>
          <p:nvPr/>
        </p:nvSpPr>
        <p:spPr bwMode="auto">
          <a:xfrm>
            <a:off x="3884613" y="8685213"/>
            <a:ext cx="2971800" cy="457200"/>
          </a:xfrm>
          <a:prstGeom prst="rect">
            <a:avLst/>
          </a:prstGeom>
          <a:noFill/>
          <a:ln>
            <a:miter lim="800000"/>
            <a:headEnd/>
            <a:tailEnd/>
          </a:ln>
        </p:spPr>
        <p:txBody>
          <a:bodyPr anchor="b">
            <a:prstTxWarp prst="textNoShape">
              <a:avLst/>
            </a:prstTxWarp>
          </a:bodyPr>
          <a:lstStyle/>
          <a:p>
            <a:pPr algn="r"/>
            <a:fld id="{BF5DCA79-A822-114A-8D18-2D2A056560AC}" type="slidenum">
              <a:rPr lang="en-US" sz="1200" b="1">
                <a:solidFill>
                  <a:srgbClr val="000000"/>
                </a:solidFill>
                <a:latin typeface="Times New Roman" charset="0"/>
              </a:rPr>
              <a:pPr algn="r"/>
              <a:t>28</a:t>
            </a:fld>
            <a:endParaRPr lang="en-US" sz="1200" b="1">
              <a:solidFill>
                <a:srgbClr val="000000"/>
              </a:solidFill>
              <a:latin typeface="Times New Roman"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0834" name="Slide Image Placeholder 1"/>
          <p:cNvSpPr>
            <a:spLocks noGrp="1" noRot="1" noChangeAspect="1" noTextEdit="1"/>
          </p:cNvSpPr>
          <p:nvPr>
            <p:ph type="sldImg"/>
          </p:nvPr>
        </p:nvSpPr>
        <p:spPr bwMode="auto">
          <a:noFill/>
          <a:ln>
            <a:solidFill>
              <a:srgbClr val="000000"/>
            </a:solidFill>
            <a:miter lim="800000"/>
            <a:headEnd/>
            <a:tailEnd/>
          </a:ln>
        </p:spPr>
      </p:sp>
      <p:sp>
        <p:nvSpPr>
          <p:cNvPr id="120835" name="Notes Placeholder 2"/>
          <p:cNvSpPr>
            <a:spLocks noGrp="1"/>
          </p:cNvSpPr>
          <p:nvPr>
            <p:ph type="body" idx="1"/>
          </p:nvPr>
        </p:nvSpPr>
        <p:spPr bwMode="auto">
          <a:noFill/>
        </p:spPr>
        <p:txBody>
          <a:bodyPr/>
          <a:lstStyle/>
          <a:p>
            <a:endParaRPr lang="en-US"/>
          </a:p>
        </p:txBody>
      </p:sp>
      <p:sp>
        <p:nvSpPr>
          <p:cNvPr id="4" name="Slide Number Placeholder 3"/>
          <p:cNvSpPr>
            <a:spLocks noGrp="1"/>
          </p:cNvSpPr>
          <p:nvPr>
            <p:ph type="sldNum" sz="quarter" idx="5"/>
          </p:nvPr>
        </p:nvSpPr>
        <p:spPr/>
        <p:txBody>
          <a:bodyPr/>
          <a:lstStyle/>
          <a:p>
            <a:fld id="{08AF8F7A-BCA1-EF44-A3B7-56E35DC5053E}" type="slidenum">
              <a:rPr lang="en-US"/>
              <a:pPr/>
              <a:t>32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1858" name="Slide Image Placeholder 1"/>
          <p:cNvSpPr>
            <a:spLocks noGrp="1" noRot="1" noChangeAspect="1" noTextEdit="1"/>
          </p:cNvSpPr>
          <p:nvPr>
            <p:ph type="sldImg"/>
          </p:nvPr>
        </p:nvSpPr>
        <p:spPr bwMode="auto">
          <a:noFill/>
          <a:ln>
            <a:solidFill>
              <a:srgbClr val="000000"/>
            </a:solidFill>
            <a:miter lim="800000"/>
            <a:headEnd/>
            <a:tailEnd/>
          </a:ln>
        </p:spPr>
      </p:sp>
      <p:sp>
        <p:nvSpPr>
          <p:cNvPr id="121859" name="Notes Placeholder 2"/>
          <p:cNvSpPr>
            <a:spLocks noGrp="1"/>
          </p:cNvSpPr>
          <p:nvPr>
            <p:ph type="body" idx="1"/>
          </p:nvPr>
        </p:nvSpPr>
        <p:spPr bwMode="auto">
          <a:noFill/>
        </p:spPr>
        <p:txBody>
          <a:bodyPr/>
          <a:lstStyle/>
          <a:p>
            <a:endParaRPr lang="en-US"/>
          </a:p>
        </p:txBody>
      </p:sp>
      <p:sp>
        <p:nvSpPr>
          <p:cNvPr id="4" name="Slide Number Placeholder 3"/>
          <p:cNvSpPr>
            <a:spLocks noGrp="1"/>
          </p:cNvSpPr>
          <p:nvPr>
            <p:ph type="sldNum" sz="quarter" idx="5"/>
          </p:nvPr>
        </p:nvSpPr>
        <p:spPr/>
        <p:txBody>
          <a:bodyPr/>
          <a:lstStyle/>
          <a:p>
            <a:fld id="{A05696A1-EA94-2A4E-8F09-290CE2B1363D}" type="slidenum">
              <a:rPr lang="en-US"/>
              <a:pPr/>
              <a:t>33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2882" name="Slide Image Placeholder 1"/>
          <p:cNvSpPr>
            <a:spLocks noGrp="1" noRot="1" noChangeAspect="1" noTextEdit="1"/>
          </p:cNvSpPr>
          <p:nvPr>
            <p:ph type="sldImg"/>
          </p:nvPr>
        </p:nvSpPr>
        <p:spPr bwMode="auto">
          <a:noFill/>
          <a:ln>
            <a:solidFill>
              <a:srgbClr val="000000"/>
            </a:solidFill>
            <a:miter lim="800000"/>
            <a:headEnd/>
            <a:tailEnd/>
          </a:ln>
        </p:spPr>
      </p:sp>
      <p:sp>
        <p:nvSpPr>
          <p:cNvPr id="122883" name="Notes Placeholder 2"/>
          <p:cNvSpPr>
            <a:spLocks noGrp="1"/>
          </p:cNvSpPr>
          <p:nvPr>
            <p:ph type="body" idx="1"/>
          </p:nvPr>
        </p:nvSpPr>
        <p:spPr bwMode="auto">
          <a:noFill/>
        </p:spPr>
        <p:txBody>
          <a:bodyPr/>
          <a:lstStyle/>
          <a:p>
            <a:endParaRPr lang="en-US"/>
          </a:p>
        </p:txBody>
      </p:sp>
      <p:sp>
        <p:nvSpPr>
          <p:cNvPr id="4" name="Slide Number Placeholder 3"/>
          <p:cNvSpPr>
            <a:spLocks noGrp="1"/>
          </p:cNvSpPr>
          <p:nvPr>
            <p:ph type="sldNum" sz="quarter" idx="5"/>
          </p:nvPr>
        </p:nvSpPr>
        <p:spPr/>
        <p:txBody>
          <a:bodyPr/>
          <a:lstStyle/>
          <a:p>
            <a:fld id="{BCFF1BC7-BC27-1A4A-809D-90D57AC1988B}" type="slidenum">
              <a:rPr lang="en-US"/>
              <a:pPr/>
              <a:t>34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7826" name="Rectangle 1"/>
          <p:cNvSpPr>
            <a:spLocks noGrp="1" noRot="1" noChangeAspect="1" noChangeArrowheads="1" noTextEdit="1"/>
          </p:cNvSpPr>
          <p:nvPr>
            <p:ph type="sldImg"/>
          </p:nvPr>
        </p:nvSpPr>
        <p:spPr>
          <a:solidFill>
            <a:srgbClr val="FFFFFF"/>
          </a:solidFill>
          <a:ln/>
        </p:spPr>
      </p:sp>
      <p:sp>
        <p:nvSpPr>
          <p:cNvPr id="77827" name="Rectangle 2"/>
          <p:cNvSpPr>
            <a:spLocks noGrp="1" noChangeArrowheads="1"/>
          </p:cNvSpPr>
          <p:nvPr>
            <p:ph type="body" idx="1"/>
          </p:nvPr>
        </p:nvSpPr>
        <p:spPr>
          <a:noFill/>
          <a:ln/>
        </p:spPr>
        <p:txBody>
          <a:bodyPr>
            <a:normAutofit fontScale="92500" lnSpcReduction="20000"/>
          </a:bodyPr>
          <a:lstStyle/>
          <a:p>
            <a:pPr eaLnBrk="1" hangingPunct="1"/>
            <a:r>
              <a:rPr lang="en-US" sz="2200" dirty="0">
                <a:latin typeface="Lucida Grande" pitchFamily="-106" charset="0"/>
                <a:ea typeface="Lucida Grande" pitchFamily="-106" charset="0"/>
                <a:cs typeface="Lucida Grande" pitchFamily="-106" charset="0"/>
                <a:sym typeface="Lucida Grande" pitchFamily="-106" charset="0"/>
              </a:rPr>
              <a:t>So, what are latent variable grammars? The idea is that we take our observed parse trees and augment them with latent variables at each node. Each observed category, like NP, is thereby split into a set of subcategories NP-0 through NP-</a:t>
            </a:r>
            <a:r>
              <a:rPr lang="en-US" sz="2200" dirty="0" err="1">
                <a:latin typeface="Lucida Grande" pitchFamily="-106" charset="0"/>
                <a:ea typeface="Lucida Grande" pitchFamily="-106" charset="0"/>
                <a:cs typeface="Lucida Grande" pitchFamily="-106" charset="0"/>
                <a:sym typeface="Lucida Grande" pitchFamily="-106" charset="0"/>
              </a:rPr>
              <a:t>k</a:t>
            </a:r>
            <a:r>
              <a:rPr lang="en-US" sz="2200" dirty="0">
                <a:latin typeface="Lucida Grande" pitchFamily="-106" charset="0"/>
                <a:ea typeface="Lucida Grande" pitchFamily="-106" charset="0"/>
                <a:cs typeface="Lucida Grande" pitchFamily="-106" charset="0"/>
                <a:sym typeface="Lucida Grande" pitchFamily="-106" charset="0"/>
              </a:rPr>
              <a:t>. This also creates a set of exponentially many derivations. We then learn distributions over the new subcategories and these derivations. The resulting grammars look like this, where we have now many rules for each of the original rules that we started with. For example ...</a:t>
            </a:r>
          </a:p>
          <a:p>
            <a:pPr eaLnBrk="1" hangingPunct="1"/>
            <a:r>
              <a:rPr lang="en-US" sz="2200" dirty="0">
                <a:latin typeface="Lucida Grande" pitchFamily="-106" charset="0"/>
                <a:ea typeface="Lucida Grande" pitchFamily="-106" charset="0"/>
                <a:cs typeface="Lucida Grande" pitchFamily="-106" charset="0"/>
                <a:sym typeface="Lucida Grande" pitchFamily="-106" charset="0"/>
              </a:rPr>
              <a:t>The learning process determines the exact set of rules, as well as the parameter values.</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2098" name="Slide Image Placeholder 1"/>
          <p:cNvSpPr>
            <a:spLocks noGrp="1" noRot="1" noChangeAspect="1" noTextEdit="1"/>
          </p:cNvSpPr>
          <p:nvPr>
            <p:ph type="sldImg"/>
          </p:nvPr>
        </p:nvSpPr>
        <p:spPr bwMode="auto">
          <a:noFill/>
          <a:ln>
            <a:solidFill>
              <a:srgbClr val="000000"/>
            </a:solidFill>
            <a:miter lim="800000"/>
            <a:headEnd/>
            <a:tailEnd/>
          </a:ln>
        </p:spPr>
      </p:sp>
      <p:sp>
        <p:nvSpPr>
          <p:cNvPr id="132099" name="Notes Placeholder 2"/>
          <p:cNvSpPr>
            <a:spLocks noGrp="1"/>
          </p:cNvSpPr>
          <p:nvPr>
            <p:ph type="body" idx="1"/>
          </p:nvPr>
        </p:nvSpPr>
        <p:spPr bwMode="auto">
          <a:noFill/>
        </p:spPr>
        <p:txBody>
          <a:bodyPr/>
          <a:lstStyle/>
          <a:p>
            <a:pPr>
              <a:buFontTx/>
              <a:buNone/>
            </a:pPr>
            <a:endParaRPr lang="en-US" baseline="0" dirty="0" smtClean="0"/>
          </a:p>
        </p:txBody>
      </p:sp>
      <p:sp>
        <p:nvSpPr>
          <p:cNvPr id="4" name="Slide Number Placeholder 3"/>
          <p:cNvSpPr>
            <a:spLocks noGrp="1"/>
          </p:cNvSpPr>
          <p:nvPr>
            <p:ph type="sldNum" sz="quarter" idx="5"/>
          </p:nvPr>
        </p:nvSpPr>
        <p:spPr/>
        <p:txBody>
          <a:bodyPr/>
          <a:lstStyle/>
          <a:p>
            <a:fld id="{D1CF0856-AE0D-394A-B399-92B9FE0D1115}" type="slidenum">
              <a:rPr lang="en-US"/>
              <a:pPr/>
              <a:t>8</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2098" name="Slide Image Placeholder 1"/>
          <p:cNvSpPr>
            <a:spLocks noGrp="1" noRot="1" noChangeAspect="1" noTextEdit="1"/>
          </p:cNvSpPr>
          <p:nvPr>
            <p:ph type="sldImg"/>
          </p:nvPr>
        </p:nvSpPr>
        <p:spPr bwMode="auto">
          <a:noFill/>
          <a:ln>
            <a:solidFill>
              <a:srgbClr val="000000"/>
            </a:solidFill>
            <a:miter lim="800000"/>
            <a:headEnd/>
            <a:tailEnd/>
          </a:ln>
        </p:spPr>
      </p:sp>
      <p:sp>
        <p:nvSpPr>
          <p:cNvPr id="132099" name="Notes Placeholder 2"/>
          <p:cNvSpPr>
            <a:spLocks noGrp="1"/>
          </p:cNvSpPr>
          <p:nvPr>
            <p:ph type="body" idx="1"/>
          </p:nvPr>
        </p:nvSpPr>
        <p:spPr bwMode="auto">
          <a:noFill/>
        </p:spPr>
        <p:txBody>
          <a:bodyPr/>
          <a:lstStyle/>
          <a:p>
            <a:pPr>
              <a:buFontTx/>
              <a:buNone/>
            </a:pPr>
            <a:endParaRPr lang="en-US" baseline="0" dirty="0" smtClean="0"/>
          </a:p>
        </p:txBody>
      </p:sp>
      <p:sp>
        <p:nvSpPr>
          <p:cNvPr id="4" name="Slide Number Placeholder 3"/>
          <p:cNvSpPr>
            <a:spLocks noGrp="1"/>
          </p:cNvSpPr>
          <p:nvPr>
            <p:ph type="sldNum" sz="quarter" idx="5"/>
          </p:nvPr>
        </p:nvSpPr>
        <p:spPr/>
        <p:txBody>
          <a:bodyPr/>
          <a:lstStyle/>
          <a:p>
            <a:fld id="{D1CF0856-AE0D-394A-B399-92B9FE0D1115}" type="slidenum">
              <a:rPr lang="en-US"/>
              <a:pPr/>
              <a:t>10</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3666" name="Slide Image Placeholder 1"/>
          <p:cNvSpPr>
            <a:spLocks noGrp="1" noRot="1" noChangeAspect="1" noTextEdit="1"/>
          </p:cNvSpPr>
          <p:nvPr>
            <p:ph type="sldImg"/>
          </p:nvPr>
        </p:nvSpPr>
        <p:spPr bwMode="auto">
          <a:noFill/>
          <a:ln>
            <a:solidFill>
              <a:srgbClr val="000000"/>
            </a:solidFill>
            <a:miter lim="800000"/>
            <a:headEnd/>
            <a:tailEnd/>
          </a:ln>
        </p:spPr>
      </p:sp>
      <p:sp>
        <p:nvSpPr>
          <p:cNvPr id="113667" name="Notes Placeholder 2"/>
          <p:cNvSpPr>
            <a:spLocks noGrp="1"/>
          </p:cNvSpPr>
          <p:nvPr>
            <p:ph type="body" idx="1"/>
          </p:nvPr>
        </p:nvSpPr>
        <p:spPr bwMode="auto">
          <a:noFill/>
        </p:spPr>
        <p:txBody>
          <a:bodyPr/>
          <a:lstStyle/>
          <a:p>
            <a:pPr eaLnBrk="1" hangingPunct="1">
              <a:spcBef>
                <a:spcPct val="0"/>
              </a:spcBef>
            </a:pPr>
            <a:endParaRPr lang="en-US"/>
          </a:p>
        </p:txBody>
      </p:sp>
      <p:sp>
        <p:nvSpPr>
          <p:cNvPr id="40964" name="Slide Number Placeholder 3"/>
          <p:cNvSpPr>
            <a:spLocks noGrp="1"/>
          </p:cNvSpPr>
          <p:nvPr>
            <p:ph type="sldNum" sz="quarter" idx="5"/>
          </p:nvPr>
        </p:nvSpPr>
        <p:spPr bwMode="auto">
          <a:ln>
            <a:miter lim="800000"/>
            <a:headEnd/>
            <a:tailEnd/>
          </a:ln>
        </p:spPr>
        <p:txBody>
          <a:bodyPr/>
          <a:lstStyle/>
          <a:p>
            <a:fld id="{A5EEB88E-7757-5A4B-AAD0-720926D7CF1D}" type="slidenum">
              <a:rPr lang="en-US" b="1">
                <a:solidFill>
                  <a:srgbClr val="000000"/>
                </a:solidFill>
                <a:latin typeface="Times New Roman" charset="0"/>
              </a:rPr>
              <a:pPr/>
              <a:t>13</a:t>
            </a:fld>
            <a:endParaRPr lang="en-US" b="1">
              <a:solidFill>
                <a:srgbClr val="000000"/>
              </a:solidFill>
              <a:latin typeface="Times New Roman"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p:spPr>
        <p:txBody>
          <a:bodyPr/>
          <a:lstStyle/>
          <a:p>
            <a:fld id="{CB0303C0-64AA-8F44-8A97-13603E039D12}" type="slidenum">
              <a:rPr lang="en-US">
                <a:solidFill>
                  <a:srgbClr val="000000"/>
                </a:solidFill>
                <a:latin typeface="Arial Narrow" pitchFamily="-106" charset="0"/>
                <a:ea typeface="ヒラギノ角ゴ Pro W3" pitchFamily="-106" charset="-128"/>
                <a:cs typeface="ヒラギノ角ゴ Pro W3" pitchFamily="-106" charset="-128"/>
                <a:sym typeface="Arial Narrow" pitchFamily="-106" charset="0"/>
              </a:rPr>
              <a:pPr/>
              <a:t>14</a:t>
            </a:fld>
            <a:endParaRPr lang="en-US">
              <a:solidFill>
                <a:srgbClr val="000000"/>
              </a:solidFill>
              <a:latin typeface="Arial Narrow" pitchFamily="-106" charset="0"/>
              <a:ea typeface="ヒラギノ角ゴ Pro W3" pitchFamily="-106" charset="-128"/>
              <a:cs typeface="ヒラギノ角ゴ Pro W3" pitchFamily="-106" charset="-128"/>
              <a:sym typeface="Arial Narrow" pitchFamily="-106" charset="0"/>
            </a:endParaRPr>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p:spPr>
        <p:txBody>
          <a:bodyPr/>
          <a:lstStyle/>
          <a:p>
            <a:pPr eaLnBrk="1" hangingPunct="1"/>
            <a:endParaRPr lang="en-US">
              <a:latin typeface="Arial" pitchFamily="-106"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3730" name="Rectangle 1"/>
          <p:cNvSpPr>
            <a:spLocks noGrp="1" noRot="1" noChangeAspect="1" noChangeArrowheads="1" noTextEdit="1"/>
          </p:cNvSpPr>
          <p:nvPr>
            <p:ph type="sldImg"/>
          </p:nvPr>
        </p:nvSpPr>
        <p:spPr>
          <a:solidFill>
            <a:srgbClr val="FFFFFF"/>
          </a:solidFill>
          <a:ln/>
        </p:spPr>
      </p:sp>
      <p:sp>
        <p:nvSpPr>
          <p:cNvPr id="73731" name="Rectangle 2"/>
          <p:cNvSpPr>
            <a:spLocks noGrp="1" noChangeArrowheads="1"/>
          </p:cNvSpPr>
          <p:nvPr>
            <p:ph type="body" idx="1"/>
          </p:nvPr>
        </p:nvSpPr>
        <p:spPr>
          <a:noFill/>
          <a:ln/>
        </p:spPr>
        <p:txBody>
          <a:bodyPr>
            <a:normAutofit fontScale="70000" lnSpcReduction="20000"/>
          </a:bodyPr>
          <a:lstStyle/>
          <a:p>
            <a:pPr eaLnBrk="1" hangingPunct="1"/>
            <a:endParaRPr lang="en-US" sz="2200" dirty="0">
              <a:latin typeface="Lucida Grande" pitchFamily="-106" charset="0"/>
              <a:ea typeface="Lucida Grande" pitchFamily="-106" charset="0"/>
              <a:cs typeface="Lucida Grande" pitchFamily="-106" charset="0"/>
              <a:sym typeface="Lucida Grande" pitchFamily="-106"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3730" name="Rectangle 1"/>
          <p:cNvSpPr>
            <a:spLocks noGrp="1" noRot="1" noChangeAspect="1" noChangeArrowheads="1" noTextEdit="1"/>
          </p:cNvSpPr>
          <p:nvPr>
            <p:ph type="sldImg"/>
          </p:nvPr>
        </p:nvSpPr>
        <p:spPr>
          <a:solidFill>
            <a:srgbClr val="FFFFFF"/>
          </a:solidFill>
          <a:ln/>
        </p:spPr>
      </p:sp>
      <p:sp>
        <p:nvSpPr>
          <p:cNvPr id="73731" name="Rectangle 2"/>
          <p:cNvSpPr>
            <a:spLocks noGrp="1" noChangeArrowheads="1"/>
          </p:cNvSpPr>
          <p:nvPr>
            <p:ph type="body" idx="1"/>
          </p:nvPr>
        </p:nvSpPr>
        <p:spPr>
          <a:noFill/>
          <a:ln/>
        </p:spPr>
        <p:txBody>
          <a:bodyPr>
            <a:normAutofit fontScale="70000" lnSpcReduction="20000"/>
          </a:bodyPr>
          <a:lstStyle/>
          <a:p>
            <a:pPr eaLnBrk="1" hangingPunct="1"/>
            <a:endParaRPr lang="en-US" sz="2200" dirty="0">
              <a:latin typeface="Lucida Grande" pitchFamily="-106" charset="0"/>
              <a:ea typeface="Lucida Grande" pitchFamily="-106" charset="0"/>
              <a:cs typeface="Lucida Grande" pitchFamily="-106" charset="0"/>
              <a:sym typeface="Lucida Grande" pitchFamily="-106"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3730" name="Rectangle 1"/>
          <p:cNvSpPr>
            <a:spLocks noGrp="1" noRot="1" noChangeAspect="1" noChangeArrowheads="1" noTextEdit="1"/>
          </p:cNvSpPr>
          <p:nvPr>
            <p:ph type="sldImg"/>
          </p:nvPr>
        </p:nvSpPr>
        <p:spPr>
          <a:solidFill>
            <a:srgbClr val="FFFFFF"/>
          </a:solidFill>
          <a:ln/>
        </p:spPr>
      </p:sp>
      <p:sp>
        <p:nvSpPr>
          <p:cNvPr id="73731" name="Rectangle 2"/>
          <p:cNvSpPr>
            <a:spLocks noGrp="1" noChangeArrowheads="1"/>
          </p:cNvSpPr>
          <p:nvPr>
            <p:ph type="body" idx="1"/>
          </p:nvPr>
        </p:nvSpPr>
        <p:spPr>
          <a:noFill/>
          <a:ln/>
        </p:spPr>
        <p:txBody>
          <a:bodyPr>
            <a:normAutofit fontScale="70000" lnSpcReduction="20000"/>
          </a:bodyPr>
          <a:lstStyle/>
          <a:p>
            <a:pPr eaLnBrk="1" hangingPunct="1"/>
            <a:endParaRPr lang="en-US" sz="2200" dirty="0">
              <a:latin typeface="Lucida Grande" pitchFamily="-106" charset="0"/>
              <a:ea typeface="Lucida Grande" pitchFamily="-106" charset="0"/>
              <a:cs typeface="Lucida Grande" pitchFamily="-106" charset="0"/>
              <a:sym typeface="Lucida Grande" pitchFamily="-106"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increase the size of the grammar, allowing us</a:t>
            </a:r>
            <a:r>
              <a:rPr lang="en-US" baseline="0" dirty="0" smtClean="0"/>
              <a:t> to better discriminate </a:t>
            </a:r>
            <a:endParaRPr lang="en-US" dirty="0"/>
          </a:p>
        </p:txBody>
      </p:sp>
      <p:sp>
        <p:nvSpPr>
          <p:cNvPr id="4" name="Slide Number Placeholder 3"/>
          <p:cNvSpPr>
            <a:spLocks noGrp="1"/>
          </p:cNvSpPr>
          <p:nvPr>
            <p:ph type="sldNum" sz="quarter" idx="10"/>
          </p:nvPr>
        </p:nvSpPr>
        <p:spPr/>
        <p:txBody>
          <a:bodyPr/>
          <a:lstStyle/>
          <a:p>
            <a:fld id="{F93E9A50-EED1-FA4E-868B-D30F9FDBA6F4}" type="slidenum">
              <a:rPr lang="en-US" smtClean="0"/>
              <a:pPr/>
              <a:t>23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7B6FE768-D535-DB4F-A86D-18423950C428}" type="datetimeFigureOut">
              <a:rPr lang="en-US" smtClean="0"/>
              <a:pPr/>
              <a:t>2/21/11</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A0076733-97FC-644E-9C9E-BE83813A8A2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B6FE768-D535-DB4F-A86D-18423950C428}" type="datetimeFigureOut">
              <a:rPr lang="en-US" smtClean="0"/>
              <a:pPr/>
              <a:t>2/21/11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076733-97FC-644E-9C9E-BE83813A8A2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7B6FE768-D535-DB4F-A86D-18423950C428}" type="datetimeFigureOut">
              <a:rPr lang="en-US" smtClean="0"/>
              <a:pPr/>
              <a:t>2/21/11</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A0076733-97FC-644E-9C9E-BE83813A8A25}"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7B6FE768-D535-DB4F-A86D-18423950C428}" type="datetimeFigureOut">
              <a:rPr lang="en-US" smtClean="0"/>
              <a:pPr/>
              <a:t>2/21/11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A0076733-97FC-644E-9C9E-BE83813A8A25}"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7B6FE768-D535-DB4F-A86D-18423950C428}" type="datetimeFigureOut">
              <a:rPr lang="en-US" smtClean="0"/>
              <a:pPr/>
              <a:t>2/21/11</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A0076733-97FC-644E-9C9E-BE83813A8A25}"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7B6FE768-D535-DB4F-A86D-18423950C428}" type="datetimeFigureOut">
              <a:rPr lang="en-US" smtClean="0"/>
              <a:pPr/>
              <a:t>2/21/11</a:t>
            </a:fld>
            <a:endParaRPr lang="en-US"/>
          </a:p>
        </p:txBody>
      </p:sp>
      <p:sp>
        <p:nvSpPr>
          <p:cNvPr id="10" name="Slide Number Placeholder 9"/>
          <p:cNvSpPr>
            <a:spLocks noGrp="1"/>
          </p:cNvSpPr>
          <p:nvPr>
            <p:ph type="sldNum" sz="quarter" idx="16"/>
          </p:nvPr>
        </p:nvSpPr>
        <p:spPr/>
        <p:txBody>
          <a:bodyPr rtlCol="0"/>
          <a:lstStyle/>
          <a:p>
            <a:fld id="{A0076733-97FC-644E-9C9E-BE83813A8A25}"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7B6FE768-D535-DB4F-A86D-18423950C428}" type="datetimeFigureOut">
              <a:rPr lang="en-US" smtClean="0"/>
              <a:pPr/>
              <a:t>2/21/11</a:t>
            </a:fld>
            <a:endParaRPr lang="en-US"/>
          </a:p>
        </p:txBody>
      </p:sp>
      <p:sp>
        <p:nvSpPr>
          <p:cNvPr id="12" name="Slide Number Placeholder 11"/>
          <p:cNvSpPr>
            <a:spLocks noGrp="1"/>
          </p:cNvSpPr>
          <p:nvPr>
            <p:ph type="sldNum" sz="quarter" idx="16"/>
          </p:nvPr>
        </p:nvSpPr>
        <p:spPr/>
        <p:txBody>
          <a:bodyPr rtlCol="0"/>
          <a:lstStyle/>
          <a:p>
            <a:fld id="{A0076733-97FC-644E-9C9E-BE83813A8A25}"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B6FE768-D535-DB4F-A86D-18423950C428}" type="datetimeFigureOut">
              <a:rPr lang="en-US" smtClean="0"/>
              <a:pPr/>
              <a:t>2/21/11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A0076733-97FC-644E-9C9E-BE83813A8A2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6FE768-D535-DB4F-A86D-18423950C428}" type="datetimeFigureOut">
              <a:rPr lang="en-US" smtClean="0"/>
              <a:pPr/>
              <a:t>2/21/11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A0076733-97FC-644E-9C9E-BE83813A8A2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7B6FE768-D535-DB4F-A86D-18423950C428}" type="datetimeFigureOut">
              <a:rPr lang="en-US" smtClean="0"/>
              <a:pPr/>
              <a:t>2/21/11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A0076733-97FC-644E-9C9E-BE83813A8A25}"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7B6FE768-D535-DB4F-A86D-18423950C428}" type="datetimeFigureOut">
              <a:rPr lang="en-US" smtClean="0"/>
              <a:pPr/>
              <a:t>2/21/11</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A0076733-97FC-644E-9C9E-BE83813A8A25}"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7B6FE768-D535-DB4F-A86D-18423950C428}" type="datetimeFigureOut">
              <a:rPr lang="en-US" smtClean="0"/>
              <a:pPr/>
              <a:t>2/21/11</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A0076733-97FC-644E-9C9E-BE83813A8A2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1.xml.rels><?xml version="1.0" encoding="UTF-8" standalone="yes"?>
<Relationships xmlns="http://schemas.openxmlformats.org/package/2006/relationships"><Relationship Id="rId1" Type="http://schemas.openxmlformats.org/officeDocument/2006/relationships/vmlDrawing" Target="../drawings/vmlDrawing1.vml"/><Relationship Id="rId2" Type="http://schemas.openxmlformats.org/officeDocument/2006/relationships/slideLayout" Target="../slideLayouts/slideLayout2.xml"/><Relationship Id="rId3" Type="http://schemas.openxmlformats.org/officeDocument/2006/relationships/oleObject" Target="../embeddings/Microsoft_Excel_97_-_2004_Worksheet1.xls"/></Relationships>
</file>

<file path=ppt/slides/_rels/slide12.xml.rels><?xml version="1.0" encoding="UTF-8" standalone="yes"?>
<Relationships xmlns="http://schemas.openxmlformats.org/package/2006/relationships"><Relationship Id="rId1" Type="http://schemas.openxmlformats.org/officeDocument/2006/relationships/vmlDrawing" Target="../drawings/vmlDrawing2.vml"/><Relationship Id="rId2" Type="http://schemas.openxmlformats.org/officeDocument/2006/relationships/slideLayout" Target="../slideLayouts/slideLayout2.xml"/><Relationship Id="rId3" Type="http://schemas.openxmlformats.org/officeDocument/2006/relationships/oleObject" Target="../embeddings/oleObject1.bin"/></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5.xml"/><Relationship Id="rId4" Type="http://schemas.openxmlformats.org/officeDocument/2006/relationships/image" Target="../media/image5.png"/><Relationship Id="rId1" Type="http://schemas.openxmlformats.org/officeDocument/2006/relationships/tags" Target="../tags/tag1.xml"/><Relationship Id="rId2"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Microsoft_Excel_97_-_2004_Worksheet2.xls"/><Relationship Id="rId4" Type="http://schemas.openxmlformats.org/officeDocument/2006/relationships/oleObject" Target="../embeddings/Microsoft_Excel_97_-_2004_Worksheet3.xls"/><Relationship Id="rId5" Type="http://schemas.openxmlformats.org/officeDocument/2006/relationships/oleObject" Target="../embeddings/Microsoft_Excel_97_-_2004_Worksheet4.xls"/><Relationship Id="rId1" Type="http://schemas.openxmlformats.org/officeDocument/2006/relationships/vmlDrawing" Target="../drawings/vmlDrawing3.vml"/><Relationship Id="rId2"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9.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9.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9.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2.bin"/><Relationship Id="rId4" Type="http://schemas.openxmlformats.org/officeDocument/2006/relationships/oleObject" Target="../embeddings/oleObject3.bin"/><Relationship Id="rId1" Type="http://schemas.openxmlformats.org/officeDocument/2006/relationships/vmlDrawing" Target="../drawings/vmlDrawing4.vml"/><Relationship Id="rId2"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png"/></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9.xml"/><Relationship Id="rId4" Type="http://schemas.openxmlformats.org/officeDocument/2006/relationships/oleObject" Target="../embeddings/Microsoft_Excel_97_-_2004_Worksheet5.xls"/><Relationship Id="rId5" Type="http://schemas.openxmlformats.org/officeDocument/2006/relationships/oleObject" Target="../embeddings/Microsoft_Excel_97_-_2004_Worksheet6.xls"/><Relationship Id="rId1" Type="http://schemas.openxmlformats.org/officeDocument/2006/relationships/vmlDrawing" Target="../drawings/vmlDrawing5.vml"/><Relationship Id="rId2"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4.bin"/><Relationship Id="rId4" Type="http://schemas.openxmlformats.org/officeDocument/2006/relationships/oleObject" Target="../embeddings/oleObject5.bin"/><Relationship Id="rId5" Type="http://schemas.openxmlformats.org/officeDocument/2006/relationships/oleObject" Target="../embeddings/oleObject6.bin"/><Relationship Id="rId1" Type="http://schemas.openxmlformats.org/officeDocument/2006/relationships/vmlDrawing" Target="../drawings/vmlDrawing6.vml"/><Relationship Id="rId2"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oleObject" Target="../embeddings/Microsoft_Excel_97_-_2004_Worksheet7.xls"/><Relationship Id="rId4" Type="http://schemas.openxmlformats.org/officeDocument/2006/relationships/oleObject" Target="../embeddings/Microsoft_Excel_97_-_2004_Worksheet8.xls"/><Relationship Id="rId1" Type="http://schemas.openxmlformats.org/officeDocument/2006/relationships/vmlDrawing" Target="../drawings/vmlDrawing7.vml"/><Relationship Id="rId2"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9.png"/><Relationship Id="rId3" Type="http://schemas.openxmlformats.org/officeDocument/2006/relationships/image" Target="../media/image20.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1.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oleObject" Target="../embeddings/oleObject7.bin"/><Relationship Id="rId4" Type="http://schemas.openxmlformats.org/officeDocument/2006/relationships/oleObject" Target="../embeddings/oleObject8.bin"/><Relationship Id="rId5" Type="http://schemas.openxmlformats.org/officeDocument/2006/relationships/oleObject" Target="../embeddings/oleObject9.bin"/><Relationship Id="rId1" Type="http://schemas.openxmlformats.org/officeDocument/2006/relationships/vmlDrawing" Target="../drawings/vmlDrawing8.vml"/><Relationship Id="rId2"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25.png"/><Relationship Id="rId4" Type="http://schemas.openxmlformats.org/officeDocument/2006/relationships/image" Target="../media/image26.png"/><Relationship Id="rId5" Type="http://schemas.openxmlformats.org/officeDocument/2006/relationships/image" Target="../media/image27.png"/><Relationship Id="rId6" Type="http://schemas.openxmlformats.org/officeDocument/2006/relationships/image" Target="../media/image28.png"/><Relationship Id="rId7" Type="http://schemas.openxmlformats.org/officeDocument/2006/relationships/image" Target="../media/image29.png"/><Relationship Id="rId8" Type="http://schemas.openxmlformats.org/officeDocument/2006/relationships/image" Target="../media/image30.png"/><Relationship Id="rId9" Type="http://schemas.openxmlformats.org/officeDocument/2006/relationships/image" Target="../media/image31.png"/><Relationship Id="rId10" Type="http://schemas.openxmlformats.org/officeDocument/2006/relationships/image" Target="../media/image32.png"/><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Hand video</a:t>
            </a:r>
            <a:endParaRPr lang="en-US" dirty="0"/>
          </a:p>
        </p:txBody>
      </p:sp>
      <p:sp>
        <p:nvSpPr>
          <p:cNvPr id="5" name="Content Placeholder 4"/>
          <p:cNvSpPr>
            <a:spLocks noGrp="1"/>
          </p:cNvSpPr>
          <p:nvPr>
            <p:ph sz="quarter" idx="1"/>
          </p:nvPr>
        </p:nvSpPr>
        <p:spPr/>
        <p:txBody>
          <a:bodyPr/>
          <a:lstStyle/>
          <a:p>
            <a:r>
              <a:rPr lang="en-US" dirty="0" smtClean="0"/>
              <a:t>http://</a:t>
            </a:r>
            <a:r>
              <a:rPr lang="en-US" dirty="0" err="1" smtClean="0"/>
              <a:t>www.youtube.com/watch?v</a:t>
            </a:r>
            <a:r>
              <a:rPr lang="en-US" dirty="0" smtClean="0"/>
              <a:t>=-</a:t>
            </a:r>
            <a:r>
              <a:rPr lang="en-US" dirty="0" err="1" smtClean="0"/>
              <a:t>KxjVlaLBmk</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4514" name="Rectangle 2"/>
          <p:cNvSpPr>
            <a:spLocks noGrp="1" noChangeArrowheads="1"/>
          </p:cNvSpPr>
          <p:nvPr>
            <p:ph type="title" idx="4294967295"/>
          </p:nvPr>
        </p:nvSpPr>
        <p:spPr/>
        <p:txBody>
          <a:bodyPr/>
          <a:lstStyle/>
          <a:p>
            <a:r>
              <a:rPr lang="en-US" dirty="0" smtClean="0"/>
              <a:t>Comparing trees</a:t>
            </a:r>
            <a:endParaRPr lang="en-US" dirty="0"/>
          </a:p>
        </p:txBody>
      </p:sp>
      <p:sp>
        <p:nvSpPr>
          <p:cNvPr id="64515" name="Text Box 94"/>
          <p:cNvSpPr txBox="1">
            <a:spLocks noChangeArrowheads="1"/>
          </p:cNvSpPr>
          <p:nvPr/>
        </p:nvSpPr>
        <p:spPr bwMode="auto">
          <a:xfrm>
            <a:off x="5029200" y="1447800"/>
            <a:ext cx="1810309" cy="402291"/>
          </a:xfrm>
          <a:prstGeom prst="rect">
            <a:avLst/>
          </a:prstGeom>
          <a:noFill/>
          <a:ln w="12700">
            <a:noFill/>
            <a:miter lim="800000"/>
            <a:headEnd/>
            <a:tailEnd/>
          </a:ln>
        </p:spPr>
        <p:txBody>
          <a:bodyPr wrap="none" lIns="90000" tIns="46800" rIns="90000" bIns="46800">
            <a:prstTxWarp prst="textNoShape">
              <a:avLst/>
            </a:prstTxWarp>
            <a:spAutoFit/>
          </a:bodyPr>
          <a:lstStyle/>
          <a:p>
            <a:r>
              <a:rPr lang="en-US" sz="2000" b="1" dirty="0">
                <a:solidFill>
                  <a:srgbClr val="000000"/>
                </a:solidFill>
                <a:latin typeface="Times New Roman" charset="0"/>
              </a:rPr>
              <a:t>Correct Tree T</a:t>
            </a:r>
            <a:endParaRPr lang="en-US" sz="2000" b="1" baseline="-25000" dirty="0">
              <a:solidFill>
                <a:srgbClr val="000000"/>
              </a:solidFill>
              <a:latin typeface="Times New Roman" charset="0"/>
            </a:endParaRPr>
          </a:p>
        </p:txBody>
      </p:sp>
      <p:sp>
        <p:nvSpPr>
          <p:cNvPr id="64545" name="Text Box 94"/>
          <p:cNvSpPr txBox="1">
            <a:spLocks noChangeArrowheads="1"/>
          </p:cNvSpPr>
          <p:nvPr/>
        </p:nvSpPr>
        <p:spPr bwMode="auto">
          <a:xfrm>
            <a:off x="990600" y="1481418"/>
            <a:ext cx="2105236" cy="402291"/>
          </a:xfrm>
          <a:prstGeom prst="rect">
            <a:avLst/>
          </a:prstGeom>
          <a:noFill/>
          <a:ln w="12700">
            <a:noFill/>
            <a:miter lim="800000"/>
            <a:headEnd/>
            <a:tailEnd/>
          </a:ln>
        </p:spPr>
        <p:txBody>
          <a:bodyPr wrap="none" lIns="90000" tIns="46800" rIns="90000" bIns="46800">
            <a:prstTxWarp prst="textNoShape">
              <a:avLst/>
            </a:prstTxWarp>
            <a:spAutoFit/>
          </a:bodyPr>
          <a:lstStyle/>
          <a:p>
            <a:r>
              <a:rPr lang="en-US" sz="2000" b="1" dirty="0">
                <a:solidFill>
                  <a:srgbClr val="000000"/>
                </a:solidFill>
                <a:latin typeface="Times New Roman" charset="0"/>
              </a:rPr>
              <a:t>Computed Tree P</a:t>
            </a:r>
            <a:endParaRPr lang="en-US" sz="2000" b="1" baseline="-25000" dirty="0">
              <a:solidFill>
                <a:srgbClr val="000000"/>
              </a:solidFill>
              <a:latin typeface="Times New Roman" charset="0"/>
            </a:endParaRPr>
          </a:p>
        </p:txBody>
      </p:sp>
      <p:sp>
        <p:nvSpPr>
          <p:cNvPr id="92" name="TextBox 91"/>
          <p:cNvSpPr txBox="1"/>
          <p:nvPr/>
        </p:nvSpPr>
        <p:spPr>
          <a:xfrm>
            <a:off x="5334000" y="4991776"/>
            <a:ext cx="3733800" cy="461665"/>
          </a:xfrm>
          <a:prstGeom prst="rect">
            <a:avLst/>
          </a:prstGeom>
          <a:noFill/>
        </p:spPr>
        <p:txBody>
          <a:bodyPr wrap="square" rtlCol="0">
            <a:spAutoFit/>
          </a:bodyPr>
          <a:lstStyle/>
          <a:p>
            <a:r>
              <a:rPr lang="en-US" sz="2400" dirty="0" smtClean="0"/>
              <a:t>I eat sushi with tuna</a:t>
            </a:r>
            <a:endParaRPr lang="en-US" sz="2400" dirty="0"/>
          </a:p>
        </p:txBody>
      </p:sp>
      <p:cxnSp>
        <p:nvCxnSpPr>
          <p:cNvPr id="93" name="Straight Connector 92"/>
          <p:cNvCxnSpPr/>
          <p:nvPr/>
        </p:nvCxnSpPr>
        <p:spPr>
          <a:xfrm rot="5400000">
            <a:off x="5295900" y="4801276"/>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94" name="TextBox 93"/>
          <p:cNvSpPr txBox="1"/>
          <p:nvPr/>
        </p:nvSpPr>
        <p:spPr>
          <a:xfrm>
            <a:off x="5181600" y="4153576"/>
            <a:ext cx="838200" cy="369332"/>
          </a:xfrm>
          <a:prstGeom prst="rect">
            <a:avLst/>
          </a:prstGeom>
          <a:noFill/>
        </p:spPr>
        <p:txBody>
          <a:bodyPr wrap="square" rtlCol="0">
            <a:spAutoFit/>
          </a:bodyPr>
          <a:lstStyle/>
          <a:p>
            <a:r>
              <a:rPr lang="en-US" dirty="0" smtClean="0"/>
              <a:t>PRP</a:t>
            </a:r>
            <a:endParaRPr lang="en-US" dirty="0"/>
          </a:p>
        </p:txBody>
      </p:sp>
      <p:sp>
        <p:nvSpPr>
          <p:cNvPr id="95" name="TextBox 94"/>
          <p:cNvSpPr txBox="1"/>
          <p:nvPr/>
        </p:nvSpPr>
        <p:spPr>
          <a:xfrm>
            <a:off x="5257800" y="3403244"/>
            <a:ext cx="990600" cy="369332"/>
          </a:xfrm>
          <a:prstGeom prst="rect">
            <a:avLst/>
          </a:prstGeom>
          <a:noFill/>
        </p:spPr>
        <p:txBody>
          <a:bodyPr wrap="square" rtlCol="0">
            <a:spAutoFit/>
          </a:bodyPr>
          <a:lstStyle/>
          <a:p>
            <a:r>
              <a:rPr lang="en-US" dirty="0" smtClean="0"/>
              <a:t>NP</a:t>
            </a:r>
            <a:endParaRPr lang="en-US" dirty="0"/>
          </a:p>
        </p:txBody>
      </p:sp>
      <p:cxnSp>
        <p:nvCxnSpPr>
          <p:cNvPr id="96" name="Straight Connector 95"/>
          <p:cNvCxnSpPr/>
          <p:nvPr/>
        </p:nvCxnSpPr>
        <p:spPr>
          <a:xfrm rot="5400000">
            <a:off x="5296694" y="3962282"/>
            <a:ext cx="3810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97" name="Straight Connector 96"/>
          <p:cNvCxnSpPr/>
          <p:nvPr/>
        </p:nvCxnSpPr>
        <p:spPr>
          <a:xfrm rot="5400000">
            <a:off x="5676900" y="4789608"/>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98" name="TextBox 97"/>
          <p:cNvSpPr txBox="1"/>
          <p:nvPr/>
        </p:nvSpPr>
        <p:spPr>
          <a:xfrm>
            <a:off x="5715000" y="4153576"/>
            <a:ext cx="990600" cy="369332"/>
          </a:xfrm>
          <a:prstGeom prst="rect">
            <a:avLst/>
          </a:prstGeom>
          <a:noFill/>
        </p:spPr>
        <p:txBody>
          <a:bodyPr wrap="square" rtlCol="0">
            <a:spAutoFit/>
          </a:bodyPr>
          <a:lstStyle/>
          <a:p>
            <a:r>
              <a:rPr lang="en-US" dirty="0" smtClean="0"/>
              <a:t>V</a:t>
            </a:r>
            <a:endParaRPr lang="en-US" dirty="0"/>
          </a:p>
        </p:txBody>
      </p:sp>
      <p:cxnSp>
        <p:nvCxnSpPr>
          <p:cNvPr id="99" name="Straight Connector 98"/>
          <p:cNvCxnSpPr/>
          <p:nvPr/>
        </p:nvCxnSpPr>
        <p:spPr>
          <a:xfrm rot="5400000">
            <a:off x="6210300" y="4789608"/>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100" name="TextBox 99"/>
          <p:cNvSpPr txBox="1"/>
          <p:nvPr/>
        </p:nvSpPr>
        <p:spPr>
          <a:xfrm>
            <a:off x="6248400" y="4153576"/>
            <a:ext cx="381000" cy="369332"/>
          </a:xfrm>
          <a:prstGeom prst="rect">
            <a:avLst/>
          </a:prstGeom>
          <a:noFill/>
        </p:spPr>
        <p:txBody>
          <a:bodyPr wrap="square" rtlCol="0">
            <a:spAutoFit/>
          </a:bodyPr>
          <a:lstStyle/>
          <a:p>
            <a:r>
              <a:rPr lang="en-US" dirty="0" smtClean="0"/>
              <a:t>N</a:t>
            </a:r>
            <a:endParaRPr lang="en-US" dirty="0"/>
          </a:p>
        </p:txBody>
      </p:sp>
      <p:cxnSp>
        <p:nvCxnSpPr>
          <p:cNvPr id="101" name="Straight Connector 100"/>
          <p:cNvCxnSpPr/>
          <p:nvPr/>
        </p:nvCxnSpPr>
        <p:spPr>
          <a:xfrm rot="5400000">
            <a:off x="6972300" y="4789608"/>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102" name="TextBox 101"/>
          <p:cNvSpPr txBox="1"/>
          <p:nvPr/>
        </p:nvSpPr>
        <p:spPr>
          <a:xfrm>
            <a:off x="7010400" y="4153576"/>
            <a:ext cx="533400" cy="369332"/>
          </a:xfrm>
          <a:prstGeom prst="rect">
            <a:avLst/>
          </a:prstGeom>
          <a:noFill/>
        </p:spPr>
        <p:txBody>
          <a:bodyPr wrap="square" rtlCol="0">
            <a:spAutoFit/>
          </a:bodyPr>
          <a:lstStyle/>
          <a:p>
            <a:r>
              <a:rPr lang="en-US" dirty="0" smtClean="0"/>
              <a:t>IN</a:t>
            </a:r>
            <a:endParaRPr lang="en-US" dirty="0"/>
          </a:p>
        </p:txBody>
      </p:sp>
      <p:sp>
        <p:nvSpPr>
          <p:cNvPr id="103" name="TextBox 102"/>
          <p:cNvSpPr txBox="1"/>
          <p:nvPr/>
        </p:nvSpPr>
        <p:spPr>
          <a:xfrm>
            <a:off x="7696200" y="4153576"/>
            <a:ext cx="533400" cy="369332"/>
          </a:xfrm>
          <a:prstGeom prst="rect">
            <a:avLst/>
          </a:prstGeom>
          <a:noFill/>
        </p:spPr>
        <p:txBody>
          <a:bodyPr wrap="square" rtlCol="0">
            <a:spAutoFit/>
          </a:bodyPr>
          <a:lstStyle/>
          <a:p>
            <a:r>
              <a:rPr lang="en-US" dirty="0" smtClean="0"/>
              <a:t>N</a:t>
            </a:r>
            <a:endParaRPr lang="en-US" dirty="0"/>
          </a:p>
        </p:txBody>
      </p:sp>
      <p:cxnSp>
        <p:nvCxnSpPr>
          <p:cNvPr id="104" name="Straight Connector 103"/>
          <p:cNvCxnSpPr/>
          <p:nvPr/>
        </p:nvCxnSpPr>
        <p:spPr>
          <a:xfrm rot="5400000">
            <a:off x="7658894" y="4800482"/>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105" name="TextBox 104"/>
          <p:cNvSpPr txBox="1"/>
          <p:nvPr/>
        </p:nvSpPr>
        <p:spPr>
          <a:xfrm>
            <a:off x="7315200" y="3403244"/>
            <a:ext cx="685800" cy="369332"/>
          </a:xfrm>
          <a:prstGeom prst="rect">
            <a:avLst/>
          </a:prstGeom>
          <a:noFill/>
        </p:spPr>
        <p:txBody>
          <a:bodyPr wrap="square" rtlCol="0">
            <a:spAutoFit/>
          </a:bodyPr>
          <a:lstStyle/>
          <a:p>
            <a:r>
              <a:rPr lang="en-US" dirty="0" smtClean="0"/>
              <a:t>PP</a:t>
            </a:r>
            <a:endParaRPr lang="en-US" dirty="0"/>
          </a:p>
        </p:txBody>
      </p:sp>
      <p:cxnSp>
        <p:nvCxnSpPr>
          <p:cNvPr id="106" name="Straight Connector 105"/>
          <p:cNvCxnSpPr>
            <a:stCxn id="102" idx="0"/>
          </p:cNvCxnSpPr>
          <p:nvPr/>
        </p:nvCxnSpPr>
        <p:spPr>
          <a:xfrm rot="5400000" flipH="1" flipV="1">
            <a:off x="7219950" y="3829726"/>
            <a:ext cx="381000" cy="2667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07" name="Straight Connector 106"/>
          <p:cNvCxnSpPr/>
          <p:nvPr/>
        </p:nvCxnSpPr>
        <p:spPr>
          <a:xfrm rot="16200000" flipV="1">
            <a:off x="7530584" y="3835560"/>
            <a:ext cx="369332" cy="266700"/>
          </a:xfrm>
          <a:prstGeom prst="line">
            <a:avLst/>
          </a:prstGeom>
        </p:spPr>
        <p:style>
          <a:lnRef idx="2">
            <a:schemeClr val="accent1"/>
          </a:lnRef>
          <a:fillRef idx="0">
            <a:schemeClr val="accent1"/>
          </a:fillRef>
          <a:effectRef idx="1">
            <a:schemeClr val="accent1"/>
          </a:effectRef>
          <a:fontRef idx="minor">
            <a:schemeClr val="tx1"/>
          </a:fontRef>
        </p:style>
      </p:cxnSp>
      <p:sp>
        <p:nvSpPr>
          <p:cNvPr id="108" name="TextBox 107"/>
          <p:cNvSpPr txBox="1"/>
          <p:nvPr/>
        </p:nvSpPr>
        <p:spPr>
          <a:xfrm>
            <a:off x="6629400" y="2793644"/>
            <a:ext cx="609600" cy="369332"/>
          </a:xfrm>
          <a:prstGeom prst="rect">
            <a:avLst/>
          </a:prstGeom>
          <a:noFill/>
        </p:spPr>
        <p:txBody>
          <a:bodyPr wrap="square" rtlCol="0">
            <a:spAutoFit/>
          </a:bodyPr>
          <a:lstStyle/>
          <a:p>
            <a:r>
              <a:rPr lang="en-US" dirty="0" smtClean="0"/>
              <a:t>NP</a:t>
            </a:r>
            <a:endParaRPr lang="en-US" dirty="0"/>
          </a:p>
        </p:txBody>
      </p:sp>
      <p:cxnSp>
        <p:nvCxnSpPr>
          <p:cNvPr id="109" name="Straight Connector 108"/>
          <p:cNvCxnSpPr>
            <a:stCxn id="100" idx="0"/>
          </p:cNvCxnSpPr>
          <p:nvPr/>
        </p:nvCxnSpPr>
        <p:spPr>
          <a:xfrm rot="5400000" flipH="1" flipV="1">
            <a:off x="6076950" y="3524926"/>
            <a:ext cx="990600" cy="2667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10" name="Straight Connector 109"/>
          <p:cNvCxnSpPr>
            <a:endCxn id="108" idx="2"/>
          </p:cNvCxnSpPr>
          <p:nvPr/>
        </p:nvCxnSpPr>
        <p:spPr>
          <a:xfrm rot="10800000">
            <a:off x="6934200" y="3162976"/>
            <a:ext cx="533400" cy="240268"/>
          </a:xfrm>
          <a:prstGeom prst="line">
            <a:avLst/>
          </a:prstGeom>
        </p:spPr>
        <p:style>
          <a:lnRef idx="2">
            <a:schemeClr val="accent1"/>
          </a:lnRef>
          <a:fillRef idx="0">
            <a:schemeClr val="accent1"/>
          </a:fillRef>
          <a:effectRef idx="1">
            <a:schemeClr val="accent1"/>
          </a:effectRef>
          <a:fontRef idx="minor">
            <a:schemeClr val="tx1"/>
          </a:fontRef>
        </p:style>
      </p:cxnSp>
      <p:sp>
        <p:nvSpPr>
          <p:cNvPr id="111" name="TextBox 110"/>
          <p:cNvSpPr txBox="1"/>
          <p:nvPr/>
        </p:nvSpPr>
        <p:spPr>
          <a:xfrm>
            <a:off x="6096000" y="2184044"/>
            <a:ext cx="609600" cy="369332"/>
          </a:xfrm>
          <a:prstGeom prst="rect">
            <a:avLst/>
          </a:prstGeom>
          <a:noFill/>
        </p:spPr>
        <p:txBody>
          <a:bodyPr wrap="square" rtlCol="0">
            <a:spAutoFit/>
          </a:bodyPr>
          <a:lstStyle/>
          <a:p>
            <a:r>
              <a:rPr lang="en-US" dirty="0" smtClean="0"/>
              <a:t>VP</a:t>
            </a:r>
            <a:endParaRPr lang="en-US" dirty="0"/>
          </a:p>
        </p:txBody>
      </p:sp>
      <p:cxnSp>
        <p:nvCxnSpPr>
          <p:cNvPr id="112" name="Straight Connector 111"/>
          <p:cNvCxnSpPr/>
          <p:nvPr/>
        </p:nvCxnSpPr>
        <p:spPr>
          <a:xfrm rot="5400000" flipH="1" flipV="1">
            <a:off x="5258197" y="3163373"/>
            <a:ext cx="1600200" cy="380206"/>
          </a:xfrm>
          <a:prstGeom prst="line">
            <a:avLst/>
          </a:prstGeom>
        </p:spPr>
        <p:style>
          <a:lnRef idx="2">
            <a:schemeClr val="accent1"/>
          </a:lnRef>
          <a:fillRef idx="0">
            <a:schemeClr val="accent1"/>
          </a:fillRef>
          <a:effectRef idx="1">
            <a:schemeClr val="accent1"/>
          </a:effectRef>
          <a:fontRef idx="minor">
            <a:schemeClr val="tx1"/>
          </a:fontRef>
        </p:style>
      </p:cxnSp>
      <p:cxnSp>
        <p:nvCxnSpPr>
          <p:cNvPr id="113" name="Straight Connector 112"/>
          <p:cNvCxnSpPr>
            <a:endCxn id="111" idx="2"/>
          </p:cNvCxnSpPr>
          <p:nvPr/>
        </p:nvCxnSpPr>
        <p:spPr>
          <a:xfrm rot="10800000">
            <a:off x="6400800" y="2553376"/>
            <a:ext cx="304800" cy="240268"/>
          </a:xfrm>
          <a:prstGeom prst="line">
            <a:avLst/>
          </a:prstGeom>
        </p:spPr>
        <p:style>
          <a:lnRef idx="2">
            <a:schemeClr val="accent1"/>
          </a:lnRef>
          <a:fillRef idx="0">
            <a:schemeClr val="accent1"/>
          </a:fillRef>
          <a:effectRef idx="1">
            <a:schemeClr val="accent1"/>
          </a:effectRef>
          <a:fontRef idx="minor">
            <a:schemeClr val="tx1"/>
          </a:fontRef>
        </p:style>
      </p:cxnSp>
      <p:sp>
        <p:nvSpPr>
          <p:cNvPr id="114" name="TextBox 113"/>
          <p:cNvSpPr txBox="1"/>
          <p:nvPr/>
        </p:nvSpPr>
        <p:spPr>
          <a:xfrm>
            <a:off x="5715000" y="1752600"/>
            <a:ext cx="609600" cy="369332"/>
          </a:xfrm>
          <a:prstGeom prst="rect">
            <a:avLst/>
          </a:prstGeom>
          <a:noFill/>
        </p:spPr>
        <p:txBody>
          <a:bodyPr wrap="square" rtlCol="0">
            <a:spAutoFit/>
          </a:bodyPr>
          <a:lstStyle/>
          <a:p>
            <a:r>
              <a:rPr lang="en-US" dirty="0" smtClean="0"/>
              <a:t>S</a:t>
            </a:r>
            <a:endParaRPr lang="en-US" dirty="0"/>
          </a:p>
        </p:txBody>
      </p:sp>
      <p:cxnSp>
        <p:nvCxnSpPr>
          <p:cNvPr id="115" name="Straight Connector 114"/>
          <p:cNvCxnSpPr/>
          <p:nvPr/>
        </p:nvCxnSpPr>
        <p:spPr>
          <a:xfrm rot="5400000" flipH="1" flipV="1">
            <a:off x="4969658" y="2657902"/>
            <a:ext cx="1261290" cy="229394"/>
          </a:xfrm>
          <a:prstGeom prst="line">
            <a:avLst/>
          </a:prstGeom>
        </p:spPr>
        <p:style>
          <a:lnRef idx="2">
            <a:schemeClr val="accent1"/>
          </a:lnRef>
          <a:fillRef idx="0">
            <a:schemeClr val="accent1"/>
          </a:fillRef>
          <a:effectRef idx="1">
            <a:schemeClr val="accent1"/>
          </a:effectRef>
          <a:fontRef idx="minor">
            <a:schemeClr val="tx1"/>
          </a:fontRef>
        </p:style>
      </p:cxnSp>
      <p:cxnSp>
        <p:nvCxnSpPr>
          <p:cNvPr id="64" name="Straight Connector 63"/>
          <p:cNvCxnSpPr/>
          <p:nvPr/>
        </p:nvCxnSpPr>
        <p:spPr>
          <a:xfrm rot="10800000">
            <a:off x="5905897" y="2141954"/>
            <a:ext cx="380206" cy="112356"/>
          </a:xfrm>
          <a:prstGeom prst="line">
            <a:avLst/>
          </a:prstGeom>
        </p:spPr>
        <p:style>
          <a:lnRef idx="2">
            <a:schemeClr val="accent1"/>
          </a:lnRef>
          <a:fillRef idx="0">
            <a:schemeClr val="accent1"/>
          </a:fillRef>
          <a:effectRef idx="1">
            <a:schemeClr val="accent1"/>
          </a:effectRef>
          <a:fontRef idx="minor">
            <a:schemeClr val="tx1"/>
          </a:fontRef>
        </p:style>
      </p:cxnSp>
      <p:sp>
        <p:nvSpPr>
          <p:cNvPr id="57" name="Text Box 111"/>
          <p:cNvSpPr txBox="1">
            <a:spLocks noChangeArrowheads="1"/>
          </p:cNvSpPr>
          <p:nvPr/>
        </p:nvSpPr>
        <p:spPr bwMode="auto">
          <a:xfrm>
            <a:off x="838200" y="5574268"/>
            <a:ext cx="1837124" cy="369332"/>
          </a:xfrm>
          <a:prstGeom prst="rect">
            <a:avLst/>
          </a:prstGeom>
          <a:noFill/>
          <a:ln w="9525">
            <a:noFill/>
            <a:miter lim="800000"/>
            <a:headEnd/>
            <a:tailEnd/>
          </a:ln>
        </p:spPr>
        <p:txBody>
          <a:bodyPr wrap="none">
            <a:prstTxWarp prst="textNoShape">
              <a:avLst/>
            </a:prstTxWarp>
            <a:spAutoFit/>
          </a:bodyPr>
          <a:lstStyle/>
          <a:p>
            <a:r>
              <a:rPr lang="en-US" dirty="0">
                <a:solidFill>
                  <a:srgbClr val="0000FF"/>
                </a:solidFill>
              </a:rPr>
              <a:t># Constituents: </a:t>
            </a:r>
            <a:r>
              <a:rPr lang="en-US" dirty="0" smtClean="0">
                <a:solidFill>
                  <a:srgbClr val="0000FF"/>
                </a:solidFill>
              </a:rPr>
              <a:t>11</a:t>
            </a:r>
            <a:endParaRPr lang="en-US" dirty="0">
              <a:solidFill>
                <a:srgbClr val="0000FF"/>
              </a:solidFill>
            </a:endParaRPr>
          </a:p>
        </p:txBody>
      </p:sp>
      <p:sp>
        <p:nvSpPr>
          <p:cNvPr id="58" name="Text Box 112"/>
          <p:cNvSpPr txBox="1">
            <a:spLocks noChangeArrowheads="1"/>
          </p:cNvSpPr>
          <p:nvPr/>
        </p:nvSpPr>
        <p:spPr bwMode="auto">
          <a:xfrm>
            <a:off x="5822950" y="5576887"/>
            <a:ext cx="1837124" cy="369332"/>
          </a:xfrm>
          <a:prstGeom prst="rect">
            <a:avLst/>
          </a:prstGeom>
          <a:noFill/>
          <a:ln w="9525">
            <a:noFill/>
            <a:miter lim="800000"/>
            <a:headEnd/>
            <a:tailEnd/>
          </a:ln>
        </p:spPr>
        <p:txBody>
          <a:bodyPr wrap="none">
            <a:prstTxWarp prst="textNoShape">
              <a:avLst/>
            </a:prstTxWarp>
            <a:spAutoFit/>
          </a:bodyPr>
          <a:lstStyle/>
          <a:p>
            <a:r>
              <a:rPr lang="en-US" dirty="0">
                <a:solidFill>
                  <a:srgbClr val="0000FF"/>
                </a:solidFill>
              </a:rPr>
              <a:t># Constituents:</a:t>
            </a:r>
            <a:r>
              <a:rPr lang="en-US" dirty="0" smtClean="0">
                <a:solidFill>
                  <a:srgbClr val="0000FF"/>
                </a:solidFill>
              </a:rPr>
              <a:t> 10</a:t>
            </a:r>
            <a:endParaRPr lang="en-US" dirty="0">
              <a:solidFill>
                <a:srgbClr val="0000FF"/>
              </a:solidFill>
            </a:endParaRPr>
          </a:p>
        </p:txBody>
      </p:sp>
      <p:sp>
        <p:nvSpPr>
          <p:cNvPr id="59" name="Text Box 113"/>
          <p:cNvSpPr txBox="1">
            <a:spLocks noChangeArrowheads="1"/>
          </p:cNvSpPr>
          <p:nvPr/>
        </p:nvSpPr>
        <p:spPr bwMode="auto">
          <a:xfrm>
            <a:off x="2886075" y="5562600"/>
            <a:ext cx="2448807" cy="369332"/>
          </a:xfrm>
          <a:prstGeom prst="rect">
            <a:avLst/>
          </a:prstGeom>
          <a:noFill/>
          <a:ln w="9525">
            <a:noFill/>
            <a:miter lim="800000"/>
            <a:headEnd/>
            <a:tailEnd/>
          </a:ln>
        </p:spPr>
        <p:txBody>
          <a:bodyPr wrap="none">
            <a:prstTxWarp prst="textNoShape">
              <a:avLst/>
            </a:prstTxWarp>
            <a:spAutoFit/>
          </a:bodyPr>
          <a:lstStyle/>
          <a:p>
            <a:r>
              <a:rPr lang="en-US" dirty="0">
                <a:solidFill>
                  <a:srgbClr val="0000FF"/>
                </a:solidFill>
              </a:rPr>
              <a:t># Correct Constituents:</a:t>
            </a:r>
            <a:r>
              <a:rPr lang="en-US" dirty="0" smtClean="0">
                <a:solidFill>
                  <a:srgbClr val="0000FF"/>
                </a:solidFill>
              </a:rPr>
              <a:t> 9</a:t>
            </a:r>
            <a:endParaRPr lang="en-US" dirty="0">
              <a:solidFill>
                <a:srgbClr val="0000FF"/>
              </a:solidFill>
            </a:endParaRPr>
          </a:p>
        </p:txBody>
      </p:sp>
      <p:sp>
        <p:nvSpPr>
          <p:cNvPr id="60" name="TextBox 59"/>
          <p:cNvSpPr txBox="1"/>
          <p:nvPr/>
        </p:nvSpPr>
        <p:spPr>
          <a:xfrm>
            <a:off x="533400" y="6172200"/>
            <a:ext cx="1244600" cy="400110"/>
          </a:xfrm>
          <a:prstGeom prst="rect">
            <a:avLst/>
          </a:prstGeom>
          <a:noFill/>
        </p:spPr>
        <p:txBody>
          <a:bodyPr wrap="square" rtlCol="0">
            <a:spAutoFit/>
          </a:bodyPr>
          <a:lstStyle/>
          <a:p>
            <a:r>
              <a:rPr lang="en-US" sz="2000" dirty="0" smtClean="0"/>
              <a:t>Precision:</a:t>
            </a:r>
            <a:endParaRPr lang="en-US" sz="2000" dirty="0"/>
          </a:p>
        </p:txBody>
      </p:sp>
      <p:sp>
        <p:nvSpPr>
          <p:cNvPr id="61" name="TextBox 60"/>
          <p:cNvSpPr txBox="1"/>
          <p:nvPr/>
        </p:nvSpPr>
        <p:spPr>
          <a:xfrm>
            <a:off x="3270250" y="6172200"/>
            <a:ext cx="1011238" cy="400110"/>
          </a:xfrm>
          <a:prstGeom prst="rect">
            <a:avLst/>
          </a:prstGeom>
          <a:noFill/>
        </p:spPr>
        <p:txBody>
          <a:bodyPr wrap="square" rtlCol="0">
            <a:spAutoFit/>
          </a:bodyPr>
          <a:lstStyle/>
          <a:p>
            <a:r>
              <a:rPr lang="en-US" sz="2000" dirty="0" smtClean="0"/>
              <a:t>Recall:</a:t>
            </a:r>
            <a:endParaRPr lang="en-US" sz="2000" dirty="0"/>
          </a:p>
        </p:txBody>
      </p:sp>
      <p:sp>
        <p:nvSpPr>
          <p:cNvPr id="62" name="TextBox 61"/>
          <p:cNvSpPr txBox="1"/>
          <p:nvPr/>
        </p:nvSpPr>
        <p:spPr>
          <a:xfrm>
            <a:off x="6115050" y="6172200"/>
            <a:ext cx="576263" cy="400110"/>
          </a:xfrm>
          <a:prstGeom prst="rect">
            <a:avLst/>
          </a:prstGeom>
          <a:noFill/>
        </p:spPr>
        <p:txBody>
          <a:bodyPr wrap="square" rtlCol="0">
            <a:spAutoFit/>
          </a:bodyPr>
          <a:lstStyle/>
          <a:p>
            <a:r>
              <a:rPr lang="en-US" sz="2000" dirty="0" smtClean="0"/>
              <a:t>F1:</a:t>
            </a:r>
            <a:endParaRPr lang="en-US" sz="2000" dirty="0"/>
          </a:p>
        </p:txBody>
      </p:sp>
      <p:sp>
        <p:nvSpPr>
          <p:cNvPr id="63" name="TextBox 62"/>
          <p:cNvSpPr txBox="1"/>
          <p:nvPr/>
        </p:nvSpPr>
        <p:spPr>
          <a:xfrm>
            <a:off x="1752600" y="6172200"/>
            <a:ext cx="1244600" cy="400110"/>
          </a:xfrm>
          <a:prstGeom prst="rect">
            <a:avLst/>
          </a:prstGeom>
          <a:noFill/>
        </p:spPr>
        <p:txBody>
          <a:bodyPr wrap="square" rtlCol="0">
            <a:spAutoFit/>
          </a:bodyPr>
          <a:lstStyle/>
          <a:p>
            <a:r>
              <a:rPr lang="en-US" sz="2000" dirty="0" smtClean="0"/>
              <a:t>9/11</a:t>
            </a:r>
            <a:endParaRPr lang="en-US" sz="2000" dirty="0"/>
          </a:p>
        </p:txBody>
      </p:sp>
      <p:sp>
        <p:nvSpPr>
          <p:cNvPr id="66" name="TextBox 65"/>
          <p:cNvSpPr txBox="1"/>
          <p:nvPr/>
        </p:nvSpPr>
        <p:spPr>
          <a:xfrm>
            <a:off x="4267200" y="6153090"/>
            <a:ext cx="1244600" cy="400110"/>
          </a:xfrm>
          <a:prstGeom prst="rect">
            <a:avLst/>
          </a:prstGeom>
          <a:noFill/>
        </p:spPr>
        <p:txBody>
          <a:bodyPr wrap="square" rtlCol="0">
            <a:spAutoFit/>
          </a:bodyPr>
          <a:lstStyle/>
          <a:p>
            <a:r>
              <a:rPr lang="en-US" sz="2000" dirty="0" smtClean="0"/>
              <a:t>9/10</a:t>
            </a:r>
            <a:endParaRPr lang="en-US" sz="2000" dirty="0"/>
          </a:p>
        </p:txBody>
      </p:sp>
      <p:sp>
        <p:nvSpPr>
          <p:cNvPr id="67" name="TextBox 66"/>
          <p:cNvSpPr txBox="1"/>
          <p:nvPr/>
        </p:nvSpPr>
        <p:spPr>
          <a:xfrm>
            <a:off x="6858000" y="6153090"/>
            <a:ext cx="1244600" cy="400110"/>
          </a:xfrm>
          <a:prstGeom prst="rect">
            <a:avLst/>
          </a:prstGeom>
          <a:noFill/>
        </p:spPr>
        <p:txBody>
          <a:bodyPr wrap="square" rtlCol="0">
            <a:spAutoFit/>
          </a:bodyPr>
          <a:lstStyle/>
          <a:p>
            <a:r>
              <a:rPr lang="en-US" sz="2000" dirty="0" smtClean="0"/>
              <a:t>0.857</a:t>
            </a:r>
            <a:endParaRPr lang="en-US" sz="2000" dirty="0"/>
          </a:p>
        </p:txBody>
      </p:sp>
      <p:sp>
        <p:nvSpPr>
          <p:cNvPr id="68" name="TextBox 67"/>
          <p:cNvSpPr txBox="1"/>
          <p:nvPr/>
        </p:nvSpPr>
        <p:spPr>
          <a:xfrm>
            <a:off x="1342442" y="5072441"/>
            <a:ext cx="3733800" cy="461665"/>
          </a:xfrm>
          <a:prstGeom prst="rect">
            <a:avLst/>
          </a:prstGeom>
          <a:noFill/>
        </p:spPr>
        <p:txBody>
          <a:bodyPr wrap="square" rtlCol="0">
            <a:spAutoFit/>
          </a:bodyPr>
          <a:lstStyle/>
          <a:p>
            <a:r>
              <a:rPr lang="en-US" sz="2400" dirty="0" smtClean="0"/>
              <a:t>I eat sushi with tuna</a:t>
            </a:r>
            <a:endParaRPr lang="en-US" sz="2400" dirty="0"/>
          </a:p>
        </p:txBody>
      </p:sp>
      <p:cxnSp>
        <p:nvCxnSpPr>
          <p:cNvPr id="69" name="Straight Connector 68"/>
          <p:cNvCxnSpPr/>
          <p:nvPr/>
        </p:nvCxnSpPr>
        <p:spPr>
          <a:xfrm rot="5400000">
            <a:off x="1228142" y="4913632"/>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70" name="TextBox 69"/>
          <p:cNvSpPr txBox="1"/>
          <p:nvPr/>
        </p:nvSpPr>
        <p:spPr>
          <a:xfrm>
            <a:off x="1113842" y="4265932"/>
            <a:ext cx="838200" cy="369332"/>
          </a:xfrm>
          <a:prstGeom prst="rect">
            <a:avLst/>
          </a:prstGeom>
          <a:noFill/>
        </p:spPr>
        <p:txBody>
          <a:bodyPr wrap="square" rtlCol="0">
            <a:spAutoFit/>
          </a:bodyPr>
          <a:lstStyle/>
          <a:p>
            <a:r>
              <a:rPr lang="en-US" dirty="0" smtClean="0"/>
              <a:t>PRP</a:t>
            </a:r>
            <a:endParaRPr lang="en-US" dirty="0"/>
          </a:p>
        </p:txBody>
      </p:sp>
      <p:sp>
        <p:nvSpPr>
          <p:cNvPr id="71" name="TextBox 70"/>
          <p:cNvSpPr txBox="1"/>
          <p:nvPr/>
        </p:nvSpPr>
        <p:spPr>
          <a:xfrm>
            <a:off x="1190042" y="3515600"/>
            <a:ext cx="990600" cy="369332"/>
          </a:xfrm>
          <a:prstGeom prst="rect">
            <a:avLst/>
          </a:prstGeom>
          <a:noFill/>
        </p:spPr>
        <p:txBody>
          <a:bodyPr wrap="square" rtlCol="0">
            <a:spAutoFit/>
          </a:bodyPr>
          <a:lstStyle/>
          <a:p>
            <a:r>
              <a:rPr lang="en-US" dirty="0" smtClean="0"/>
              <a:t>NP</a:t>
            </a:r>
            <a:endParaRPr lang="en-US" dirty="0"/>
          </a:p>
        </p:txBody>
      </p:sp>
      <p:cxnSp>
        <p:nvCxnSpPr>
          <p:cNvPr id="72" name="Straight Connector 71"/>
          <p:cNvCxnSpPr/>
          <p:nvPr/>
        </p:nvCxnSpPr>
        <p:spPr>
          <a:xfrm rot="5400000">
            <a:off x="1228936" y="4074638"/>
            <a:ext cx="3810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73" name="Straight Connector 72"/>
          <p:cNvCxnSpPr/>
          <p:nvPr/>
        </p:nvCxnSpPr>
        <p:spPr>
          <a:xfrm rot="5400000">
            <a:off x="1609142" y="4901964"/>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74" name="TextBox 73"/>
          <p:cNvSpPr txBox="1"/>
          <p:nvPr/>
        </p:nvSpPr>
        <p:spPr>
          <a:xfrm>
            <a:off x="1647242" y="4265932"/>
            <a:ext cx="990600" cy="369332"/>
          </a:xfrm>
          <a:prstGeom prst="rect">
            <a:avLst/>
          </a:prstGeom>
          <a:noFill/>
        </p:spPr>
        <p:txBody>
          <a:bodyPr wrap="square" rtlCol="0">
            <a:spAutoFit/>
          </a:bodyPr>
          <a:lstStyle/>
          <a:p>
            <a:r>
              <a:rPr lang="en-US" dirty="0" smtClean="0"/>
              <a:t>V</a:t>
            </a:r>
            <a:endParaRPr lang="en-US" dirty="0"/>
          </a:p>
        </p:txBody>
      </p:sp>
      <p:cxnSp>
        <p:nvCxnSpPr>
          <p:cNvPr id="75" name="Straight Connector 74"/>
          <p:cNvCxnSpPr/>
          <p:nvPr/>
        </p:nvCxnSpPr>
        <p:spPr>
          <a:xfrm rot="5400000">
            <a:off x="2142542" y="4901964"/>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76" name="TextBox 75"/>
          <p:cNvSpPr txBox="1"/>
          <p:nvPr/>
        </p:nvSpPr>
        <p:spPr>
          <a:xfrm>
            <a:off x="2180642" y="4265932"/>
            <a:ext cx="381000" cy="369332"/>
          </a:xfrm>
          <a:prstGeom prst="rect">
            <a:avLst/>
          </a:prstGeom>
          <a:noFill/>
        </p:spPr>
        <p:txBody>
          <a:bodyPr wrap="square" rtlCol="0">
            <a:spAutoFit/>
          </a:bodyPr>
          <a:lstStyle/>
          <a:p>
            <a:r>
              <a:rPr lang="en-US" dirty="0" smtClean="0"/>
              <a:t>N</a:t>
            </a:r>
            <a:endParaRPr lang="en-US" dirty="0"/>
          </a:p>
        </p:txBody>
      </p:sp>
      <p:cxnSp>
        <p:nvCxnSpPr>
          <p:cNvPr id="77" name="Straight Connector 76"/>
          <p:cNvCxnSpPr/>
          <p:nvPr/>
        </p:nvCxnSpPr>
        <p:spPr>
          <a:xfrm rot="5400000">
            <a:off x="2904542" y="4901964"/>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78" name="TextBox 77"/>
          <p:cNvSpPr txBox="1"/>
          <p:nvPr/>
        </p:nvSpPr>
        <p:spPr>
          <a:xfrm>
            <a:off x="2942642" y="4265932"/>
            <a:ext cx="533400" cy="369332"/>
          </a:xfrm>
          <a:prstGeom prst="rect">
            <a:avLst/>
          </a:prstGeom>
          <a:noFill/>
        </p:spPr>
        <p:txBody>
          <a:bodyPr wrap="square" rtlCol="0">
            <a:spAutoFit/>
          </a:bodyPr>
          <a:lstStyle/>
          <a:p>
            <a:r>
              <a:rPr lang="en-US" dirty="0" smtClean="0"/>
              <a:t>IN</a:t>
            </a:r>
            <a:endParaRPr lang="en-US" dirty="0"/>
          </a:p>
        </p:txBody>
      </p:sp>
      <p:cxnSp>
        <p:nvCxnSpPr>
          <p:cNvPr id="79" name="Straight Connector 78"/>
          <p:cNvCxnSpPr/>
          <p:nvPr/>
        </p:nvCxnSpPr>
        <p:spPr>
          <a:xfrm rot="5400000">
            <a:off x="3591136" y="4912838"/>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80" name="TextBox 79"/>
          <p:cNvSpPr txBox="1"/>
          <p:nvPr/>
        </p:nvSpPr>
        <p:spPr>
          <a:xfrm>
            <a:off x="3247442" y="3515600"/>
            <a:ext cx="685800" cy="369332"/>
          </a:xfrm>
          <a:prstGeom prst="rect">
            <a:avLst/>
          </a:prstGeom>
          <a:noFill/>
        </p:spPr>
        <p:txBody>
          <a:bodyPr wrap="square" rtlCol="0">
            <a:spAutoFit/>
          </a:bodyPr>
          <a:lstStyle/>
          <a:p>
            <a:r>
              <a:rPr lang="en-US" dirty="0" smtClean="0"/>
              <a:t>PP</a:t>
            </a:r>
            <a:endParaRPr lang="en-US" dirty="0"/>
          </a:p>
        </p:txBody>
      </p:sp>
      <p:cxnSp>
        <p:nvCxnSpPr>
          <p:cNvPr id="81" name="Straight Connector 80"/>
          <p:cNvCxnSpPr>
            <a:stCxn id="78" idx="0"/>
          </p:cNvCxnSpPr>
          <p:nvPr/>
        </p:nvCxnSpPr>
        <p:spPr>
          <a:xfrm rot="5400000" flipH="1" flipV="1">
            <a:off x="3152192" y="3942082"/>
            <a:ext cx="381000" cy="266700"/>
          </a:xfrm>
          <a:prstGeom prst="line">
            <a:avLst/>
          </a:prstGeom>
        </p:spPr>
        <p:style>
          <a:lnRef idx="2">
            <a:schemeClr val="accent1"/>
          </a:lnRef>
          <a:fillRef idx="0">
            <a:schemeClr val="accent1"/>
          </a:fillRef>
          <a:effectRef idx="1">
            <a:schemeClr val="accent1"/>
          </a:effectRef>
          <a:fontRef idx="minor">
            <a:schemeClr val="tx1"/>
          </a:fontRef>
        </p:style>
      </p:cxnSp>
      <p:cxnSp>
        <p:nvCxnSpPr>
          <p:cNvPr id="82" name="Straight Connector 81"/>
          <p:cNvCxnSpPr/>
          <p:nvPr/>
        </p:nvCxnSpPr>
        <p:spPr>
          <a:xfrm rot="16200000" flipV="1">
            <a:off x="3462826" y="3947916"/>
            <a:ext cx="369332" cy="266700"/>
          </a:xfrm>
          <a:prstGeom prst="line">
            <a:avLst/>
          </a:prstGeom>
        </p:spPr>
        <p:style>
          <a:lnRef idx="2">
            <a:schemeClr val="accent1"/>
          </a:lnRef>
          <a:fillRef idx="0">
            <a:schemeClr val="accent1"/>
          </a:fillRef>
          <a:effectRef idx="1">
            <a:schemeClr val="accent1"/>
          </a:effectRef>
          <a:fontRef idx="minor">
            <a:schemeClr val="tx1"/>
          </a:fontRef>
        </p:style>
      </p:cxnSp>
      <p:sp>
        <p:nvSpPr>
          <p:cNvPr id="83" name="TextBox 82"/>
          <p:cNvSpPr txBox="1"/>
          <p:nvPr/>
        </p:nvSpPr>
        <p:spPr>
          <a:xfrm>
            <a:off x="2180642" y="3432197"/>
            <a:ext cx="609600" cy="369332"/>
          </a:xfrm>
          <a:prstGeom prst="rect">
            <a:avLst/>
          </a:prstGeom>
          <a:noFill/>
        </p:spPr>
        <p:txBody>
          <a:bodyPr wrap="square" rtlCol="0">
            <a:spAutoFit/>
          </a:bodyPr>
          <a:lstStyle/>
          <a:p>
            <a:r>
              <a:rPr lang="en-US" dirty="0" smtClean="0"/>
              <a:t>NP</a:t>
            </a:r>
            <a:endParaRPr lang="en-US" dirty="0"/>
          </a:p>
        </p:txBody>
      </p:sp>
      <p:cxnSp>
        <p:nvCxnSpPr>
          <p:cNvPr id="84" name="Straight Connector 83"/>
          <p:cNvCxnSpPr>
            <a:stCxn id="76" idx="0"/>
          </p:cNvCxnSpPr>
          <p:nvPr/>
        </p:nvCxnSpPr>
        <p:spPr>
          <a:xfrm rot="5400000" flipH="1" flipV="1">
            <a:off x="2180642" y="4075432"/>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85" name="TextBox 84"/>
          <p:cNvSpPr txBox="1"/>
          <p:nvPr/>
        </p:nvSpPr>
        <p:spPr>
          <a:xfrm>
            <a:off x="2209800" y="2743200"/>
            <a:ext cx="609600" cy="369332"/>
          </a:xfrm>
          <a:prstGeom prst="rect">
            <a:avLst/>
          </a:prstGeom>
          <a:noFill/>
        </p:spPr>
        <p:txBody>
          <a:bodyPr wrap="square" rtlCol="0">
            <a:spAutoFit/>
          </a:bodyPr>
          <a:lstStyle/>
          <a:p>
            <a:r>
              <a:rPr lang="en-US" dirty="0" smtClean="0"/>
              <a:t>VP</a:t>
            </a:r>
            <a:endParaRPr lang="en-US" dirty="0"/>
          </a:p>
        </p:txBody>
      </p:sp>
      <p:cxnSp>
        <p:nvCxnSpPr>
          <p:cNvPr id="86" name="Straight Connector 85"/>
          <p:cNvCxnSpPr/>
          <p:nvPr/>
        </p:nvCxnSpPr>
        <p:spPr>
          <a:xfrm rot="5400000" flipH="1" flipV="1">
            <a:off x="1439061" y="3524351"/>
            <a:ext cx="1102956" cy="380206"/>
          </a:xfrm>
          <a:prstGeom prst="line">
            <a:avLst/>
          </a:prstGeom>
        </p:spPr>
        <p:style>
          <a:lnRef idx="2">
            <a:schemeClr val="accent1"/>
          </a:lnRef>
          <a:fillRef idx="0">
            <a:schemeClr val="accent1"/>
          </a:fillRef>
          <a:effectRef idx="1">
            <a:schemeClr val="accent1"/>
          </a:effectRef>
          <a:fontRef idx="minor">
            <a:schemeClr val="tx1"/>
          </a:fontRef>
        </p:style>
      </p:cxnSp>
      <p:cxnSp>
        <p:nvCxnSpPr>
          <p:cNvPr id="87" name="Straight Connector 86"/>
          <p:cNvCxnSpPr/>
          <p:nvPr/>
        </p:nvCxnSpPr>
        <p:spPr>
          <a:xfrm rot="5400000" flipH="1" flipV="1">
            <a:off x="2216688" y="3278537"/>
            <a:ext cx="269222" cy="38101"/>
          </a:xfrm>
          <a:prstGeom prst="line">
            <a:avLst/>
          </a:prstGeom>
        </p:spPr>
        <p:style>
          <a:lnRef idx="2">
            <a:schemeClr val="accent1"/>
          </a:lnRef>
          <a:fillRef idx="0">
            <a:schemeClr val="accent1"/>
          </a:fillRef>
          <a:effectRef idx="1">
            <a:schemeClr val="accent1"/>
          </a:effectRef>
          <a:fontRef idx="minor">
            <a:schemeClr val="tx1"/>
          </a:fontRef>
        </p:style>
      </p:cxnSp>
      <p:sp>
        <p:nvSpPr>
          <p:cNvPr id="88" name="TextBox 87"/>
          <p:cNvSpPr txBox="1"/>
          <p:nvPr/>
        </p:nvSpPr>
        <p:spPr>
          <a:xfrm>
            <a:off x="2180642" y="2198132"/>
            <a:ext cx="609600" cy="369332"/>
          </a:xfrm>
          <a:prstGeom prst="rect">
            <a:avLst/>
          </a:prstGeom>
          <a:noFill/>
        </p:spPr>
        <p:txBody>
          <a:bodyPr wrap="square" rtlCol="0">
            <a:spAutoFit/>
          </a:bodyPr>
          <a:lstStyle/>
          <a:p>
            <a:r>
              <a:rPr lang="en-US" dirty="0" smtClean="0"/>
              <a:t>S</a:t>
            </a:r>
            <a:endParaRPr lang="en-US" dirty="0"/>
          </a:p>
        </p:txBody>
      </p:sp>
      <p:cxnSp>
        <p:nvCxnSpPr>
          <p:cNvPr id="89" name="Straight Connector 88"/>
          <p:cNvCxnSpPr/>
          <p:nvPr/>
        </p:nvCxnSpPr>
        <p:spPr>
          <a:xfrm rot="5400000" flipH="1" flipV="1">
            <a:off x="922945" y="2791303"/>
            <a:ext cx="1219200" cy="229394"/>
          </a:xfrm>
          <a:prstGeom prst="line">
            <a:avLst/>
          </a:prstGeom>
        </p:spPr>
        <p:style>
          <a:lnRef idx="2">
            <a:schemeClr val="accent1"/>
          </a:lnRef>
          <a:fillRef idx="0">
            <a:schemeClr val="accent1"/>
          </a:fillRef>
          <a:effectRef idx="1">
            <a:schemeClr val="accent1"/>
          </a:effectRef>
          <a:fontRef idx="minor">
            <a:schemeClr val="tx1"/>
          </a:fontRef>
        </p:style>
      </p:cxnSp>
      <p:cxnSp>
        <p:nvCxnSpPr>
          <p:cNvPr id="90" name="Straight Connector 89"/>
          <p:cNvCxnSpPr/>
          <p:nvPr/>
        </p:nvCxnSpPr>
        <p:spPr>
          <a:xfrm rot="10800000">
            <a:off x="1800436" y="2184044"/>
            <a:ext cx="380206" cy="112356"/>
          </a:xfrm>
          <a:prstGeom prst="line">
            <a:avLst/>
          </a:prstGeom>
        </p:spPr>
        <p:style>
          <a:lnRef idx="2">
            <a:schemeClr val="accent1"/>
          </a:lnRef>
          <a:fillRef idx="0">
            <a:schemeClr val="accent1"/>
          </a:fillRef>
          <a:effectRef idx="1">
            <a:schemeClr val="accent1"/>
          </a:effectRef>
          <a:fontRef idx="minor">
            <a:schemeClr val="tx1"/>
          </a:fontRef>
        </p:style>
      </p:cxnSp>
      <p:cxnSp>
        <p:nvCxnSpPr>
          <p:cNvPr id="91" name="Straight Connector 90"/>
          <p:cNvCxnSpPr/>
          <p:nvPr/>
        </p:nvCxnSpPr>
        <p:spPr>
          <a:xfrm rot="10800000">
            <a:off x="2561642" y="3162976"/>
            <a:ext cx="914404" cy="352624"/>
          </a:xfrm>
          <a:prstGeom prst="line">
            <a:avLst/>
          </a:prstGeom>
        </p:spPr>
        <p:style>
          <a:lnRef idx="2">
            <a:schemeClr val="accent1"/>
          </a:lnRef>
          <a:fillRef idx="0">
            <a:schemeClr val="accent1"/>
          </a:fillRef>
          <a:effectRef idx="1">
            <a:schemeClr val="accent1"/>
          </a:effectRef>
          <a:fontRef idx="minor">
            <a:schemeClr val="tx1"/>
          </a:fontRef>
        </p:style>
      </p:cxnSp>
      <p:sp>
        <p:nvSpPr>
          <p:cNvPr id="116" name="TextBox 115"/>
          <p:cNvSpPr txBox="1"/>
          <p:nvPr/>
        </p:nvSpPr>
        <p:spPr>
          <a:xfrm>
            <a:off x="3657600" y="4267200"/>
            <a:ext cx="533400" cy="369332"/>
          </a:xfrm>
          <a:prstGeom prst="rect">
            <a:avLst/>
          </a:prstGeom>
          <a:noFill/>
        </p:spPr>
        <p:txBody>
          <a:bodyPr wrap="square" rtlCol="0">
            <a:spAutoFit/>
          </a:bodyPr>
          <a:lstStyle/>
          <a:p>
            <a:r>
              <a:rPr lang="en-US" dirty="0" smtClean="0"/>
              <a:t>N</a:t>
            </a:r>
            <a:endParaRPr lang="en-US" dirty="0"/>
          </a:p>
        </p:txBody>
      </p:sp>
      <p:sp>
        <p:nvSpPr>
          <p:cNvPr id="117" name="TextBox 116"/>
          <p:cNvSpPr txBox="1"/>
          <p:nvPr/>
        </p:nvSpPr>
        <p:spPr>
          <a:xfrm>
            <a:off x="1571042" y="1828800"/>
            <a:ext cx="609600" cy="369332"/>
          </a:xfrm>
          <a:prstGeom prst="rect">
            <a:avLst/>
          </a:prstGeom>
          <a:noFill/>
        </p:spPr>
        <p:txBody>
          <a:bodyPr wrap="square" rtlCol="0">
            <a:spAutoFit/>
          </a:bodyPr>
          <a:lstStyle/>
          <a:p>
            <a:r>
              <a:rPr lang="en-US" dirty="0" smtClean="0"/>
              <a:t>S</a:t>
            </a:r>
            <a:endParaRPr lang="en-US" dirty="0"/>
          </a:p>
        </p:txBody>
      </p:sp>
      <p:cxnSp>
        <p:nvCxnSpPr>
          <p:cNvPr id="118" name="Straight Connector 117"/>
          <p:cNvCxnSpPr/>
          <p:nvPr/>
        </p:nvCxnSpPr>
        <p:spPr>
          <a:xfrm rot="16200000" flipV="1">
            <a:off x="2239840" y="2661463"/>
            <a:ext cx="216359" cy="28362"/>
          </a:xfrm>
          <a:prstGeom prst="line">
            <a:avLst/>
          </a:prstGeom>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 grpId="0"/>
      <p:bldP spid="66" grpId="0"/>
      <p:bldP spid="67" grpId="0"/>
    </p:bld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5" name="Rectangle 2"/>
          <p:cNvSpPr>
            <a:spLocks noGrp="1" noChangeArrowheads="1"/>
          </p:cNvSpPr>
          <p:nvPr>
            <p:ph type="title"/>
          </p:nvPr>
        </p:nvSpPr>
        <p:spPr/>
        <p:txBody>
          <a:bodyPr/>
          <a:lstStyle/>
          <a:p>
            <a:pPr eaLnBrk="1" hangingPunct="1"/>
            <a:r>
              <a:rPr lang="en-US" dirty="0" smtClean="0"/>
              <a:t>Parsing evaluation</a:t>
            </a:r>
            <a:endParaRPr lang="en-US" dirty="0"/>
          </a:p>
        </p:txBody>
      </p:sp>
      <p:sp>
        <p:nvSpPr>
          <p:cNvPr id="3076" name="Rectangle 3"/>
          <p:cNvSpPr>
            <a:spLocks noGrp="1" noChangeArrowheads="1"/>
          </p:cNvSpPr>
          <p:nvPr>
            <p:ph type="body" idx="1"/>
          </p:nvPr>
        </p:nvSpPr>
        <p:spPr>
          <a:xfrm>
            <a:off x="685800" y="1603375"/>
            <a:ext cx="7772400" cy="5178425"/>
          </a:xfrm>
        </p:spPr>
        <p:txBody>
          <a:bodyPr/>
          <a:lstStyle/>
          <a:p>
            <a:pPr eaLnBrk="1" hangingPunct="1"/>
            <a:r>
              <a:rPr lang="en-US" sz="2400" dirty="0"/>
              <a:t>Corpus: Penn Treebank, </a:t>
            </a:r>
            <a:r>
              <a:rPr lang="en-US" sz="2400" dirty="0" smtClean="0"/>
              <a:t>WSJ</a:t>
            </a:r>
          </a:p>
          <a:p>
            <a:pPr eaLnBrk="1" hangingPunct="1"/>
            <a:endParaRPr lang="en-US" sz="2400" dirty="0" smtClean="0"/>
          </a:p>
          <a:p>
            <a:pPr eaLnBrk="1" hangingPunct="1"/>
            <a:endParaRPr lang="en-US" sz="2400" dirty="0" smtClean="0"/>
          </a:p>
          <a:p>
            <a:pPr eaLnBrk="1" hangingPunct="1"/>
            <a:endParaRPr lang="en-US" sz="2400" dirty="0" smtClean="0"/>
          </a:p>
          <a:p>
            <a:pPr eaLnBrk="1" hangingPunct="1"/>
            <a:endParaRPr lang="en-US" sz="2400" dirty="0" smtClean="0"/>
          </a:p>
          <a:p>
            <a:pPr eaLnBrk="1" hangingPunct="1"/>
            <a:endParaRPr lang="en-US" sz="2400" dirty="0" smtClean="0"/>
          </a:p>
          <a:p>
            <a:pPr eaLnBrk="1" hangingPunct="1"/>
            <a:endParaRPr lang="en-US" sz="2400" dirty="0" smtClean="0"/>
          </a:p>
          <a:p>
            <a:pPr eaLnBrk="1" hangingPunct="1"/>
            <a:r>
              <a:rPr lang="en-US" sz="2400" dirty="0" smtClean="0"/>
              <a:t>Parsing has been fairly standardized to allow for easy comparison between systems</a:t>
            </a:r>
          </a:p>
          <a:p>
            <a:pPr eaLnBrk="1" hangingPunct="1"/>
            <a:endParaRPr lang="en-US" sz="2400" dirty="0"/>
          </a:p>
          <a:p>
            <a:pPr eaLnBrk="1" hangingPunct="1"/>
            <a:endParaRPr lang="en-US" sz="2400" dirty="0"/>
          </a:p>
          <a:p>
            <a:pPr eaLnBrk="1" hangingPunct="1"/>
            <a:endParaRPr lang="en-US" sz="2400" dirty="0"/>
          </a:p>
          <a:p>
            <a:pPr eaLnBrk="1" hangingPunct="1"/>
            <a:endParaRPr lang="en-US" sz="2400" dirty="0"/>
          </a:p>
          <a:p>
            <a:pPr eaLnBrk="1" hangingPunct="1"/>
            <a:endParaRPr lang="en-US" sz="1800" dirty="0" smtClean="0"/>
          </a:p>
          <a:p>
            <a:pPr lvl="1" eaLnBrk="1" hangingPunct="1"/>
            <a:endParaRPr lang="en-US" sz="2000" dirty="0" smtClean="0"/>
          </a:p>
          <a:p>
            <a:pPr eaLnBrk="1" hangingPunct="1"/>
            <a:endParaRPr lang="en-US" sz="2400" dirty="0"/>
          </a:p>
        </p:txBody>
      </p:sp>
      <p:graphicFrame>
        <p:nvGraphicFramePr>
          <p:cNvPr id="1826820" name="Group 4"/>
          <p:cNvGraphicFramePr>
            <a:graphicFrameLocks noGrp="1"/>
          </p:cNvGraphicFramePr>
          <p:nvPr/>
        </p:nvGraphicFramePr>
        <p:xfrm>
          <a:off x="1411288" y="3302000"/>
          <a:ext cx="6742112" cy="965200"/>
        </p:xfrm>
        <a:graphic>
          <a:graphicData uri="http://schemas.openxmlformats.org/drawingml/2006/table">
            <a:tbl>
              <a:tblPr/>
              <a:tblGrid>
                <a:gridCol w="2170112"/>
                <a:gridCol w="1371600"/>
                <a:gridCol w="3200400"/>
              </a:tblGrid>
              <a:tr h="355600">
                <a:tc>
                  <a:txBody>
                    <a:body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106" charset="2"/>
                        <a:buNone/>
                        <a:tabLst/>
                      </a:pPr>
                      <a:r>
                        <a:rPr kumimoji="0" lang="en-US" sz="2000" b="0" i="0" u="none" strike="noStrike" cap="none" normalizeH="0" baseline="0">
                          <a:ln>
                            <a:noFill/>
                          </a:ln>
                          <a:solidFill>
                            <a:schemeClr val="accent2"/>
                          </a:solidFill>
                          <a:effectLst/>
                          <a:latin typeface="Arial" pitchFamily="-106" charset="0"/>
                        </a:rPr>
                        <a:t>Training:</a:t>
                      </a:r>
                    </a:p>
                  </a:txBody>
                  <a:tcPr marL="182880" marR="0" marT="0" marB="0"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106" charset="2"/>
                        <a:buNone/>
                        <a:tabLst/>
                      </a:pPr>
                      <a:r>
                        <a:rPr kumimoji="0" lang="en-US" sz="2000" b="0" i="0" u="none" strike="noStrike" cap="none" normalizeH="0" baseline="0">
                          <a:ln>
                            <a:noFill/>
                          </a:ln>
                          <a:solidFill>
                            <a:schemeClr val="accent2"/>
                          </a:solidFill>
                          <a:effectLst/>
                          <a:latin typeface="Arial" pitchFamily="-106" charset="0"/>
                        </a:rPr>
                        <a:t>sections</a:t>
                      </a:r>
                    </a:p>
                  </a:txBody>
                  <a:tcPr marL="182880" marR="0" marT="0" marB="0"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106" charset="2"/>
                        <a:buNone/>
                        <a:tabLst/>
                      </a:pPr>
                      <a:r>
                        <a:rPr kumimoji="0" lang="en-US" sz="2000" b="0" i="0" u="none" strike="noStrike" cap="none" normalizeH="0" baseline="0">
                          <a:ln>
                            <a:noFill/>
                          </a:ln>
                          <a:solidFill>
                            <a:schemeClr val="accent2"/>
                          </a:solidFill>
                          <a:effectLst/>
                          <a:latin typeface="Arial" pitchFamily="-106" charset="0"/>
                        </a:rPr>
                        <a:t>02-21</a:t>
                      </a:r>
                    </a:p>
                  </a:txBody>
                  <a:tcPr marL="182880" marR="0" marT="0" marB="0" horzOverflow="overflow">
                    <a:lnL>
                      <a:noFill/>
                    </a:lnL>
                    <a:lnR>
                      <a:noFill/>
                    </a:lnR>
                    <a:lnT>
                      <a:noFill/>
                    </a:lnT>
                    <a:lnB>
                      <a:noFill/>
                    </a:lnB>
                    <a:lnTlToBr>
                      <a:noFill/>
                    </a:lnTlToBr>
                    <a:lnBlToTr>
                      <a:noFill/>
                    </a:lnBlToTr>
                    <a:noFill/>
                  </a:tcPr>
                </a:tc>
              </a:tr>
              <a:tr h="257175">
                <a:tc>
                  <a:txBody>
                    <a:body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106" charset="2"/>
                        <a:buNone/>
                        <a:tabLst/>
                      </a:pPr>
                      <a:r>
                        <a:rPr kumimoji="0" lang="en-US" sz="2000" b="0" i="0" u="none" strike="noStrike" cap="none" normalizeH="0" baseline="0">
                          <a:ln>
                            <a:noFill/>
                          </a:ln>
                          <a:solidFill>
                            <a:srgbClr val="FF66CC"/>
                          </a:solidFill>
                          <a:effectLst/>
                          <a:latin typeface="Arial" pitchFamily="-106" charset="0"/>
                        </a:rPr>
                        <a:t>Development:</a:t>
                      </a:r>
                    </a:p>
                  </a:txBody>
                  <a:tcPr marL="182880" marR="0" marT="0" marB="0"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106" charset="2"/>
                        <a:buNone/>
                        <a:tabLst/>
                      </a:pPr>
                      <a:r>
                        <a:rPr kumimoji="0" lang="en-US" sz="2000" b="0" i="0" u="none" strike="noStrike" cap="none" normalizeH="0" baseline="0">
                          <a:ln>
                            <a:noFill/>
                          </a:ln>
                          <a:solidFill>
                            <a:srgbClr val="FF66CC"/>
                          </a:solidFill>
                          <a:effectLst/>
                          <a:latin typeface="Arial" pitchFamily="-106" charset="0"/>
                        </a:rPr>
                        <a:t>section</a:t>
                      </a:r>
                    </a:p>
                  </a:txBody>
                  <a:tcPr marL="182880" marR="0" marT="0" marB="0"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106" charset="2"/>
                        <a:buNone/>
                        <a:tabLst/>
                      </a:pPr>
                      <a:r>
                        <a:rPr kumimoji="0" lang="en-US" sz="2000" b="0" i="0" u="none" strike="noStrike" cap="none" normalizeH="0" baseline="0">
                          <a:ln>
                            <a:noFill/>
                          </a:ln>
                          <a:solidFill>
                            <a:srgbClr val="FF66CC"/>
                          </a:solidFill>
                          <a:effectLst/>
                          <a:latin typeface="Arial" pitchFamily="-106" charset="0"/>
                        </a:rPr>
                        <a:t>22 (here, first 20 files)</a:t>
                      </a:r>
                    </a:p>
                  </a:txBody>
                  <a:tcPr marL="182880" marR="0" marT="0" marB="0" horzOverflow="overflow">
                    <a:lnL>
                      <a:noFill/>
                    </a:lnL>
                    <a:lnR>
                      <a:noFill/>
                    </a:lnR>
                    <a:lnT>
                      <a:noFill/>
                    </a:lnT>
                    <a:lnB>
                      <a:noFill/>
                    </a:lnB>
                    <a:lnTlToBr>
                      <a:noFill/>
                    </a:lnTlToBr>
                    <a:lnBlToTr>
                      <a:noFill/>
                    </a:lnBlToTr>
                    <a:noFill/>
                  </a:tcPr>
                </a:tc>
              </a:tr>
              <a:tr h="257175">
                <a:tc>
                  <a:txBody>
                    <a:body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106" charset="2"/>
                        <a:buNone/>
                        <a:tabLst/>
                      </a:pPr>
                      <a:r>
                        <a:rPr kumimoji="0" lang="en-US" sz="2000" b="0" i="0" u="none" strike="noStrike" cap="none" normalizeH="0" baseline="0">
                          <a:ln>
                            <a:noFill/>
                          </a:ln>
                          <a:solidFill>
                            <a:srgbClr val="CC0000"/>
                          </a:solidFill>
                          <a:effectLst/>
                          <a:latin typeface="Arial" pitchFamily="-106" charset="0"/>
                        </a:rPr>
                        <a:t>Test:</a:t>
                      </a:r>
                    </a:p>
                  </a:txBody>
                  <a:tcPr marL="182880" marR="0" marT="0" marB="0"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106" charset="2"/>
                        <a:buNone/>
                        <a:tabLst/>
                      </a:pPr>
                      <a:r>
                        <a:rPr kumimoji="0" lang="en-US" sz="2000" b="0" i="0" u="none" strike="noStrike" cap="none" normalizeH="0" baseline="0">
                          <a:ln>
                            <a:noFill/>
                          </a:ln>
                          <a:solidFill>
                            <a:srgbClr val="CC0000"/>
                          </a:solidFill>
                          <a:effectLst/>
                          <a:latin typeface="Arial" pitchFamily="-106" charset="0"/>
                        </a:rPr>
                        <a:t>section</a:t>
                      </a:r>
                    </a:p>
                  </a:txBody>
                  <a:tcPr marL="182880" marR="0" marT="0" marB="0"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106" charset="2"/>
                        <a:buNone/>
                        <a:tabLst/>
                      </a:pPr>
                      <a:r>
                        <a:rPr kumimoji="0" lang="en-US" sz="2000" b="0" i="0" u="none" strike="noStrike" cap="none" normalizeH="0" baseline="0">
                          <a:ln>
                            <a:noFill/>
                          </a:ln>
                          <a:solidFill>
                            <a:srgbClr val="CC0000"/>
                          </a:solidFill>
                          <a:effectLst/>
                          <a:latin typeface="Arial" pitchFamily="-106" charset="0"/>
                        </a:rPr>
                        <a:t>23</a:t>
                      </a:r>
                    </a:p>
                  </a:txBody>
                  <a:tcPr marL="182880" marR="0" marT="0" marB="0" horzOverflow="overflow">
                    <a:lnL>
                      <a:noFill/>
                    </a:lnL>
                    <a:lnR>
                      <a:noFill/>
                    </a:lnR>
                    <a:lnT>
                      <a:noFill/>
                    </a:lnT>
                    <a:lnB>
                      <a:noFill/>
                    </a:lnB>
                    <a:lnTlToBr>
                      <a:noFill/>
                    </a:lnTlToBr>
                    <a:lnBlToTr>
                      <a:noFill/>
                    </a:lnBlToTr>
                    <a:noFill/>
                  </a:tcPr>
                </a:tc>
              </a:tr>
            </a:tbl>
          </a:graphicData>
        </a:graphic>
      </p:graphicFrame>
      <p:graphicFrame>
        <p:nvGraphicFramePr>
          <p:cNvPr id="3074" name="Object 26"/>
          <p:cNvGraphicFramePr>
            <a:graphicFrameLocks noChangeAspect="1"/>
          </p:cNvGraphicFramePr>
          <p:nvPr/>
        </p:nvGraphicFramePr>
        <p:xfrm>
          <a:off x="990600" y="2482850"/>
          <a:ext cx="7391400" cy="804863"/>
        </p:xfrm>
        <a:graphic>
          <a:graphicData uri="http://schemas.openxmlformats.org/presentationml/2006/ole">
            <p:oleObj spid="_x0000_s688130" name="Chart" r:id="rId3" imgW="5473700" imgH="1041400" progId="Excel.Sheet.8">
              <p:embed/>
            </p:oleObj>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a:xfrm>
            <a:off x="1357313" y="317500"/>
            <a:ext cx="7178675" cy="914400"/>
          </a:xfrm>
        </p:spPr>
        <p:txBody>
          <a:bodyPr/>
          <a:lstStyle/>
          <a:p>
            <a:r>
              <a:rPr lang="en-US">
                <a:cs typeface="ヒラギノ角ゴ Pro W3" pitchFamily="-106" charset="-128"/>
              </a:rPr>
              <a:t>Treebank PCFGs</a:t>
            </a:r>
          </a:p>
        </p:txBody>
      </p:sp>
      <p:sp>
        <p:nvSpPr>
          <p:cNvPr id="8" name="Content Placeholder 7"/>
          <p:cNvSpPr>
            <a:spLocks noGrp="1"/>
          </p:cNvSpPr>
          <p:nvPr>
            <p:ph idx="1"/>
          </p:nvPr>
        </p:nvSpPr>
        <p:spPr>
          <a:xfrm>
            <a:off x="457200" y="1600200"/>
            <a:ext cx="8229600" cy="4525963"/>
          </a:xfrm>
        </p:spPr>
        <p:txBody>
          <a:bodyPr vert="horz" wrap="square" numCol="1" anchor="t" anchorCtr="0" compatLnSpc="1">
            <a:prstTxWarp prst="textNoShape">
              <a:avLst/>
            </a:prstTxWarp>
          </a:bodyPr>
          <a:lstStyle/>
          <a:p>
            <a:pPr>
              <a:spcBef>
                <a:spcPts val="425"/>
              </a:spcBef>
              <a:buFont typeface="Wingdings" pitchFamily="-106" charset="2"/>
              <a:buChar char="§"/>
            </a:pPr>
            <a:r>
              <a:rPr lang="en-US" sz="2200" dirty="0">
                <a:cs typeface="ヒラギノ角ゴ Pro W3" pitchFamily="-106" charset="-128"/>
              </a:rPr>
              <a:t>Use </a:t>
            </a:r>
            <a:r>
              <a:rPr lang="en-US" sz="2200" dirty="0" err="1">
                <a:cs typeface="ヒラギノ角ゴ Pro W3" pitchFamily="-106" charset="-128"/>
              </a:rPr>
              <a:t>PCFGs</a:t>
            </a:r>
            <a:r>
              <a:rPr lang="en-US" sz="2200" dirty="0">
                <a:cs typeface="ヒラギノ角ゴ Pro W3" pitchFamily="-106" charset="-128"/>
              </a:rPr>
              <a:t> for broad coverage parsing</a:t>
            </a:r>
          </a:p>
          <a:p>
            <a:pPr>
              <a:spcBef>
                <a:spcPts val="425"/>
              </a:spcBef>
              <a:buFont typeface="Wingdings" pitchFamily="-106" charset="2"/>
              <a:buChar char="§"/>
            </a:pPr>
            <a:r>
              <a:rPr lang="en-US" sz="2200" dirty="0">
                <a:cs typeface="ヒラギノ角ゴ Pro W3" pitchFamily="-106" charset="-128"/>
              </a:rPr>
              <a:t>Can take a grammar right off the trees (doesn’t work well):</a:t>
            </a:r>
          </a:p>
          <a:p>
            <a:pPr>
              <a:spcBef>
                <a:spcPts val="425"/>
              </a:spcBef>
              <a:buFont typeface="Wingdings" pitchFamily="-106" charset="2"/>
              <a:buChar char="§"/>
            </a:pPr>
            <a:endParaRPr lang="en-US" sz="2200" dirty="0">
              <a:cs typeface="ヒラギノ角ゴ Pro W3" pitchFamily="-106" charset="-128"/>
            </a:endParaRPr>
          </a:p>
          <a:p>
            <a:pPr>
              <a:spcBef>
                <a:spcPts val="425"/>
              </a:spcBef>
              <a:buFont typeface="Wingdings" pitchFamily="-106" charset="2"/>
              <a:buChar char="§"/>
            </a:pPr>
            <a:endParaRPr lang="en-US" sz="2200" dirty="0">
              <a:cs typeface="ヒラギノ角ゴ Pro W3" pitchFamily="-106" charset="-128"/>
            </a:endParaRPr>
          </a:p>
          <a:p>
            <a:pPr>
              <a:spcBef>
                <a:spcPts val="425"/>
              </a:spcBef>
              <a:buFont typeface="Wingdings" pitchFamily="-106" charset="2"/>
              <a:buChar char="§"/>
            </a:pPr>
            <a:endParaRPr lang="en-US" sz="2200" dirty="0">
              <a:cs typeface="ヒラギノ角ゴ Pro W3" pitchFamily="-106" charset="-128"/>
            </a:endParaRPr>
          </a:p>
          <a:p>
            <a:pPr>
              <a:spcBef>
                <a:spcPts val="425"/>
              </a:spcBef>
              <a:buFont typeface="Wingdings" pitchFamily="-106" charset="2"/>
              <a:buChar char="§"/>
            </a:pPr>
            <a:endParaRPr lang="en-US" sz="1300" dirty="0">
              <a:cs typeface="ヒラギノ角ゴ Pro W3" pitchFamily="-106" charset="-128"/>
            </a:endParaRPr>
          </a:p>
          <a:p>
            <a:pPr>
              <a:spcBef>
                <a:spcPts val="425"/>
              </a:spcBef>
              <a:buFont typeface="Wingdings" pitchFamily="-106" charset="2"/>
              <a:buChar char="§"/>
            </a:pPr>
            <a:endParaRPr lang="en-US" sz="2200" dirty="0">
              <a:cs typeface="ヒラギノ角ゴ Pro W3" pitchFamily="-106" charset="-128"/>
            </a:endParaRPr>
          </a:p>
        </p:txBody>
      </p:sp>
      <p:graphicFrame>
        <p:nvGraphicFramePr>
          <p:cNvPr id="1026" name="Object 2"/>
          <p:cNvGraphicFramePr>
            <a:graphicFrameLocks noChangeAspect="1"/>
          </p:cNvGraphicFramePr>
          <p:nvPr/>
        </p:nvGraphicFramePr>
        <p:xfrm>
          <a:off x="1138238" y="2881313"/>
          <a:ext cx="1911350" cy="2687637"/>
        </p:xfrm>
        <a:graphic>
          <a:graphicData uri="http://schemas.openxmlformats.org/presentationml/2006/ole">
            <p:oleObj spid="_x0000_s667650" name="Photo Editor Photo" r:id="rId3" imgW="2180952" imgH="3067478" progId="">
              <p:embed/>
            </p:oleObj>
          </a:graphicData>
        </a:graphic>
      </p:graphicFrame>
      <p:sp>
        <p:nvSpPr>
          <p:cNvPr id="1813509" name="AutoShape 5"/>
          <p:cNvSpPr>
            <a:spLocks noChangeArrowheads="1"/>
          </p:cNvSpPr>
          <p:nvPr/>
        </p:nvSpPr>
        <p:spPr bwMode="auto">
          <a:xfrm>
            <a:off x="3668713" y="3751263"/>
            <a:ext cx="1277937" cy="769937"/>
          </a:xfrm>
          <a:prstGeom prst="rightArrow">
            <a:avLst>
              <a:gd name="adj1" fmla="val 50000"/>
              <a:gd name="adj2" fmla="val 41495"/>
            </a:avLst>
          </a:prstGeom>
          <a:solidFill>
            <a:schemeClr val="accent1">
              <a:lumMod val="60000"/>
              <a:lumOff val="40000"/>
            </a:schemeClr>
          </a:solidFill>
          <a:ln w="9525">
            <a:solidFill>
              <a:schemeClr val="tx1"/>
            </a:solidFill>
            <a:miter lim="800000"/>
            <a:headEnd/>
            <a:tailEnd/>
          </a:ln>
          <a:effectLst/>
        </p:spPr>
        <p:txBody>
          <a:bodyPr wrap="none" lIns="91430" tIns="45716" rIns="91430" bIns="45716" anchor="ctr">
            <a:prstTxWarp prst="textNoShape">
              <a:avLst/>
            </a:prstTxWarp>
          </a:bodyPr>
          <a:lstStyle/>
          <a:p>
            <a:pPr algn="ctr"/>
            <a:endParaRPr lang="en-US" sz="3000">
              <a:solidFill>
                <a:srgbClr val="000000"/>
              </a:solidFill>
              <a:latin typeface="Arial Narrow" pitchFamily="-106" charset="0"/>
              <a:cs typeface="ヒラギノ角ゴ Pro W3" pitchFamily="-106" charset="-128"/>
              <a:sym typeface="Arial Narrow" pitchFamily="-106" charset="0"/>
            </a:endParaRPr>
          </a:p>
        </p:txBody>
      </p:sp>
      <p:sp>
        <p:nvSpPr>
          <p:cNvPr id="1030" name="Text Box 6"/>
          <p:cNvSpPr txBox="1">
            <a:spLocks noChangeArrowheads="1"/>
          </p:cNvSpPr>
          <p:nvPr/>
        </p:nvSpPr>
        <p:spPr bwMode="auto">
          <a:xfrm>
            <a:off x="5791200" y="3106738"/>
            <a:ext cx="2744787" cy="2246761"/>
          </a:xfrm>
          <a:prstGeom prst="rect">
            <a:avLst/>
          </a:prstGeom>
          <a:noFill/>
          <a:ln w="9525">
            <a:noFill/>
            <a:miter lim="800000"/>
            <a:headEnd/>
            <a:tailEnd/>
          </a:ln>
        </p:spPr>
        <p:txBody>
          <a:bodyPr wrap="square" lIns="91430" tIns="45716" rIns="91430" bIns="45716">
            <a:prstTxWarp prst="textNoShape">
              <a:avLst/>
            </a:prstTxWarp>
            <a:spAutoFit/>
          </a:bodyPr>
          <a:lstStyle/>
          <a:p>
            <a:pPr>
              <a:spcBef>
                <a:spcPct val="50000"/>
              </a:spcBef>
            </a:pPr>
            <a:r>
              <a:rPr lang="en-US" sz="2000" dirty="0">
                <a:solidFill>
                  <a:srgbClr val="000000"/>
                </a:solidFill>
                <a:latin typeface="Times New Roman" pitchFamily="-106" charset="0"/>
                <a:cs typeface="Times New Roman" pitchFamily="-106" charset="0"/>
                <a:sym typeface="Arial Narrow" pitchFamily="-106" charset="0"/>
              </a:rPr>
              <a:t>ROOT </a:t>
            </a:r>
            <a:r>
              <a:rPr lang="en-US" sz="2000" dirty="0" err="1">
                <a:solidFill>
                  <a:srgbClr val="000000"/>
                </a:solidFill>
                <a:latin typeface="Times New Roman" pitchFamily="-106" charset="0"/>
                <a:cs typeface="Times New Roman" pitchFamily="-106" charset="0"/>
                <a:sym typeface="Symbol" pitchFamily="-106" charset="2"/>
              </a:rPr>
              <a:t></a:t>
            </a:r>
            <a:r>
              <a:rPr lang="en-US" sz="2000" dirty="0">
                <a:solidFill>
                  <a:srgbClr val="000000"/>
                </a:solidFill>
                <a:latin typeface="Times New Roman" pitchFamily="-106" charset="0"/>
                <a:cs typeface="Times New Roman" pitchFamily="-106" charset="0"/>
                <a:sym typeface="Symbol" pitchFamily="-106" charset="2"/>
              </a:rPr>
              <a:t> S		</a:t>
            </a:r>
            <a:r>
              <a:rPr lang="en-US" sz="2000" dirty="0" smtClean="0">
                <a:solidFill>
                  <a:srgbClr val="000000"/>
                </a:solidFill>
                <a:latin typeface="Times New Roman" pitchFamily="-106" charset="0"/>
                <a:cs typeface="Times New Roman" pitchFamily="-106" charset="0"/>
                <a:sym typeface="Symbol" pitchFamily="-106" charset="2"/>
              </a:rPr>
              <a:t> </a:t>
            </a:r>
          </a:p>
          <a:p>
            <a:pPr>
              <a:spcBef>
                <a:spcPct val="50000"/>
              </a:spcBef>
            </a:pPr>
            <a:r>
              <a:rPr lang="en-US" sz="2000" dirty="0" smtClean="0">
                <a:solidFill>
                  <a:srgbClr val="000000"/>
                </a:solidFill>
                <a:latin typeface="Times New Roman" pitchFamily="-106" charset="0"/>
                <a:cs typeface="Times New Roman" pitchFamily="-106" charset="0"/>
                <a:sym typeface="Arial Narrow" pitchFamily="-106" charset="0"/>
              </a:rPr>
              <a:t>S </a:t>
            </a:r>
            <a:r>
              <a:rPr lang="en-US" sz="2000" dirty="0" err="1">
                <a:solidFill>
                  <a:srgbClr val="000000"/>
                </a:solidFill>
                <a:latin typeface="Times New Roman" pitchFamily="-106" charset="0"/>
                <a:cs typeface="Times New Roman" pitchFamily="-106" charset="0"/>
                <a:sym typeface="Symbol" pitchFamily="-106" charset="2"/>
              </a:rPr>
              <a:t></a:t>
            </a:r>
            <a:r>
              <a:rPr lang="en-US" sz="2000" dirty="0">
                <a:solidFill>
                  <a:srgbClr val="000000"/>
                </a:solidFill>
                <a:latin typeface="Times New Roman" pitchFamily="-106" charset="0"/>
                <a:cs typeface="Times New Roman" pitchFamily="-106" charset="0"/>
                <a:sym typeface="Symbol" pitchFamily="-106" charset="2"/>
              </a:rPr>
              <a:t> NP VP .		</a:t>
            </a:r>
            <a:r>
              <a:rPr lang="en-US" sz="2000" dirty="0" smtClean="0">
                <a:solidFill>
                  <a:srgbClr val="000000"/>
                </a:solidFill>
                <a:latin typeface="Times New Roman" pitchFamily="-106" charset="0"/>
                <a:cs typeface="Times New Roman" pitchFamily="-106" charset="0"/>
                <a:sym typeface="Symbol" pitchFamily="-106" charset="2"/>
              </a:rPr>
              <a:t> </a:t>
            </a:r>
          </a:p>
          <a:p>
            <a:pPr>
              <a:spcBef>
                <a:spcPct val="50000"/>
              </a:spcBef>
            </a:pPr>
            <a:r>
              <a:rPr lang="en-US" sz="2000" dirty="0">
                <a:solidFill>
                  <a:srgbClr val="000000"/>
                </a:solidFill>
                <a:latin typeface="Times New Roman" pitchFamily="-106" charset="0"/>
                <a:cs typeface="Times New Roman" pitchFamily="-106" charset="0"/>
                <a:sym typeface="Symbol" pitchFamily="-106" charset="2"/>
              </a:rPr>
              <a:t>NP </a:t>
            </a:r>
            <a:r>
              <a:rPr lang="en-US" sz="2000" dirty="0" err="1">
                <a:solidFill>
                  <a:srgbClr val="000000"/>
                </a:solidFill>
                <a:latin typeface="Times New Roman" pitchFamily="-106" charset="0"/>
                <a:cs typeface="Times New Roman" pitchFamily="-106" charset="0"/>
                <a:sym typeface="Symbol" pitchFamily="-106" charset="2"/>
              </a:rPr>
              <a:t></a:t>
            </a:r>
            <a:r>
              <a:rPr lang="en-US" sz="2000" dirty="0">
                <a:solidFill>
                  <a:srgbClr val="000000"/>
                </a:solidFill>
                <a:latin typeface="Times New Roman" pitchFamily="-106" charset="0"/>
                <a:cs typeface="Times New Roman" pitchFamily="-106" charset="0"/>
                <a:sym typeface="Symbol" pitchFamily="-106" charset="2"/>
              </a:rPr>
              <a:t> PRP		</a:t>
            </a:r>
            <a:r>
              <a:rPr lang="en-US" sz="2000" dirty="0" smtClean="0">
                <a:solidFill>
                  <a:srgbClr val="000000"/>
                </a:solidFill>
                <a:latin typeface="Times New Roman" pitchFamily="-106" charset="0"/>
                <a:cs typeface="Times New Roman" pitchFamily="-106" charset="0"/>
                <a:sym typeface="Symbol" pitchFamily="-106" charset="2"/>
              </a:rPr>
              <a:t> </a:t>
            </a:r>
          </a:p>
          <a:p>
            <a:pPr>
              <a:spcBef>
                <a:spcPct val="50000"/>
              </a:spcBef>
            </a:pPr>
            <a:r>
              <a:rPr lang="en-US" sz="2000" dirty="0" smtClean="0">
                <a:solidFill>
                  <a:srgbClr val="000000"/>
                </a:solidFill>
                <a:latin typeface="Times New Roman" pitchFamily="-106" charset="0"/>
                <a:cs typeface="Times New Roman" pitchFamily="-106" charset="0"/>
                <a:sym typeface="Symbol" pitchFamily="-106" charset="2"/>
              </a:rPr>
              <a:t>VP </a:t>
            </a:r>
            <a:r>
              <a:rPr lang="en-US" sz="2000" dirty="0" err="1">
                <a:solidFill>
                  <a:srgbClr val="000000"/>
                </a:solidFill>
                <a:latin typeface="Times New Roman" pitchFamily="-106" charset="0"/>
                <a:cs typeface="Times New Roman" pitchFamily="-106" charset="0"/>
                <a:sym typeface="Symbol" pitchFamily="-106" charset="2"/>
              </a:rPr>
              <a:t></a:t>
            </a:r>
            <a:r>
              <a:rPr lang="en-US" sz="2000" dirty="0">
                <a:solidFill>
                  <a:srgbClr val="000000"/>
                </a:solidFill>
                <a:latin typeface="Times New Roman" pitchFamily="-106" charset="0"/>
                <a:cs typeface="Times New Roman" pitchFamily="-106" charset="0"/>
                <a:sym typeface="Symbol" pitchFamily="-106" charset="2"/>
              </a:rPr>
              <a:t> VBD ADJP	</a:t>
            </a:r>
            <a:r>
              <a:rPr lang="en-US" sz="2000" dirty="0" smtClean="0">
                <a:solidFill>
                  <a:srgbClr val="000000"/>
                </a:solidFill>
                <a:latin typeface="Times New Roman" pitchFamily="-106" charset="0"/>
                <a:cs typeface="Times New Roman" pitchFamily="-106" charset="0"/>
                <a:sym typeface="Symbol" pitchFamily="-106" charset="2"/>
              </a:rPr>
              <a:t> </a:t>
            </a:r>
          </a:p>
          <a:p>
            <a:pPr>
              <a:spcBef>
                <a:spcPct val="50000"/>
              </a:spcBef>
            </a:pPr>
            <a:r>
              <a:rPr lang="en-US" sz="2000" dirty="0">
                <a:solidFill>
                  <a:srgbClr val="000000"/>
                </a:solidFill>
                <a:latin typeface="Times New Roman" pitchFamily="-106" charset="0"/>
                <a:cs typeface="Times New Roman" pitchFamily="-106" charset="0"/>
                <a:sym typeface="Symbol" pitchFamily="-106" charset="2"/>
              </a:rPr>
              <a:t>…..</a:t>
            </a:r>
          </a:p>
        </p:txBody>
      </p:sp>
      <p:sp>
        <p:nvSpPr>
          <p:cNvPr id="1031" name="Rectangle 7"/>
          <p:cNvSpPr>
            <a:spLocks noChangeArrowheads="1"/>
          </p:cNvSpPr>
          <p:nvPr/>
        </p:nvSpPr>
        <p:spPr bwMode="auto">
          <a:xfrm>
            <a:off x="642938" y="2824163"/>
            <a:ext cx="7997825" cy="2801937"/>
          </a:xfrm>
          <a:prstGeom prst="rect">
            <a:avLst/>
          </a:prstGeom>
          <a:noFill/>
          <a:ln w="9525">
            <a:noFill/>
            <a:miter lim="800000"/>
            <a:headEnd/>
            <a:tailEnd/>
          </a:ln>
        </p:spPr>
        <p:txBody>
          <a:bodyPr wrap="none" lIns="91430" tIns="45716" rIns="91430" bIns="45716" anchor="ctr">
            <a:prstTxWarp prst="textNoShape">
              <a:avLst/>
            </a:prstTxWarp>
          </a:bodyPr>
          <a:lstStyle/>
          <a:p>
            <a:pPr algn="ctr"/>
            <a:endParaRPr lang="en-US" sz="3000">
              <a:solidFill>
                <a:srgbClr val="000000"/>
              </a:solidFill>
              <a:latin typeface="Arial Narrow" pitchFamily="-106" charset="0"/>
              <a:cs typeface="ヒラギノ角ゴ Pro W3" pitchFamily="-106" charset="-128"/>
              <a:sym typeface="Arial Narrow" pitchFamily="-106" charset="0"/>
            </a:endParaRPr>
          </a:p>
        </p:txBody>
      </p:sp>
      <p:graphicFrame>
        <p:nvGraphicFramePr>
          <p:cNvPr id="9" name="Group 4"/>
          <p:cNvGraphicFramePr>
            <a:graphicFrameLocks noGrp="1"/>
          </p:cNvGraphicFramePr>
          <p:nvPr/>
        </p:nvGraphicFramePr>
        <p:xfrm>
          <a:off x="4572000" y="5638800"/>
          <a:ext cx="4008438" cy="914400"/>
        </p:xfrm>
        <a:graphic>
          <a:graphicData uri="http://schemas.openxmlformats.org/drawingml/2006/table">
            <a:tbl>
              <a:tblPr/>
              <a:tblGrid>
                <a:gridCol w="3048000"/>
                <a:gridCol w="960438"/>
              </a:tblGrid>
              <a:tr h="457200">
                <a:tc>
                  <a:txBody>
                    <a:bodyPr/>
                    <a:lstStyle/>
                    <a:p>
                      <a:pPr marL="0" marR="0" lvl="0" indent="0" algn="l" defTabSz="914400" rtl="0" eaLnBrk="1" fontAlgn="base" latinLnBrk="0" hangingPunct="1">
                        <a:lnSpc>
                          <a:spcPct val="100000"/>
                        </a:lnSpc>
                        <a:spcBef>
                          <a:spcPct val="20000"/>
                        </a:spcBef>
                        <a:spcAft>
                          <a:spcPct val="0"/>
                        </a:spcAft>
                        <a:buClrTx/>
                        <a:buSzTx/>
                        <a:buFont typeface="Wingdings" pitchFamily="-106" charset="2"/>
                        <a:buNone/>
                        <a:tabLst/>
                      </a:pPr>
                      <a:r>
                        <a:rPr kumimoji="0" lang="en-US" sz="2400" b="0" i="1" u="none" strike="noStrike" cap="none" normalizeH="0" baseline="0">
                          <a:ln>
                            <a:noFill/>
                          </a:ln>
                          <a:solidFill>
                            <a:schemeClr val="accent2"/>
                          </a:solidFill>
                          <a:effectLst/>
                          <a:latin typeface="Arial" pitchFamily="-106" charset="0"/>
                          <a:ea typeface="ヒラギノ角ゴ Pro W3" pitchFamily="-106" charset="-128"/>
                          <a:cs typeface="ヒラギノ角ゴ Pro W3" pitchFamily="-106" charset="-128"/>
                        </a:rPr>
                        <a:t>Model</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Wingdings" pitchFamily="-106" charset="2"/>
                        <a:buNone/>
                        <a:tabLst/>
                      </a:pPr>
                      <a:r>
                        <a:rPr kumimoji="0" lang="en-US" sz="2400" b="0" i="1" u="none" strike="noStrike" cap="none" normalizeH="0" baseline="0">
                          <a:ln>
                            <a:noFill/>
                          </a:ln>
                          <a:solidFill>
                            <a:schemeClr val="accent2"/>
                          </a:solidFill>
                          <a:effectLst/>
                          <a:latin typeface="Arial" pitchFamily="-106" charset="0"/>
                          <a:ea typeface="ヒラギノ角ゴ Pro W3" pitchFamily="-106" charset="-128"/>
                          <a:cs typeface="ヒラギノ角ゴ Pro W3" pitchFamily="-106" charset="-128"/>
                        </a:rPr>
                        <a:t>F1</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r>
              <a:tr h="457200">
                <a:tc>
                  <a:txBody>
                    <a:bodyPr/>
                    <a:lstStyle/>
                    <a:p>
                      <a:pPr marL="0" marR="0" lvl="0" indent="0" algn="l" defTabSz="914400" rtl="0" eaLnBrk="1" fontAlgn="base" latinLnBrk="0" hangingPunct="1">
                        <a:lnSpc>
                          <a:spcPct val="100000"/>
                        </a:lnSpc>
                        <a:spcBef>
                          <a:spcPct val="20000"/>
                        </a:spcBef>
                        <a:spcAft>
                          <a:spcPct val="0"/>
                        </a:spcAft>
                        <a:buClrTx/>
                        <a:buSzTx/>
                        <a:buFont typeface="Wingdings" pitchFamily="-106" charset="2"/>
                        <a:buNone/>
                        <a:tabLst/>
                      </a:pPr>
                      <a:r>
                        <a:rPr kumimoji="0" lang="en-US" sz="2400" b="0" i="0" u="none" strike="noStrike" cap="none" normalizeH="0" baseline="0">
                          <a:ln>
                            <a:noFill/>
                          </a:ln>
                          <a:solidFill>
                            <a:schemeClr val="tx1"/>
                          </a:solidFill>
                          <a:effectLst/>
                          <a:latin typeface="Arial" pitchFamily="-106" charset="0"/>
                          <a:ea typeface="ヒラギノ角ゴ Pro W3" pitchFamily="-106" charset="-128"/>
                          <a:cs typeface="ヒラギノ角ゴ Pro W3" pitchFamily="-106" charset="-128"/>
                        </a:rPr>
                        <a:t>Baseline</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Wingdings" pitchFamily="-106" charset="2"/>
                        <a:buNone/>
                        <a:tabLst/>
                      </a:pPr>
                      <a:r>
                        <a:rPr kumimoji="0" lang="en-US" sz="2400" b="0" i="0" u="none" strike="noStrike" cap="none" normalizeH="0" baseline="0" dirty="0">
                          <a:ln>
                            <a:noFill/>
                          </a:ln>
                          <a:solidFill>
                            <a:schemeClr val="tx1"/>
                          </a:solidFill>
                          <a:effectLst/>
                          <a:latin typeface="Arial" pitchFamily="-106" charset="0"/>
                          <a:ea typeface="ヒラギノ角ゴ Pro W3" pitchFamily="-106" charset="-128"/>
                          <a:cs typeface="ヒラギノ角ゴ Pro W3" pitchFamily="-106" charset="-128"/>
                        </a:rPr>
                        <a:t>72.0</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6083" name="Rectangle 2"/>
          <p:cNvSpPr>
            <a:spLocks noGrp="1" noChangeArrowheads="1"/>
          </p:cNvSpPr>
          <p:nvPr>
            <p:ph type="title"/>
          </p:nvPr>
        </p:nvSpPr>
        <p:spPr/>
        <p:txBody>
          <a:bodyPr/>
          <a:lstStyle/>
          <a:p>
            <a:r>
              <a:rPr lang="en-US" dirty="0" smtClean="0"/>
              <a:t>Generic </a:t>
            </a:r>
            <a:r>
              <a:rPr lang="en-US" dirty="0"/>
              <a:t>PCFG Limitations</a:t>
            </a:r>
          </a:p>
        </p:txBody>
      </p:sp>
      <p:sp>
        <p:nvSpPr>
          <p:cNvPr id="46084" name="Rectangle 3"/>
          <p:cNvSpPr>
            <a:spLocks noGrp="1" noChangeArrowheads="1"/>
          </p:cNvSpPr>
          <p:nvPr>
            <p:ph type="body" idx="1"/>
          </p:nvPr>
        </p:nvSpPr>
        <p:spPr/>
        <p:txBody>
          <a:bodyPr/>
          <a:lstStyle/>
          <a:p>
            <a:pPr>
              <a:lnSpc>
                <a:spcPct val="90000"/>
              </a:lnSpc>
            </a:pPr>
            <a:r>
              <a:rPr lang="en-US" sz="2800" dirty="0" err="1" smtClean="0"/>
              <a:t>PCFGs</a:t>
            </a:r>
            <a:r>
              <a:rPr lang="en-US" sz="2800" dirty="0" smtClean="0"/>
              <a:t> do not use any information about where the current constituent is in the tree</a:t>
            </a:r>
          </a:p>
          <a:p>
            <a:pPr>
              <a:lnSpc>
                <a:spcPct val="90000"/>
              </a:lnSpc>
            </a:pPr>
            <a:endParaRPr lang="en-US" sz="2800" dirty="0" smtClean="0"/>
          </a:p>
          <a:p>
            <a:pPr>
              <a:lnSpc>
                <a:spcPct val="90000"/>
              </a:lnSpc>
            </a:pPr>
            <a:r>
              <a:rPr lang="en-US" sz="2800" dirty="0" err="1" smtClean="0"/>
              <a:t>PCFGs</a:t>
            </a:r>
            <a:r>
              <a:rPr lang="en-US" sz="2800" dirty="0" smtClean="0"/>
              <a:t> </a:t>
            </a:r>
            <a:r>
              <a:rPr lang="en-US" sz="2800" dirty="0"/>
              <a:t>do not rely on specific words or concepts, only general structural disambiguation is possible (e.g. prefer to attach </a:t>
            </a:r>
            <a:r>
              <a:rPr lang="en-US" sz="2800" dirty="0" err="1"/>
              <a:t>PPs</a:t>
            </a:r>
            <a:r>
              <a:rPr lang="en-US" sz="2800" dirty="0"/>
              <a:t> to </a:t>
            </a:r>
            <a:r>
              <a:rPr lang="en-US" sz="2800" dirty="0" err="1"/>
              <a:t>Nominals</a:t>
            </a:r>
            <a:r>
              <a:rPr lang="en-US" sz="2800" dirty="0" smtClean="0"/>
              <a:t>)</a:t>
            </a:r>
          </a:p>
          <a:p>
            <a:pPr>
              <a:lnSpc>
                <a:spcPct val="90000"/>
              </a:lnSpc>
            </a:pPr>
            <a:endParaRPr lang="en-US" sz="2800" dirty="0" smtClean="0"/>
          </a:p>
          <a:p>
            <a:pPr>
              <a:lnSpc>
                <a:spcPct val="90000"/>
              </a:lnSpc>
            </a:pPr>
            <a:r>
              <a:rPr lang="en-US" sz="2800" dirty="0" smtClean="0"/>
              <a:t>MLE estimates are not always the best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6084">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6084">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608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4" grpId="0" build="p"/>
    </p:bld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24578" name="Picture 2" descr="TP_tmp"/>
          <p:cNvPicPr>
            <a:picLocks noChangeAspect="1" noChangeArrowheads="1"/>
          </p:cNvPicPr>
          <p:nvPr>
            <p:custDataLst>
              <p:tags r:id="rId1"/>
            </p:custDataLst>
          </p:nvPr>
        </p:nvPicPr>
        <p:blipFill>
          <a:blip r:embed="rId4"/>
          <a:srcRect/>
          <a:stretch>
            <a:fillRect/>
          </a:stretch>
        </p:blipFill>
        <p:spPr bwMode="auto">
          <a:xfrm>
            <a:off x="2438400" y="1897063"/>
            <a:ext cx="4005263" cy="2282825"/>
          </a:xfrm>
          <a:prstGeom prst="rect">
            <a:avLst/>
          </a:prstGeom>
          <a:noFill/>
          <a:ln w="9525">
            <a:noFill/>
            <a:miter lim="800000"/>
            <a:headEnd/>
            <a:tailEnd/>
          </a:ln>
        </p:spPr>
      </p:pic>
      <p:sp>
        <p:nvSpPr>
          <p:cNvPr id="24579" name="Title 4"/>
          <p:cNvSpPr>
            <a:spLocks noGrp="1"/>
          </p:cNvSpPr>
          <p:nvPr>
            <p:ph type="title"/>
          </p:nvPr>
        </p:nvSpPr>
        <p:spPr>
          <a:xfrm>
            <a:off x="762000" y="317500"/>
            <a:ext cx="7178675" cy="914400"/>
          </a:xfrm>
        </p:spPr>
        <p:txBody>
          <a:bodyPr/>
          <a:lstStyle/>
          <a:p>
            <a:pPr eaLnBrk="1" hangingPunct="1"/>
            <a:r>
              <a:rPr lang="en-US" dirty="0">
                <a:cs typeface="ヒラギノ角ゴ Pro W3" pitchFamily="-106" charset="-128"/>
              </a:rPr>
              <a:t>Conditional Independence?</a:t>
            </a:r>
          </a:p>
        </p:txBody>
      </p:sp>
      <p:sp>
        <p:nvSpPr>
          <p:cNvPr id="6" name="Content Placeholder 5"/>
          <p:cNvSpPr>
            <a:spLocks noGrp="1"/>
          </p:cNvSpPr>
          <p:nvPr>
            <p:ph idx="1"/>
          </p:nvPr>
        </p:nvSpPr>
        <p:spPr>
          <a:xfrm>
            <a:off x="457200" y="4751388"/>
            <a:ext cx="8229600" cy="1838325"/>
          </a:xfrm>
        </p:spPr>
        <p:txBody>
          <a:bodyPr vert="horz" wrap="square" numCol="1" anchor="t" anchorCtr="0" compatLnSpc="1">
            <a:prstTxWarp prst="textNoShape">
              <a:avLst/>
            </a:prstTxWarp>
          </a:bodyPr>
          <a:lstStyle/>
          <a:p>
            <a:pPr marL="430213" indent="-284163" eaLnBrk="1" hangingPunct="1">
              <a:spcBef>
                <a:spcPct val="20000"/>
              </a:spcBef>
              <a:buFont typeface="Wingdings" pitchFamily="-106" charset="2"/>
              <a:buChar char="§"/>
            </a:pPr>
            <a:r>
              <a:rPr lang="en-US" sz="2500" dirty="0">
                <a:solidFill>
                  <a:schemeClr val="accent2"/>
                </a:solidFill>
                <a:cs typeface="ヒラギノ角ゴ Pro W3" pitchFamily="-106" charset="-128"/>
              </a:rPr>
              <a:t>Not every NP expansion can fill every NP slot</a:t>
            </a:r>
          </a:p>
          <a:p>
            <a:pPr marL="741363" lvl="1" indent="-284163" eaLnBrk="1" hangingPunct="1">
              <a:spcBef>
                <a:spcPct val="20000"/>
              </a:spcBef>
              <a:buFont typeface="Wingdings" pitchFamily="-106" charset="2"/>
              <a:buChar char="§"/>
            </a:pPr>
            <a:r>
              <a:rPr lang="en-US" sz="2200" dirty="0">
                <a:cs typeface="ヒラギノ角ゴ Pro W3" pitchFamily="-106" charset="-128"/>
              </a:rPr>
              <a:t>A grammar with symbols like “NP” won’t be context-free</a:t>
            </a:r>
          </a:p>
          <a:p>
            <a:pPr marL="741363" lvl="1" indent="-284163" eaLnBrk="1" hangingPunct="1">
              <a:spcBef>
                <a:spcPct val="20000"/>
              </a:spcBef>
              <a:buFont typeface="Wingdings" pitchFamily="-106" charset="2"/>
              <a:buChar char="§"/>
            </a:pPr>
            <a:r>
              <a:rPr lang="en-US" sz="2200" dirty="0">
                <a:cs typeface="ヒラギノ角ゴ Pro W3" pitchFamily="-106" charset="-128"/>
              </a:rPr>
              <a:t>Statistically, conditional independence too strong</a:t>
            </a:r>
          </a:p>
          <a:p>
            <a:pPr marL="430213" indent="-284163" eaLnBrk="1" hangingPunct="1">
              <a:spcBef>
                <a:spcPts val="425"/>
              </a:spcBef>
              <a:buFont typeface="Wingdings" pitchFamily="-106" charset="2"/>
              <a:buChar char="§"/>
            </a:pPr>
            <a:endParaRPr lang="en-US" sz="2500" dirty="0">
              <a:cs typeface="ヒラギノ角ゴ Pro W3" pitchFamily="-106" charset="-128"/>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53" name="Rectangle 2"/>
          <p:cNvSpPr>
            <a:spLocks noGrp="1" noChangeArrowheads="1"/>
          </p:cNvSpPr>
          <p:nvPr>
            <p:ph type="title"/>
          </p:nvPr>
        </p:nvSpPr>
        <p:spPr/>
        <p:txBody>
          <a:bodyPr/>
          <a:lstStyle/>
          <a:p>
            <a:pPr eaLnBrk="1" hangingPunct="1"/>
            <a:r>
              <a:rPr lang="en-US"/>
              <a:t>Non-Independence</a:t>
            </a:r>
          </a:p>
        </p:txBody>
      </p:sp>
      <p:sp>
        <p:nvSpPr>
          <p:cNvPr id="2054" name="Rectangle 3"/>
          <p:cNvSpPr>
            <a:spLocks noGrp="1" noChangeArrowheads="1"/>
          </p:cNvSpPr>
          <p:nvPr>
            <p:ph type="body" idx="1"/>
          </p:nvPr>
        </p:nvSpPr>
        <p:spPr>
          <a:xfrm>
            <a:off x="152400" y="1676400"/>
            <a:ext cx="8839200" cy="5334000"/>
          </a:xfrm>
        </p:spPr>
        <p:txBody>
          <a:bodyPr>
            <a:normAutofit/>
          </a:bodyPr>
          <a:lstStyle/>
          <a:p>
            <a:pPr eaLnBrk="1" hangingPunct="1">
              <a:lnSpc>
                <a:spcPct val="80000"/>
              </a:lnSpc>
            </a:pPr>
            <a:r>
              <a:rPr lang="en-US" sz="2400" dirty="0"/>
              <a:t>Independence assumptions are often too strong.</a:t>
            </a:r>
          </a:p>
          <a:p>
            <a:pPr eaLnBrk="1" hangingPunct="1">
              <a:lnSpc>
                <a:spcPct val="80000"/>
              </a:lnSpc>
            </a:pPr>
            <a:endParaRPr lang="en-US" sz="2400" dirty="0"/>
          </a:p>
          <a:p>
            <a:pPr eaLnBrk="1" hangingPunct="1">
              <a:lnSpc>
                <a:spcPct val="80000"/>
              </a:lnSpc>
            </a:pPr>
            <a:endParaRPr lang="en-US" sz="2400" dirty="0"/>
          </a:p>
          <a:p>
            <a:pPr eaLnBrk="1" hangingPunct="1">
              <a:lnSpc>
                <a:spcPct val="80000"/>
              </a:lnSpc>
            </a:pPr>
            <a:endParaRPr lang="en-US" sz="2400" dirty="0"/>
          </a:p>
          <a:p>
            <a:pPr eaLnBrk="1" hangingPunct="1">
              <a:lnSpc>
                <a:spcPct val="80000"/>
              </a:lnSpc>
            </a:pPr>
            <a:endParaRPr lang="en-US" sz="2400" dirty="0"/>
          </a:p>
          <a:p>
            <a:pPr eaLnBrk="1" hangingPunct="1">
              <a:lnSpc>
                <a:spcPct val="80000"/>
              </a:lnSpc>
            </a:pPr>
            <a:endParaRPr lang="en-US" sz="2400" dirty="0"/>
          </a:p>
          <a:p>
            <a:pPr eaLnBrk="1" hangingPunct="1">
              <a:lnSpc>
                <a:spcPct val="80000"/>
              </a:lnSpc>
            </a:pPr>
            <a:endParaRPr lang="en-US" sz="2400" dirty="0"/>
          </a:p>
          <a:p>
            <a:pPr eaLnBrk="1" hangingPunct="1">
              <a:lnSpc>
                <a:spcPct val="80000"/>
              </a:lnSpc>
            </a:pPr>
            <a:endParaRPr lang="en-US" sz="2400" dirty="0"/>
          </a:p>
          <a:p>
            <a:pPr eaLnBrk="1" hangingPunct="1">
              <a:lnSpc>
                <a:spcPct val="80000"/>
              </a:lnSpc>
            </a:pPr>
            <a:endParaRPr lang="en-US" sz="2400" dirty="0"/>
          </a:p>
          <a:p>
            <a:pPr eaLnBrk="1" hangingPunct="1">
              <a:lnSpc>
                <a:spcPct val="80000"/>
              </a:lnSpc>
            </a:pPr>
            <a:endParaRPr lang="en-US" sz="2400" dirty="0"/>
          </a:p>
          <a:p>
            <a:pPr eaLnBrk="1" hangingPunct="1">
              <a:lnSpc>
                <a:spcPct val="80000"/>
              </a:lnSpc>
            </a:pPr>
            <a:r>
              <a:rPr lang="en-US" sz="2400" dirty="0"/>
              <a:t>Example: the expansion of an NP is highly dependent on the parent of the NP (i.e., subjects vs. objects).</a:t>
            </a:r>
          </a:p>
          <a:p>
            <a:pPr eaLnBrk="1" hangingPunct="1">
              <a:lnSpc>
                <a:spcPct val="80000"/>
              </a:lnSpc>
            </a:pPr>
            <a:r>
              <a:rPr lang="en-US" sz="2400" dirty="0"/>
              <a:t>Also: the subject and object expansions are </a:t>
            </a:r>
            <a:r>
              <a:rPr lang="en-US" sz="2400" dirty="0" smtClean="0"/>
              <a:t>correlated</a:t>
            </a:r>
            <a:endParaRPr lang="en-US" sz="2400" dirty="0"/>
          </a:p>
        </p:txBody>
      </p:sp>
      <p:graphicFrame>
        <p:nvGraphicFramePr>
          <p:cNvPr id="2050" name="Object 4"/>
          <p:cNvGraphicFramePr>
            <a:graphicFrameLocks noChangeAspect="1"/>
          </p:cNvGraphicFramePr>
          <p:nvPr/>
        </p:nvGraphicFramePr>
        <p:xfrm>
          <a:off x="76200" y="2376488"/>
          <a:ext cx="2792412" cy="3022600"/>
        </p:xfrm>
        <a:graphic>
          <a:graphicData uri="http://schemas.openxmlformats.org/presentationml/2006/ole">
            <p:oleObj spid="_x0000_s670722" name="Chart" r:id="rId3" imgW="3987800" imgH="4318000" progId="Excel.Sheet.8">
              <p:embed/>
            </p:oleObj>
          </a:graphicData>
        </a:graphic>
      </p:graphicFrame>
      <p:graphicFrame>
        <p:nvGraphicFramePr>
          <p:cNvPr id="2051" name="Object 5"/>
          <p:cNvGraphicFramePr>
            <a:graphicFrameLocks noChangeAspect="1"/>
          </p:cNvGraphicFramePr>
          <p:nvPr/>
        </p:nvGraphicFramePr>
        <p:xfrm>
          <a:off x="3124200" y="2371725"/>
          <a:ext cx="2800350" cy="3030538"/>
        </p:xfrm>
        <a:graphic>
          <a:graphicData uri="http://schemas.openxmlformats.org/presentationml/2006/ole">
            <p:oleObj spid="_x0000_s670723" name="Chart" r:id="rId4" imgW="4000500" imgH="4318000" progId="Excel.Sheet.8">
              <p:embed/>
            </p:oleObj>
          </a:graphicData>
        </a:graphic>
      </p:graphicFrame>
      <p:graphicFrame>
        <p:nvGraphicFramePr>
          <p:cNvPr id="2052" name="Object 6"/>
          <p:cNvGraphicFramePr>
            <a:graphicFrameLocks noChangeAspect="1"/>
          </p:cNvGraphicFramePr>
          <p:nvPr/>
        </p:nvGraphicFramePr>
        <p:xfrm>
          <a:off x="6172200" y="2371725"/>
          <a:ext cx="2808287" cy="3038475"/>
        </p:xfrm>
        <a:graphic>
          <a:graphicData uri="http://schemas.openxmlformats.org/presentationml/2006/ole">
            <p:oleObj spid="_x0000_s670724" name="Chart" r:id="rId5" imgW="4013200" imgH="4330700" progId="Excel.Sheet.8">
              <p:embed/>
            </p:oleObj>
          </a:graphicData>
        </a:graphic>
      </p:graphicFrame>
      <p:sp>
        <p:nvSpPr>
          <p:cNvPr id="2055" name="Text Box 7"/>
          <p:cNvSpPr txBox="1">
            <a:spLocks noChangeArrowheads="1"/>
          </p:cNvSpPr>
          <p:nvPr/>
        </p:nvSpPr>
        <p:spPr bwMode="auto">
          <a:xfrm>
            <a:off x="1066800" y="2286000"/>
            <a:ext cx="1219200" cy="457200"/>
          </a:xfrm>
          <a:prstGeom prst="rect">
            <a:avLst/>
          </a:prstGeom>
          <a:noFill/>
          <a:ln w="9525">
            <a:noFill/>
            <a:miter lim="800000"/>
            <a:headEnd/>
            <a:tailEnd/>
          </a:ln>
        </p:spPr>
        <p:txBody>
          <a:bodyPr>
            <a:prstTxWarp prst="textNoShape">
              <a:avLst/>
            </a:prstTxWarp>
            <a:spAutoFit/>
          </a:bodyPr>
          <a:lstStyle/>
          <a:p>
            <a:pPr>
              <a:spcBef>
                <a:spcPct val="50000"/>
              </a:spcBef>
            </a:pPr>
            <a:r>
              <a:rPr lang="en-US" sz="2400">
                <a:latin typeface="Lucida Sans" pitchFamily="-106" charset="0"/>
              </a:rPr>
              <a:t>All NPs</a:t>
            </a:r>
          </a:p>
        </p:txBody>
      </p:sp>
      <p:sp>
        <p:nvSpPr>
          <p:cNvPr id="2056" name="Text Box 8"/>
          <p:cNvSpPr txBox="1">
            <a:spLocks noChangeArrowheads="1"/>
          </p:cNvSpPr>
          <p:nvPr/>
        </p:nvSpPr>
        <p:spPr bwMode="auto">
          <a:xfrm>
            <a:off x="3581400" y="2286000"/>
            <a:ext cx="2362200" cy="457200"/>
          </a:xfrm>
          <a:prstGeom prst="rect">
            <a:avLst/>
          </a:prstGeom>
          <a:noFill/>
          <a:ln w="9525">
            <a:noFill/>
            <a:miter lim="800000"/>
            <a:headEnd/>
            <a:tailEnd/>
          </a:ln>
        </p:spPr>
        <p:txBody>
          <a:bodyPr>
            <a:prstTxWarp prst="textNoShape">
              <a:avLst/>
            </a:prstTxWarp>
            <a:spAutoFit/>
          </a:bodyPr>
          <a:lstStyle/>
          <a:p>
            <a:pPr>
              <a:spcBef>
                <a:spcPct val="50000"/>
              </a:spcBef>
            </a:pPr>
            <a:r>
              <a:rPr lang="en-US" sz="2400">
                <a:latin typeface="Lucida Sans" pitchFamily="-106" charset="0"/>
              </a:rPr>
              <a:t>NPs under S</a:t>
            </a:r>
          </a:p>
        </p:txBody>
      </p:sp>
      <p:sp>
        <p:nvSpPr>
          <p:cNvPr id="2057" name="Text Box 9"/>
          <p:cNvSpPr txBox="1">
            <a:spLocks noChangeArrowheads="1"/>
          </p:cNvSpPr>
          <p:nvPr/>
        </p:nvSpPr>
        <p:spPr bwMode="auto">
          <a:xfrm>
            <a:off x="6553200" y="2286000"/>
            <a:ext cx="2286000" cy="457200"/>
          </a:xfrm>
          <a:prstGeom prst="rect">
            <a:avLst/>
          </a:prstGeom>
          <a:noFill/>
          <a:ln w="9525">
            <a:noFill/>
            <a:miter lim="800000"/>
            <a:headEnd/>
            <a:tailEnd/>
          </a:ln>
        </p:spPr>
        <p:txBody>
          <a:bodyPr>
            <a:prstTxWarp prst="textNoShape">
              <a:avLst/>
            </a:prstTxWarp>
            <a:spAutoFit/>
          </a:bodyPr>
          <a:lstStyle/>
          <a:p>
            <a:pPr>
              <a:spcBef>
                <a:spcPct val="50000"/>
              </a:spcBef>
            </a:pPr>
            <a:r>
              <a:rPr lang="en-US" sz="2400">
                <a:latin typeface="Lucida Sans" pitchFamily="-106" charset="0"/>
              </a:rPr>
              <a:t>NPs under VP</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26629" name="Rectangle 4"/>
          <p:cNvSpPr>
            <a:spLocks noGrp="1" noChangeArrowheads="1"/>
          </p:cNvSpPr>
          <p:nvPr>
            <p:ph type="title"/>
          </p:nvPr>
        </p:nvSpPr>
        <p:spPr>
          <a:xfrm>
            <a:off x="1357313" y="317500"/>
            <a:ext cx="7178675" cy="914400"/>
          </a:xfrm>
        </p:spPr>
        <p:txBody>
          <a:bodyPr/>
          <a:lstStyle/>
          <a:p>
            <a:r>
              <a:rPr lang="en-US">
                <a:cs typeface="ヒラギノ角ゴ Pro W3" pitchFamily="-106" charset="-128"/>
              </a:rPr>
              <a:t>Grammar Refinement</a:t>
            </a:r>
          </a:p>
        </p:txBody>
      </p:sp>
      <p:sp>
        <p:nvSpPr>
          <p:cNvPr id="6149" name="Rectangle 5"/>
          <p:cNvSpPr>
            <a:spLocks noGrp="1" noChangeArrowheads="1"/>
          </p:cNvSpPr>
          <p:nvPr>
            <p:ph type="body" idx="1"/>
          </p:nvPr>
        </p:nvSpPr>
        <p:spPr>
          <a:xfrm>
            <a:off x="282575" y="3821906"/>
            <a:ext cx="8599488" cy="2731294"/>
          </a:xfrm>
        </p:spPr>
        <p:txBody>
          <a:bodyPr vert="horz" wrap="square" numCol="1" anchor="t" anchorCtr="0" compatLnSpc="1">
            <a:prstTxWarp prst="textNoShape">
              <a:avLst/>
            </a:prstTxWarp>
            <a:normAutofit lnSpcReduction="10000"/>
          </a:bodyPr>
          <a:lstStyle/>
          <a:p>
            <a:pPr>
              <a:spcBef>
                <a:spcPts val="425"/>
              </a:spcBef>
              <a:buClr>
                <a:srgbClr val="FF3300"/>
              </a:buClr>
              <a:buFont typeface="Wingdings" pitchFamily="-106" charset="2"/>
              <a:buChar char="§"/>
            </a:pPr>
            <a:r>
              <a:rPr lang="en-US" sz="2500" dirty="0" smtClean="0">
                <a:solidFill>
                  <a:srgbClr val="000000"/>
                </a:solidFill>
                <a:cs typeface="ヒラギノ角ゴ Pro W3" pitchFamily="-106" charset="-128"/>
              </a:rPr>
              <a:t>PCFG would treat these two NPs the same… but they’re not!</a:t>
            </a:r>
          </a:p>
          <a:p>
            <a:pPr>
              <a:spcBef>
                <a:spcPts val="425"/>
              </a:spcBef>
              <a:buClr>
                <a:srgbClr val="FF3300"/>
              </a:buClr>
              <a:buFont typeface="Wingdings" pitchFamily="-106" charset="2"/>
              <a:buChar char="§"/>
            </a:pPr>
            <a:r>
              <a:rPr lang="en-US" sz="2500" dirty="0" smtClean="0">
                <a:solidFill>
                  <a:srgbClr val="000000"/>
                </a:solidFill>
                <a:cs typeface="ヒラギノ角ゴ Pro W3" pitchFamily="-106" charset="-128"/>
              </a:rPr>
              <a:t>We can’t exchange them:  “the noise heard she”</a:t>
            </a:r>
          </a:p>
          <a:p>
            <a:pPr>
              <a:spcBef>
                <a:spcPts val="425"/>
              </a:spcBef>
              <a:buClr>
                <a:srgbClr val="FF3300"/>
              </a:buClr>
              <a:buFont typeface="Wingdings" pitchFamily="-106" charset="2"/>
              <a:buChar char="§"/>
            </a:pPr>
            <a:r>
              <a:rPr lang="en-US" sz="2500" dirty="0" smtClean="0">
                <a:solidFill>
                  <a:srgbClr val="000000"/>
                </a:solidFill>
                <a:cs typeface="ヒラギノ角ゴ Pro W3" pitchFamily="-106" charset="-128"/>
              </a:rPr>
              <a:t>Idea: expand/refine our grammar</a:t>
            </a:r>
            <a:endParaRPr lang="en-US" sz="2200" dirty="0" smtClean="0">
              <a:solidFill>
                <a:srgbClr val="000000"/>
              </a:solidFill>
              <a:cs typeface="ヒラギノ角ゴ Pro W3" pitchFamily="-106" charset="-128"/>
            </a:endParaRPr>
          </a:p>
          <a:p>
            <a:pPr>
              <a:spcBef>
                <a:spcPts val="425"/>
              </a:spcBef>
              <a:buClr>
                <a:srgbClr val="FF3300"/>
              </a:buClr>
              <a:buFont typeface="Wingdings" pitchFamily="-106" charset="2"/>
              <a:buChar char="§"/>
            </a:pPr>
            <a:r>
              <a:rPr lang="en-US" sz="2200" dirty="0" smtClean="0">
                <a:solidFill>
                  <a:srgbClr val="000000"/>
                </a:solidFill>
                <a:cs typeface="ヒラギノ角ゴ Pro W3" pitchFamily="-106" charset="-128"/>
              </a:rPr>
              <a:t>Challenges:</a:t>
            </a:r>
          </a:p>
          <a:p>
            <a:pPr lvl="1">
              <a:spcBef>
                <a:spcPts val="425"/>
              </a:spcBef>
              <a:buClr>
                <a:srgbClr val="FF3300"/>
              </a:buClr>
              <a:buFont typeface="Wingdings" pitchFamily="-106" charset="2"/>
              <a:buChar char="§"/>
            </a:pPr>
            <a:r>
              <a:rPr lang="en-US" sz="2200" dirty="0" smtClean="0">
                <a:solidFill>
                  <a:srgbClr val="000000"/>
                </a:solidFill>
                <a:cs typeface="ヒラギノ角ゴ Pro W3" pitchFamily="-106" charset="-128"/>
              </a:rPr>
              <a:t>Must refine in ways that facilitate disambiguation</a:t>
            </a:r>
          </a:p>
          <a:p>
            <a:pPr lvl="1">
              <a:spcBef>
                <a:spcPts val="425"/>
              </a:spcBef>
              <a:buClr>
                <a:srgbClr val="FF3300"/>
              </a:buClr>
              <a:buFont typeface="Wingdings" pitchFamily="-106" charset="2"/>
              <a:buChar char="§"/>
            </a:pPr>
            <a:r>
              <a:rPr lang="en-US" sz="2200" dirty="0" smtClean="0">
                <a:solidFill>
                  <a:srgbClr val="000000"/>
                </a:solidFill>
                <a:cs typeface="ヒラギノ角ゴ Pro W3" pitchFamily="-106" charset="-128"/>
              </a:rPr>
              <a:t>Too much refinement -&gt; </a:t>
            </a:r>
            <a:r>
              <a:rPr lang="en-US" sz="2200" dirty="0" err="1" smtClean="0">
                <a:solidFill>
                  <a:srgbClr val="000000"/>
                </a:solidFill>
                <a:cs typeface="ヒラギノ角ゴ Pro W3" pitchFamily="-106" charset="-128"/>
              </a:rPr>
              <a:t>sparsity</a:t>
            </a:r>
            <a:r>
              <a:rPr lang="en-US" sz="2200" dirty="0" smtClean="0">
                <a:solidFill>
                  <a:srgbClr val="000000"/>
                </a:solidFill>
                <a:cs typeface="ヒラギノ角ゴ Pro W3" pitchFamily="-106" charset="-128"/>
              </a:rPr>
              <a:t> problems</a:t>
            </a:r>
          </a:p>
          <a:p>
            <a:pPr lvl="1">
              <a:spcBef>
                <a:spcPts val="425"/>
              </a:spcBef>
              <a:buClr>
                <a:srgbClr val="FF3300"/>
              </a:buClr>
              <a:buFont typeface="Wingdings" pitchFamily="-106" charset="2"/>
              <a:buChar char="§"/>
            </a:pPr>
            <a:r>
              <a:rPr lang="en-US" sz="2200" dirty="0" smtClean="0">
                <a:solidFill>
                  <a:srgbClr val="000000"/>
                </a:solidFill>
                <a:cs typeface="ヒラギノ角ゴ Pro W3" pitchFamily="-106" charset="-128"/>
              </a:rPr>
              <a:t>To little -&gt; can’t discriminate (PCFG)</a:t>
            </a:r>
          </a:p>
        </p:txBody>
      </p:sp>
      <p:pic>
        <p:nvPicPr>
          <p:cNvPr id="26626" name="Picture 1"/>
          <p:cNvPicPr>
            <a:picLocks noChangeAspect="1" noChangeArrowheads="1"/>
          </p:cNvPicPr>
          <p:nvPr/>
        </p:nvPicPr>
        <p:blipFill>
          <a:blip r:embed="rId3"/>
          <a:srcRect/>
          <a:stretch>
            <a:fillRect/>
          </a:stretch>
        </p:blipFill>
        <p:spPr bwMode="auto">
          <a:xfrm>
            <a:off x="2590800" y="1600201"/>
            <a:ext cx="3573506" cy="1981200"/>
          </a:xfrm>
          <a:prstGeom prst="rect">
            <a:avLst/>
          </a:prstGeom>
          <a:noFill/>
          <a:ln w="12700">
            <a:noFill/>
            <a:miter lim="800000"/>
            <a:headEnd/>
            <a:tailEnd/>
          </a:ln>
        </p:spPr>
      </p:pic>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26629" name="Rectangle 4"/>
          <p:cNvSpPr>
            <a:spLocks noGrp="1" noChangeArrowheads="1"/>
          </p:cNvSpPr>
          <p:nvPr>
            <p:ph type="title"/>
          </p:nvPr>
        </p:nvSpPr>
        <p:spPr>
          <a:xfrm>
            <a:off x="1357313" y="317500"/>
            <a:ext cx="7178675" cy="914400"/>
          </a:xfrm>
        </p:spPr>
        <p:txBody>
          <a:bodyPr/>
          <a:lstStyle/>
          <a:p>
            <a:r>
              <a:rPr lang="en-US">
                <a:cs typeface="ヒラギノ角ゴ Pro W3" pitchFamily="-106" charset="-128"/>
              </a:rPr>
              <a:t>Grammar Refinement</a:t>
            </a:r>
          </a:p>
        </p:txBody>
      </p:sp>
      <p:pic>
        <p:nvPicPr>
          <p:cNvPr id="26626" name="Picture 1"/>
          <p:cNvPicPr>
            <a:picLocks noChangeAspect="1" noChangeArrowheads="1"/>
          </p:cNvPicPr>
          <p:nvPr/>
        </p:nvPicPr>
        <p:blipFill>
          <a:blip r:embed="rId3"/>
          <a:srcRect/>
          <a:stretch>
            <a:fillRect/>
          </a:stretch>
        </p:blipFill>
        <p:spPr bwMode="auto">
          <a:xfrm>
            <a:off x="2047513" y="1600200"/>
            <a:ext cx="4277087" cy="2371275"/>
          </a:xfrm>
          <a:prstGeom prst="rect">
            <a:avLst/>
          </a:prstGeom>
          <a:noFill/>
          <a:ln w="12700">
            <a:noFill/>
            <a:miter lim="800000"/>
            <a:headEnd/>
            <a:tailEnd/>
          </a:ln>
        </p:spPr>
      </p:pic>
      <p:sp>
        <p:nvSpPr>
          <p:cNvPr id="7" name="TextBox 6"/>
          <p:cNvSpPr txBox="1"/>
          <p:nvPr/>
        </p:nvSpPr>
        <p:spPr>
          <a:xfrm>
            <a:off x="3200400" y="4800600"/>
            <a:ext cx="3886200" cy="707886"/>
          </a:xfrm>
          <a:prstGeom prst="rect">
            <a:avLst/>
          </a:prstGeom>
          <a:noFill/>
        </p:spPr>
        <p:txBody>
          <a:bodyPr wrap="square" rtlCol="0">
            <a:spAutoFit/>
          </a:bodyPr>
          <a:lstStyle/>
          <a:p>
            <a:r>
              <a:rPr lang="en-US" sz="4000" dirty="0" smtClean="0">
                <a:solidFill>
                  <a:srgbClr val="FF0000"/>
                </a:solidFill>
              </a:rPr>
              <a:t>Ideas?</a:t>
            </a:r>
            <a:endParaRPr lang="en-US" sz="4000" dirty="0">
              <a:solidFill>
                <a:srgbClr val="FF0000"/>
              </a:solidFill>
            </a:endParaRP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26629" name="Rectangle 4"/>
          <p:cNvSpPr>
            <a:spLocks noGrp="1" noChangeArrowheads="1"/>
          </p:cNvSpPr>
          <p:nvPr>
            <p:ph type="title"/>
          </p:nvPr>
        </p:nvSpPr>
        <p:spPr>
          <a:xfrm>
            <a:off x="1357313" y="317500"/>
            <a:ext cx="7178675" cy="914400"/>
          </a:xfrm>
        </p:spPr>
        <p:txBody>
          <a:bodyPr/>
          <a:lstStyle/>
          <a:p>
            <a:r>
              <a:rPr lang="en-US">
                <a:cs typeface="ヒラギノ角ゴ Pro W3" pitchFamily="-106" charset="-128"/>
              </a:rPr>
              <a:t>Grammar Refinement</a:t>
            </a:r>
          </a:p>
        </p:txBody>
      </p:sp>
      <p:pic>
        <p:nvPicPr>
          <p:cNvPr id="26626" name="Picture 1"/>
          <p:cNvPicPr>
            <a:picLocks noChangeAspect="1" noChangeArrowheads="1"/>
          </p:cNvPicPr>
          <p:nvPr/>
        </p:nvPicPr>
        <p:blipFill>
          <a:blip r:embed="rId3"/>
          <a:srcRect/>
          <a:stretch>
            <a:fillRect/>
          </a:stretch>
        </p:blipFill>
        <p:spPr bwMode="auto">
          <a:xfrm>
            <a:off x="2047513" y="1600200"/>
            <a:ext cx="4277087" cy="2371275"/>
          </a:xfrm>
          <a:prstGeom prst="rect">
            <a:avLst/>
          </a:prstGeom>
          <a:noFill/>
          <a:ln w="12700">
            <a:noFill/>
            <a:miter lim="800000"/>
            <a:headEnd/>
            <a:tailEnd/>
          </a:ln>
        </p:spPr>
      </p:pic>
      <p:sp>
        <p:nvSpPr>
          <p:cNvPr id="5" name="Content Placeholder 4"/>
          <p:cNvSpPr>
            <a:spLocks noGrp="1"/>
          </p:cNvSpPr>
          <p:nvPr>
            <p:ph sz="quarter" idx="1"/>
          </p:nvPr>
        </p:nvSpPr>
        <p:spPr>
          <a:xfrm>
            <a:off x="382588" y="4191001"/>
            <a:ext cx="8153400" cy="1904999"/>
          </a:xfrm>
        </p:spPr>
        <p:txBody>
          <a:bodyPr>
            <a:noAutofit/>
          </a:bodyPr>
          <a:lstStyle/>
          <a:p>
            <a:pPr>
              <a:spcBef>
                <a:spcPts val="425"/>
              </a:spcBef>
              <a:buClr>
                <a:srgbClr val="FF3300"/>
              </a:buClr>
              <a:buFont typeface="Wingdings" pitchFamily="-106" charset="2"/>
              <a:buChar char="§"/>
            </a:pPr>
            <a:r>
              <a:rPr lang="en-US" sz="2400" dirty="0" smtClean="0">
                <a:solidFill>
                  <a:srgbClr val="0000FF"/>
                </a:solidFill>
                <a:cs typeface="ヒラギノ角ゴ Pro W3" pitchFamily="-106" charset="-128"/>
              </a:rPr>
              <a:t>Structure Annotation [Johnson ’98, </a:t>
            </a:r>
            <a:r>
              <a:rPr lang="en-US" sz="2400" dirty="0" err="1" smtClean="0">
                <a:solidFill>
                  <a:srgbClr val="0000FF"/>
                </a:solidFill>
                <a:cs typeface="ヒラギノ角ゴ Pro W3" pitchFamily="-106" charset="-128"/>
              </a:rPr>
              <a:t>Klein&amp;Manning</a:t>
            </a:r>
            <a:r>
              <a:rPr lang="en-US" sz="2400" dirty="0" smtClean="0">
                <a:solidFill>
                  <a:srgbClr val="0000FF"/>
                </a:solidFill>
                <a:cs typeface="ヒラギノ角ゴ Pro W3" pitchFamily="-106" charset="-128"/>
              </a:rPr>
              <a:t> ’03]</a:t>
            </a:r>
          </a:p>
          <a:p>
            <a:pPr lvl="1">
              <a:spcBef>
                <a:spcPts val="425"/>
              </a:spcBef>
              <a:buClr>
                <a:srgbClr val="FF3300"/>
              </a:buClr>
              <a:buFont typeface="Wingdings" pitchFamily="-106" charset="2"/>
              <a:buChar char="§"/>
            </a:pPr>
            <a:r>
              <a:rPr lang="en-US" sz="2100" dirty="0" smtClean="0">
                <a:solidFill>
                  <a:srgbClr val="0000FF"/>
                </a:solidFill>
                <a:cs typeface="ヒラギノ角ゴ Pro W3" pitchFamily="-106" charset="-128"/>
              </a:rPr>
              <a:t>Differentiate constituents based on their local context</a:t>
            </a:r>
          </a:p>
          <a:p>
            <a:pPr>
              <a:spcBef>
                <a:spcPts val="425"/>
              </a:spcBef>
              <a:buClr>
                <a:srgbClr val="0000FF"/>
              </a:buClr>
              <a:buFont typeface="Wingdings" pitchFamily="-106" charset="2"/>
              <a:buChar char="§"/>
            </a:pPr>
            <a:r>
              <a:rPr lang="en-US" sz="2400" dirty="0" smtClean="0">
                <a:solidFill>
                  <a:srgbClr val="0000FF"/>
                </a:solidFill>
                <a:cs typeface="ヒラギノ角ゴ Pro W3" pitchFamily="-106" charset="-128"/>
              </a:rPr>
              <a:t>Lexicalization [Collins ’99, </a:t>
            </a:r>
            <a:r>
              <a:rPr lang="en-US" sz="2400" dirty="0" err="1" smtClean="0">
                <a:solidFill>
                  <a:srgbClr val="0000FF"/>
                </a:solidFill>
                <a:cs typeface="ヒラギノ角ゴ Pro W3" pitchFamily="-106" charset="-128"/>
              </a:rPr>
              <a:t>Charniak</a:t>
            </a:r>
            <a:r>
              <a:rPr lang="en-US" sz="2400" dirty="0" smtClean="0">
                <a:solidFill>
                  <a:srgbClr val="0000FF"/>
                </a:solidFill>
                <a:cs typeface="ヒラギノ角ゴ Pro W3" pitchFamily="-106" charset="-128"/>
              </a:rPr>
              <a:t> ’00]</a:t>
            </a:r>
          </a:p>
          <a:p>
            <a:pPr lvl="1">
              <a:spcBef>
                <a:spcPts val="425"/>
              </a:spcBef>
              <a:buClr>
                <a:srgbClr val="0000FF"/>
              </a:buClr>
              <a:buFont typeface="Wingdings" pitchFamily="-106" charset="2"/>
              <a:buChar char="§"/>
            </a:pPr>
            <a:r>
              <a:rPr lang="en-US" sz="2100" dirty="0" smtClean="0">
                <a:solidFill>
                  <a:srgbClr val="0000FF"/>
                </a:solidFill>
                <a:cs typeface="ヒラギノ角ゴ Pro W3" pitchFamily="-106" charset="-128"/>
              </a:rPr>
              <a:t>Differentiate constituents based on the spanned words</a:t>
            </a:r>
          </a:p>
          <a:p>
            <a:pPr>
              <a:spcBef>
                <a:spcPts val="425"/>
              </a:spcBef>
              <a:buClr>
                <a:srgbClr val="339933"/>
              </a:buClr>
              <a:buFont typeface="Wingdings" pitchFamily="-106" charset="2"/>
              <a:buChar char="§"/>
            </a:pPr>
            <a:r>
              <a:rPr lang="en-US" sz="2400" dirty="0" smtClean="0">
                <a:solidFill>
                  <a:srgbClr val="0000FF"/>
                </a:solidFill>
                <a:cs typeface="ヒラギノ角ゴ Pro W3" pitchFamily="-106" charset="-128"/>
              </a:rPr>
              <a:t>Constituent splitting [</a:t>
            </a:r>
            <a:r>
              <a:rPr lang="en-US" sz="2400" dirty="0" err="1" smtClean="0">
                <a:solidFill>
                  <a:srgbClr val="0000FF"/>
                </a:solidFill>
                <a:cs typeface="ヒラギノ角ゴ Pro W3" pitchFamily="-106" charset="-128"/>
              </a:rPr>
              <a:t>Matsuzaki</a:t>
            </a:r>
            <a:r>
              <a:rPr lang="en-US" sz="2400" dirty="0" smtClean="0">
                <a:solidFill>
                  <a:srgbClr val="0000FF"/>
                </a:solidFill>
                <a:cs typeface="ヒラギノ角ゴ Pro W3" pitchFamily="-106" charset="-128"/>
              </a:rPr>
              <a:t> et al. 05, </a:t>
            </a:r>
            <a:r>
              <a:rPr lang="en-US" sz="2400" dirty="0" err="1" smtClean="0">
                <a:solidFill>
                  <a:srgbClr val="0000FF"/>
                </a:solidFill>
                <a:cs typeface="ヒラギノ角ゴ Pro W3" pitchFamily="-106" charset="-128"/>
              </a:rPr>
              <a:t>Petrov</a:t>
            </a:r>
            <a:r>
              <a:rPr lang="en-US" sz="2400" dirty="0" smtClean="0">
                <a:solidFill>
                  <a:srgbClr val="0000FF"/>
                </a:solidFill>
                <a:cs typeface="ヒラギノ角ゴ Pro W3" pitchFamily="-106" charset="-128"/>
              </a:rPr>
              <a:t> et al. ’06]</a:t>
            </a:r>
          </a:p>
          <a:p>
            <a:pPr lvl="1">
              <a:spcBef>
                <a:spcPts val="425"/>
              </a:spcBef>
              <a:buClr>
                <a:srgbClr val="339933"/>
              </a:buClr>
              <a:buFont typeface="Wingdings" pitchFamily="-106" charset="2"/>
              <a:buChar char="§"/>
            </a:pPr>
            <a:r>
              <a:rPr lang="en-US" sz="2100" dirty="0" smtClean="0">
                <a:solidFill>
                  <a:srgbClr val="0000FF"/>
                </a:solidFill>
                <a:cs typeface="ヒラギノ角ゴ Pro W3" pitchFamily="-106" charset="-128"/>
              </a:rPr>
              <a:t>Cluster/group words into sub-constituents</a:t>
            </a:r>
          </a:p>
          <a:p>
            <a:endParaRPr lang="en-US" sz="2400" dirty="0">
              <a:solidFill>
                <a:srgbClr val="0000FF"/>
              </a:solidFill>
            </a:endParaRP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Less independence</a:t>
            </a:r>
            <a:endParaRPr lang="en-US" dirty="0"/>
          </a:p>
        </p:txBody>
      </p:sp>
      <p:cxnSp>
        <p:nvCxnSpPr>
          <p:cNvPr id="4" name="Straight Connector 3"/>
          <p:cNvCxnSpPr/>
          <p:nvPr/>
        </p:nvCxnSpPr>
        <p:spPr>
          <a:xfrm rot="5400000">
            <a:off x="612774" y="5443835"/>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5" name="TextBox 4"/>
          <p:cNvSpPr txBox="1"/>
          <p:nvPr/>
        </p:nvSpPr>
        <p:spPr>
          <a:xfrm>
            <a:off x="498474" y="4796135"/>
            <a:ext cx="838200" cy="369332"/>
          </a:xfrm>
          <a:prstGeom prst="rect">
            <a:avLst/>
          </a:prstGeom>
          <a:noFill/>
        </p:spPr>
        <p:txBody>
          <a:bodyPr wrap="square" rtlCol="0">
            <a:spAutoFit/>
          </a:bodyPr>
          <a:lstStyle/>
          <a:p>
            <a:r>
              <a:rPr lang="en-US" dirty="0" smtClean="0"/>
              <a:t>PRP</a:t>
            </a:r>
            <a:endParaRPr lang="en-US" dirty="0"/>
          </a:p>
        </p:txBody>
      </p:sp>
      <p:sp>
        <p:nvSpPr>
          <p:cNvPr id="6" name="TextBox 5"/>
          <p:cNvSpPr txBox="1"/>
          <p:nvPr/>
        </p:nvSpPr>
        <p:spPr>
          <a:xfrm>
            <a:off x="574674" y="4045803"/>
            <a:ext cx="990600" cy="369332"/>
          </a:xfrm>
          <a:prstGeom prst="rect">
            <a:avLst/>
          </a:prstGeom>
          <a:noFill/>
        </p:spPr>
        <p:txBody>
          <a:bodyPr wrap="square" rtlCol="0">
            <a:spAutoFit/>
          </a:bodyPr>
          <a:lstStyle/>
          <a:p>
            <a:r>
              <a:rPr lang="en-US" dirty="0" smtClean="0"/>
              <a:t>NP</a:t>
            </a:r>
            <a:endParaRPr lang="en-US" dirty="0"/>
          </a:p>
        </p:txBody>
      </p:sp>
      <p:cxnSp>
        <p:nvCxnSpPr>
          <p:cNvPr id="7" name="Straight Connector 6"/>
          <p:cNvCxnSpPr/>
          <p:nvPr/>
        </p:nvCxnSpPr>
        <p:spPr>
          <a:xfrm rot="5400000">
            <a:off x="613568" y="4604841"/>
            <a:ext cx="3810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rot="5400000">
            <a:off x="993774" y="5432167"/>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9" name="TextBox 8"/>
          <p:cNvSpPr txBox="1"/>
          <p:nvPr/>
        </p:nvSpPr>
        <p:spPr>
          <a:xfrm>
            <a:off x="1031874" y="4796135"/>
            <a:ext cx="990600" cy="369332"/>
          </a:xfrm>
          <a:prstGeom prst="rect">
            <a:avLst/>
          </a:prstGeom>
          <a:noFill/>
        </p:spPr>
        <p:txBody>
          <a:bodyPr wrap="square" rtlCol="0">
            <a:spAutoFit/>
          </a:bodyPr>
          <a:lstStyle/>
          <a:p>
            <a:r>
              <a:rPr lang="en-US" dirty="0" smtClean="0"/>
              <a:t>V</a:t>
            </a:r>
            <a:endParaRPr lang="en-US" dirty="0"/>
          </a:p>
        </p:txBody>
      </p:sp>
      <p:cxnSp>
        <p:nvCxnSpPr>
          <p:cNvPr id="10" name="Straight Connector 9"/>
          <p:cNvCxnSpPr/>
          <p:nvPr/>
        </p:nvCxnSpPr>
        <p:spPr>
          <a:xfrm rot="5400000">
            <a:off x="1527174" y="5432167"/>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11" name="TextBox 10"/>
          <p:cNvSpPr txBox="1"/>
          <p:nvPr/>
        </p:nvSpPr>
        <p:spPr>
          <a:xfrm>
            <a:off x="1565274" y="4796135"/>
            <a:ext cx="381000" cy="369332"/>
          </a:xfrm>
          <a:prstGeom prst="rect">
            <a:avLst/>
          </a:prstGeom>
          <a:noFill/>
        </p:spPr>
        <p:txBody>
          <a:bodyPr wrap="square" rtlCol="0">
            <a:spAutoFit/>
          </a:bodyPr>
          <a:lstStyle/>
          <a:p>
            <a:r>
              <a:rPr lang="en-US" dirty="0" smtClean="0"/>
              <a:t>N</a:t>
            </a:r>
            <a:endParaRPr lang="en-US" dirty="0"/>
          </a:p>
        </p:txBody>
      </p:sp>
      <p:cxnSp>
        <p:nvCxnSpPr>
          <p:cNvPr id="12" name="Straight Connector 11"/>
          <p:cNvCxnSpPr/>
          <p:nvPr/>
        </p:nvCxnSpPr>
        <p:spPr>
          <a:xfrm rot="5400000">
            <a:off x="2289174" y="5432167"/>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a:off x="2327274" y="4796135"/>
            <a:ext cx="533400" cy="369332"/>
          </a:xfrm>
          <a:prstGeom prst="rect">
            <a:avLst/>
          </a:prstGeom>
          <a:noFill/>
        </p:spPr>
        <p:txBody>
          <a:bodyPr wrap="square" rtlCol="0">
            <a:spAutoFit/>
          </a:bodyPr>
          <a:lstStyle/>
          <a:p>
            <a:r>
              <a:rPr lang="en-US" dirty="0" smtClean="0"/>
              <a:t>IN</a:t>
            </a:r>
            <a:endParaRPr lang="en-US" dirty="0"/>
          </a:p>
        </p:txBody>
      </p:sp>
      <p:cxnSp>
        <p:nvCxnSpPr>
          <p:cNvPr id="14" name="Straight Connector 13"/>
          <p:cNvCxnSpPr/>
          <p:nvPr/>
        </p:nvCxnSpPr>
        <p:spPr>
          <a:xfrm rot="5400000">
            <a:off x="2975768" y="5443041"/>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15" name="TextBox 14"/>
          <p:cNvSpPr txBox="1"/>
          <p:nvPr/>
        </p:nvSpPr>
        <p:spPr>
          <a:xfrm>
            <a:off x="2632074" y="4045803"/>
            <a:ext cx="685800" cy="369332"/>
          </a:xfrm>
          <a:prstGeom prst="rect">
            <a:avLst/>
          </a:prstGeom>
          <a:noFill/>
        </p:spPr>
        <p:txBody>
          <a:bodyPr wrap="square" rtlCol="0">
            <a:spAutoFit/>
          </a:bodyPr>
          <a:lstStyle/>
          <a:p>
            <a:r>
              <a:rPr lang="en-US" dirty="0" smtClean="0"/>
              <a:t>PP</a:t>
            </a:r>
            <a:endParaRPr lang="en-US" dirty="0"/>
          </a:p>
        </p:txBody>
      </p:sp>
      <p:cxnSp>
        <p:nvCxnSpPr>
          <p:cNvPr id="16" name="Straight Connector 15"/>
          <p:cNvCxnSpPr>
            <a:stCxn id="13" idx="0"/>
          </p:cNvCxnSpPr>
          <p:nvPr/>
        </p:nvCxnSpPr>
        <p:spPr>
          <a:xfrm rot="5400000" flipH="1" flipV="1">
            <a:off x="2536824" y="4472285"/>
            <a:ext cx="381000" cy="2667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16200000" flipV="1">
            <a:off x="2847458" y="4478119"/>
            <a:ext cx="369332" cy="266700"/>
          </a:xfrm>
          <a:prstGeom prst="line">
            <a:avLst/>
          </a:prstGeom>
        </p:spPr>
        <p:style>
          <a:lnRef idx="2">
            <a:schemeClr val="accent1"/>
          </a:lnRef>
          <a:fillRef idx="0">
            <a:schemeClr val="accent1"/>
          </a:fillRef>
          <a:effectRef idx="1">
            <a:schemeClr val="accent1"/>
          </a:effectRef>
          <a:fontRef idx="minor">
            <a:schemeClr val="tx1"/>
          </a:fontRef>
        </p:style>
      </p:cxnSp>
      <p:sp>
        <p:nvSpPr>
          <p:cNvPr id="18" name="TextBox 17"/>
          <p:cNvSpPr txBox="1"/>
          <p:nvPr/>
        </p:nvSpPr>
        <p:spPr>
          <a:xfrm>
            <a:off x="1946274" y="3436203"/>
            <a:ext cx="609600" cy="369332"/>
          </a:xfrm>
          <a:prstGeom prst="rect">
            <a:avLst/>
          </a:prstGeom>
          <a:noFill/>
        </p:spPr>
        <p:txBody>
          <a:bodyPr wrap="square" rtlCol="0">
            <a:spAutoFit/>
          </a:bodyPr>
          <a:lstStyle/>
          <a:p>
            <a:r>
              <a:rPr lang="en-US" dirty="0" smtClean="0"/>
              <a:t>NP</a:t>
            </a:r>
            <a:endParaRPr lang="en-US" dirty="0"/>
          </a:p>
        </p:txBody>
      </p:sp>
      <p:cxnSp>
        <p:nvCxnSpPr>
          <p:cNvPr id="19" name="Straight Connector 18"/>
          <p:cNvCxnSpPr>
            <a:stCxn id="11" idx="0"/>
          </p:cNvCxnSpPr>
          <p:nvPr/>
        </p:nvCxnSpPr>
        <p:spPr>
          <a:xfrm rot="5400000" flipH="1" flipV="1">
            <a:off x="1393824" y="4167485"/>
            <a:ext cx="990600" cy="266700"/>
          </a:xfrm>
          <a:prstGeom prst="line">
            <a:avLst/>
          </a:prstGeom>
        </p:spPr>
        <p:style>
          <a:lnRef idx="2">
            <a:schemeClr val="accent1"/>
          </a:lnRef>
          <a:fillRef idx="0">
            <a:schemeClr val="accent1"/>
          </a:fillRef>
          <a:effectRef idx="1">
            <a:schemeClr val="accent1"/>
          </a:effectRef>
          <a:fontRef idx="minor">
            <a:schemeClr val="tx1"/>
          </a:fontRef>
        </p:style>
      </p:cxnSp>
      <p:cxnSp>
        <p:nvCxnSpPr>
          <p:cNvPr id="20" name="Straight Connector 19"/>
          <p:cNvCxnSpPr>
            <a:endCxn id="18" idx="2"/>
          </p:cNvCxnSpPr>
          <p:nvPr/>
        </p:nvCxnSpPr>
        <p:spPr>
          <a:xfrm rot="10800000">
            <a:off x="2251074" y="3805535"/>
            <a:ext cx="533400" cy="240268"/>
          </a:xfrm>
          <a:prstGeom prst="line">
            <a:avLst/>
          </a:prstGeom>
        </p:spPr>
        <p:style>
          <a:lnRef idx="2">
            <a:schemeClr val="accent1"/>
          </a:lnRef>
          <a:fillRef idx="0">
            <a:schemeClr val="accent1"/>
          </a:fillRef>
          <a:effectRef idx="1">
            <a:schemeClr val="accent1"/>
          </a:effectRef>
          <a:fontRef idx="minor">
            <a:schemeClr val="tx1"/>
          </a:fontRef>
        </p:style>
      </p:cxnSp>
      <p:sp>
        <p:nvSpPr>
          <p:cNvPr id="21" name="TextBox 20"/>
          <p:cNvSpPr txBox="1"/>
          <p:nvPr/>
        </p:nvSpPr>
        <p:spPr>
          <a:xfrm>
            <a:off x="1412874" y="2826603"/>
            <a:ext cx="609600" cy="369332"/>
          </a:xfrm>
          <a:prstGeom prst="rect">
            <a:avLst/>
          </a:prstGeom>
          <a:noFill/>
        </p:spPr>
        <p:txBody>
          <a:bodyPr wrap="square" rtlCol="0">
            <a:spAutoFit/>
          </a:bodyPr>
          <a:lstStyle/>
          <a:p>
            <a:r>
              <a:rPr lang="en-US" dirty="0" smtClean="0"/>
              <a:t>VP</a:t>
            </a:r>
            <a:endParaRPr lang="en-US" dirty="0"/>
          </a:p>
        </p:txBody>
      </p:sp>
      <p:cxnSp>
        <p:nvCxnSpPr>
          <p:cNvPr id="22" name="Straight Connector 21"/>
          <p:cNvCxnSpPr/>
          <p:nvPr/>
        </p:nvCxnSpPr>
        <p:spPr>
          <a:xfrm rot="5400000" flipH="1" flipV="1">
            <a:off x="575071" y="3805932"/>
            <a:ext cx="1600200" cy="380206"/>
          </a:xfrm>
          <a:prstGeom prst="line">
            <a:avLst/>
          </a:prstGeom>
        </p:spPr>
        <p:style>
          <a:lnRef idx="2">
            <a:schemeClr val="accent1"/>
          </a:lnRef>
          <a:fillRef idx="0">
            <a:schemeClr val="accent1"/>
          </a:fillRef>
          <a:effectRef idx="1">
            <a:schemeClr val="accent1"/>
          </a:effectRef>
          <a:fontRef idx="minor">
            <a:schemeClr val="tx1"/>
          </a:fontRef>
        </p:style>
      </p:cxnSp>
      <p:cxnSp>
        <p:nvCxnSpPr>
          <p:cNvPr id="23" name="Straight Connector 22"/>
          <p:cNvCxnSpPr>
            <a:endCxn id="21" idx="2"/>
          </p:cNvCxnSpPr>
          <p:nvPr/>
        </p:nvCxnSpPr>
        <p:spPr>
          <a:xfrm rot="10800000">
            <a:off x="1717674" y="3195935"/>
            <a:ext cx="304800" cy="240268"/>
          </a:xfrm>
          <a:prstGeom prst="line">
            <a:avLst/>
          </a:prstGeom>
        </p:spPr>
        <p:style>
          <a:lnRef idx="2">
            <a:schemeClr val="accent1"/>
          </a:lnRef>
          <a:fillRef idx="0">
            <a:schemeClr val="accent1"/>
          </a:fillRef>
          <a:effectRef idx="1">
            <a:schemeClr val="accent1"/>
          </a:effectRef>
          <a:fontRef idx="minor">
            <a:schemeClr val="tx1"/>
          </a:fontRef>
        </p:style>
      </p:cxnSp>
      <p:sp>
        <p:nvSpPr>
          <p:cNvPr id="24" name="TextBox 23"/>
          <p:cNvSpPr txBox="1"/>
          <p:nvPr/>
        </p:nvSpPr>
        <p:spPr>
          <a:xfrm>
            <a:off x="955674" y="2140803"/>
            <a:ext cx="609600" cy="369332"/>
          </a:xfrm>
          <a:prstGeom prst="rect">
            <a:avLst/>
          </a:prstGeom>
          <a:noFill/>
        </p:spPr>
        <p:txBody>
          <a:bodyPr wrap="square" rtlCol="0">
            <a:spAutoFit/>
          </a:bodyPr>
          <a:lstStyle/>
          <a:p>
            <a:r>
              <a:rPr lang="en-US" dirty="0" smtClean="0"/>
              <a:t>S</a:t>
            </a:r>
            <a:endParaRPr lang="en-US" dirty="0"/>
          </a:p>
        </p:txBody>
      </p:sp>
      <p:cxnSp>
        <p:nvCxnSpPr>
          <p:cNvPr id="25" name="Straight Connector 24"/>
          <p:cNvCxnSpPr/>
          <p:nvPr/>
        </p:nvCxnSpPr>
        <p:spPr>
          <a:xfrm rot="5400000" flipH="1" flipV="1">
            <a:off x="149343" y="3163272"/>
            <a:ext cx="1535668" cy="229394"/>
          </a:xfrm>
          <a:prstGeom prst="line">
            <a:avLst/>
          </a:prstGeom>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rot="10800000">
            <a:off x="1185068" y="2510135"/>
            <a:ext cx="380206" cy="316468"/>
          </a:xfrm>
          <a:prstGeom prst="line">
            <a:avLst/>
          </a:prstGeom>
        </p:spPr>
        <p:style>
          <a:lnRef idx="2">
            <a:schemeClr val="accent1"/>
          </a:lnRef>
          <a:fillRef idx="0">
            <a:schemeClr val="accent1"/>
          </a:fillRef>
          <a:effectRef idx="1">
            <a:schemeClr val="accent1"/>
          </a:effectRef>
          <a:fontRef idx="minor">
            <a:schemeClr val="tx1"/>
          </a:fontRef>
        </p:style>
      </p:cxnSp>
      <p:sp>
        <p:nvSpPr>
          <p:cNvPr id="27" name="TextBox 26"/>
          <p:cNvSpPr txBox="1"/>
          <p:nvPr/>
        </p:nvSpPr>
        <p:spPr>
          <a:xfrm>
            <a:off x="650874" y="5634335"/>
            <a:ext cx="3733800" cy="461665"/>
          </a:xfrm>
          <a:prstGeom prst="rect">
            <a:avLst/>
          </a:prstGeom>
          <a:noFill/>
        </p:spPr>
        <p:txBody>
          <a:bodyPr wrap="square" rtlCol="0">
            <a:spAutoFit/>
          </a:bodyPr>
          <a:lstStyle/>
          <a:p>
            <a:r>
              <a:rPr lang="en-US" sz="2400" dirty="0" smtClean="0"/>
              <a:t>I eat sushi with tuna</a:t>
            </a:r>
            <a:endParaRPr lang="en-US" sz="2400" dirty="0"/>
          </a:p>
        </p:txBody>
      </p:sp>
      <p:sp>
        <p:nvSpPr>
          <p:cNvPr id="28" name="TextBox 27"/>
          <p:cNvSpPr txBox="1"/>
          <p:nvPr/>
        </p:nvSpPr>
        <p:spPr>
          <a:xfrm>
            <a:off x="2971800" y="4800600"/>
            <a:ext cx="533400" cy="369332"/>
          </a:xfrm>
          <a:prstGeom prst="rect">
            <a:avLst/>
          </a:prstGeom>
          <a:noFill/>
        </p:spPr>
        <p:txBody>
          <a:bodyPr wrap="square" rtlCol="0">
            <a:spAutoFit/>
          </a:bodyPr>
          <a:lstStyle/>
          <a:p>
            <a:r>
              <a:rPr lang="en-US" dirty="0" smtClean="0"/>
              <a:t>N</a:t>
            </a:r>
            <a:endParaRPr lang="en-US" dirty="0"/>
          </a:p>
        </p:txBody>
      </p:sp>
      <p:sp>
        <p:nvSpPr>
          <p:cNvPr id="29" name="Right Arrow 28"/>
          <p:cNvSpPr/>
          <p:nvPr/>
        </p:nvSpPr>
        <p:spPr>
          <a:xfrm>
            <a:off x="3962400" y="3436203"/>
            <a:ext cx="609600" cy="990600"/>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TextBox 29"/>
          <p:cNvSpPr txBox="1"/>
          <p:nvPr/>
        </p:nvSpPr>
        <p:spPr>
          <a:xfrm>
            <a:off x="5334000" y="2392501"/>
            <a:ext cx="1600200" cy="3170099"/>
          </a:xfrm>
          <a:prstGeom prst="rect">
            <a:avLst/>
          </a:prstGeom>
          <a:noFill/>
        </p:spPr>
        <p:txBody>
          <a:bodyPr wrap="square" rtlCol="0">
            <a:spAutoFit/>
          </a:bodyPr>
          <a:lstStyle/>
          <a:p>
            <a:r>
              <a:rPr lang="en-US" sz="2000" dirty="0" smtClean="0">
                <a:solidFill>
                  <a:srgbClr val="0000FF"/>
                </a:solidFill>
              </a:rPr>
              <a:t>S -&gt; NP VP</a:t>
            </a:r>
          </a:p>
          <a:p>
            <a:r>
              <a:rPr lang="en-US" sz="2000" dirty="0" smtClean="0">
                <a:solidFill>
                  <a:srgbClr val="0000FF"/>
                </a:solidFill>
              </a:rPr>
              <a:t>NP -&gt; PRP</a:t>
            </a:r>
          </a:p>
          <a:p>
            <a:r>
              <a:rPr lang="en-US" sz="2000" dirty="0" smtClean="0">
                <a:solidFill>
                  <a:srgbClr val="0000FF"/>
                </a:solidFill>
              </a:rPr>
              <a:t>PRP -&gt; I</a:t>
            </a:r>
          </a:p>
          <a:p>
            <a:r>
              <a:rPr lang="en-US" sz="2000" dirty="0" smtClean="0">
                <a:solidFill>
                  <a:srgbClr val="0000FF"/>
                </a:solidFill>
              </a:rPr>
              <a:t>VP -&gt; V NP</a:t>
            </a:r>
          </a:p>
          <a:p>
            <a:r>
              <a:rPr lang="en-US" sz="2000" dirty="0" smtClean="0">
                <a:solidFill>
                  <a:srgbClr val="0000FF"/>
                </a:solidFill>
              </a:rPr>
              <a:t>V -&gt; eat</a:t>
            </a:r>
          </a:p>
          <a:p>
            <a:r>
              <a:rPr lang="en-US" sz="2000" dirty="0" smtClean="0">
                <a:solidFill>
                  <a:srgbClr val="0000FF"/>
                </a:solidFill>
              </a:rPr>
              <a:t>NP -&gt; N PP</a:t>
            </a:r>
          </a:p>
          <a:p>
            <a:r>
              <a:rPr lang="en-US" sz="2000" dirty="0" smtClean="0">
                <a:solidFill>
                  <a:srgbClr val="0000FF"/>
                </a:solidFill>
              </a:rPr>
              <a:t>N -&gt; sushi</a:t>
            </a:r>
          </a:p>
          <a:p>
            <a:r>
              <a:rPr lang="en-US" sz="2000" dirty="0" smtClean="0">
                <a:solidFill>
                  <a:srgbClr val="0000FF"/>
                </a:solidFill>
              </a:rPr>
              <a:t>PP -&gt; IN N</a:t>
            </a:r>
          </a:p>
          <a:p>
            <a:r>
              <a:rPr lang="en-US" sz="2000" dirty="0" smtClean="0">
                <a:solidFill>
                  <a:srgbClr val="0000FF"/>
                </a:solidFill>
              </a:rPr>
              <a:t>IN -&gt; with</a:t>
            </a:r>
          </a:p>
          <a:p>
            <a:r>
              <a:rPr lang="en-US" sz="2000" dirty="0" smtClean="0">
                <a:solidFill>
                  <a:srgbClr val="0000FF"/>
                </a:solidFill>
              </a:rPr>
              <a:t>N -&gt; tuna</a:t>
            </a:r>
            <a:endParaRPr lang="en-US" sz="2000" dirty="0">
              <a:solidFill>
                <a:srgbClr val="0000FF"/>
              </a:solidFill>
            </a:endParaRPr>
          </a:p>
        </p:txBody>
      </p:sp>
      <p:sp>
        <p:nvSpPr>
          <p:cNvPr id="31" name="TextBox 30"/>
          <p:cNvSpPr txBox="1"/>
          <p:nvPr/>
        </p:nvSpPr>
        <p:spPr>
          <a:xfrm>
            <a:off x="4419600" y="5675293"/>
            <a:ext cx="5181600" cy="954107"/>
          </a:xfrm>
          <a:prstGeom prst="rect">
            <a:avLst/>
          </a:prstGeom>
          <a:noFill/>
        </p:spPr>
        <p:txBody>
          <a:bodyPr wrap="square" rtlCol="0">
            <a:spAutoFit/>
          </a:bodyPr>
          <a:lstStyle/>
          <a:p>
            <a:r>
              <a:rPr lang="en-US" sz="2800" dirty="0" smtClean="0">
                <a:solidFill>
                  <a:srgbClr val="FF0000"/>
                </a:solidFill>
              </a:rPr>
              <a:t>We’re making a strong independence assumption here!</a:t>
            </a:r>
            <a:endParaRPr lang="en-US" sz="2800" dirty="0">
              <a:solidFill>
                <a:srgbClr val="FF000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Parsing 3</a:t>
            </a:r>
            <a:endParaRPr lang="en-US" dirty="0"/>
          </a:p>
        </p:txBody>
      </p:sp>
      <p:sp>
        <p:nvSpPr>
          <p:cNvPr id="3" name="Subtitle 2"/>
          <p:cNvSpPr>
            <a:spLocks noGrp="1"/>
          </p:cNvSpPr>
          <p:nvPr>
            <p:ph type="subTitle" idx="1"/>
          </p:nvPr>
        </p:nvSpPr>
        <p:spPr/>
        <p:txBody>
          <a:bodyPr>
            <a:normAutofit fontScale="77500" lnSpcReduction="20000"/>
          </a:bodyPr>
          <a:lstStyle/>
          <a:p>
            <a:r>
              <a:rPr lang="en-US" dirty="0" smtClean="0"/>
              <a:t>David Kauchak</a:t>
            </a:r>
          </a:p>
          <a:p>
            <a:r>
              <a:rPr lang="en-US" dirty="0" smtClean="0"/>
              <a:t>CS159 – Spring 2011</a:t>
            </a:r>
            <a:endParaRPr lang="en-US" dirty="0"/>
          </a:p>
        </p:txBody>
      </p:sp>
      <p:sp>
        <p:nvSpPr>
          <p:cNvPr id="4" name="TextBox 3"/>
          <p:cNvSpPr txBox="1"/>
          <p:nvPr/>
        </p:nvSpPr>
        <p:spPr>
          <a:xfrm>
            <a:off x="6934200" y="6211669"/>
            <a:ext cx="2514600" cy="584776"/>
          </a:xfrm>
          <a:prstGeom prst="rect">
            <a:avLst/>
          </a:prstGeom>
          <a:noFill/>
        </p:spPr>
        <p:txBody>
          <a:bodyPr wrap="square" rtlCol="0">
            <a:spAutoFit/>
          </a:bodyPr>
          <a:lstStyle/>
          <a:p>
            <a:r>
              <a:rPr lang="en-US" sz="1600" i="1" dirty="0" smtClean="0"/>
              <a:t>some slides adapted from Dan Klein</a:t>
            </a:r>
            <a:endParaRPr lang="en-US" sz="1600" i="1"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Markovization</a:t>
            </a:r>
            <a:endParaRPr lang="en-US" dirty="0"/>
          </a:p>
        </p:txBody>
      </p:sp>
      <p:sp>
        <p:nvSpPr>
          <p:cNvPr id="3" name="Content Placeholder 2"/>
          <p:cNvSpPr>
            <a:spLocks noGrp="1"/>
          </p:cNvSpPr>
          <p:nvPr>
            <p:ph sz="quarter" idx="1"/>
          </p:nvPr>
        </p:nvSpPr>
        <p:spPr>
          <a:xfrm>
            <a:off x="612648" y="1600200"/>
            <a:ext cx="8153400" cy="2133600"/>
          </a:xfrm>
        </p:spPr>
        <p:txBody>
          <a:bodyPr/>
          <a:lstStyle/>
          <a:p>
            <a:r>
              <a:rPr lang="en-US" dirty="0" smtClean="0"/>
              <a:t>Except for the root node, every node in a parse tree has:</a:t>
            </a:r>
          </a:p>
          <a:p>
            <a:pPr lvl="1"/>
            <a:r>
              <a:rPr lang="en-US" dirty="0" smtClean="0"/>
              <a:t>A </a:t>
            </a:r>
            <a:r>
              <a:rPr lang="en-US" dirty="0" smtClean="0">
                <a:solidFill>
                  <a:srgbClr val="0000FF"/>
                </a:solidFill>
              </a:rPr>
              <a:t>vertical</a:t>
            </a:r>
            <a:r>
              <a:rPr lang="en-US" dirty="0" smtClean="0"/>
              <a:t> history/context</a:t>
            </a:r>
          </a:p>
          <a:p>
            <a:pPr lvl="1"/>
            <a:r>
              <a:rPr lang="en-US" dirty="0" smtClean="0"/>
              <a:t>A </a:t>
            </a:r>
            <a:r>
              <a:rPr lang="en-US" dirty="0" smtClean="0">
                <a:solidFill>
                  <a:srgbClr val="FF0000"/>
                </a:solidFill>
              </a:rPr>
              <a:t>horizontal</a:t>
            </a:r>
            <a:r>
              <a:rPr lang="en-US" dirty="0" smtClean="0"/>
              <a:t> history/context</a:t>
            </a:r>
          </a:p>
          <a:p>
            <a:pPr lvl="1"/>
            <a:endParaRPr lang="en-US" dirty="0" smtClean="0"/>
          </a:p>
          <a:p>
            <a:pPr lvl="1"/>
            <a:endParaRPr lang="en-US" dirty="0" smtClean="0"/>
          </a:p>
          <a:p>
            <a:pPr lvl="1"/>
            <a:endParaRPr lang="en-US" dirty="0" smtClean="0"/>
          </a:p>
          <a:p>
            <a:pPr lvl="1"/>
            <a:endParaRPr lang="en-US" dirty="0" smtClean="0"/>
          </a:p>
          <a:p>
            <a:pPr lvl="1"/>
            <a:endParaRPr lang="en-US" dirty="0"/>
          </a:p>
        </p:txBody>
      </p:sp>
      <p:sp>
        <p:nvSpPr>
          <p:cNvPr id="4" name="TextBox 3"/>
          <p:cNvSpPr txBox="1"/>
          <p:nvPr/>
        </p:nvSpPr>
        <p:spPr>
          <a:xfrm>
            <a:off x="3276600" y="4572000"/>
            <a:ext cx="990600" cy="369332"/>
          </a:xfrm>
          <a:prstGeom prst="rect">
            <a:avLst/>
          </a:prstGeom>
          <a:noFill/>
          <a:effectLst/>
        </p:spPr>
        <p:txBody>
          <a:bodyPr wrap="square" rtlCol="0">
            <a:spAutoFit/>
          </a:bodyPr>
          <a:lstStyle/>
          <a:p>
            <a:r>
              <a:rPr lang="en-US" dirty="0" smtClean="0"/>
              <a:t>NP</a:t>
            </a:r>
            <a:endParaRPr lang="en-US" dirty="0"/>
          </a:p>
        </p:txBody>
      </p:sp>
      <p:sp>
        <p:nvSpPr>
          <p:cNvPr id="5" name="TextBox 4"/>
          <p:cNvSpPr txBox="1"/>
          <p:nvPr/>
        </p:nvSpPr>
        <p:spPr>
          <a:xfrm>
            <a:off x="4647406" y="5182969"/>
            <a:ext cx="609600" cy="369332"/>
          </a:xfrm>
          <a:prstGeom prst="rect">
            <a:avLst/>
          </a:prstGeom>
          <a:noFill/>
          <a:effectLst/>
        </p:spPr>
        <p:txBody>
          <a:bodyPr wrap="square" rtlCol="0">
            <a:spAutoFit/>
          </a:bodyPr>
          <a:lstStyle/>
          <a:p>
            <a:r>
              <a:rPr lang="en-US" dirty="0" smtClean="0">
                <a:solidFill>
                  <a:srgbClr val="008000"/>
                </a:solidFill>
              </a:rPr>
              <a:t>NP</a:t>
            </a:r>
            <a:endParaRPr lang="en-US" dirty="0">
              <a:solidFill>
                <a:srgbClr val="008000"/>
              </a:solidFill>
            </a:endParaRPr>
          </a:p>
        </p:txBody>
      </p:sp>
      <p:sp>
        <p:nvSpPr>
          <p:cNvPr id="6" name="TextBox 5"/>
          <p:cNvSpPr txBox="1"/>
          <p:nvPr/>
        </p:nvSpPr>
        <p:spPr>
          <a:xfrm>
            <a:off x="4114006" y="4573369"/>
            <a:ext cx="609600" cy="369332"/>
          </a:xfrm>
          <a:prstGeom prst="rect">
            <a:avLst/>
          </a:prstGeom>
          <a:noFill/>
          <a:ln w="38100" cap="flat" cmpd="sng" algn="ctr">
            <a:noFill/>
            <a:prstDash val="solid"/>
            <a:round/>
            <a:headEnd type="none" w="med" len="med"/>
            <a:tailEnd type="none" w="med" len="med"/>
          </a:ln>
          <a:effectLst/>
        </p:spPr>
        <p:txBody>
          <a:bodyPr wrap="square" rtlCol="0">
            <a:spAutoFit/>
          </a:bodyPr>
          <a:lstStyle/>
          <a:p>
            <a:r>
              <a:rPr lang="en-US" dirty="0" smtClean="0">
                <a:solidFill>
                  <a:srgbClr val="0000FF"/>
                </a:solidFill>
              </a:rPr>
              <a:t>VP</a:t>
            </a:r>
            <a:endParaRPr lang="en-US" dirty="0">
              <a:solidFill>
                <a:srgbClr val="0000FF"/>
              </a:solidFill>
            </a:endParaRPr>
          </a:p>
        </p:txBody>
      </p:sp>
      <p:cxnSp>
        <p:nvCxnSpPr>
          <p:cNvPr id="7" name="Straight Connector 6"/>
          <p:cNvCxnSpPr>
            <a:endCxn id="6" idx="2"/>
          </p:cNvCxnSpPr>
          <p:nvPr/>
        </p:nvCxnSpPr>
        <p:spPr>
          <a:xfrm rot="10800000">
            <a:off x="4418806" y="4942701"/>
            <a:ext cx="304800" cy="240268"/>
          </a:xfrm>
          <a:prstGeom prst="line">
            <a:avLst/>
          </a:prstGeom>
          <a:ln w="38100" cap="flat" cmpd="sng" algn="ctr">
            <a:solidFill>
              <a:schemeClr val="accent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8" name="TextBox 7"/>
          <p:cNvSpPr txBox="1"/>
          <p:nvPr/>
        </p:nvSpPr>
        <p:spPr>
          <a:xfrm>
            <a:off x="3656806" y="3887569"/>
            <a:ext cx="609600" cy="369332"/>
          </a:xfrm>
          <a:prstGeom prst="rect">
            <a:avLst/>
          </a:prstGeom>
          <a:noFill/>
          <a:effectLst/>
        </p:spPr>
        <p:txBody>
          <a:bodyPr wrap="square" rtlCol="0">
            <a:spAutoFit/>
          </a:bodyPr>
          <a:lstStyle/>
          <a:p>
            <a:r>
              <a:rPr lang="en-US" dirty="0" smtClean="0">
                <a:solidFill>
                  <a:srgbClr val="0000FF"/>
                </a:solidFill>
              </a:rPr>
              <a:t>S</a:t>
            </a:r>
            <a:endParaRPr lang="en-US" dirty="0">
              <a:solidFill>
                <a:srgbClr val="0000FF"/>
              </a:solidFill>
            </a:endParaRPr>
          </a:p>
        </p:txBody>
      </p:sp>
      <p:cxnSp>
        <p:nvCxnSpPr>
          <p:cNvPr id="9" name="Straight Connector 8"/>
          <p:cNvCxnSpPr/>
          <p:nvPr/>
        </p:nvCxnSpPr>
        <p:spPr>
          <a:xfrm rot="5400000" flipH="1" flipV="1">
            <a:off x="3460870" y="4301234"/>
            <a:ext cx="316468" cy="227805"/>
          </a:xfrm>
          <a:prstGeom prst="line">
            <a:avLst/>
          </a:prstGeom>
          <a:ln w="38100" cap="flat" cmpd="sng" algn="ctr">
            <a:solidFill>
              <a:schemeClr val="accent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rot="10800000">
            <a:off x="3886200" y="4256901"/>
            <a:ext cx="380206" cy="316468"/>
          </a:xfrm>
          <a:prstGeom prst="line">
            <a:avLst/>
          </a:prstGeom>
          <a:ln w="38100" cap="flat" cmpd="sng" algn="ctr">
            <a:solidFill>
              <a:schemeClr val="accent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flipV="1">
            <a:off x="4223267" y="5073136"/>
            <a:ext cx="240269" cy="1"/>
          </a:xfrm>
          <a:prstGeom prst="line">
            <a:avLst/>
          </a:prstGeom>
          <a:ln w="38100" cap="flat" cmpd="sng" algn="ctr">
            <a:solidFill>
              <a:schemeClr val="accent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flipV="1">
            <a:off x="3886199" y="4953001"/>
            <a:ext cx="304802" cy="240270"/>
          </a:xfrm>
          <a:prstGeom prst="line">
            <a:avLst/>
          </a:prstGeom>
          <a:ln w="38100" cap="flat" cmpd="sng" algn="ctr">
            <a:solidFill>
              <a:schemeClr val="accent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8" name="TextBox 17"/>
          <p:cNvSpPr txBox="1"/>
          <p:nvPr/>
        </p:nvSpPr>
        <p:spPr>
          <a:xfrm>
            <a:off x="4114800" y="5181600"/>
            <a:ext cx="609600" cy="369332"/>
          </a:xfrm>
          <a:prstGeom prst="rect">
            <a:avLst/>
          </a:prstGeom>
          <a:noFill/>
          <a:effectLst/>
        </p:spPr>
        <p:txBody>
          <a:bodyPr wrap="square" rtlCol="0">
            <a:spAutoFit/>
          </a:bodyPr>
          <a:lstStyle/>
          <a:p>
            <a:r>
              <a:rPr lang="en-US" dirty="0" smtClean="0">
                <a:solidFill>
                  <a:srgbClr val="FF0000"/>
                </a:solidFill>
              </a:rPr>
              <a:t>NP</a:t>
            </a:r>
            <a:endParaRPr lang="en-US" dirty="0">
              <a:solidFill>
                <a:srgbClr val="FF0000"/>
              </a:solidFill>
            </a:endParaRPr>
          </a:p>
        </p:txBody>
      </p:sp>
      <p:sp>
        <p:nvSpPr>
          <p:cNvPr id="19" name="TextBox 18"/>
          <p:cNvSpPr txBox="1"/>
          <p:nvPr/>
        </p:nvSpPr>
        <p:spPr>
          <a:xfrm>
            <a:off x="3581400" y="5181600"/>
            <a:ext cx="609600" cy="369332"/>
          </a:xfrm>
          <a:prstGeom prst="rect">
            <a:avLst/>
          </a:prstGeom>
          <a:noFill/>
          <a:effectLst/>
        </p:spPr>
        <p:txBody>
          <a:bodyPr wrap="square" rtlCol="0">
            <a:spAutoFit/>
          </a:bodyPr>
          <a:lstStyle/>
          <a:p>
            <a:r>
              <a:rPr lang="en-US" dirty="0" smtClean="0">
                <a:solidFill>
                  <a:srgbClr val="FF0000"/>
                </a:solidFill>
              </a:rPr>
              <a:t>VBD</a:t>
            </a:r>
            <a:endParaRPr lang="en-US" dirty="0">
              <a:solidFill>
                <a:srgbClr val="FF0000"/>
              </a:solidFill>
            </a:endParaRPr>
          </a:p>
        </p:txBody>
      </p:sp>
      <p:sp>
        <p:nvSpPr>
          <p:cNvPr id="20" name="TextBox 19"/>
          <p:cNvSpPr txBox="1"/>
          <p:nvPr/>
        </p:nvSpPr>
        <p:spPr>
          <a:xfrm>
            <a:off x="1066800" y="5791200"/>
            <a:ext cx="6553200" cy="830997"/>
          </a:xfrm>
          <a:prstGeom prst="rect">
            <a:avLst/>
          </a:prstGeom>
          <a:noFill/>
        </p:spPr>
        <p:txBody>
          <a:bodyPr wrap="square" rtlCol="0">
            <a:spAutoFit/>
          </a:bodyPr>
          <a:lstStyle/>
          <a:p>
            <a:r>
              <a:rPr lang="en-US" sz="2400" dirty="0" smtClean="0"/>
              <a:t>Traditional </a:t>
            </a:r>
            <a:r>
              <a:rPr lang="en-US" sz="2400" dirty="0" err="1" smtClean="0"/>
              <a:t>PCFGs</a:t>
            </a:r>
            <a:r>
              <a:rPr lang="en-US" sz="2400" dirty="0" smtClean="0"/>
              <a:t> use the full horizontal context and a vertical context of 1</a:t>
            </a:r>
            <a:endParaRPr lang="en-US" sz="24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102" name="Rectangle 2"/>
          <p:cNvSpPr>
            <a:spLocks noGrp="1" noChangeArrowheads="1"/>
          </p:cNvSpPr>
          <p:nvPr>
            <p:ph type="title"/>
          </p:nvPr>
        </p:nvSpPr>
        <p:spPr/>
        <p:txBody>
          <a:bodyPr/>
          <a:lstStyle/>
          <a:p>
            <a:r>
              <a:rPr lang="en-US" smtClean="0"/>
              <a:t>Vertical Markovization</a:t>
            </a:r>
            <a:endParaRPr lang="en-US"/>
          </a:p>
        </p:txBody>
      </p:sp>
      <p:sp>
        <p:nvSpPr>
          <p:cNvPr id="12" name="Content Placeholder 11"/>
          <p:cNvSpPr>
            <a:spLocks noGrp="1"/>
          </p:cNvSpPr>
          <p:nvPr>
            <p:ph sz="quarter" idx="1"/>
          </p:nvPr>
        </p:nvSpPr>
        <p:spPr>
          <a:xfrm>
            <a:off x="612648" y="1600200"/>
            <a:ext cx="8153400" cy="1828800"/>
          </a:xfrm>
        </p:spPr>
        <p:txBody>
          <a:bodyPr>
            <a:noAutofit/>
          </a:bodyPr>
          <a:lstStyle/>
          <a:p>
            <a:pPr>
              <a:lnSpc>
                <a:spcPct val="90000"/>
              </a:lnSpc>
            </a:pPr>
            <a:r>
              <a:rPr lang="en-US" sz="2800" dirty="0" smtClean="0"/>
              <a:t>Vertical Markov order: rewrites depend on past </a:t>
            </a:r>
            <a:r>
              <a:rPr lang="en-US" sz="3200" i="1" dirty="0" err="1" smtClean="0">
                <a:latin typeface="Times New Roman" pitchFamily="-106" charset="0"/>
              </a:rPr>
              <a:t>k</a:t>
            </a:r>
            <a:r>
              <a:rPr lang="en-US" sz="2800" dirty="0" smtClean="0"/>
              <a:t> ancestor nodes.</a:t>
            </a:r>
          </a:p>
          <a:p>
            <a:pPr>
              <a:lnSpc>
                <a:spcPct val="90000"/>
              </a:lnSpc>
            </a:pPr>
            <a:r>
              <a:rPr lang="en-US" sz="2800" dirty="0" smtClean="0"/>
              <a:t>Order 1 is most common: aka parent annotation</a:t>
            </a:r>
          </a:p>
          <a:p>
            <a:endParaRPr lang="en-US" sz="2800" dirty="0"/>
          </a:p>
        </p:txBody>
      </p:sp>
      <p:graphicFrame>
        <p:nvGraphicFramePr>
          <p:cNvPr id="4098" name="Object 4"/>
          <p:cNvGraphicFramePr>
            <a:graphicFrameLocks noChangeAspect="1"/>
          </p:cNvGraphicFramePr>
          <p:nvPr/>
        </p:nvGraphicFramePr>
        <p:xfrm>
          <a:off x="5683250" y="4343400"/>
          <a:ext cx="2514600" cy="1876425"/>
        </p:xfrm>
        <a:graphic>
          <a:graphicData uri="http://schemas.openxmlformats.org/presentationml/2006/ole">
            <p:oleObj spid="_x0000_s684034" name="Photo Editor Photo" r:id="rId3" imgW="2514286" imgH="1876190" progId="">
              <p:embed/>
            </p:oleObj>
          </a:graphicData>
        </a:graphic>
      </p:graphicFrame>
      <p:graphicFrame>
        <p:nvGraphicFramePr>
          <p:cNvPr id="4099" name="Object 5"/>
          <p:cNvGraphicFramePr>
            <a:graphicFrameLocks noChangeAspect="1"/>
          </p:cNvGraphicFramePr>
          <p:nvPr/>
        </p:nvGraphicFramePr>
        <p:xfrm>
          <a:off x="1600200" y="4343400"/>
          <a:ext cx="1971675" cy="1752600"/>
        </p:xfrm>
        <a:graphic>
          <a:graphicData uri="http://schemas.openxmlformats.org/presentationml/2006/ole">
            <p:oleObj spid="_x0000_s684035" name="Photo Editor Photo" r:id="rId4" imgW="1971950" imgH="1752381" progId="">
              <p:embed/>
            </p:oleObj>
          </a:graphicData>
        </a:graphic>
      </p:graphicFrame>
      <p:sp>
        <p:nvSpPr>
          <p:cNvPr id="4104" name="Text Box 6"/>
          <p:cNvSpPr txBox="1">
            <a:spLocks noChangeArrowheads="1"/>
          </p:cNvSpPr>
          <p:nvPr/>
        </p:nvSpPr>
        <p:spPr bwMode="auto">
          <a:xfrm>
            <a:off x="1981200" y="3733800"/>
            <a:ext cx="1365250" cy="396875"/>
          </a:xfrm>
          <a:prstGeom prst="rect">
            <a:avLst/>
          </a:prstGeom>
          <a:noFill/>
          <a:ln w="9525">
            <a:noFill/>
            <a:miter lim="800000"/>
            <a:headEnd/>
            <a:tailEnd/>
          </a:ln>
        </p:spPr>
        <p:txBody>
          <a:bodyPr>
            <a:prstTxWarp prst="textNoShape">
              <a:avLst/>
            </a:prstTxWarp>
            <a:spAutoFit/>
          </a:bodyPr>
          <a:lstStyle/>
          <a:p>
            <a:pPr>
              <a:spcBef>
                <a:spcPct val="50000"/>
              </a:spcBef>
            </a:pPr>
            <a:r>
              <a:rPr lang="en-US" sz="2000" dirty="0">
                <a:latin typeface="Lucida Sans" pitchFamily="-106" charset="0"/>
              </a:rPr>
              <a:t>Order 1</a:t>
            </a:r>
          </a:p>
        </p:txBody>
      </p:sp>
      <p:sp>
        <p:nvSpPr>
          <p:cNvPr id="4105" name="Text Box 7"/>
          <p:cNvSpPr txBox="1">
            <a:spLocks noChangeArrowheads="1"/>
          </p:cNvSpPr>
          <p:nvPr/>
        </p:nvSpPr>
        <p:spPr bwMode="auto">
          <a:xfrm>
            <a:off x="6330950" y="3733800"/>
            <a:ext cx="1365250" cy="396875"/>
          </a:xfrm>
          <a:prstGeom prst="rect">
            <a:avLst/>
          </a:prstGeom>
          <a:noFill/>
          <a:ln w="9525">
            <a:noFill/>
            <a:miter lim="800000"/>
            <a:headEnd/>
            <a:tailEnd/>
          </a:ln>
        </p:spPr>
        <p:txBody>
          <a:bodyPr>
            <a:prstTxWarp prst="textNoShape">
              <a:avLst/>
            </a:prstTxWarp>
            <a:spAutoFit/>
          </a:bodyPr>
          <a:lstStyle/>
          <a:p>
            <a:pPr>
              <a:spcBef>
                <a:spcPct val="50000"/>
              </a:spcBef>
            </a:pPr>
            <a:r>
              <a:rPr lang="en-US" sz="2000" dirty="0">
                <a:solidFill>
                  <a:srgbClr val="3333FF"/>
                </a:solidFill>
                <a:latin typeface="Lucida Sans" pitchFamily="-106" charset="0"/>
              </a:rPr>
              <a:t>Order 2</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Allows us to make finer grained distinctions</a:t>
            </a:r>
            <a:endParaRPr lang="en-US" dirty="0"/>
          </a:p>
        </p:txBody>
      </p:sp>
      <p:pic>
        <p:nvPicPr>
          <p:cNvPr id="4" name="Picture 1"/>
          <p:cNvPicPr>
            <a:picLocks noChangeAspect="1" noChangeArrowheads="1"/>
          </p:cNvPicPr>
          <p:nvPr/>
        </p:nvPicPr>
        <p:blipFill>
          <a:blip r:embed="rId2"/>
          <a:srcRect/>
          <a:stretch>
            <a:fillRect/>
          </a:stretch>
        </p:blipFill>
        <p:spPr bwMode="auto">
          <a:xfrm>
            <a:off x="2047513" y="2438400"/>
            <a:ext cx="5085374" cy="2819400"/>
          </a:xfrm>
          <a:prstGeom prst="rect">
            <a:avLst/>
          </a:prstGeom>
          <a:noFill/>
          <a:ln w="12700">
            <a:noFill/>
            <a:miter lim="800000"/>
            <a:headEnd/>
            <a:tailEnd/>
          </a:ln>
        </p:spPr>
      </p:pic>
      <p:sp>
        <p:nvSpPr>
          <p:cNvPr id="5" name="TextBox 4"/>
          <p:cNvSpPr txBox="1"/>
          <p:nvPr/>
        </p:nvSpPr>
        <p:spPr>
          <a:xfrm>
            <a:off x="2514600" y="2983468"/>
            <a:ext cx="838200" cy="461665"/>
          </a:xfrm>
          <a:prstGeom prst="rect">
            <a:avLst/>
          </a:prstGeom>
          <a:noFill/>
        </p:spPr>
        <p:txBody>
          <a:bodyPr wrap="square" rtlCol="0">
            <a:spAutoFit/>
          </a:bodyPr>
          <a:lstStyle/>
          <a:p>
            <a:r>
              <a:rPr lang="en-US" sz="2400" dirty="0" smtClean="0">
                <a:solidFill>
                  <a:srgbClr val="0000FF"/>
                </a:solidFill>
              </a:rPr>
              <a:t>^S</a:t>
            </a:r>
            <a:endParaRPr lang="en-US" sz="2400" dirty="0">
              <a:solidFill>
                <a:srgbClr val="0000FF"/>
              </a:solidFill>
            </a:endParaRPr>
          </a:p>
        </p:txBody>
      </p:sp>
      <p:sp>
        <p:nvSpPr>
          <p:cNvPr id="6" name="TextBox 5"/>
          <p:cNvSpPr txBox="1"/>
          <p:nvPr/>
        </p:nvSpPr>
        <p:spPr>
          <a:xfrm>
            <a:off x="5638800" y="3597533"/>
            <a:ext cx="838200" cy="461665"/>
          </a:xfrm>
          <a:prstGeom prst="rect">
            <a:avLst/>
          </a:prstGeom>
          <a:noFill/>
        </p:spPr>
        <p:txBody>
          <a:bodyPr wrap="square" rtlCol="0">
            <a:spAutoFit/>
          </a:bodyPr>
          <a:lstStyle/>
          <a:p>
            <a:r>
              <a:rPr lang="en-US" sz="2400" dirty="0" smtClean="0">
                <a:solidFill>
                  <a:srgbClr val="0000FF"/>
                </a:solidFill>
              </a:rPr>
              <a:t>^VP</a:t>
            </a:r>
            <a:endParaRPr lang="en-US" sz="2400" dirty="0">
              <a:solidFill>
                <a:srgbClr val="0000FF"/>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102" name="Rectangle 2"/>
          <p:cNvSpPr>
            <a:spLocks noGrp="1" noChangeArrowheads="1"/>
          </p:cNvSpPr>
          <p:nvPr>
            <p:ph type="title"/>
          </p:nvPr>
        </p:nvSpPr>
        <p:spPr/>
        <p:txBody>
          <a:bodyPr/>
          <a:lstStyle/>
          <a:p>
            <a:pPr eaLnBrk="1" hangingPunct="1"/>
            <a:r>
              <a:rPr lang="en-US"/>
              <a:t>Vertical Markovization</a:t>
            </a:r>
          </a:p>
        </p:txBody>
      </p:sp>
      <p:graphicFrame>
        <p:nvGraphicFramePr>
          <p:cNvPr id="4100" name="Object 8"/>
          <p:cNvGraphicFramePr>
            <a:graphicFrameLocks noChangeAspect="1"/>
          </p:cNvGraphicFramePr>
          <p:nvPr/>
        </p:nvGraphicFramePr>
        <p:xfrm>
          <a:off x="230188" y="1917700"/>
          <a:ext cx="3956050" cy="3097213"/>
        </p:xfrm>
        <a:graphic>
          <a:graphicData uri="http://schemas.openxmlformats.org/presentationml/2006/ole">
            <p:oleObj spid="_x0000_s686084" name="Chart" r:id="rId4" imgW="3492500" imgH="2997200" progId="Excel.Sheet.8">
              <p:embed/>
            </p:oleObj>
          </a:graphicData>
        </a:graphic>
      </p:graphicFrame>
      <p:graphicFrame>
        <p:nvGraphicFramePr>
          <p:cNvPr id="4101" name="Object 9"/>
          <p:cNvGraphicFramePr>
            <a:graphicFrameLocks noChangeAspect="1"/>
          </p:cNvGraphicFramePr>
          <p:nvPr/>
        </p:nvGraphicFramePr>
        <p:xfrm>
          <a:off x="4267199" y="1981200"/>
          <a:ext cx="4071257" cy="2895600"/>
        </p:xfrm>
        <a:graphic>
          <a:graphicData uri="http://schemas.openxmlformats.org/presentationml/2006/ole">
            <p:oleObj spid="_x0000_s686085" name="Chart" r:id="rId5" imgW="4229100" imgH="3009900" progId="Excel.Sheet.8">
              <p:embed/>
            </p:oleObj>
          </a:graphicData>
        </a:graphic>
      </p:graphicFrame>
      <p:sp>
        <p:nvSpPr>
          <p:cNvPr id="11" name="TextBox 10"/>
          <p:cNvSpPr txBox="1"/>
          <p:nvPr/>
        </p:nvSpPr>
        <p:spPr>
          <a:xfrm>
            <a:off x="1069847" y="5344180"/>
            <a:ext cx="3197352" cy="523220"/>
          </a:xfrm>
          <a:prstGeom prst="rect">
            <a:avLst/>
          </a:prstGeom>
          <a:noFill/>
        </p:spPr>
        <p:txBody>
          <a:bodyPr wrap="square" rtlCol="0">
            <a:spAutoFit/>
          </a:bodyPr>
          <a:lstStyle/>
          <a:p>
            <a:r>
              <a:rPr lang="en-US" sz="2800" dirty="0" smtClean="0">
                <a:solidFill>
                  <a:srgbClr val="0000FF"/>
                </a:solidFill>
              </a:rPr>
              <a:t>F1 performance</a:t>
            </a:r>
            <a:endParaRPr lang="en-US" sz="2800" dirty="0">
              <a:solidFill>
                <a:srgbClr val="0000FF"/>
              </a:solidFill>
            </a:endParaRPr>
          </a:p>
        </p:txBody>
      </p:sp>
      <p:sp>
        <p:nvSpPr>
          <p:cNvPr id="12" name="TextBox 11"/>
          <p:cNvSpPr txBox="1"/>
          <p:nvPr/>
        </p:nvSpPr>
        <p:spPr>
          <a:xfrm>
            <a:off x="5413248" y="5344180"/>
            <a:ext cx="3197352" cy="523220"/>
          </a:xfrm>
          <a:prstGeom prst="rect">
            <a:avLst/>
          </a:prstGeom>
          <a:noFill/>
        </p:spPr>
        <p:txBody>
          <a:bodyPr wrap="square" rtlCol="0">
            <a:spAutoFit/>
          </a:bodyPr>
          <a:lstStyle/>
          <a:p>
            <a:r>
              <a:rPr lang="en-US" sz="2800" dirty="0" smtClean="0">
                <a:solidFill>
                  <a:srgbClr val="0000FF"/>
                </a:solidFill>
              </a:rPr>
              <a:t># of non-terminals</a:t>
            </a:r>
            <a:endParaRPr lang="en-US" sz="2800" dirty="0">
              <a:solidFill>
                <a:srgbClr val="0000FF"/>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7" name="Rectangle 2"/>
          <p:cNvSpPr>
            <a:spLocks noGrp="1" noChangeArrowheads="1"/>
          </p:cNvSpPr>
          <p:nvPr>
            <p:ph type="title"/>
          </p:nvPr>
        </p:nvSpPr>
        <p:spPr/>
        <p:txBody>
          <a:bodyPr/>
          <a:lstStyle/>
          <a:p>
            <a:pPr eaLnBrk="1" hangingPunct="1"/>
            <a:r>
              <a:rPr lang="en-US"/>
              <a:t>Horizontal Markovization</a:t>
            </a:r>
          </a:p>
        </p:txBody>
      </p:sp>
      <p:sp>
        <p:nvSpPr>
          <p:cNvPr id="5128" name="Rectangle 3"/>
          <p:cNvSpPr>
            <a:spLocks noGrp="1" noChangeArrowheads="1"/>
          </p:cNvSpPr>
          <p:nvPr>
            <p:ph type="body" idx="1"/>
          </p:nvPr>
        </p:nvSpPr>
        <p:spPr>
          <a:xfrm>
            <a:off x="685800" y="1681163"/>
            <a:ext cx="7772400" cy="4948237"/>
          </a:xfrm>
        </p:spPr>
        <p:txBody>
          <a:bodyPr/>
          <a:lstStyle/>
          <a:p>
            <a:pPr eaLnBrk="1" hangingPunct="1"/>
            <a:endParaRPr lang="en-US"/>
          </a:p>
          <a:p>
            <a:pPr eaLnBrk="1" hangingPunct="1"/>
            <a:endParaRPr lang="en-US"/>
          </a:p>
          <a:p>
            <a:pPr eaLnBrk="1" hangingPunct="1"/>
            <a:endParaRPr lang="en-US"/>
          </a:p>
          <a:p>
            <a:pPr lvl="2" eaLnBrk="1" hangingPunct="1"/>
            <a:endParaRPr lang="en-US"/>
          </a:p>
        </p:txBody>
      </p:sp>
      <p:graphicFrame>
        <p:nvGraphicFramePr>
          <p:cNvPr id="5124" name="Object 6"/>
          <p:cNvGraphicFramePr>
            <a:graphicFrameLocks noChangeAspect="1"/>
          </p:cNvGraphicFramePr>
          <p:nvPr/>
        </p:nvGraphicFramePr>
        <p:xfrm>
          <a:off x="762000" y="4252912"/>
          <a:ext cx="1771650" cy="771525"/>
        </p:xfrm>
        <a:graphic>
          <a:graphicData uri="http://schemas.openxmlformats.org/presentationml/2006/ole">
            <p:oleObj spid="_x0000_s685060" name="Photo Editor Photo" r:id="rId3" imgW="1771429" imgH="771429" progId="">
              <p:embed/>
            </p:oleObj>
          </a:graphicData>
        </a:graphic>
      </p:graphicFrame>
      <p:graphicFrame>
        <p:nvGraphicFramePr>
          <p:cNvPr id="5125" name="Object 7"/>
          <p:cNvGraphicFramePr>
            <a:graphicFrameLocks noChangeAspect="1"/>
          </p:cNvGraphicFramePr>
          <p:nvPr/>
        </p:nvGraphicFramePr>
        <p:xfrm>
          <a:off x="6027738" y="4067175"/>
          <a:ext cx="2762250" cy="1733550"/>
        </p:xfrm>
        <a:graphic>
          <a:graphicData uri="http://schemas.openxmlformats.org/presentationml/2006/ole">
            <p:oleObj spid="_x0000_s685061" name="Photo Editor Photo" r:id="rId4" imgW="2762636" imgH="1733333" progId="">
              <p:embed/>
            </p:oleObj>
          </a:graphicData>
        </a:graphic>
      </p:graphicFrame>
      <p:graphicFrame>
        <p:nvGraphicFramePr>
          <p:cNvPr id="5126" name="Object 8"/>
          <p:cNvGraphicFramePr>
            <a:graphicFrameLocks noChangeAspect="1"/>
          </p:cNvGraphicFramePr>
          <p:nvPr/>
        </p:nvGraphicFramePr>
        <p:xfrm>
          <a:off x="3189288" y="4143375"/>
          <a:ext cx="2495550" cy="1714500"/>
        </p:xfrm>
        <a:graphic>
          <a:graphicData uri="http://schemas.openxmlformats.org/presentationml/2006/ole">
            <p:oleObj spid="_x0000_s685062" name="Photo Editor Photo" r:id="rId5" imgW="2495238" imgH="1714739" progId="">
              <p:embed/>
            </p:oleObj>
          </a:graphicData>
        </a:graphic>
      </p:graphicFrame>
      <p:sp>
        <p:nvSpPr>
          <p:cNvPr id="5129" name="Text Box 9"/>
          <p:cNvSpPr txBox="1">
            <a:spLocks noChangeArrowheads="1"/>
          </p:cNvSpPr>
          <p:nvPr/>
        </p:nvSpPr>
        <p:spPr bwMode="auto">
          <a:xfrm>
            <a:off x="3627438" y="3562350"/>
            <a:ext cx="1700212" cy="396875"/>
          </a:xfrm>
          <a:prstGeom prst="rect">
            <a:avLst/>
          </a:prstGeom>
          <a:noFill/>
          <a:ln w="9525">
            <a:noFill/>
            <a:miter lim="800000"/>
            <a:headEnd/>
            <a:tailEnd/>
          </a:ln>
        </p:spPr>
        <p:txBody>
          <a:bodyPr>
            <a:prstTxWarp prst="textNoShape">
              <a:avLst/>
            </a:prstTxWarp>
            <a:spAutoFit/>
          </a:bodyPr>
          <a:lstStyle/>
          <a:p>
            <a:pPr>
              <a:spcBef>
                <a:spcPct val="50000"/>
              </a:spcBef>
            </a:pPr>
            <a:r>
              <a:rPr lang="en-US" sz="2000">
                <a:solidFill>
                  <a:srgbClr val="CC0000"/>
                </a:solidFill>
                <a:latin typeface="Lucida Sans" pitchFamily="-106" charset="0"/>
              </a:rPr>
              <a:t>Order 1</a:t>
            </a:r>
          </a:p>
        </p:txBody>
      </p:sp>
      <p:sp>
        <p:nvSpPr>
          <p:cNvPr id="5130" name="Text Box 10"/>
          <p:cNvSpPr txBox="1">
            <a:spLocks noChangeArrowheads="1"/>
          </p:cNvSpPr>
          <p:nvPr/>
        </p:nvSpPr>
        <p:spPr bwMode="auto">
          <a:xfrm>
            <a:off x="6323013" y="3429000"/>
            <a:ext cx="1700212" cy="519112"/>
          </a:xfrm>
          <a:prstGeom prst="rect">
            <a:avLst/>
          </a:prstGeom>
          <a:noFill/>
          <a:ln w="9525">
            <a:noFill/>
            <a:miter lim="800000"/>
            <a:headEnd/>
            <a:tailEnd/>
          </a:ln>
        </p:spPr>
        <p:txBody>
          <a:bodyPr>
            <a:prstTxWarp prst="textNoShape">
              <a:avLst/>
            </a:prstTxWarp>
            <a:spAutoFit/>
          </a:bodyPr>
          <a:lstStyle/>
          <a:p>
            <a:pPr>
              <a:spcBef>
                <a:spcPct val="50000"/>
              </a:spcBef>
            </a:pPr>
            <a:r>
              <a:rPr lang="en-US" sz="2000">
                <a:solidFill>
                  <a:srgbClr val="CC0000"/>
                </a:solidFill>
                <a:latin typeface="Lucida Sans" pitchFamily="-106" charset="0"/>
              </a:rPr>
              <a:t>Order </a:t>
            </a:r>
            <a:r>
              <a:rPr lang="en-US" sz="2800" b="1">
                <a:solidFill>
                  <a:srgbClr val="CC0000"/>
                </a:solidFill>
                <a:latin typeface="Lucida Sans" pitchFamily="-106" charset="0"/>
                <a:sym typeface="Symbol" pitchFamily="-106" charset="2"/>
              </a:rPr>
              <a:t></a:t>
            </a:r>
            <a:endParaRPr lang="en-US" sz="2800" b="1">
              <a:solidFill>
                <a:srgbClr val="CC0000"/>
              </a:solidFill>
              <a:latin typeface="Lucida Sans" pitchFamily="-106" charset="0"/>
            </a:endParaRPr>
          </a:p>
        </p:txBody>
      </p:sp>
      <p:sp>
        <p:nvSpPr>
          <p:cNvPr id="11" name="Content Placeholder 11"/>
          <p:cNvSpPr txBox="1">
            <a:spLocks/>
          </p:cNvSpPr>
          <p:nvPr/>
        </p:nvSpPr>
        <p:spPr>
          <a:xfrm>
            <a:off x="612648" y="1600200"/>
            <a:ext cx="8153400" cy="1828800"/>
          </a:xfrm>
          <a:prstGeom prst="rect">
            <a:avLst/>
          </a:prstGeom>
        </p:spPr>
        <p:txBody>
          <a:bodyPr vert="horz">
            <a:noAutofit/>
          </a:bodyPr>
          <a:lstStyle/>
          <a:p>
            <a:pPr marL="320040" marR="0" lvl="0" indent="-320040" algn="l" defTabSz="914400" rtl="0" eaLnBrk="1" fontAlgn="auto" latinLnBrk="0" hangingPunct="1">
              <a:lnSpc>
                <a:spcPct val="90000"/>
              </a:lnSpc>
              <a:spcBef>
                <a:spcPts val="700"/>
              </a:spcBef>
              <a:spcAft>
                <a:spcPts val="0"/>
              </a:spcAft>
              <a:buClr>
                <a:schemeClr val="accent2"/>
              </a:buClr>
              <a:buSzPct val="60000"/>
              <a:buFont typeface="Wingdings"/>
              <a:buChar char=""/>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Horizontal Markov order: rewrites depend on past </a:t>
            </a:r>
            <a:r>
              <a:rPr kumimoji="0" lang="en-US" sz="3200" b="0" i="1" u="none" strike="noStrike" kern="1200" cap="none" spc="0" normalizeH="0" baseline="0" noProof="0" dirty="0" err="1" smtClean="0">
                <a:ln>
                  <a:noFill/>
                </a:ln>
                <a:solidFill>
                  <a:schemeClr val="tx1"/>
                </a:solidFill>
                <a:effectLst/>
                <a:uLnTx/>
                <a:uFillTx/>
                <a:latin typeface="Times New Roman" pitchFamily="-106" charset="0"/>
                <a:ea typeface="+mn-ea"/>
                <a:cs typeface="+mn-cs"/>
              </a:rPr>
              <a:t>k</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ancestor nodes</a:t>
            </a:r>
          </a:p>
          <a:p>
            <a:pPr marL="320040" marR="0" lvl="0" indent="-320040" algn="l" defTabSz="914400" rtl="0" eaLnBrk="1" fontAlgn="auto" latinLnBrk="0" hangingPunct="1">
              <a:lnSpc>
                <a:spcPct val="90000"/>
              </a:lnSpc>
              <a:spcBef>
                <a:spcPts val="700"/>
              </a:spcBef>
              <a:spcAft>
                <a:spcPts val="0"/>
              </a:spcAft>
              <a:buClr>
                <a:schemeClr val="accent2"/>
              </a:buClr>
              <a:buSzPct val="60000"/>
              <a:buFont typeface="Wingdings"/>
              <a:buChar char=""/>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Order 1 is most common:</a:t>
            </a:r>
            <a:r>
              <a:rPr kumimoji="0" lang="en-US" sz="2800" b="0" i="0" u="none" strike="noStrike" kern="1200" cap="none" spc="0" normalizeH="0" noProof="0" dirty="0" smtClean="0">
                <a:ln>
                  <a:noFill/>
                </a:ln>
                <a:solidFill>
                  <a:schemeClr val="tx1"/>
                </a:solidFill>
                <a:effectLst/>
                <a:uLnTx/>
                <a:uFillTx/>
                <a:latin typeface="+mn-lt"/>
                <a:ea typeface="+mn-ea"/>
                <a:cs typeface="+mn-cs"/>
              </a:rPr>
              <a:t> condition on </a:t>
            </a:r>
            <a:r>
              <a:rPr lang="en-US" sz="2800" noProof="0" dirty="0" smtClean="0"/>
              <a:t>a single sibling</a:t>
            </a: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a:p>
            <a:pPr marL="320040" marR="0" lvl="0" indent="-320040" algn="l" defTabSz="914400" rtl="0" eaLnBrk="1" fontAlgn="auto" latinLnBrk="0" hangingPunct="1">
              <a:lnSpc>
                <a:spcPct val="100000"/>
              </a:lnSpc>
              <a:spcBef>
                <a:spcPts val="700"/>
              </a:spcBef>
              <a:spcAft>
                <a:spcPts val="0"/>
              </a:spcAft>
              <a:buClr>
                <a:schemeClr val="accent2"/>
              </a:buClr>
              <a:buSzPct val="60000"/>
              <a:buFont typeface="Wingdings"/>
              <a:buChar char=""/>
              <a:tabLst/>
              <a:defRPr/>
            </a:pPr>
            <a:endParaRPr kumimoji="0" lang="en-US" sz="28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7" name="Rectangle 2"/>
          <p:cNvSpPr>
            <a:spLocks noGrp="1" noChangeArrowheads="1"/>
          </p:cNvSpPr>
          <p:nvPr>
            <p:ph type="title"/>
          </p:nvPr>
        </p:nvSpPr>
        <p:spPr/>
        <p:txBody>
          <a:bodyPr/>
          <a:lstStyle/>
          <a:p>
            <a:pPr eaLnBrk="1" hangingPunct="1"/>
            <a:r>
              <a:rPr lang="en-US"/>
              <a:t>Horizontal Markovization</a:t>
            </a:r>
          </a:p>
        </p:txBody>
      </p:sp>
      <p:sp>
        <p:nvSpPr>
          <p:cNvPr id="5128" name="Rectangle 3"/>
          <p:cNvSpPr>
            <a:spLocks noGrp="1" noChangeArrowheads="1"/>
          </p:cNvSpPr>
          <p:nvPr>
            <p:ph type="body" idx="1"/>
          </p:nvPr>
        </p:nvSpPr>
        <p:spPr>
          <a:xfrm>
            <a:off x="685800" y="1681163"/>
            <a:ext cx="7772400" cy="4948237"/>
          </a:xfrm>
        </p:spPr>
        <p:txBody>
          <a:bodyPr/>
          <a:lstStyle/>
          <a:p>
            <a:pPr eaLnBrk="1" hangingPunct="1"/>
            <a:endParaRPr lang="en-US"/>
          </a:p>
          <a:p>
            <a:pPr eaLnBrk="1" hangingPunct="1"/>
            <a:endParaRPr lang="en-US"/>
          </a:p>
          <a:p>
            <a:pPr eaLnBrk="1" hangingPunct="1"/>
            <a:endParaRPr lang="en-US"/>
          </a:p>
          <a:p>
            <a:pPr lvl="2" eaLnBrk="1" hangingPunct="1"/>
            <a:endParaRPr lang="en-US"/>
          </a:p>
        </p:txBody>
      </p:sp>
      <p:graphicFrame>
        <p:nvGraphicFramePr>
          <p:cNvPr id="5122" name="Object 4"/>
          <p:cNvGraphicFramePr>
            <a:graphicFrameLocks noChangeAspect="1"/>
          </p:cNvGraphicFramePr>
          <p:nvPr/>
        </p:nvGraphicFramePr>
        <p:xfrm>
          <a:off x="228599" y="1981200"/>
          <a:ext cx="3898605" cy="3352800"/>
        </p:xfrm>
        <a:graphic>
          <a:graphicData uri="http://schemas.openxmlformats.org/presentationml/2006/ole">
            <p:oleObj spid="_x0000_s689154" name="Chart" r:id="rId3" imgW="3492500" imgH="2997200" progId="Excel.Sheet.8">
              <p:embed/>
            </p:oleObj>
          </a:graphicData>
        </a:graphic>
      </p:graphicFrame>
      <p:graphicFrame>
        <p:nvGraphicFramePr>
          <p:cNvPr id="5123" name="Object 5"/>
          <p:cNvGraphicFramePr>
            <a:graphicFrameLocks noChangeAspect="1"/>
          </p:cNvGraphicFramePr>
          <p:nvPr/>
        </p:nvGraphicFramePr>
        <p:xfrm>
          <a:off x="4343400" y="2047875"/>
          <a:ext cx="4422648" cy="3146111"/>
        </p:xfrm>
        <a:graphic>
          <a:graphicData uri="http://schemas.openxmlformats.org/presentationml/2006/ole">
            <p:oleObj spid="_x0000_s689155" name="Chart" r:id="rId4" imgW="4229100" imgH="3009900" progId="Excel.Sheet.8">
              <p:embed/>
            </p:oleObj>
          </a:graphicData>
        </a:graphic>
      </p:graphicFrame>
      <p:sp>
        <p:nvSpPr>
          <p:cNvPr id="11" name="TextBox 10"/>
          <p:cNvSpPr txBox="1"/>
          <p:nvPr/>
        </p:nvSpPr>
        <p:spPr>
          <a:xfrm>
            <a:off x="1143000" y="5572780"/>
            <a:ext cx="3197352" cy="523220"/>
          </a:xfrm>
          <a:prstGeom prst="rect">
            <a:avLst/>
          </a:prstGeom>
          <a:noFill/>
        </p:spPr>
        <p:txBody>
          <a:bodyPr wrap="square" rtlCol="0">
            <a:spAutoFit/>
          </a:bodyPr>
          <a:lstStyle/>
          <a:p>
            <a:r>
              <a:rPr lang="en-US" sz="2800" dirty="0" smtClean="0">
                <a:solidFill>
                  <a:srgbClr val="0000FF"/>
                </a:solidFill>
              </a:rPr>
              <a:t>F1 performance</a:t>
            </a:r>
            <a:endParaRPr lang="en-US" sz="2800" dirty="0">
              <a:solidFill>
                <a:srgbClr val="0000FF"/>
              </a:solidFill>
            </a:endParaRPr>
          </a:p>
        </p:txBody>
      </p:sp>
      <p:sp>
        <p:nvSpPr>
          <p:cNvPr id="12" name="TextBox 11"/>
          <p:cNvSpPr txBox="1"/>
          <p:nvPr/>
        </p:nvSpPr>
        <p:spPr>
          <a:xfrm>
            <a:off x="5486401" y="5572780"/>
            <a:ext cx="3197352" cy="523220"/>
          </a:xfrm>
          <a:prstGeom prst="rect">
            <a:avLst/>
          </a:prstGeom>
          <a:noFill/>
        </p:spPr>
        <p:txBody>
          <a:bodyPr wrap="square" rtlCol="0">
            <a:spAutoFit/>
          </a:bodyPr>
          <a:lstStyle/>
          <a:p>
            <a:r>
              <a:rPr lang="en-US" sz="2800" dirty="0" smtClean="0">
                <a:solidFill>
                  <a:srgbClr val="0000FF"/>
                </a:solidFill>
              </a:rPr>
              <a:t># of non-terminals</a:t>
            </a:r>
            <a:endParaRPr lang="en-US" sz="2800" dirty="0">
              <a:solidFill>
                <a:srgbClr val="0000FF"/>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n-US"/>
              <a:t>Problems with PCFGs</a:t>
            </a:r>
          </a:p>
        </p:txBody>
      </p:sp>
      <p:sp>
        <p:nvSpPr>
          <p:cNvPr id="32771" name="Rectangle 3"/>
          <p:cNvSpPr>
            <a:spLocks noGrp="1" noChangeArrowheads="1"/>
          </p:cNvSpPr>
          <p:nvPr>
            <p:ph type="body" idx="1"/>
          </p:nvPr>
        </p:nvSpPr>
        <p:spPr>
          <a:xfrm>
            <a:off x="457200" y="5257800"/>
            <a:ext cx="8229600" cy="1219200"/>
          </a:xfrm>
        </p:spPr>
        <p:txBody>
          <a:bodyPr/>
          <a:lstStyle/>
          <a:p>
            <a:pPr eaLnBrk="1" hangingPunct="1"/>
            <a:r>
              <a:rPr lang="en-US" sz="2400" dirty="0"/>
              <a:t>What’s different between basic PCFG scores here</a:t>
            </a:r>
            <a:r>
              <a:rPr lang="en-US" sz="2400" dirty="0" smtClean="0"/>
              <a:t>?</a:t>
            </a:r>
            <a:endParaRPr lang="en-US" sz="2400" dirty="0"/>
          </a:p>
        </p:txBody>
      </p:sp>
      <p:pic>
        <p:nvPicPr>
          <p:cNvPr id="32772" name="Picture 4"/>
          <p:cNvPicPr>
            <a:picLocks noChangeAspect="1" noChangeArrowheads="1"/>
          </p:cNvPicPr>
          <p:nvPr/>
        </p:nvPicPr>
        <p:blipFill>
          <a:blip r:embed="rId2"/>
          <a:srcRect/>
          <a:stretch>
            <a:fillRect/>
          </a:stretch>
        </p:blipFill>
        <p:spPr bwMode="auto">
          <a:xfrm>
            <a:off x="381000" y="1714500"/>
            <a:ext cx="3962400" cy="3238500"/>
          </a:xfrm>
          <a:prstGeom prst="rect">
            <a:avLst/>
          </a:prstGeom>
          <a:noFill/>
          <a:ln w="9525">
            <a:noFill/>
            <a:miter lim="800000"/>
            <a:headEnd/>
            <a:tailEnd/>
          </a:ln>
        </p:spPr>
      </p:pic>
      <p:pic>
        <p:nvPicPr>
          <p:cNvPr id="32773" name="Picture 5"/>
          <p:cNvPicPr>
            <a:picLocks noChangeAspect="1" noChangeArrowheads="1"/>
          </p:cNvPicPr>
          <p:nvPr/>
        </p:nvPicPr>
        <p:blipFill>
          <a:blip r:embed="rId3"/>
          <a:srcRect/>
          <a:stretch>
            <a:fillRect/>
          </a:stretch>
        </p:blipFill>
        <p:spPr bwMode="auto">
          <a:xfrm>
            <a:off x="5029200" y="1828800"/>
            <a:ext cx="3268663" cy="3124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normAutofit fontScale="90000"/>
          </a:bodyPr>
          <a:lstStyle/>
          <a:p>
            <a:r>
              <a:rPr lang="en-US"/>
              <a:t>Example of Importance of Lexicalization</a:t>
            </a:r>
          </a:p>
        </p:txBody>
      </p:sp>
      <p:sp>
        <p:nvSpPr>
          <p:cNvPr id="47107" name="Rectangle 3"/>
          <p:cNvSpPr>
            <a:spLocks noGrp="1" noChangeArrowheads="1"/>
          </p:cNvSpPr>
          <p:nvPr>
            <p:ph type="body" idx="1"/>
          </p:nvPr>
        </p:nvSpPr>
        <p:spPr>
          <a:xfrm>
            <a:off x="881063" y="1371600"/>
            <a:ext cx="7772400" cy="1920875"/>
          </a:xfrm>
        </p:spPr>
        <p:txBody>
          <a:bodyPr/>
          <a:lstStyle/>
          <a:p>
            <a:r>
              <a:rPr lang="en-US" sz="2800"/>
              <a:t>A general preference for attaching PPs to NPs rather than VPs can be learned by a vanilla PCFG.</a:t>
            </a:r>
          </a:p>
          <a:p>
            <a:r>
              <a:rPr lang="en-US" sz="2800"/>
              <a:t>But the desired preference can depend on specific words.</a:t>
            </a:r>
          </a:p>
        </p:txBody>
      </p:sp>
      <p:sp>
        <p:nvSpPr>
          <p:cNvPr id="19458" name="Slide Number Placeholder 4"/>
          <p:cNvSpPr txBox="1">
            <a:spLocks noGrp="1"/>
          </p:cNvSpPr>
          <p:nvPr/>
        </p:nvSpPr>
        <p:spPr bwMode="auto">
          <a:xfrm>
            <a:off x="6934200" y="6400800"/>
            <a:ext cx="1905000" cy="457200"/>
          </a:xfrm>
          <a:prstGeom prst="rect">
            <a:avLst/>
          </a:prstGeom>
          <a:noFill/>
          <a:ln>
            <a:miter lim="800000"/>
            <a:headEnd/>
            <a:tailEnd/>
          </a:ln>
        </p:spPr>
        <p:txBody>
          <a:bodyPr>
            <a:prstTxWarp prst="textNoShape">
              <a:avLst/>
            </a:prstTxWarp>
          </a:bodyPr>
          <a:lstStyle/>
          <a:p>
            <a:pPr algn="r"/>
            <a:fld id="{F13740BA-8FF3-0B4F-BD32-FF7E28D00C64}" type="slidenum">
              <a:rPr lang="en-US" sz="1200">
                <a:solidFill>
                  <a:srgbClr val="000000"/>
                </a:solidFill>
                <a:latin typeface="Helvetica" charset="0"/>
              </a:rPr>
              <a:pPr algn="r"/>
              <a:t>27</a:t>
            </a:fld>
            <a:endParaRPr lang="en-US" sz="1200">
              <a:solidFill>
                <a:srgbClr val="000000"/>
              </a:solidFill>
              <a:latin typeface="Times New Roman" charset="0"/>
            </a:endParaRPr>
          </a:p>
        </p:txBody>
      </p:sp>
      <p:grpSp>
        <p:nvGrpSpPr>
          <p:cNvPr id="2" name="Group 4"/>
          <p:cNvGrpSpPr>
            <a:grpSpLocks/>
          </p:cNvGrpSpPr>
          <p:nvPr/>
        </p:nvGrpSpPr>
        <p:grpSpPr bwMode="auto">
          <a:xfrm>
            <a:off x="1646238" y="4122738"/>
            <a:ext cx="1706562" cy="2625725"/>
            <a:chOff x="922" y="2666"/>
            <a:chExt cx="1075" cy="1654"/>
          </a:xfrm>
        </p:grpSpPr>
        <p:grpSp>
          <p:nvGrpSpPr>
            <p:cNvPr id="3" name="Group 5"/>
            <p:cNvGrpSpPr>
              <a:grpSpLocks/>
            </p:cNvGrpSpPr>
            <p:nvPr/>
          </p:nvGrpSpPr>
          <p:grpSpPr bwMode="auto">
            <a:xfrm>
              <a:off x="922" y="2666"/>
              <a:ext cx="1075" cy="1405"/>
              <a:chOff x="929" y="2743"/>
              <a:chExt cx="1075" cy="1405"/>
            </a:xfrm>
          </p:grpSpPr>
          <p:grpSp>
            <p:nvGrpSpPr>
              <p:cNvPr id="4" name="Group 6"/>
              <p:cNvGrpSpPr>
                <a:grpSpLocks/>
              </p:cNvGrpSpPr>
              <p:nvPr/>
            </p:nvGrpSpPr>
            <p:grpSpPr bwMode="auto">
              <a:xfrm>
                <a:off x="935" y="2743"/>
                <a:ext cx="1029" cy="1405"/>
                <a:chOff x="712" y="2636"/>
                <a:chExt cx="1029" cy="1405"/>
              </a:xfrm>
            </p:grpSpPr>
            <p:sp>
              <p:nvSpPr>
                <p:cNvPr id="47142" name="Text Box 7"/>
                <p:cNvSpPr txBox="1">
                  <a:spLocks noChangeArrowheads="1"/>
                </p:cNvSpPr>
                <p:nvPr/>
              </p:nvSpPr>
              <p:spPr bwMode="auto">
                <a:xfrm>
                  <a:off x="712" y="2636"/>
                  <a:ext cx="805" cy="1398"/>
                </a:xfrm>
                <a:prstGeom prst="rect">
                  <a:avLst/>
                </a:prstGeom>
                <a:noFill/>
                <a:ln w="12700">
                  <a:noFill/>
                  <a:miter lim="800000"/>
                  <a:headEnd/>
                  <a:tailEnd/>
                </a:ln>
              </p:spPr>
              <p:txBody>
                <a:bodyPr wrap="none" lIns="90000" tIns="46800" rIns="90000" bIns="46800">
                  <a:prstTxWarp prst="textNoShape">
                    <a:avLst/>
                  </a:prstTxWarp>
                  <a:spAutoFit/>
                </a:bodyPr>
                <a:lstStyle/>
                <a:p>
                  <a:r>
                    <a:rPr lang="en-US" sz="1400">
                      <a:solidFill>
                        <a:srgbClr val="000000"/>
                      </a:solidFill>
                      <a:latin typeface="Times New Roman" charset="0"/>
                    </a:rPr>
                    <a:t>S →</a:t>
                  </a:r>
                  <a:r>
                    <a:rPr lang="en-US" sz="1000">
                      <a:solidFill>
                        <a:srgbClr val="000000"/>
                      </a:solidFill>
                      <a:latin typeface="Times New Roman" charset="0"/>
                    </a:rPr>
                    <a:t> </a:t>
                  </a:r>
                  <a:r>
                    <a:rPr lang="en-US" sz="1400">
                      <a:solidFill>
                        <a:srgbClr val="000000"/>
                      </a:solidFill>
                      <a:latin typeface="Times New Roman" charset="0"/>
                    </a:rPr>
                    <a:t>NP VP</a:t>
                  </a:r>
                </a:p>
                <a:p>
                  <a:r>
                    <a:rPr lang="en-US" sz="1400">
                      <a:solidFill>
                        <a:srgbClr val="000000"/>
                      </a:solidFill>
                      <a:latin typeface="Times New Roman" charset="0"/>
                    </a:rPr>
                    <a:t>S → VP</a:t>
                  </a:r>
                </a:p>
                <a:p>
                  <a:r>
                    <a:rPr lang="en-US" sz="1400">
                      <a:solidFill>
                        <a:srgbClr val="000000"/>
                      </a:solidFill>
                      <a:latin typeface="Times New Roman" charset="0"/>
                    </a:rPr>
                    <a:t>NP → Det A N</a:t>
                  </a:r>
                </a:p>
                <a:p>
                  <a:r>
                    <a:rPr lang="en-US" sz="1400">
                      <a:solidFill>
                        <a:srgbClr val="000000"/>
                      </a:solidFill>
                      <a:latin typeface="Times New Roman" charset="0"/>
                    </a:rPr>
                    <a:t>NP → NP PP</a:t>
                  </a:r>
                </a:p>
                <a:p>
                  <a:r>
                    <a:rPr lang="en-US" sz="1400">
                      <a:solidFill>
                        <a:srgbClr val="000000"/>
                      </a:solidFill>
                      <a:latin typeface="Times New Roman" charset="0"/>
                    </a:rPr>
                    <a:t>NP → PropN</a:t>
                  </a:r>
                </a:p>
                <a:p>
                  <a:r>
                    <a:rPr lang="pt-BR" sz="1400">
                      <a:solidFill>
                        <a:srgbClr val="000000"/>
                      </a:solidFill>
                      <a:latin typeface="Times New Roman" charset="0"/>
                    </a:rPr>
                    <a:t>A → ε</a:t>
                  </a:r>
                </a:p>
                <a:p>
                  <a:r>
                    <a:rPr lang="pt-BR" sz="1400">
                      <a:solidFill>
                        <a:srgbClr val="000000"/>
                      </a:solidFill>
                      <a:latin typeface="Times New Roman" charset="0"/>
                    </a:rPr>
                    <a:t>A → Adj A</a:t>
                  </a:r>
                  <a:endParaRPr lang="en-US" sz="1400">
                    <a:solidFill>
                      <a:srgbClr val="000000"/>
                    </a:solidFill>
                    <a:latin typeface="Times New Roman" charset="0"/>
                  </a:endParaRPr>
                </a:p>
                <a:p>
                  <a:r>
                    <a:rPr lang="en-US" sz="1400">
                      <a:solidFill>
                        <a:srgbClr val="000000"/>
                      </a:solidFill>
                      <a:latin typeface="Times New Roman" charset="0"/>
                    </a:rPr>
                    <a:t>PP → Prep NP</a:t>
                  </a:r>
                </a:p>
                <a:p>
                  <a:r>
                    <a:rPr lang="en-US" sz="1400">
                      <a:solidFill>
                        <a:srgbClr val="000000"/>
                      </a:solidFill>
                      <a:latin typeface="Times New Roman" charset="0"/>
                    </a:rPr>
                    <a:t>VP → V NP</a:t>
                  </a:r>
                </a:p>
                <a:p>
                  <a:r>
                    <a:rPr lang="en-US" sz="1400">
                      <a:solidFill>
                        <a:srgbClr val="000000"/>
                      </a:solidFill>
                      <a:latin typeface="Times New Roman" charset="0"/>
                    </a:rPr>
                    <a:t>VP → VP PP</a:t>
                  </a:r>
                </a:p>
              </p:txBody>
            </p:sp>
            <p:sp>
              <p:nvSpPr>
                <p:cNvPr id="47143" name="Text Box 8"/>
                <p:cNvSpPr txBox="1">
                  <a:spLocks noChangeArrowheads="1"/>
                </p:cNvSpPr>
                <p:nvPr/>
              </p:nvSpPr>
              <p:spPr bwMode="auto">
                <a:xfrm>
                  <a:off x="1487" y="2643"/>
                  <a:ext cx="254" cy="1398"/>
                </a:xfrm>
                <a:prstGeom prst="rect">
                  <a:avLst/>
                </a:prstGeom>
                <a:noFill/>
                <a:ln w="12700">
                  <a:noFill/>
                  <a:miter lim="800000"/>
                  <a:headEnd/>
                  <a:tailEnd/>
                </a:ln>
              </p:spPr>
              <p:txBody>
                <a:bodyPr wrap="none" lIns="90000" tIns="46800" rIns="90000" bIns="46800">
                  <a:prstTxWarp prst="textNoShape">
                    <a:avLst/>
                  </a:prstTxWarp>
                  <a:spAutoFit/>
                </a:bodyPr>
                <a:lstStyle/>
                <a:p>
                  <a:r>
                    <a:rPr lang="en-US" sz="1400">
                      <a:solidFill>
                        <a:srgbClr val="000000"/>
                      </a:solidFill>
                      <a:latin typeface="Times New Roman" charset="0"/>
                    </a:rPr>
                    <a:t>0.9</a:t>
                  </a:r>
                </a:p>
                <a:p>
                  <a:r>
                    <a:rPr lang="en-US" sz="1400">
                      <a:solidFill>
                        <a:srgbClr val="000000"/>
                      </a:solidFill>
                      <a:latin typeface="Times New Roman" charset="0"/>
                    </a:rPr>
                    <a:t>0.1</a:t>
                  </a:r>
                </a:p>
                <a:p>
                  <a:r>
                    <a:rPr lang="en-US" sz="1400">
                      <a:solidFill>
                        <a:srgbClr val="000000"/>
                      </a:solidFill>
                      <a:latin typeface="Times New Roman" charset="0"/>
                    </a:rPr>
                    <a:t>0.5</a:t>
                  </a:r>
                </a:p>
                <a:p>
                  <a:r>
                    <a:rPr lang="en-US" sz="1400">
                      <a:solidFill>
                        <a:srgbClr val="000000"/>
                      </a:solidFill>
                      <a:latin typeface="Times New Roman" charset="0"/>
                    </a:rPr>
                    <a:t>0.3</a:t>
                  </a:r>
                </a:p>
                <a:p>
                  <a:r>
                    <a:rPr lang="en-US" sz="1400">
                      <a:solidFill>
                        <a:srgbClr val="000000"/>
                      </a:solidFill>
                      <a:latin typeface="Times New Roman" charset="0"/>
                    </a:rPr>
                    <a:t>0.2</a:t>
                  </a:r>
                </a:p>
                <a:p>
                  <a:r>
                    <a:rPr lang="en-US" sz="1400">
                      <a:solidFill>
                        <a:srgbClr val="000000"/>
                      </a:solidFill>
                      <a:latin typeface="Times New Roman" charset="0"/>
                    </a:rPr>
                    <a:t>0.6</a:t>
                  </a:r>
                </a:p>
                <a:p>
                  <a:r>
                    <a:rPr lang="en-US" sz="1400">
                      <a:solidFill>
                        <a:srgbClr val="000000"/>
                      </a:solidFill>
                      <a:latin typeface="Times New Roman" charset="0"/>
                    </a:rPr>
                    <a:t>0.4</a:t>
                  </a:r>
                </a:p>
                <a:p>
                  <a:r>
                    <a:rPr lang="en-US" sz="1400">
                      <a:solidFill>
                        <a:srgbClr val="000000"/>
                      </a:solidFill>
                      <a:latin typeface="Times New Roman" charset="0"/>
                    </a:rPr>
                    <a:t>1.0</a:t>
                  </a:r>
                </a:p>
                <a:p>
                  <a:r>
                    <a:rPr lang="en-US" sz="1400">
                      <a:solidFill>
                        <a:srgbClr val="000000"/>
                      </a:solidFill>
                      <a:latin typeface="Times New Roman" charset="0"/>
                    </a:rPr>
                    <a:t>0.7</a:t>
                  </a:r>
                </a:p>
                <a:p>
                  <a:r>
                    <a:rPr lang="en-US" sz="1400">
                      <a:solidFill>
                        <a:srgbClr val="000000"/>
                      </a:solidFill>
                      <a:latin typeface="Times New Roman" charset="0"/>
                    </a:rPr>
                    <a:t>0.3</a:t>
                  </a:r>
                  <a:endParaRPr lang="en-US" sz="1200">
                    <a:solidFill>
                      <a:srgbClr val="000000"/>
                    </a:solidFill>
                    <a:latin typeface="Times New Roman" charset="0"/>
                  </a:endParaRPr>
                </a:p>
              </p:txBody>
            </p:sp>
          </p:grpSp>
          <p:sp>
            <p:nvSpPr>
              <p:cNvPr id="47141" name="Rectangle 9"/>
              <p:cNvSpPr>
                <a:spLocks noChangeArrowheads="1"/>
              </p:cNvSpPr>
              <p:nvPr/>
            </p:nvSpPr>
            <p:spPr bwMode="auto">
              <a:xfrm>
                <a:off x="929" y="2757"/>
                <a:ext cx="1075" cy="1390"/>
              </a:xfrm>
              <a:prstGeom prst="rect">
                <a:avLst/>
              </a:prstGeom>
              <a:noFill/>
              <a:ln w="28575">
                <a:solidFill>
                  <a:schemeClr val="tx1"/>
                </a:solidFill>
                <a:miter lim="800000"/>
                <a:headEnd/>
                <a:tailEnd/>
              </a:ln>
            </p:spPr>
            <p:txBody>
              <a:bodyPr wrap="none" lIns="90000" tIns="46800" rIns="90000" bIns="46800" anchor="ctr">
                <a:prstTxWarp prst="textNoShape">
                  <a:avLst/>
                </a:prstTxWarp>
                <a:spAutoFit/>
              </a:bodyPr>
              <a:lstStyle/>
              <a:p>
                <a:endParaRPr lang="en-US" sz="2000" b="1">
                  <a:solidFill>
                    <a:srgbClr val="000000"/>
                  </a:solidFill>
                  <a:latin typeface="Times New Roman" charset="0"/>
                </a:endParaRPr>
              </a:p>
            </p:txBody>
          </p:sp>
        </p:grpSp>
        <p:sp>
          <p:nvSpPr>
            <p:cNvPr id="47139" name="Text Box 10"/>
            <p:cNvSpPr txBox="1">
              <a:spLocks noChangeArrowheads="1"/>
            </p:cNvSpPr>
            <p:nvPr/>
          </p:nvSpPr>
          <p:spPr bwMode="auto">
            <a:xfrm>
              <a:off x="1171" y="4070"/>
              <a:ext cx="602" cy="250"/>
            </a:xfrm>
            <a:prstGeom prst="rect">
              <a:avLst/>
            </a:prstGeom>
            <a:noFill/>
            <a:ln w="12700">
              <a:noFill/>
              <a:miter lim="800000"/>
              <a:headEnd/>
              <a:tailEnd/>
            </a:ln>
          </p:spPr>
          <p:txBody>
            <a:bodyPr wrap="none" lIns="90000" tIns="46800" rIns="90000" bIns="46800">
              <a:prstTxWarp prst="textNoShape">
                <a:avLst/>
              </a:prstTxWarp>
              <a:spAutoFit/>
            </a:bodyPr>
            <a:lstStyle/>
            <a:p>
              <a:r>
                <a:rPr lang="en-US" sz="2000">
                  <a:solidFill>
                    <a:srgbClr val="000000"/>
                  </a:solidFill>
                  <a:latin typeface="Times New Roman" charset="0"/>
                </a:rPr>
                <a:t>English</a:t>
              </a:r>
            </a:p>
          </p:txBody>
        </p:sp>
      </p:grpSp>
      <p:grpSp>
        <p:nvGrpSpPr>
          <p:cNvPr id="5" name="Group 11"/>
          <p:cNvGrpSpPr>
            <a:grpSpLocks/>
          </p:cNvGrpSpPr>
          <p:nvPr/>
        </p:nvGrpSpPr>
        <p:grpSpPr bwMode="auto">
          <a:xfrm>
            <a:off x="3340100" y="4767263"/>
            <a:ext cx="2036763" cy="938212"/>
            <a:chOff x="2104" y="3003"/>
            <a:chExt cx="1283" cy="591"/>
          </a:xfrm>
        </p:grpSpPr>
        <p:sp>
          <p:nvSpPr>
            <p:cNvPr id="47135" name="Rectangle 12"/>
            <p:cNvSpPr>
              <a:spLocks noChangeArrowheads="1"/>
            </p:cNvSpPr>
            <p:nvPr/>
          </p:nvSpPr>
          <p:spPr bwMode="auto">
            <a:xfrm>
              <a:off x="2534" y="3003"/>
              <a:ext cx="853" cy="591"/>
            </a:xfrm>
            <a:prstGeom prst="rect">
              <a:avLst/>
            </a:prstGeom>
            <a:solidFill>
              <a:srgbClr val="99CCFF"/>
            </a:solidFill>
            <a:ln w="19050">
              <a:solidFill>
                <a:schemeClr val="tx1"/>
              </a:solidFill>
              <a:miter lim="800000"/>
              <a:headEnd/>
              <a:tailEnd/>
            </a:ln>
          </p:spPr>
          <p:txBody>
            <a:bodyPr wrap="none" lIns="90000" tIns="46800" rIns="90000" bIns="46800" anchor="ctr">
              <a:prstTxWarp prst="textNoShape">
                <a:avLst/>
              </a:prstTxWarp>
              <a:spAutoFit/>
            </a:bodyPr>
            <a:lstStyle/>
            <a:p>
              <a:endParaRPr lang="en-US" sz="2000" b="1">
                <a:solidFill>
                  <a:srgbClr val="000000"/>
                </a:solidFill>
                <a:latin typeface="Times New Roman" charset="0"/>
              </a:endParaRPr>
            </a:p>
          </p:txBody>
        </p:sp>
        <p:sp>
          <p:nvSpPr>
            <p:cNvPr id="47136" name="Text Box 13"/>
            <p:cNvSpPr txBox="1">
              <a:spLocks noChangeArrowheads="1"/>
            </p:cNvSpPr>
            <p:nvPr/>
          </p:nvSpPr>
          <p:spPr bwMode="auto">
            <a:xfrm>
              <a:off x="2704" y="3081"/>
              <a:ext cx="555" cy="442"/>
            </a:xfrm>
            <a:prstGeom prst="rect">
              <a:avLst/>
            </a:prstGeom>
            <a:noFill/>
            <a:ln w="12700">
              <a:noFill/>
              <a:miter lim="800000"/>
              <a:headEnd/>
              <a:tailEnd/>
            </a:ln>
          </p:spPr>
          <p:txBody>
            <a:bodyPr wrap="none" lIns="90000" tIns="46800" rIns="90000" bIns="46800">
              <a:prstTxWarp prst="textNoShape">
                <a:avLst/>
              </a:prstTxWarp>
              <a:spAutoFit/>
            </a:bodyPr>
            <a:lstStyle/>
            <a:p>
              <a:r>
                <a:rPr lang="en-US" sz="2000">
                  <a:solidFill>
                    <a:srgbClr val="000000"/>
                  </a:solidFill>
                  <a:latin typeface="Times New Roman" charset="0"/>
                </a:rPr>
                <a:t>PCFG </a:t>
              </a:r>
            </a:p>
            <a:p>
              <a:r>
                <a:rPr lang="en-US" sz="2000">
                  <a:solidFill>
                    <a:srgbClr val="000000"/>
                  </a:solidFill>
                  <a:latin typeface="Times New Roman" charset="0"/>
                </a:rPr>
                <a:t>Parser</a:t>
              </a:r>
            </a:p>
          </p:txBody>
        </p:sp>
        <p:sp>
          <p:nvSpPr>
            <p:cNvPr id="47137" name="AutoShape 14"/>
            <p:cNvSpPr>
              <a:spLocks noChangeArrowheads="1"/>
            </p:cNvSpPr>
            <p:nvPr/>
          </p:nvSpPr>
          <p:spPr bwMode="auto">
            <a:xfrm>
              <a:off x="2104" y="3264"/>
              <a:ext cx="415" cy="138"/>
            </a:xfrm>
            <a:prstGeom prst="rightArrow">
              <a:avLst>
                <a:gd name="adj1" fmla="val 50000"/>
                <a:gd name="adj2" fmla="val 75181"/>
              </a:avLst>
            </a:prstGeom>
            <a:solidFill>
              <a:schemeClr val="accent1"/>
            </a:solidFill>
            <a:ln w="12700">
              <a:solidFill>
                <a:schemeClr val="tx1"/>
              </a:solidFill>
              <a:miter lim="800000"/>
              <a:headEnd/>
              <a:tailEnd/>
            </a:ln>
          </p:spPr>
          <p:txBody>
            <a:bodyPr wrap="none" lIns="90000" tIns="46800" rIns="90000" bIns="46800" anchor="ctr">
              <a:prstTxWarp prst="textNoShape">
                <a:avLst/>
              </a:prstTxWarp>
              <a:spAutoFit/>
            </a:bodyPr>
            <a:lstStyle/>
            <a:p>
              <a:endParaRPr lang="en-US" sz="2000" b="1">
                <a:solidFill>
                  <a:srgbClr val="000000"/>
                </a:solidFill>
                <a:latin typeface="Times New Roman" charset="0"/>
              </a:endParaRPr>
            </a:p>
          </p:txBody>
        </p:sp>
      </p:grpSp>
      <p:grpSp>
        <p:nvGrpSpPr>
          <p:cNvPr id="6" name="Group 15"/>
          <p:cNvGrpSpPr>
            <a:grpSpLocks/>
          </p:cNvGrpSpPr>
          <p:nvPr/>
        </p:nvGrpSpPr>
        <p:grpSpPr bwMode="auto">
          <a:xfrm>
            <a:off x="5368925" y="4133850"/>
            <a:ext cx="3444875" cy="1658938"/>
            <a:chOff x="3382" y="2604"/>
            <a:chExt cx="2170" cy="1045"/>
          </a:xfrm>
        </p:grpSpPr>
        <p:grpSp>
          <p:nvGrpSpPr>
            <p:cNvPr id="7" name="Group 16"/>
            <p:cNvGrpSpPr>
              <a:grpSpLocks/>
            </p:cNvGrpSpPr>
            <p:nvPr/>
          </p:nvGrpSpPr>
          <p:grpSpPr bwMode="auto">
            <a:xfrm>
              <a:off x="3807" y="2604"/>
              <a:ext cx="1745" cy="1045"/>
              <a:chOff x="3807" y="2604"/>
              <a:chExt cx="1745" cy="1045"/>
            </a:xfrm>
          </p:grpSpPr>
          <p:sp>
            <p:nvSpPr>
              <p:cNvPr id="47118" name="Text Box 17"/>
              <p:cNvSpPr txBox="1">
                <a:spLocks noChangeArrowheads="1"/>
              </p:cNvSpPr>
              <p:nvPr/>
            </p:nvSpPr>
            <p:spPr bwMode="auto">
              <a:xfrm>
                <a:off x="4186" y="2604"/>
                <a:ext cx="185" cy="212"/>
              </a:xfrm>
              <a:prstGeom prst="rect">
                <a:avLst/>
              </a:prstGeom>
              <a:noFill/>
              <a:ln w="12700">
                <a:noFill/>
                <a:miter lim="800000"/>
                <a:headEnd/>
                <a:tailEnd/>
              </a:ln>
            </p:spPr>
            <p:txBody>
              <a:bodyPr wrap="none" lIns="90000" tIns="46800" rIns="90000" bIns="46800">
                <a:prstTxWarp prst="textNoShape">
                  <a:avLst/>
                </a:prstTxWarp>
                <a:spAutoFit/>
              </a:bodyPr>
              <a:lstStyle/>
              <a:p>
                <a:r>
                  <a:rPr lang="en-US" sz="1600">
                    <a:solidFill>
                      <a:srgbClr val="000000"/>
                    </a:solidFill>
                    <a:latin typeface="Times New Roman" charset="0"/>
                  </a:rPr>
                  <a:t>S</a:t>
                </a:r>
              </a:p>
            </p:txBody>
          </p:sp>
          <p:sp>
            <p:nvSpPr>
              <p:cNvPr id="47119" name="Text Box 18"/>
              <p:cNvSpPr txBox="1">
                <a:spLocks noChangeArrowheads="1"/>
              </p:cNvSpPr>
              <p:nvPr/>
            </p:nvSpPr>
            <p:spPr bwMode="auto">
              <a:xfrm>
                <a:off x="3929" y="2881"/>
                <a:ext cx="792" cy="212"/>
              </a:xfrm>
              <a:prstGeom prst="rect">
                <a:avLst/>
              </a:prstGeom>
              <a:noFill/>
              <a:ln w="12700">
                <a:noFill/>
                <a:miter lim="800000"/>
                <a:headEnd/>
                <a:tailEnd/>
              </a:ln>
            </p:spPr>
            <p:txBody>
              <a:bodyPr wrap="none" lIns="90000" tIns="46800" rIns="90000" bIns="46800">
                <a:prstTxWarp prst="textNoShape">
                  <a:avLst/>
                </a:prstTxWarp>
                <a:spAutoFit/>
              </a:bodyPr>
              <a:lstStyle/>
              <a:p>
                <a:r>
                  <a:rPr lang="en-US" sz="1600">
                    <a:solidFill>
                      <a:srgbClr val="000000"/>
                    </a:solidFill>
                    <a:latin typeface="Times New Roman" charset="0"/>
                  </a:rPr>
                  <a:t>NP           VP</a:t>
                </a:r>
              </a:p>
            </p:txBody>
          </p:sp>
          <p:sp>
            <p:nvSpPr>
              <p:cNvPr id="47120" name="Text Box 19"/>
              <p:cNvSpPr txBox="1">
                <a:spLocks noChangeArrowheads="1"/>
              </p:cNvSpPr>
              <p:nvPr/>
            </p:nvSpPr>
            <p:spPr bwMode="auto">
              <a:xfrm>
                <a:off x="3807" y="3133"/>
                <a:ext cx="1457" cy="212"/>
              </a:xfrm>
              <a:prstGeom prst="rect">
                <a:avLst/>
              </a:prstGeom>
              <a:noFill/>
              <a:ln w="12700">
                <a:noFill/>
                <a:miter lim="800000"/>
                <a:headEnd/>
                <a:tailEnd/>
              </a:ln>
            </p:spPr>
            <p:txBody>
              <a:bodyPr wrap="none" lIns="90000" tIns="46800" rIns="90000" bIns="46800">
                <a:prstTxWarp prst="textNoShape">
                  <a:avLst/>
                </a:prstTxWarp>
                <a:spAutoFit/>
              </a:bodyPr>
              <a:lstStyle/>
              <a:p>
                <a:r>
                  <a:rPr lang="en-US" sz="1600">
                    <a:solidFill>
                      <a:srgbClr val="000000"/>
                    </a:solidFill>
                    <a:latin typeface="Times New Roman" charset="0"/>
                  </a:rPr>
                  <a:t>John       V     NP          PP</a:t>
                </a:r>
              </a:p>
            </p:txBody>
          </p:sp>
          <p:sp>
            <p:nvSpPr>
              <p:cNvPr id="47121" name="Text Box 20"/>
              <p:cNvSpPr txBox="1">
                <a:spLocks noChangeArrowheads="1"/>
              </p:cNvSpPr>
              <p:nvPr/>
            </p:nvSpPr>
            <p:spPr bwMode="auto">
              <a:xfrm>
                <a:off x="4195" y="3437"/>
                <a:ext cx="1357" cy="212"/>
              </a:xfrm>
              <a:prstGeom prst="rect">
                <a:avLst/>
              </a:prstGeom>
              <a:noFill/>
              <a:ln w="12700">
                <a:noFill/>
                <a:miter lim="800000"/>
                <a:headEnd/>
                <a:tailEnd/>
              </a:ln>
            </p:spPr>
            <p:txBody>
              <a:bodyPr wrap="none" lIns="90000" tIns="46800" rIns="90000" bIns="46800">
                <a:prstTxWarp prst="textNoShape">
                  <a:avLst/>
                </a:prstTxWarp>
                <a:spAutoFit/>
              </a:bodyPr>
              <a:lstStyle/>
              <a:p>
                <a:r>
                  <a:rPr lang="en-US" sz="1600">
                    <a:solidFill>
                      <a:srgbClr val="000000"/>
                    </a:solidFill>
                    <a:latin typeface="Times New Roman" charset="0"/>
                  </a:rPr>
                  <a:t>put    the dog  in the pen</a:t>
                </a:r>
              </a:p>
            </p:txBody>
          </p:sp>
          <p:sp>
            <p:nvSpPr>
              <p:cNvPr id="47122" name="Line 21"/>
              <p:cNvSpPr>
                <a:spLocks noChangeShapeType="1"/>
              </p:cNvSpPr>
              <p:nvPr/>
            </p:nvSpPr>
            <p:spPr bwMode="auto">
              <a:xfrm flipH="1">
                <a:off x="4078" y="2757"/>
                <a:ext cx="200" cy="184"/>
              </a:xfrm>
              <a:prstGeom prst="line">
                <a:avLst/>
              </a:prstGeom>
              <a:noFill/>
              <a:ln w="12700">
                <a:solidFill>
                  <a:schemeClr val="tx1"/>
                </a:solidFill>
                <a:round/>
                <a:headEnd/>
                <a:tailEnd/>
              </a:ln>
            </p:spPr>
            <p:txBody>
              <a:bodyPr wrap="none" lIns="90000" tIns="46800" rIns="90000" bIns="46800">
                <a:prstTxWarp prst="textNoShape">
                  <a:avLst/>
                </a:prstTxWarp>
                <a:spAutoFit/>
              </a:bodyPr>
              <a:lstStyle/>
              <a:p>
                <a:endParaRPr lang="en-US"/>
              </a:p>
            </p:txBody>
          </p:sp>
          <p:sp>
            <p:nvSpPr>
              <p:cNvPr id="47123" name="Line 22"/>
              <p:cNvSpPr>
                <a:spLocks noChangeShapeType="1"/>
              </p:cNvSpPr>
              <p:nvPr/>
            </p:nvSpPr>
            <p:spPr bwMode="auto">
              <a:xfrm>
                <a:off x="4278" y="2757"/>
                <a:ext cx="292" cy="184"/>
              </a:xfrm>
              <a:prstGeom prst="line">
                <a:avLst/>
              </a:prstGeom>
              <a:noFill/>
              <a:ln w="12700">
                <a:solidFill>
                  <a:schemeClr val="tx1"/>
                </a:solidFill>
                <a:round/>
                <a:headEnd/>
                <a:tailEnd/>
              </a:ln>
            </p:spPr>
            <p:txBody>
              <a:bodyPr wrap="none" lIns="90000" tIns="46800" rIns="90000" bIns="46800">
                <a:prstTxWarp prst="textNoShape">
                  <a:avLst/>
                </a:prstTxWarp>
                <a:spAutoFit/>
              </a:bodyPr>
              <a:lstStyle/>
              <a:p>
                <a:endParaRPr lang="en-US"/>
              </a:p>
            </p:txBody>
          </p:sp>
          <p:sp>
            <p:nvSpPr>
              <p:cNvPr id="47124" name="Line 23"/>
              <p:cNvSpPr>
                <a:spLocks noChangeShapeType="1"/>
              </p:cNvSpPr>
              <p:nvPr/>
            </p:nvSpPr>
            <p:spPr bwMode="auto">
              <a:xfrm flipH="1">
                <a:off x="3986" y="3041"/>
                <a:ext cx="46" cy="169"/>
              </a:xfrm>
              <a:prstGeom prst="line">
                <a:avLst/>
              </a:prstGeom>
              <a:noFill/>
              <a:ln w="12700">
                <a:solidFill>
                  <a:schemeClr val="tx1"/>
                </a:solidFill>
                <a:round/>
                <a:headEnd/>
                <a:tailEnd/>
              </a:ln>
            </p:spPr>
            <p:txBody>
              <a:bodyPr wrap="none" lIns="90000" tIns="46800" rIns="90000" bIns="46800">
                <a:prstTxWarp prst="textNoShape">
                  <a:avLst/>
                </a:prstTxWarp>
                <a:spAutoFit/>
              </a:bodyPr>
              <a:lstStyle/>
              <a:p>
                <a:endParaRPr lang="en-US"/>
              </a:p>
            </p:txBody>
          </p:sp>
          <p:sp>
            <p:nvSpPr>
              <p:cNvPr id="47125" name="Line 24"/>
              <p:cNvSpPr>
                <a:spLocks noChangeShapeType="1"/>
              </p:cNvSpPr>
              <p:nvPr/>
            </p:nvSpPr>
            <p:spPr bwMode="auto">
              <a:xfrm flipH="1">
                <a:off x="4370" y="3018"/>
                <a:ext cx="192" cy="177"/>
              </a:xfrm>
              <a:prstGeom prst="line">
                <a:avLst/>
              </a:prstGeom>
              <a:noFill/>
              <a:ln w="12700">
                <a:solidFill>
                  <a:schemeClr val="tx1"/>
                </a:solidFill>
                <a:round/>
                <a:headEnd/>
                <a:tailEnd/>
              </a:ln>
            </p:spPr>
            <p:txBody>
              <a:bodyPr wrap="none" lIns="90000" tIns="46800" rIns="90000" bIns="46800">
                <a:prstTxWarp prst="textNoShape">
                  <a:avLst/>
                </a:prstTxWarp>
                <a:spAutoFit/>
              </a:bodyPr>
              <a:lstStyle/>
              <a:p>
                <a:endParaRPr lang="en-US"/>
              </a:p>
            </p:txBody>
          </p:sp>
          <p:sp>
            <p:nvSpPr>
              <p:cNvPr id="47126" name="Line 25"/>
              <p:cNvSpPr>
                <a:spLocks noChangeShapeType="1"/>
              </p:cNvSpPr>
              <p:nvPr/>
            </p:nvSpPr>
            <p:spPr bwMode="auto">
              <a:xfrm>
                <a:off x="4554" y="3011"/>
                <a:ext cx="54" cy="169"/>
              </a:xfrm>
              <a:prstGeom prst="line">
                <a:avLst/>
              </a:prstGeom>
              <a:noFill/>
              <a:ln w="12700">
                <a:solidFill>
                  <a:schemeClr val="tx1"/>
                </a:solidFill>
                <a:round/>
                <a:headEnd/>
                <a:tailEnd/>
              </a:ln>
            </p:spPr>
            <p:txBody>
              <a:bodyPr wrap="none" lIns="90000" tIns="46800" rIns="90000" bIns="46800">
                <a:prstTxWarp prst="textNoShape">
                  <a:avLst/>
                </a:prstTxWarp>
                <a:spAutoFit/>
              </a:bodyPr>
              <a:lstStyle/>
              <a:p>
                <a:endParaRPr lang="en-US"/>
              </a:p>
            </p:txBody>
          </p:sp>
          <p:sp>
            <p:nvSpPr>
              <p:cNvPr id="47127" name="Line 26"/>
              <p:cNvSpPr>
                <a:spLocks noChangeShapeType="1"/>
              </p:cNvSpPr>
              <p:nvPr/>
            </p:nvSpPr>
            <p:spPr bwMode="auto">
              <a:xfrm>
                <a:off x="4562" y="3026"/>
                <a:ext cx="545" cy="154"/>
              </a:xfrm>
              <a:prstGeom prst="line">
                <a:avLst/>
              </a:prstGeom>
              <a:noFill/>
              <a:ln w="12700">
                <a:solidFill>
                  <a:schemeClr val="tx1"/>
                </a:solidFill>
                <a:round/>
                <a:headEnd/>
                <a:tailEnd/>
              </a:ln>
            </p:spPr>
            <p:txBody>
              <a:bodyPr wrap="none" lIns="90000" tIns="46800" rIns="90000" bIns="46800">
                <a:prstTxWarp prst="textNoShape">
                  <a:avLst/>
                </a:prstTxWarp>
                <a:spAutoFit/>
              </a:bodyPr>
              <a:lstStyle/>
              <a:p>
                <a:endParaRPr lang="en-US"/>
              </a:p>
            </p:txBody>
          </p:sp>
          <p:sp>
            <p:nvSpPr>
              <p:cNvPr id="47128" name="Line 27"/>
              <p:cNvSpPr>
                <a:spLocks noChangeShapeType="1"/>
              </p:cNvSpPr>
              <p:nvPr/>
            </p:nvSpPr>
            <p:spPr bwMode="auto">
              <a:xfrm flipH="1">
                <a:off x="4347" y="3287"/>
                <a:ext cx="15" cy="223"/>
              </a:xfrm>
              <a:prstGeom prst="line">
                <a:avLst/>
              </a:prstGeom>
              <a:noFill/>
              <a:ln w="12700">
                <a:solidFill>
                  <a:schemeClr val="tx1"/>
                </a:solidFill>
                <a:round/>
                <a:headEnd/>
                <a:tailEnd/>
              </a:ln>
            </p:spPr>
            <p:txBody>
              <a:bodyPr wrap="none" lIns="90000" tIns="46800" rIns="90000" bIns="46800">
                <a:prstTxWarp prst="textNoShape">
                  <a:avLst/>
                </a:prstTxWarp>
                <a:spAutoFit/>
              </a:bodyPr>
              <a:lstStyle/>
              <a:p>
                <a:endParaRPr lang="en-US"/>
              </a:p>
            </p:txBody>
          </p:sp>
          <p:sp>
            <p:nvSpPr>
              <p:cNvPr id="47129" name="Line 28"/>
              <p:cNvSpPr>
                <a:spLocks noChangeShapeType="1"/>
              </p:cNvSpPr>
              <p:nvPr/>
            </p:nvSpPr>
            <p:spPr bwMode="auto">
              <a:xfrm flipH="1">
                <a:off x="4531" y="3295"/>
                <a:ext cx="108" cy="207"/>
              </a:xfrm>
              <a:prstGeom prst="line">
                <a:avLst/>
              </a:prstGeom>
              <a:noFill/>
              <a:ln w="12700">
                <a:solidFill>
                  <a:schemeClr val="tx1"/>
                </a:solidFill>
                <a:round/>
                <a:headEnd/>
                <a:tailEnd/>
              </a:ln>
            </p:spPr>
            <p:txBody>
              <a:bodyPr wrap="none" lIns="90000" tIns="46800" rIns="90000" bIns="46800">
                <a:prstTxWarp prst="textNoShape">
                  <a:avLst/>
                </a:prstTxWarp>
                <a:spAutoFit/>
              </a:bodyPr>
              <a:lstStyle/>
              <a:p>
                <a:endParaRPr lang="en-US"/>
              </a:p>
            </p:txBody>
          </p:sp>
          <p:sp>
            <p:nvSpPr>
              <p:cNvPr id="47130" name="Line 29"/>
              <p:cNvSpPr>
                <a:spLocks noChangeShapeType="1"/>
              </p:cNvSpPr>
              <p:nvPr/>
            </p:nvSpPr>
            <p:spPr bwMode="auto">
              <a:xfrm>
                <a:off x="4531" y="3502"/>
                <a:ext cx="346" cy="0"/>
              </a:xfrm>
              <a:prstGeom prst="line">
                <a:avLst/>
              </a:prstGeom>
              <a:noFill/>
              <a:ln w="12700">
                <a:solidFill>
                  <a:schemeClr val="tx1"/>
                </a:solidFill>
                <a:round/>
                <a:headEnd/>
                <a:tailEnd/>
              </a:ln>
            </p:spPr>
            <p:txBody>
              <a:bodyPr wrap="none" lIns="90000" tIns="46800" rIns="90000" bIns="46800">
                <a:prstTxWarp prst="textNoShape">
                  <a:avLst/>
                </a:prstTxWarp>
                <a:spAutoFit/>
              </a:bodyPr>
              <a:lstStyle/>
              <a:p>
                <a:endParaRPr lang="en-US"/>
              </a:p>
            </p:txBody>
          </p:sp>
          <p:sp>
            <p:nvSpPr>
              <p:cNvPr id="47131" name="Line 30"/>
              <p:cNvSpPr>
                <a:spLocks noChangeShapeType="1"/>
              </p:cNvSpPr>
              <p:nvPr/>
            </p:nvSpPr>
            <p:spPr bwMode="auto">
              <a:xfrm>
                <a:off x="4639" y="3295"/>
                <a:ext cx="253" cy="207"/>
              </a:xfrm>
              <a:prstGeom prst="line">
                <a:avLst/>
              </a:prstGeom>
              <a:noFill/>
              <a:ln w="12700">
                <a:solidFill>
                  <a:schemeClr val="tx1"/>
                </a:solidFill>
                <a:round/>
                <a:headEnd/>
                <a:tailEnd/>
              </a:ln>
            </p:spPr>
            <p:txBody>
              <a:bodyPr wrap="none" lIns="90000" tIns="46800" rIns="90000" bIns="46800">
                <a:prstTxWarp prst="textNoShape">
                  <a:avLst/>
                </a:prstTxWarp>
                <a:spAutoFit/>
              </a:bodyPr>
              <a:lstStyle/>
              <a:p>
                <a:endParaRPr lang="en-US"/>
              </a:p>
            </p:txBody>
          </p:sp>
          <p:sp>
            <p:nvSpPr>
              <p:cNvPr id="47132" name="Line 31"/>
              <p:cNvSpPr>
                <a:spLocks noChangeShapeType="1"/>
              </p:cNvSpPr>
              <p:nvPr/>
            </p:nvSpPr>
            <p:spPr bwMode="auto">
              <a:xfrm flipH="1">
                <a:off x="5000" y="3287"/>
                <a:ext cx="130" cy="215"/>
              </a:xfrm>
              <a:prstGeom prst="line">
                <a:avLst/>
              </a:prstGeom>
              <a:noFill/>
              <a:ln w="12700">
                <a:solidFill>
                  <a:schemeClr val="tx1"/>
                </a:solidFill>
                <a:round/>
                <a:headEnd/>
                <a:tailEnd/>
              </a:ln>
            </p:spPr>
            <p:txBody>
              <a:bodyPr wrap="none" lIns="90000" tIns="46800" rIns="90000" bIns="46800">
                <a:prstTxWarp prst="textNoShape">
                  <a:avLst/>
                </a:prstTxWarp>
                <a:spAutoFit/>
              </a:bodyPr>
              <a:lstStyle/>
              <a:p>
                <a:endParaRPr lang="en-US"/>
              </a:p>
            </p:txBody>
          </p:sp>
          <p:sp>
            <p:nvSpPr>
              <p:cNvPr id="47133" name="Line 32"/>
              <p:cNvSpPr>
                <a:spLocks noChangeShapeType="1"/>
              </p:cNvSpPr>
              <p:nvPr/>
            </p:nvSpPr>
            <p:spPr bwMode="auto">
              <a:xfrm flipV="1">
                <a:off x="4984" y="3494"/>
                <a:ext cx="499" cy="8"/>
              </a:xfrm>
              <a:prstGeom prst="line">
                <a:avLst/>
              </a:prstGeom>
              <a:noFill/>
              <a:ln w="12700">
                <a:solidFill>
                  <a:schemeClr val="tx1"/>
                </a:solidFill>
                <a:round/>
                <a:headEnd/>
                <a:tailEnd/>
              </a:ln>
            </p:spPr>
            <p:txBody>
              <a:bodyPr wrap="none" lIns="90000" tIns="46800" rIns="90000" bIns="46800">
                <a:prstTxWarp prst="textNoShape">
                  <a:avLst/>
                </a:prstTxWarp>
                <a:spAutoFit/>
              </a:bodyPr>
              <a:lstStyle/>
              <a:p>
                <a:endParaRPr lang="en-US"/>
              </a:p>
            </p:txBody>
          </p:sp>
          <p:sp>
            <p:nvSpPr>
              <p:cNvPr id="47134" name="Line 33"/>
              <p:cNvSpPr>
                <a:spLocks noChangeShapeType="1"/>
              </p:cNvSpPr>
              <p:nvPr/>
            </p:nvSpPr>
            <p:spPr bwMode="auto">
              <a:xfrm>
                <a:off x="5130" y="3272"/>
                <a:ext cx="353" cy="230"/>
              </a:xfrm>
              <a:prstGeom prst="line">
                <a:avLst/>
              </a:prstGeom>
              <a:noFill/>
              <a:ln w="12700">
                <a:solidFill>
                  <a:schemeClr val="tx1"/>
                </a:solidFill>
                <a:round/>
                <a:headEnd/>
                <a:tailEnd/>
              </a:ln>
            </p:spPr>
            <p:txBody>
              <a:bodyPr wrap="none" lIns="90000" tIns="46800" rIns="90000" bIns="46800">
                <a:prstTxWarp prst="textNoShape">
                  <a:avLst/>
                </a:prstTxWarp>
                <a:spAutoFit/>
              </a:bodyPr>
              <a:lstStyle/>
              <a:p>
                <a:endParaRPr lang="en-US"/>
              </a:p>
            </p:txBody>
          </p:sp>
        </p:grpSp>
        <p:sp>
          <p:nvSpPr>
            <p:cNvPr id="47117" name="AutoShape 34"/>
            <p:cNvSpPr>
              <a:spLocks noChangeArrowheads="1"/>
            </p:cNvSpPr>
            <p:nvPr/>
          </p:nvSpPr>
          <p:spPr bwMode="auto">
            <a:xfrm>
              <a:off x="3382" y="3245"/>
              <a:ext cx="415" cy="138"/>
            </a:xfrm>
            <a:prstGeom prst="rightArrow">
              <a:avLst>
                <a:gd name="adj1" fmla="val 50000"/>
                <a:gd name="adj2" fmla="val 75181"/>
              </a:avLst>
            </a:prstGeom>
            <a:solidFill>
              <a:schemeClr val="accent1"/>
            </a:solidFill>
            <a:ln w="12700">
              <a:solidFill>
                <a:schemeClr val="tx1"/>
              </a:solidFill>
              <a:miter lim="800000"/>
              <a:headEnd/>
              <a:tailEnd/>
            </a:ln>
          </p:spPr>
          <p:txBody>
            <a:bodyPr wrap="none" lIns="90000" tIns="46800" rIns="90000" bIns="46800" anchor="ctr">
              <a:prstTxWarp prst="textNoShape">
                <a:avLst/>
              </a:prstTxWarp>
              <a:spAutoFit/>
            </a:bodyPr>
            <a:lstStyle/>
            <a:p>
              <a:endParaRPr lang="en-US" sz="2000" b="1">
                <a:solidFill>
                  <a:srgbClr val="000000"/>
                </a:solidFill>
                <a:latin typeface="Times New Roman" charset="0"/>
              </a:endParaRPr>
            </a:p>
          </p:txBody>
        </p:sp>
      </p:grpSp>
      <p:grpSp>
        <p:nvGrpSpPr>
          <p:cNvPr id="8" name="Group 35"/>
          <p:cNvGrpSpPr>
            <a:grpSpLocks/>
          </p:cNvGrpSpPr>
          <p:nvPr/>
        </p:nvGrpSpPr>
        <p:grpSpPr bwMode="auto">
          <a:xfrm>
            <a:off x="3500438" y="3949700"/>
            <a:ext cx="2889250" cy="804863"/>
            <a:chOff x="2205" y="2488"/>
            <a:chExt cx="1820" cy="507"/>
          </a:xfrm>
        </p:grpSpPr>
        <p:sp>
          <p:nvSpPr>
            <p:cNvPr id="47113" name="Text Box 36"/>
            <p:cNvSpPr txBox="1">
              <a:spLocks noChangeArrowheads="1"/>
            </p:cNvSpPr>
            <p:nvPr/>
          </p:nvSpPr>
          <p:spPr bwMode="auto">
            <a:xfrm>
              <a:off x="2256" y="2505"/>
              <a:ext cx="1710" cy="231"/>
            </a:xfrm>
            <a:prstGeom prst="rect">
              <a:avLst/>
            </a:prstGeom>
            <a:noFill/>
            <a:ln w="12700">
              <a:noFill/>
              <a:miter lim="800000"/>
              <a:headEnd/>
              <a:tailEnd/>
            </a:ln>
          </p:spPr>
          <p:txBody>
            <a:bodyPr wrap="none" lIns="90000" tIns="46800" rIns="90000" bIns="46800">
              <a:prstTxWarp prst="textNoShape">
                <a:avLst/>
              </a:prstTxWarp>
              <a:spAutoFit/>
            </a:bodyPr>
            <a:lstStyle/>
            <a:p>
              <a:r>
                <a:rPr lang="en-US">
                  <a:solidFill>
                    <a:srgbClr val="000000"/>
                  </a:solidFill>
                  <a:latin typeface="Times New Roman" charset="0"/>
                </a:rPr>
                <a:t>John put the dog in the pen.</a:t>
              </a:r>
            </a:p>
          </p:txBody>
        </p:sp>
        <p:sp>
          <p:nvSpPr>
            <p:cNvPr id="47114" name="Oval 37"/>
            <p:cNvSpPr>
              <a:spLocks noChangeArrowheads="1"/>
            </p:cNvSpPr>
            <p:nvPr/>
          </p:nvSpPr>
          <p:spPr bwMode="auto">
            <a:xfrm>
              <a:off x="2205" y="2488"/>
              <a:ext cx="1820" cy="261"/>
            </a:xfrm>
            <a:prstGeom prst="ellipse">
              <a:avLst/>
            </a:prstGeom>
            <a:noFill/>
            <a:ln w="19050">
              <a:solidFill>
                <a:schemeClr val="tx1"/>
              </a:solidFill>
              <a:round/>
              <a:headEnd/>
              <a:tailEnd/>
            </a:ln>
          </p:spPr>
          <p:txBody>
            <a:bodyPr wrap="none" lIns="90000" tIns="46800" rIns="90000" bIns="46800" anchor="ctr">
              <a:prstTxWarp prst="textNoShape">
                <a:avLst/>
              </a:prstTxWarp>
              <a:spAutoFit/>
            </a:bodyPr>
            <a:lstStyle/>
            <a:p>
              <a:endParaRPr lang="en-US" sz="2000" b="1">
                <a:solidFill>
                  <a:srgbClr val="000000"/>
                </a:solidFill>
                <a:latin typeface="Times New Roman" charset="0"/>
              </a:endParaRPr>
            </a:p>
          </p:txBody>
        </p:sp>
        <p:sp>
          <p:nvSpPr>
            <p:cNvPr id="47115" name="AutoShape 38"/>
            <p:cNvSpPr>
              <a:spLocks noChangeArrowheads="1"/>
            </p:cNvSpPr>
            <p:nvPr/>
          </p:nvSpPr>
          <p:spPr bwMode="auto">
            <a:xfrm>
              <a:off x="2926" y="2749"/>
              <a:ext cx="92" cy="246"/>
            </a:xfrm>
            <a:prstGeom prst="downArrow">
              <a:avLst>
                <a:gd name="adj1" fmla="val 50000"/>
                <a:gd name="adj2" fmla="val 66848"/>
              </a:avLst>
            </a:prstGeom>
            <a:solidFill>
              <a:schemeClr val="accent1"/>
            </a:solidFill>
            <a:ln w="12700">
              <a:solidFill>
                <a:schemeClr val="tx1"/>
              </a:solidFill>
              <a:miter lim="800000"/>
              <a:headEnd/>
              <a:tailEnd/>
            </a:ln>
          </p:spPr>
          <p:txBody>
            <a:bodyPr wrap="none" lIns="90000" tIns="46800" rIns="90000" bIns="46800" anchor="ctr">
              <a:prstTxWarp prst="textNoShape">
                <a:avLst/>
              </a:prstTxWarp>
              <a:spAutoFit/>
            </a:bodyPr>
            <a:lstStyle/>
            <a:p>
              <a:endParaRPr lang="en-US" sz="2000" b="1">
                <a:solidFill>
                  <a:srgbClr val="000000"/>
                </a:solidFill>
                <a:latin typeface="Times New Roman" charset="0"/>
              </a:endParaRPr>
            </a:p>
          </p:txBody>
        </p:sp>
      </p:gr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Slide Number Placeholder 4"/>
          <p:cNvSpPr txBox="1">
            <a:spLocks noGrp="1"/>
          </p:cNvSpPr>
          <p:nvPr/>
        </p:nvSpPr>
        <p:spPr bwMode="auto">
          <a:xfrm>
            <a:off x="6934200" y="6400800"/>
            <a:ext cx="1905000" cy="457200"/>
          </a:xfrm>
          <a:prstGeom prst="rect">
            <a:avLst/>
          </a:prstGeom>
          <a:noFill/>
          <a:ln>
            <a:miter lim="800000"/>
            <a:headEnd/>
            <a:tailEnd/>
          </a:ln>
        </p:spPr>
        <p:txBody>
          <a:bodyPr>
            <a:prstTxWarp prst="textNoShape">
              <a:avLst/>
            </a:prstTxWarp>
          </a:bodyPr>
          <a:lstStyle/>
          <a:p>
            <a:pPr algn="r"/>
            <a:fld id="{B34FDF95-8808-C243-8D01-44B335D5BF5B}" type="slidenum">
              <a:rPr lang="en-US" sz="1200">
                <a:solidFill>
                  <a:srgbClr val="000000"/>
                </a:solidFill>
                <a:latin typeface="Helvetica" charset="0"/>
              </a:rPr>
              <a:pPr algn="r"/>
              <a:t>28</a:t>
            </a:fld>
            <a:endParaRPr lang="en-US" sz="1200">
              <a:solidFill>
                <a:srgbClr val="000000"/>
              </a:solidFill>
              <a:latin typeface="Times New Roman" charset="0"/>
            </a:endParaRPr>
          </a:p>
        </p:txBody>
      </p:sp>
      <p:sp>
        <p:nvSpPr>
          <p:cNvPr id="48131" name="Rectangle 2"/>
          <p:cNvSpPr>
            <a:spLocks noGrp="1" noChangeArrowheads="1"/>
          </p:cNvSpPr>
          <p:nvPr>
            <p:ph type="title" idx="4294967295"/>
          </p:nvPr>
        </p:nvSpPr>
        <p:spPr/>
        <p:txBody>
          <a:bodyPr>
            <a:normAutofit fontScale="90000"/>
          </a:bodyPr>
          <a:lstStyle/>
          <a:p>
            <a:r>
              <a:rPr lang="en-US"/>
              <a:t>Example of Importance of Lexicalization</a:t>
            </a:r>
          </a:p>
        </p:txBody>
      </p:sp>
      <p:sp>
        <p:nvSpPr>
          <p:cNvPr id="48132" name="Rectangle 3"/>
          <p:cNvSpPr>
            <a:spLocks noGrp="1" noChangeArrowheads="1"/>
          </p:cNvSpPr>
          <p:nvPr>
            <p:ph type="body" idx="4294967295"/>
          </p:nvPr>
        </p:nvSpPr>
        <p:spPr>
          <a:xfrm>
            <a:off x="881063" y="1371600"/>
            <a:ext cx="7772400" cy="1920875"/>
          </a:xfrm>
        </p:spPr>
        <p:txBody>
          <a:bodyPr/>
          <a:lstStyle/>
          <a:p>
            <a:r>
              <a:rPr lang="en-US" sz="2800"/>
              <a:t>A general preference for attaching PPs to NPs rather than VPs can be learned by a vanilla PCFG.</a:t>
            </a:r>
          </a:p>
          <a:p>
            <a:r>
              <a:rPr lang="en-US" sz="2800"/>
              <a:t>But the desired preference can depend on specific words.</a:t>
            </a:r>
          </a:p>
        </p:txBody>
      </p:sp>
      <p:grpSp>
        <p:nvGrpSpPr>
          <p:cNvPr id="2" name="Group 4"/>
          <p:cNvGrpSpPr>
            <a:grpSpLocks/>
          </p:cNvGrpSpPr>
          <p:nvPr/>
        </p:nvGrpSpPr>
        <p:grpSpPr bwMode="auto">
          <a:xfrm>
            <a:off x="1646238" y="4122738"/>
            <a:ext cx="1706562" cy="2625725"/>
            <a:chOff x="922" y="2666"/>
            <a:chExt cx="1075" cy="1654"/>
          </a:xfrm>
        </p:grpSpPr>
        <p:grpSp>
          <p:nvGrpSpPr>
            <p:cNvPr id="3" name="Group 5"/>
            <p:cNvGrpSpPr>
              <a:grpSpLocks/>
            </p:cNvGrpSpPr>
            <p:nvPr/>
          </p:nvGrpSpPr>
          <p:grpSpPr bwMode="auto">
            <a:xfrm>
              <a:off x="922" y="2666"/>
              <a:ext cx="1075" cy="1405"/>
              <a:chOff x="929" y="2743"/>
              <a:chExt cx="1075" cy="1405"/>
            </a:xfrm>
          </p:grpSpPr>
          <p:grpSp>
            <p:nvGrpSpPr>
              <p:cNvPr id="4" name="Group 6"/>
              <p:cNvGrpSpPr>
                <a:grpSpLocks/>
              </p:cNvGrpSpPr>
              <p:nvPr/>
            </p:nvGrpSpPr>
            <p:grpSpPr bwMode="auto">
              <a:xfrm>
                <a:off x="935" y="2743"/>
                <a:ext cx="1029" cy="1405"/>
                <a:chOff x="712" y="2636"/>
                <a:chExt cx="1029" cy="1405"/>
              </a:xfrm>
            </p:grpSpPr>
            <p:sp>
              <p:nvSpPr>
                <p:cNvPr id="48161" name="Text Box 7"/>
                <p:cNvSpPr txBox="1">
                  <a:spLocks noChangeArrowheads="1"/>
                </p:cNvSpPr>
                <p:nvPr/>
              </p:nvSpPr>
              <p:spPr bwMode="auto">
                <a:xfrm>
                  <a:off x="712" y="2636"/>
                  <a:ext cx="805" cy="1398"/>
                </a:xfrm>
                <a:prstGeom prst="rect">
                  <a:avLst/>
                </a:prstGeom>
                <a:noFill/>
                <a:ln w="12700">
                  <a:noFill/>
                  <a:miter lim="800000"/>
                  <a:headEnd/>
                  <a:tailEnd/>
                </a:ln>
              </p:spPr>
              <p:txBody>
                <a:bodyPr wrap="none" lIns="90000" tIns="46800" rIns="90000" bIns="46800">
                  <a:prstTxWarp prst="textNoShape">
                    <a:avLst/>
                  </a:prstTxWarp>
                  <a:spAutoFit/>
                </a:bodyPr>
                <a:lstStyle/>
                <a:p>
                  <a:r>
                    <a:rPr lang="en-US" sz="1400">
                      <a:solidFill>
                        <a:srgbClr val="000000"/>
                      </a:solidFill>
                      <a:latin typeface="Times New Roman" charset="0"/>
                    </a:rPr>
                    <a:t>S →</a:t>
                  </a:r>
                  <a:r>
                    <a:rPr lang="en-US" sz="1000">
                      <a:solidFill>
                        <a:srgbClr val="000000"/>
                      </a:solidFill>
                      <a:latin typeface="Times New Roman" charset="0"/>
                    </a:rPr>
                    <a:t> </a:t>
                  </a:r>
                  <a:r>
                    <a:rPr lang="en-US" sz="1400">
                      <a:solidFill>
                        <a:srgbClr val="000000"/>
                      </a:solidFill>
                      <a:latin typeface="Times New Roman" charset="0"/>
                    </a:rPr>
                    <a:t>NP VP</a:t>
                  </a:r>
                </a:p>
                <a:p>
                  <a:r>
                    <a:rPr lang="en-US" sz="1400">
                      <a:solidFill>
                        <a:srgbClr val="000000"/>
                      </a:solidFill>
                      <a:latin typeface="Times New Roman" charset="0"/>
                    </a:rPr>
                    <a:t>S → VP</a:t>
                  </a:r>
                </a:p>
                <a:p>
                  <a:r>
                    <a:rPr lang="en-US" sz="1400">
                      <a:solidFill>
                        <a:srgbClr val="000000"/>
                      </a:solidFill>
                      <a:latin typeface="Times New Roman" charset="0"/>
                    </a:rPr>
                    <a:t>NP → Det A N</a:t>
                  </a:r>
                </a:p>
                <a:p>
                  <a:r>
                    <a:rPr lang="en-US" sz="1400">
                      <a:solidFill>
                        <a:srgbClr val="000000"/>
                      </a:solidFill>
                      <a:latin typeface="Times New Roman" charset="0"/>
                    </a:rPr>
                    <a:t>NP → NP PP</a:t>
                  </a:r>
                </a:p>
                <a:p>
                  <a:r>
                    <a:rPr lang="en-US" sz="1400">
                      <a:solidFill>
                        <a:srgbClr val="000000"/>
                      </a:solidFill>
                      <a:latin typeface="Times New Roman" charset="0"/>
                    </a:rPr>
                    <a:t>NP → PropN</a:t>
                  </a:r>
                </a:p>
                <a:p>
                  <a:r>
                    <a:rPr lang="pt-BR" sz="1400">
                      <a:solidFill>
                        <a:srgbClr val="000000"/>
                      </a:solidFill>
                      <a:latin typeface="Times New Roman" charset="0"/>
                    </a:rPr>
                    <a:t>A → ε</a:t>
                  </a:r>
                </a:p>
                <a:p>
                  <a:r>
                    <a:rPr lang="pt-BR" sz="1400">
                      <a:solidFill>
                        <a:srgbClr val="000000"/>
                      </a:solidFill>
                      <a:latin typeface="Times New Roman" charset="0"/>
                    </a:rPr>
                    <a:t>A → Adj A</a:t>
                  </a:r>
                  <a:endParaRPr lang="en-US" sz="1400">
                    <a:solidFill>
                      <a:srgbClr val="000000"/>
                    </a:solidFill>
                    <a:latin typeface="Times New Roman" charset="0"/>
                  </a:endParaRPr>
                </a:p>
                <a:p>
                  <a:r>
                    <a:rPr lang="en-US" sz="1400">
                      <a:solidFill>
                        <a:srgbClr val="000000"/>
                      </a:solidFill>
                      <a:latin typeface="Times New Roman" charset="0"/>
                    </a:rPr>
                    <a:t>PP → Prep NP</a:t>
                  </a:r>
                </a:p>
                <a:p>
                  <a:r>
                    <a:rPr lang="en-US" sz="1400">
                      <a:solidFill>
                        <a:srgbClr val="000000"/>
                      </a:solidFill>
                      <a:latin typeface="Times New Roman" charset="0"/>
                    </a:rPr>
                    <a:t>VP → V NP</a:t>
                  </a:r>
                </a:p>
                <a:p>
                  <a:r>
                    <a:rPr lang="en-US" sz="1400">
                      <a:solidFill>
                        <a:srgbClr val="000000"/>
                      </a:solidFill>
                      <a:latin typeface="Times New Roman" charset="0"/>
                    </a:rPr>
                    <a:t>VP → VP PP</a:t>
                  </a:r>
                </a:p>
              </p:txBody>
            </p:sp>
            <p:sp>
              <p:nvSpPr>
                <p:cNvPr id="48162" name="Text Box 8"/>
                <p:cNvSpPr txBox="1">
                  <a:spLocks noChangeArrowheads="1"/>
                </p:cNvSpPr>
                <p:nvPr/>
              </p:nvSpPr>
              <p:spPr bwMode="auto">
                <a:xfrm>
                  <a:off x="1487" y="2643"/>
                  <a:ext cx="254" cy="1398"/>
                </a:xfrm>
                <a:prstGeom prst="rect">
                  <a:avLst/>
                </a:prstGeom>
                <a:noFill/>
                <a:ln w="12700">
                  <a:noFill/>
                  <a:miter lim="800000"/>
                  <a:headEnd/>
                  <a:tailEnd/>
                </a:ln>
              </p:spPr>
              <p:txBody>
                <a:bodyPr wrap="none" lIns="90000" tIns="46800" rIns="90000" bIns="46800">
                  <a:prstTxWarp prst="textNoShape">
                    <a:avLst/>
                  </a:prstTxWarp>
                  <a:spAutoFit/>
                </a:bodyPr>
                <a:lstStyle/>
                <a:p>
                  <a:r>
                    <a:rPr lang="en-US" sz="1400">
                      <a:solidFill>
                        <a:srgbClr val="000000"/>
                      </a:solidFill>
                      <a:latin typeface="Times New Roman" charset="0"/>
                    </a:rPr>
                    <a:t>0.9</a:t>
                  </a:r>
                </a:p>
                <a:p>
                  <a:r>
                    <a:rPr lang="en-US" sz="1400">
                      <a:solidFill>
                        <a:srgbClr val="000000"/>
                      </a:solidFill>
                      <a:latin typeface="Times New Roman" charset="0"/>
                    </a:rPr>
                    <a:t>0.1</a:t>
                  </a:r>
                </a:p>
                <a:p>
                  <a:r>
                    <a:rPr lang="en-US" sz="1400">
                      <a:solidFill>
                        <a:srgbClr val="000000"/>
                      </a:solidFill>
                      <a:latin typeface="Times New Roman" charset="0"/>
                    </a:rPr>
                    <a:t>0.5</a:t>
                  </a:r>
                </a:p>
                <a:p>
                  <a:r>
                    <a:rPr lang="en-US" sz="1400">
                      <a:solidFill>
                        <a:srgbClr val="000000"/>
                      </a:solidFill>
                      <a:latin typeface="Times New Roman" charset="0"/>
                    </a:rPr>
                    <a:t>0.3</a:t>
                  </a:r>
                </a:p>
                <a:p>
                  <a:r>
                    <a:rPr lang="en-US" sz="1400">
                      <a:solidFill>
                        <a:srgbClr val="000000"/>
                      </a:solidFill>
                      <a:latin typeface="Times New Roman" charset="0"/>
                    </a:rPr>
                    <a:t>0.2</a:t>
                  </a:r>
                </a:p>
                <a:p>
                  <a:r>
                    <a:rPr lang="en-US" sz="1400">
                      <a:solidFill>
                        <a:srgbClr val="000000"/>
                      </a:solidFill>
                      <a:latin typeface="Times New Roman" charset="0"/>
                    </a:rPr>
                    <a:t>0.6</a:t>
                  </a:r>
                </a:p>
                <a:p>
                  <a:r>
                    <a:rPr lang="en-US" sz="1400">
                      <a:solidFill>
                        <a:srgbClr val="000000"/>
                      </a:solidFill>
                      <a:latin typeface="Times New Roman" charset="0"/>
                    </a:rPr>
                    <a:t>0.4</a:t>
                  </a:r>
                </a:p>
                <a:p>
                  <a:r>
                    <a:rPr lang="en-US" sz="1400">
                      <a:solidFill>
                        <a:srgbClr val="000000"/>
                      </a:solidFill>
                      <a:latin typeface="Times New Roman" charset="0"/>
                    </a:rPr>
                    <a:t>1.0</a:t>
                  </a:r>
                </a:p>
                <a:p>
                  <a:r>
                    <a:rPr lang="en-US" sz="1400">
                      <a:solidFill>
                        <a:srgbClr val="000000"/>
                      </a:solidFill>
                      <a:latin typeface="Times New Roman" charset="0"/>
                    </a:rPr>
                    <a:t>0.7</a:t>
                  </a:r>
                </a:p>
                <a:p>
                  <a:r>
                    <a:rPr lang="en-US" sz="1400">
                      <a:solidFill>
                        <a:srgbClr val="000000"/>
                      </a:solidFill>
                      <a:latin typeface="Times New Roman" charset="0"/>
                    </a:rPr>
                    <a:t>0.3</a:t>
                  </a:r>
                  <a:endParaRPr lang="en-US" sz="1200">
                    <a:solidFill>
                      <a:srgbClr val="000000"/>
                    </a:solidFill>
                    <a:latin typeface="Times New Roman" charset="0"/>
                  </a:endParaRPr>
                </a:p>
              </p:txBody>
            </p:sp>
          </p:grpSp>
          <p:sp>
            <p:nvSpPr>
              <p:cNvPr id="48160" name="Rectangle 9"/>
              <p:cNvSpPr>
                <a:spLocks noChangeArrowheads="1"/>
              </p:cNvSpPr>
              <p:nvPr/>
            </p:nvSpPr>
            <p:spPr bwMode="auto">
              <a:xfrm>
                <a:off x="929" y="2757"/>
                <a:ext cx="1075" cy="1390"/>
              </a:xfrm>
              <a:prstGeom prst="rect">
                <a:avLst/>
              </a:prstGeom>
              <a:noFill/>
              <a:ln w="28575">
                <a:solidFill>
                  <a:schemeClr val="tx1"/>
                </a:solidFill>
                <a:miter lim="800000"/>
                <a:headEnd/>
                <a:tailEnd/>
              </a:ln>
            </p:spPr>
            <p:txBody>
              <a:bodyPr wrap="none" lIns="90000" tIns="46800" rIns="90000" bIns="46800" anchor="ctr">
                <a:prstTxWarp prst="textNoShape">
                  <a:avLst/>
                </a:prstTxWarp>
                <a:spAutoFit/>
              </a:bodyPr>
              <a:lstStyle/>
              <a:p>
                <a:endParaRPr lang="en-US" sz="2000" b="1">
                  <a:solidFill>
                    <a:srgbClr val="000000"/>
                  </a:solidFill>
                  <a:latin typeface="Times New Roman" charset="0"/>
                </a:endParaRPr>
              </a:p>
            </p:txBody>
          </p:sp>
        </p:grpSp>
        <p:sp>
          <p:nvSpPr>
            <p:cNvPr id="48158" name="Text Box 10"/>
            <p:cNvSpPr txBox="1">
              <a:spLocks noChangeArrowheads="1"/>
            </p:cNvSpPr>
            <p:nvPr/>
          </p:nvSpPr>
          <p:spPr bwMode="auto">
            <a:xfrm>
              <a:off x="1171" y="4070"/>
              <a:ext cx="602" cy="250"/>
            </a:xfrm>
            <a:prstGeom prst="rect">
              <a:avLst/>
            </a:prstGeom>
            <a:noFill/>
            <a:ln w="12700">
              <a:noFill/>
              <a:miter lim="800000"/>
              <a:headEnd/>
              <a:tailEnd/>
            </a:ln>
          </p:spPr>
          <p:txBody>
            <a:bodyPr wrap="none" lIns="90000" tIns="46800" rIns="90000" bIns="46800">
              <a:prstTxWarp prst="textNoShape">
                <a:avLst/>
              </a:prstTxWarp>
              <a:spAutoFit/>
            </a:bodyPr>
            <a:lstStyle/>
            <a:p>
              <a:r>
                <a:rPr lang="en-US" sz="2000">
                  <a:solidFill>
                    <a:srgbClr val="000000"/>
                  </a:solidFill>
                  <a:latin typeface="Times New Roman" charset="0"/>
                </a:rPr>
                <a:t>English</a:t>
              </a:r>
            </a:p>
          </p:txBody>
        </p:sp>
      </p:grpSp>
      <p:grpSp>
        <p:nvGrpSpPr>
          <p:cNvPr id="5" name="Group 11"/>
          <p:cNvGrpSpPr>
            <a:grpSpLocks/>
          </p:cNvGrpSpPr>
          <p:nvPr/>
        </p:nvGrpSpPr>
        <p:grpSpPr bwMode="auto">
          <a:xfrm>
            <a:off x="3340100" y="4767263"/>
            <a:ext cx="2036763" cy="938212"/>
            <a:chOff x="2104" y="3003"/>
            <a:chExt cx="1283" cy="591"/>
          </a:xfrm>
        </p:grpSpPr>
        <p:sp>
          <p:nvSpPr>
            <p:cNvPr id="48154" name="Rectangle 12"/>
            <p:cNvSpPr>
              <a:spLocks noChangeArrowheads="1"/>
            </p:cNvSpPr>
            <p:nvPr/>
          </p:nvSpPr>
          <p:spPr bwMode="auto">
            <a:xfrm>
              <a:off x="2534" y="3003"/>
              <a:ext cx="853" cy="591"/>
            </a:xfrm>
            <a:prstGeom prst="rect">
              <a:avLst/>
            </a:prstGeom>
            <a:solidFill>
              <a:srgbClr val="99CCFF"/>
            </a:solidFill>
            <a:ln w="19050">
              <a:solidFill>
                <a:schemeClr val="tx1"/>
              </a:solidFill>
              <a:miter lim="800000"/>
              <a:headEnd/>
              <a:tailEnd/>
            </a:ln>
          </p:spPr>
          <p:txBody>
            <a:bodyPr wrap="none" lIns="90000" tIns="46800" rIns="90000" bIns="46800" anchor="ctr">
              <a:prstTxWarp prst="textNoShape">
                <a:avLst/>
              </a:prstTxWarp>
              <a:spAutoFit/>
            </a:bodyPr>
            <a:lstStyle/>
            <a:p>
              <a:endParaRPr lang="en-US" sz="2000" b="1">
                <a:solidFill>
                  <a:srgbClr val="000000"/>
                </a:solidFill>
                <a:latin typeface="Times New Roman" charset="0"/>
              </a:endParaRPr>
            </a:p>
          </p:txBody>
        </p:sp>
        <p:sp>
          <p:nvSpPr>
            <p:cNvPr id="48155" name="Text Box 13"/>
            <p:cNvSpPr txBox="1">
              <a:spLocks noChangeArrowheads="1"/>
            </p:cNvSpPr>
            <p:nvPr/>
          </p:nvSpPr>
          <p:spPr bwMode="auto">
            <a:xfrm>
              <a:off x="2704" y="3081"/>
              <a:ext cx="555" cy="442"/>
            </a:xfrm>
            <a:prstGeom prst="rect">
              <a:avLst/>
            </a:prstGeom>
            <a:noFill/>
            <a:ln w="12700">
              <a:noFill/>
              <a:miter lim="800000"/>
              <a:headEnd/>
              <a:tailEnd/>
            </a:ln>
          </p:spPr>
          <p:txBody>
            <a:bodyPr wrap="none" lIns="90000" tIns="46800" rIns="90000" bIns="46800">
              <a:prstTxWarp prst="textNoShape">
                <a:avLst/>
              </a:prstTxWarp>
              <a:spAutoFit/>
            </a:bodyPr>
            <a:lstStyle/>
            <a:p>
              <a:r>
                <a:rPr lang="en-US" sz="2000">
                  <a:solidFill>
                    <a:srgbClr val="000000"/>
                  </a:solidFill>
                  <a:latin typeface="Times New Roman" charset="0"/>
                </a:rPr>
                <a:t>PCFG </a:t>
              </a:r>
            </a:p>
            <a:p>
              <a:r>
                <a:rPr lang="en-US" sz="2000">
                  <a:solidFill>
                    <a:srgbClr val="000000"/>
                  </a:solidFill>
                  <a:latin typeface="Times New Roman" charset="0"/>
                </a:rPr>
                <a:t>Parser</a:t>
              </a:r>
            </a:p>
          </p:txBody>
        </p:sp>
        <p:sp>
          <p:nvSpPr>
            <p:cNvPr id="48156" name="AutoShape 14"/>
            <p:cNvSpPr>
              <a:spLocks noChangeArrowheads="1"/>
            </p:cNvSpPr>
            <p:nvPr/>
          </p:nvSpPr>
          <p:spPr bwMode="auto">
            <a:xfrm>
              <a:off x="2104" y="3264"/>
              <a:ext cx="415" cy="138"/>
            </a:xfrm>
            <a:prstGeom prst="rightArrow">
              <a:avLst>
                <a:gd name="adj1" fmla="val 50000"/>
                <a:gd name="adj2" fmla="val 75181"/>
              </a:avLst>
            </a:prstGeom>
            <a:solidFill>
              <a:schemeClr val="accent1"/>
            </a:solidFill>
            <a:ln w="12700">
              <a:solidFill>
                <a:schemeClr val="tx1"/>
              </a:solidFill>
              <a:miter lim="800000"/>
              <a:headEnd/>
              <a:tailEnd/>
            </a:ln>
          </p:spPr>
          <p:txBody>
            <a:bodyPr wrap="none" lIns="90000" tIns="46800" rIns="90000" bIns="46800" anchor="ctr">
              <a:prstTxWarp prst="textNoShape">
                <a:avLst/>
              </a:prstTxWarp>
              <a:spAutoFit/>
            </a:bodyPr>
            <a:lstStyle/>
            <a:p>
              <a:endParaRPr lang="en-US" sz="2000" b="1">
                <a:solidFill>
                  <a:srgbClr val="000000"/>
                </a:solidFill>
                <a:latin typeface="Times New Roman" charset="0"/>
              </a:endParaRPr>
            </a:p>
          </p:txBody>
        </p:sp>
      </p:grpSp>
      <p:sp>
        <p:nvSpPr>
          <p:cNvPr id="48135" name="Text Box 15"/>
          <p:cNvSpPr txBox="1">
            <a:spLocks noChangeArrowheads="1"/>
          </p:cNvSpPr>
          <p:nvPr/>
        </p:nvSpPr>
        <p:spPr bwMode="auto">
          <a:xfrm>
            <a:off x="6645275" y="4133850"/>
            <a:ext cx="293688" cy="336550"/>
          </a:xfrm>
          <a:prstGeom prst="rect">
            <a:avLst/>
          </a:prstGeom>
          <a:noFill/>
          <a:ln w="12700">
            <a:noFill/>
            <a:miter lim="800000"/>
            <a:headEnd/>
            <a:tailEnd/>
          </a:ln>
        </p:spPr>
        <p:txBody>
          <a:bodyPr wrap="none" lIns="90000" tIns="46800" rIns="90000" bIns="46800">
            <a:prstTxWarp prst="textNoShape">
              <a:avLst/>
            </a:prstTxWarp>
            <a:spAutoFit/>
          </a:bodyPr>
          <a:lstStyle/>
          <a:p>
            <a:r>
              <a:rPr lang="en-US" sz="1600">
                <a:solidFill>
                  <a:srgbClr val="000000"/>
                </a:solidFill>
                <a:latin typeface="Times New Roman" charset="0"/>
              </a:rPr>
              <a:t>S</a:t>
            </a:r>
          </a:p>
        </p:txBody>
      </p:sp>
      <p:sp>
        <p:nvSpPr>
          <p:cNvPr id="48136" name="Text Box 16"/>
          <p:cNvSpPr txBox="1">
            <a:spLocks noChangeArrowheads="1"/>
          </p:cNvSpPr>
          <p:nvPr/>
        </p:nvSpPr>
        <p:spPr bwMode="auto">
          <a:xfrm>
            <a:off x="6237288" y="4573588"/>
            <a:ext cx="1257300" cy="336550"/>
          </a:xfrm>
          <a:prstGeom prst="rect">
            <a:avLst/>
          </a:prstGeom>
          <a:noFill/>
          <a:ln w="12700">
            <a:noFill/>
            <a:miter lim="800000"/>
            <a:headEnd/>
            <a:tailEnd/>
          </a:ln>
        </p:spPr>
        <p:txBody>
          <a:bodyPr wrap="none" lIns="90000" tIns="46800" rIns="90000" bIns="46800">
            <a:prstTxWarp prst="textNoShape">
              <a:avLst/>
            </a:prstTxWarp>
            <a:spAutoFit/>
          </a:bodyPr>
          <a:lstStyle/>
          <a:p>
            <a:r>
              <a:rPr lang="en-US" sz="1600">
                <a:solidFill>
                  <a:srgbClr val="000000"/>
                </a:solidFill>
                <a:latin typeface="Times New Roman" charset="0"/>
              </a:rPr>
              <a:t>NP           VP</a:t>
            </a:r>
          </a:p>
        </p:txBody>
      </p:sp>
      <p:sp>
        <p:nvSpPr>
          <p:cNvPr id="48137" name="Text Box 17"/>
          <p:cNvSpPr txBox="1">
            <a:spLocks noChangeArrowheads="1"/>
          </p:cNvSpPr>
          <p:nvPr/>
        </p:nvSpPr>
        <p:spPr bwMode="auto">
          <a:xfrm>
            <a:off x="6043613" y="4973638"/>
            <a:ext cx="1630362" cy="336550"/>
          </a:xfrm>
          <a:prstGeom prst="rect">
            <a:avLst/>
          </a:prstGeom>
          <a:noFill/>
          <a:ln w="12700">
            <a:noFill/>
            <a:miter lim="800000"/>
            <a:headEnd/>
            <a:tailEnd/>
          </a:ln>
        </p:spPr>
        <p:txBody>
          <a:bodyPr wrap="none" lIns="90000" tIns="46800" rIns="90000" bIns="46800">
            <a:prstTxWarp prst="textNoShape">
              <a:avLst/>
            </a:prstTxWarp>
            <a:spAutoFit/>
          </a:bodyPr>
          <a:lstStyle/>
          <a:p>
            <a:r>
              <a:rPr lang="en-US" sz="1600">
                <a:solidFill>
                  <a:srgbClr val="000000"/>
                </a:solidFill>
                <a:latin typeface="Times New Roman" charset="0"/>
              </a:rPr>
              <a:t>John       V     NP </a:t>
            </a:r>
          </a:p>
        </p:txBody>
      </p:sp>
      <p:sp>
        <p:nvSpPr>
          <p:cNvPr id="48138" name="Text Box 18"/>
          <p:cNvSpPr txBox="1">
            <a:spLocks noChangeArrowheads="1"/>
          </p:cNvSpPr>
          <p:nvPr/>
        </p:nvSpPr>
        <p:spPr bwMode="auto">
          <a:xfrm>
            <a:off x="6659563" y="5456238"/>
            <a:ext cx="2154237" cy="336550"/>
          </a:xfrm>
          <a:prstGeom prst="rect">
            <a:avLst/>
          </a:prstGeom>
          <a:noFill/>
          <a:ln w="12700">
            <a:noFill/>
            <a:miter lim="800000"/>
            <a:headEnd/>
            <a:tailEnd/>
          </a:ln>
        </p:spPr>
        <p:txBody>
          <a:bodyPr wrap="none" lIns="90000" tIns="46800" rIns="90000" bIns="46800">
            <a:prstTxWarp prst="textNoShape">
              <a:avLst/>
            </a:prstTxWarp>
            <a:spAutoFit/>
          </a:bodyPr>
          <a:lstStyle/>
          <a:p>
            <a:r>
              <a:rPr lang="en-US" sz="1600">
                <a:solidFill>
                  <a:srgbClr val="000000"/>
                </a:solidFill>
                <a:latin typeface="Times New Roman" charset="0"/>
              </a:rPr>
              <a:t>put    the dog  in the pen</a:t>
            </a:r>
          </a:p>
        </p:txBody>
      </p:sp>
      <p:sp>
        <p:nvSpPr>
          <p:cNvPr id="48139" name="Line 19"/>
          <p:cNvSpPr>
            <a:spLocks noChangeShapeType="1"/>
          </p:cNvSpPr>
          <p:nvPr/>
        </p:nvSpPr>
        <p:spPr bwMode="auto">
          <a:xfrm flipH="1">
            <a:off x="6473825" y="4376738"/>
            <a:ext cx="317500" cy="292100"/>
          </a:xfrm>
          <a:prstGeom prst="line">
            <a:avLst/>
          </a:prstGeom>
          <a:noFill/>
          <a:ln w="12700">
            <a:solidFill>
              <a:schemeClr val="tx1"/>
            </a:solidFill>
            <a:round/>
            <a:headEnd/>
            <a:tailEnd/>
          </a:ln>
        </p:spPr>
        <p:txBody>
          <a:bodyPr wrap="none" lIns="90000" tIns="46800" rIns="90000" bIns="46800">
            <a:prstTxWarp prst="textNoShape">
              <a:avLst/>
            </a:prstTxWarp>
            <a:spAutoFit/>
          </a:bodyPr>
          <a:lstStyle/>
          <a:p>
            <a:endParaRPr lang="en-US"/>
          </a:p>
        </p:txBody>
      </p:sp>
      <p:sp>
        <p:nvSpPr>
          <p:cNvPr id="48140" name="Line 20"/>
          <p:cNvSpPr>
            <a:spLocks noChangeShapeType="1"/>
          </p:cNvSpPr>
          <p:nvPr/>
        </p:nvSpPr>
        <p:spPr bwMode="auto">
          <a:xfrm>
            <a:off x="6791325" y="4376738"/>
            <a:ext cx="463550" cy="292100"/>
          </a:xfrm>
          <a:prstGeom prst="line">
            <a:avLst/>
          </a:prstGeom>
          <a:noFill/>
          <a:ln w="12700">
            <a:solidFill>
              <a:schemeClr val="tx1"/>
            </a:solidFill>
            <a:round/>
            <a:headEnd/>
            <a:tailEnd/>
          </a:ln>
        </p:spPr>
        <p:txBody>
          <a:bodyPr wrap="none" lIns="90000" tIns="46800" rIns="90000" bIns="46800">
            <a:prstTxWarp prst="textNoShape">
              <a:avLst/>
            </a:prstTxWarp>
            <a:spAutoFit/>
          </a:bodyPr>
          <a:lstStyle/>
          <a:p>
            <a:endParaRPr lang="en-US"/>
          </a:p>
        </p:txBody>
      </p:sp>
      <p:sp>
        <p:nvSpPr>
          <p:cNvPr id="48141" name="Line 21"/>
          <p:cNvSpPr>
            <a:spLocks noChangeShapeType="1"/>
          </p:cNvSpPr>
          <p:nvPr/>
        </p:nvSpPr>
        <p:spPr bwMode="auto">
          <a:xfrm flipH="1">
            <a:off x="6327775" y="4827588"/>
            <a:ext cx="73025" cy="268287"/>
          </a:xfrm>
          <a:prstGeom prst="line">
            <a:avLst/>
          </a:prstGeom>
          <a:noFill/>
          <a:ln w="12700">
            <a:solidFill>
              <a:schemeClr val="tx1"/>
            </a:solidFill>
            <a:round/>
            <a:headEnd/>
            <a:tailEnd/>
          </a:ln>
        </p:spPr>
        <p:txBody>
          <a:bodyPr wrap="none" lIns="90000" tIns="46800" rIns="90000" bIns="46800">
            <a:prstTxWarp prst="textNoShape">
              <a:avLst/>
            </a:prstTxWarp>
            <a:spAutoFit/>
          </a:bodyPr>
          <a:lstStyle/>
          <a:p>
            <a:endParaRPr lang="en-US"/>
          </a:p>
        </p:txBody>
      </p:sp>
      <p:sp>
        <p:nvSpPr>
          <p:cNvPr id="48142" name="Line 22"/>
          <p:cNvSpPr>
            <a:spLocks noChangeShapeType="1"/>
          </p:cNvSpPr>
          <p:nvPr/>
        </p:nvSpPr>
        <p:spPr bwMode="auto">
          <a:xfrm flipH="1">
            <a:off x="6937375" y="4791075"/>
            <a:ext cx="304800" cy="280988"/>
          </a:xfrm>
          <a:prstGeom prst="line">
            <a:avLst/>
          </a:prstGeom>
          <a:noFill/>
          <a:ln w="12700">
            <a:solidFill>
              <a:schemeClr val="tx1"/>
            </a:solidFill>
            <a:round/>
            <a:headEnd/>
            <a:tailEnd/>
          </a:ln>
        </p:spPr>
        <p:txBody>
          <a:bodyPr wrap="none" lIns="90000" tIns="46800" rIns="90000" bIns="46800">
            <a:prstTxWarp prst="textNoShape">
              <a:avLst/>
            </a:prstTxWarp>
            <a:spAutoFit/>
          </a:bodyPr>
          <a:lstStyle/>
          <a:p>
            <a:endParaRPr lang="en-US"/>
          </a:p>
        </p:txBody>
      </p:sp>
      <p:sp>
        <p:nvSpPr>
          <p:cNvPr id="48143" name="Line 23"/>
          <p:cNvSpPr>
            <a:spLocks noChangeShapeType="1"/>
          </p:cNvSpPr>
          <p:nvPr/>
        </p:nvSpPr>
        <p:spPr bwMode="auto">
          <a:xfrm>
            <a:off x="7229475" y="4779963"/>
            <a:ext cx="85725" cy="268287"/>
          </a:xfrm>
          <a:prstGeom prst="line">
            <a:avLst/>
          </a:prstGeom>
          <a:noFill/>
          <a:ln w="12700">
            <a:solidFill>
              <a:schemeClr val="tx1"/>
            </a:solidFill>
            <a:round/>
            <a:headEnd/>
            <a:tailEnd/>
          </a:ln>
        </p:spPr>
        <p:txBody>
          <a:bodyPr wrap="none" lIns="90000" tIns="46800" rIns="90000" bIns="46800">
            <a:prstTxWarp prst="textNoShape">
              <a:avLst/>
            </a:prstTxWarp>
            <a:spAutoFit/>
          </a:bodyPr>
          <a:lstStyle/>
          <a:p>
            <a:endParaRPr lang="en-US"/>
          </a:p>
        </p:txBody>
      </p:sp>
      <p:sp>
        <p:nvSpPr>
          <p:cNvPr id="48144" name="Line 24"/>
          <p:cNvSpPr>
            <a:spLocks noChangeShapeType="1"/>
          </p:cNvSpPr>
          <p:nvPr/>
        </p:nvSpPr>
        <p:spPr bwMode="auto">
          <a:xfrm flipH="1">
            <a:off x="6900863" y="5218113"/>
            <a:ext cx="23812" cy="354012"/>
          </a:xfrm>
          <a:prstGeom prst="line">
            <a:avLst/>
          </a:prstGeom>
          <a:noFill/>
          <a:ln w="12700">
            <a:solidFill>
              <a:schemeClr val="tx1"/>
            </a:solidFill>
            <a:round/>
            <a:headEnd/>
            <a:tailEnd/>
          </a:ln>
        </p:spPr>
        <p:txBody>
          <a:bodyPr wrap="none" lIns="90000" tIns="46800" rIns="90000" bIns="46800">
            <a:prstTxWarp prst="textNoShape">
              <a:avLst/>
            </a:prstTxWarp>
            <a:spAutoFit/>
          </a:bodyPr>
          <a:lstStyle/>
          <a:p>
            <a:endParaRPr lang="en-US"/>
          </a:p>
        </p:txBody>
      </p:sp>
      <p:sp>
        <p:nvSpPr>
          <p:cNvPr id="48145" name="Line 25"/>
          <p:cNvSpPr>
            <a:spLocks noChangeShapeType="1"/>
          </p:cNvSpPr>
          <p:nvPr/>
        </p:nvSpPr>
        <p:spPr bwMode="auto">
          <a:xfrm flipH="1">
            <a:off x="7192963" y="5230813"/>
            <a:ext cx="171450" cy="328612"/>
          </a:xfrm>
          <a:prstGeom prst="line">
            <a:avLst/>
          </a:prstGeom>
          <a:noFill/>
          <a:ln w="12700">
            <a:solidFill>
              <a:schemeClr val="tx1"/>
            </a:solidFill>
            <a:round/>
            <a:headEnd/>
            <a:tailEnd/>
          </a:ln>
        </p:spPr>
        <p:txBody>
          <a:bodyPr wrap="none" lIns="90000" tIns="46800" rIns="90000" bIns="46800">
            <a:prstTxWarp prst="textNoShape">
              <a:avLst/>
            </a:prstTxWarp>
            <a:spAutoFit/>
          </a:bodyPr>
          <a:lstStyle/>
          <a:p>
            <a:endParaRPr lang="en-US"/>
          </a:p>
        </p:txBody>
      </p:sp>
      <p:sp>
        <p:nvSpPr>
          <p:cNvPr id="48146" name="Line 26"/>
          <p:cNvSpPr>
            <a:spLocks noChangeShapeType="1"/>
          </p:cNvSpPr>
          <p:nvPr/>
        </p:nvSpPr>
        <p:spPr bwMode="auto">
          <a:xfrm>
            <a:off x="7192963" y="5559425"/>
            <a:ext cx="1452562" cy="0"/>
          </a:xfrm>
          <a:prstGeom prst="line">
            <a:avLst/>
          </a:prstGeom>
          <a:noFill/>
          <a:ln w="12700">
            <a:solidFill>
              <a:schemeClr val="tx1"/>
            </a:solidFill>
            <a:round/>
            <a:headEnd/>
            <a:tailEnd/>
          </a:ln>
        </p:spPr>
        <p:txBody>
          <a:bodyPr lIns="90000" tIns="46800" rIns="90000" bIns="46800">
            <a:prstTxWarp prst="textNoShape">
              <a:avLst/>
            </a:prstTxWarp>
            <a:spAutoFit/>
          </a:bodyPr>
          <a:lstStyle/>
          <a:p>
            <a:endParaRPr lang="en-US"/>
          </a:p>
        </p:txBody>
      </p:sp>
      <p:sp>
        <p:nvSpPr>
          <p:cNvPr id="48147" name="Line 27"/>
          <p:cNvSpPr>
            <a:spLocks noChangeShapeType="1"/>
          </p:cNvSpPr>
          <p:nvPr/>
        </p:nvSpPr>
        <p:spPr bwMode="auto">
          <a:xfrm>
            <a:off x="7339013" y="5207000"/>
            <a:ext cx="1365250" cy="352425"/>
          </a:xfrm>
          <a:prstGeom prst="line">
            <a:avLst/>
          </a:prstGeom>
          <a:noFill/>
          <a:ln w="12700">
            <a:solidFill>
              <a:schemeClr val="tx1"/>
            </a:solidFill>
            <a:round/>
            <a:headEnd/>
            <a:tailEnd/>
          </a:ln>
        </p:spPr>
        <p:txBody>
          <a:bodyPr lIns="90000" tIns="46800" rIns="90000" bIns="46800">
            <a:prstTxWarp prst="textNoShape">
              <a:avLst/>
            </a:prstTxWarp>
            <a:spAutoFit/>
          </a:bodyPr>
          <a:lstStyle/>
          <a:p>
            <a:endParaRPr lang="en-US"/>
          </a:p>
        </p:txBody>
      </p:sp>
      <p:sp>
        <p:nvSpPr>
          <p:cNvPr id="48148" name="AutoShape 28"/>
          <p:cNvSpPr>
            <a:spLocks noChangeArrowheads="1"/>
          </p:cNvSpPr>
          <p:nvPr/>
        </p:nvSpPr>
        <p:spPr bwMode="auto">
          <a:xfrm>
            <a:off x="5368925" y="5151438"/>
            <a:ext cx="658813" cy="219075"/>
          </a:xfrm>
          <a:prstGeom prst="rightArrow">
            <a:avLst>
              <a:gd name="adj1" fmla="val 50000"/>
              <a:gd name="adj2" fmla="val 75181"/>
            </a:avLst>
          </a:prstGeom>
          <a:solidFill>
            <a:schemeClr val="accent1"/>
          </a:solidFill>
          <a:ln w="12700">
            <a:solidFill>
              <a:schemeClr val="tx1"/>
            </a:solidFill>
            <a:miter lim="800000"/>
            <a:headEnd/>
            <a:tailEnd/>
          </a:ln>
        </p:spPr>
        <p:txBody>
          <a:bodyPr wrap="none" lIns="90000" tIns="46800" rIns="90000" bIns="46800" anchor="ctr">
            <a:prstTxWarp prst="textNoShape">
              <a:avLst/>
            </a:prstTxWarp>
            <a:spAutoFit/>
          </a:bodyPr>
          <a:lstStyle/>
          <a:p>
            <a:endParaRPr lang="en-US" sz="2000" b="1">
              <a:solidFill>
                <a:srgbClr val="000000"/>
              </a:solidFill>
              <a:latin typeface="Times New Roman" charset="0"/>
            </a:endParaRPr>
          </a:p>
        </p:txBody>
      </p:sp>
      <p:sp>
        <p:nvSpPr>
          <p:cNvPr id="48149" name="Text Box 29"/>
          <p:cNvSpPr txBox="1">
            <a:spLocks noChangeArrowheads="1"/>
          </p:cNvSpPr>
          <p:nvPr/>
        </p:nvSpPr>
        <p:spPr bwMode="auto">
          <a:xfrm>
            <a:off x="5202238" y="4313238"/>
            <a:ext cx="1073150" cy="1874837"/>
          </a:xfrm>
          <a:prstGeom prst="rect">
            <a:avLst/>
          </a:prstGeom>
          <a:noFill/>
          <a:ln w="12700">
            <a:noFill/>
            <a:miter lim="800000"/>
            <a:headEnd/>
            <a:tailEnd/>
          </a:ln>
        </p:spPr>
        <p:txBody>
          <a:bodyPr wrap="none" lIns="90000" tIns="46800" rIns="90000" bIns="46800">
            <a:prstTxWarp prst="textNoShape">
              <a:avLst/>
            </a:prstTxWarp>
            <a:spAutoFit/>
          </a:bodyPr>
          <a:lstStyle/>
          <a:p>
            <a:r>
              <a:rPr lang="en-US" sz="11700" b="1">
                <a:solidFill>
                  <a:srgbClr val="000000"/>
                </a:solidFill>
                <a:latin typeface="Courier New" charset="0"/>
              </a:rPr>
              <a:t>X</a:t>
            </a:r>
          </a:p>
        </p:txBody>
      </p:sp>
      <p:grpSp>
        <p:nvGrpSpPr>
          <p:cNvPr id="6" name="Group 30"/>
          <p:cNvGrpSpPr>
            <a:grpSpLocks/>
          </p:cNvGrpSpPr>
          <p:nvPr/>
        </p:nvGrpSpPr>
        <p:grpSpPr bwMode="auto">
          <a:xfrm>
            <a:off x="3500438" y="3949700"/>
            <a:ext cx="2889250" cy="804863"/>
            <a:chOff x="2205" y="2488"/>
            <a:chExt cx="1820" cy="507"/>
          </a:xfrm>
        </p:grpSpPr>
        <p:sp>
          <p:nvSpPr>
            <p:cNvPr id="48151" name="Text Box 31"/>
            <p:cNvSpPr txBox="1">
              <a:spLocks noChangeArrowheads="1"/>
            </p:cNvSpPr>
            <p:nvPr/>
          </p:nvSpPr>
          <p:spPr bwMode="auto">
            <a:xfrm>
              <a:off x="2256" y="2505"/>
              <a:ext cx="1710" cy="231"/>
            </a:xfrm>
            <a:prstGeom prst="rect">
              <a:avLst/>
            </a:prstGeom>
            <a:noFill/>
            <a:ln w="12700">
              <a:noFill/>
              <a:miter lim="800000"/>
              <a:headEnd/>
              <a:tailEnd/>
            </a:ln>
          </p:spPr>
          <p:txBody>
            <a:bodyPr wrap="none" lIns="90000" tIns="46800" rIns="90000" bIns="46800">
              <a:prstTxWarp prst="textNoShape">
                <a:avLst/>
              </a:prstTxWarp>
              <a:spAutoFit/>
            </a:bodyPr>
            <a:lstStyle/>
            <a:p>
              <a:r>
                <a:rPr lang="en-US">
                  <a:solidFill>
                    <a:srgbClr val="000000"/>
                  </a:solidFill>
                  <a:latin typeface="Times New Roman" charset="0"/>
                </a:rPr>
                <a:t>John put the dog in the pen.</a:t>
              </a:r>
            </a:p>
          </p:txBody>
        </p:sp>
        <p:sp>
          <p:nvSpPr>
            <p:cNvPr id="48152" name="Oval 32"/>
            <p:cNvSpPr>
              <a:spLocks noChangeArrowheads="1"/>
            </p:cNvSpPr>
            <p:nvPr/>
          </p:nvSpPr>
          <p:spPr bwMode="auto">
            <a:xfrm>
              <a:off x="2205" y="2488"/>
              <a:ext cx="1820" cy="261"/>
            </a:xfrm>
            <a:prstGeom prst="ellipse">
              <a:avLst/>
            </a:prstGeom>
            <a:noFill/>
            <a:ln w="19050">
              <a:solidFill>
                <a:schemeClr val="tx1"/>
              </a:solidFill>
              <a:round/>
              <a:headEnd/>
              <a:tailEnd/>
            </a:ln>
          </p:spPr>
          <p:txBody>
            <a:bodyPr wrap="none" lIns="90000" tIns="46800" rIns="90000" bIns="46800" anchor="ctr">
              <a:prstTxWarp prst="textNoShape">
                <a:avLst/>
              </a:prstTxWarp>
              <a:spAutoFit/>
            </a:bodyPr>
            <a:lstStyle/>
            <a:p>
              <a:endParaRPr lang="en-US" sz="2000" b="1">
                <a:solidFill>
                  <a:srgbClr val="000000"/>
                </a:solidFill>
                <a:latin typeface="Times New Roman" charset="0"/>
              </a:endParaRPr>
            </a:p>
          </p:txBody>
        </p:sp>
        <p:sp>
          <p:nvSpPr>
            <p:cNvPr id="48153" name="AutoShape 33"/>
            <p:cNvSpPr>
              <a:spLocks noChangeArrowheads="1"/>
            </p:cNvSpPr>
            <p:nvPr/>
          </p:nvSpPr>
          <p:spPr bwMode="auto">
            <a:xfrm>
              <a:off x="2926" y="2749"/>
              <a:ext cx="92" cy="246"/>
            </a:xfrm>
            <a:prstGeom prst="downArrow">
              <a:avLst>
                <a:gd name="adj1" fmla="val 50000"/>
                <a:gd name="adj2" fmla="val 66848"/>
              </a:avLst>
            </a:prstGeom>
            <a:solidFill>
              <a:schemeClr val="accent1"/>
            </a:solidFill>
            <a:ln w="12700">
              <a:solidFill>
                <a:schemeClr val="tx1"/>
              </a:solidFill>
              <a:miter lim="800000"/>
              <a:headEnd/>
              <a:tailEnd/>
            </a:ln>
          </p:spPr>
          <p:txBody>
            <a:bodyPr wrap="none" lIns="90000" tIns="46800" rIns="90000" bIns="46800" anchor="ctr">
              <a:prstTxWarp prst="textNoShape">
                <a:avLst/>
              </a:prstTxWarp>
              <a:spAutoFit/>
            </a:bodyPr>
            <a:lstStyle/>
            <a:p>
              <a:endParaRPr lang="en-US" sz="2000" b="1">
                <a:solidFill>
                  <a:srgbClr val="000000"/>
                </a:solidFill>
                <a:latin typeface="Times New Roman" charset="0"/>
              </a:endParaRPr>
            </a:p>
          </p:txBody>
        </p:sp>
      </p:gr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en-US" sz="4000"/>
              <a:t>Lexicalized Trees</a:t>
            </a:r>
          </a:p>
        </p:txBody>
      </p:sp>
      <p:pic>
        <p:nvPicPr>
          <p:cNvPr id="33796" name="Picture 4"/>
          <p:cNvPicPr>
            <a:picLocks noChangeAspect="1" noChangeArrowheads="1"/>
          </p:cNvPicPr>
          <p:nvPr/>
        </p:nvPicPr>
        <p:blipFill>
          <a:blip r:embed="rId2"/>
          <a:srcRect/>
          <a:stretch>
            <a:fillRect/>
          </a:stretch>
        </p:blipFill>
        <p:spPr bwMode="auto">
          <a:xfrm>
            <a:off x="3894138" y="1654175"/>
            <a:ext cx="5173662" cy="4670425"/>
          </a:xfrm>
          <a:prstGeom prst="rect">
            <a:avLst/>
          </a:prstGeom>
          <a:noFill/>
          <a:ln w="9525">
            <a:noFill/>
            <a:miter lim="800000"/>
            <a:headEnd/>
            <a:tailEnd/>
          </a:ln>
        </p:spPr>
      </p:pic>
      <p:sp>
        <p:nvSpPr>
          <p:cNvPr id="6" name="TextBox 5"/>
          <p:cNvSpPr txBox="1"/>
          <p:nvPr/>
        </p:nvSpPr>
        <p:spPr>
          <a:xfrm>
            <a:off x="381000" y="3207603"/>
            <a:ext cx="3513138" cy="830997"/>
          </a:xfrm>
          <a:prstGeom prst="rect">
            <a:avLst/>
          </a:prstGeom>
          <a:noFill/>
        </p:spPr>
        <p:txBody>
          <a:bodyPr wrap="square" rtlCol="0">
            <a:spAutoFit/>
          </a:bodyPr>
          <a:lstStyle/>
          <a:p>
            <a:r>
              <a:rPr lang="en-US" sz="2400" dirty="0" smtClean="0">
                <a:solidFill>
                  <a:srgbClr val="FF0000"/>
                </a:solidFill>
              </a:rPr>
              <a:t>How could we lexicalize the grammar/tree?</a:t>
            </a:r>
            <a:endParaRPr lang="en-US" sz="2400" dirty="0">
              <a:solidFill>
                <a:srgbClr val="FF000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Admin</a:t>
            </a:r>
            <a:endParaRPr lang="en-US" dirty="0"/>
          </a:p>
        </p:txBody>
      </p:sp>
      <p:sp>
        <p:nvSpPr>
          <p:cNvPr id="3" name="Content Placeholder 2"/>
          <p:cNvSpPr>
            <a:spLocks noGrp="1"/>
          </p:cNvSpPr>
          <p:nvPr>
            <p:ph sz="quarter" idx="1"/>
          </p:nvPr>
        </p:nvSpPr>
        <p:spPr/>
        <p:txBody>
          <a:bodyPr/>
          <a:lstStyle/>
          <a:p>
            <a:r>
              <a:rPr lang="en-US" dirty="0" smtClean="0"/>
              <a:t>Assignment 3 out</a:t>
            </a:r>
          </a:p>
          <a:p>
            <a:pPr lvl="1"/>
            <a:r>
              <a:rPr lang="en-US" dirty="0" smtClean="0"/>
              <a:t>Due Friday at 6pm</a:t>
            </a:r>
          </a:p>
          <a:p>
            <a:endParaRPr lang="en-US" dirty="0" smtClean="0"/>
          </a:p>
          <a:p>
            <a:r>
              <a:rPr lang="en-US" dirty="0" smtClean="0"/>
              <a:t>How are things going?</a:t>
            </a:r>
          </a:p>
          <a:p>
            <a:r>
              <a:rPr lang="en-US" dirty="0" smtClean="0"/>
              <a:t>Where we’ve been</a:t>
            </a:r>
          </a:p>
          <a:p>
            <a:endParaRPr lang="en-US" dirty="0" smtClean="0"/>
          </a:p>
          <a:p>
            <a:r>
              <a:rPr lang="en-US" dirty="0" smtClean="0"/>
              <a:t>Where we’re going</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en-US" sz="4000"/>
              <a:t>Lexicalized Trees</a:t>
            </a:r>
          </a:p>
        </p:txBody>
      </p:sp>
      <p:sp>
        <p:nvSpPr>
          <p:cNvPr id="33795" name="Rectangle 3"/>
          <p:cNvSpPr>
            <a:spLocks noGrp="1" noChangeArrowheads="1"/>
          </p:cNvSpPr>
          <p:nvPr>
            <p:ph type="body" idx="1"/>
          </p:nvPr>
        </p:nvSpPr>
        <p:spPr>
          <a:xfrm>
            <a:off x="228600" y="1600200"/>
            <a:ext cx="3581400" cy="5029200"/>
          </a:xfrm>
        </p:spPr>
        <p:txBody>
          <a:bodyPr/>
          <a:lstStyle/>
          <a:p>
            <a:pPr eaLnBrk="1" hangingPunct="1">
              <a:lnSpc>
                <a:spcPct val="80000"/>
              </a:lnSpc>
            </a:pPr>
            <a:r>
              <a:rPr lang="en-US" sz="2400" dirty="0"/>
              <a:t>Add “headwords” to each phrasal node</a:t>
            </a:r>
          </a:p>
          <a:p>
            <a:pPr lvl="1" eaLnBrk="1" hangingPunct="1">
              <a:lnSpc>
                <a:spcPct val="80000"/>
              </a:lnSpc>
            </a:pPr>
            <a:r>
              <a:rPr lang="en-US" sz="2000" dirty="0"/>
              <a:t>Syntactic vs. semantic heads</a:t>
            </a:r>
          </a:p>
          <a:p>
            <a:pPr lvl="1" eaLnBrk="1" hangingPunct="1">
              <a:lnSpc>
                <a:spcPct val="80000"/>
              </a:lnSpc>
            </a:pPr>
            <a:r>
              <a:rPr lang="en-US" sz="2000" dirty="0"/>
              <a:t>Headship not in (most) </a:t>
            </a:r>
            <a:r>
              <a:rPr lang="en-US" sz="2000" dirty="0" err="1"/>
              <a:t>treebanks</a:t>
            </a:r>
            <a:endParaRPr lang="en-US" sz="2000" dirty="0"/>
          </a:p>
          <a:p>
            <a:pPr lvl="1" eaLnBrk="1" hangingPunct="1">
              <a:lnSpc>
                <a:spcPct val="80000"/>
              </a:lnSpc>
            </a:pPr>
            <a:r>
              <a:rPr lang="en-US" sz="2000" dirty="0"/>
              <a:t>Usually </a:t>
            </a:r>
            <a:r>
              <a:rPr lang="en-US" sz="2000" i="1" dirty="0"/>
              <a:t>use head rules</a:t>
            </a:r>
            <a:r>
              <a:rPr lang="en-US" sz="2000" dirty="0"/>
              <a:t>, e.g.:</a:t>
            </a:r>
            <a:endParaRPr lang="en-US" sz="2000" i="1" dirty="0"/>
          </a:p>
          <a:p>
            <a:pPr lvl="2" eaLnBrk="1" hangingPunct="1">
              <a:lnSpc>
                <a:spcPct val="80000"/>
              </a:lnSpc>
            </a:pPr>
            <a:r>
              <a:rPr lang="en-US" sz="1800" dirty="0"/>
              <a:t>NP:</a:t>
            </a:r>
          </a:p>
          <a:p>
            <a:pPr lvl="3" eaLnBrk="1" hangingPunct="1">
              <a:lnSpc>
                <a:spcPct val="80000"/>
              </a:lnSpc>
            </a:pPr>
            <a:r>
              <a:rPr lang="en-US" sz="1600" dirty="0"/>
              <a:t>Take leftmost NP</a:t>
            </a:r>
          </a:p>
          <a:p>
            <a:pPr lvl="3" eaLnBrk="1" hangingPunct="1">
              <a:lnSpc>
                <a:spcPct val="80000"/>
              </a:lnSpc>
            </a:pPr>
            <a:r>
              <a:rPr lang="en-US" sz="1600" dirty="0"/>
              <a:t>Take rightmost N*</a:t>
            </a:r>
          </a:p>
          <a:p>
            <a:pPr lvl="3" eaLnBrk="1" hangingPunct="1">
              <a:lnSpc>
                <a:spcPct val="80000"/>
              </a:lnSpc>
            </a:pPr>
            <a:r>
              <a:rPr lang="en-US" sz="1600" dirty="0"/>
              <a:t>Take rightmost JJ</a:t>
            </a:r>
          </a:p>
          <a:p>
            <a:pPr lvl="3" eaLnBrk="1" hangingPunct="1">
              <a:lnSpc>
                <a:spcPct val="80000"/>
              </a:lnSpc>
            </a:pPr>
            <a:r>
              <a:rPr lang="en-US" sz="1600" dirty="0"/>
              <a:t>Take right child</a:t>
            </a:r>
          </a:p>
          <a:p>
            <a:pPr lvl="2" eaLnBrk="1" hangingPunct="1">
              <a:lnSpc>
                <a:spcPct val="80000"/>
              </a:lnSpc>
            </a:pPr>
            <a:r>
              <a:rPr lang="en-US" sz="1800" dirty="0"/>
              <a:t>VP:</a:t>
            </a:r>
          </a:p>
          <a:p>
            <a:pPr lvl="3" eaLnBrk="1" hangingPunct="1">
              <a:lnSpc>
                <a:spcPct val="80000"/>
              </a:lnSpc>
            </a:pPr>
            <a:r>
              <a:rPr lang="en-US" sz="1600" dirty="0"/>
              <a:t>Take leftmost VB*</a:t>
            </a:r>
          </a:p>
          <a:p>
            <a:pPr lvl="3" eaLnBrk="1" hangingPunct="1">
              <a:lnSpc>
                <a:spcPct val="80000"/>
              </a:lnSpc>
            </a:pPr>
            <a:r>
              <a:rPr lang="en-US" sz="1600" dirty="0"/>
              <a:t>Take leftmost VP</a:t>
            </a:r>
          </a:p>
          <a:p>
            <a:pPr lvl="3" eaLnBrk="1" hangingPunct="1">
              <a:lnSpc>
                <a:spcPct val="80000"/>
              </a:lnSpc>
            </a:pPr>
            <a:r>
              <a:rPr lang="en-US" sz="1600" dirty="0"/>
              <a:t>Take left child</a:t>
            </a:r>
          </a:p>
        </p:txBody>
      </p:sp>
      <p:pic>
        <p:nvPicPr>
          <p:cNvPr id="33796" name="Picture 4"/>
          <p:cNvPicPr>
            <a:picLocks noChangeAspect="1" noChangeArrowheads="1"/>
          </p:cNvPicPr>
          <p:nvPr/>
        </p:nvPicPr>
        <p:blipFill>
          <a:blip r:embed="rId2"/>
          <a:srcRect/>
          <a:stretch>
            <a:fillRect/>
          </a:stretch>
        </p:blipFill>
        <p:spPr bwMode="auto">
          <a:xfrm>
            <a:off x="3894138" y="1654175"/>
            <a:ext cx="5173662" cy="46704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US"/>
              <a:t>Lexicalized PCFGs?</a:t>
            </a:r>
          </a:p>
        </p:txBody>
      </p:sp>
      <p:sp>
        <p:nvSpPr>
          <p:cNvPr id="34819" name="Rectangle 3"/>
          <p:cNvSpPr>
            <a:spLocks noGrp="1" noChangeArrowheads="1"/>
          </p:cNvSpPr>
          <p:nvPr>
            <p:ph type="body" idx="1"/>
          </p:nvPr>
        </p:nvSpPr>
        <p:spPr/>
        <p:txBody>
          <a:bodyPr/>
          <a:lstStyle/>
          <a:p>
            <a:pPr eaLnBrk="1" hangingPunct="1">
              <a:lnSpc>
                <a:spcPct val="90000"/>
              </a:lnSpc>
            </a:pPr>
            <a:r>
              <a:rPr lang="en-US" sz="2400" dirty="0"/>
              <a:t>Problem: we now have to estimate probabilities like</a:t>
            </a:r>
          </a:p>
          <a:p>
            <a:pPr eaLnBrk="1" hangingPunct="1">
              <a:lnSpc>
                <a:spcPct val="90000"/>
              </a:lnSpc>
            </a:pPr>
            <a:endParaRPr lang="en-US" sz="2400" dirty="0" smtClean="0"/>
          </a:p>
          <a:p>
            <a:pPr eaLnBrk="1" hangingPunct="1">
              <a:lnSpc>
                <a:spcPct val="90000"/>
              </a:lnSpc>
            </a:pPr>
            <a:endParaRPr lang="en-US" sz="2400" dirty="0" smtClean="0"/>
          </a:p>
          <a:p>
            <a:pPr eaLnBrk="1" hangingPunct="1">
              <a:lnSpc>
                <a:spcPct val="90000"/>
              </a:lnSpc>
            </a:pPr>
            <a:r>
              <a:rPr lang="en-US" sz="2400" dirty="0" smtClean="0">
                <a:solidFill>
                  <a:srgbClr val="FF0000"/>
                </a:solidFill>
              </a:rPr>
              <a:t>How would we estimate the probability of this rule?</a:t>
            </a:r>
          </a:p>
          <a:p>
            <a:pPr eaLnBrk="1" hangingPunct="1">
              <a:lnSpc>
                <a:spcPct val="90000"/>
              </a:lnSpc>
            </a:pPr>
            <a:endParaRPr lang="en-US" sz="2400" dirty="0" smtClean="0"/>
          </a:p>
          <a:p>
            <a:pPr eaLnBrk="1" hangingPunct="1">
              <a:lnSpc>
                <a:spcPct val="90000"/>
              </a:lnSpc>
            </a:pPr>
            <a:endParaRPr lang="en-US" sz="2400" dirty="0" smtClean="0"/>
          </a:p>
          <a:p>
            <a:pPr eaLnBrk="1" hangingPunct="1">
              <a:lnSpc>
                <a:spcPct val="90000"/>
              </a:lnSpc>
            </a:pPr>
            <a:endParaRPr lang="en-US" sz="2400" dirty="0" smtClean="0"/>
          </a:p>
          <a:p>
            <a:pPr eaLnBrk="1" hangingPunct="1">
              <a:lnSpc>
                <a:spcPct val="90000"/>
              </a:lnSpc>
            </a:pPr>
            <a:r>
              <a:rPr lang="en-US" sz="2400" dirty="0" smtClean="0"/>
              <a:t>Never </a:t>
            </a:r>
            <a:r>
              <a:rPr lang="en-US" sz="2400" dirty="0"/>
              <a:t>going to get these </a:t>
            </a:r>
            <a:r>
              <a:rPr lang="en-US" sz="2400" dirty="0" err="1" smtClean="0"/>
              <a:t>automically</a:t>
            </a:r>
            <a:r>
              <a:rPr lang="en-US" sz="2400" dirty="0" smtClean="0"/>
              <a:t> </a:t>
            </a:r>
            <a:r>
              <a:rPr lang="en-US" sz="2400" dirty="0"/>
              <a:t>off of a </a:t>
            </a:r>
            <a:r>
              <a:rPr lang="en-US" sz="2400" dirty="0" err="1" smtClean="0"/>
              <a:t>treebank</a:t>
            </a:r>
            <a:endParaRPr lang="en-US" sz="2400" dirty="0" smtClean="0"/>
          </a:p>
          <a:p>
            <a:pPr eaLnBrk="1" hangingPunct="1">
              <a:lnSpc>
                <a:spcPct val="90000"/>
              </a:lnSpc>
            </a:pPr>
            <a:r>
              <a:rPr lang="en-US" sz="2400" dirty="0" smtClean="0">
                <a:solidFill>
                  <a:srgbClr val="FF0000"/>
                </a:solidFill>
              </a:rPr>
              <a:t>Ideas?</a:t>
            </a:r>
            <a:endParaRPr lang="en-US" sz="2400" dirty="0">
              <a:solidFill>
                <a:srgbClr val="FF0000"/>
              </a:solidFill>
            </a:endParaRPr>
          </a:p>
        </p:txBody>
      </p:sp>
      <p:grpSp>
        <p:nvGrpSpPr>
          <p:cNvPr id="14" name="Group 13"/>
          <p:cNvGrpSpPr/>
          <p:nvPr/>
        </p:nvGrpSpPr>
        <p:grpSpPr>
          <a:xfrm>
            <a:off x="2362200" y="3429000"/>
            <a:ext cx="5486400" cy="995065"/>
            <a:chOff x="2362200" y="3429000"/>
            <a:chExt cx="5486400" cy="995065"/>
          </a:xfrm>
        </p:grpSpPr>
        <p:sp>
          <p:nvSpPr>
            <p:cNvPr id="9" name="Text Box 8"/>
            <p:cNvSpPr txBox="1">
              <a:spLocks noChangeArrowheads="1"/>
            </p:cNvSpPr>
            <p:nvPr/>
          </p:nvSpPr>
          <p:spPr bwMode="auto">
            <a:xfrm>
              <a:off x="2409183" y="3429000"/>
              <a:ext cx="5363217" cy="461665"/>
            </a:xfrm>
            <a:prstGeom prst="rect">
              <a:avLst/>
            </a:prstGeom>
            <a:noFill/>
            <a:ln w="9525">
              <a:noFill/>
              <a:miter lim="800000"/>
              <a:headEnd/>
              <a:tailEnd/>
            </a:ln>
          </p:spPr>
          <p:txBody>
            <a:bodyPr wrap="none">
              <a:prstTxWarp prst="textNoShape">
                <a:avLst/>
              </a:prstTxWarp>
              <a:spAutoFit/>
            </a:bodyPr>
            <a:lstStyle/>
            <a:p>
              <a:r>
                <a:rPr lang="en-US" sz="2400" dirty="0" err="1"/>
                <a:t>Count</a:t>
              </a:r>
              <a:r>
                <a:rPr lang="en-US" sz="2400" dirty="0" err="1" smtClean="0"/>
                <a:t>(VP(put</a:t>
              </a:r>
              <a:r>
                <a:rPr lang="en-US" sz="2400" dirty="0" smtClean="0"/>
                <a:t>) -&gt; </a:t>
              </a:r>
              <a:r>
                <a:rPr lang="en-US" sz="2400" dirty="0" err="1" smtClean="0"/>
                <a:t>VBD(put</a:t>
              </a:r>
              <a:r>
                <a:rPr lang="en-US" sz="2400" dirty="0" smtClean="0"/>
                <a:t>) </a:t>
              </a:r>
              <a:r>
                <a:rPr lang="en-US" sz="2400" dirty="0" err="1" smtClean="0"/>
                <a:t>NP(dog</a:t>
              </a:r>
              <a:r>
                <a:rPr lang="en-US" sz="2400" dirty="0" smtClean="0"/>
                <a:t>) </a:t>
              </a:r>
              <a:r>
                <a:rPr lang="en-US" sz="2400" dirty="0" err="1" smtClean="0"/>
                <a:t>PP(in</a:t>
              </a:r>
              <a:r>
                <a:rPr lang="en-US" sz="2400" dirty="0" smtClean="0"/>
                <a:t>))</a:t>
              </a:r>
              <a:endParaRPr lang="en-US" sz="2400" dirty="0"/>
            </a:p>
          </p:txBody>
        </p:sp>
        <p:sp>
          <p:nvSpPr>
            <p:cNvPr id="10" name="Text Box 6"/>
            <p:cNvSpPr txBox="1">
              <a:spLocks noChangeArrowheads="1"/>
            </p:cNvSpPr>
            <p:nvPr/>
          </p:nvSpPr>
          <p:spPr bwMode="auto">
            <a:xfrm>
              <a:off x="4008057" y="3962400"/>
              <a:ext cx="2023811" cy="461665"/>
            </a:xfrm>
            <a:prstGeom prst="rect">
              <a:avLst/>
            </a:prstGeom>
            <a:noFill/>
            <a:ln w="9525">
              <a:noFill/>
              <a:miter lim="800000"/>
              <a:headEnd/>
              <a:tailEnd/>
            </a:ln>
          </p:spPr>
          <p:txBody>
            <a:bodyPr wrap="none">
              <a:prstTxWarp prst="textNoShape">
                <a:avLst/>
              </a:prstTxWarp>
              <a:spAutoFit/>
            </a:bodyPr>
            <a:lstStyle/>
            <a:p>
              <a:r>
                <a:rPr lang="en-US" sz="2400" dirty="0" err="1"/>
                <a:t>Count</a:t>
              </a:r>
              <a:r>
                <a:rPr lang="en-US" sz="2400" dirty="0" err="1" smtClean="0"/>
                <a:t>(VP</a:t>
              </a:r>
              <a:r>
                <a:rPr lang="en-US" sz="2400" dirty="0" smtClean="0"/>
                <a:t> (put))</a:t>
              </a:r>
            </a:p>
          </p:txBody>
        </p:sp>
        <p:sp>
          <p:nvSpPr>
            <p:cNvPr id="11" name="Line 7"/>
            <p:cNvSpPr>
              <a:spLocks noChangeShapeType="1"/>
            </p:cNvSpPr>
            <p:nvPr/>
          </p:nvSpPr>
          <p:spPr bwMode="auto">
            <a:xfrm>
              <a:off x="2362200" y="3962400"/>
              <a:ext cx="5486400" cy="0"/>
            </a:xfrm>
            <a:prstGeom prst="line">
              <a:avLst/>
            </a:prstGeom>
            <a:noFill/>
            <a:ln w="28575">
              <a:solidFill>
                <a:schemeClr val="accent1">
                  <a:lumMod val="75000"/>
                </a:schemeClr>
              </a:solidFill>
              <a:round/>
              <a:headEnd/>
              <a:tailEnd/>
            </a:ln>
          </p:spPr>
          <p:txBody>
            <a:bodyPr>
              <a:prstTxWarp prst="textNoShape">
                <a:avLst/>
              </a:prstTxWarp>
            </a:bodyPr>
            <a:lstStyle/>
            <a:p>
              <a:endParaRPr lang="en-US"/>
            </a:p>
          </p:txBody>
        </p:sp>
      </p:grpSp>
      <p:sp>
        <p:nvSpPr>
          <p:cNvPr id="13" name="Text Box 4"/>
          <p:cNvSpPr txBox="1">
            <a:spLocks noChangeArrowheads="1"/>
          </p:cNvSpPr>
          <p:nvPr/>
        </p:nvSpPr>
        <p:spPr bwMode="auto">
          <a:xfrm>
            <a:off x="2133600" y="2129135"/>
            <a:ext cx="4800600" cy="461665"/>
          </a:xfrm>
          <a:prstGeom prst="rect">
            <a:avLst/>
          </a:prstGeom>
          <a:noFill/>
          <a:ln w="9525">
            <a:noFill/>
            <a:miter lim="800000"/>
            <a:headEnd/>
            <a:tailEnd/>
          </a:ln>
        </p:spPr>
        <p:txBody>
          <a:bodyPr>
            <a:prstTxWarp prst="textNoShape">
              <a:avLst/>
            </a:prstTxWarp>
            <a:spAutoFit/>
          </a:bodyPr>
          <a:lstStyle/>
          <a:p>
            <a:r>
              <a:rPr lang="en-US" sz="2400" dirty="0" err="1" smtClean="0">
                <a:solidFill>
                  <a:srgbClr val="000000"/>
                </a:solidFill>
              </a:rPr>
              <a:t>VP(put</a:t>
            </a:r>
            <a:r>
              <a:rPr lang="en-US" sz="2400" dirty="0" smtClean="0">
                <a:solidFill>
                  <a:srgbClr val="000000"/>
                </a:solidFill>
              </a:rPr>
              <a:t>) </a:t>
            </a:r>
            <a:r>
              <a:rPr lang="en-US" sz="2400" dirty="0">
                <a:solidFill>
                  <a:srgbClr val="000000"/>
                </a:solidFill>
                <a:latin typeface="Times New Roman" charset="0"/>
              </a:rPr>
              <a:t>→ </a:t>
            </a:r>
            <a:r>
              <a:rPr lang="en-US" sz="2400" dirty="0" err="1" smtClean="0">
                <a:solidFill>
                  <a:srgbClr val="000000"/>
                </a:solidFill>
              </a:rPr>
              <a:t>VBD(put</a:t>
            </a:r>
            <a:r>
              <a:rPr lang="en-US" sz="2400" dirty="0" smtClean="0">
                <a:solidFill>
                  <a:srgbClr val="000000"/>
                </a:solidFill>
              </a:rPr>
              <a:t>)</a:t>
            </a:r>
            <a:r>
              <a:rPr lang="en-US" sz="2400" dirty="0" smtClean="0">
                <a:solidFill>
                  <a:srgbClr val="000000"/>
                </a:solidFill>
                <a:latin typeface="Times New Roman" charset="0"/>
              </a:rPr>
              <a:t> </a:t>
            </a:r>
            <a:r>
              <a:rPr lang="en-US" sz="2400" dirty="0" err="1" smtClean="0">
                <a:solidFill>
                  <a:srgbClr val="000000"/>
                </a:solidFill>
              </a:rPr>
              <a:t>NP(dog</a:t>
            </a:r>
            <a:r>
              <a:rPr lang="en-US" sz="2400" dirty="0" smtClean="0">
                <a:solidFill>
                  <a:srgbClr val="000000"/>
                </a:solidFill>
              </a:rPr>
              <a:t>) </a:t>
            </a:r>
            <a:r>
              <a:rPr lang="en-US" sz="2400" dirty="0" err="1" smtClean="0">
                <a:solidFill>
                  <a:srgbClr val="000000"/>
                </a:solidFill>
              </a:rPr>
              <a:t>PP(in</a:t>
            </a:r>
            <a:r>
              <a:rPr lang="en-US" sz="2400" dirty="0" smtClean="0">
                <a:solidFill>
                  <a:srgbClr val="000000"/>
                </a:solidFill>
              </a:rPr>
              <a:t>)</a:t>
            </a:r>
            <a:endParaRPr lang="en-US" sz="2400" dirty="0">
              <a:solidFill>
                <a:srgbClr val="000000"/>
              </a:solidFill>
              <a:latin typeface="Times New Roman"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4819">
                                            <p:txEl>
                                              <p:pRg st="7" end="7"/>
                                            </p:txEl>
                                          </p:spTgt>
                                        </p:tgtEl>
                                        <p:attrNameLst>
                                          <p:attrName>style.visibility</p:attrName>
                                        </p:attrNameLst>
                                      </p:cBhvr>
                                      <p:to>
                                        <p:strVal val="visible"/>
                                      </p:to>
                                    </p:set>
                                  </p:childTnLst>
                                </p:cTn>
                              </p:par>
                            </p:childTnLst>
                          </p:cTn>
                        </p:par>
                        <p:par>
                          <p:cTn id="11" fill="hold">
                            <p:stCondLst>
                              <p:cond delay="0"/>
                            </p:stCondLst>
                            <p:childTnLst>
                              <p:par>
                                <p:cTn id="12" presetID="1" presetClass="entr" presetSubtype="0" fill="hold" grpId="0" nodeType="afterEffect">
                                  <p:stCondLst>
                                    <p:cond delay="0"/>
                                  </p:stCondLst>
                                  <p:childTnLst>
                                    <p:set>
                                      <p:cBhvr>
                                        <p:cTn id="13" dur="1" fill="hold">
                                          <p:stCondLst>
                                            <p:cond delay="0"/>
                                          </p:stCondLst>
                                        </p:cTn>
                                        <p:tgtEl>
                                          <p:spTgt spid="34819">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build="p"/>
    </p:bldLst>
  </p:timing>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3250" name="Rectangle 2"/>
          <p:cNvSpPr>
            <a:spLocks noGrp="1" noChangeArrowheads="1"/>
          </p:cNvSpPr>
          <p:nvPr>
            <p:ph type="title" idx="4294967295"/>
          </p:nvPr>
        </p:nvSpPr>
        <p:spPr/>
        <p:txBody>
          <a:bodyPr/>
          <a:lstStyle/>
          <a:p>
            <a:r>
              <a:rPr lang="en-US" dirty="0" smtClean="0"/>
              <a:t>One approach</a:t>
            </a:r>
            <a:endParaRPr lang="en-US" dirty="0"/>
          </a:p>
        </p:txBody>
      </p:sp>
      <p:sp>
        <p:nvSpPr>
          <p:cNvPr id="53251" name="Rectangle 3"/>
          <p:cNvSpPr>
            <a:spLocks noGrp="1" noChangeArrowheads="1"/>
          </p:cNvSpPr>
          <p:nvPr>
            <p:ph type="body" idx="4294967295"/>
          </p:nvPr>
        </p:nvSpPr>
        <p:spPr/>
        <p:txBody>
          <a:bodyPr>
            <a:normAutofit lnSpcReduction="10000"/>
          </a:bodyPr>
          <a:lstStyle/>
          <a:p>
            <a:pPr>
              <a:lnSpc>
                <a:spcPct val="90000"/>
              </a:lnSpc>
            </a:pPr>
            <a:r>
              <a:rPr lang="en-US" dirty="0" smtClean="0"/>
              <a:t>Combine this with some of the </a:t>
            </a:r>
            <a:r>
              <a:rPr lang="en-US" dirty="0" err="1" smtClean="0"/>
              <a:t>markovization</a:t>
            </a:r>
            <a:r>
              <a:rPr lang="en-US" dirty="0" smtClean="0"/>
              <a:t> techniques we saw</a:t>
            </a:r>
          </a:p>
          <a:p>
            <a:pPr>
              <a:lnSpc>
                <a:spcPct val="90000"/>
              </a:lnSpc>
            </a:pPr>
            <a:r>
              <a:rPr lang="en-US" dirty="0" smtClean="0"/>
              <a:t>Collins</a:t>
            </a:r>
            <a:r>
              <a:rPr lang="en-US" dirty="0"/>
              <a:t>’ (1999) </a:t>
            </a:r>
            <a:r>
              <a:rPr lang="en-US" dirty="0" smtClean="0"/>
              <a:t>parser</a:t>
            </a:r>
          </a:p>
          <a:p>
            <a:pPr lvl="1">
              <a:lnSpc>
                <a:spcPct val="90000"/>
              </a:lnSpc>
            </a:pPr>
            <a:r>
              <a:rPr lang="en-US" dirty="0" smtClean="0"/>
              <a:t>Models </a:t>
            </a:r>
            <a:r>
              <a:rPr lang="en-US" dirty="0"/>
              <a:t>productions based on context to the left and the right of the head daughter.</a:t>
            </a:r>
            <a:endParaRPr lang="en-US" dirty="0" smtClean="0"/>
          </a:p>
          <a:p>
            <a:pPr lvl="2">
              <a:lnSpc>
                <a:spcPct val="90000"/>
              </a:lnSpc>
            </a:pPr>
            <a:endParaRPr lang="en-US" dirty="0" smtClean="0"/>
          </a:p>
          <a:p>
            <a:pPr lvl="2">
              <a:lnSpc>
                <a:spcPct val="90000"/>
              </a:lnSpc>
            </a:pPr>
            <a:r>
              <a:rPr lang="en-US" dirty="0" smtClean="0"/>
              <a:t>LHS </a:t>
            </a:r>
            <a:r>
              <a:rPr lang="en-US" dirty="0">
                <a:ea typeface="Times New Roman" charset="0"/>
                <a:cs typeface="Times New Roman" charset="0"/>
              </a:rPr>
              <a:t>→ L</a:t>
            </a:r>
            <a:r>
              <a:rPr lang="en-US" i="1" baseline="-25000" dirty="0">
                <a:ea typeface="Times New Roman" charset="0"/>
                <a:cs typeface="Times New Roman" charset="0"/>
              </a:rPr>
              <a:t>n</a:t>
            </a:r>
            <a:r>
              <a:rPr lang="en-US" dirty="0">
                <a:ea typeface="Times New Roman" charset="0"/>
                <a:cs typeface="Times New Roman" charset="0"/>
              </a:rPr>
              <a:t>L</a:t>
            </a:r>
            <a:r>
              <a:rPr lang="en-US" i="1" baseline="-25000" dirty="0">
                <a:ea typeface="Times New Roman" charset="0"/>
                <a:cs typeface="Times New Roman" charset="0"/>
              </a:rPr>
              <a:t>n</a:t>
            </a:r>
            <a:r>
              <a:rPr lang="en-US" baseline="-25000" dirty="0">
                <a:ea typeface="Times New Roman" charset="0"/>
                <a:cs typeface="Times New Roman" charset="0"/>
                <a:sym typeface="Symbol" charset="2"/>
              </a:rPr>
              <a:t>1</a:t>
            </a:r>
            <a:r>
              <a:rPr lang="en-US" dirty="0">
                <a:ea typeface="Times New Roman" charset="0"/>
                <a:cs typeface="Times New Roman" charset="0"/>
                <a:sym typeface="Symbol" charset="2"/>
              </a:rPr>
              <a:t>…L</a:t>
            </a:r>
            <a:r>
              <a:rPr lang="en-US" baseline="-25000" dirty="0">
                <a:ea typeface="Times New Roman" charset="0"/>
                <a:cs typeface="Times New Roman" charset="0"/>
                <a:sym typeface="Symbol" charset="2"/>
              </a:rPr>
              <a:t>1</a:t>
            </a:r>
            <a:r>
              <a:rPr lang="en-US" dirty="0">
                <a:ea typeface="Times New Roman" charset="0"/>
                <a:cs typeface="Times New Roman" charset="0"/>
                <a:sym typeface="Symbol" charset="2"/>
              </a:rPr>
              <a:t>H R</a:t>
            </a:r>
            <a:r>
              <a:rPr lang="en-US" baseline="-25000" dirty="0">
                <a:ea typeface="Times New Roman" charset="0"/>
                <a:cs typeface="Times New Roman" charset="0"/>
                <a:sym typeface="Symbol" charset="2"/>
              </a:rPr>
              <a:t>1</a:t>
            </a:r>
            <a:r>
              <a:rPr lang="en-US" dirty="0">
                <a:ea typeface="Times New Roman" charset="0"/>
                <a:cs typeface="Times New Roman" charset="0"/>
                <a:sym typeface="Symbol" charset="2"/>
              </a:rPr>
              <a:t>…R</a:t>
            </a:r>
            <a:r>
              <a:rPr lang="en-US" i="1" baseline="-25000" dirty="0">
                <a:ea typeface="Times New Roman" charset="0"/>
                <a:cs typeface="Times New Roman" charset="0"/>
                <a:sym typeface="Symbol" charset="2"/>
              </a:rPr>
              <a:t>m</a:t>
            </a:r>
            <a:r>
              <a:rPr lang="en-US" baseline="-25000" dirty="0">
                <a:ea typeface="Times New Roman" charset="0"/>
                <a:cs typeface="Times New Roman" charset="0"/>
                <a:sym typeface="Symbol" charset="2"/>
              </a:rPr>
              <a:t>1</a:t>
            </a:r>
            <a:r>
              <a:rPr lang="en-US" dirty="0">
                <a:ea typeface="Times New Roman" charset="0"/>
                <a:cs typeface="Times New Roman" charset="0"/>
                <a:sym typeface="Symbol" charset="2"/>
              </a:rPr>
              <a:t>R</a:t>
            </a:r>
            <a:r>
              <a:rPr lang="en-US" i="1" baseline="-25000" dirty="0">
                <a:ea typeface="Times New Roman" charset="0"/>
                <a:cs typeface="Times New Roman" charset="0"/>
                <a:sym typeface="Symbol" charset="2"/>
              </a:rPr>
              <a:t>m</a:t>
            </a:r>
            <a:r>
              <a:rPr lang="en-US" baseline="-25000" dirty="0"/>
              <a:t> </a:t>
            </a:r>
            <a:endParaRPr lang="en-US" baseline="-25000" dirty="0" smtClean="0"/>
          </a:p>
          <a:p>
            <a:pPr>
              <a:lnSpc>
                <a:spcPct val="90000"/>
              </a:lnSpc>
            </a:pPr>
            <a:endParaRPr lang="en-US" dirty="0" smtClean="0"/>
          </a:p>
          <a:p>
            <a:pPr lvl="1">
              <a:lnSpc>
                <a:spcPct val="90000"/>
              </a:lnSpc>
            </a:pPr>
            <a:r>
              <a:rPr lang="en-US" dirty="0" smtClean="0"/>
              <a:t>First </a:t>
            </a:r>
            <a:r>
              <a:rPr lang="en-US" dirty="0"/>
              <a:t>generate the head (H) and then repeatedly generate left (L</a:t>
            </a:r>
            <a:r>
              <a:rPr lang="en-US" i="1" baseline="-25000" dirty="0"/>
              <a:t>i</a:t>
            </a:r>
            <a:r>
              <a:rPr lang="en-US" dirty="0"/>
              <a:t>) and right (</a:t>
            </a:r>
            <a:r>
              <a:rPr lang="en-US" dirty="0" err="1"/>
              <a:t>R</a:t>
            </a:r>
            <a:r>
              <a:rPr lang="en-US" i="1" baseline="-25000" dirty="0" err="1"/>
              <a:t>i</a:t>
            </a:r>
            <a:r>
              <a:rPr lang="en-US" dirty="0"/>
              <a:t>) context symbols until the symbol STOP is generated.</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4274" name="Rectangle 2"/>
          <p:cNvSpPr>
            <a:spLocks noGrp="1" noChangeArrowheads="1"/>
          </p:cNvSpPr>
          <p:nvPr>
            <p:ph type="title" idx="4294967295"/>
          </p:nvPr>
        </p:nvSpPr>
        <p:spPr/>
        <p:txBody>
          <a:bodyPr/>
          <a:lstStyle/>
          <a:p>
            <a:r>
              <a:rPr lang="en-US"/>
              <a:t>Sample Production Generation</a:t>
            </a:r>
          </a:p>
        </p:txBody>
      </p:sp>
      <p:sp>
        <p:nvSpPr>
          <p:cNvPr id="54275" name="Text Box 4"/>
          <p:cNvSpPr txBox="1">
            <a:spLocks noChangeArrowheads="1"/>
          </p:cNvSpPr>
          <p:nvPr/>
        </p:nvSpPr>
        <p:spPr bwMode="auto">
          <a:xfrm>
            <a:off x="533400" y="1905000"/>
            <a:ext cx="4800600" cy="366713"/>
          </a:xfrm>
          <a:prstGeom prst="rect">
            <a:avLst/>
          </a:prstGeom>
          <a:noFill/>
          <a:ln w="9525">
            <a:noFill/>
            <a:miter lim="800000"/>
            <a:headEnd/>
            <a:tailEnd/>
          </a:ln>
        </p:spPr>
        <p:txBody>
          <a:bodyPr>
            <a:prstTxWarp prst="textNoShape">
              <a:avLst/>
            </a:prstTxWarp>
            <a:spAutoFit/>
          </a:bodyPr>
          <a:lstStyle/>
          <a:p>
            <a:r>
              <a:rPr lang="en-US" dirty="0" err="1" smtClean="0"/>
              <a:t>VP</a:t>
            </a:r>
            <a:r>
              <a:rPr lang="en-US" sz="1600" dirty="0" err="1" smtClean="0">
                <a:solidFill>
                  <a:srgbClr val="FF0000"/>
                </a:solidFill>
              </a:rPr>
              <a:t>put</a:t>
            </a:r>
            <a:r>
              <a:rPr lang="en-US" sz="1600" dirty="0" smtClean="0">
                <a:solidFill>
                  <a:srgbClr val="FF0000"/>
                </a:solidFill>
              </a:rPr>
              <a:t> </a:t>
            </a:r>
            <a:r>
              <a:rPr lang="en-US" dirty="0">
                <a:latin typeface="Times New Roman" charset="0"/>
              </a:rPr>
              <a:t>→ </a:t>
            </a:r>
            <a:r>
              <a:rPr lang="en-US" dirty="0" err="1" smtClean="0"/>
              <a:t>VBD</a:t>
            </a:r>
            <a:r>
              <a:rPr lang="en-US" sz="1600" dirty="0" err="1" smtClean="0">
                <a:solidFill>
                  <a:srgbClr val="FF0000"/>
                </a:solidFill>
              </a:rPr>
              <a:t>put</a:t>
            </a:r>
            <a:r>
              <a:rPr lang="en-US" dirty="0" smtClean="0">
                <a:latin typeface="Times New Roman" charset="0"/>
              </a:rPr>
              <a:t> </a:t>
            </a:r>
            <a:r>
              <a:rPr lang="en-US" dirty="0" err="1" smtClean="0"/>
              <a:t>NP</a:t>
            </a:r>
            <a:r>
              <a:rPr lang="en-US" sz="1600" dirty="0" err="1" smtClean="0">
                <a:solidFill>
                  <a:srgbClr val="FF0000"/>
                </a:solidFill>
              </a:rPr>
              <a:t>dog</a:t>
            </a:r>
            <a:r>
              <a:rPr lang="en-US" sz="1600" dirty="0" smtClean="0">
                <a:solidFill>
                  <a:srgbClr val="FF0000"/>
                </a:solidFill>
              </a:rPr>
              <a:t> </a:t>
            </a:r>
            <a:r>
              <a:rPr lang="en-US" dirty="0" err="1" smtClean="0"/>
              <a:t>PP</a:t>
            </a:r>
            <a:r>
              <a:rPr lang="en-US" sz="1600" dirty="0" err="1" smtClean="0">
                <a:solidFill>
                  <a:srgbClr val="FF0000"/>
                </a:solidFill>
              </a:rPr>
              <a:t>in</a:t>
            </a:r>
            <a:endParaRPr lang="en-US" dirty="0">
              <a:latin typeface="Times New Roman" charset="0"/>
            </a:endParaRPr>
          </a:p>
        </p:txBody>
      </p:sp>
      <p:sp>
        <p:nvSpPr>
          <p:cNvPr id="54276" name="Text Box 5"/>
          <p:cNvSpPr txBox="1">
            <a:spLocks noChangeArrowheads="1"/>
          </p:cNvSpPr>
          <p:nvPr/>
        </p:nvSpPr>
        <p:spPr bwMode="auto">
          <a:xfrm>
            <a:off x="5257800" y="1600200"/>
            <a:ext cx="3308350" cy="915988"/>
          </a:xfrm>
          <a:prstGeom prst="rect">
            <a:avLst/>
          </a:prstGeom>
          <a:noFill/>
          <a:ln w="9525">
            <a:noFill/>
            <a:miter lim="800000"/>
            <a:headEnd/>
            <a:tailEnd/>
          </a:ln>
        </p:spPr>
        <p:txBody>
          <a:bodyPr wrap="none">
            <a:prstTxWarp prst="textNoShape">
              <a:avLst/>
            </a:prstTxWarp>
            <a:spAutoFit/>
          </a:bodyPr>
          <a:lstStyle/>
          <a:p>
            <a:r>
              <a:rPr lang="en-US">
                <a:solidFill>
                  <a:schemeClr val="accent2"/>
                </a:solidFill>
              </a:rPr>
              <a:t>Note: Penn treebank tends to </a:t>
            </a:r>
          </a:p>
          <a:p>
            <a:r>
              <a:rPr lang="en-US">
                <a:solidFill>
                  <a:schemeClr val="accent2"/>
                </a:solidFill>
              </a:rPr>
              <a:t>have fairly flat parse trees that </a:t>
            </a:r>
          </a:p>
          <a:p>
            <a:r>
              <a:rPr lang="en-US">
                <a:solidFill>
                  <a:schemeClr val="accent2"/>
                </a:solidFill>
              </a:rPr>
              <a:t>produce long productions. </a:t>
            </a:r>
          </a:p>
        </p:txBody>
      </p:sp>
      <p:sp>
        <p:nvSpPr>
          <p:cNvPr id="54277" name="Text Box 6"/>
          <p:cNvSpPr txBox="1">
            <a:spLocks noChangeArrowheads="1"/>
          </p:cNvSpPr>
          <p:nvPr/>
        </p:nvSpPr>
        <p:spPr bwMode="auto">
          <a:xfrm>
            <a:off x="990600" y="3505200"/>
            <a:ext cx="1752600" cy="366713"/>
          </a:xfrm>
          <a:prstGeom prst="rect">
            <a:avLst/>
          </a:prstGeom>
          <a:noFill/>
          <a:ln w="9525">
            <a:noFill/>
            <a:miter lim="800000"/>
            <a:headEnd/>
            <a:tailEnd/>
          </a:ln>
        </p:spPr>
        <p:txBody>
          <a:bodyPr>
            <a:prstTxWarp prst="textNoShape">
              <a:avLst/>
            </a:prstTxWarp>
            <a:spAutoFit/>
          </a:bodyPr>
          <a:lstStyle/>
          <a:p>
            <a:r>
              <a:rPr lang="en-US" dirty="0" err="1" smtClean="0"/>
              <a:t>VP</a:t>
            </a:r>
            <a:r>
              <a:rPr lang="en-US" sz="1600" dirty="0" err="1" smtClean="0">
                <a:solidFill>
                  <a:srgbClr val="FF0000"/>
                </a:solidFill>
              </a:rPr>
              <a:t>put</a:t>
            </a:r>
            <a:r>
              <a:rPr lang="en-US" sz="1600" dirty="0" smtClean="0">
                <a:solidFill>
                  <a:srgbClr val="FF0000"/>
                </a:solidFill>
              </a:rPr>
              <a:t> </a:t>
            </a:r>
            <a:r>
              <a:rPr lang="en-US" dirty="0">
                <a:latin typeface="Times New Roman" charset="0"/>
              </a:rPr>
              <a:t>→</a:t>
            </a:r>
          </a:p>
        </p:txBody>
      </p:sp>
      <p:sp>
        <p:nvSpPr>
          <p:cNvPr id="111623" name="Text Box 7"/>
          <p:cNvSpPr txBox="1">
            <a:spLocks noChangeArrowheads="1"/>
          </p:cNvSpPr>
          <p:nvPr/>
        </p:nvSpPr>
        <p:spPr bwMode="auto">
          <a:xfrm>
            <a:off x="3352800" y="3505200"/>
            <a:ext cx="1600200" cy="366713"/>
          </a:xfrm>
          <a:prstGeom prst="rect">
            <a:avLst/>
          </a:prstGeom>
          <a:noFill/>
          <a:ln w="9525">
            <a:noFill/>
            <a:miter lim="800000"/>
            <a:headEnd/>
            <a:tailEnd/>
          </a:ln>
        </p:spPr>
        <p:txBody>
          <a:bodyPr>
            <a:prstTxWarp prst="textNoShape">
              <a:avLst/>
            </a:prstTxWarp>
            <a:spAutoFit/>
          </a:bodyPr>
          <a:lstStyle/>
          <a:p>
            <a:r>
              <a:rPr lang="en-US" dirty="0" err="1" smtClean="0"/>
              <a:t>VBD</a:t>
            </a:r>
            <a:r>
              <a:rPr lang="en-US" sz="1600" dirty="0" err="1" smtClean="0">
                <a:solidFill>
                  <a:srgbClr val="FF0000"/>
                </a:solidFill>
              </a:rPr>
              <a:t>put</a:t>
            </a:r>
            <a:endParaRPr lang="en-US" dirty="0">
              <a:latin typeface="Times New Roman" charset="0"/>
            </a:endParaRPr>
          </a:p>
        </p:txBody>
      </p:sp>
      <p:sp>
        <p:nvSpPr>
          <p:cNvPr id="111624" name="Text Box 8"/>
          <p:cNvSpPr txBox="1">
            <a:spLocks noChangeArrowheads="1"/>
          </p:cNvSpPr>
          <p:nvPr/>
        </p:nvSpPr>
        <p:spPr bwMode="auto">
          <a:xfrm>
            <a:off x="4724400" y="3505200"/>
            <a:ext cx="1219200" cy="366713"/>
          </a:xfrm>
          <a:prstGeom prst="rect">
            <a:avLst/>
          </a:prstGeom>
          <a:noFill/>
          <a:ln w="9525">
            <a:noFill/>
            <a:miter lim="800000"/>
            <a:headEnd/>
            <a:tailEnd/>
          </a:ln>
        </p:spPr>
        <p:txBody>
          <a:bodyPr>
            <a:prstTxWarp prst="textNoShape">
              <a:avLst/>
            </a:prstTxWarp>
            <a:spAutoFit/>
          </a:bodyPr>
          <a:lstStyle/>
          <a:p>
            <a:r>
              <a:rPr lang="en-US" dirty="0" err="1" smtClean="0"/>
              <a:t>NP</a:t>
            </a:r>
            <a:r>
              <a:rPr lang="en-US" sz="1600" dirty="0" err="1" smtClean="0">
                <a:solidFill>
                  <a:srgbClr val="FF0000"/>
                </a:solidFill>
              </a:rPr>
              <a:t>dog</a:t>
            </a:r>
            <a:endParaRPr lang="en-US" dirty="0">
              <a:latin typeface="Times New Roman" charset="0"/>
            </a:endParaRPr>
          </a:p>
        </p:txBody>
      </p:sp>
      <p:sp>
        <p:nvSpPr>
          <p:cNvPr id="111625" name="Text Box 9"/>
          <p:cNvSpPr txBox="1">
            <a:spLocks noChangeArrowheads="1"/>
          </p:cNvSpPr>
          <p:nvPr/>
        </p:nvSpPr>
        <p:spPr bwMode="auto">
          <a:xfrm>
            <a:off x="3810000" y="3810000"/>
            <a:ext cx="349250" cy="366713"/>
          </a:xfrm>
          <a:prstGeom prst="rect">
            <a:avLst/>
          </a:prstGeom>
          <a:noFill/>
          <a:ln w="9525">
            <a:noFill/>
            <a:miter lim="800000"/>
            <a:headEnd/>
            <a:tailEnd/>
          </a:ln>
        </p:spPr>
        <p:txBody>
          <a:bodyPr wrap="none">
            <a:prstTxWarp prst="textNoShape">
              <a:avLst/>
            </a:prstTxWarp>
            <a:spAutoFit/>
          </a:bodyPr>
          <a:lstStyle/>
          <a:p>
            <a:r>
              <a:rPr lang="en-US"/>
              <a:t>H</a:t>
            </a:r>
          </a:p>
        </p:txBody>
      </p:sp>
      <p:sp>
        <p:nvSpPr>
          <p:cNvPr id="111626" name="Text Box 10"/>
          <p:cNvSpPr txBox="1">
            <a:spLocks noChangeArrowheads="1"/>
          </p:cNvSpPr>
          <p:nvPr/>
        </p:nvSpPr>
        <p:spPr bwMode="auto">
          <a:xfrm>
            <a:off x="2895600" y="3810000"/>
            <a:ext cx="395288" cy="366713"/>
          </a:xfrm>
          <a:prstGeom prst="rect">
            <a:avLst/>
          </a:prstGeom>
          <a:noFill/>
          <a:ln w="9525">
            <a:noFill/>
            <a:miter lim="800000"/>
            <a:headEnd/>
            <a:tailEnd/>
          </a:ln>
        </p:spPr>
        <p:txBody>
          <a:bodyPr wrap="none">
            <a:prstTxWarp prst="textNoShape">
              <a:avLst/>
            </a:prstTxWarp>
            <a:spAutoFit/>
          </a:bodyPr>
          <a:lstStyle/>
          <a:p>
            <a:r>
              <a:rPr lang="en-US"/>
              <a:t>L</a:t>
            </a:r>
            <a:r>
              <a:rPr lang="en-US" baseline="-25000"/>
              <a:t>1</a:t>
            </a:r>
          </a:p>
        </p:txBody>
      </p:sp>
      <p:sp>
        <p:nvSpPr>
          <p:cNvPr id="111627" name="Text Box 11"/>
          <p:cNvSpPr txBox="1">
            <a:spLocks noChangeArrowheads="1"/>
          </p:cNvSpPr>
          <p:nvPr/>
        </p:nvSpPr>
        <p:spPr bwMode="auto">
          <a:xfrm>
            <a:off x="2590800" y="3505200"/>
            <a:ext cx="806450" cy="366713"/>
          </a:xfrm>
          <a:prstGeom prst="rect">
            <a:avLst/>
          </a:prstGeom>
          <a:noFill/>
          <a:ln w="9525">
            <a:noFill/>
            <a:miter lim="800000"/>
            <a:headEnd/>
            <a:tailEnd/>
          </a:ln>
        </p:spPr>
        <p:txBody>
          <a:bodyPr wrap="none">
            <a:prstTxWarp prst="textNoShape">
              <a:avLst/>
            </a:prstTxWarp>
            <a:spAutoFit/>
          </a:bodyPr>
          <a:lstStyle/>
          <a:p>
            <a:r>
              <a:rPr lang="en-US"/>
              <a:t>STOP</a:t>
            </a:r>
          </a:p>
        </p:txBody>
      </p:sp>
      <p:sp>
        <p:nvSpPr>
          <p:cNvPr id="111628" name="Text Box 12"/>
          <p:cNvSpPr txBox="1">
            <a:spLocks noChangeArrowheads="1"/>
          </p:cNvSpPr>
          <p:nvPr/>
        </p:nvSpPr>
        <p:spPr bwMode="auto">
          <a:xfrm>
            <a:off x="5791200" y="3505200"/>
            <a:ext cx="1066800" cy="366713"/>
          </a:xfrm>
          <a:prstGeom prst="rect">
            <a:avLst/>
          </a:prstGeom>
          <a:noFill/>
          <a:ln w="9525">
            <a:noFill/>
            <a:miter lim="800000"/>
            <a:headEnd/>
            <a:tailEnd/>
          </a:ln>
        </p:spPr>
        <p:txBody>
          <a:bodyPr>
            <a:prstTxWarp prst="textNoShape">
              <a:avLst/>
            </a:prstTxWarp>
            <a:spAutoFit/>
          </a:bodyPr>
          <a:lstStyle/>
          <a:p>
            <a:r>
              <a:rPr lang="en-US" dirty="0" err="1" smtClean="0"/>
              <a:t>PP</a:t>
            </a:r>
            <a:r>
              <a:rPr lang="en-US" sz="1600" dirty="0" err="1" smtClean="0">
                <a:solidFill>
                  <a:srgbClr val="FF0000"/>
                </a:solidFill>
              </a:rPr>
              <a:t>in</a:t>
            </a:r>
            <a:endParaRPr lang="en-US" dirty="0">
              <a:latin typeface="Times New Roman" charset="0"/>
            </a:endParaRPr>
          </a:p>
        </p:txBody>
      </p:sp>
      <p:sp>
        <p:nvSpPr>
          <p:cNvPr id="111629" name="Text Box 13"/>
          <p:cNvSpPr txBox="1">
            <a:spLocks noChangeArrowheads="1"/>
          </p:cNvSpPr>
          <p:nvPr/>
        </p:nvSpPr>
        <p:spPr bwMode="auto">
          <a:xfrm>
            <a:off x="6705600" y="3505200"/>
            <a:ext cx="806450" cy="366713"/>
          </a:xfrm>
          <a:prstGeom prst="rect">
            <a:avLst/>
          </a:prstGeom>
          <a:noFill/>
          <a:ln w="9525">
            <a:noFill/>
            <a:miter lim="800000"/>
            <a:headEnd/>
            <a:tailEnd/>
          </a:ln>
        </p:spPr>
        <p:txBody>
          <a:bodyPr wrap="none">
            <a:prstTxWarp prst="textNoShape">
              <a:avLst/>
            </a:prstTxWarp>
            <a:spAutoFit/>
          </a:bodyPr>
          <a:lstStyle/>
          <a:p>
            <a:r>
              <a:rPr lang="en-US"/>
              <a:t>STOP</a:t>
            </a:r>
          </a:p>
        </p:txBody>
      </p:sp>
      <p:sp>
        <p:nvSpPr>
          <p:cNvPr id="111630" name="Text Box 14"/>
          <p:cNvSpPr txBox="1">
            <a:spLocks noChangeArrowheads="1"/>
          </p:cNvSpPr>
          <p:nvPr/>
        </p:nvSpPr>
        <p:spPr bwMode="auto">
          <a:xfrm>
            <a:off x="5029200" y="3810000"/>
            <a:ext cx="433388" cy="366713"/>
          </a:xfrm>
          <a:prstGeom prst="rect">
            <a:avLst/>
          </a:prstGeom>
          <a:noFill/>
          <a:ln w="9525">
            <a:noFill/>
            <a:miter lim="800000"/>
            <a:headEnd/>
            <a:tailEnd/>
          </a:ln>
        </p:spPr>
        <p:txBody>
          <a:bodyPr wrap="none">
            <a:prstTxWarp prst="textNoShape">
              <a:avLst/>
            </a:prstTxWarp>
            <a:spAutoFit/>
          </a:bodyPr>
          <a:lstStyle/>
          <a:p>
            <a:r>
              <a:rPr lang="en-US"/>
              <a:t>R</a:t>
            </a:r>
            <a:r>
              <a:rPr lang="en-US" baseline="-25000"/>
              <a:t>1</a:t>
            </a:r>
          </a:p>
        </p:txBody>
      </p:sp>
      <p:sp>
        <p:nvSpPr>
          <p:cNvPr id="111631" name="Text Box 15"/>
          <p:cNvSpPr txBox="1">
            <a:spLocks noChangeArrowheads="1"/>
          </p:cNvSpPr>
          <p:nvPr/>
        </p:nvSpPr>
        <p:spPr bwMode="auto">
          <a:xfrm>
            <a:off x="6019800" y="3810000"/>
            <a:ext cx="433388" cy="366713"/>
          </a:xfrm>
          <a:prstGeom prst="rect">
            <a:avLst/>
          </a:prstGeom>
          <a:noFill/>
          <a:ln w="9525">
            <a:noFill/>
            <a:miter lim="800000"/>
            <a:headEnd/>
            <a:tailEnd/>
          </a:ln>
        </p:spPr>
        <p:txBody>
          <a:bodyPr wrap="none">
            <a:prstTxWarp prst="textNoShape">
              <a:avLst/>
            </a:prstTxWarp>
            <a:spAutoFit/>
          </a:bodyPr>
          <a:lstStyle/>
          <a:p>
            <a:r>
              <a:rPr lang="en-US"/>
              <a:t>R</a:t>
            </a:r>
            <a:r>
              <a:rPr lang="en-US" baseline="-25000"/>
              <a:t>2</a:t>
            </a:r>
          </a:p>
        </p:txBody>
      </p:sp>
      <p:sp>
        <p:nvSpPr>
          <p:cNvPr id="111632" name="Text Box 16"/>
          <p:cNvSpPr txBox="1">
            <a:spLocks noChangeArrowheads="1"/>
          </p:cNvSpPr>
          <p:nvPr/>
        </p:nvSpPr>
        <p:spPr bwMode="auto">
          <a:xfrm>
            <a:off x="6858000" y="3810000"/>
            <a:ext cx="433388" cy="366713"/>
          </a:xfrm>
          <a:prstGeom prst="rect">
            <a:avLst/>
          </a:prstGeom>
          <a:noFill/>
          <a:ln w="9525">
            <a:noFill/>
            <a:miter lim="800000"/>
            <a:headEnd/>
            <a:tailEnd/>
          </a:ln>
        </p:spPr>
        <p:txBody>
          <a:bodyPr wrap="none">
            <a:prstTxWarp prst="textNoShape">
              <a:avLst/>
            </a:prstTxWarp>
            <a:spAutoFit/>
          </a:bodyPr>
          <a:lstStyle/>
          <a:p>
            <a:r>
              <a:rPr lang="en-US"/>
              <a:t>R</a:t>
            </a:r>
            <a:r>
              <a:rPr lang="en-US" baseline="-25000"/>
              <a:t>3</a:t>
            </a:r>
          </a:p>
        </p:txBody>
      </p:sp>
      <p:sp>
        <p:nvSpPr>
          <p:cNvPr id="111633" name="Text Box 17"/>
          <p:cNvSpPr txBox="1">
            <a:spLocks noChangeArrowheads="1"/>
          </p:cNvSpPr>
          <p:nvPr/>
        </p:nvSpPr>
        <p:spPr bwMode="auto">
          <a:xfrm>
            <a:off x="304800" y="4419600"/>
            <a:ext cx="7169179" cy="1323439"/>
          </a:xfrm>
          <a:prstGeom prst="rect">
            <a:avLst/>
          </a:prstGeom>
          <a:noFill/>
          <a:ln w="9525">
            <a:noFill/>
            <a:miter lim="800000"/>
            <a:headEnd/>
            <a:tailEnd/>
          </a:ln>
        </p:spPr>
        <p:txBody>
          <a:bodyPr wrap="none">
            <a:prstTxWarp prst="textNoShape">
              <a:avLst/>
            </a:prstTxWarp>
            <a:spAutoFit/>
          </a:bodyPr>
          <a:lstStyle/>
          <a:p>
            <a:r>
              <a:rPr lang="en-US" sz="2000" dirty="0">
                <a:latin typeface="Times New Roman" charset="0"/>
              </a:rPr>
              <a:t>P</a:t>
            </a:r>
            <a:r>
              <a:rPr lang="en-US" sz="2000" baseline="-25000" dirty="0">
                <a:latin typeface="Times New Roman" charset="0"/>
              </a:rPr>
              <a:t>L</a:t>
            </a:r>
            <a:r>
              <a:rPr lang="en-US" sz="2000" dirty="0">
                <a:latin typeface="Times New Roman" charset="0"/>
              </a:rPr>
              <a:t>(STOP | </a:t>
            </a:r>
            <a:r>
              <a:rPr lang="en-US" sz="2000" dirty="0" err="1" smtClean="0">
                <a:latin typeface="Times New Roman" charset="0"/>
              </a:rPr>
              <a:t>VP</a:t>
            </a:r>
            <a:r>
              <a:rPr lang="en-US" dirty="0" err="1" smtClean="0">
                <a:solidFill>
                  <a:srgbClr val="FF0000"/>
                </a:solidFill>
                <a:latin typeface="Times New Roman" charset="0"/>
              </a:rPr>
              <a:t>put</a:t>
            </a:r>
            <a:r>
              <a:rPr lang="en-US" dirty="0" smtClean="0">
                <a:latin typeface="Times New Roman" charset="0"/>
              </a:rPr>
              <a:t>) </a:t>
            </a:r>
            <a:r>
              <a:rPr lang="en-US" dirty="0">
                <a:latin typeface="Times New Roman" charset="0"/>
              </a:rPr>
              <a:t>* </a:t>
            </a:r>
            <a:r>
              <a:rPr lang="en-US" sz="2000" dirty="0">
                <a:latin typeface="Times New Roman" charset="0"/>
              </a:rPr>
              <a:t>P</a:t>
            </a:r>
            <a:r>
              <a:rPr lang="en-US" sz="2000" baseline="-25000" dirty="0">
                <a:latin typeface="Times New Roman" charset="0"/>
              </a:rPr>
              <a:t>H</a:t>
            </a:r>
            <a:r>
              <a:rPr lang="en-US" sz="2000" dirty="0">
                <a:latin typeface="Times New Roman" charset="0"/>
              </a:rPr>
              <a:t>(VBD | </a:t>
            </a:r>
            <a:r>
              <a:rPr lang="en-US" sz="2000" dirty="0" err="1" smtClean="0">
                <a:latin typeface="Times New Roman" charset="0"/>
              </a:rPr>
              <a:t>Vp</a:t>
            </a:r>
            <a:r>
              <a:rPr lang="en-US" dirty="0" err="1" smtClean="0">
                <a:solidFill>
                  <a:srgbClr val="FF0000"/>
                </a:solidFill>
                <a:latin typeface="Times New Roman" charset="0"/>
              </a:rPr>
              <a:t>put</a:t>
            </a:r>
            <a:r>
              <a:rPr lang="en-US" sz="2000" dirty="0" smtClean="0">
                <a:latin typeface="Times New Roman" charset="0"/>
              </a:rPr>
              <a:t>)</a:t>
            </a:r>
            <a:r>
              <a:rPr lang="en-US" sz="2000" dirty="0">
                <a:latin typeface="Times New Roman" charset="0"/>
              </a:rPr>
              <a:t>* </a:t>
            </a:r>
            <a:r>
              <a:rPr lang="en-US" dirty="0">
                <a:latin typeface="Times New Roman" charset="0"/>
              </a:rPr>
              <a:t>  </a:t>
            </a:r>
          </a:p>
          <a:p>
            <a:r>
              <a:rPr lang="en-US" dirty="0">
                <a:latin typeface="Times New Roman" charset="0"/>
              </a:rPr>
              <a:t>                                              </a:t>
            </a:r>
            <a:r>
              <a:rPr lang="en-US" sz="2000" dirty="0" err="1">
                <a:latin typeface="Times New Roman" charset="0"/>
              </a:rPr>
              <a:t>P</a:t>
            </a:r>
            <a:r>
              <a:rPr lang="en-US" sz="2000" baseline="-25000" dirty="0" err="1">
                <a:latin typeface="Times New Roman" charset="0"/>
              </a:rPr>
              <a:t>R</a:t>
            </a:r>
            <a:r>
              <a:rPr lang="en-US" sz="2000" dirty="0" err="1">
                <a:latin typeface="Times New Roman" charset="0"/>
              </a:rPr>
              <a:t>(</a:t>
            </a:r>
            <a:r>
              <a:rPr lang="en-US" sz="2000" dirty="0" err="1" smtClean="0">
                <a:latin typeface="Times New Roman" charset="0"/>
              </a:rPr>
              <a:t>NP</a:t>
            </a:r>
            <a:r>
              <a:rPr lang="en-US" dirty="0" err="1" smtClean="0">
                <a:solidFill>
                  <a:srgbClr val="FF0000"/>
                </a:solidFill>
                <a:latin typeface="Times New Roman" charset="0"/>
              </a:rPr>
              <a:t>dog</a:t>
            </a:r>
            <a:r>
              <a:rPr lang="en-US" dirty="0" smtClean="0">
                <a:solidFill>
                  <a:srgbClr val="FF0000"/>
                </a:solidFill>
                <a:latin typeface="Times New Roman" charset="0"/>
              </a:rPr>
              <a:t> </a:t>
            </a:r>
            <a:r>
              <a:rPr lang="en-US" sz="2000" dirty="0">
                <a:latin typeface="Times New Roman" charset="0"/>
              </a:rPr>
              <a:t>| </a:t>
            </a:r>
            <a:r>
              <a:rPr lang="en-US" sz="2000" dirty="0" err="1" smtClean="0">
                <a:latin typeface="Times New Roman" charset="0"/>
              </a:rPr>
              <a:t>VP</a:t>
            </a:r>
            <a:r>
              <a:rPr lang="en-US" dirty="0" err="1" smtClean="0">
                <a:solidFill>
                  <a:srgbClr val="FF0000"/>
                </a:solidFill>
                <a:latin typeface="Times New Roman" charset="0"/>
              </a:rPr>
              <a:t>put</a:t>
            </a:r>
            <a:r>
              <a:rPr lang="en-US" sz="2000" dirty="0" smtClean="0">
                <a:latin typeface="Times New Roman" charset="0"/>
              </a:rPr>
              <a:t>)</a:t>
            </a:r>
            <a:r>
              <a:rPr lang="en-US" dirty="0">
                <a:latin typeface="Times New Roman" charset="0"/>
              </a:rPr>
              <a:t>*</a:t>
            </a:r>
          </a:p>
          <a:p>
            <a:r>
              <a:rPr lang="en-US" sz="2000" dirty="0">
                <a:latin typeface="Times New Roman" charset="0"/>
              </a:rPr>
              <a:t>                                                  </a:t>
            </a:r>
            <a:r>
              <a:rPr lang="en-US" sz="2000" dirty="0" err="1">
                <a:latin typeface="Times New Roman" charset="0"/>
              </a:rPr>
              <a:t>P</a:t>
            </a:r>
            <a:r>
              <a:rPr lang="en-US" sz="2000" baseline="-25000" dirty="0" err="1">
                <a:latin typeface="Times New Roman" charset="0"/>
              </a:rPr>
              <a:t>R</a:t>
            </a:r>
            <a:r>
              <a:rPr lang="en-US" sz="2000" dirty="0" err="1">
                <a:latin typeface="Times New Roman" charset="0"/>
              </a:rPr>
              <a:t>(</a:t>
            </a:r>
            <a:r>
              <a:rPr lang="en-US" sz="2000" dirty="0" err="1" smtClean="0">
                <a:latin typeface="Times New Roman" charset="0"/>
              </a:rPr>
              <a:t>PP</a:t>
            </a:r>
            <a:r>
              <a:rPr lang="en-US" dirty="0" err="1" smtClean="0">
                <a:solidFill>
                  <a:srgbClr val="FF0000"/>
                </a:solidFill>
                <a:latin typeface="Times New Roman" charset="0"/>
              </a:rPr>
              <a:t>in</a:t>
            </a:r>
            <a:r>
              <a:rPr lang="en-US" dirty="0" smtClean="0">
                <a:solidFill>
                  <a:srgbClr val="FF0000"/>
                </a:solidFill>
                <a:latin typeface="Times New Roman" charset="0"/>
              </a:rPr>
              <a:t> </a:t>
            </a:r>
            <a:r>
              <a:rPr lang="en-US" sz="2000" dirty="0">
                <a:latin typeface="Times New Roman" charset="0"/>
              </a:rPr>
              <a:t>| </a:t>
            </a:r>
            <a:r>
              <a:rPr lang="en-US" sz="2000" dirty="0" err="1" smtClean="0">
                <a:latin typeface="Times New Roman" charset="0"/>
              </a:rPr>
              <a:t>VP</a:t>
            </a:r>
            <a:r>
              <a:rPr lang="en-US" dirty="0" err="1" smtClean="0">
                <a:solidFill>
                  <a:srgbClr val="FF0000"/>
                </a:solidFill>
                <a:latin typeface="Times New Roman" charset="0"/>
              </a:rPr>
              <a:t>put</a:t>
            </a:r>
            <a:r>
              <a:rPr lang="en-US" sz="2000" dirty="0" smtClean="0">
                <a:latin typeface="Times New Roman" charset="0"/>
              </a:rPr>
              <a:t>) </a:t>
            </a:r>
            <a:r>
              <a:rPr lang="en-US" sz="2000" dirty="0">
                <a:latin typeface="Times New Roman" charset="0"/>
              </a:rPr>
              <a:t>* P</a:t>
            </a:r>
            <a:r>
              <a:rPr lang="en-US" sz="2000" baseline="-25000" dirty="0">
                <a:latin typeface="Times New Roman" charset="0"/>
              </a:rPr>
              <a:t>R</a:t>
            </a:r>
            <a:r>
              <a:rPr lang="en-US" sz="2000" dirty="0">
                <a:latin typeface="Times New Roman" charset="0"/>
              </a:rPr>
              <a:t>(STOP |</a:t>
            </a:r>
            <a:r>
              <a:rPr lang="en-US" sz="2000" dirty="0" smtClean="0">
                <a:latin typeface="Times New Roman" charset="0"/>
              </a:rPr>
              <a:t> </a:t>
            </a:r>
            <a:r>
              <a:rPr lang="en-US" sz="2000" dirty="0" err="1" smtClean="0">
                <a:latin typeface="Times New Roman" charset="0"/>
              </a:rPr>
              <a:t>PP</a:t>
            </a:r>
            <a:r>
              <a:rPr lang="en-US" dirty="0" err="1" smtClean="0">
                <a:solidFill>
                  <a:srgbClr val="FF0000"/>
                </a:solidFill>
                <a:latin typeface="Times New Roman" charset="0"/>
              </a:rPr>
              <a:t>in</a:t>
            </a:r>
            <a:r>
              <a:rPr lang="en-US" sz="2000" dirty="0" smtClean="0">
                <a:latin typeface="Times New Roman" charset="0"/>
              </a:rPr>
              <a:t>)</a:t>
            </a:r>
            <a:endParaRPr lang="en-US" sz="2400" dirty="0">
              <a:latin typeface="Times New Roman" charset="0"/>
            </a:endParaRPr>
          </a:p>
          <a:p>
            <a:endParaRPr lang="en-US" sz="2000" dirty="0">
              <a:latin typeface="Times New Roman" charset="0"/>
            </a:endParaRPr>
          </a:p>
        </p:txBody>
      </p:sp>
      <p:sp>
        <p:nvSpPr>
          <p:cNvPr id="111634" name="Line 18"/>
          <p:cNvSpPr>
            <a:spLocks noChangeShapeType="1"/>
          </p:cNvSpPr>
          <p:nvPr/>
        </p:nvSpPr>
        <p:spPr bwMode="auto">
          <a:xfrm flipV="1">
            <a:off x="1524000" y="4114800"/>
            <a:ext cx="1447800" cy="381000"/>
          </a:xfrm>
          <a:prstGeom prst="line">
            <a:avLst/>
          </a:prstGeom>
          <a:noFill/>
          <a:ln w="9525">
            <a:solidFill>
              <a:schemeClr val="tx1"/>
            </a:solidFill>
            <a:round/>
            <a:headEnd/>
            <a:tailEnd/>
          </a:ln>
        </p:spPr>
        <p:txBody>
          <a:bodyPr>
            <a:prstTxWarp prst="textNoShape">
              <a:avLst/>
            </a:prstTxWarp>
          </a:bodyPr>
          <a:lstStyle/>
          <a:p>
            <a:endParaRPr lang="en-US"/>
          </a:p>
        </p:txBody>
      </p:sp>
      <p:sp>
        <p:nvSpPr>
          <p:cNvPr id="111635" name="Line 19"/>
          <p:cNvSpPr>
            <a:spLocks noChangeShapeType="1"/>
          </p:cNvSpPr>
          <p:nvPr/>
        </p:nvSpPr>
        <p:spPr bwMode="auto">
          <a:xfrm>
            <a:off x="3962400" y="4114800"/>
            <a:ext cx="0" cy="381000"/>
          </a:xfrm>
          <a:prstGeom prst="line">
            <a:avLst/>
          </a:prstGeom>
          <a:noFill/>
          <a:ln w="9525">
            <a:solidFill>
              <a:schemeClr val="tx1"/>
            </a:solidFill>
            <a:round/>
            <a:headEnd/>
            <a:tailEnd/>
          </a:ln>
        </p:spPr>
        <p:txBody>
          <a:bodyPr>
            <a:prstTxWarp prst="textNoShape">
              <a:avLst/>
            </a:prstTxWarp>
          </a:bodyPr>
          <a:lstStyle/>
          <a:p>
            <a:endParaRPr lang="en-US"/>
          </a:p>
        </p:txBody>
      </p:sp>
      <p:sp>
        <p:nvSpPr>
          <p:cNvPr id="111636" name="Line 20"/>
          <p:cNvSpPr>
            <a:spLocks noChangeShapeType="1"/>
          </p:cNvSpPr>
          <p:nvPr/>
        </p:nvSpPr>
        <p:spPr bwMode="auto">
          <a:xfrm flipH="1">
            <a:off x="4724400" y="4114800"/>
            <a:ext cx="533400" cy="609600"/>
          </a:xfrm>
          <a:prstGeom prst="line">
            <a:avLst/>
          </a:prstGeom>
          <a:noFill/>
          <a:ln w="9525">
            <a:solidFill>
              <a:schemeClr val="tx1"/>
            </a:solidFill>
            <a:round/>
            <a:headEnd/>
            <a:tailEnd/>
          </a:ln>
        </p:spPr>
        <p:txBody>
          <a:bodyPr>
            <a:prstTxWarp prst="textNoShape">
              <a:avLst/>
            </a:prstTxWarp>
          </a:bodyPr>
          <a:lstStyle/>
          <a:p>
            <a:endParaRPr lang="en-US"/>
          </a:p>
        </p:txBody>
      </p:sp>
      <p:sp>
        <p:nvSpPr>
          <p:cNvPr id="111637" name="Line 21"/>
          <p:cNvSpPr>
            <a:spLocks noChangeShapeType="1"/>
          </p:cNvSpPr>
          <p:nvPr/>
        </p:nvSpPr>
        <p:spPr bwMode="auto">
          <a:xfrm flipH="1">
            <a:off x="5029200" y="4114800"/>
            <a:ext cx="1143000" cy="1066800"/>
          </a:xfrm>
          <a:prstGeom prst="line">
            <a:avLst/>
          </a:prstGeom>
          <a:noFill/>
          <a:ln w="9525">
            <a:solidFill>
              <a:schemeClr val="tx1"/>
            </a:solidFill>
            <a:round/>
            <a:headEnd/>
            <a:tailEnd/>
          </a:ln>
        </p:spPr>
        <p:txBody>
          <a:bodyPr>
            <a:prstTxWarp prst="textNoShape">
              <a:avLst/>
            </a:prstTxWarp>
          </a:bodyPr>
          <a:lstStyle/>
          <a:p>
            <a:endParaRPr lang="en-US"/>
          </a:p>
        </p:txBody>
      </p:sp>
      <p:sp>
        <p:nvSpPr>
          <p:cNvPr id="111638" name="Line 22"/>
          <p:cNvSpPr>
            <a:spLocks noChangeShapeType="1"/>
          </p:cNvSpPr>
          <p:nvPr/>
        </p:nvSpPr>
        <p:spPr bwMode="auto">
          <a:xfrm flipH="1">
            <a:off x="6858000" y="4114800"/>
            <a:ext cx="228600" cy="762000"/>
          </a:xfrm>
          <a:prstGeom prst="line">
            <a:avLst/>
          </a:prstGeom>
          <a:noFill/>
          <a:ln w="9525">
            <a:solidFill>
              <a:schemeClr val="tx1"/>
            </a:solidFill>
            <a:round/>
            <a:headEnd/>
            <a:tailEnd/>
          </a:ln>
        </p:spPr>
        <p:txBody>
          <a:bodyPr>
            <a:prstTxWarp prst="textNoShape">
              <a:avLst/>
            </a:prstTxWarp>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162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162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1162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1162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162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1163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11628"/>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1163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1629"/>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11632"/>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11634"/>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11635"/>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11636"/>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11637"/>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11638"/>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116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623" grpId="0"/>
      <p:bldP spid="111624" grpId="0"/>
      <p:bldP spid="111625" grpId="0"/>
      <p:bldP spid="111626" grpId="0"/>
      <p:bldP spid="111627" grpId="0"/>
      <p:bldP spid="111628" grpId="0"/>
      <p:bldP spid="111629" grpId="0"/>
      <p:bldP spid="111630" grpId="0"/>
      <p:bldP spid="111631" grpId="0"/>
      <p:bldP spid="111632" grpId="0"/>
      <p:bldP spid="111633" grpId="0"/>
      <p:bldP spid="111634" grpId="0" animBg="1"/>
      <p:bldP spid="111635" grpId="0" animBg="1"/>
      <p:bldP spid="111636" grpId="0" animBg="1"/>
      <p:bldP spid="111637" grpId="0" animBg="1"/>
      <p:bldP spid="111638" grpId="0" animBg="1"/>
    </p:bldLst>
  </p:timing>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5298" name="Text Box 8"/>
          <p:cNvSpPr txBox="1">
            <a:spLocks noChangeArrowheads="1"/>
          </p:cNvSpPr>
          <p:nvPr/>
        </p:nvSpPr>
        <p:spPr bwMode="auto">
          <a:xfrm>
            <a:off x="3200400" y="1981200"/>
            <a:ext cx="4538497" cy="369332"/>
          </a:xfrm>
          <a:prstGeom prst="rect">
            <a:avLst/>
          </a:prstGeom>
          <a:noFill/>
          <a:ln w="9525">
            <a:noFill/>
            <a:miter lim="800000"/>
            <a:headEnd/>
            <a:tailEnd/>
          </a:ln>
        </p:spPr>
        <p:txBody>
          <a:bodyPr wrap="none">
            <a:prstTxWarp prst="textNoShape">
              <a:avLst/>
            </a:prstTxWarp>
            <a:spAutoFit/>
          </a:bodyPr>
          <a:lstStyle/>
          <a:p>
            <a:r>
              <a:rPr lang="en-US" dirty="0" err="1"/>
              <a:t>Count(</a:t>
            </a:r>
            <a:r>
              <a:rPr lang="en-US" dirty="0" err="1" smtClean="0"/>
              <a:t>PP</a:t>
            </a:r>
            <a:r>
              <a:rPr lang="en-US" sz="1600" dirty="0" err="1" smtClean="0">
                <a:solidFill>
                  <a:srgbClr val="FF0000"/>
                </a:solidFill>
              </a:rPr>
              <a:t>in</a:t>
            </a:r>
            <a:r>
              <a:rPr lang="en-US" sz="1600" dirty="0" smtClean="0">
                <a:solidFill>
                  <a:srgbClr val="FF0000"/>
                </a:solidFill>
              </a:rPr>
              <a:t> </a:t>
            </a:r>
            <a:r>
              <a:rPr lang="en-US" dirty="0"/>
              <a:t>right of head in a </a:t>
            </a:r>
            <a:r>
              <a:rPr lang="en-US" dirty="0" err="1" smtClean="0">
                <a:solidFill>
                  <a:srgbClr val="000000"/>
                </a:solidFill>
              </a:rPr>
              <a:t>VP</a:t>
            </a:r>
            <a:r>
              <a:rPr lang="en-US" sz="1600" dirty="0" err="1" smtClean="0">
                <a:solidFill>
                  <a:srgbClr val="FF0000"/>
                </a:solidFill>
              </a:rPr>
              <a:t>put</a:t>
            </a:r>
            <a:r>
              <a:rPr lang="en-US" sz="1600" dirty="0" smtClean="0">
                <a:solidFill>
                  <a:srgbClr val="FF0000"/>
                </a:solidFill>
              </a:rPr>
              <a:t> </a:t>
            </a:r>
            <a:r>
              <a:rPr lang="en-US" dirty="0"/>
              <a:t>production)</a:t>
            </a:r>
          </a:p>
        </p:txBody>
      </p:sp>
      <p:sp>
        <p:nvSpPr>
          <p:cNvPr id="55299" name="Rectangle 2"/>
          <p:cNvSpPr>
            <a:spLocks noGrp="1" noChangeArrowheads="1"/>
          </p:cNvSpPr>
          <p:nvPr>
            <p:ph type="title" idx="4294967295"/>
          </p:nvPr>
        </p:nvSpPr>
        <p:spPr/>
        <p:txBody>
          <a:bodyPr/>
          <a:lstStyle/>
          <a:p>
            <a:r>
              <a:rPr lang="en-US" sz="3200"/>
              <a:t>Estimating Production Generation Parameters</a:t>
            </a:r>
          </a:p>
        </p:txBody>
      </p:sp>
      <p:sp>
        <p:nvSpPr>
          <p:cNvPr id="55300" name="Rectangle 3"/>
          <p:cNvSpPr>
            <a:spLocks noGrp="1" noChangeArrowheads="1"/>
          </p:cNvSpPr>
          <p:nvPr>
            <p:ph type="body" idx="4294967295"/>
          </p:nvPr>
        </p:nvSpPr>
        <p:spPr>
          <a:xfrm>
            <a:off x="381000" y="1371600"/>
            <a:ext cx="8458200" cy="609600"/>
          </a:xfrm>
        </p:spPr>
        <p:txBody>
          <a:bodyPr/>
          <a:lstStyle/>
          <a:p>
            <a:r>
              <a:rPr lang="en-US" sz="2800"/>
              <a:t>Estimate P</a:t>
            </a:r>
            <a:r>
              <a:rPr lang="en-US" sz="2800" baseline="-25000"/>
              <a:t>H</a:t>
            </a:r>
            <a:r>
              <a:rPr lang="en-US" sz="2800"/>
              <a:t>, P</a:t>
            </a:r>
            <a:r>
              <a:rPr lang="en-US" sz="2800" baseline="-25000"/>
              <a:t>L</a:t>
            </a:r>
            <a:r>
              <a:rPr lang="en-US" sz="2800"/>
              <a:t>, and P</a:t>
            </a:r>
            <a:r>
              <a:rPr lang="en-US" sz="2800" baseline="-25000"/>
              <a:t>R</a:t>
            </a:r>
            <a:r>
              <a:rPr lang="en-US" sz="2800"/>
              <a:t> parameters from treebank data.</a:t>
            </a:r>
          </a:p>
        </p:txBody>
      </p:sp>
      <p:sp>
        <p:nvSpPr>
          <p:cNvPr id="55301" name="Text Box 5"/>
          <p:cNvSpPr txBox="1">
            <a:spLocks noChangeArrowheads="1"/>
          </p:cNvSpPr>
          <p:nvPr/>
        </p:nvSpPr>
        <p:spPr bwMode="auto">
          <a:xfrm>
            <a:off x="533400" y="2133600"/>
            <a:ext cx="1847969" cy="369332"/>
          </a:xfrm>
          <a:prstGeom prst="rect">
            <a:avLst/>
          </a:prstGeom>
          <a:noFill/>
          <a:ln w="9525">
            <a:noFill/>
            <a:miter lim="800000"/>
            <a:headEnd/>
            <a:tailEnd/>
          </a:ln>
        </p:spPr>
        <p:txBody>
          <a:bodyPr wrap="none">
            <a:prstTxWarp prst="textNoShape">
              <a:avLst/>
            </a:prstTxWarp>
            <a:spAutoFit/>
          </a:bodyPr>
          <a:lstStyle/>
          <a:p>
            <a:r>
              <a:rPr lang="en-US" dirty="0" err="1"/>
              <a:t>P</a:t>
            </a:r>
            <a:r>
              <a:rPr lang="en-US" baseline="-25000" dirty="0" err="1"/>
              <a:t>R</a:t>
            </a:r>
            <a:r>
              <a:rPr lang="en-US" dirty="0" err="1"/>
              <a:t>(</a:t>
            </a:r>
            <a:r>
              <a:rPr lang="en-US" dirty="0" err="1" smtClean="0"/>
              <a:t>PP</a:t>
            </a:r>
            <a:r>
              <a:rPr lang="en-US" sz="1600" dirty="0" err="1" smtClean="0">
                <a:solidFill>
                  <a:srgbClr val="FF0000"/>
                </a:solidFill>
              </a:rPr>
              <a:t>in</a:t>
            </a:r>
            <a:r>
              <a:rPr lang="en-US" dirty="0" smtClean="0">
                <a:solidFill>
                  <a:srgbClr val="FF0000"/>
                </a:solidFill>
              </a:rPr>
              <a:t> </a:t>
            </a:r>
            <a:r>
              <a:rPr lang="en-US" dirty="0"/>
              <a:t>| </a:t>
            </a:r>
            <a:r>
              <a:rPr lang="en-US" dirty="0" err="1" smtClean="0"/>
              <a:t>VP</a:t>
            </a:r>
            <a:r>
              <a:rPr lang="en-US" sz="1600" dirty="0" err="1" smtClean="0">
                <a:solidFill>
                  <a:srgbClr val="FF0000"/>
                </a:solidFill>
              </a:rPr>
              <a:t>put</a:t>
            </a:r>
            <a:r>
              <a:rPr lang="en-US" dirty="0" smtClean="0"/>
              <a:t>) </a:t>
            </a:r>
            <a:r>
              <a:rPr lang="en-US" dirty="0"/>
              <a:t>=</a:t>
            </a:r>
          </a:p>
        </p:txBody>
      </p:sp>
      <p:sp>
        <p:nvSpPr>
          <p:cNvPr id="55302" name="Text Box 6"/>
          <p:cNvSpPr txBox="1">
            <a:spLocks noChangeArrowheads="1"/>
          </p:cNvSpPr>
          <p:nvPr/>
        </p:nvSpPr>
        <p:spPr bwMode="auto">
          <a:xfrm>
            <a:off x="3810000" y="2362200"/>
            <a:ext cx="4613275" cy="369888"/>
          </a:xfrm>
          <a:prstGeom prst="rect">
            <a:avLst/>
          </a:prstGeom>
          <a:noFill/>
          <a:ln w="9525">
            <a:noFill/>
            <a:miter lim="800000"/>
            <a:headEnd/>
            <a:tailEnd/>
          </a:ln>
        </p:spPr>
        <p:txBody>
          <a:bodyPr wrap="none">
            <a:prstTxWarp prst="textNoShape">
              <a:avLst/>
            </a:prstTxWarp>
            <a:spAutoFit/>
          </a:bodyPr>
          <a:lstStyle/>
          <a:p>
            <a:r>
              <a:rPr lang="en-US"/>
              <a:t>Count(symbol right of head in a VP</a:t>
            </a:r>
            <a:r>
              <a:rPr lang="en-US" sz="1600">
                <a:solidFill>
                  <a:srgbClr val="FF0000"/>
                </a:solidFill>
              </a:rPr>
              <a:t>put-VBD</a:t>
            </a:r>
            <a:r>
              <a:rPr lang="en-US"/>
              <a:t>)</a:t>
            </a:r>
          </a:p>
        </p:txBody>
      </p:sp>
      <p:sp>
        <p:nvSpPr>
          <p:cNvPr id="55303" name="Line 7"/>
          <p:cNvSpPr>
            <a:spLocks noChangeShapeType="1"/>
          </p:cNvSpPr>
          <p:nvPr/>
        </p:nvSpPr>
        <p:spPr bwMode="auto">
          <a:xfrm>
            <a:off x="3276600" y="2362200"/>
            <a:ext cx="5486400" cy="0"/>
          </a:xfrm>
          <a:prstGeom prst="line">
            <a:avLst/>
          </a:prstGeom>
          <a:noFill/>
          <a:ln w="28575">
            <a:solidFill>
              <a:schemeClr val="tx1"/>
            </a:solidFill>
            <a:round/>
            <a:headEnd/>
            <a:tailEnd/>
          </a:ln>
        </p:spPr>
        <p:txBody>
          <a:bodyPr>
            <a:prstTxWarp prst="textNoShape">
              <a:avLst/>
            </a:prstTxWarp>
          </a:bodyPr>
          <a:lstStyle/>
          <a:p>
            <a:endParaRPr lang="en-US"/>
          </a:p>
        </p:txBody>
      </p:sp>
      <p:sp>
        <p:nvSpPr>
          <p:cNvPr id="55304" name="Text Box 9"/>
          <p:cNvSpPr txBox="1">
            <a:spLocks noChangeArrowheads="1"/>
          </p:cNvSpPr>
          <p:nvPr/>
        </p:nvSpPr>
        <p:spPr bwMode="auto">
          <a:xfrm>
            <a:off x="2971800" y="2819400"/>
            <a:ext cx="4709956" cy="369332"/>
          </a:xfrm>
          <a:prstGeom prst="rect">
            <a:avLst/>
          </a:prstGeom>
          <a:noFill/>
          <a:ln w="9525">
            <a:noFill/>
            <a:miter lim="800000"/>
            <a:headEnd/>
            <a:tailEnd/>
          </a:ln>
        </p:spPr>
        <p:txBody>
          <a:bodyPr wrap="none">
            <a:prstTxWarp prst="textNoShape">
              <a:avLst/>
            </a:prstTxWarp>
            <a:spAutoFit/>
          </a:bodyPr>
          <a:lstStyle/>
          <a:p>
            <a:r>
              <a:rPr lang="en-US" dirty="0" err="1"/>
              <a:t>Count(</a:t>
            </a:r>
            <a:r>
              <a:rPr lang="en-US" dirty="0" err="1" smtClean="0"/>
              <a:t>NP</a:t>
            </a:r>
            <a:r>
              <a:rPr lang="en-US" sz="1600" dirty="0" err="1" smtClean="0">
                <a:solidFill>
                  <a:srgbClr val="FF0000"/>
                </a:solidFill>
              </a:rPr>
              <a:t>dog</a:t>
            </a:r>
            <a:r>
              <a:rPr lang="en-US" dirty="0" smtClean="0"/>
              <a:t> </a:t>
            </a:r>
            <a:r>
              <a:rPr lang="en-US" dirty="0"/>
              <a:t>right of head in a </a:t>
            </a:r>
            <a:r>
              <a:rPr lang="en-US" dirty="0" err="1" smtClean="0">
                <a:solidFill>
                  <a:srgbClr val="000000"/>
                </a:solidFill>
              </a:rPr>
              <a:t>VP</a:t>
            </a:r>
            <a:r>
              <a:rPr lang="en-US" sz="1600" dirty="0" err="1" smtClean="0">
                <a:solidFill>
                  <a:srgbClr val="FF0000"/>
                </a:solidFill>
              </a:rPr>
              <a:t>put</a:t>
            </a:r>
            <a:r>
              <a:rPr lang="en-US" sz="1600" dirty="0" smtClean="0">
                <a:solidFill>
                  <a:srgbClr val="FF0000"/>
                </a:solidFill>
              </a:rPr>
              <a:t> </a:t>
            </a:r>
            <a:r>
              <a:rPr lang="en-US" dirty="0"/>
              <a:t>production)</a:t>
            </a:r>
          </a:p>
        </p:txBody>
      </p:sp>
      <p:sp>
        <p:nvSpPr>
          <p:cNvPr id="55305" name="Text Box 10"/>
          <p:cNvSpPr txBox="1">
            <a:spLocks noChangeArrowheads="1"/>
          </p:cNvSpPr>
          <p:nvPr/>
        </p:nvSpPr>
        <p:spPr bwMode="auto">
          <a:xfrm>
            <a:off x="152400" y="2971800"/>
            <a:ext cx="2149008" cy="369332"/>
          </a:xfrm>
          <a:prstGeom prst="rect">
            <a:avLst/>
          </a:prstGeom>
          <a:noFill/>
          <a:ln w="9525">
            <a:noFill/>
            <a:miter lim="800000"/>
            <a:headEnd/>
            <a:tailEnd/>
          </a:ln>
        </p:spPr>
        <p:txBody>
          <a:bodyPr wrap="none">
            <a:prstTxWarp prst="textNoShape">
              <a:avLst/>
            </a:prstTxWarp>
            <a:spAutoFit/>
          </a:bodyPr>
          <a:lstStyle/>
          <a:p>
            <a:r>
              <a:rPr lang="en-US" dirty="0" err="1"/>
              <a:t>P</a:t>
            </a:r>
            <a:r>
              <a:rPr lang="en-US" baseline="-25000" dirty="0" err="1"/>
              <a:t>R</a:t>
            </a:r>
            <a:r>
              <a:rPr lang="en-US" dirty="0" err="1"/>
              <a:t>(</a:t>
            </a:r>
            <a:r>
              <a:rPr lang="en-US" dirty="0" err="1" smtClean="0"/>
              <a:t>NP</a:t>
            </a:r>
            <a:r>
              <a:rPr lang="en-US" sz="1600" dirty="0" err="1" smtClean="0">
                <a:solidFill>
                  <a:srgbClr val="FF0000"/>
                </a:solidFill>
              </a:rPr>
              <a:t>dog</a:t>
            </a:r>
            <a:r>
              <a:rPr lang="en-US" dirty="0" smtClean="0">
                <a:solidFill>
                  <a:srgbClr val="FF0000"/>
                </a:solidFill>
              </a:rPr>
              <a:t> </a:t>
            </a:r>
            <a:r>
              <a:rPr lang="en-US" dirty="0"/>
              <a:t>| </a:t>
            </a:r>
            <a:r>
              <a:rPr lang="en-US" dirty="0" err="1" smtClean="0"/>
              <a:t>VP</a:t>
            </a:r>
            <a:r>
              <a:rPr lang="en-US" sz="1600" dirty="0" err="1" smtClean="0">
                <a:solidFill>
                  <a:srgbClr val="FF0000"/>
                </a:solidFill>
              </a:rPr>
              <a:t>put</a:t>
            </a:r>
            <a:r>
              <a:rPr lang="en-US" dirty="0" smtClean="0"/>
              <a:t>) </a:t>
            </a:r>
            <a:r>
              <a:rPr lang="en-US" dirty="0"/>
              <a:t>=</a:t>
            </a:r>
          </a:p>
        </p:txBody>
      </p:sp>
      <p:sp>
        <p:nvSpPr>
          <p:cNvPr id="55306" name="Rectangle 13"/>
          <p:cNvSpPr>
            <a:spLocks noChangeArrowheads="1"/>
          </p:cNvSpPr>
          <p:nvPr/>
        </p:nvSpPr>
        <p:spPr bwMode="auto">
          <a:xfrm>
            <a:off x="381000" y="3810000"/>
            <a:ext cx="7772400" cy="990600"/>
          </a:xfrm>
          <a:prstGeom prst="rect">
            <a:avLst/>
          </a:prstGeom>
          <a:noFill/>
          <a:ln w="9525">
            <a:noFill/>
            <a:miter lim="800000"/>
            <a:headEnd/>
            <a:tailEnd/>
          </a:ln>
        </p:spPr>
        <p:txBody>
          <a:bodyPr>
            <a:prstTxWarp prst="textNoShape">
              <a:avLst/>
            </a:prstTxWarp>
          </a:bodyPr>
          <a:lstStyle/>
          <a:p>
            <a:pPr marL="342900" indent="-342900" eaLnBrk="0" hangingPunct="0">
              <a:lnSpc>
                <a:spcPct val="90000"/>
              </a:lnSpc>
              <a:spcBef>
                <a:spcPct val="20000"/>
              </a:spcBef>
              <a:buClr>
                <a:srgbClr val="FF0000"/>
              </a:buClr>
              <a:buFontTx/>
              <a:buChar char="•"/>
            </a:pPr>
            <a:r>
              <a:rPr lang="en-US" sz="2800" dirty="0">
                <a:latin typeface="Times New Roman" charset="0"/>
              </a:rPr>
              <a:t>Smooth estimates by</a:t>
            </a:r>
            <a:r>
              <a:rPr lang="en-US" sz="2800" dirty="0" smtClean="0">
                <a:latin typeface="Times New Roman" charset="0"/>
              </a:rPr>
              <a:t> combining </a:t>
            </a:r>
            <a:r>
              <a:rPr lang="en-US" sz="2800" dirty="0">
                <a:latin typeface="Times New Roman" charset="0"/>
              </a:rPr>
              <a:t>with simpler models conditioned on just POS tag or no lexical </a:t>
            </a:r>
            <a:r>
              <a:rPr lang="en-US" sz="2800" dirty="0" smtClean="0">
                <a:latin typeface="Times New Roman" charset="0"/>
              </a:rPr>
              <a:t>info</a:t>
            </a:r>
            <a:endParaRPr lang="en-US" sz="2800" dirty="0">
              <a:latin typeface="Times New Roman" charset="0"/>
            </a:endParaRPr>
          </a:p>
        </p:txBody>
      </p:sp>
      <p:sp>
        <p:nvSpPr>
          <p:cNvPr id="55307" name="Text Box 14"/>
          <p:cNvSpPr txBox="1">
            <a:spLocks noChangeArrowheads="1"/>
          </p:cNvSpPr>
          <p:nvPr/>
        </p:nvSpPr>
        <p:spPr bwMode="auto">
          <a:xfrm>
            <a:off x="1066800" y="5181600"/>
            <a:ext cx="6192157" cy="984885"/>
          </a:xfrm>
          <a:prstGeom prst="rect">
            <a:avLst/>
          </a:prstGeom>
          <a:noFill/>
          <a:ln w="9525">
            <a:noFill/>
            <a:miter lim="800000"/>
            <a:headEnd/>
            <a:tailEnd/>
          </a:ln>
        </p:spPr>
        <p:txBody>
          <a:bodyPr wrap="none">
            <a:prstTxWarp prst="textNoShape">
              <a:avLst/>
            </a:prstTxWarp>
            <a:spAutoFit/>
          </a:bodyPr>
          <a:lstStyle/>
          <a:p>
            <a:r>
              <a:rPr lang="en-US" dirty="0" err="1"/>
              <a:t>smP</a:t>
            </a:r>
            <a:r>
              <a:rPr lang="en-US" baseline="-25000" dirty="0" err="1"/>
              <a:t>R</a:t>
            </a:r>
            <a:r>
              <a:rPr lang="en-US" dirty="0" err="1"/>
              <a:t>(</a:t>
            </a:r>
            <a:r>
              <a:rPr lang="en-US" dirty="0" err="1" smtClean="0"/>
              <a:t>PP</a:t>
            </a:r>
            <a:r>
              <a:rPr lang="en-US" sz="1600" dirty="0" err="1" smtClean="0">
                <a:solidFill>
                  <a:srgbClr val="FF0000"/>
                </a:solidFill>
              </a:rPr>
              <a:t>in</a:t>
            </a:r>
            <a:r>
              <a:rPr lang="en-US" dirty="0" smtClean="0">
                <a:solidFill>
                  <a:srgbClr val="FF0000"/>
                </a:solidFill>
              </a:rPr>
              <a:t> </a:t>
            </a:r>
            <a:r>
              <a:rPr lang="en-US" dirty="0"/>
              <a:t>| </a:t>
            </a:r>
            <a:r>
              <a:rPr lang="en-US" dirty="0" err="1" smtClean="0"/>
              <a:t>VP</a:t>
            </a:r>
            <a:r>
              <a:rPr lang="en-US" sz="1600" dirty="0" err="1" smtClean="0">
                <a:solidFill>
                  <a:srgbClr val="FF0000"/>
                </a:solidFill>
              </a:rPr>
              <a:t>put</a:t>
            </a:r>
            <a:r>
              <a:rPr lang="en-US" sz="1600" dirty="0" smtClean="0">
                <a:solidFill>
                  <a:srgbClr val="FF0000"/>
                </a:solidFill>
              </a:rPr>
              <a:t>-</a:t>
            </a:r>
            <a:r>
              <a:rPr lang="en-US" dirty="0" smtClean="0"/>
              <a:t>) </a:t>
            </a:r>
            <a:r>
              <a:rPr lang="en-US" dirty="0"/>
              <a:t>= </a:t>
            </a:r>
            <a:r>
              <a:rPr lang="en-US" dirty="0">
                <a:sym typeface="Symbol" charset="2"/>
              </a:rPr>
              <a:t></a:t>
            </a:r>
            <a:r>
              <a:rPr lang="en-US" baseline="-25000" dirty="0">
                <a:sym typeface="Symbol" charset="2"/>
              </a:rPr>
              <a:t>1 </a:t>
            </a:r>
            <a:r>
              <a:rPr lang="en-US" dirty="0" err="1"/>
              <a:t>P</a:t>
            </a:r>
            <a:r>
              <a:rPr lang="en-US" baseline="-25000" dirty="0" err="1"/>
              <a:t>R</a:t>
            </a:r>
            <a:r>
              <a:rPr lang="en-US" dirty="0" err="1"/>
              <a:t>(</a:t>
            </a:r>
            <a:r>
              <a:rPr lang="en-US" dirty="0" err="1" smtClean="0"/>
              <a:t>PP</a:t>
            </a:r>
            <a:r>
              <a:rPr lang="en-US" sz="1600" dirty="0" err="1" smtClean="0">
                <a:solidFill>
                  <a:srgbClr val="FF0000"/>
                </a:solidFill>
              </a:rPr>
              <a:t>in</a:t>
            </a:r>
            <a:r>
              <a:rPr lang="en-US" dirty="0" smtClean="0">
                <a:solidFill>
                  <a:srgbClr val="FF0000"/>
                </a:solidFill>
              </a:rPr>
              <a:t> </a:t>
            </a:r>
            <a:r>
              <a:rPr lang="en-US" dirty="0"/>
              <a:t>| </a:t>
            </a:r>
            <a:r>
              <a:rPr lang="en-US" dirty="0" err="1" smtClean="0"/>
              <a:t>VP</a:t>
            </a:r>
            <a:r>
              <a:rPr lang="en-US" sz="1600" dirty="0" err="1" smtClean="0">
                <a:solidFill>
                  <a:srgbClr val="FF0000"/>
                </a:solidFill>
              </a:rPr>
              <a:t>put</a:t>
            </a:r>
            <a:r>
              <a:rPr lang="en-US" dirty="0" smtClean="0"/>
              <a:t>) </a:t>
            </a:r>
            <a:endParaRPr lang="en-US" dirty="0"/>
          </a:p>
          <a:p>
            <a:r>
              <a:rPr lang="en-US" dirty="0"/>
              <a:t>                                               + (1</a:t>
            </a:r>
            <a:r>
              <a:rPr lang="en-US" dirty="0">
                <a:sym typeface="Symbol" charset="2"/>
              </a:rPr>
              <a:t></a:t>
            </a:r>
            <a:r>
              <a:rPr lang="en-US" dirty="0"/>
              <a:t> </a:t>
            </a:r>
            <a:r>
              <a:rPr lang="en-US" dirty="0">
                <a:sym typeface="Symbol" charset="2"/>
              </a:rPr>
              <a:t></a:t>
            </a:r>
            <a:r>
              <a:rPr lang="en-US" baseline="-25000" dirty="0">
                <a:sym typeface="Symbol" charset="2"/>
              </a:rPr>
              <a:t>1</a:t>
            </a:r>
            <a:r>
              <a:rPr lang="en-US" sz="2000" dirty="0">
                <a:sym typeface="Symbol" charset="2"/>
              </a:rPr>
              <a:t>) (</a:t>
            </a:r>
            <a:r>
              <a:rPr lang="en-US" dirty="0">
                <a:sym typeface="Symbol" charset="2"/>
              </a:rPr>
              <a:t></a:t>
            </a:r>
            <a:r>
              <a:rPr lang="en-US" baseline="-25000" dirty="0">
                <a:sym typeface="Symbol" charset="2"/>
              </a:rPr>
              <a:t>2 </a:t>
            </a:r>
            <a:r>
              <a:rPr lang="en-US" dirty="0" err="1"/>
              <a:t>P</a:t>
            </a:r>
            <a:r>
              <a:rPr lang="en-US" baseline="-25000" dirty="0" err="1"/>
              <a:t>R</a:t>
            </a:r>
            <a:r>
              <a:rPr lang="en-US" dirty="0" err="1"/>
              <a:t>(</a:t>
            </a:r>
            <a:r>
              <a:rPr lang="en-US" dirty="0" err="1" smtClean="0"/>
              <a:t>PP</a:t>
            </a:r>
            <a:r>
              <a:rPr lang="en-US" sz="1600" dirty="0" err="1" smtClean="0">
                <a:solidFill>
                  <a:srgbClr val="FF0000"/>
                </a:solidFill>
              </a:rPr>
              <a:t>in</a:t>
            </a:r>
            <a:r>
              <a:rPr lang="en-US" dirty="0" smtClean="0">
                <a:solidFill>
                  <a:srgbClr val="FF0000"/>
                </a:solidFill>
              </a:rPr>
              <a:t> </a:t>
            </a:r>
            <a:r>
              <a:rPr lang="en-US" dirty="0"/>
              <a:t>| VP</a:t>
            </a:r>
            <a:r>
              <a:rPr lang="en-US" sz="1600" dirty="0">
                <a:solidFill>
                  <a:srgbClr val="FF0000"/>
                </a:solidFill>
              </a:rPr>
              <a:t>VBD</a:t>
            </a:r>
            <a:r>
              <a:rPr lang="en-US" dirty="0"/>
              <a:t>) +</a:t>
            </a:r>
          </a:p>
          <a:p>
            <a:r>
              <a:rPr lang="en-US" dirty="0"/>
              <a:t>                                                                (1</a:t>
            </a:r>
            <a:r>
              <a:rPr lang="en-US" dirty="0">
                <a:sym typeface="Symbol" charset="2"/>
              </a:rPr>
              <a:t></a:t>
            </a:r>
            <a:r>
              <a:rPr lang="en-US" dirty="0"/>
              <a:t> </a:t>
            </a:r>
            <a:r>
              <a:rPr lang="en-US" dirty="0">
                <a:sym typeface="Symbol" charset="2"/>
              </a:rPr>
              <a:t></a:t>
            </a:r>
            <a:r>
              <a:rPr lang="en-US" baseline="-25000" dirty="0">
                <a:sym typeface="Symbol" charset="2"/>
              </a:rPr>
              <a:t>2</a:t>
            </a:r>
            <a:r>
              <a:rPr lang="en-US" sz="2000" dirty="0">
                <a:sym typeface="Symbol" charset="2"/>
              </a:rPr>
              <a:t>) </a:t>
            </a:r>
            <a:r>
              <a:rPr lang="en-US" dirty="0" err="1"/>
              <a:t>P</a:t>
            </a:r>
            <a:r>
              <a:rPr lang="en-US" baseline="-25000" dirty="0" err="1"/>
              <a:t>R</a:t>
            </a:r>
            <a:r>
              <a:rPr lang="en-US" dirty="0" err="1"/>
              <a:t>(</a:t>
            </a:r>
            <a:r>
              <a:rPr lang="en-US" dirty="0" err="1" smtClean="0"/>
              <a:t>PP</a:t>
            </a:r>
            <a:r>
              <a:rPr lang="en-US" sz="1600" dirty="0" err="1" smtClean="0">
                <a:solidFill>
                  <a:srgbClr val="FF0000"/>
                </a:solidFill>
              </a:rPr>
              <a:t>in</a:t>
            </a:r>
            <a:r>
              <a:rPr lang="en-US" dirty="0" smtClean="0">
                <a:solidFill>
                  <a:srgbClr val="FF0000"/>
                </a:solidFill>
              </a:rPr>
              <a:t> </a:t>
            </a:r>
            <a:r>
              <a:rPr lang="en-US" dirty="0"/>
              <a:t>| VP)) </a:t>
            </a:r>
          </a:p>
        </p:txBody>
      </p:sp>
      <p:sp>
        <p:nvSpPr>
          <p:cNvPr id="55308" name="Text Box 6"/>
          <p:cNvSpPr txBox="1">
            <a:spLocks noChangeArrowheads="1"/>
          </p:cNvSpPr>
          <p:nvPr/>
        </p:nvSpPr>
        <p:spPr bwMode="auto">
          <a:xfrm>
            <a:off x="3657600" y="3200400"/>
            <a:ext cx="3800928" cy="369332"/>
          </a:xfrm>
          <a:prstGeom prst="rect">
            <a:avLst/>
          </a:prstGeom>
          <a:noFill/>
          <a:ln w="9525">
            <a:noFill/>
            <a:miter lim="800000"/>
            <a:headEnd/>
            <a:tailEnd/>
          </a:ln>
        </p:spPr>
        <p:txBody>
          <a:bodyPr wrap="none">
            <a:prstTxWarp prst="textNoShape">
              <a:avLst/>
            </a:prstTxWarp>
            <a:spAutoFit/>
          </a:bodyPr>
          <a:lstStyle/>
          <a:p>
            <a:r>
              <a:rPr lang="en-US" dirty="0" err="1"/>
              <a:t>Count(symbol</a:t>
            </a:r>
            <a:r>
              <a:rPr lang="en-US" dirty="0"/>
              <a:t> right of head in a </a:t>
            </a:r>
            <a:r>
              <a:rPr lang="en-US" dirty="0" err="1" smtClean="0"/>
              <a:t>VP</a:t>
            </a:r>
            <a:r>
              <a:rPr lang="en-US" sz="1600" dirty="0" err="1" smtClean="0">
                <a:solidFill>
                  <a:srgbClr val="FF0000"/>
                </a:solidFill>
              </a:rPr>
              <a:t>put</a:t>
            </a:r>
            <a:r>
              <a:rPr lang="en-US" dirty="0" smtClean="0"/>
              <a:t>)</a:t>
            </a:r>
            <a:endParaRPr lang="en-US" dirty="0"/>
          </a:p>
        </p:txBody>
      </p:sp>
      <p:sp>
        <p:nvSpPr>
          <p:cNvPr id="55309" name="Line 7"/>
          <p:cNvSpPr>
            <a:spLocks noChangeShapeType="1"/>
          </p:cNvSpPr>
          <p:nvPr/>
        </p:nvSpPr>
        <p:spPr bwMode="auto">
          <a:xfrm>
            <a:off x="3200400" y="3200400"/>
            <a:ext cx="5486400" cy="0"/>
          </a:xfrm>
          <a:prstGeom prst="line">
            <a:avLst/>
          </a:prstGeom>
          <a:noFill/>
          <a:ln w="28575">
            <a:solidFill>
              <a:schemeClr val="tx1"/>
            </a:solidFill>
            <a:round/>
            <a:headEnd/>
            <a:tailEnd/>
          </a:ln>
        </p:spPr>
        <p:txBody>
          <a:bodyPr>
            <a:prstTxWarp prst="textNoShape">
              <a:avLst/>
            </a:prstTxWarp>
          </a:bodyPr>
          <a:lstStyle/>
          <a:p>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Problems with lexicalization</a:t>
            </a:r>
            <a:endParaRPr lang="en-US" dirty="0"/>
          </a:p>
        </p:txBody>
      </p:sp>
      <p:sp>
        <p:nvSpPr>
          <p:cNvPr id="3" name="Content Placeholder 2"/>
          <p:cNvSpPr>
            <a:spLocks noGrp="1"/>
          </p:cNvSpPr>
          <p:nvPr>
            <p:ph sz="quarter" idx="1"/>
          </p:nvPr>
        </p:nvSpPr>
        <p:spPr/>
        <p:txBody>
          <a:bodyPr/>
          <a:lstStyle/>
          <a:p>
            <a:r>
              <a:rPr lang="en-US" dirty="0" smtClean="0"/>
              <a:t>We’ve solved the estimation problem</a:t>
            </a:r>
          </a:p>
          <a:p>
            <a:r>
              <a:rPr lang="en-US" dirty="0" smtClean="0"/>
              <a:t>There’s also the issue of performance</a:t>
            </a:r>
          </a:p>
          <a:p>
            <a:r>
              <a:rPr lang="en-US" dirty="0" smtClean="0"/>
              <a:t>Lexicalization causes the size of the number of grammar rules to explode!</a:t>
            </a:r>
          </a:p>
          <a:p>
            <a:r>
              <a:rPr lang="en-US" dirty="0" smtClean="0"/>
              <a:t>Our parsing algorithms take too long too finish</a:t>
            </a:r>
          </a:p>
          <a:p>
            <a:endParaRPr lang="en-US" dirty="0" smtClean="0"/>
          </a:p>
          <a:p>
            <a:r>
              <a:rPr lang="en-US" dirty="0" smtClean="0">
                <a:solidFill>
                  <a:srgbClr val="FF0000"/>
                </a:solidFill>
              </a:rPr>
              <a:t>Ideas?</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Pruning during search</a:t>
            </a:r>
            <a:endParaRPr lang="en-US" dirty="0"/>
          </a:p>
        </p:txBody>
      </p:sp>
      <p:sp>
        <p:nvSpPr>
          <p:cNvPr id="3" name="Content Placeholder 2"/>
          <p:cNvSpPr>
            <a:spLocks noGrp="1"/>
          </p:cNvSpPr>
          <p:nvPr>
            <p:ph sz="quarter" idx="1"/>
          </p:nvPr>
        </p:nvSpPr>
        <p:spPr/>
        <p:txBody>
          <a:bodyPr/>
          <a:lstStyle/>
          <a:p>
            <a:r>
              <a:rPr lang="en-US" dirty="0" smtClean="0"/>
              <a:t>We can no longer keep all possible parses around</a:t>
            </a:r>
          </a:p>
          <a:p>
            <a:r>
              <a:rPr lang="en-US" dirty="0" smtClean="0"/>
              <a:t>We can no longer guarantee that we actually return the most likely parse</a:t>
            </a:r>
          </a:p>
          <a:p>
            <a:r>
              <a:rPr lang="en-US" dirty="0" smtClean="0"/>
              <a:t>Beam search [Collins 99]</a:t>
            </a:r>
          </a:p>
          <a:p>
            <a:pPr lvl="1"/>
            <a:r>
              <a:rPr lang="en-US" dirty="0" smtClean="0"/>
              <a:t>In each cell only keep the </a:t>
            </a:r>
            <a:r>
              <a:rPr lang="en-US" b="1" dirty="0" smtClean="0"/>
              <a:t>K</a:t>
            </a:r>
            <a:r>
              <a:rPr lang="en-US" dirty="0" smtClean="0"/>
              <a:t> most likely hypothesis</a:t>
            </a:r>
          </a:p>
          <a:p>
            <a:pPr lvl="1"/>
            <a:r>
              <a:rPr lang="en-US" dirty="0" smtClean="0"/>
              <a:t>Disregard constituents over certain spans (e.g. punctuation)</a:t>
            </a:r>
          </a:p>
          <a:p>
            <a:pPr lvl="1"/>
            <a:r>
              <a:rPr lang="en-US" dirty="0" smtClean="0"/>
              <a:t>F1 of 88.6</a:t>
            </a:r>
            <a:r>
              <a:rPr lang="en-US" dirty="0" smtClean="0"/>
              <a:t>!</a:t>
            </a:r>
            <a:endParaRPr lang="en-US" dirty="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en-US" sz="4000"/>
              <a:t>Pruning with a PCFG</a:t>
            </a:r>
          </a:p>
        </p:txBody>
      </p:sp>
      <p:sp>
        <p:nvSpPr>
          <p:cNvPr id="38915" name="Rectangle 3"/>
          <p:cNvSpPr>
            <a:spLocks noGrp="1" noChangeArrowheads="1"/>
          </p:cNvSpPr>
          <p:nvPr>
            <p:ph type="body" idx="1"/>
          </p:nvPr>
        </p:nvSpPr>
        <p:spPr>
          <a:xfrm>
            <a:off x="304800" y="1722438"/>
            <a:ext cx="8229600" cy="4906962"/>
          </a:xfrm>
        </p:spPr>
        <p:txBody>
          <a:bodyPr/>
          <a:lstStyle/>
          <a:p>
            <a:pPr eaLnBrk="1" hangingPunct="1">
              <a:lnSpc>
                <a:spcPct val="90000"/>
              </a:lnSpc>
            </a:pPr>
            <a:r>
              <a:rPr lang="en-US" sz="2800" dirty="0"/>
              <a:t>The </a:t>
            </a:r>
            <a:r>
              <a:rPr lang="en-US" sz="2800" dirty="0" err="1"/>
              <a:t>Charniak</a:t>
            </a:r>
            <a:r>
              <a:rPr lang="en-US" sz="2800" dirty="0"/>
              <a:t> parser prunes using a two-pass approach [</a:t>
            </a:r>
            <a:r>
              <a:rPr lang="en-US" sz="2800" dirty="0" err="1"/>
              <a:t>Charniak</a:t>
            </a:r>
            <a:r>
              <a:rPr lang="en-US" sz="2800" dirty="0"/>
              <a:t> 97+]</a:t>
            </a:r>
          </a:p>
          <a:p>
            <a:pPr lvl="1" eaLnBrk="1" hangingPunct="1">
              <a:lnSpc>
                <a:spcPct val="90000"/>
              </a:lnSpc>
            </a:pPr>
            <a:r>
              <a:rPr lang="en-US" sz="2400" dirty="0"/>
              <a:t>First, parse with the base grammar</a:t>
            </a:r>
          </a:p>
          <a:p>
            <a:pPr lvl="1" eaLnBrk="1" hangingPunct="1">
              <a:lnSpc>
                <a:spcPct val="90000"/>
              </a:lnSpc>
            </a:pPr>
            <a:r>
              <a:rPr lang="en-US" sz="2400" dirty="0"/>
              <a:t>For each </a:t>
            </a:r>
            <a:r>
              <a:rPr lang="en-US" sz="2400" dirty="0" err="1"/>
              <a:t>X:[i,j</a:t>
            </a:r>
            <a:r>
              <a:rPr lang="en-US" sz="2400" dirty="0"/>
              <a:t>] calculate </a:t>
            </a:r>
            <a:r>
              <a:rPr lang="en-US" sz="2400" dirty="0" err="1"/>
              <a:t>P(X|i,j,s</a:t>
            </a:r>
            <a:r>
              <a:rPr lang="en-US" sz="2400" dirty="0"/>
              <a:t>)</a:t>
            </a:r>
          </a:p>
          <a:p>
            <a:pPr lvl="2" eaLnBrk="1" hangingPunct="1">
              <a:lnSpc>
                <a:spcPct val="90000"/>
              </a:lnSpc>
            </a:pPr>
            <a:r>
              <a:rPr lang="en-US" sz="2000" dirty="0"/>
              <a:t>This isn’t trivial, and there are clever speed ups</a:t>
            </a:r>
          </a:p>
          <a:p>
            <a:pPr lvl="1" eaLnBrk="1" hangingPunct="1">
              <a:lnSpc>
                <a:spcPct val="90000"/>
              </a:lnSpc>
            </a:pPr>
            <a:r>
              <a:rPr lang="en-US" sz="2400" dirty="0"/>
              <a:t>Second, do the full O(n</a:t>
            </a:r>
            <a:r>
              <a:rPr lang="en-US" sz="2400" baseline="30000" dirty="0"/>
              <a:t>5</a:t>
            </a:r>
            <a:r>
              <a:rPr lang="en-US" sz="2400" dirty="0"/>
              <a:t>)</a:t>
            </a:r>
            <a:r>
              <a:rPr lang="en-US" sz="2400" baseline="30000" dirty="0"/>
              <a:t> </a:t>
            </a:r>
            <a:r>
              <a:rPr lang="en-US" sz="2400" dirty="0"/>
              <a:t>CKY</a:t>
            </a:r>
          </a:p>
          <a:p>
            <a:pPr lvl="2" eaLnBrk="1" hangingPunct="1">
              <a:lnSpc>
                <a:spcPct val="90000"/>
              </a:lnSpc>
            </a:pPr>
            <a:r>
              <a:rPr lang="en-US" sz="2000" dirty="0"/>
              <a:t>Skip any X :[</a:t>
            </a:r>
            <a:r>
              <a:rPr lang="en-US" sz="2000" dirty="0" err="1"/>
              <a:t>i,j</a:t>
            </a:r>
            <a:r>
              <a:rPr lang="en-US" sz="2000" dirty="0"/>
              <a:t>] which had low (say, &lt; 0.0001) posterior</a:t>
            </a:r>
          </a:p>
          <a:p>
            <a:pPr lvl="1" eaLnBrk="1" hangingPunct="1">
              <a:lnSpc>
                <a:spcPct val="90000"/>
              </a:lnSpc>
            </a:pPr>
            <a:r>
              <a:rPr lang="en-US" sz="2400" dirty="0"/>
              <a:t>Avoids almost all work in the second phase!</a:t>
            </a:r>
          </a:p>
          <a:p>
            <a:pPr lvl="1" eaLnBrk="1" hangingPunct="1">
              <a:lnSpc>
                <a:spcPct val="90000"/>
              </a:lnSpc>
            </a:pPr>
            <a:endParaRPr lang="en-US" sz="2400" dirty="0" smtClean="0"/>
          </a:p>
          <a:p>
            <a:pPr eaLnBrk="1" hangingPunct="1">
              <a:lnSpc>
                <a:spcPct val="90000"/>
              </a:lnSpc>
            </a:pPr>
            <a:r>
              <a:rPr lang="en-US" sz="2800" dirty="0" smtClean="0"/>
              <a:t>F1 of 89.7!</a:t>
            </a:r>
            <a:endParaRPr lang="en-US" sz="2800"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Tag splitting</a:t>
            </a:r>
            <a:endParaRPr lang="en-US" dirty="0"/>
          </a:p>
        </p:txBody>
      </p:sp>
      <p:sp>
        <p:nvSpPr>
          <p:cNvPr id="3" name="Content Placeholder 2"/>
          <p:cNvSpPr>
            <a:spLocks noGrp="1"/>
          </p:cNvSpPr>
          <p:nvPr>
            <p:ph sz="quarter" idx="1"/>
          </p:nvPr>
        </p:nvSpPr>
        <p:spPr/>
        <p:txBody>
          <a:bodyPr/>
          <a:lstStyle/>
          <a:p>
            <a:r>
              <a:rPr lang="en-US" dirty="0" smtClean="0"/>
              <a:t>Lexicalization is an extreme case of splitting the tags to allow for better discrimination</a:t>
            </a:r>
          </a:p>
          <a:p>
            <a:endParaRPr lang="en-US" dirty="0" smtClean="0"/>
          </a:p>
          <a:p>
            <a:r>
              <a:rPr lang="en-US" dirty="0" smtClean="0"/>
              <a:t>Idea: what if rather than doing it for all words, we just split some of the tags</a:t>
            </a:r>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173" name="Rectangle 2"/>
          <p:cNvSpPr>
            <a:spLocks noGrp="1" noChangeArrowheads="1"/>
          </p:cNvSpPr>
          <p:nvPr>
            <p:ph type="title"/>
          </p:nvPr>
        </p:nvSpPr>
        <p:spPr/>
        <p:txBody>
          <a:bodyPr/>
          <a:lstStyle/>
          <a:p>
            <a:pPr eaLnBrk="1" hangingPunct="1"/>
            <a:r>
              <a:rPr lang="en-US"/>
              <a:t>Tag Splits</a:t>
            </a:r>
          </a:p>
        </p:txBody>
      </p:sp>
      <p:sp>
        <p:nvSpPr>
          <p:cNvPr id="7174" name="Rectangle 3"/>
          <p:cNvSpPr>
            <a:spLocks noGrp="1" noChangeArrowheads="1"/>
          </p:cNvSpPr>
          <p:nvPr>
            <p:ph type="body" idx="1"/>
          </p:nvPr>
        </p:nvSpPr>
        <p:spPr>
          <a:xfrm>
            <a:off x="600075" y="1752600"/>
            <a:ext cx="4273550" cy="4876800"/>
          </a:xfrm>
        </p:spPr>
        <p:txBody>
          <a:bodyPr/>
          <a:lstStyle/>
          <a:p>
            <a:pPr eaLnBrk="1" hangingPunct="1"/>
            <a:r>
              <a:rPr lang="en-US" sz="2800" dirty="0"/>
              <a:t>Problem: Treebank tags are too </a:t>
            </a:r>
            <a:r>
              <a:rPr lang="en-US" sz="2800" dirty="0" smtClean="0"/>
              <a:t>coarse</a:t>
            </a:r>
          </a:p>
          <a:p>
            <a:pPr eaLnBrk="1" hangingPunct="1"/>
            <a:endParaRPr lang="en-US" sz="2800" dirty="0"/>
          </a:p>
          <a:p>
            <a:pPr eaLnBrk="1" hangingPunct="1"/>
            <a:r>
              <a:rPr lang="en-US" sz="2800" dirty="0"/>
              <a:t>Example: Sentential, PP, and other prepositions are all marked </a:t>
            </a:r>
            <a:r>
              <a:rPr lang="en-US" sz="2800" dirty="0" smtClean="0"/>
              <a:t>IN</a:t>
            </a:r>
          </a:p>
          <a:p>
            <a:pPr eaLnBrk="1" hangingPunct="1"/>
            <a:endParaRPr lang="en-US" sz="2800" dirty="0"/>
          </a:p>
          <a:p>
            <a:pPr eaLnBrk="1" hangingPunct="1"/>
            <a:r>
              <a:rPr lang="en-US" sz="2800" dirty="0"/>
              <a:t>Partial Solution:</a:t>
            </a:r>
          </a:p>
          <a:p>
            <a:pPr lvl="1" eaLnBrk="1" hangingPunct="1"/>
            <a:r>
              <a:rPr lang="en-US" sz="2400" dirty="0"/>
              <a:t>Subdivide the IN </a:t>
            </a:r>
            <a:r>
              <a:rPr lang="en-US" sz="2400" dirty="0" smtClean="0"/>
              <a:t>tag</a:t>
            </a:r>
          </a:p>
          <a:p>
            <a:pPr lvl="1" eaLnBrk="1" hangingPunct="1"/>
            <a:endParaRPr lang="en-US" sz="2400" dirty="0"/>
          </a:p>
          <a:p>
            <a:pPr lvl="1" eaLnBrk="1" hangingPunct="1"/>
            <a:endParaRPr lang="en-US" sz="2400" dirty="0"/>
          </a:p>
        </p:txBody>
      </p:sp>
      <p:graphicFrame>
        <p:nvGraphicFramePr>
          <p:cNvPr id="1831940" name="Group 4"/>
          <p:cNvGraphicFramePr>
            <a:graphicFrameLocks noGrp="1"/>
          </p:cNvGraphicFramePr>
          <p:nvPr/>
        </p:nvGraphicFramePr>
        <p:xfrm>
          <a:off x="5360988" y="5486400"/>
          <a:ext cx="3657600" cy="1188720"/>
        </p:xfrm>
        <a:graphic>
          <a:graphicData uri="http://schemas.openxmlformats.org/drawingml/2006/table">
            <a:tbl>
              <a:tblPr/>
              <a:tblGrid>
                <a:gridCol w="1752600"/>
                <a:gridCol w="914400"/>
                <a:gridCol w="990600"/>
              </a:tblGrid>
              <a:tr h="392113">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000" b="0" i="0" u="none" strike="noStrike" cap="none" normalizeH="0" baseline="0">
                          <a:ln>
                            <a:noFill/>
                          </a:ln>
                          <a:solidFill>
                            <a:schemeClr val="tx2"/>
                          </a:solidFill>
                          <a:effectLst/>
                          <a:latin typeface="Arial" pitchFamily="-106" charset="0"/>
                        </a:rPr>
                        <a:t>Annotation</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000" b="0" i="0" u="none" strike="noStrike" cap="none" normalizeH="0" baseline="0">
                          <a:ln>
                            <a:noFill/>
                          </a:ln>
                          <a:solidFill>
                            <a:schemeClr val="tx2"/>
                          </a:solidFill>
                          <a:effectLst/>
                          <a:latin typeface="Arial" pitchFamily="-106" charset="0"/>
                        </a:rPr>
                        <a:t>F1</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000" b="0" i="0" u="none" strike="noStrike" cap="none" normalizeH="0" baseline="0">
                          <a:ln>
                            <a:noFill/>
                          </a:ln>
                          <a:solidFill>
                            <a:schemeClr val="tx2"/>
                          </a:solidFill>
                          <a:effectLst/>
                          <a:latin typeface="Arial" pitchFamily="-106" charset="0"/>
                        </a:rPr>
                        <a:t>Size</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68300">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000" b="0" i="0" u="none" strike="noStrike" cap="none" normalizeH="0" baseline="0">
                          <a:ln>
                            <a:noFill/>
                          </a:ln>
                          <a:solidFill>
                            <a:srgbClr val="CC0000"/>
                          </a:solidFill>
                          <a:effectLst/>
                          <a:latin typeface="Arial" pitchFamily="-106" charset="0"/>
                        </a:rPr>
                        <a:t>Previous</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000" b="0" i="0" u="none" strike="noStrike" cap="none" normalizeH="0" baseline="0">
                          <a:ln>
                            <a:noFill/>
                          </a:ln>
                          <a:solidFill>
                            <a:srgbClr val="CC0000"/>
                          </a:solidFill>
                          <a:effectLst/>
                          <a:latin typeface="Arial" pitchFamily="-106" charset="0"/>
                        </a:rPr>
                        <a:t>78.3</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000" b="0" i="0" u="none" strike="noStrike" cap="none" normalizeH="0" baseline="0">
                          <a:ln>
                            <a:noFill/>
                          </a:ln>
                          <a:solidFill>
                            <a:srgbClr val="CC0000"/>
                          </a:solidFill>
                          <a:effectLst/>
                          <a:latin typeface="Arial" pitchFamily="-106" charset="0"/>
                        </a:rPr>
                        <a:t>8.0K</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68300">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000" b="0" i="0" u="none" strike="noStrike" cap="none" normalizeH="0" baseline="0">
                          <a:ln>
                            <a:noFill/>
                          </a:ln>
                          <a:solidFill>
                            <a:schemeClr val="tx2"/>
                          </a:solidFill>
                          <a:effectLst/>
                          <a:latin typeface="Arial" pitchFamily="-106" charset="0"/>
                        </a:rPr>
                        <a:t>SPLIT-IN</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000" b="0" i="0" u="none" strike="noStrike" cap="none" normalizeH="0" baseline="0">
                          <a:ln>
                            <a:noFill/>
                          </a:ln>
                          <a:solidFill>
                            <a:schemeClr val="tx2"/>
                          </a:solidFill>
                          <a:effectLst/>
                          <a:latin typeface="Arial" pitchFamily="-106" charset="0"/>
                        </a:rPr>
                        <a:t>80.3</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000" b="0" i="0" u="none" strike="noStrike" cap="none" normalizeH="0" baseline="0">
                          <a:ln>
                            <a:noFill/>
                          </a:ln>
                          <a:solidFill>
                            <a:schemeClr val="tx2"/>
                          </a:solidFill>
                          <a:effectLst/>
                          <a:latin typeface="Arial" pitchFamily="-106" charset="0"/>
                        </a:rPr>
                        <a:t>8.1K</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graphicFrame>
        <p:nvGraphicFramePr>
          <p:cNvPr id="7170" name="Object 22"/>
          <p:cNvGraphicFramePr>
            <a:graphicFrameLocks noChangeAspect="1"/>
          </p:cNvGraphicFramePr>
          <p:nvPr/>
        </p:nvGraphicFramePr>
        <p:xfrm>
          <a:off x="5495925" y="2071688"/>
          <a:ext cx="2838450" cy="2714625"/>
        </p:xfrm>
        <a:graphic>
          <a:graphicData uri="http://schemas.openxmlformats.org/presentationml/2006/ole">
            <p:oleObj spid="_x0000_s719874" name="Photo Editor Photo" r:id="rId3" imgW="2838846" imgH="2715004" progId="">
              <p:embed/>
            </p:oleObj>
          </a:graphicData>
        </a:graphic>
      </p:graphicFrame>
      <p:graphicFrame>
        <p:nvGraphicFramePr>
          <p:cNvPr id="1831959" name="Object 23"/>
          <p:cNvGraphicFramePr>
            <a:graphicFrameLocks noChangeAspect="1"/>
          </p:cNvGraphicFramePr>
          <p:nvPr/>
        </p:nvGraphicFramePr>
        <p:xfrm>
          <a:off x="5116513" y="2062163"/>
          <a:ext cx="3457575" cy="2733675"/>
        </p:xfrm>
        <a:graphic>
          <a:graphicData uri="http://schemas.openxmlformats.org/presentationml/2006/ole">
            <p:oleObj spid="_x0000_s719875" name="Photo Editor Photo" r:id="rId4" imgW="3457143" imgH="2734057" progId="">
              <p:embed/>
            </p:oleObj>
          </a:graphicData>
        </a:graphic>
      </p:graphicFrame>
      <p:graphicFrame>
        <p:nvGraphicFramePr>
          <p:cNvPr id="1831960" name="Object 24"/>
          <p:cNvGraphicFramePr>
            <a:graphicFrameLocks noChangeAspect="1"/>
          </p:cNvGraphicFramePr>
          <p:nvPr/>
        </p:nvGraphicFramePr>
        <p:xfrm>
          <a:off x="5184775" y="1785938"/>
          <a:ext cx="3371850" cy="3286125"/>
        </p:xfrm>
        <a:graphic>
          <a:graphicData uri="http://schemas.openxmlformats.org/presentationml/2006/ole">
            <p:oleObj spid="_x0000_s719876" name="Photo Editor Photo" r:id="rId5" imgW="3371429" imgH="3285714" progId="">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183195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183196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Parsing evaluation</a:t>
            </a:r>
            <a:endParaRPr lang="en-US" dirty="0"/>
          </a:p>
        </p:txBody>
      </p:sp>
      <p:sp>
        <p:nvSpPr>
          <p:cNvPr id="3" name="Content Placeholder 2"/>
          <p:cNvSpPr>
            <a:spLocks noGrp="1"/>
          </p:cNvSpPr>
          <p:nvPr>
            <p:ph sz="quarter" idx="1"/>
          </p:nvPr>
        </p:nvSpPr>
        <p:spPr/>
        <p:txBody>
          <a:bodyPr/>
          <a:lstStyle/>
          <a:p>
            <a:r>
              <a:rPr lang="en-US" dirty="0" smtClean="0"/>
              <a:t>You’ve constructed a parser</a:t>
            </a:r>
          </a:p>
          <a:p>
            <a:r>
              <a:rPr lang="en-US" dirty="0" smtClean="0"/>
              <a:t>You want to know how good it is</a:t>
            </a:r>
          </a:p>
          <a:p>
            <a:r>
              <a:rPr lang="en-US" dirty="0" smtClean="0">
                <a:solidFill>
                  <a:srgbClr val="FF0000"/>
                </a:solidFill>
              </a:rPr>
              <a:t>Ideas?</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n-US"/>
              <a:t>Other Tag Splits</a:t>
            </a:r>
          </a:p>
        </p:txBody>
      </p:sp>
      <p:sp>
        <p:nvSpPr>
          <p:cNvPr id="28675" name="Rectangle 3"/>
          <p:cNvSpPr>
            <a:spLocks noGrp="1" noChangeArrowheads="1"/>
          </p:cNvSpPr>
          <p:nvPr>
            <p:ph type="body" idx="1"/>
          </p:nvPr>
        </p:nvSpPr>
        <p:spPr>
          <a:xfrm>
            <a:off x="242888" y="2332038"/>
            <a:ext cx="6724650" cy="4602162"/>
          </a:xfrm>
        </p:spPr>
        <p:txBody>
          <a:bodyPr/>
          <a:lstStyle/>
          <a:p>
            <a:pPr eaLnBrk="1" hangingPunct="1">
              <a:lnSpc>
                <a:spcPct val="90000"/>
              </a:lnSpc>
            </a:pPr>
            <a:r>
              <a:rPr lang="en-US" sz="2400">
                <a:solidFill>
                  <a:schemeClr val="tx2"/>
                </a:solidFill>
              </a:rPr>
              <a:t>UNARY-DT</a:t>
            </a:r>
            <a:r>
              <a:rPr lang="en-US" sz="2400"/>
              <a:t>: mark demonstratives as DT</a:t>
            </a:r>
            <a:r>
              <a:rPr lang="en-US" sz="2400">
                <a:solidFill>
                  <a:schemeClr val="tx2"/>
                </a:solidFill>
              </a:rPr>
              <a:t>^U</a:t>
            </a:r>
            <a:r>
              <a:rPr lang="en-US" sz="2400"/>
              <a:t> (“the X” vs. “those”)</a:t>
            </a:r>
          </a:p>
          <a:p>
            <a:pPr eaLnBrk="1" hangingPunct="1">
              <a:lnSpc>
                <a:spcPct val="90000"/>
              </a:lnSpc>
            </a:pPr>
            <a:r>
              <a:rPr lang="en-US" sz="2400">
                <a:solidFill>
                  <a:schemeClr val="tx2"/>
                </a:solidFill>
              </a:rPr>
              <a:t>UNARY-RB</a:t>
            </a:r>
            <a:r>
              <a:rPr lang="en-US" sz="2400"/>
              <a:t>: mark phrasal adverbs as RB</a:t>
            </a:r>
            <a:r>
              <a:rPr lang="en-US" sz="2400">
                <a:solidFill>
                  <a:schemeClr val="tx2"/>
                </a:solidFill>
              </a:rPr>
              <a:t>^U</a:t>
            </a:r>
            <a:r>
              <a:rPr lang="en-US" sz="2400"/>
              <a:t> (“quickly” vs. “very”)</a:t>
            </a:r>
          </a:p>
          <a:p>
            <a:pPr eaLnBrk="1" hangingPunct="1">
              <a:lnSpc>
                <a:spcPct val="90000"/>
              </a:lnSpc>
            </a:pPr>
            <a:r>
              <a:rPr lang="en-US" sz="2400">
                <a:solidFill>
                  <a:schemeClr val="tx2"/>
                </a:solidFill>
              </a:rPr>
              <a:t>TAG-PA</a:t>
            </a:r>
            <a:r>
              <a:rPr lang="en-US" sz="2400"/>
              <a:t>: mark tags with non-canonical parents (“not” is an RB</a:t>
            </a:r>
            <a:r>
              <a:rPr lang="en-US" sz="2400">
                <a:solidFill>
                  <a:schemeClr val="tx2"/>
                </a:solidFill>
              </a:rPr>
              <a:t>^VP</a:t>
            </a:r>
            <a:r>
              <a:rPr lang="en-US" sz="2400"/>
              <a:t>)</a:t>
            </a:r>
          </a:p>
          <a:p>
            <a:pPr eaLnBrk="1" hangingPunct="1">
              <a:lnSpc>
                <a:spcPct val="90000"/>
              </a:lnSpc>
            </a:pPr>
            <a:r>
              <a:rPr lang="en-US" sz="2400">
                <a:solidFill>
                  <a:schemeClr val="tx2"/>
                </a:solidFill>
              </a:rPr>
              <a:t>SPLIT-AUX</a:t>
            </a:r>
            <a:r>
              <a:rPr lang="en-US" sz="2400"/>
              <a:t>: mark auxiliary verbs with </a:t>
            </a:r>
            <a:r>
              <a:rPr lang="en-US" sz="2400">
                <a:solidFill>
                  <a:schemeClr val="tx2"/>
                </a:solidFill>
              </a:rPr>
              <a:t>–AUX </a:t>
            </a:r>
            <a:r>
              <a:rPr lang="en-US" sz="2400"/>
              <a:t>[cf. Charniak 97]</a:t>
            </a:r>
          </a:p>
          <a:p>
            <a:pPr eaLnBrk="1" hangingPunct="1">
              <a:lnSpc>
                <a:spcPct val="90000"/>
              </a:lnSpc>
            </a:pPr>
            <a:r>
              <a:rPr lang="en-US" sz="2400">
                <a:solidFill>
                  <a:schemeClr val="tx2"/>
                </a:solidFill>
              </a:rPr>
              <a:t>SPLIT-CC</a:t>
            </a:r>
            <a:r>
              <a:rPr lang="en-US" sz="2400"/>
              <a:t>: separate “but” and “&amp;” from other conjunctions</a:t>
            </a:r>
            <a:endParaRPr lang="en-US" sz="2400">
              <a:solidFill>
                <a:schemeClr val="tx2"/>
              </a:solidFill>
            </a:endParaRPr>
          </a:p>
          <a:p>
            <a:pPr eaLnBrk="1" hangingPunct="1">
              <a:lnSpc>
                <a:spcPct val="90000"/>
              </a:lnSpc>
            </a:pPr>
            <a:r>
              <a:rPr lang="en-US" sz="2400">
                <a:solidFill>
                  <a:schemeClr val="tx2"/>
                </a:solidFill>
              </a:rPr>
              <a:t>SPLIT-%</a:t>
            </a:r>
            <a:r>
              <a:rPr lang="en-US" sz="2400"/>
              <a:t>: “%” gets its own tag.</a:t>
            </a:r>
          </a:p>
          <a:p>
            <a:pPr eaLnBrk="1" hangingPunct="1">
              <a:lnSpc>
                <a:spcPct val="90000"/>
              </a:lnSpc>
            </a:pPr>
            <a:endParaRPr lang="en-US" sz="2400"/>
          </a:p>
        </p:txBody>
      </p:sp>
      <p:graphicFrame>
        <p:nvGraphicFramePr>
          <p:cNvPr id="1832964" name="Group 4"/>
          <p:cNvGraphicFramePr>
            <a:graphicFrameLocks noGrp="1"/>
          </p:cNvGraphicFramePr>
          <p:nvPr/>
        </p:nvGraphicFramePr>
        <p:xfrm>
          <a:off x="6991350" y="1828800"/>
          <a:ext cx="1905000" cy="4827589"/>
        </p:xfrm>
        <a:graphic>
          <a:graphicData uri="http://schemas.openxmlformats.org/drawingml/2006/table">
            <a:tbl>
              <a:tblPr/>
              <a:tblGrid>
                <a:gridCol w="914400"/>
                <a:gridCol w="990600"/>
              </a:tblGrid>
              <a:tr h="520700">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400" b="0" i="0" u="none" strike="noStrike" cap="none" normalizeH="0" baseline="0">
                          <a:ln>
                            <a:noFill/>
                          </a:ln>
                          <a:solidFill>
                            <a:schemeClr val="tx2"/>
                          </a:solidFill>
                          <a:effectLst/>
                          <a:latin typeface="Arial" pitchFamily="-106" charset="0"/>
                        </a:rPr>
                        <a:t>F1</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400" b="0" i="0" u="none" strike="noStrike" cap="none" normalizeH="0" baseline="0">
                          <a:ln>
                            <a:noFill/>
                          </a:ln>
                          <a:solidFill>
                            <a:schemeClr val="tx2"/>
                          </a:solidFill>
                          <a:effectLst/>
                          <a:latin typeface="Arial" pitchFamily="-106" charset="0"/>
                        </a:rPr>
                        <a:t>Size</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717550">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400" b="0" i="0" u="none" strike="noStrike" cap="none" normalizeH="0" baseline="0">
                          <a:ln>
                            <a:noFill/>
                          </a:ln>
                          <a:solidFill>
                            <a:schemeClr val="tx2"/>
                          </a:solidFill>
                          <a:effectLst/>
                          <a:latin typeface="Arial" pitchFamily="-106" charset="0"/>
                        </a:rPr>
                        <a:t>80.4</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400" b="0" i="0" u="none" strike="noStrike" cap="none" normalizeH="0" baseline="0">
                          <a:ln>
                            <a:noFill/>
                          </a:ln>
                          <a:solidFill>
                            <a:schemeClr val="tx2"/>
                          </a:solidFill>
                          <a:effectLst/>
                          <a:latin typeface="Arial" pitchFamily="-106" charset="0"/>
                        </a:rPr>
                        <a:t>8.1K</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717550">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400" b="0" i="0" u="none" strike="noStrike" cap="none" normalizeH="0" baseline="0">
                          <a:ln>
                            <a:noFill/>
                          </a:ln>
                          <a:solidFill>
                            <a:schemeClr val="tx2"/>
                          </a:solidFill>
                          <a:effectLst/>
                          <a:latin typeface="Arial" pitchFamily="-106" charset="0"/>
                        </a:rPr>
                        <a:t>80.5</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400" b="0" i="0" u="none" strike="noStrike" cap="none" normalizeH="0" baseline="0">
                          <a:ln>
                            <a:noFill/>
                          </a:ln>
                          <a:solidFill>
                            <a:schemeClr val="tx2"/>
                          </a:solidFill>
                          <a:effectLst/>
                          <a:latin typeface="Arial" pitchFamily="-106" charset="0"/>
                        </a:rPr>
                        <a:t>8.1K</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715963">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400" b="0" i="0" u="none" strike="noStrike" cap="none" normalizeH="0" baseline="0">
                          <a:ln>
                            <a:noFill/>
                          </a:ln>
                          <a:solidFill>
                            <a:schemeClr val="tx2"/>
                          </a:solidFill>
                          <a:effectLst/>
                          <a:latin typeface="Arial" pitchFamily="-106" charset="0"/>
                        </a:rPr>
                        <a:t>81.2</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400" b="0" i="0" u="none" strike="noStrike" cap="none" normalizeH="0" baseline="0">
                          <a:ln>
                            <a:noFill/>
                          </a:ln>
                          <a:solidFill>
                            <a:schemeClr val="tx2"/>
                          </a:solidFill>
                          <a:effectLst/>
                          <a:latin typeface="Arial" pitchFamily="-106" charset="0"/>
                        </a:rPr>
                        <a:t>8.5K</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717550">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400" b="0" i="0" u="none" strike="noStrike" cap="none" normalizeH="0" baseline="0">
                          <a:ln>
                            <a:noFill/>
                          </a:ln>
                          <a:solidFill>
                            <a:schemeClr val="tx2"/>
                          </a:solidFill>
                          <a:effectLst/>
                          <a:latin typeface="Arial" pitchFamily="-106" charset="0"/>
                        </a:rPr>
                        <a:t>81.6</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400" b="0" i="0" u="none" strike="noStrike" cap="none" normalizeH="0" baseline="0">
                          <a:ln>
                            <a:noFill/>
                          </a:ln>
                          <a:solidFill>
                            <a:schemeClr val="tx2"/>
                          </a:solidFill>
                          <a:effectLst/>
                          <a:latin typeface="Arial" pitchFamily="-106" charset="0"/>
                        </a:rPr>
                        <a:t>9.0K</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719138">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400" b="0" i="0" u="none" strike="noStrike" cap="none" normalizeH="0" baseline="0">
                          <a:ln>
                            <a:noFill/>
                          </a:ln>
                          <a:solidFill>
                            <a:schemeClr val="tx2"/>
                          </a:solidFill>
                          <a:effectLst/>
                          <a:latin typeface="Arial" pitchFamily="-106" charset="0"/>
                        </a:rPr>
                        <a:t>81.7</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400" b="0" i="0" u="none" strike="noStrike" cap="none" normalizeH="0" baseline="0">
                          <a:ln>
                            <a:noFill/>
                          </a:ln>
                          <a:solidFill>
                            <a:schemeClr val="tx2"/>
                          </a:solidFill>
                          <a:effectLst/>
                          <a:latin typeface="Arial" pitchFamily="-106" charset="0"/>
                        </a:rPr>
                        <a:t>9.1K</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719138">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400" b="0" i="0" u="none" strike="noStrike" cap="none" normalizeH="0" baseline="0">
                          <a:ln>
                            <a:noFill/>
                          </a:ln>
                          <a:solidFill>
                            <a:schemeClr val="tx2"/>
                          </a:solidFill>
                          <a:effectLst/>
                          <a:latin typeface="Arial" pitchFamily="-106" charset="0"/>
                        </a:rPr>
                        <a:t>81.8</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400" b="0" i="0" u="none" strike="noStrike" cap="none" normalizeH="0" baseline="0">
                          <a:ln>
                            <a:noFill/>
                          </a:ln>
                          <a:solidFill>
                            <a:schemeClr val="tx2"/>
                          </a:solidFill>
                          <a:effectLst/>
                          <a:latin typeface="Arial" pitchFamily="-106" charset="0"/>
                        </a:rPr>
                        <a:t>9.3K</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3010" name="Rectangle 1"/>
          <p:cNvSpPr>
            <a:spLocks noGrp="1" noChangeArrowheads="1"/>
          </p:cNvSpPr>
          <p:nvPr>
            <p:ph type="title"/>
          </p:nvPr>
        </p:nvSpPr>
        <p:spPr>
          <a:xfrm>
            <a:off x="609600" y="152400"/>
            <a:ext cx="7178675" cy="914400"/>
          </a:xfrm>
        </p:spPr>
        <p:txBody>
          <a:bodyPr>
            <a:normAutofit fontScale="90000"/>
          </a:bodyPr>
          <a:lstStyle/>
          <a:p>
            <a:r>
              <a:rPr lang="en-US" dirty="0" smtClean="0">
                <a:cs typeface="ヒラギノ角ゴ Pro W3" pitchFamily="-106" charset="-128"/>
              </a:rPr>
              <a:t>Learning good splits: </a:t>
            </a:r>
            <a:br>
              <a:rPr lang="en-US" dirty="0" smtClean="0">
                <a:cs typeface="ヒラギノ角ゴ Pro W3" pitchFamily="-106" charset="-128"/>
              </a:rPr>
            </a:br>
            <a:r>
              <a:rPr lang="en-US" dirty="0" smtClean="0">
                <a:cs typeface="ヒラギノ角ゴ Pro W3" pitchFamily="-106" charset="-128"/>
              </a:rPr>
              <a:t>Latent </a:t>
            </a:r>
            <a:r>
              <a:rPr lang="en-US" dirty="0">
                <a:cs typeface="ヒラギノ角ゴ Pro W3" pitchFamily="-106" charset="-128"/>
              </a:rPr>
              <a:t>Variable </a:t>
            </a:r>
            <a:r>
              <a:rPr lang="en-US" dirty="0" smtClean="0">
                <a:cs typeface="ヒラギノ角ゴ Pro W3" pitchFamily="-106" charset="-128"/>
              </a:rPr>
              <a:t>Grammars</a:t>
            </a:r>
            <a:endParaRPr lang="en-US" dirty="0">
              <a:cs typeface="ヒラギノ角ゴ Pro W3" pitchFamily="-106" charset="-128"/>
            </a:endParaRPr>
          </a:p>
        </p:txBody>
      </p:sp>
      <p:pic>
        <p:nvPicPr>
          <p:cNvPr id="43011" name="Picture 2"/>
          <p:cNvPicPr>
            <a:picLocks noChangeAspect="1" noChangeArrowheads="1"/>
          </p:cNvPicPr>
          <p:nvPr/>
        </p:nvPicPr>
        <p:blipFill>
          <a:blip r:embed="rId3"/>
          <a:srcRect/>
          <a:stretch>
            <a:fillRect/>
          </a:stretch>
        </p:blipFill>
        <p:spPr bwMode="auto">
          <a:xfrm>
            <a:off x="222250" y="2868613"/>
            <a:ext cx="2581275" cy="2030412"/>
          </a:xfrm>
          <a:prstGeom prst="rect">
            <a:avLst/>
          </a:prstGeom>
          <a:noFill/>
          <a:ln w="12700">
            <a:noFill/>
            <a:miter lim="800000"/>
            <a:headEnd/>
            <a:tailEnd/>
          </a:ln>
        </p:spPr>
      </p:pic>
      <p:grpSp>
        <p:nvGrpSpPr>
          <p:cNvPr id="2" name="Group 3"/>
          <p:cNvGrpSpPr>
            <a:grpSpLocks/>
          </p:cNvGrpSpPr>
          <p:nvPr/>
        </p:nvGrpSpPr>
        <p:grpSpPr bwMode="auto">
          <a:xfrm>
            <a:off x="512763" y="5924550"/>
            <a:ext cx="1974850" cy="781050"/>
            <a:chOff x="0" y="0"/>
            <a:chExt cx="1769" cy="700"/>
          </a:xfrm>
        </p:grpSpPr>
        <p:sp>
          <p:nvSpPr>
            <p:cNvPr id="43028" name="Rectangle 4"/>
            <p:cNvSpPr>
              <a:spLocks/>
            </p:cNvSpPr>
            <p:nvPr/>
          </p:nvSpPr>
          <p:spPr bwMode="auto">
            <a:xfrm>
              <a:off x="0" y="0"/>
              <a:ext cx="1410" cy="689"/>
            </a:xfrm>
            <a:prstGeom prst="rect">
              <a:avLst/>
            </a:prstGeom>
            <a:noFill/>
            <a:ln w="12700">
              <a:noFill/>
              <a:miter lim="800000"/>
              <a:headEnd/>
              <a:tailEnd/>
            </a:ln>
          </p:spPr>
          <p:txBody>
            <a:bodyPr wrap="none" lIns="0" tIns="0" rIns="0" bIns="0" anchor="ctr">
              <a:prstTxWarp prst="textNoShape">
                <a:avLst/>
              </a:prstTxWarp>
              <a:spAutoFit/>
            </a:bodyPr>
            <a:lstStyle/>
            <a:p>
              <a:pPr algn="ctr"/>
              <a:r>
                <a:rPr lang="en-US" sz="2500">
                  <a:solidFill>
                    <a:srgbClr val="000000"/>
                  </a:solidFill>
                  <a:latin typeface="Tahoma" pitchFamily="-106" charset="0"/>
                  <a:cs typeface="Tahoma" pitchFamily="-106" charset="0"/>
                  <a:sym typeface="Tahoma" pitchFamily="-106" charset="0"/>
                </a:rPr>
                <a:t>Parse Tree </a:t>
              </a:r>
              <a:endParaRPr lang="en-US" sz="2500" i="1">
                <a:solidFill>
                  <a:srgbClr val="000000"/>
                </a:solidFill>
                <a:latin typeface="Times New Roman" pitchFamily="-106" charset="0"/>
                <a:cs typeface="Tahoma" pitchFamily="-106" charset="0"/>
                <a:sym typeface="Times New Roman" pitchFamily="-106" charset="0"/>
              </a:endParaRPr>
            </a:p>
            <a:p>
              <a:pPr algn="ctr"/>
              <a:r>
                <a:rPr lang="en-US" sz="2500">
                  <a:solidFill>
                    <a:srgbClr val="000000"/>
                  </a:solidFill>
                  <a:latin typeface="Tahoma" pitchFamily="-106" charset="0"/>
                  <a:cs typeface="Tahoma" pitchFamily="-106" charset="0"/>
                  <a:sym typeface="Tahoma" pitchFamily="-106" charset="0"/>
                </a:rPr>
                <a:t>Sentence</a:t>
              </a:r>
            </a:p>
          </p:txBody>
        </p:sp>
        <p:pic>
          <p:nvPicPr>
            <p:cNvPr id="43029" name="Picture 5"/>
            <p:cNvPicPr>
              <a:picLocks noChangeAspect="1" noChangeArrowheads="1"/>
            </p:cNvPicPr>
            <p:nvPr/>
          </p:nvPicPr>
          <p:blipFill>
            <a:blip r:embed="rId4"/>
            <a:srcRect/>
            <a:stretch>
              <a:fillRect/>
            </a:stretch>
          </p:blipFill>
          <p:spPr bwMode="auto">
            <a:xfrm>
              <a:off x="1538" y="108"/>
              <a:ext cx="231" cy="240"/>
            </a:xfrm>
            <a:prstGeom prst="rect">
              <a:avLst/>
            </a:prstGeom>
            <a:noFill/>
            <a:ln w="12700">
              <a:noFill/>
              <a:miter lim="800000"/>
              <a:headEnd/>
              <a:tailEnd/>
            </a:ln>
          </p:spPr>
        </p:pic>
        <p:pic>
          <p:nvPicPr>
            <p:cNvPr id="43030" name="Picture 6"/>
            <p:cNvPicPr>
              <a:picLocks noChangeAspect="1" noChangeArrowheads="1"/>
            </p:cNvPicPr>
            <p:nvPr/>
          </p:nvPicPr>
          <p:blipFill>
            <a:blip r:embed="rId5"/>
            <a:srcRect/>
            <a:stretch>
              <a:fillRect/>
            </a:stretch>
          </p:blipFill>
          <p:spPr bwMode="auto">
            <a:xfrm>
              <a:off x="1458" y="476"/>
              <a:ext cx="277" cy="224"/>
            </a:xfrm>
            <a:prstGeom prst="rect">
              <a:avLst/>
            </a:prstGeom>
            <a:noFill/>
            <a:ln w="12700">
              <a:noFill/>
              <a:miter lim="800000"/>
              <a:headEnd/>
              <a:tailEnd/>
            </a:ln>
          </p:spPr>
        </p:pic>
      </p:grpSp>
      <p:sp>
        <p:nvSpPr>
          <p:cNvPr id="8199" name="Line 7"/>
          <p:cNvSpPr>
            <a:spLocks noChangeShapeType="1"/>
          </p:cNvSpPr>
          <p:nvPr/>
        </p:nvSpPr>
        <p:spPr bwMode="auto">
          <a:xfrm>
            <a:off x="6202363" y="3963988"/>
            <a:ext cx="661987" cy="0"/>
          </a:xfrm>
          <a:prstGeom prst="line">
            <a:avLst/>
          </a:prstGeom>
          <a:noFill/>
          <a:ln w="76200">
            <a:solidFill>
              <a:schemeClr val="tx1"/>
            </a:solidFill>
            <a:round/>
            <a:headEnd/>
            <a:tailEnd type="triangle" w="med" len="med"/>
          </a:ln>
        </p:spPr>
        <p:txBody>
          <a:bodyPr lIns="64288" tIns="32144" rIns="64288" bIns="32144">
            <a:prstTxWarp prst="textNoShape">
              <a:avLst/>
            </a:prstTxWarp>
          </a:bodyPr>
          <a:lstStyle/>
          <a:p>
            <a:endParaRPr lang="en-US"/>
          </a:p>
        </p:txBody>
      </p:sp>
      <p:grpSp>
        <p:nvGrpSpPr>
          <p:cNvPr id="3" name="Group 8"/>
          <p:cNvGrpSpPr>
            <a:grpSpLocks/>
          </p:cNvGrpSpPr>
          <p:nvPr/>
        </p:nvGrpSpPr>
        <p:grpSpPr bwMode="auto">
          <a:xfrm>
            <a:off x="2894013" y="3373438"/>
            <a:ext cx="374650" cy="1009650"/>
            <a:chOff x="0" y="0"/>
            <a:chExt cx="399" cy="904"/>
          </a:xfrm>
        </p:grpSpPr>
        <p:sp>
          <p:nvSpPr>
            <p:cNvPr id="43026" name="Line 9"/>
            <p:cNvSpPr>
              <a:spLocks noChangeShapeType="1"/>
            </p:cNvSpPr>
            <p:nvPr/>
          </p:nvSpPr>
          <p:spPr bwMode="auto">
            <a:xfrm rot="10800000" flipH="1">
              <a:off x="0" y="0"/>
              <a:ext cx="400" cy="456"/>
            </a:xfrm>
            <a:prstGeom prst="line">
              <a:avLst/>
            </a:prstGeom>
            <a:noFill/>
            <a:ln w="38100">
              <a:solidFill>
                <a:srgbClr val="666666"/>
              </a:solidFill>
              <a:round/>
              <a:headEnd/>
              <a:tailEnd type="triangle" w="med" len="med"/>
            </a:ln>
          </p:spPr>
          <p:txBody>
            <a:bodyPr>
              <a:prstTxWarp prst="textNoShape">
                <a:avLst/>
              </a:prstTxWarp>
            </a:bodyPr>
            <a:lstStyle/>
            <a:p>
              <a:endParaRPr lang="en-US"/>
            </a:p>
          </p:txBody>
        </p:sp>
        <p:sp>
          <p:nvSpPr>
            <p:cNvPr id="43027" name="Line 10"/>
            <p:cNvSpPr>
              <a:spLocks noChangeShapeType="1"/>
            </p:cNvSpPr>
            <p:nvPr/>
          </p:nvSpPr>
          <p:spPr bwMode="auto">
            <a:xfrm>
              <a:off x="0" y="434"/>
              <a:ext cx="394" cy="470"/>
            </a:xfrm>
            <a:prstGeom prst="line">
              <a:avLst/>
            </a:prstGeom>
            <a:noFill/>
            <a:ln w="38100">
              <a:solidFill>
                <a:srgbClr val="666666"/>
              </a:solidFill>
              <a:round/>
              <a:headEnd/>
              <a:tailEnd type="triangle" w="med" len="med"/>
            </a:ln>
          </p:spPr>
          <p:txBody>
            <a:bodyPr>
              <a:prstTxWarp prst="textNoShape">
                <a:avLst/>
              </a:prstTxWarp>
            </a:bodyPr>
            <a:lstStyle/>
            <a:p>
              <a:endParaRPr lang="en-US"/>
            </a:p>
          </p:txBody>
        </p:sp>
      </p:grpSp>
      <p:grpSp>
        <p:nvGrpSpPr>
          <p:cNvPr id="4" name="Group 11"/>
          <p:cNvGrpSpPr>
            <a:grpSpLocks/>
          </p:cNvGrpSpPr>
          <p:nvPr/>
        </p:nvGrpSpPr>
        <p:grpSpPr bwMode="auto">
          <a:xfrm>
            <a:off x="6827838" y="6205538"/>
            <a:ext cx="2000250" cy="388937"/>
            <a:chOff x="0" y="0"/>
            <a:chExt cx="1792" cy="349"/>
          </a:xfrm>
        </p:grpSpPr>
        <p:sp>
          <p:nvSpPr>
            <p:cNvPr id="43024" name="Rectangle 12"/>
            <p:cNvSpPr>
              <a:spLocks/>
            </p:cNvSpPr>
            <p:nvPr/>
          </p:nvSpPr>
          <p:spPr bwMode="auto">
            <a:xfrm>
              <a:off x="0" y="0"/>
              <a:ext cx="1533" cy="349"/>
            </a:xfrm>
            <a:prstGeom prst="rect">
              <a:avLst/>
            </a:prstGeom>
            <a:noFill/>
            <a:ln w="12700">
              <a:noFill/>
              <a:miter lim="800000"/>
              <a:headEnd/>
              <a:tailEnd/>
            </a:ln>
          </p:spPr>
          <p:txBody>
            <a:bodyPr wrap="none" lIns="0" tIns="0" rIns="0" bIns="0" anchor="ctr">
              <a:prstTxWarp prst="textNoShape">
                <a:avLst/>
              </a:prstTxWarp>
              <a:spAutoFit/>
            </a:bodyPr>
            <a:lstStyle/>
            <a:p>
              <a:pPr algn="ctr"/>
              <a:r>
                <a:rPr lang="en-US" sz="2500">
                  <a:solidFill>
                    <a:srgbClr val="000000"/>
                  </a:solidFill>
                  <a:latin typeface="Tahoma" pitchFamily="-106" charset="0"/>
                  <a:cs typeface="Tahoma" pitchFamily="-106" charset="0"/>
                  <a:sym typeface="Tahoma" pitchFamily="-106" charset="0"/>
                </a:rPr>
                <a:t>Parameters </a:t>
              </a:r>
            </a:p>
          </p:txBody>
        </p:sp>
        <p:pic>
          <p:nvPicPr>
            <p:cNvPr id="43025" name="Picture 13"/>
            <p:cNvPicPr>
              <a:picLocks noChangeAspect="1" noChangeArrowheads="1"/>
            </p:cNvPicPr>
            <p:nvPr/>
          </p:nvPicPr>
          <p:blipFill>
            <a:blip r:embed="rId6"/>
            <a:srcRect/>
            <a:stretch>
              <a:fillRect/>
            </a:stretch>
          </p:blipFill>
          <p:spPr bwMode="auto">
            <a:xfrm>
              <a:off x="1619" y="56"/>
              <a:ext cx="173" cy="288"/>
            </a:xfrm>
            <a:prstGeom prst="rect">
              <a:avLst/>
            </a:prstGeom>
            <a:noFill/>
            <a:ln w="12700">
              <a:noFill/>
              <a:miter lim="800000"/>
              <a:headEnd/>
              <a:tailEnd/>
            </a:ln>
          </p:spPr>
        </p:pic>
      </p:grpSp>
      <p:pic>
        <p:nvPicPr>
          <p:cNvPr id="8206" name="Picture 14"/>
          <p:cNvPicPr>
            <a:picLocks noChangeAspect="1" noChangeArrowheads="1"/>
          </p:cNvPicPr>
          <p:nvPr/>
        </p:nvPicPr>
        <p:blipFill>
          <a:blip r:embed="rId7"/>
          <a:srcRect/>
          <a:stretch>
            <a:fillRect/>
          </a:stretch>
        </p:blipFill>
        <p:spPr bwMode="auto">
          <a:xfrm>
            <a:off x="7002463" y="1739900"/>
            <a:ext cx="1660525" cy="4438650"/>
          </a:xfrm>
          <a:prstGeom prst="rect">
            <a:avLst/>
          </a:prstGeom>
          <a:noFill/>
          <a:ln w="12700">
            <a:noFill/>
            <a:miter lim="800000"/>
            <a:headEnd/>
            <a:tailEnd/>
          </a:ln>
        </p:spPr>
      </p:pic>
      <p:grpSp>
        <p:nvGrpSpPr>
          <p:cNvPr id="5" name="Group 15"/>
          <p:cNvGrpSpPr>
            <a:grpSpLocks/>
          </p:cNvGrpSpPr>
          <p:nvPr/>
        </p:nvGrpSpPr>
        <p:grpSpPr bwMode="auto">
          <a:xfrm>
            <a:off x="3398838" y="2090738"/>
            <a:ext cx="2530475" cy="3557587"/>
            <a:chOff x="0" y="0"/>
            <a:chExt cx="2704" cy="3496"/>
          </a:xfrm>
        </p:grpSpPr>
        <p:pic>
          <p:nvPicPr>
            <p:cNvPr id="43021" name="Picture 16"/>
            <p:cNvPicPr>
              <a:picLocks noChangeAspect="1" noChangeArrowheads="1"/>
            </p:cNvPicPr>
            <p:nvPr/>
          </p:nvPicPr>
          <p:blipFill>
            <a:blip r:embed="rId8"/>
            <a:srcRect/>
            <a:stretch>
              <a:fillRect/>
            </a:stretch>
          </p:blipFill>
          <p:spPr bwMode="auto">
            <a:xfrm>
              <a:off x="0" y="0"/>
              <a:ext cx="2632" cy="1512"/>
            </a:xfrm>
            <a:prstGeom prst="rect">
              <a:avLst/>
            </a:prstGeom>
            <a:noFill/>
            <a:ln w="12700">
              <a:noFill/>
              <a:miter lim="800000"/>
              <a:headEnd/>
              <a:tailEnd/>
            </a:ln>
          </p:spPr>
        </p:pic>
        <p:pic>
          <p:nvPicPr>
            <p:cNvPr id="43022" name="Picture 17"/>
            <p:cNvPicPr>
              <a:picLocks noChangeAspect="1" noChangeArrowheads="1"/>
            </p:cNvPicPr>
            <p:nvPr/>
          </p:nvPicPr>
          <p:blipFill>
            <a:blip r:embed="rId9"/>
            <a:srcRect/>
            <a:stretch>
              <a:fillRect/>
            </a:stretch>
          </p:blipFill>
          <p:spPr bwMode="auto">
            <a:xfrm>
              <a:off x="72" y="1984"/>
              <a:ext cx="2632" cy="1512"/>
            </a:xfrm>
            <a:prstGeom prst="rect">
              <a:avLst/>
            </a:prstGeom>
            <a:noFill/>
            <a:ln w="12700">
              <a:noFill/>
              <a:miter lim="800000"/>
              <a:headEnd/>
              <a:tailEnd/>
            </a:ln>
          </p:spPr>
        </p:pic>
        <p:sp>
          <p:nvSpPr>
            <p:cNvPr id="43023" name="Rectangle 18"/>
            <p:cNvSpPr>
              <a:spLocks/>
            </p:cNvSpPr>
            <p:nvPr/>
          </p:nvSpPr>
          <p:spPr bwMode="auto">
            <a:xfrm>
              <a:off x="1316" y="1536"/>
              <a:ext cx="314" cy="383"/>
            </a:xfrm>
            <a:prstGeom prst="rect">
              <a:avLst/>
            </a:prstGeom>
            <a:noFill/>
            <a:ln w="12700">
              <a:noFill/>
              <a:miter lim="800000"/>
              <a:headEnd/>
              <a:tailEnd/>
            </a:ln>
          </p:spPr>
          <p:txBody>
            <a:bodyPr wrap="none" lIns="0" tIns="0" rIns="0" bIns="0" anchor="ctr">
              <a:prstTxWarp prst="textNoShape">
                <a:avLst/>
              </a:prstTxWarp>
              <a:spAutoFit/>
            </a:bodyPr>
            <a:lstStyle/>
            <a:p>
              <a:pPr algn="ctr"/>
              <a:r>
                <a:rPr lang="en-US" sz="2500">
                  <a:solidFill>
                    <a:srgbClr val="000000"/>
                  </a:solidFill>
                  <a:latin typeface="Tahoma" pitchFamily="-106" charset="0"/>
                  <a:cs typeface="Tahoma" pitchFamily="-106" charset="0"/>
                  <a:sym typeface="Tahoma" pitchFamily="-106" charset="0"/>
                </a:rPr>
                <a:t>...</a:t>
              </a:r>
            </a:p>
          </p:txBody>
        </p:sp>
      </p:grpSp>
      <p:grpSp>
        <p:nvGrpSpPr>
          <p:cNvPr id="6" name="Group 19"/>
          <p:cNvGrpSpPr>
            <a:grpSpLocks/>
          </p:cNvGrpSpPr>
          <p:nvPr/>
        </p:nvGrpSpPr>
        <p:grpSpPr bwMode="auto">
          <a:xfrm>
            <a:off x="3563938" y="6235700"/>
            <a:ext cx="2460625" cy="388938"/>
            <a:chOff x="0" y="0"/>
            <a:chExt cx="2203" cy="349"/>
          </a:xfrm>
        </p:grpSpPr>
        <p:pic>
          <p:nvPicPr>
            <p:cNvPr id="43019" name="Picture 20"/>
            <p:cNvPicPr>
              <a:picLocks noChangeAspect="1" noChangeArrowheads="1"/>
            </p:cNvPicPr>
            <p:nvPr/>
          </p:nvPicPr>
          <p:blipFill>
            <a:blip r:embed="rId10"/>
            <a:srcRect/>
            <a:stretch>
              <a:fillRect/>
            </a:stretch>
          </p:blipFill>
          <p:spPr bwMode="auto">
            <a:xfrm>
              <a:off x="1539" y="68"/>
              <a:ext cx="664" cy="275"/>
            </a:xfrm>
            <a:prstGeom prst="rect">
              <a:avLst/>
            </a:prstGeom>
            <a:noFill/>
            <a:ln w="12700">
              <a:noFill/>
              <a:miter lim="800000"/>
              <a:headEnd/>
              <a:tailEnd/>
            </a:ln>
          </p:spPr>
        </p:pic>
        <p:sp>
          <p:nvSpPr>
            <p:cNvPr id="43020" name="Rectangle 21"/>
            <p:cNvSpPr>
              <a:spLocks/>
            </p:cNvSpPr>
            <p:nvPr/>
          </p:nvSpPr>
          <p:spPr bwMode="auto">
            <a:xfrm>
              <a:off x="0" y="0"/>
              <a:ext cx="1427" cy="349"/>
            </a:xfrm>
            <a:prstGeom prst="rect">
              <a:avLst/>
            </a:prstGeom>
            <a:noFill/>
            <a:ln w="12700">
              <a:noFill/>
              <a:miter lim="800000"/>
              <a:headEnd/>
              <a:tailEnd/>
            </a:ln>
          </p:spPr>
          <p:txBody>
            <a:bodyPr wrap="none" lIns="0" tIns="0" rIns="0" bIns="0" anchor="ctr">
              <a:prstTxWarp prst="textNoShape">
                <a:avLst/>
              </a:prstTxWarp>
              <a:spAutoFit/>
            </a:bodyPr>
            <a:lstStyle/>
            <a:p>
              <a:pPr algn="ctr"/>
              <a:r>
                <a:rPr lang="en-US" sz="2500">
                  <a:solidFill>
                    <a:srgbClr val="000000"/>
                  </a:solidFill>
                  <a:latin typeface="Tahoma" pitchFamily="-106" charset="0"/>
                  <a:cs typeface="Tahoma" pitchFamily="-106" charset="0"/>
                  <a:sym typeface="Tahoma" pitchFamily="-106" charset="0"/>
                </a:rPr>
                <a:t>Derivations</a:t>
              </a:r>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499"/>
                                          </p:stCondLst>
                                        </p:cTn>
                                        <p:tgtEl>
                                          <p:spTgt spid="5"/>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499"/>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499"/>
                                          </p:stCondLst>
                                        </p:cTn>
                                        <p:tgtEl>
                                          <p:spTgt spid="820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8199"/>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499"/>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9" grpId="0" animBg="1"/>
    </p:bld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Parsing evaluation</a:t>
            </a:r>
            <a:endParaRPr lang="en-US" dirty="0"/>
          </a:p>
        </p:txBody>
      </p:sp>
      <p:sp>
        <p:nvSpPr>
          <p:cNvPr id="14" name="Content Placeholder 13"/>
          <p:cNvSpPr>
            <a:spLocks noGrp="1"/>
          </p:cNvSpPr>
          <p:nvPr>
            <p:ph sz="quarter" idx="1"/>
          </p:nvPr>
        </p:nvSpPr>
        <p:spPr>
          <a:xfrm>
            <a:off x="609600" y="3962400"/>
            <a:ext cx="8153400" cy="2296180"/>
          </a:xfrm>
        </p:spPr>
        <p:txBody>
          <a:bodyPr>
            <a:normAutofit lnSpcReduction="10000"/>
          </a:bodyPr>
          <a:lstStyle/>
          <a:p>
            <a:r>
              <a:rPr lang="en-US" dirty="0" smtClean="0"/>
              <a:t>Learn a model using the training set</a:t>
            </a:r>
          </a:p>
          <a:p>
            <a:r>
              <a:rPr lang="en-US" dirty="0" smtClean="0"/>
              <a:t>Parse the test set without looking at the “correct” trees</a:t>
            </a:r>
          </a:p>
          <a:p>
            <a:r>
              <a:rPr lang="en-US" dirty="0" smtClean="0"/>
              <a:t>Compare our generated parse tree to the “correct” tree</a:t>
            </a:r>
            <a:endParaRPr lang="en-US" dirty="0"/>
          </a:p>
        </p:txBody>
      </p:sp>
      <p:sp>
        <p:nvSpPr>
          <p:cNvPr id="4" name="Rectangle 3"/>
          <p:cNvSpPr/>
          <p:nvPr/>
        </p:nvSpPr>
        <p:spPr>
          <a:xfrm>
            <a:off x="838200" y="2743200"/>
            <a:ext cx="5867400" cy="457200"/>
          </a:xfrm>
          <a:prstGeom prst="rect">
            <a:avLst/>
          </a:prstGeom>
          <a:solidFill>
            <a:srgbClr val="0000FF"/>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Left Brace 4"/>
          <p:cNvSpPr/>
          <p:nvPr/>
        </p:nvSpPr>
        <p:spPr>
          <a:xfrm rot="5400000">
            <a:off x="4229100" y="-1333500"/>
            <a:ext cx="457200" cy="7239000"/>
          </a:xfrm>
          <a:prstGeom prst="leftBrace">
            <a:avLst/>
          </a:prstGeom>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6" name="TextBox 5"/>
          <p:cNvSpPr txBox="1"/>
          <p:nvPr/>
        </p:nvSpPr>
        <p:spPr>
          <a:xfrm>
            <a:off x="3810000" y="1447800"/>
            <a:ext cx="1752600" cy="461665"/>
          </a:xfrm>
          <a:prstGeom prst="rect">
            <a:avLst/>
          </a:prstGeom>
          <a:noFill/>
        </p:spPr>
        <p:txBody>
          <a:bodyPr wrap="square" rtlCol="0">
            <a:spAutoFit/>
          </a:bodyPr>
          <a:lstStyle/>
          <a:p>
            <a:r>
              <a:rPr lang="en-US" sz="2400" dirty="0" smtClean="0"/>
              <a:t>Treebank</a:t>
            </a:r>
            <a:endParaRPr lang="en-US" sz="2400" dirty="0"/>
          </a:p>
        </p:txBody>
      </p:sp>
      <p:sp>
        <p:nvSpPr>
          <p:cNvPr id="7" name="Rectangle 6"/>
          <p:cNvSpPr/>
          <p:nvPr/>
        </p:nvSpPr>
        <p:spPr>
          <a:xfrm>
            <a:off x="6781800" y="2743200"/>
            <a:ext cx="609600" cy="457200"/>
          </a:xfrm>
          <a:prstGeom prst="rect">
            <a:avLst/>
          </a:prstGeom>
          <a:solidFill>
            <a:srgbClr val="3366FF"/>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ectangle 7"/>
          <p:cNvSpPr/>
          <p:nvPr/>
        </p:nvSpPr>
        <p:spPr>
          <a:xfrm>
            <a:off x="7467600" y="2743200"/>
            <a:ext cx="609600" cy="457200"/>
          </a:xfrm>
          <a:prstGeom prst="rect">
            <a:avLst/>
          </a:prstGeom>
          <a:solidFill>
            <a:srgbClr val="FF0000"/>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dirty="0"/>
          </a:p>
        </p:txBody>
      </p:sp>
      <p:sp>
        <p:nvSpPr>
          <p:cNvPr id="9" name="TextBox 8"/>
          <p:cNvSpPr txBox="1"/>
          <p:nvPr/>
        </p:nvSpPr>
        <p:spPr>
          <a:xfrm>
            <a:off x="3276600" y="3276600"/>
            <a:ext cx="990600" cy="523220"/>
          </a:xfrm>
          <a:prstGeom prst="rect">
            <a:avLst/>
          </a:prstGeom>
          <a:noFill/>
        </p:spPr>
        <p:txBody>
          <a:bodyPr wrap="square" rtlCol="0">
            <a:spAutoFit/>
          </a:bodyPr>
          <a:lstStyle/>
          <a:p>
            <a:r>
              <a:rPr lang="en-US" sz="2800" dirty="0" smtClean="0">
                <a:solidFill>
                  <a:srgbClr val="0000FF"/>
                </a:solidFill>
              </a:rPr>
              <a:t>Train</a:t>
            </a:r>
            <a:endParaRPr lang="en-US" sz="2800" dirty="0">
              <a:solidFill>
                <a:srgbClr val="0000FF"/>
              </a:solidFill>
            </a:endParaRPr>
          </a:p>
        </p:txBody>
      </p:sp>
      <p:sp>
        <p:nvSpPr>
          <p:cNvPr id="10" name="TextBox 9"/>
          <p:cNvSpPr txBox="1"/>
          <p:nvPr/>
        </p:nvSpPr>
        <p:spPr>
          <a:xfrm>
            <a:off x="6705600" y="3276600"/>
            <a:ext cx="990600" cy="523220"/>
          </a:xfrm>
          <a:prstGeom prst="rect">
            <a:avLst/>
          </a:prstGeom>
          <a:noFill/>
        </p:spPr>
        <p:txBody>
          <a:bodyPr wrap="square" rtlCol="0">
            <a:spAutoFit/>
          </a:bodyPr>
          <a:lstStyle/>
          <a:p>
            <a:r>
              <a:rPr lang="en-US" sz="2800" dirty="0" smtClean="0">
                <a:solidFill>
                  <a:srgbClr val="3366FF"/>
                </a:solidFill>
              </a:rPr>
              <a:t>Dev</a:t>
            </a:r>
            <a:endParaRPr lang="en-US" sz="2800" dirty="0">
              <a:solidFill>
                <a:srgbClr val="3366FF"/>
              </a:solidFill>
            </a:endParaRPr>
          </a:p>
        </p:txBody>
      </p:sp>
      <p:sp>
        <p:nvSpPr>
          <p:cNvPr id="11" name="TextBox 10"/>
          <p:cNvSpPr txBox="1"/>
          <p:nvPr/>
        </p:nvSpPr>
        <p:spPr>
          <a:xfrm>
            <a:off x="7467600" y="3276600"/>
            <a:ext cx="990600" cy="523220"/>
          </a:xfrm>
          <a:prstGeom prst="rect">
            <a:avLst/>
          </a:prstGeom>
          <a:noFill/>
        </p:spPr>
        <p:txBody>
          <a:bodyPr wrap="square" rtlCol="0">
            <a:spAutoFit/>
          </a:bodyPr>
          <a:lstStyle/>
          <a:p>
            <a:r>
              <a:rPr lang="en-US" sz="2800" dirty="0" smtClean="0">
                <a:solidFill>
                  <a:srgbClr val="FF0000"/>
                </a:solidFill>
              </a:rPr>
              <a:t>Test</a:t>
            </a:r>
            <a:endParaRPr lang="en-US" sz="2800" dirty="0">
              <a:solidFill>
                <a:srgbClr val="FF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4514" name="Rectangle 2"/>
          <p:cNvSpPr>
            <a:spLocks noGrp="1" noChangeArrowheads="1"/>
          </p:cNvSpPr>
          <p:nvPr>
            <p:ph type="title" idx="4294967295"/>
          </p:nvPr>
        </p:nvSpPr>
        <p:spPr/>
        <p:txBody>
          <a:bodyPr/>
          <a:lstStyle/>
          <a:p>
            <a:r>
              <a:rPr lang="en-US" dirty="0" smtClean="0"/>
              <a:t>Comparing trees</a:t>
            </a:r>
            <a:endParaRPr lang="en-US" dirty="0"/>
          </a:p>
        </p:txBody>
      </p:sp>
      <p:sp>
        <p:nvSpPr>
          <p:cNvPr id="64515" name="Text Box 94"/>
          <p:cNvSpPr txBox="1">
            <a:spLocks noChangeArrowheads="1"/>
          </p:cNvSpPr>
          <p:nvPr/>
        </p:nvSpPr>
        <p:spPr bwMode="auto">
          <a:xfrm>
            <a:off x="5029200" y="1621491"/>
            <a:ext cx="1810309" cy="402291"/>
          </a:xfrm>
          <a:prstGeom prst="rect">
            <a:avLst/>
          </a:prstGeom>
          <a:noFill/>
          <a:ln w="12700">
            <a:noFill/>
            <a:miter lim="800000"/>
            <a:headEnd/>
            <a:tailEnd/>
          </a:ln>
        </p:spPr>
        <p:txBody>
          <a:bodyPr wrap="none" lIns="90000" tIns="46800" rIns="90000" bIns="46800">
            <a:prstTxWarp prst="textNoShape">
              <a:avLst/>
            </a:prstTxWarp>
            <a:spAutoFit/>
          </a:bodyPr>
          <a:lstStyle/>
          <a:p>
            <a:r>
              <a:rPr lang="en-US" sz="2000" b="1" dirty="0">
                <a:solidFill>
                  <a:srgbClr val="000000"/>
                </a:solidFill>
                <a:latin typeface="Times New Roman" charset="0"/>
              </a:rPr>
              <a:t>Correct Tree T</a:t>
            </a:r>
            <a:endParaRPr lang="en-US" sz="2000" b="1" baseline="-25000" dirty="0">
              <a:solidFill>
                <a:srgbClr val="000000"/>
              </a:solidFill>
              <a:latin typeface="Times New Roman" charset="0"/>
            </a:endParaRPr>
          </a:p>
        </p:txBody>
      </p:sp>
      <p:sp>
        <p:nvSpPr>
          <p:cNvPr id="64545" name="Text Box 94"/>
          <p:cNvSpPr txBox="1">
            <a:spLocks noChangeArrowheads="1"/>
          </p:cNvSpPr>
          <p:nvPr/>
        </p:nvSpPr>
        <p:spPr bwMode="auto">
          <a:xfrm>
            <a:off x="990600" y="1655109"/>
            <a:ext cx="2105236" cy="402291"/>
          </a:xfrm>
          <a:prstGeom prst="rect">
            <a:avLst/>
          </a:prstGeom>
          <a:noFill/>
          <a:ln w="12700">
            <a:noFill/>
            <a:miter lim="800000"/>
            <a:headEnd/>
            <a:tailEnd/>
          </a:ln>
        </p:spPr>
        <p:txBody>
          <a:bodyPr wrap="none" lIns="90000" tIns="46800" rIns="90000" bIns="46800">
            <a:prstTxWarp prst="textNoShape">
              <a:avLst/>
            </a:prstTxWarp>
            <a:spAutoFit/>
          </a:bodyPr>
          <a:lstStyle/>
          <a:p>
            <a:r>
              <a:rPr lang="en-US" sz="2000" b="1" dirty="0">
                <a:solidFill>
                  <a:srgbClr val="000000"/>
                </a:solidFill>
                <a:latin typeface="Times New Roman" charset="0"/>
              </a:rPr>
              <a:t>Computed Tree P</a:t>
            </a:r>
            <a:endParaRPr lang="en-US" sz="2000" b="1" baseline="-25000" dirty="0">
              <a:solidFill>
                <a:srgbClr val="000000"/>
              </a:solidFill>
              <a:latin typeface="Times New Roman" charset="0"/>
            </a:endParaRPr>
          </a:p>
        </p:txBody>
      </p:sp>
      <p:sp>
        <p:nvSpPr>
          <p:cNvPr id="91" name="TextBox 90"/>
          <p:cNvSpPr txBox="1"/>
          <p:nvPr/>
        </p:nvSpPr>
        <p:spPr>
          <a:xfrm>
            <a:off x="3251994" y="6096000"/>
            <a:ext cx="1728788" cy="646331"/>
          </a:xfrm>
          <a:prstGeom prst="rect">
            <a:avLst/>
          </a:prstGeom>
          <a:noFill/>
        </p:spPr>
        <p:txBody>
          <a:bodyPr wrap="square" rtlCol="0">
            <a:spAutoFit/>
          </a:bodyPr>
          <a:lstStyle/>
          <a:p>
            <a:r>
              <a:rPr lang="en-US" sz="3600" dirty="0" smtClean="0">
                <a:solidFill>
                  <a:srgbClr val="FF0000"/>
                </a:solidFill>
              </a:rPr>
              <a:t>Ideas?</a:t>
            </a:r>
            <a:endParaRPr lang="en-US" sz="3600" dirty="0">
              <a:solidFill>
                <a:srgbClr val="FF0000"/>
              </a:solidFill>
            </a:endParaRPr>
          </a:p>
        </p:txBody>
      </p:sp>
      <p:sp>
        <p:nvSpPr>
          <p:cNvPr id="92" name="TextBox 91"/>
          <p:cNvSpPr txBox="1"/>
          <p:nvPr/>
        </p:nvSpPr>
        <p:spPr>
          <a:xfrm>
            <a:off x="5334000" y="5481935"/>
            <a:ext cx="3733800" cy="461665"/>
          </a:xfrm>
          <a:prstGeom prst="rect">
            <a:avLst/>
          </a:prstGeom>
          <a:noFill/>
        </p:spPr>
        <p:txBody>
          <a:bodyPr wrap="square" rtlCol="0">
            <a:spAutoFit/>
          </a:bodyPr>
          <a:lstStyle/>
          <a:p>
            <a:r>
              <a:rPr lang="en-US" sz="2400" dirty="0" smtClean="0"/>
              <a:t>I eat sushi with tuna</a:t>
            </a:r>
            <a:endParaRPr lang="en-US" sz="2400" dirty="0"/>
          </a:p>
        </p:txBody>
      </p:sp>
      <p:cxnSp>
        <p:nvCxnSpPr>
          <p:cNvPr id="93" name="Straight Connector 92"/>
          <p:cNvCxnSpPr/>
          <p:nvPr/>
        </p:nvCxnSpPr>
        <p:spPr>
          <a:xfrm rot="5400000">
            <a:off x="5295900" y="5291435"/>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94" name="TextBox 93"/>
          <p:cNvSpPr txBox="1"/>
          <p:nvPr/>
        </p:nvSpPr>
        <p:spPr>
          <a:xfrm>
            <a:off x="5181600" y="4643735"/>
            <a:ext cx="838200" cy="369332"/>
          </a:xfrm>
          <a:prstGeom prst="rect">
            <a:avLst/>
          </a:prstGeom>
          <a:noFill/>
        </p:spPr>
        <p:txBody>
          <a:bodyPr wrap="square" rtlCol="0">
            <a:spAutoFit/>
          </a:bodyPr>
          <a:lstStyle/>
          <a:p>
            <a:r>
              <a:rPr lang="en-US" dirty="0" smtClean="0"/>
              <a:t>PRP</a:t>
            </a:r>
            <a:endParaRPr lang="en-US" dirty="0"/>
          </a:p>
        </p:txBody>
      </p:sp>
      <p:sp>
        <p:nvSpPr>
          <p:cNvPr id="95" name="TextBox 94"/>
          <p:cNvSpPr txBox="1"/>
          <p:nvPr/>
        </p:nvSpPr>
        <p:spPr>
          <a:xfrm>
            <a:off x="5257800" y="3893403"/>
            <a:ext cx="990600" cy="369332"/>
          </a:xfrm>
          <a:prstGeom prst="rect">
            <a:avLst/>
          </a:prstGeom>
          <a:noFill/>
        </p:spPr>
        <p:txBody>
          <a:bodyPr wrap="square" rtlCol="0">
            <a:spAutoFit/>
          </a:bodyPr>
          <a:lstStyle/>
          <a:p>
            <a:r>
              <a:rPr lang="en-US" dirty="0" smtClean="0"/>
              <a:t>NP</a:t>
            </a:r>
            <a:endParaRPr lang="en-US" dirty="0"/>
          </a:p>
        </p:txBody>
      </p:sp>
      <p:cxnSp>
        <p:nvCxnSpPr>
          <p:cNvPr id="96" name="Straight Connector 95"/>
          <p:cNvCxnSpPr/>
          <p:nvPr/>
        </p:nvCxnSpPr>
        <p:spPr>
          <a:xfrm rot="5400000">
            <a:off x="5296694" y="4452441"/>
            <a:ext cx="3810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97" name="Straight Connector 96"/>
          <p:cNvCxnSpPr/>
          <p:nvPr/>
        </p:nvCxnSpPr>
        <p:spPr>
          <a:xfrm rot="5400000">
            <a:off x="5676900" y="5279767"/>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98" name="TextBox 97"/>
          <p:cNvSpPr txBox="1"/>
          <p:nvPr/>
        </p:nvSpPr>
        <p:spPr>
          <a:xfrm>
            <a:off x="5715000" y="4643735"/>
            <a:ext cx="990600" cy="369332"/>
          </a:xfrm>
          <a:prstGeom prst="rect">
            <a:avLst/>
          </a:prstGeom>
          <a:noFill/>
        </p:spPr>
        <p:txBody>
          <a:bodyPr wrap="square" rtlCol="0">
            <a:spAutoFit/>
          </a:bodyPr>
          <a:lstStyle/>
          <a:p>
            <a:r>
              <a:rPr lang="en-US" dirty="0" smtClean="0"/>
              <a:t>V</a:t>
            </a:r>
            <a:endParaRPr lang="en-US" dirty="0"/>
          </a:p>
        </p:txBody>
      </p:sp>
      <p:cxnSp>
        <p:nvCxnSpPr>
          <p:cNvPr id="99" name="Straight Connector 98"/>
          <p:cNvCxnSpPr/>
          <p:nvPr/>
        </p:nvCxnSpPr>
        <p:spPr>
          <a:xfrm rot="5400000">
            <a:off x="6210300" y="5279767"/>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100" name="TextBox 99"/>
          <p:cNvSpPr txBox="1"/>
          <p:nvPr/>
        </p:nvSpPr>
        <p:spPr>
          <a:xfrm>
            <a:off x="6248400" y="4643735"/>
            <a:ext cx="381000" cy="369332"/>
          </a:xfrm>
          <a:prstGeom prst="rect">
            <a:avLst/>
          </a:prstGeom>
          <a:noFill/>
        </p:spPr>
        <p:txBody>
          <a:bodyPr wrap="square" rtlCol="0">
            <a:spAutoFit/>
          </a:bodyPr>
          <a:lstStyle/>
          <a:p>
            <a:r>
              <a:rPr lang="en-US" dirty="0" smtClean="0"/>
              <a:t>N</a:t>
            </a:r>
            <a:endParaRPr lang="en-US" dirty="0"/>
          </a:p>
        </p:txBody>
      </p:sp>
      <p:cxnSp>
        <p:nvCxnSpPr>
          <p:cNvPr id="101" name="Straight Connector 100"/>
          <p:cNvCxnSpPr/>
          <p:nvPr/>
        </p:nvCxnSpPr>
        <p:spPr>
          <a:xfrm rot="5400000">
            <a:off x="6972300" y="5279767"/>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102" name="TextBox 101"/>
          <p:cNvSpPr txBox="1"/>
          <p:nvPr/>
        </p:nvSpPr>
        <p:spPr>
          <a:xfrm>
            <a:off x="7010400" y="4643735"/>
            <a:ext cx="533400" cy="369332"/>
          </a:xfrm>
          <a:prstGeom prst="rect">
            <a:avLst/>
          </a:prstGeom>
          <a:noFill/>
        </p:spPr>
        <p:txBody>
          <a:bodyPr wrap="square" rtlCol="0">
            <a:spAutoFit/>
          </a:bodyPr>
          <a:lstStyle/>
          <a:p>
            <a:r>
              <a:rPr lang="en-US" dirty="0" smtClean="0"/>
              <a:t>IN</a:t>
            </a:r>
            <a:endParaRPr lang="en-US" dirty="0"/>
          </a:p>
        </p:txBody>
      </p:sp>
      <p:sp>
        <p:nvSpPr>
          <p:cNvPr id="103" name="TextBox 102"/>
          <p:cNvSpPr txBox="1"/>
          <p:nvPr/>
        </p:nvSpPr>
        <p:spPr>
          <a:xfrm>
            <a:off x="7696200" y="4643735"/>
            <a:ext cx="533400" cy="369332"/>
          </a:xfrm>
          <a:prstGeom prst="rect">
            <a:avLst/>
          </a:prstGeom>
          <a:noFill/>
        </p:spPr>
        <p:txBody>
          <a:bodyPr wrap="square" rtlCol="0">
            <a:spAutoFit/>
          </a:bodyPr>
          <a:lstStyle/>
          <a:p>
            <a:r>
              <a:rPr lang="en-US" dirty="0" smtClean="0"/>
              <a:t>N</a:t>
            </a:r>
            <a:endParaRPr lang="en-US" dirty="0"/>
          </a:p>
        </p:txBody>
      </p:sp>
      <p:cxnSp>
        <p:nvCxnSpPr>
          <p:cNvPr id="104" name="Straight Connector 103"/>
          <p:cNvCxnSpPr/>
          <p:nvPr/>
        </p:nvCxnSpPr>
        <p:spPr>
          <a:xfrm rot="5400000">
            <a:off x="7658894" y="5290641"/>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105" name="TextBox 104"/>
          <p:cNvSpPr txBox="1"/>
          <p:nvPr/>
        </p:nvSpPr>
        <p:spPr>
          <a:xfrm>
            <a:off x="7315200" y="3893403"/>
            <a:ext cx="685800" cy="369332"/>
          </a:xfrm>
          <a:prstGeom prst="rect">
            <a:avLst/>
          </a:prstGeom>
          <a:noFill/>
        </p:spPr>
        <p:txBody>
          <a:bodyPr wrap="square" rtlCol="0">
            <a:spAutoFit/>
          </a:bodyPr>
          <a:lstStyle/>
          <a:p>
            <a:r>
              <a:rPr lang="en-US" dirty="0" smtClean="0"/>
              <a:t>PP</a:t>
            </a:r>
            <a:endParaRPr lang="en-US" dirty="0"/>
          </a:p>
        </p:txBody>
      </p:sp>
      <p:cxnSp>
        <p:nvCxnSpPr>
          <p:cNvPr id="106" name="Straight Connector 105"/>
          <p:cNvCxnSpPr>
            <a:stCxn id="102" idx="0"/>
          </p:cNvCxnSpPr>
          <p:nvPr/>
        </p:nvCxnSpPr>
        <p:spPr>
          <a:xfrm rot="5400000" flipH="1" flipV="1">
            <a:off x="7219950" y="4319885"/>
            <a:ext cx="381000" cy="2667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07" name="Straight Connector 106"/>
          <p:cNvCxnSpPr/>
          <p:nvPr/>
        </p:nvCxnSpPr>
        <p:spPr>
          <a:xfrm rot="16200000" flipV="1">
            <a:off x="7530584" y="4325719"/>
            <a:ext cx="369332" cy="266700"/>
          </a:xfrm>
          <a:prstGeom prst="line">
            <a:avLst/>
          </a:prstGeom>
        </p:spPr>
        <p:style>
          <a:lnRef idx="2">
            <a:schemeClr val="accent1"/>
          </a:lnRef>
          <a:fillRef idx="0">
            <a:schemeClr val="accent1"/>
          </a:fillRef>
          <a:effectRef idx="1">
            <a:schemeClr val="accent1"/>
          </a:effectRef>
          <a:fontRef idx="minor">
            <a:schemeClr val="tx1"/>
          </a:fontRef>
        </p:style>
      </p:cxnSp>
      <p:sp>
        <p:nvSpPr>
          <p:cNvPr id="108" name="TextBox 107"/>
          <p:cNvSpPr txBox="1"/>
          <p:nvPr/>
        </p:nvSpPr>
        <p:spPr>
          <a:xfrm>
            <a:off x="6629400" y="3283803"/>
            <a:ext cx="609600" cy="369332"/>
          </a:xfrm>
          <a:prstGeom prst="rect">
            <a:avLst/>
          </a:prstGeom>
          <a:noFill/>
        </p:spPr>
        <p:txBody>
          <a:bodyPr wrap="square" rtlCol="0">
            <a:spAutoFit/>
          </a:bodyPr>
          <a:lstStyle/>
          <a:p>
            <a:r>
              <a:rPr lang="en-US" dirty="0" smtClean="0"/>
              <a:t>NP</a:t>
            </a:r>
            <a:endParaRPr lang="en-US" dirty="0"/>
          </a:p>
        </p:txBody>
      </p:sp>
      <p:cxnSp>
        <p:nvCxnSpPr>
          <p:cNvPr id="109" name="Straight Connector 108"/>
          <p:cNvCxnSpPr>
            <a:stCxn id="100" idx="0"/>
          </p:cNvCxnSpPr>
          <p:nvPr/>
        </p:nvCxnSpPr>
        <p:spPr>
          <a:xfrm rot="5400000" flipH="1" flipV="1">
            <a:off x="6076950" y="4015085"/>
            <a:ext cx="990600" cy="2667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10" name="Straight Connector 109"/>
          <p:cNvCxnSpPr>
            <a:endCxn id="108" idx="2"/>
          </p:cNvCxnSpPr>
          <p:nvPr/>
        </p:nvCxnSpPr>
        <p:spPr>
          <a:xfrm rot="10800000">
            <a:off x="6934200" y="3653135"/>
            <a:ext cx="533400" cy="240268"/>
          </a:xfrm>
          <a:prstGeom prst="line">
            <a:avLst/>
          </a:prstGeom>
        </p:spPr>
        <p:style>
          <a:lnRef idx="2">
            <a:schemeClr val="accent1"/>
          </a:lnRef>
          <a:fillRef idx="0">
            <a:schemeClr val="accent1"/>
          </a:fillRef>
          <a:effectRef idx="1">
            <a:schemeClr val="accent1"/>
          </a:effectRef>
          <a:fontRef idx="minor">
            <a:schemeClr val="tx1"/>
          </a:fontRef>
        </p:style>
      </p:cxnSp>
      <p:sp>
        <p:nvSpPr>
          <p:cNvPr id="111" name="TextBox 110"/>
          <p:cNvSpPr txBox="1"/>
          <p:nvPr/>
        </p:nvSpPr>
        <p:spPr>
          <a:xfrm>
            <a:off x="6096000" y="2674203"/>
            <a:ext cx="609600" cy="369332"/>
          </a:xfrm>
          <a:prstGeom prst="rect">
            <a:avLst/>
          </a:prstGeom>
          <a:noFill/>
        </p:spPr>
        <p:txBody>
          <a:bodyPr wrap="square" rtlCol="0">
            <a:spAutoFit/>
          </a:bodyPr>
          <a:lstStyle/>
          <a:p>
            <a:r>
              <a:rPr lang="en-US" dirty="0" smtClean="0"/>
              <a:t>VP</a:t>
            </a:r>
            <a:endParaRPr lang="en-US" dirty="0"/>
          </a:p>
        </p:txBody>
      </p:sp>
      <p:cxnSp>
        <p:nvCxnSpPr>
          <p:cNvPr id="112" name="Straight Connector 111"/>
          <p:cNvCxnSpPr/>
          <p:nvPr/>
        </p:nvCxnSpPr>
        <p:spPr>
          <a:xfrm rot="5400000" flipH="1" flipV="1">
            <a:off x="5258197" y="3653532"/>
            <a:ext cx="1600200" cy="380206"/>
          </a:xfrm>
          <a:prstGeom prst="line">
            <a:avLst/>
          </a:prstGeom>
        </p:spPr>
        <p:style>
          <a:lnRef idx="2">
            <a:schemeClr val="accent1"/>
          </a:lnRef>
          <a:fillRef idx="0">
            <a:schemeClr val="accent1"/>
          </a:fillRef>
          <a:effectRef idx="1">
            <a:schemeClr val="accent1"/>
          </a:effectRef>
          <a:fontRef idx="minor">
            <a:schemeClr val="tx1"/>
          </a:fontRef>
        </p:style>
      </p:cxnSp>
      <p:cxnSp>
        <p:nvCxnSpPr>
          <p:cNvPr id="113" name="Straight Connector 112"/>
          <p:cNvCxnSpPr>
            <a:endCxn id="111" idx="2"/>
          </p:cNvCxnSpPr>
          <p:nvPr/>
        </p:nvCxnSpPr>
        <p:spPr>
          <a:xfrm rot="10800000">
            <a:off x="6400800" y="3043535"/>
            <a:ext cx="304800" cy="240268"/>
          </a:xfrm>
          <a:prstGeom prst="line">
            <a:avLst/>
          </a:prstGeom>
        </p:spPr>
        <p:style>
          <a:lnRef idx="2">
            <a:schemeClr val="accent1"/>
          </a:lnRef>
          <a:fillRef idx="0">
            <a:schemeClr val="accent1"/>
          </a:fillRef>
          <a:effectRef idx="1">
            <a:schemeClr val="accent1"/>
          </a:effectRef>
          <a:fontRef idx="minor">
            <a:schemeClr val="tx1"/>
          </a:fontRef>
        </p:style>
      </p:cxnSp>
      <p:sp>
        <p:nvSpPr>
          <p:cNvPr id="114" name="TextBox 113"/>
          <p:cNvSpPr txBox="1"/>
          <p:nvPr/>
        </p:nvSpPr>
        <p:spPr>
          <a:xfrm>
            <a:off x="5638800" y="1988403"/>
            <a:ext cx="609600" cy="369332"/>
          </a:xfrm>
          <a:prstGeom prst="rect">
            <a:avLst/>
          </a:prstGeom>
          <a:noFill/>
        </p:spPr>
        <p:txBody>
          <a:bodyPr wrap="square" rtlCol="0">
            <a:spAutoFit/>
          </a:bodyPr>
          <a:lstStyle/>
          <a:p>
            <a:r>
              <a:rPr lang="en-US" dirty="0" smtClean="0"/>
              <a:t>S</a:t>
            </a:r>
            <a:endParaRPr lang="en-US" dirty="0"/>
          </a:p>
        </p:txBody>
      </p:sp>
      <p:cxnSp>
        <p:nvCxnSpPr>
          <p:cNvPr id="115" name="Straight Connector 114"/>
          <p:cNvCxnSpPr/>
          <p:nvPr/>
        </p:nvCxnSpPr>
        <p:spPr>
          <a:xfrm rot="5400000" flipH="1" flipV="1">
            <a:off x="4832469" y="3010872"/>
            <a:ext cx="1535668" cy="229394"/>
          </a:xfrm>
          <a:prstGeom prst="line">
            <a:avLst/>
          </a:prstGeom>
        </p:spPr>
        <p:style>
          <a:lnRef idx="2">
            <a:schemeClr val="accent1"/>
          </a:lnRef>
          <a:fillRef idx="0">
            <a:schemeClr val="accent1"/>
          </a:fillRef>
          <a:effectRef idx="1">
            <a:schemeClr val="accent1"/>
          </a:effectRef>
          <a:fontRef idx="minor">
            <a:schemeClr val="tx1"/>
          </a:fontRef>
        </p:style>
      </p:cxnSp>
      <p:cxnSp>
        <p:nvCxnSpPr>
          <p:cNvPr id="116" name="Straight Connector 115"/>
          <p:cNvCxnSpPr/>
          <p:nvPr/>
        </p:nvCxnSpPr>
        <p:spPr>
          <a:xfrm rot="10800000">
            <a:off x="5868194" y="2357735"/>
            <a:ext cx="380206" cy="316468"/>
          </a:xfrm>
          <a:prstGeom prst="line">
            <a:avLst/>
          </a:prstGeom>
        </p:spPr>
        <p:style>
          <a:lnRef idx="2">
            <a:schemeClr val="accent1"/>
          </a:lnRef>
          <a:fillRef idx="0">
            <a:schemeClr val="accent1"/>
          </a:fillRef>
          <a:effectRef idx="1">
            <a:schemeClr val="accent1"/>
          </a:effectRef>
          <a:fontRef idx="minor">
            <a:schemeClr val="tx1"/>
          </a:fontRef>
        </p:style>
      </p:cxnSp>
      <p:sp>
        <p:nvSpPr>
          <p:cNvPr id="56" name="TextBox 55"/>
          <p:cNvSpPr txBox="1"/>
          <p:nvPr/>
        </p:nvSpPr>
        <p:spPr>
          <a:xfrm>
            <a:off x="1342442" y="5558135"/>
            <a:ext cx="3733800" cy="461665"/>
          </a:xfrm>
          <a:prstGeom prst="rect">
            <a:avLst/>
          </a:prstGeom>
          <a:noFill/>
        </p:spPr>
        <p:txBody>
          <a:bodyPr wrap="square" rtlCol="0">
            <a:spAutoFit/>
          </a:bodyPr>
          <a:lstStyle/>
          <a:p>
            <a:r>
              <a:rPr lang="en-US" sz="2400" dirty="0" smtClean="0"/>
              <a:t>I eat sushi with tuna</a:t>
            </a:r>
            <a:endParaRPr lang="en-US" sz="2400" dirty="0"/>
          </a:p>
        </p:txBody>
      </p:sp>
      <p:cxnSp>
        <p:nvCxnSpPr>
          <p:cNvPr id="57" name="Straight Connector 56"/>
          <p:cNvCxnSpPr/>
          <p:nvPr/>
        </p:nvCxnSpPr>
        <p:spPr>
          <a:xfrm rot="5400000">
            <a:off x="1228142" y="5399326"/>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58" name="TextBox 57"/>
          <p:cNvSpPr txBox="1"/>
          <p:nvPr/>
        </p:nvSpPr>
        <p:spPr>
          <a:xfrm>
            <a:off x="1113842" y="4751626"/>
            <a:ext cx="838200" cy="369332"/>
          </a:xfrm>
          <a:prstGeom prst="rect">
            <a:avLst/>
          </a:prstGeom>
          <a:noFill/>
        </p:spPr>
        <p:txBody>
          <a:bodyPr wrap="square" rtlCol="0">
            <a:spAutoFit/>
          </a:bodyPr>
          <a:lstStyle/>
          <a:p>
            <a:r>
              <a:rPr lang="en-US" dirty="0" smtClean="0"/>
              <a:t>PRP</a:t>
            </a:r>
            <a:endParaRPr lang="en-US" dirty="0"/>
          </a:p>
        </p:txBody>
      </p:sp>
      <p:sp>
        <p:nvSpPr>
          <p:cNvPr id="59" name="TextBox 58"/>
          <p:cNvSpPr txBox="1"/>
          <p:nvPr/>
        </p:nvSpPr>
        <p:spPr>
          <a:xfrm>
            <a:off x="1190042" y="4001294"/>
            <a:ext cx="990600" cy="369332"/>
          </a:xfrm>
          <a:prstGeom prst="rect">
            <a:avLst/>
          </a:prstGeom>
          <a:noFill/>
        </p:spPr>
        <p:txBody>
          <a:bodyPr wrap="square" rtlCol="0">
            <a:spAutoFit/>
          </a:bodyPr>
          <a:lstStyle/>
          <a:p>
            <a:r>
              <a:rPr lang="en-US" dirty="0" smtClean="0"/>
              <a:t>NP</a:t>
            </a:r>
            <a:endParaRPr lang="en-US" dirty="0"/>
          </a:p>
        </p:txBody>
      </p:sp>
      <p:cxnSp>
        <p:nvCxnSpPr>
          <p:cNvPr id="60" name="Straight Connector 59"/>
          <p:cNvCxnSpPr/>
          <p:nvPr/>
        </p:nvCxnSpPr>
        <p:spPr>
          <a:xfrm rot="5400000">
            <a:off x="1228936" y="4560332"/>
            <a:ext cx="3810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61" name="Straight Connector 60"/>
          <p:cNvCxnSpPr/>
          <p:nvPr/>
        </p:nvCxnSpPr>
        <p:spPr>
          <a:xfrm rot="5400000">
            <a:off x="1609142" y="5387658"/>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62" name="TextBox 61"/>
          <p:cNvSpPr txBox="1"/>
          <p:nvPr/>
        </p:nvSpPr>
        <p:spPr>
          <a:xfrm>
            <a:off x="1647242" y="4751626"/>
            <a:ext cx="990600" cy="369332"/>
          </a:xfrm>
          <a:prstGeom prst="rect">
            <a:avLst/>
          </a:prstGeom>
          <a:noFill/>
        </p:spPr>
        <p:txBody>
          <a:bodyPr wrap="square" rtlCol="0">
            <a:spAutoFit/>
          </a:bodyPr>
          <a:lstStyle/>
          <a:p>
            <a:r>
              <a:rPr lang="en-US" dirty="0" smtClean="0"/>
              <a:t>V</a:t>
            </a:r>
            <a:endParaRPr lang="en-US" dirty="0"/>
          </a:p>
        </p:txBody>
      </p:sp>
      <p:cxnSp>
        <p:nvCxnSpPr>
          <p:cNvPr id="63" name="Straight Connector 62"/>
          <p:cNvCxnSpPr/>
          <p:nvPr/>
        </p:nvCxnSpPr>
        <p:spPr>
          <a:xfrm rot="5400000">
            <a:off x="2142542" y="5387658"/>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64" name="TextBox 63"/>
          <p:cNvSpPr txBox="1"/>
          <p:nvPr/>
        </p:nvSpPr>
        <p:spPr>
          <a:xfrm>
            <a:off x="2180642" y="4751626"/>
            <a:ext cx="381000" cy="369332"/>
          </a:xfrm>
          <a:prstGeom prst="rect">
            <a:avLst/>
          </a:prstGeom>
          <a:noFill/>
        </p:spPr>
        <p:txBody>
          <a:bodyPr wrap="square" rtlCol="0">
            <a:spAutoFit/>
          </a:bodyPr>
          <a:lstStyle/>
          <a:p>
            <a:r>
              <a:rPr lang="en-US" dirty="0" smtClean="0"/>
              <a:t>N</a:t>
            </a:r>
            <a:endParaRPr lang="en-US" dirty="0"/>
          </a:p>
        </p:txBody>
      </p:sp>
      <p:cxnSp>
        <p:nvCxnSpPr>
          <p:cNvPr id="65" name="Straight Connector 64"/>
          <p:cNvCxnSpPr/>
          <p:nvPr/>
        </p:nvCxnSpPr>
        <p:spPr>
          <a:xfrm rot="5400000">
            <a:off x="2904542" y="5387658"/>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66" name="TextBox 65"/>
          <p:cNvSpPr txBox="1"/>
          <p:nvPr/>
        </p:nvSpPr>
        <p:spPr>
          <a:xfrm>
            <a:off x="2942642" y="4751626"/>
            <a:ext cx="533400" cy="369332"/>
          </a:xfrm>
          <a:prstGeom prst="rect">
            <a:avLst/>
          </a:prstGeom>
          <a:noFill/>
        </p:spPr>
        <p:txBody>
          <a:bodyPr wrap="square" rtlCol="0">
            <a:spAutoFit/>
          </a:bodyPr>
          <a:lstStyle/>
          <a:p>
            <a:r>
              <a:rPr lang="en-US" dirty="0" smtClean="0"/>
              <a:t>IN</a:t>
            </a:r>
            <a:endParaRPr lang="en-US" dirty="0"/>
          </a:p>
        </p:txBody>
      </p:sp>
      <p:cxnSp>
        <p:nvCxnSpPr>
          <p:cNvPr id="67" name="Straight Connector 66"/>
          <p:cNvCxnSpPr/>
          <p:nvPr/>
        </p:nvCxnSpPr>
        <p:spPr>
          <a:xfrm rot="5400000">
            <a:off x="3591136" y="5398532"/>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68" name="TextBox 67"/>
          <p:cNvSpPr txBox="1"/>
          <p:nvPr/>
        </p:nvSpPr>
        <p:spPr>
          <a:xfrm>
            <a:off x="3247442" y="4001294"/>
            <a:ext cx="685800" cy="369332"/>
          </a:xfrm>
          <a:prstGeom prst="rect">
            <a:avLst/>
          </a:prstGeom>
          <a:noFill/>
        </p:spPr>
        <p:txBody>
          <a:bodyPr wrap="square" rtlCol="0">
            <a:spAutoFit/>
          </a:bodyPr>
          <a:lstStyle/>
          <a:p>
            <a:r>
              <a:rPr lang="en-US" dirty="0" smtClean="0"/>
              <a:t>PP</a:t>
            </a:r>
            <a:endParaRPr lang="en-US" dirty="0"/>
          </a:p>
        </p:txBody>
      </p:sp>
      <p:cxnSp>
        <p:nvCxnSpPr>
          <p:cNvPr id="69" name="Straight Connector 68"/>
          <p:cNvCxnSpPr>
            <a:stCxn id="66" idx="0"/>
          </p:cNvCxnSpPr>
          <p:nvPr/>
        </p:nvCxnSpPr>
        <p:spPr>
          <a:xfrm rot="5400000" flipH="1" flipV="1">
            <a:off x="3152192" y="4427776"/>
            <a:ext cx="381000" cy="266700"/>
          </a:xfrm>
          <a:prstGeom prst="line">
            <a:avLst/>
          </a:prstGeom>
        </p:spPr>
        <p:style>
          <a:lnRef idx="2">
            <a:schemeClr val="accent1"/>
          </a:lnRef>
          <a:fillRef idx="0">
            <a:schemeClr val="accent1"/>
          </a:fillRef>
          <a:effectRef idx="1">
            <a:schemeClr val="accent1"/>
          </a:effectRef>
          <a:fontRef idx="minor">
            <a:schemeClr val="tx1"/>
          </a:fontRef>
        </p:style>
      </p:cxnSp>
      <p:cxnSp>
        <p:nvCxnSpPr>
          <p:cNvPr id="70" name="Straight Connector 69"/>
          <p:cNvCxnSpPr/>
          <p:nvPr/>
        </p:nvCxnSpPr>
        <p:spPr>
          <a:xfrm rot="16200000" flipV="1">
            <a:off x="3462826" y="4433610"/>
            <a:ext cx="369332" cy="266700"/>
          </a:xfrm>
          <a:prstGeom prst="line">
            <a:avLst/>
          </a:prstGeom>
        </p:spPr>
        <p:style>
          <a:lnRef idx="2">
            <a:schemeClr val="accent1"/>
          </a:lnRef>
          <a:fillRef idx="0">
            <a:schemeClr val="accent1"/>
          </a:fillRef>
          <a:effectRef idx="1">
            <a:schemeClr val="accent1"/>
          </a:effectRef>
          <a:fontRef idx="minor">
            <a:schemeClr val="tx1"/>
          </a:fontRef>
        </p:style>
      </p:cxnSp>
      <p:sp>
        <p:nvSpPr>
          <p:cNvPr id="71" name="TextBox 70"/>
          <p:cNvSpPr txBox="1"/>
          <p:nvPr/>
        </p:nvSpPr>
        <p:spPr>
          <a:xfrm>
            <a:off x="2180642" y="3917891"/>
            <a:ext cx="609600" cy="369332"/>
          </a:xfrm>
          <a:prstGeom prst="rect">
            <a:avLst/>
          </a:prstGeom>
          <a:noFill/>
        </p:spPr>
        <p:txBody>
          <a:bodyPr wrap="square" rtlCol="0">
            <a:spAutoFit/>
          </a:bodyPr>
          <a:lstStyle/>
          <a:p>
            <a:r>
              <a:rPr lang="en-US" dirty="0" smtClean="0"/>
              <a:t>NP</a:t>
            </a:r>
            <a:endParaRPr lang="en-US" dirty="0"/>
          </a:p>
        </p:txBody>
      </p:sp>
      <p:cxnSp>
        <p:nvCxnSpPr>
          <p:cNvPr id="72" name="Straight Connector 71"/>
          <p:cNvCxnSpPr>
            <a:stCxn id="64" idx="0"/>
          </p:cNvCxnSpPr>
          <p:nvPr/>
        </p:nvCxnSpPr>
        <p:spPr>
          <a:xfrm rot="5400000" flipH="1" flipV="1">
            <a:off x="2180642" y="4561126"/>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73" name="TextBox 72"/>
          <p:cNvSpPr txBox="1"/>
          <p:nvPr/>
        </p:nvSpPr>
        <p:spPr>
          <a:xfrm>
            <a:off x="2209800" y="3228894"/>
            <a:ext cx="609600" cy="369332"/>
          </a:xfrm>
          <a:prstGeom prst="rect">
            <a:avLst/>
          </a:prstGeom>
          <a:noFill/>
        </p:spPr>
        <p:txBody>
          <a:bodyPr wrap="square" rtlCol="0">
            <a:spAutoFit/>
          </a:bodyPr>
          <a:lstStyle/>
          <a:p>
            <a:r>
              <a:rPr lang="en-US" dirty="0" smtClean="0"/>
              <a:t>VP</a:t>
            </a:r>
            <a:endParaRPr lang="en-US" dirty="0"/>
          </a:p>
        </p:txBody>
      </p:sp>
      <p:cxnSp>
        <p:nvCxnSpPr>
          <p:cNvPr id="74" name="Straight Connector 73"/>
          <p:cNvCxnSpPr/>
          <p:nvPr/>
        </p:nvCxnSpPr>
        <p:spPr>
          <a:xfrm rot="5400000" flipH="1" flipV="1">
            <a:off x="1439061" y="4010045"/>
            <a:ext cx="1102956" cy="380206"/>
          </a:xfrm>
          <a:prstGeom prst="line">
            <a:avLst/>
          </a:prstGeom>
        </p:spPr>
        <p:style>
          <a:lnRef idx="2">
            <a:schemeClr val="accent1"/>
          </a:lnRef>
          <a:fillRef idx="0">
            <a:schemeClr val="accent1"/>
          </a:fillRef>
          <a:effectRef idx="1">
            <a:schemeClr val="accent1"/>
          </a:effectRef>
          <a:fontRef idx="minor">
            <a:schemeClr val="tx1"/>
          </a:fontRef>
        </p:style>
      </p:cxnSp>
      <p:cxnSp>
        <p:nvCxnSpPr>
          <p:cNvPr id="75" name="Straight Connector 74"/>
          <p:cNvCxnSpPr/>
          <p:nvPr/>
        </p:nvCxnSpPr>
        <p:spPr>
          <a:xfrm rot="5400000" flipH="1" flipV="1">
            <a:off x="2216688" y="3764231"/>
            <a:ext cx="269222" cy="38101"/>
          </a:xfrm>
          <a:prstGeom prst="line">
            <a:avLst/>
          </a:prstGeom>
        </p:spPr>
        <p:style>
          <a:lnRef idx="2">
            <a:schemeClr val="accent1"/>
          </a:lnRef>
          <a:fillRef idx="0">
            <a:schemeClr val="accent1"/>
          </a:fillRef>
          <a:effectRef idx="1">
            <a:schemeClr val="accent1"/>
          </a:effectRef>
          <a:fontRef idx="minor">
            <a:schemeClr val="tx1"/>
          </a:fontRef>
        </p:style>
      </p:cxnSp>
      <p:sp>
        <p:nvSpPr>
          <p:cNvPr id="76" name="TextBox 75"/>
          <p:cNvSpPr txBox="1"/>
          <p:nvPr/>
        </p:nvSpPr>
        <p:spPr>
          <a:xfrm>
            <a:off x="2180642" y="2683826"/>
            <a:ext cx="609600" cy="369332"/>
          </a:xfrm>
          <a:prstGeom prst="rect">
            <a:avLst/>
          </a:prstGeom>
          <a:noFill/>
        </p:spPr>
        <p:txBody>
          <a:bodyPr wrap="square" rtlCol="0">
            <a:spAutoFit/>
          </a:bodyPr>
          <a:lstStyle/>
          <a:p>
            <a:r>
              <a:rPr lang="en-US" dirty="0" smtClean="0"/>
              <a:t>S</a:t>
            </a:r>
            <a:endParaRPr lang="en-US" dirty="0"/>
          </a:p>
        </p:txBody>
      </p:sp>
      <p:cxnSp>
        <p:nvCxnSpPr>
          <p:cNvPr id="77" name="Straight Connector 76"/>
          <p:cNvCxnSpPr/>
          <p:nvPr/>
        </p:nvCxnSpPr>
        <p:spPr>
          <a:xfrm rot="5400000" flipH="1" flipV="1">
            <a:off x="922945" y="3276997"/>
            <a:ext cx="1219200" cy="229394"/>
          </a:xfrm>
          <a:prstGeom prst="line">
            <a:avLst/>
          </a:prstGeom>
        </p:spPr>
        <p:style>
          <a:lnRef idx="2">
            <a:schemeClr val="accent1"/>
          </a:lnRef>
          <a:fillRef idx="0">
            <a:schemeClr val="accent1"/>
          </a:fillRef>
          <a:effectRef idx="1">
            <a:schemeClr val="accent1"/>
          </a:effectRef>
          <a:fontRef idx="minor">
            <a:schemeClr val="tx1"/>
          </a:fontRef>
        </p:style>
      </p:cxnSp>
      <p:cxnSp>
        <p:nvCxnSpPr>
          <p:cNvPr id="78" name="Straight Connector 77"/>
          <p:cNvCxnSpPr/>
          <p:nvPr/>
        </p:nvCxnSpPr>
        <p:spPr>
          <a:xfrm rot="10800000">
            <a:off x="1800436" y="2669738"/>
            <a:ext cx="380206" cy="112356"/>
          </a:xfrm>
          <a:prstGeom prst="line">
            <a:avLst/>
          </a:prstGeom>
        </p:spPr>
        <p:style>
          <a:lnRef idx="2">
            <a:schemeClr val="accent1"/>
          </a:lnRef>
          <a:fillRef idx="0">
            <a:schemeClr val="accent1"/>
          </a:fillRef>
          <a:effectRef idx="1">
            <a:schemeClr val="accent1"/>
          </a:effectRef>
          <a:fontRef idx="minor">
            <a:schemeClr val="tx1"/>
          </a:fontRef>
        </p:style>
      </p:cxnSp>
      <p:cxnSp>
        <p:nvCxnSpPr>
          <p:cNvPr id="79" name="Straight Connector 78"/>
          <p:cNvCxnSpPr/>
          <p:nvPr/>
        </p:nvCxnSpPr>
        <p:spPr>
          <a:xfrm rot="10800000">
            <a:off x="2561642" y="3648670"/>
            <a:ext cx="914404" cy="352624"/>
          </a:xfrm>
          <a:prstGeom prst="line">
            <a:avLst/>
          </a:prstGeom>
        </p:spPr>
        <p:style>
          <a:lnRef idx="2">
            <a:schemeClr val="accent1"/>
          </a:lnRef>
          <a:fillRef idx="0">
            <a:schemeClr val="accent1"/>
          </a:fillRef>
          <a:effectRef idx="1">
            <a:schemeClr val="accent1"/>
          </a:effectRef>
          <a:fontRef idx="minor">
            <a:schemeClr val="tx1"/>
          </a:fontRef>
        </p:style>
      </p:cxnSp>
      <p:sp>
        <p:nvSpPr>
          <p:cNvPr id="80" name="TextBox 79"/>
          <p:cNvSpPr txBox="1"/>
          <p:nvPr/>
        </p:nvSpPr>
        <p:spPr>
          <a:xfrm>
            <a:off x="3657600" y="4752894"/>
            <a:ext cx="533400" cy="369332"/>
          </a:xfrm>
          <a:prstGeom prst="rect">
            <a:avLst/>
          </a:prstGeom>
          <a:noFill/>
        </p:spPr>
        <p:txBody>
          <a:bodyPr wrap="square" rtlCol="0">
            <a:spAutoFit/>
          </a:bodyPr>
          <a:lstStyle/>
          <a:p>
            <a:r>
              <a:rPr lang="en-US" dirty="0" smtClean="0"/>
              <a:t>N</a:t>
            </a:r>
            <a:endParaRPr lang="en-US" dirty="0"/>
          </a:p>
        </p:txBody>
      </p:sp>
      <p:sp>
        <p:nvSpPr>
          <p:cNvPr id="81" name="TextBox 80"/>
          <p:cNvSpPr txBox="1"/>
          <p:nvPr/>
        </p:nvSpPr>
        <p:spPr>
          <a:xfrm>
            <a:off x="1571042" y="2314494"/>
            <a:ext cx="609600" cy="369332"/>
          </a:xfrm>
          <a:prstGeom prst="rect">
            <a:avLst/>
          </a:prstGeom>
          <a:noFill/>
        </p:spPr>
        <p:txBody>
          <a:bodyPr wrap="square" rtlCol="0">
            <a:spAutoFit/>
          </a:bodyPr>
          <a:lstStyle/>
          <a:p>
            <a:r>
              <a:rPr lang="en-US" dirty="0" smtClean="0"/>
              <a:t>S</a:t>
            </a:r>
            <a:endParaRPr lang="en-US" dirty="0"/>
          </a:p>
        </p:txBody>
      </p:sp>
      <p:cxnSp>
        <p:nvCxnSpPr>
          <p:cNvPr id="82" name="Straight Connector 81"/>
          <p:cNvCxnSpPr/>
          <p:nvPr/>
        </p:nvCxnSpPr>
        <p:spPr>
          <a:xfrm rot="16200000" flipV="1">
            <a:off x="2239840" y="3147157"/>
            <a:ext cx="216359" cy="28362"/>
          </a:xfrm>
          <a:prstGeom prst="line">
            <a:avLst/>
          </a:prstGeom>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Comparing trees</a:t>
            </a:r>
            <a:endParaRPr lang="en-US" dirty="0"/>
          </a:p>
        </p:txBody>
      </p:sp>
      <p:sp>
        <p:nvSpPr>
          <p:cNvPr id="3" name="Content Placeholder 2"/>
          <p:cNvSpPr>
            <a:spLocks noGrp="1"/>
          </p:cNvSpPr>
          <p:nvPr>
            <p:ph sz="quarter" idx="1"/>
          </p:nvPr>
        </p:nvSpPr>
        <p:spPr/>
        <p:txBody>
          <a:bodyPr/>
          <a:lstStyle/>
          <a:p>
            <a:r>
              <a:rPr lang="en-US" dirty="0" smtClean="0"/>
              <a:t>Idea 1: see if the trees match exactly</a:t>
            </a:r>
          </a:p>
          <a:p>
            <a:pPr lvl="1"/>
            <a:r>
              <a:rPr lang="en-US" dirty="0" smtClean="0">
                <a:solidFill>
                  <a:srgbClr val="FF0000"/>
                </a:solidFill>
              </a:rPr>
              <a:t>Problems?</a:t>
            </a:r>
          </a:p>
          <a:p>
            <a:pPr lvl="2"/>
            <a:r>
              <a:rPr lang="en-US" dirty="0" smtClean="0"/>
              <a:t>Will have a low number of matches (people often disagree)</a:t>
            </a:r>
          </a:p>
          <a:p>
            <a:pPr lvl="2"/>
            <a:r>
              <a:rPr lang="en-US" dirty="0" smtClean="0"/>
              <a:t>Doesn’t take into account getting it </a:t>
            </a:r>
            <a:r>
              <a:rPr lang="en-US" i="1" dirty="0" smtClean="0"/>
              <a:t>almost</a:t>
            </a:r>
            <a:r>
              <a:rPr lang="en-US" dirty="0" smtClean="0"/>
              <a:t> right</a:t>
            </a:r>
          </a:p>
          <a:p>
            <a:endParaRPr lang="en-US" dirty="0" smtClean="0">
              <a:solidFill>
                <a:srgbClr val="000000"/>
              </a:solidFill>
            </a:endParaRPr>
          </a:p>
          <a:p>
            <a:r>
              <a:rPr lang="en-US" dirty="0" smtClean="0">
                <a:solidFill>
                  <a:srgbClr val="000000"/>
                </a:solidFill>
              </a:rPr>
              <a:t>Idea 2: compare the constituents</a:t>
            </a:r>
          </a:p>
          <a:p>
            <a:pPr lvl="2"/>
            <a:endParaRPr lang="en-US"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4514" name="Rectangle 2"/>
          <p:cNvSpPr>
            <a:spLocks noGrp="1" noChangeArrowheads="1"/>
          </p:cNvSpPr>
          <p:nvPr>
            <p:ph type="title" idx="4294967295"/>
          </p:nvPr>
        </p:nvSpPr>
        <p:spPr/>
        <p:txBody>
          <a:bodyPr/>
          <a:lstStyle/>
          <a:p>
            <a:r>
              <a:rPr lang="en-US" dirty="0" smtClean="0"/>
              <a:t>Comparing trees</a:t>
            </a:r>
            <a:endParaRPr lang="en-US" dirty="0"/>
          </a:p>
        </p:txBody>
      </p:sp>
      <p:sp>
        <p:nvSpPr>
          <p:cNvPr id="64515" name="Text Box 94"/>
          <p:cNvSpPr txBox="1">
            <a:spLocks noChangeArrowheads="1"/>
          </p:cNvSpPr>
          <p:nvPr/>
        </p:nvSpPr>
        <p:spPr bwMode="auto">
          <a:xfrm>
            <a:off x="5029200" y="1447800"/>
            <a:ext cx="1810309" cy="402291"/>
          </a:xfrm>
          <a:prstGeom prst="rect">
            <a:avLst/>
          </a:prstGeom>
          <a:noFill/>
          <a:ln w="12700">
            <a:noFill/>
            <a:miter lim="800000"/>
            <a:headEnd/>
            <a:tailEnd/>
          </a:ln>
        </p:spPr>
        <p:txBody>
          <a:bodyPr wrap="none" lIns="90000" tIns="46800" rIns="90000" bIns="46800">
            <a:prstTxWarp prst="textNoShape">
              <a:avLst/>
            </a:prstTxWarp>
            <a:spAutoFit/>
          </a:bodyPr>
          <a:lstStyle/>
          <a:p>
            <a:r>
              <a:rPr lang="en-US" sz="2000" b="1" dirty="0">
                <a:solidFill>
                  <a:srgbClr val="000000"/>
                </a:solidFill>
                <a:latin typeface="Times New Roman" charset="0"/>
              </a:rPr>
              <a:t>Correct Tree T</a:t>
            </a:r>
            <a:endParaRPr lang="en-US" sz="2000" b="1" baseline="-25000" dirty="0">
              <a:solidFill>
                <a:srgbClr val="000000"/>
              </a:solidFill>
              <a:latin typeface="Times New Roman" charset="0"/>
            </a:endParaRPr>
          </a:p>
        </p:txBody>
      </p:sp>
      <p:sp>
        <p:nvSpPr>
          <p:cNvPr id="64545" name="Text Box 94"/>
          <p:cNvSpPr txBox="1">
            <a:spLocks noChangeArrowheads="1"/>
          </p:cNvSpPr>
          <p:nvPr/>
        </p:nvSpPr>
        <p:spPr bwMode="auto">
          <a:xfrm>
            <a:off x="990600" y="1481418"/>
            <a:ext cx="2105236" cy="402291"/>
          </a:xfrm>
          <a:prstGeom prst="rect">
            <a:avLst/>
          </a:prstGeom>
          <a:noFill/>
          <a:ln w="12700">
            <a:noFill/>
            <a:miter lim="800000"/>
            <a:headEnd/>
            <a:tailEnd/>
          </a:ln>
        </p:spPr>
        <p:txBody>
          <a:bodyPr wrap="none" lIns="90000" tIns="46800" rIns="90000" bIns="46800">
            <a:prstTxWarp prst="textNoShape">
              <a:avLst/>
            </a:prstTxWarp>
            <a:spAutoFit/>
          </a:bodyPr>
          <a:lstStyle/>
          <a:p>
            <a:r>
              <a:rPr lang="en-US" sz="2000" b="1" dirty="0">
                <a:solidFill>
                  <a:srgbClr val="000000"/>
                </a:solidFill>
                <a:latin typeface="Times New Roman" charset="0"/>
              </a:rPr>
              <a:t>Computed Tree P</a:t>
            </a:r>
            <a:endParaRPr lang="en-US" sz="2000" b="1" baseline="-25000" dirty="0">
              <a:solidFill>
                <a:srgbClr val="000000"/>
              </a:solidFill>
              <a:latin typeface="Times New Roman" charset="0"/>
            </a:endParaRPr>
          </a:p>
        </p:txBody>
      </p:sp>
      <p:sp>
        <p:nvSpPr>
          <p:cNvPr id="92" name="TextBox 91"/>
          <p:cNvSpPr txBox="1"/>
          <p:nvPr/>
        </p:nvSpPr>
        <p:spPr>
          <a:xfrm>
            <a:off x="5334000" y="4991776"/>
            <a:ext cx="3733800" cy="461665"/>
          </a:xfrm>
          <a:prstGeom prst="rect">
            <a:avLst/>
          </a:prstGeom>
          <a:noFill/>
        </p:spPr>
        <p:txBody>
          <a:bodyPr wrap="square" rtlCol="0">
            <a:spAutoFit/>
          </a:bodyPr>
          <a:lstStyle/>
          <a:p>
            <a:r>
              <a:rPr lang="en-US" sz="2400" dirty="0" smtClean="0"/>
              <a:t>I eat sushi with tuna</a:t>
            </a:r>
            <a:endParaRPr lang="en-US" sz="2400" dirty="0"/>
          </a:p>
        </p:txBody>
      </p:sp>
      <p:cxnSp>
        <p:nvCxnSpPr>
          <p:cNvPr id="93" name="Straight Connector 92"/>
          <p:cNvCxnSpPr/>
          <p:nvPr/>
        </p:nvCxnSpPr>
        <p:spPr>
          <a:xfrm rot="5400000">
            <a:off x="5295900" y="4801276"/>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94" name="TextBox 93"/>
          <p:cNvSpPr txBox="1"/>
          <p:nvPr/>
        </p:nvSpPr>
        <p:spPr>
          <a:xfrm>
            <a:off x="5181600" y="4153576"/>
            <a:ext cx="838200" cy="369332"/>
          </a:xfrm>
          <a:prstGeom prst="rect">
            <a:avLst/>
          </a:prstGeom>
          <a:noFill/>
        </p:spPr>
        <p:txBody>
          <a:bodyPr wrap="square" rtlCol="0">
            <a:spAutoFit/>
          </a:bodyPr>
          <a:lstStyle/>
          <a:p>
            <a:r>
              <a:rPr lang="en-US" dirty="0" smtClean="0"/>
              <a:t>PRP</a:t>
            </a:r>
            <a:endParaRPr lang="en-US" dirty="0"/>
          </a:p>
        </p:txBody>
      </p:sp>
      <p:sp>
        <p:nvSpPr>
          <p:cNvPr id="95" name="TextBox 94"/>
          <p:cNvSpPr txBox="1"/>
          <p:nvPr/>
        </p:nvSpPr>
        <p:spPr>
          <a:xfrm>
            <a:off x="5257800" y="3403244"/>
            <a:ext cx="990600" cy="369332"/>
          </a:xfrm>
          <a:prstGeom prst="rect">
            <a:avLst/>
          </a:prstGeom>
          <a:noFill/>
        </p:spPr>
        <p:txBody>
          <a:bodyPr wrap="square" rtlCol="0">
            <a:spAutoFit/>
          </a:bodyPr>
          <a:lstStyle/>
          <a:p>
            <a:r>
              <a:rPr lang="en-US" dirty="0" smtClean="0"/>
              <a:t>NP</a:t>
            </a:r>
            <a:endParaRPr lang="en-US" dirty="0"/>
          </a:p>
        </p:txBody>
      </p:sp>
      <p:cxnSp>
        <p:nvCxnSpPr>
          <p:cNvPr id="96" name="Straight Connector 95"/>
          <p:cNvCxnSpPr/>
          <p:nvPr/>
        </p:nvCxnSpPr>
        <p:spPr>
          <a:xfrm rot="5400000">
            <a:off x="5296694" y="3962282"/>
            <a:ext cx="3810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97" name="Straight Connector 96"/>
          <p:cNvCxnSpPr/>
          <p:nvPr/>
        </p:nvCxnSpPr>
        <p:spPr>
          <a:xfrm rot="5400000">
            <a:off x="5676900" y="4789608"/>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98" name="TextBox 97"/>
          <p:cNvSpPr txBox="1"/>
          <p:nvPr/>
        </p:nvSpPr>
        <p:spPr>
          <a:xfrm>
            <a:off x="5715000" y="4153576"/>
            <a:ext cx="990600" cy="369332"/>
          </a:xfrm>
          <a:prstGeom prst="rect">
            <a:avLst/>
          </a:prstGeom>
          <a:noFill/>
        </p:spPr>
        <p:txBody>
          <a:bodyPr wrap="square" rtlCol="0">
            <a:spAutoFit/>
          </a:bodyPr>
          <a:lstStyle/>
          <a:p>
            <a:r>
              <a:rPr lang="en-US" dirty="0" smtClean="0"/>
              <a:t>V</a:t>
            </a:r>
            <a:endParaRPr lang="en-US" dirty="0"/>
          </a:p>
        </p:txBody>
      </p:sp>
      <p:cxnSp>
        <p:nvCxnSpPr>
          <p:cNvPr id="99" name="Straight Connector 98"/>
          <p:cNvCxnSpPr/>
          <p:nvPr/>
        </p:nvCxnSpPr>
        <p:spPr>
          <a:xfrm rot="5400000">
            <a:off x="6210300" y="4789608"/>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100" name="TextBox 99"/>
          <p:cNvSpPr txBox="1"/>
          <p:nvPr/>
        </p:nvSpPr>
        <p:spPr>
          <a:xfrm>
            <a:off x="6248400" y="4153576"/>
            <a:ext cx="381000" cy="369332"/>
          </a:xfrm>
          <a:prstGeom prst="rect">
            <a:avLst/>
          </a:prstGeom>
          <a:noFill/>
        </p:spPr>
        <p:txBody>
          <a:bodyPr wrap="square" rtlCol="0">
            <a:spAutoFit/>
          </a:bodyPr>
          <a:lstStyle/>
          <a:p>
            <a:r>
              <a:rPr lang="en-US" dirty="0" smtClean="0"/>
              <a:t>N</a:t>
            </a:r>
            <a:endParaRPr lang="en-US" dirty="0"/>
          </a:p>
        </p:txBody>
      </p:sp>
      <p:cxnSp>
        <p:nvCxnSpPr>
          <p:cNvPr id="101" name="Straight Connector 100"/>
          <p:cNvCxnSpPr/>
          <p:nvPr/>
        </p:nvCxnSpPr>
        <p:spPr>
          <a:xfrm rot="5400000">
            <a:off x="6972300" y="4789608"/>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102" name="TextBox 101"/>
          <p:cNvSpPr txBox="1"/>
          <p:nvPr/>
        </p:nvSpPr>
        <p:spPr>
          <a:xfrm>
            <a:off x="7010400" y="4153576"/>
            <a:ext cx="533400" cy="369332"/>
          </a:xfrm>
          <a:prstGeom prst="rect">
            <a:avLst/>
          </a:prstGeom>
          <a:noFill/>
        </p:spPr>
        <p:txBody>
          <a:bodyPr wrap="square" rtlCol="0">
            <a:spAutoFit/>
          </a:bodyPr>
          <a:lstStyle/>
          <a:p>
            <a:r>
              <a:rPr lang="en-US" dirty="0" smtClean="0"/>
              <a:t>IN</a:t>
            </a:r>
            <a:endParaRPr lang="en-US" dirty="0"/>
          </a:p>
        </p:txBody>
      </p:sp>
      <p:sp>
        <p:nvSpPr>
          <p:cNvPr id="103" name="TextBox 102"/>
          <p:cNvSpPr txBox="1"/>
          <p:nvPr/>
        </p:nvSpPr>
        <p:spPr>
          <a:xfrm>
            <a:off x="7696200" y="4153576"/>
            <a:ext cx="533400" cy="369332"/>
          </a:xfrm>
          <a:prstGeom prst="rect">
            <a:avLst/>
          </a:prstGeom>
          <a:noFill/>
        </p:spPr>
        <p:txBody>
          <a:bodyPr wrap="square" rtlCol="0">
            <a:spAutoFit/>
          </a:bodyPr>
          <a:lstStyle/>
          <a:p>
            <a:r>
              <a:rPr lang="en-US" dirty="0" smtClean="0"/>
              <a:t>N</a:t>
            </a:r>
            <a:endParaRPr lang="en-US" dirty="0"/>
          </a:p>
        </p:txBody>
      </p:sp>
      <p:cxnSp>
        <p:nvCxnSpPr>
          <p:cNvPr id="104" name="Straight Connector 103"/>
          <p:cNvCxnSpPr/>
          <p:nvPr/>
        </p:nvCxnSpPr>
        <p:spPr>
          <a:xfrm rot="5400000">
            <a:off x="7658894" y="4800482"/>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105" name="TextBox 104"/>
          <p:cNvSpPr txBox="1"/>
          <p:nvPr/>
        </p:nvSpPr>
        <p:spPr>
          <a:xfrm>
            <a:off x="7315200" y="3403244"/>
            <a:ext cx="685800" cy="369332"/>
          </a:xfrm>
          <a:prstGeom prst="rect">
            <a:avLst/>
          </a:prstGeom>
          <a:noFill/>
        </p:spPr>
        <p:txBody>
          <a:bodyPr wrap="square" rtlCol="0">
            <a:spAutoFit/>
          </a:bodyPr>
          <a:lstStyle/>
          <a:p>
            <a:r>
              <a:rPr lang="en-US" dirty="0" smtClean="0"/>
              <a:t>PP</a:t>
            </a:r>
            <a:endParaRPr lang="en-US" dirty="0"/>
          </a:p>
        </p:txBody>
      </p:sp>
      <p:cxnSp>
        <p:nvCxnSpPr>
          <p:cNvPr id="106" name="Straight Connector 105"/>
          <p:cNvCxnSpPr>
            <a:stCxn id="102" idx="0"/>
          </p:cNvCxnSpPr>
          <p:nvPr/>
        </p:nvCxnSpPr>
        <p:spPr>
          <a:xfrm rot="5400000" flipH="1" flipV="1">
            <a:off x="7219950" y="3829726"/>
            <a:ext cx="381000" cy="2667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07" name="Straight Connector 106"/>
          <p:cNvCxnSpPr/>
          <p:nvPr/>
        </p:nvCxnSpPr>
        <p:spPr>
          <a:xfrm rot="16200000" flipV="1">
            <a:off x="7530584" y="3835560"/>
            <a:ext cx="369332" cy="266700"/>
          </a:xfrm>
          <a:prstGeom prst="line">
            <a:avLst/>
          </a:prstGeom>
        </p:spPr>
        <p:style>
          <a:lnRef idx="2">
            <a:schemeClr val="accent1"/>
          </a:lnRef>
          <a:fillRef idx="0">
            <a:schemeClr val="accent1"/>
          </a:fillRef>
          <a:effectRef idx="1">
            <a:schemeClr val="accent1"/>
          </a:effectRef>
          <a:fontRef idx="minor">
            <a:schemeClr val="tx1"/>
          </a:fontRef>
        </p:style>
      </p:cxnSp>
      <p:sp>
        <p:nvSpPr>
          <p:cNvPr id="108" name="TextBox 107"/>
          <p:cNvSpPr txBox="1"/>
          <p:nvPr/>
        </p:nvSpPr>
        <p:spPr>
          <a:xfrm>
            <a:off x="6629400" y="2793644"/>
            <a:ext cx="609600" cy="369332"/>
          </a:xfrm>
          <a:prstGeom prst="rect">
            <a:avLst/>
          </a:prstGeom>
          <a:noFill/>
        </p:spPr>
        <p:txBody>
          <a:bodyPr wrap="square" rtlCol="0">
            <a:spAutoFit/>
          </a:bodyPr>
          <a:lstStyle/>
          <a:p>
            <a:r>
              <a:rPr lang="en-US" dirty="0" smtClean="0"/>
              <a:t>NP</a:t>
            </a:r>
            <a:endParaRPr lang="en-US" dirty="0"/>
          </a:p>
        </p:txBody>
      </p:sp>
      <p:cxnSp>
        <p:nvCxnSpPr>
          <p:cNvPr id="109" name="Straight Connector 108"/>
          <p:cNvCxnSpPr>
            <a:stCxn id="100" idx="0"/>
          </p:cNvCxnSpPr>
          <p:nvPr/>
        </p:nvCxnSpPr>
        <p:spPr>
          <a:xfrm rot="5400000" flipH="1" flipV="1">
            <a:off x="6076950" y="3524926"/>
            <a:ext cx="990600" cy="2667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10" name="Straight Connector 109"/>
          <p:cNvCxnSpPr>
            <a:endCxn id="108" idx="2"/>
          </p:cNvCxnSpPr>
          <p:nvPr/>
        </p:nvCxnSpPr>
        <p:spPr>
          <a:xfrm rot="10800000">
            <a:off x="6934200" y="3162976"/>
            <a:ext cx="533400" cy="240268"/>
          </a:xfrm>
          <a:prstGeom prst="line">
            <a:avLst/>
          </a:prstGeom>
        </p:spPr>
        <p:style>
          <a:lnRef idx="2">
            <a:schemeClr val="accent1"/>
          </a:lnRef>
          <a:fillRef idx="0">
            <a:schemeClr val="accent1"/>
          </a:fillRef>
          <a:effectRef idx="1">
            <a:schemeClr val="accent1"/>
          </a:effectRef>
          <a:fontRef idx="minor">
            <a:schemeClr val="tx1"/>
          </a:fontRef>
        </p:style>
      </p:cxnSp>
      <p:sp>
        <p:nvSpPr>
          <p:cNvPr id="111" name="TextBox 110"/>
          <p:cNvSpPr txBox="1"/>
          <p:nvPr/>
        </p:nvSpPr>
        <p:spPr>
          <a:xfrm>
            <a:off x="6096000" y="2184044"/>
            <a:ext cx="609600" cy="369332"/>
          </a:xfrm>
          <a:prstGeom prst="rect">
            <a:avLst/>
          </a:prstGeom>
          <a:noFill/>
        </p:spPr>
        <p:txBody>
          <a:bodyPr wrap="square" rtlCol="0">
            <a:spAutoFit/>
          </a:bodyPr>
          <a:lstStyle/>
          <a:p>
            <a:r>
              <a:rPr lang="en-US" dirty="0" smtClean="0"/>
              <a:t>VP</a:t>
            </a:r>
            <a:endParaRPr lang="en-US" dirty="0"/>
          </a:p>
        </p:txBody>
      </p:sp>
      <p:cxnSp>
        <p:nvCxnSpPr>
          <p:cNvPr id="112" name="Straight Connector 111"/>
          <p:cNvCxnSpPr/>
          <p:nvPr/>
        </p:nvCxnSpPr>
        <p:spPr>
          <a:xfrm rot="5400000" flipH="1" flipV="1">
            <a:off x="5258197" y="3163373"/>
            <a:ext cx="1600200" cy="380206"/>
          </a:xfrm>
          <a:prstGeom prst="line">
            <a:avLst/>
          </a:prstGeom>
        </p:spPr>
        <p:style>
          <a:lnRef idx="2">
            <a:schemeClr val="accent1"/>
          </a:lnRef>
          <a:fillRef idx="0">
            <a:schemeClr val="accent1"/>
          </a:fillRef>
          <a:effectRef idx="1">
            <a:schemeClr val="accent1"/>
          </a:effectRef>
          <a:fontRef idx="minor">
            <a:schemeClr val="tx1"/>
          </a:fontRef>
        </p:style>
      </p:cxnSp>
      <p:cxnSp>
        <p:nvCxnSpPr>
          <p:cNvPr id="113" name="Straight Connector 112"/>
          <p:cNvCxnSpPr>
            <a:endCxn id="111" idx="2"/>
          </p:cNvCxnSpPr>
          <p:nvPr/>
        </p:nvCxnSpPr>
        <p:spPr>
          <a:xfrm rot="10800000">
            <a:off x="6400800" y="2553376"/>
            <a:ext cx="304800" cy="240268"/>
          </a:xfrm>
          <a:prstGeom prst="line">
            <a:avLst/>
          </a:prstGeom>
        </p:spPr>
        <p:style>
          <a:lnRef idx="2">
            <a:schemeClr val="accent1"/>
          </a:lnRef>
          <a:fillRef idx="0">
            <a:schemeClr val="accent1"/>
          </a:fillRef>
          <a:effectRef idx="1">
            <a:schemeClr val="accent1"/>
          </a:effectRef>
          <a:fontRef idx="minor">
            <a:schemeClr val="tx1"/>
          </a:fontRef>
        </p:style>
      </p:cxnSp>
      <p:sp>
        <p:nvSpPr>
          <p:cNvPr id="114" name="TextBox 113"/>
          <p:cNvSpPr txBox="1"/>
          <p:nvPr/>
        </p:nvSpPr>
        <p:spPr>
          <a:xfrm>
            <a:off x="5715000" y="1752600"/>
            <a:ext cx="609600" cy="369332"/>
          </a:xfrm>
          <a:prstGeom prst="rect">
            <a:avLst/>
          </a:prstGeom>
          <a:noFill/>
        </p:spPr>
        <p:txBody>
          <a:bodyPr wrap="square" rtlCol="0">
            <a:spAutoFit/>
          </a:bodyPr>
          <a:lstStyle/>
          <a:p>
            <a:r>
              <a:rPr lang="en-US" dirty="0" smtClean="0"/>
              <a:t>S</a:t>
            </a:r>
            <a:endParaRPr lang="en-US" dirty="0"/>
          </a:p>
        </p:txBody>
      </p:sp>
      <p:cxnSp>
        <p:nvCxnSpPr>
          <p:cNvPr id="115" name="Straight Connector 114"/>
          <p:cNvCxnSpPr/>
          <p:nvPr/>
        </p:nvCxnSpPr>
        <p:spPr>
          <a:xfrm rot="5400000" flipH="1" flipV="1">
            <a:off x="4969658" y="2657902"/>
            <a:ext cx="1261290" cy="229394"/>
          </a:xfrm>
          <a:prstGeom prst="line">
            <a:avLst/>
          </a:prstGeom>
        </p:spPr>
        <p:style>
          <a:lnRef idx="2">
            <a:schemeClr val="accent1"/>
          </a:lnRef>
          <a:fillRef idx="0">
            <a:schemeClr val="accent1"/>
          </a:fillRef>
          <a:effectRef idx="1">
            <a:schemeClr val="accent1"/>
          </a:effectRef>
          <a:fontRef idx="minor">
            <a:schemeClr val="tx1"/>
          </a:fontRef>
        </p:style>
      </p:cxnSp>
      <p:sp>
        <p:nvSpPr>
          <p:cNvPr id="140" name="TextBox 139"/>
          <p:cNvSpPr txBox="1"/>
          <p:nvPr/>
        </p:nvSpPr>
        <p:spPr>
          <a:xfrm>
            <a:off x="1342442" y="5072441"/>
            <a:ext cx="3733800" cy="461665"/>
          </a:xfrm>
          <a:prstGeom prst="rect">
            <a:avLst/>
          </a:prstGeom>
          <a:noFill/>
        </p:spPr>
        <p:txBody>
          <a:bodyPr wrap="square" rtlCol="0">
            <a:spAutoFit/>
          </a:bodyPr>
          <a:lstStyle/>
          <a:p>
            <a:r>
              <a:rPr lang="en-US" sz="2400" dirty="0" smtClean="0"/>
              <a:t>I eat sushi with tuna</a:t>
            </a:r>
            <a:endParaRPr lang="en-US" sz="2400" dirty="0"/>
          </a:p>
        </p:txBody>
      </p:sp>
      <p:cxnSp>
        <p:nvCxnSpPr>
          <p:cNvPr id="141" name="Straight Connector 140"/>
          <p:cNvCxnSpPr/>
          <p:nvPr/>
        </p:nvCxnSpPr>
        <p:spPr>
          <a:xfrm rot="5400000">
            <a:off x="1228142" y="4913632"/>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142" name="TextBox 141"/>
          <p:cNvSpPr txBox="1"/>
          <p:nvPr/>
        </p:nvSpPr>
        <p:spPr>
          <a:xfrm>
            <a:off x="1113842" y="4265932"/>
            <a:ext cx="838200" cy="369332"/>
          </a:xfrm>
          <a:prstGeom prst="rect">
            <a:avLst/>
          </a:prstGeom>
          <a:noFill/>
        </p:spPr>
        <p:txBody>
          <a:bodyPr wrap="square" rtlCol="0">
            <a:spAutoFit/>
          </a:bodyPr>
          <a:lstStyle/>
          <a:p>
            <a:r>
              <a:rPr lang="en-US" dirty="0" smtClean="0"/>
              <a:t>PRP</a:t>
            </a:r>
            <a:endParaRPr lang="en-US" dirty="0"/>
          </a:p>
        </p:txBody>
      </p:sp>
      <p:sp>
        <p:nvSpPr>
          <p:cNvPr id="143" name="TextBox 142"/>
          <p:cNvSpPr txBox="1"/>
          <p:nvPr/>
        </p:nvSpPr>
        <p:spPr>
          <a:xfrm>
            <a:off x="1190042" y="3515600"/>
            <a:ext cx="990600" cy="369332"/>
          </a:xfrm>
          <a:prstGeom prst="rect">
            <a:avLst/>
          </a:prstGeom>
          <a:noFill/>
        </p:spPr>
        <p:txBody>
          <a:bodyPr wrap="square" rtlCol="0">
            <a:spAutoFit/>
          </a:bodyPr>
          <a:lstStyle/>
          <a:p>
            <a:r>
              <a:rPr lang="en-US" dirty="0" smtClean="0"/>
              <a:t>NP</a:t>
            </a:r>
            <a:endParaRPr lang="en-US" dirty="0"/>
          </a:p>
        </p:txBody>
      </p:sp>
      <p:cxnSp>
        <p:nvCxnSpPr>
          <p:cNvPr id="144" name="Straight Connector 143"/>
          <p:cNvCxnSpPr/>
          <p:nvPr/>
        </p:nvCxnSpPr>
        <p:spPr>
          <a:xfrm rot="5400000">
            <a:off x="1228936" y="4074638"/>
            <a:ext cx="3810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145" name="Straight Connector 144"/>
          <p:cNvCxnSpPr/>
          <p:nvPr/>
        </p:nvCxnSpPr>
        <p:spPr>
          <a:xfrm rot="5400000">
            <a:off x="1609142" y="4901964"/>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146" name="TextBox 145"/>
          <p:cNvSpPr txBox="1"/>
          <p:nvPr/>
        </p:nvSpPr>
        <p:spPr>
          <a:xfrm>
            <a:off x="1647242" y="4265932"/>
            <a:ext cx="990600" cy="369332"/>
          </a:xfrm>
          <a:prstGeom prst="rect">
            <a:avLst/>
          </a:prstGeom>
          <a:noFill/>
        </p:spPr>
        <p:txBody>
          <a:bodyPr wrap="square" rtlCol="0">
            <a:spAutoFit/>
          </a:bodyPr>
          <a:lstStyle/>
          <a:p>
            <a:r>
              <a:rPr lang="en-US" dirty="0" smtClean="0"/>
              <a:t>V</a:t>
            </a:r>
            <a:endParaRPr lang="en-US" dirty="0"/>
          </a:p>
        </p:txBody>
      </p:sp>
      <p:cxnSp>
        <p:nvCxnSpPr>
          <p:cNvPr id="147" name="Straight Connector 146"/>
          <p:cNvCxnSpPr/>
          <p:nvPr/>
        </p:nvCxnSpPr>
        <p:spPr>
          <a:xfrm rot="5400000">
            <a:off x="2142542" y="4901964"/>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148" name="TextBox 147"/>
          <p:cNvSpPr txBox="1"/>
          <p:nvPr/>
        </p:nvSpPr>
        <p:spPr>
          <a:xfrm>
            <a:off x="2180642" y="4265932"/>
            <a:ext cx="381000" cy="369332"/>
          </a:xfrm>
          <a:prstGeom prst="rect">
            <a:avLst/>
          </a:prstGeom>
          <a:noFill/>
        </p:spPr>
        <p:txBody>
          <a:bodyPr wrap="square" rtlCol="0">
            <a:spAutoFit/>
          </a:bodyPr>
          <a:lstStyle/>
          <a:p>
            <a:r>
              <a:rPr lang="en-US" dirty="0" smtClean="0"/>
              <a:t>N</a:t>
            </a:r>
            <a:endParaRPr lang="en-US" dirty="0"/>
          </a:p>
        </p:txBody>
      </p:sp>
      <p:cxnSp>
        <p:nvCxnSpPr>
          <p:cNvPr id="149" name="Straight Connector 148"/>
          <p:cNvCxnSpPr/>
          <p:nvPr/>
        </p:nvCxnSpPr>
        <p:spPr>
          <a:xfrm rot="5400000">
            <a:off x="2904542" y="4901964"/>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150" name="TextBox 149"/>
          <p:cNvSpPr txBox="1"/>
          <p:nvPr/>
        </p:nvSpPr>
        <p:spPr>
          <a:xfrm>
            <a:off x="2942642" y="4265932"/>
            <a:ext cx="533400" cy="369332"/>
          </a:xfrm>
          <a:prstGeom prst="rect">
            <a:avLst/>
          </a:prstGeom>
          <a:noFill/>
        </p:spPr>
        <p:txBody>
          <a:bodyPr wrap="square" rtlCol="0">
            <a:spAutoFit/>
          </a:bodyPr>
          <a:lstStyle/>
          <a:p>
            <a:r>
              <a:rPr lang="en-US" dirty="0" smtClean="0"/>
              <a:t>IN</a:t>
            </a:r>
            <a:endParaRPr lang="en-US" dirty="0"/>
          </a:p>
        </p:txBody>
      </p:sp>
      <p:cxnSp>
        <p:nvCxnSpPr>
          <p:cNvPr id="151" name="Straight Connector 150"/>
          <p:cNvCxnSpPr/>
          <p:nvPr/>
        </p:nvCxnSpPr>
        <p:spPr>
          <a:xfrm rot="5400000">
            <a:off x="3591136" y="4912838"/>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152" name="TextBox 151"/>
          <p:cNvSpPr txBox="1"/>
          <p:nvPr/>
        </p:nvSpPr>
        <p:spPr>
          <a:xfrm>
            <a:off x="3247442" y="3515600"/>
            <a:ext cx="685800" cy="369332"/>
          </a:xfrm>
          <a:prstGeom prst="rect">
            <a:avLst/>
          </a:prstGeom>
          <a:noFill/>
        </p:spPr>
        <p:txBody>
          <a:bodyPr wrap="square" rtlCol="0">
            <a:spAutoFit/>
          </a:bodyPr>
          <a:lstStyle/>
          <a:p>
            <a:r>
              <a:rPr lang="en-US" dirty="0" smtClean="0"/>
              <a:t>PP</a:t>
            </a:r>
            <a:endParaRPr lang="en-US" dirty="0"/>
          </a:p>
        </p:txBody>
      </p:sp>
      <p:cxnSp>
        <p:nvCxnSpPr>
          <p:cNvPr id="153" name="Straight Connector 152"/>
          <p:cNvCxnSpPr>
            <a:stCxn id="150" idx="0"/>
          </p:cNvCxnSpPr>
          <p:nvPr/>
        </p:nvCxnSpPr>
        <p:spPr>
          <a:xfrm rot="5400000" flipH="1" flipV="1">
            <a:off x="3152192" y="3942082"/>
            <a:ext cx="381000" cy="2667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54" name="Straight Connector 153"/>
          <p:cNvCxnSpPr/>
          <p:nvPr/>
        </p:nvCxnSpPr>
        <p:spPr>
          <a:xfrm rot="16200000" flipV="1">
            <a:off x="3462826" y="3947916"/>
            <a:ext cx="369332" cy="266700"/>
          </a:xfrm>
          <a:prstGeom prst="line">
            <a:avLst/>
          </a:prstGeom>
        </p:spPr>
        <p:style>
          <a:lnRef idx="2">
            <a:schemeClr val="accent1"/>
          </a:lnRef>
          <a:fillRef idx="0">
            <a:schemeClr val="accent1"/>
          </a:fillRef>
          <a:effectRef idx="1">
            <a:schemeClr val="accent1"/>
          </a:effectRef>
          <a:fontRef idx="minor">
            <a:schemeClr val="tx1"/>
          </a:fontRef>
        </p:style>
      </p:cxnSp>
      <p:sp>
        <p:nvSpPr>
          <p:cNvPr id="155" name="TextBox 154"/>
          <p:cNvSpPr txBox="1"/>
          <p:nvPr/>
        </p:nvSpPr>
        <p:spPr>
          <a:xfrm>
            <a:off x="2180642" y="3432197"/>
            <a:ext cx="609600" cy="369332"/>
          </a:xfrm>
          <a:prstGeom prst="rect">
            <a:avLst/>
          </a:prstGeom>
          <a:noFill/>
        </p:spPr>
        <p:txBody>
          <a:bodyPr wrap="square" rtlCol="0">
            <a:spAutoFit/>
          </a:bodyPr>
          <a:lstStyle/>
          <a:p>
            <a:r>
              <a:rPr lang="en-US" dirty="0" smtClean="0"/>
              <a:t>NP</a:t>
            </a:r>
            <a:endParaRPr lang="en-US" dirty="0"/>
          </a:p>
        </p:txBody>
      </p:sp>
      <p:cxnSp>
        <p:nvCxnSpPr>
          <p:cNvPr id="156" name="Straight Connector 155"/>
          <p:cNvCxnSpPr>
            <a:stCxn id="148" idx="0"/>
          </p:cNvCxnSpPr>
          <p:nvPr/>
        </p:nvCxnSpPr>
        <p:spPr>
          <a:xfrm rot="5400000" flipH="1" flipV="1">
            <a:off x="2180642" y="4075432"/>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157" name="TextBox 156"/>
          <p:cNvSpPr txBox="1"/>
          <p:nvPr/>
        </p:nvSpPr>
        <p:spPr>
          <a:xfrm>
            <a:off x="2209800" y="2743200"/>
            <a:ext cx="609600" cy="369332"/>
          </a:xfrm>
          <a:prstGeom prst="rect">
            <a:avLst/>
          </a:prstGeom>
          <a:noFill/>
        </p:spPr>
        <p:txBody>
          <a:bodyPr wrap="square" rtlCol="0">
            <a:spAutoFit/>
          </a:bodyPr>
          <a:lstStyle/>
          <a:p>
            <a:r>
              <a:rPr lang="en-US" dirty="0" smtClean="0"/>
              <a:t>VP</a:t>
            </a:r>
            <a:endParaRPr lang="en-US" dirty="0"/>
          </a:p>
        </p:txBody>
      </p:sp>
      <p:cxnSp>
        <p:nvCxnSpPr>
          <p:cNvPr id="158" name="Straight Connector 157"/>
          <p:cNvCxnSpPr/>
          <p:nvPr/>
        </p:nvCxnSpPr>
        <p:spPr>
          <a:xfrm rot="5400000" flipH="1" flipV="1">
            <a:off x="1439061" y="3524351"/>
            <a:ext cx="1102956" cy="380206"/>
          </a:xfrm>
          <a:prstGeom prst="line">
            <a:avLst/>
          </a:prstGeom>
        </p:spPr>
        <p:style>
          <a:lnRef idx="2">
            <a:schemeClr val="accent1"/>
          </a:lnRef>
          <a:fillRef idx="0">
            <a:schemeClr val="accent1"/>
          </a:fillRef>
          <a:effectRef idx="1">
            <a:schemeClr val="accent1"/>
          </a:effectRef>
          <a:fontRef idx="minor">
            <a:schemeClr val="tx1"/>
          </a:fontRef>
        </p:style>
      </p:cxnSp>
      <p:cxnSp>
        <p:nvCxnSpPr>
          <p:cNvPr id="159" name="Straight Connector 158"/>
          <p:cNvCxnSpPr/>
          <p:nvPr/>
        </p:nvCxnSpPr>
        <p:spPr>
          <a:xfrm rot="5400000" flipH="1" flipV="1">
            <a:off x="2216688" y="3278537"/>
            <a:ext cx="269222" cy="38101"/>
          </a:xfrm>
          <a:prstGeom prst="line">
            <a:avLst/>
          </a:prstGeom>
        </p:spPr>
        <p:style>
          <a:lnRef idx="2">
            <a:schemeClr val="accent1"/>
          </a:lnRef>
          <a:fillRef idx="0">
            <a:schemeClr val="accent1"/>
          </a:fillRef>
          <a:effectRef idx="1">
            <a:schemeClr val="accent1"/>
          </a:effectRef>
          <a:fontRef idx="minor">
            <a:schemeClr val="tx1"/>
          </a:fontRef>
        </p:style>
      </p:cxnSp>
      <p:sp>
        <p:nvSpPr>
          <p:cNvPr id="160" name="TextBox 159"/>
          <p:cNvSpPr txBox="1"/>
          <p:nvPr/>
        </p:nvSpPr>
        <p:spPr>
          <a:xfrm>
            <a:off x="2180642" y="2198132"/>
            <a:ext cx="609600" cy="369332"/>
          </a:xfrm>
          <a:prstGeom prst="rect">
            <a:avLst/>
          </a:prstGeom>
          <a:noFill/>
        </p:spPr>
        <p:txBody>
          <a:bodyPr wrap="square" rtlCol="0">
            <a:spAutoFit/>
          </a:bodyPr>
          <a:lstStyle/>
          <a:p>
            <a:r>
              <a:rPr lang="en-US" dirty="0" smtClean="0"/>
              <a:t>S</a:t>
            </a:r>
            <a:endParaRPr lang="en-US" dirty="0"/>
          </a:p>
        </p:txBody>
      </p:sp>
      <p:cxnSp>
        <p:nvCxnSpPr>
          <p:cNvPr id="161" name="Straight Connector 160"/>
          <p:cNvCxnSpPr/>
          <p:nvPr/>
        </p:nvCxnSpPr>
        <p:spPr>
          <a:xfrm rot="5400000" flipH="1" flipV="1">
            <a:off x="922945" y="2791303"/>
            <a:ext cx="1219200" cy="229394"/>
          </a:xfrm>
          <a:prstGeom prst="line">
            <a:avLst/>
          </a:prstGeom>
        </p:spPr>
        <p:style>
          <a:lnRef idx="2">
            <a:schemeClr val="accent1"/>
          </a:lnRef>
          <a:fillRef idx="0">
            <a:schemeClr val="accent1"/>
          </a:fillRef>
          <a:effectRef idx="1">
            <a:schemeClr val="accent1"/>
          </a:effectRef>
          <a:fontRef idx="minor">
            <a:schemeClr val="tx1"/>
          </a:fontRef>
        </p:style>
      </p:cxnSp>
      <p:cxnSp>
        <p:nvCxnSpPr>
          <p:cNvPr id="162" name="Straight Connector 161"/>
          <p:cNvCxnSpPr/>
          <p:nvPr/>
        </p:nvCxnSpPr>
        <p:spPr>
          <a:xfrm rot="10800000">
            <a:off x="1800436" y="2184044"/>
            <a:ext cx="380206" cy="112356"/>
          </a:xfrm>
          <a:prstGeom prst="line">
            <a:avLst/>
          </a:prstGeom>
        </p:spPr>
        <p:style>
          <a:lnRef idx="2">
            <a:schemeClr val="accent1"/>
          </a:lnRef>
          <a:fillRef idx="0">
            <a:schemeClr val="accent1"/>
          </a:fillRef>
          <a:effectRef idx="1">
            <a:schemeClr val="accent1"/>
          </a:effectRef>
          <a:fontRef idx="minor">
            <a:schemeClr val="tx1"/>
          </a:fontRef>
        </p:style>
      </p:cxnSp>
      <p:cxnSp>
        <p:nvCxnSpPr>
          <p:cNvPr id="163" name="Straight Connector 162"/>
          <p:cNvCxnSpPr/>
          <p:nvPr/>
        </p:nvCxnSpPr>
        <p:spPr>
          <a:xfrm rot="10800000">
            <a:off x="2561642" y="3162976"/>
            <a:ext cx="914404" cy="352624"/>
          </a:xfrm>
          <a:prstGeom prst="line">
            <a:avLst/>
          </a:prstGeom>
        </p:spPr>
        <p:style>
          <a:lnRef idx="2">
            <a:schemeClr val="accent1"/>
          </a:lnRef>
          <a:fillRef idx="0">
            <a:schemeClr val="accent1"/>
          </a:fillRef>
          <a:effectRef idx="1">
            <a:schemeClr val="accent1"/>
          </a:effectRef>
          <a:fontRef idx="minor">
            <a:schemeClr val="tx1"/>
          </a:fontRef>
        </p:style>
      </p:cxnSp>
      <p:sp>
        <p:nvSpPr>
          <p:cNvPr id="55" name="TextBox 54"/>
          <p:cNvSpPr txBox="1"/>
          <p:nvPr/>
        </p:nvSpPr>
        <p:spPr>
          <a:xfrm>
            <a:off x="2561642" y="6320135"/>
            <a:ext cx="4648200" cy="461665"/>
          </a:xfrm>
          <a:prstGeom prst="rect">
            <a:avLst/>
          </a:prstGeom>
          <a:noFill/>
        </p:spPr>
        <p:txBody>
          <a:bodyPr wrap="square" rtlCol="0">
            <a:spAutoFit/>
          </a:bodyPr>
          <a:lstStyle/>
          <a:p>
            <a:r>
              <a:rPr lang="en-US" sz="2400" dirty="0" smtClean="0">
                <a:solidFill>
                  <a:srgbClr val="FF0000"/>
                </a:solidFill>
              </a:rPr>
              <a:t>How can we turn this into a score?</a:t>
            </a:r>
            <a:endParaRPr lang="en-US" sz="2400" dirty="0">
              <a:solidFill>
                <a:srgbClr val="FF0000"/>
              </a:solidFill>
            </a:endParaRPr>
          </a:p>
        </p:txBody>
      </p:sp>
      <p:sp>
        <p:nvSpPr>
          <p:cNvPr id="56" name="TextBox 55"/>
          <p:cNvSpPr txBox="1"/>
          <p:nvPr/>
        </p:nvSpPr>
        <p:spPr>
          <a:xfrm>
            <a:off x="2590800" y="5867400"/>
            <a:ext cx="3937000" cy="461665"/>
          </a:xfrm>
          <a:prstGeom prst="rect">
            <a:avLst/>
          </a:prstGeom>
          <a:noFill/>
        </p:spPr>
        <p:txBody>
          <a:bodyPr wrap="square" rtlCol="0">
            <a:spAutoFit/>
          </a:bodyPr>
          <a:lstStyle/>
          <a:p>
            <a:r>
              <a:rPr lang="en-US" sz="2400" dirty="0" smtClean="0">
                <a:solidFill>
                  <a:srgbClr val="FF0000"/>
                </a:solidFill>
              </a:rPr>
              <a:t>How many constituents match?</a:t>
            </a:r>
            <a:endParaRPr lang="en-US" sz="2400" dirty="0">
              <a:solidFill>
                <a:srgbClr val="FF0000"/>
              </a:solidFill>
            </a:endParaRPr>
          </a:p>
        </p:txBody>
      </p:sp>
      <p:cxnSp>
        <p:nvCxnSpPr>
          <p:cNvPr id="64" name="Straight Connector 63"/>
          <p:cNvCxnSpPr/>
          <p:nvPr/>
        </p:nvCxnSpPr>
        <p:spPr>
          <a:xfrm rot="10800000">
            <a:off x="5905897" y="2141954"/>
            <a:ext cx="380206" cy="112356"/>
          </a:xfrm>
          <a:prstGeom prst="line">
            <a:avLst/>
          </a:prstGeom>
        </p:spPr>
        <p:style>
          <a:lnRef idx="2">
            <a:schemeClr val="accent1"/>
          </a:lnRef>
          <a:fillRef idx="0">
            <a:schemeClr val="accent1"/>
          </a:fillRef>
          <a:effectRef idx="1">
            <a:schemeClr val="accent1"/>
          </a:effectRef>
          <a:fontRef idx="minor">
            <a:schemeClr val="tx1"/>
          </a:fontRef>
        </p:style>
      </p:cxnSp>
      <p:sp>
        <p:nvSpPr>
          <p:cNvPr id="66" name="TextBox 65"/>
          <p:cNvSpPr txBox="1"/>
          <p:nvPr/>
        </p:nvSpPr>
        <p:spPr>
          <a:xfrm>
            <a:off x="3657600" y="4267200"/>
            <a:ext cx="533400" cy="369332"/>
          </a:xfrm>
          <a:prstGeom prst="rect">
            <a:avLst/>
          </a:prstGeom>
          <a:noFill/>
        </p:spPr>
        <p:txBody>
          <a:bodyPr wrap="square" rtlCol="0">
            <a:spAutoFit/>
          </a:bodyPr>
          <a:lstStyle/>
          <a:p>
            <a:r>
              <a:rPr lang="en-US" dirty="0" smtClean="0"/>
              <a:t>N</a:t>
            </a:r>
            <a:endParaRPr lang="en-US" dirty="0"/>
          </a:p>
        </p:txBody>
      </p:sp>
      <p:sp>
        <p:nvSpPr>
          <p:cNvPr id="63" name="TextBox 62"/>
          <p:cNvSpPr txBox="1"/>
          <p:nvPr/>
        </p:nvSpPr>
        <p:spPr>
          <a:xfrm>
            <a:off x="1571042" y="1828800"/>
            <a:ext cx="609600" cy="369332"/>
          </a:xfrm>
          <a:prstGeom prst="rect">
            <a:avLst/>
          </a:prstGeom>
          <a:noFill/>
        </p:spPr>
        <p:txBody>
          <a:bodyPr wrap="square" rtlCol="0">
            <a:spAutoFit/>
          </a:bodyPr>
          <a:lstStyle/>
          <a:p>
            <a:r>
              <a:rPr lang="en-US" dirty="0" smtClean="0"/>
              <a:t>S</a:t>
            </a:r>
            <a:endParaRPr lang="en-US" dirty="0"/>
          </a:p>
        </p:txBody>
      </p:sp>
      <p:cxnSp>
        <p:nvCxnSpPr>
          <p:cNvPr id="65" name="Straight Connector 64"/>
          <p:cNvCxnSpPr/>
          <p:nvPr/>
        </p:nvCxnSpPr>
        <p:spPr>
          <a:xfrm rot="16200000" flipV="1">
            <a:off x="2239840" y="2661463"/>
            <a:ext cx="216359" cy="28362"/>
          </a:xfrm>
          <a:prstGeom prst="line">
            <a:avLst/>
          </a:prstGeom>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 grpId="0"/>
    </p:bld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Evaluation measures</a:t>
            </a:r>
            <a:endParaRPr lang="en-US" dirty="0"/>
          </a:p>
        </p:txBody>
      </p:sp>
      <p:sp>
        <p:nvSpPr>
          <p:cNvPr id="3" name="Content Placeholder 2"/>
          <p:cNvSpPr>
            <a:spLocks noGrp="1"/>
          </p:cNvSpPr>
          <p:nvPr>
            <p:ph sz="quarter" idx="1"/>
          </p:nvPr>
        </p:nvSpPr>
        <p:spPr/>
        <p:txBody>
          <a:bodyPr/>
          <a:lstStyle/>
          <a:p>
            <a:r>
              <a:rPr lang="en-US" dirty="0" smtClean="0"/>
              <a:t>Precision</a:t>
            </a:r>
          </a:p>
          <a:p>
            <a:endParaRPr lang="en-US" dirty="0" smtClean="0"/>
          </a:p>
          <a:p>
            <a:endParaRPr lang="en-US" dirty="0" smtClean="0"/>
          </a:p>
          <a:p>
            <a:r>
              <a:rPr lang="en-US" dirty="0" smtClean="0"/>
              <a:t>Recall</a:t>
            </a:r>
          </a:p>
          <a:p>
            <a:endParaRPr lang="en-US" dirty="0" smtClean="0"/>
          </a:p>
          <a:p>
            <a:endParaRPr lang="en-US" dirty="0" smtClean="0"/>
          </a:p>
          <a:p>
            <a:r>
              <a:rPr lang="en-US" dirty="0" smtClean="0"/>
              <a:t>F1</a:t>
            </a:r>
            <a:endParaRPr lang="en-US" dirty="0"/>
          </a:p>
        </p:txBody>
      </p:sp>
      <p:sp>
        <p:nvSpPr>
          <p:cNvPr id="4" name="TextBox 3"/>
          <p:cNvSpPr txBox="1"/>
          <p:nvPr/>
        </p:nvSpPr>
        <p:spPr>
          <a:xfrm>
            <a:off x="3733799" y="2057400"/>
            <a:ext cx="3638939" cy="400110"/>
          </a:xfrm>
          <a:prstGeom prst="rect">
            <a:avLst/>
          </a:prstGeom>
          <a:noFill/>
        </p:spPr>
        <p:txBody>
          <a:bodyPr wrap="square" rtlCol="0">
            <a:spAutoFit/>
          </a:bodyPr>
          <a:lstStyle/>
          <a:p>
            <a:r>
              <a:rPr lang="en-US" sz="2000" dirty="0" smtClean="0"/>
              <a:t># of correct constituents</a:t>
            </a:r>
            <a:endParaRPr lang="en-US" sz="2000" dirty="0"/>
          </a:p>
        </p:txBody>
      </p:sp>
      <p:sp>
        <p:nvSpPr>
          <p:cNvPr id="5" name="TextBox 4"/>
          <p:cNvSpPr txBox="1"/>
          <p:nvPr/>
        </p:nvSpPr>
        <p:spPr>
          <a:xfrm>
            <a:off x="3200400" y="2590800"/>
            <a:ext cx="4572000" cy="400110"/>
          </a:xfrm>
          <a:prstGeom prst="rect">
            <a:avLst/>
          </a:prstGeom>
          <a:noFill/>
        </p:spPr>
        <p:txBody>
          <a:bodyPr wrap="square" rtlCol="0">
            <a:spAutoFit/>
          </a:bodyPr>
          <a:lstStyle/>
          <a:p>
            <a:r>
              <a:rPr lang="en-US" sz="2000" dirty="0" smtClean="0"/>
              <a:t># of constituents in the </a:t>
            </a:r>
            <a:r>
              <a:rPr lang="en-US" sz="2000" dirty="0" smtClean="0">
                <a:solidFill>
                  <a:srgbClr val="FF0000"/>
                </a:solidFill>
              </a:rPr>
              <a:t>computed</a:t>
            </a:r>
            <a:r>
              <a:rPr lang="en-US" sz="2000" dirty="0" smtClean="0"/>
              <a:t> tree</a:t>
            </a:r>
            <a:endParaRPr lang="en-US" sz="2000" dirty="0"/>
          </a:p>
        </p:txBody>
      </p:sp>
      <p:cxnSp>
        <p:nvCxnSpPr>
          <p:cNvPr id="7" name="Straight Connector 6"/>
          <p:cNvCxnSpPr/>
          <p:nvPr/>
        </p:nvCxnSpPr>
        <p:spPr>
          <a:xfrm>
            <a:off x="3276600" y="2514600"/>
            <a:ext cx="3886200" cy="1588"/>
          </a:xfrm>
          <a:prstGeom prst="line">
            <a:avLst/>
          </a:prstGeom>
          <a:ln w="38100" cap="flat" cmpd="sng" algn="ctr">
            <a:solidFill>
              <a:schemeClr val="accent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1" name="TextBox 10"/>
          <p:cNvSpPr txBox="1"/>
          <p:nvPr/>
        </p:nvSpPr>
        <p:spPr>
          <a:xfrm>
            <a:off x="3581399" y="3790890"/>
            <a:ext cx="3638939" cy="400110"/>
          </a:xfrm>
          <a:prstGeom prst="rect">
            <a:avLst/>
          </a:prstGeom>
          <a:noFill/>
        </p:spPr>
        <p:txBody>
          <a:bodyPr wrap="square" rtlCol="0">
            <a:spAutoFit/>
          </a:bodyPr>
          <a:lstStyle/>
          <a:p>
            <a:r>
              <a:rPr lang="en-US" sz="2000" dirty="0" smtClean="0"/>
              <a:t># of correct constituents</a:t>
            </a:r>
            <a:endParaRPr lang="en-US" sz="2000" dirty="0"/>
          </a:p>
        </p:txBody>
      </p:sp>
      <p:sp>
        <p:nvSpPr>
          <p:cNvPr id="12" name="TextBox 11"/>
          <p:cNvSpPr txBox="1"/>
          <p:nvPr/>
        </p:nvSpPr>
        <p:spPr>
          <a:xfrm>
            <a:off x="3048000" y="4324290"/>
            <a:ext cx="4572000" cy="400110"/>
          </a:xfrm>
          <a:prstGeom prst="rect">
            <a:avLst/>
          </a:prstGeom>
          <a:noFill/>
        </p:spPr>
        <p:txBody>
          <a:bodyPr wrap="square" rtlCol="0">
            <a:spAutoFit/>
          </a:bodyPr>
          <a:lstStyle/>
          <a:p>
            <a:r>
              <a:rPr lang="en-US" sz="2000" dirty="0" smtClean="0"/>
              <a:t># of constituents in the </a:t>
            </a:r>
            <a:r>
              <a:rPr lang="en-US" sz="2000" dirty="0" smtClean="0">
                <a:solidFill>
                  <a:srgbClr val="FF0000"/>
                </a:solidFill>
              </a:rPr>
              <a:t>correct</a:t>
            </a:r>
            <a:r>
              <a:rPr lang="en-US" sz="2000" dirty="0" smtClean="0"/>
              <a:t> tree</a:t>
            </a:r>
            <a:endParaRPr lang="en-US" sz="2000" dirty="0"/>
          </a:p>
        </p:txBody>
      </p:sp>
      <p:cxnSp>
        <p:nvCxnSpPr>
          <p:cNvPr id="13" name="Straight Connector 12"/>
          <p:cNvCxnSpPr/>
          <p:nvPr/>
        </p:nvCxnSpPr>
        <p:spPr>
          <a:xfrm>
            <a:off x="3124200" y="4248090"/>
            <a:ext cx="3886200" cy="1588"/>
          </a:xfrm>
          <a:prstGeom prst="line">
            <a:avLst/>
          </a:prstGeom>
          <a:ln w="38100" cap="flat" cmpd="sng" algn="ctr">
            <a:solidFill>
              <a:schemeClr val="accent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4" name="TextBox 13"/>
          <p:cNvSpPr txBox="1"/>
          <p:nvPr/>
        </p:nvSpPr>
        <p:spPr>
          <a:xfrm>
            <a:off x="3428999" y="5314890"/>
            <a:ext cx="3638939" cy="400110"/>
          </a:xfrm>
          <a:prstGeom prst="rect">
            <a:avLst/>
          </a:prstGeom>
          <a:noFill/>
        </p:spPr>
        <p:txBody>
          <a:bodyPr wrap="square" rtlCol="0">
            <a:spAutoFit/>
          </a:bodyPr>
          <a:lstStyle/>
          <a:p>
            <a:r>
              <a:rPr lang="en-US" sz="2000" dirty="0" smtClean="0"/>
              <a:t>2 * Precision * Recall</a:t>
            </a:r>
            <a:endParaRPr lang="en-US" sz="2000" dirty="0"/>
          </a:p>
        </p:txBody>
      </p:sp>
      <p:sp>
        <p:nvSpPr>
          <p:cNvPr id="15" name="TextBox 14"/>
          <p:cNvSpPr txBox="1"/>
          <p:nvPr/>
        </p:nvSpPr>
        <p:spPr>
          <a:xfrm>
            <a:off x="3581399" y="5848290"/>
            <a:ext cx="2057400" cy="400110"/>
          </a:xfrm>
          <a:prstGeom prst="rect">
            <a:avLst/>
          </a:prstGeom>
          <a:noFill/>
        </p:spPr>
        <p:txBody>
          <a:bodyPr wrap="square" rtlCol="0">
            <a:spAutoFit/>
          </a:bodyPr>
          <a:lstStyle/>
          <a:p>
            <a:r>
              <a:rPr lang="en-US" sz="2000" dirty="0" smtClean="0"/>
              <a:t>Precision + Recall</a:t>
            </a:r>
            <a:endParaRPr lang="en-US" sz="2000" dirty="0"/>
          </a:p>
        </p:txBody>
      </p:sp>
      <p:cxnSp>
        <p:nvCxnSpPr>
          <p:cNvPr id="16" name="Straight Connector 15"/>
          <p:cNvCxnSpPr/>
          <p:nvPr/>
        </p:nvCxnSpPr>
        <p:spPr>
          <a:xfrm>
            <a:off x="3505200" y="5789612"/>
            <a:ext cx="2209800" cy="1588"/>
          </a:xfrm>
          <a:prstGeom prst="line">
            <a:avLst/>
          </a:prstGeom>
          <a:ln w="38100" cap="flat" cmpd="sng" algn="ctr">
            <a:solidFill>
              <a:schemeClr val="accent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TEXPOINT" val="latex"/>
  <p:tag name="SOURCE" val="\documentclass{article}\pagestyle{empty}&#10;\usepackage{times}&#10;%\usepackage[OT2,OT1]{fontenc}&#10;\usepackage[dvips]{graphicx}&#10;\usepackage[dvips,usenames]{color}&#10;%\usepackage{amsmath,amsthm,amsfonts,amssymb,subfigure}&#10;&#10;\usepackage{trees}&#10;\usepackage{tree-dvips}&#10;\usepackage{pstricks}&#10;%\sisterskip=1.1ex&#10;%\daughterskip=ex&#10;&#10;\begin{document}&#10;&#10;  \tree &#10;    {\ntnode{z2}{S},&#10;      {\ntnode{z3}{\color{OliveGreen}{NP}},&#10;        {\ntnode{z4}{PRP},&#10;          {\tnode{z5}{She},{\tnode{z21}{}}&#10;      }}},&#10;      {\ntnode{z6}{VP},&#10;        {\ntnode{z7}{VBD},&#10;          {\tnode{z8}{heard},{\tnode{z22}{}}&#10;        }},&#10;      {\ntnode{z9}{\color{OliveGreen}{NP}},&#10;          {\ntnode{z21}{DT},&#10;          {\tnode{z11}{the},{\tnode{z25}{}}&#10;      }},&#10;          {\ntnode{z22}{NN},&#10;          {\tnode{z23}{noise},{\tnode{z24}{}}&#10;      }}&#10;}},&#10;    {\ntnode{z12}{.},&#10;      {\ntnode{z13}{.},{\tnode{z24}{}}&#10;  }}}&#10;    \nodeconnect{z2}{z3}&#10;    \nodeconnect{z2}{z6}&#10;    \nodeconnect{z2}{z12}&#10;  \nodeconnect{z3}{z4}&#10;    \nodeconnect{z4}{z5}&#10;    \nodeconnect{z6}{z7}&#10;      \nodeconnect{z7}{z8}&#10;  \nodeconnect{z6}{z9}&#10;  \nodeconnect{z9}{z21}&#10;  \nodeconnect{z21}{z11}&#10;  \nodeconnect{z9}{z22}&#10;  \nodeconnect{z22}{z23}&#10;  \nodeconnect{z12}{z13}&#10;\end{document}&#10;"/>
  <p:tag name="FILENAME" val="TP_tmp"/>
  <p:tag name="FORMAT" val="png256"/>
  <p:tag name="RES" val="2400"/>
  <p:tag name="BLEND" val="0"/>
  <p:tag name="TRANSPARENT" val="0"/>
  <p:tag name="TBUG" val="0"/>
  <p:tag name="ALLOWFS" val="0"/>
  <p:tag name="ORIGWIDTH" val="158"/>
  <p:tag name="PICTUREFILESIZE" val="65877"/>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ＭＳ Ｐゴシック"/>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ＭＳ Ｐゴシック"/>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w="38100" cap="flat" cmpd="sng" algn="ctr">
          <a:solidFill>
            <a:schemeClr val="accent1"/>
          </a:solidFill>
          <a:prstDash val="solid"/>
          <a:round/>
          <a:headEnd type="none" w="med" len="med"/>
          <a:tailEnd type="none" w="med" len="med"/>
        </a:ln>
        <a:effectLst/>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Median.thmx</Template>
  <TotalTime>5042</TotalTime>
  <Words>2089</Words>
  <Application>Microsoft Macintosh PowerPoint</Application>
  <PresentationFormat>On-screen Show (4:3)</PresentationFormat>
  <Paragraphs>498</Paragraphs>
  <Slides>41</Slides>
  <Notes>15</Notes>
  <HiddenSlides>0</HiddenSlides>
  <MMClips>0</MMClips>
  <ScaleCrop>false</ScaleCrop>
  <HeadingPairs>
    <vt:vector size="6" baseType="variant">
      <vt:variant>
        <vt:lpstr>Design Template</vt:lpstr>
      </vt:variant>
      <vt:variant>
        <vt:i4>1</vt:i4>
      </vt:variant>
      <vt:variant>
        <vt:lpstr>Embedded OLE Servers</vt:lpstr>
      </vt:variant>
      <vt:variant>
        <vt:i4>2</vt:i4>
      </vt:variant>
      <vt:variant>
        <vt:lpstr>Slide Titles</vt:lpstr>
      </vt:variant>
      <vt:variant>
        <vt:i4>41</vt:i4>
      </vt:variant>
    </vt:vector>
  </HeadingPairs>
  <TitlesOfParts>
    <vt:vector size="44" baseType="lpstr">
      <vt:lpstr>Median</vt:lpstr>
      <vt:lpstr>Chart</vt:lpstr>
      <vt:lpstr>Photo Editor Photo</vt:lpstr>
      <vt:lpstr>Hand video</vt:lpstr>
      <vt:lpstr>Parsing 3</vt:lpstr>
      <vt:lpstr>Admin</vt:lpstr>
      <vt:lpstr>Parsing evaluation</vt:lpstr>
      <vt:lpstr>Parsing evaluation</vt:lpstr>
      <vt:lpstr>Comparing trees</vt:lpstr>
      <vt:lpstr>Comparing trees</vt:lpstr>
      <vt:lpstr>Comparing trees</vt:lpstr>
      <vt:lpstr>Evaluation measures</vt:lpstr>
      <vt:lpstr>Comparing trees</vt:lpstr>
      <vt:lpstr>Parsing evaluation</vt:lpstr>
      <vt:lpstr>Treebank PCFGs</vt:lpstr>
      <vt:lpstr>Generic PCFG Limitations</vt:lpstr>
      <vt:lpstr>Conditional Independence?</vt:lpstr>
      <vt:lpstr>Non-Independence</vt:lpstr>
      <vt:lpstr>Grammar Refinement</vt:lpstr>
      <vt:lpstr>Grammar Refinement</vt:lpstr>
      <vt:lpstr>Grammar Refinement</vt:lpstr>
      <vt:lpstr>Less independence</vt:lpstr>
      <vt:lpstr>Markovization</vt:lpstr>
      <vt:lpstr>Vertical Markovization</vt:lpstr>
      <vt:lpstr>Allows us to make finer grained distinctions</vt:lpstr>
      <vt:lpstr>Vertical Markovization</vt:lpstr>
      <vt:lpstr>Horizontal Markovization</vt:lpstr>
      <vt:lpstr>Horizontal Markovization</vt:lpstr>
      <vt:lpstr>Problems with PCFGs</vt:lpstr>
      <vt:lpstr>Example of Importance of Lexicalization</vt:lpstr>
      <vt:lpstr>Example of Importance of Lexicalization</vt:lpstr>
      <vt:lpstr>Lexicalized Trees</vt:lpstr>
      <vt:lpstr>Lexicalized Trees</vt:lpstr>
      <vt:lpstr>Lexicalized PCFGs?</vt:lpstr>
      <vt:lpstr>One approach</vt:lpstr>
      <vt:lpstr>Sample Production Generation</vt:lpstr>
      <vt:lpstr>Estimating Production Generation Parameters</vt:lpstr>
      <vt:lpstr>Problems with lexicalization</vt:lpstr>
      <vt:lpstr>Pruning during search</vt:lpstr>
      <vt:lpstr>Pruning with a PCFG</vt:lpstr>
      <vt:lpstr>Tag splitting</vt:lpstr>
      <vt:lpstr>Tag Splits</vt:lpstr>
      <vt:lpstr>Other Tag Splits</vt:lpstr>
      <vt:lpstr>Learning good splits:  Latent Variable Grammars</vt:lpstr>
    </vt:vector>
  </TitlesOfParts>
  <Company>Pomona College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CORpus analysis</dc:title>
  <dc:creator>Dave Kauchak</dc:creator>
  <cp:lastModifiedBy>Information Technology Services</cp:lastModifiedBy>
  <cp:revision>412</cp:revision>
  <dcterms:created xsi:type="dcterms:W3CDTF">2011-02-22T01:12:36Z</dcterms:created>
  <dcterms:modified xsi:type="dcterms:W3CDTF">2011-02-22T01:16:11Z</dcterms:modified>
</cp:coreProperties>
</file>