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7.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slides/slide3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Layouts/slideLayout19.xml" ContentType="application/vnd.openxmlformats-officedocument.presentationml.slideLayout+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38"/>
  </p:notesMasterIdLst>
  <p:sldIdLst>
    <p:sldId id="256" r:id="rId2"/>
    <p:sldId id="382" r:id="rId3"/>
    <p:sldId id="388" r:id="rId4"/>
    <p:sldId id="416" r:id="rId5"/>
    <p:sldId id="392" r:id="rId6"/>
    <p:sldId id="395" r:id="rId7"/>
    <p:sldId id="383" r:id="rId8"/>
    <p:sldId id="385" r:id="rId9"/>
    <p:sldId id="386" r:id="rId10"/>
    <p:sldId id="389" r:id="rId11"/>
    <p:sldId id="390" r:id="rId12"/>
    <p:sldId id="265" r:id="rId13"/>
    <p:sldId id="393" r:id="rId14"/>
    <p:sldId id="394" r:id="rId15"/>
    <p:sldId id="391" r:id="rId16"/>
    <p:sldId id="321" r:id="rId17"/>
    <p:sldId id="396" r:id="rId18"/>
    <p:sldId id="404" r:id="rId19"/>
    <p:sldId id="397" r:id="rId20"/>
    <p:sldId id="398" r:id="rId21"/>
    <p:sldId id="406" r:id="rId22"/>
    <p:sldId id="399" r:id="rId23"/>
    <p:sldId id="400" r:id="rId24"/>
    <p:sldId id="402" r:id="rId25"/>
    <p:sldId id="403" r:id="rId26"/>
    <p:sldId id="401" r:id="rId27"/>
    <p:sldId id="414" r:id="rId28"/>
    <p:sldId id="415" r:id="rId29"/>
    <p:sldId id="407" r:id="rId30"/>
    <p:sldId id="408" r:id="rId31"/>
    <p:sldId id="409" r:id="rId32"/>
    <p:sldId id="410" r:id="rId33"/>
    <p:sldId id="411" r:id="rId34"/>
    <p:sldId id="412" r:id="rId35"/>
    <p:sldId id="413" r:id="rId36"/>
    <p:sldId id="405"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02" autoAdjust="0"/>
    <p:restoredTop sz="82524" autoAdjust="0"/>
  </p:normalViewPr>
  <p:slideViewPr>
    <p:cSldViewPr snapToObjects="1">
      <p:cViewPr varScale="1">
        <p:scale>
          <a:sx n="84" d="100"/>
          <a:sy n="84" d="100"/>
        </p:scale>
        <p:origin x="-1232" y="-104"/>
      </p:cViewPr>
      <p:guideLst>
        <p:guide orient="horz" pos="2160"/>
        <p:guide pos="2880"/>
      </p:guideLst>
    </p:cSldViewPr>
  </p:slideViewPr>
  <p:outlineViewPr>
    <p:cViewPr>
      <p:scale>
        <a:sx n="33" d="100"/>
        <a:sy n="33" d="100"/>
      </p:scale>
      <p:origin x="0" y="1576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printerSettings" Target="printerSettings/printerSettings1.bin"/><Relationship Id="rId40" Type="http://schemas.openxmlformats.org/officeDocument/2006/relationships/presProps" Target="presProps.xml"/><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tableStyles" Target="tableStyle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theme" Target="theme/theme1.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notesMaster" Target="notesMasters/notesMaster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044C75-2ABB-3148-9A78-7DDA8348875D}" type="datetimeFigureOut">
              <a:rPr lang="en-US" smtClean="0"/>
              <a:pPr/>
              <a:t>1/19/11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725B8-B1F5-A44F-9082-266AD9B58EE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baseline="0" dirty="0" smtClean="0"/>
              <a:t> besides being a complex problem, there’s a lot of data! (which is a good thing and a bad thing)</a:t>
            </a:r>
          </a:p>
          <a:p>
            <a:pPr>
              <a:buFontTx/>
              <a:buChar char="-"/>
            </a:pPr>
            <a:r>
              <a:rPr lang="en-US" baseline="0" dirty="0" smtClean="0"/>
              <a:t> some people may say… outsource it (India, the Philippines, etc.).  And there are frameworks, like mechanical Turk</a:t>
            </a:r>
          </a:p>
          <a:p>
            <a:pPr>
              <a:buFontTx/>
              <a:buChar char="-"/>
            </a:pPr>
            <a:r>
              <a:rPr lang="en-US" dirty="0" smtClean="0"/>
              <a:t> world population: ~7M</a:t>
            </a:r>
          </a:p>
          <a:p>
            <a:pPr>
              <a:buFontTx/>
              <a:buChar char="-"/>
            </a:pPr>
            <a:r>
              <a:rPr lang="en-US" dirty="0" smtClean="0"/>
              <a:t> let’s say you had a simple task to perform on each web page</a:t>
            </a:r>
            <a:r>
              <a:rPr lang="en-US" baseline="0" dirty="0" smtClean="0"/>
              <a:t> that only took 10 seconds to do.  If every single person in the world worked on this non-stop, they would have to work for 20 days straight.</a:t>
            </a:r>
          </a:p>
          <a:p>
            <a:pPr>
              <a:buFontTx/>
              <a:buChar char="-"/>
            </a:pPr>
            <a:r>
              <a:rPr lang="en-US" baseline="0" dirty="0" smtClean="0"/>
              <a:t> what if it’s a task like translating the page or finding information that requires specialization?</a:t>
            </a: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90E6B112-CED4-9448-B5B6-43255090C75D}"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baseline="0" dirty="0" smtClean="0"/>
              <a:t> web pages are just the beginning…</a:t>
            </a:r>
            <a:endParaRPr lang="en-US" dirty="0"/>
          </a:p>
        </p:txBody>
      </p:sp>
      <p:sp>
        <p:nvSpPr>
          <p:cNvPr id="4" name="Slide Number Placeholder 3"/>
          <p:cNvSpPr>
            <a:spLocks noGrp="1"/>
          </p:cNvSpPr>
          <p:nvPr>
            <p:ph type="sldNum" sz="quarter" idx="10"/>
          </p:nvPr>
        </p:nvSpPr>
        <p:spPr/>
        <p:txBody>
          <a:bodyPr/>
          <a:lstStyle/>
          <a:p>
            <a:fld id="{90E6B112-CED4-9448-B5B6-43255090C75D}"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baseline="0" dirty="0" smtClean="0"/>
              <a:t> Iraqi Head (</a:t>
            </a:r>
          </a:p>
        </p:txBody>
      </p:sp>
      <p:sp>
        <p:nvSpPr>
          <p:cNvPr id="4" name="Slide Number Placeholder 3"/>
          <p:cNvSpPr>
            <a:spLocks noGrp="1"/>
          </p:cNvSpPr>
          <p:nvPr>
            <p:ph type="sldNum" sz="quarter" idx="10"/>
          </p:nvPr>
        </p:nvSpPr>
        <p:spPr/>
        <p:txBody>
          <a:bodyPr/>
          <a:lstStyle/>
          <a:p>
            <a:fld id="{D8C725B8-B1F5-A44F-9082-266AD9B58EE5}"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17505A4-D4E3-EE45-B4C1-B13DBDED28F9}" type="datetimeFigureOut">
              <a:rPr lang="en-US" smtClean="0"/>
              <a:pPr/>
              <a:t>1/19/11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79EFB2-9F4F-6B45-BD7A-3AFC65991A3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F17505A4-D4E3-EE45-B4C1-B13DBDED28F9}" type="datetimeFigureOut">
              <a:rPr lang="en-US" smtClean="0"/>
              <a:pPr/>
              <a:t>1/19/11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79EFB2-9F4F-6B45-BD7A-3AFC65991A3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EFB2-9F4F-6B45-BD7A-3AFC65991A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EFB2-9F4F-6B45-BD7A-3AFC65991A33}"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EFB2-9F4F-6B45-BD7A-3AFC65991A33}"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EFB2-9F4F-6B45-BD7A-3AFC65991A33}"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F17505A4-D4E3-EE45-B4C1-B13DBDED28F9}" type="datetimeFigureOut">
              <a:rPr lang="en-US" smtClean="0"/>
              <a:pPr/>
              <a:t>1/19/11</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AF79EFB2-9F4F-6B45-BD7A-3AFC65991A33}"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17505A4-D4E3-EE45-B4C1-B13DBDED28F9}" type="datetimeFigureOut">
              <a:rPr lang="en-US" smtClean="0"/>
              <a:pPr/>
              <a:t>1/19/11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79EFB2-9F4F-6B45-BD7A-3AFC65991A33}"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AF79EFB2-9F4F-6B45-BD7A-3AFC65991A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17505A4-D4E3-EE45-B4C1-B13DBDED28F9}" type="datetimeFigureOut">
              <a:rPr lang="en-US" smtClean="0"/>
              <a:pPr/>
              <a:t>1/19/11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EFB2-9F4F-6B45-BD7A-3AFC65991A33}"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F17505A4-D4E3-EE45-B4C1-B13DBDED28F9}" type="datetimeFigureOut">
              <a:rPr lang="en-US" smtClean="0"/>
              <a:pPr/>
              <a:t>1/19/11</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AF79EFB2-9F4F-6B45-BD7A-3AFC65991A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3"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s.pomona.edu/classes/cs15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hyperlink" Target="http://www.dealtime.com" TargetMode="External"/><Relationship Id="rId3" Type="http://schemas.openxmlformats.org/officeDocument/2006/relationships/hyperlink" Target="http://www.froogle.com"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newsblaster.cs.columbia.edu/" TargetMode="External"/><Relationship Id="rId3"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Natural Language Processing</a:t>
            </a:r>
            <a:endParaRPr lang="en-US" dirty="0"/>
          </a:p>
        </p:txBody>
      </p:sp>
      <p:sp>
        <p:nvSpPr>
          <p:cNvPr id="3" name="Subtitle 2"/>
          <p:cNvSpPr>
            <a:spLocks noGrp="1"/>
          </p:cNvSpPr>
          <p:nvPr>
            <p:ph type="subTitle" idx="1"/>
          </p:nvPr>
        </p:nvSpPr>
        <p:spPr/>
        <p:txBody>
          <a:bodyPr/>
          <a:lstStyle/>
          <a:p>
            <a:r>
              <a:rPr lang="en-US" dirty="0" smtClean="0"/>
              <a:t>CS151</a:t>
            </a:r>
          </a:p>
          <a:p>
            <a:r>
              <a:rPr lang="en-US" dirty="0" smtClean="0"/>
              <a:t>David Kauchak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1625"/>
            <a:ext cx="7467600" cy="1143000"/>
          </a:xfrm>
        </p:spPr>
        <p:txBody>
          <a:bodyPr/>
          <a:lstStyle/>
          <a:p>
            <a:r>
              <a:rPr lang="en-US" dirty="0" smtClean="0"/>
              <a:t>Why do we need computers for dealing with natural text?</a:t>
            </a:r>
            <a:endParaRPr lang="en-US" dirty="0"/>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1524000" y="1568595"/>
            <a:ext cx="6781800" cy="5137005"/>
          </a:xfrm>
          <a:prstGeom prst="rect">
            <a:avLst/>
          </a:prstGeom>
        </p:spPr>
      </p:pic>
      <p:sp>
        <p:nvSpPr>
          <p:cNvPr id="7" name="Rectangle 6"/>
          <p:cNvSpPr/>
          <p:nvPr/>
        </p:nvSpPr>
        <p:spPr bwMode="auto">
          <a:xfrm>
            <a:off x="1524000" y="4800600"/>
            <a:ext cx="6629400" cy="457200"/>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p:txBody>
      </p:sp>
      <p:sp>
        <p:nvSpPr>
          <p:cNvPr id="8" name="Rectangle 7"/>
          <p:cNvSpPr/>
          <p:nvPr/>
        </p:nvSpPr>
        <p:spPr bwMode="auto">
          <a:xfrm>
            <a:off x="1524000" y="6248400"/>
            <a:ext cx="6629400" cy="457200"/>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371600" y="228600"/>
            <a:ext cx="7313612" cy="1143000"/>
          </a:xfrm>
        </p:spPr>
        <p:txBody>
          <a:bodyPr/>
          <a:lstStyle/>
          <a:p>
            <a:r>
              <a:rPr lang="en-US" sz="3200" dirty="0" smtClean="0"/>
              <a:t>Web is just the start…</a:t>
            </a:r>
            <a:endParaRPr lang="en-US" sz="3200" dirty="0"/>
          </a:p>
        </p:txBody>
      </p:sp>
      <p:pic>
        <p:nvPicPr>
          <p:cNvPr id="110601" name="Picture 9" descr="mail"/>
          <p:cNvPicPr>
            <a:picLocks noChangeAspect="1" noChangeArrowheads="1"/>
          </p:cNvPicPr>
          <p:nvPr/>
        </p:nvPicPr>
        <p:blipFill>
          <a:blip r:embed="rId3"/>
          <a:srcRect/>
          <a:stretch>
            <a:fillRect/>
          </a:stretch>
        </p:blipFill>
        <p:spPr bwMode="auto">
          <a:xfrm>
            <a:off x="963202" y="2209800"/>
            <a:ext cx="2333625" cy="1371600"/>
          </a:xfrm>
          <a:prstGeom prst="rect">
            <a:avLst/>
          </a:prstGeom>
          <a:noFill/>
        </p:spPr>
      </p:pic>
      <p:sp>
        <p:nvSpPr>
          <p:cNvPr id="110607" name="Text Box 15"/>
          <p:cNvSpPr txBox="1">
            <a:spLocks noChangeArrowheads="1"/>
          </p:cNvSpPr>
          <p:nvPr/>
        </p:nvSpPr>
        <p:spPr bwMode="auto">
          <a:xfrm>
            <a:off x="734602" y="1600200"/>
            <a:ext cx="1905000" cy="457200"/>
          </a:xfrm>
          <a:prstGeom prst="rect">
            <a:avLst/>
          </a:prstGeom>
          <a:noFill/>
          <a:ln w="9525">
            <a:noFill/>
            <a:miter lim="800000"/>
            <a:headEnd/>
            <a:tailEnd/>
          </a:ln>
          <a:effectLst/>
        </p:spPr>
        <p:txBody>
          <a:bodyPr>
            <a:spAutoFit/>
          </a:bodyPr>
          <a:lstStyle/>
          <a:p>
            <a:pPr>
              <a:spcBef>
                <a:spcPct val="50000"/>
              </a:spcBef>
            </a:pPr>
            <a:r>
              <a:rPr lang="en-US" sz="2400" dirty="0">
                <a:latin typeface="Verdana" pitchFamily="34" charset="0"/>
              </a:rPr>
              <a:t>e-mail</a:t>
            </a:r>
          </a:p>
        </p:txBody>
      </p:sp>
      <p:grpSp>
        <p:nvGrpSpPr>
          <p:cNvPr id="2" name="Group 17"/>
          <p:cNvGrpSpPr>
            <a:grpSpLocks/>
          </p:cNvGrpSpPr>
          <p:nvPr/>
        </p:nvGrpSpPr>
        <p:grpSpPr bwMode="auto">
          <a:xfrm>
            <a:off x="7924800" y="381000"/>
            <a:ext cx="533400" cy="762000"/>
            <a:chOff x="1680" y="3024"/>
            <a:chExt cx="336" cy="480"/>
          </a:xfrm>
        </p:grpSpPr>
        <p:sp>
          <p:nvSpPr>
            <p:cNvPr id="110610" name="Rectangle 18"/>
            <p:cNvSpPr>
              <a:spLocks noChangeArrowheads="1"/>
            </p:cNvSpPr>
            <p:nvPr/>
          </p:nvSpPr>
          <p:spPr bwMode="auto">
            <a:xfrm>
              <a:off x="1680" y="3024"/>
              <a:ext cx="336" cy="480"/>
            </a:xfrm>
            <a:prstGeom prst="rect">
              <a:avLst/>
            </a:prstGeom>
            <a:noFill/>
            <a:ln w="9525">
              <a:solidFill>
                <a:schemeClr val="tx1"/>
              </a:solidFill>
              <a:miter lim="800000"/>
              <a:headEnd/>
              <a:tailEnd/>
            </a:ln>
            <a:effectLst/>
          </p:spPr>
          <p:txBody>
            <a:bodyPr wrap="none" anchor="ctr"/>
            <a:lstStyle/>
            <a:p>
              <a:endParaRPr lang="en-US"/>
            </a:p>
          </p:txBody>
        </p:sp>
        <p:sp>
          <p:nvSpPr>
            <p:cNvPr id="110611" name="Line 19"/>
            <p:cNvSpPr>
              <a:spLocks noChangeShapeType="1"/>
            </p:cNvSpPr>
            <p:nvPr/>
          </p:nvSpPr>
          <p:spPr bwMode="auto">
            <a:xfrm>
              <a:off x="1728" y="3120"/>
              <a:ext cx="240" cy="0"/>
            </a:xfrm>
            <a:prstGeom prst="line">
              <a:avLst/>
            </a:prstGeom>
            <a:noFill/>
            <a:ln w="9525">
              <a:solidFill>
                <a:schemeClr val="tx1"/>
              </a:solidFill>
              <a:miter lim="800000"/>
              <a:headEnd/>
              <a:tailEnd/>
            </a:ln>
            <a:effectLst/>
          </p:spPr>
          <p:txBody>
            <a:bodyPr wrap="none"/>
            <a:lstStyle/>
            <a:p>
              <a:endParaRPr lang="en-US"/>
            </a:p>
          </p:txBody>
        </p:sp>
        <p:sp>
          <p:nvSpPr>
            <p:cNvPr id="110612" name="Line 20"/>
            <p:cNvSpPr>
              <a:spLocks noChangeShapeType="1"/>
            </p:cNvSpPr>
            <p:nvPr/>
          </p:nvSpPr>
          <p:spPr bwMode="auto">
            <a:xfrm>
              <a:off x="1728" y="3216"/>
              <a:ext cx="240" cy="0"/>
            </a:xfrm>
            <a:prstGeom prst="line">
              <a:avLst/>
            </a:prstGeom>
            <a:noFill/>
            <a:ln w="9525">
              <a:solidFill>
                <a:schemeClr val="tx1"/>
              </a:solidFill>
              <a:miter lim="800000"/>
              <a:headEnd/>
              <a:tailEnd/>
            </a:ln>
            <a:effectLst/>
          </p:spPr>
          <p:txBody>
            <a:bodyPr wrap="none"/>
            <a:lstStyle/>
            <a:p>
              <a:endParaRPr lang="en-US"/>
            </a:p>
          </p:txBody>
        </p:sp>
        <p:sp>
          <p:nvSpPr>
            <p:cNvPr id="110613" name="Line 21"/>
            <p:cNvSpPr>
              <a:spLocks noChangeShapeType="1"/>
            </p:cNvSpPr>
            <p:nvPr/>
          </p:nvSpPr>
          <p:spPr bwMode="auto">
            <a:xfrm>
              <a:off x="1728" y="3312"/>
              <a:ext cx="240" cy="0"/>
            </a:xfrm>
            <a:prstGeom prst="line">
              <a:avLst/>
            </a:prstGeom>
            <a:noFill/>
            <a:ln w="9525">
              <a:solidFill>
                <a:schemeClr val="tx1"/>
              </a:solidFill>
              <a:miter lim="800000"/>
              <a:headEnd/>
              <a:tailEnd/>
            </a:ln>
            <a:effectLst/>
          </p:spPr>
          <p:txBody>
            <a:bodyPr wrap="none"/>
            <a:lstStyle/>
            <a:p>
              <a:endParaRPr lang="en-US"/>
            </a:p>
          </p:txBody>
        </p:sp>
        <p:sp>
          <p:nvSpPr>
            <p:cNvPr id="110614" name="Line 22"/>
            <p:cNvSpPr>
              <a:spLocks noChangeShapeType="1"/>
            </p:cNvSpPr>
            <p:nvPr/>
          </p:nvSpPr>
          <p:spPr bwMode="auto">
            <a:xfrm>
              <a:off x="1728" y="3264"/>
              <a:ext cx="240" cy="0"/>
            </a:xfrm>
            <a:prstGeom prst="line">
              <a:avLst/>
            </a:prstGeom>
            <a:noFill/>
            <a:ln w="9525">
              <a:solidFill>
                <a:schemeClr val="tx1"/>
              </a:solidFill>
              <a:miter lim="800000"/>
              <a:headEnd/>
              <a:tailEnd/>
            </a:ln>
            <a:effectLst/>
          </p:spPr>
          <p:txBody>
            <a:bodyPr wrap="none"/>
            <a:lstStyle/>
            <a:p>
              <a:endParaRPr lang="en-US"/>
            </a:p>
          </p:txBody>
        </p:sp>
        <p:sp>
          <p:nvSpPr>
            <p:cNvPr id="110615" name="Line 23"/>
            <p:cNvSpPr>
              <a:spLocks noChangeShapeType="1"/>
            </p:cNvSpPr>
            <p:nvPr/>
          </p:nvSpPr>
          <p:spPr bwMode="auto">
            <a:xfrm>
              <a:off x="1728" y="3168"/>
              <a:ext cx="240" cy="0"/>
            </a:xfrm>
            <a:prstGeom prst="line">
              <a:avLst/>
            </a:prstGeom>
            <a:noFill/>
            <a:ln w="9525">
              <a:solidFill>
                <a:schemeClr val="tx1"/>
              </a:solidFill>
              <a:miter lim="800000"/>
              <a:headEnd/>
              <a:tailEnd/>
            </a:ln>
            <a:effectLst/>
          </p:spPr>
          <p:txBody>
            <a:bodyPr wrap="none"/>
            <a:lstStyle/>
            <a:p>
              <a:endParaRPr lang="en-US"/>
            </a:p>
          </p:txBody>
        </p:sp>
        <p:sp>
          <p:nvSpPr>
            <p:cNvPr id="110616" name="Line 24"/>
            <p:cNvSpPr>
              <a:spLocks noChangeShapeType="1"/>
            </p:cNvSpPr>
            <p:nvPr/>
          </p:nvSpPr>
          <p:spPr bwMode="auto">
            <a:xfrm>
              <a:off x="1728" y="3360"/>
              <a:ext cx="240" cy="0"/>
            </a:xfrm>
            <a:prstGeom prst="line">
              <a:avLst/>
            </a:prstGeom>
            <a:noFill/>
            <a:ln w="9525">
              <a:solidFill>
                <a:schemeClr val="tx1"/>
              </a:solidFill>
              <a:miter lim="800000"/>
              <a:headEnd/>
              <a:tailEnd/>
            </a:ln>
            <a:effectLst/>
          </p:spPr>
          <p:txBody>
            <a:bodyPr wrap="none"/>
            <a:lstStyle/>
            <a:p>
              <a:endParaRPr lang="en-US"/>
            </a:p>
          </p:txBody>
        </p:sp>
        <p:sp>
          <p:nvSpPr>
            <p:cNvPr id="110617" name="Line 25"/>
            <p:cNvSpPr>
              <a:spLocks noChangeShapeType="1"/>
            </p:cNvSpPr>
            <p:nvPr/>
          </p:nvSpPr>
          <p:spPr bwMode="auto">
            <a:xfrm>
              <a:off x="1728" y="3408"/>
              <a:ext cx="240" cy="0"/>
            </a:xfrm>
            <a:prstGeom prst="line">
              <a:avLst/>
            </a:prstGeom>
            <a:noFill/>
            <a:ln w="9525">
              <a:solidFill>
                <a:schemeClr val="tx1"/>
              </a:solidFill>
              <a:miter lim="800000"/>
              <a:headEnd/>
              <a:tailEnd/>
            </a:ln>
            <a:effectLst/>
          </p:spPr>
          <p:txBody>
            <a:bodyPr wrap="none"/>
            <a:lstStyle/>
            <a:p>
              <a:endParaRPr lang="en-US"/>
            </a:p>
          </p:txBody>
        </p:sp>
      </p:grpSp>
      <p:sp>
        <p:nvSpPr>
          <p:cNvPr id="22" name="Text Box 26"/>
          <p:cNvSpPr txBox="1">
            <a:spLocks noChangeArrowheads="1"/>
          </p:cNvSpPr>
          <p:nvPr/>
        </p:nvSpPr>
        <p:spPr bwMode="auto">
          <a:xfrm>
            <a:off x="609600" y="4419600"/>
            <a:ext cx="2438400" cy="830997"/>
          </a:xfrm>
          <a:prstGeom prst="rect">
            <a:avLst/>
          </a:prstGeom>
          <a:noFill/>
          <a:ln w="9525">
            <a:noFill/>
            <a:miter lim="800000"/>
            <a:headEnd/>
            <a:tailEnd/>
          </a:ln>
          <a:effectLst/>
        </p:spPr>
        <p:txBody>
          <a:bodyPr>
            <a:spAutoFit/>
          </a:bodyPr>
          <a:lstStyle/>
          <a:p>
            <a:pPr>
              <a:spcBef>
                <a:spcPct val="50000"/>
              </a:spcBef>
            </a:pPr>
            <a:r>
              <a:rPr lang="en-US" sz="2400" dirty="0" smtClean="0">
                <a:latin typeface="Verdana" pitchFamily="34" charset="0"/>
              </a:rPr>
              <a:t>corporate</a:t>
            </a:r>
            <a:br>
              <a:rPr lang="en-US" sz="2400" dirty="0" smtClean="0">
                <a:latin typeface="Verdana" pitchFamily="34" charset="0"/>
              </a:rPr>
            </a:br>
            <a:r>
              <a:rPr lang="en-US" sz="2400" dirty="0" smtClean="0">
                <a:latin typeface="Verdana" pitchFamily="34" charset="0"/>
              </a:rPr>
              <a:t>databases</a:t>
            </a:r>
            <a:endParaRPr lang="en-US" sz="2400" dirty="0">
              <a:latin typeface="Verdana" pitchFamily="34" charset="0"/>
            </a:endParaRPr>
          </a:p>
        </p:txBody>
      </p:sp>
      <p:sp>
        <p:nvSpPr>
          <p:cNvPr id="23" name="Can 22"/>
          <p:cNvSpPr/>
          <p:nvPr/>
        </p:nvSpPr>
        <p:spPr bwMode="auto">
          <a:xfrm>
            <a:off x="1752600" y="5334000"/>
            <a:ext cx="990600" cy="1219200"/>
          </a:xfrm>
          <a:prstGeom prst="ca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mic Sans MS" pitchFamily="66" charset="0"/>
            </a:endParaRPr>
          </a:p>
        </p:txBody>
      </p:sp>
      <p:pic>
        <p:nvPicPr>
          <p:cNvPr id="24" name="Picture 23"/>
          <p:cNvPicPr>
            <a:picLocks noChangeAspect="1"/>
          </p:cNvPicPr>
          <p:nvPr/>
        </p:nvPicPr>
        <p:blipFill>
          <a:blip r:embed="rId4"/>
          <a:stretch>
            <a:fillRect/>
          </a:stretch>
        </p:blipFill>
        <p:spPr>
          <a:xfrm>
            <a:off x="5410200" y="2526268"/>
            <a:ext cx="2057400" cy="609600"/>
          </a:xfrm>
          <a:prstGeom prst="rect">
            <a:avLst/>
          </a:prstGeom>
        </p:spPr>
      </p:pic>
      <p:sp>
        <p:nvSpPr>
          <p:cNvPr id="26" name="Rectangle 25"/>
          <p:cNvSpPr/>
          <p:nvPr/>
        </p:nvSpPr>
        <p:spPr>
          <a:xfrm>
            <a:off x="3429000" y="6400800"/>
            <a:ext cx="5715000" cy="276999"/>
          </a:xfrm>
          <a:prstGeom prst="rect">
            <a:avLst/>
          </a:prstGeom>
        </p:spPr>
        <p:txBody>
          <a:bodyPr wrap="square">
            <a:spAutoFit/>
          </a:bodyPr>
          <a:lstStyle/>
          <a:p>
            <a:r>
              <a:rPr lang="en-US" sz="1200" dirty="0" smtClean="0"/>
              <a:t>http://royal.pingdom.com/2010/01/22/internet-2009-in-numbers/</a:t>
            </a:r>
            <a:endParaRPr lang="en-US" sz="1200" dirty="0"/>
          </a:p>
        </p:txBody>
      </p:sp>
      <p:sp>
        <p:nvSpPr>
          <p:cNvPr id="27" name="TextBox 26"/>
          <p:cNvSpPr txBox="1"/>
          <p:nvPr/>
        </p:nvSpPr>
        <p:spPr>
          <a:xfrm>
            <a:off x="5170089" y="3212068"/>
            <a:ext cx="2783672" cy="369332"/>
          </a:xfrm>
          <a:prstGeom prst="rect">
            <a:avLst/>
          </a:prstGeom>
          <a:noFill/>
        </p:spPr>
        <p:txBody>
          <a:bodyPr wrap="none" rtlCol="0">
            <a:spAutoFit/>
          </a:bodyPr>
          <a:lstStyle/>
          <a:p>
            <a:r>
              <a:rPr lang="en-US" b="1" dirty="0" smtClean="0">
                <a:solidFill>
                  <a:srgbClr val="FF0000"/>
                </a:solidFill>
              </a:rPr>
              <a:t>27 million</a:t>
            </a:r>
            <a:r>
              <a:rPr lang="en-US" dirty="0" smtClean="0"/>
              <a:t> tweets a day</a:t>
            </a:r>
            <a:endParaRPr lang="en-US" dirty="0"/>
          </a:p>
        </p:txBody>
      </p:sp>
      <p:sp>
        <p:nvSpPr>
          <p:cNvPr id="28" name="TextBox 27"/>
          <p:cNvSpPr txBox="1"/>
          <p:nvPr/>
        </p:nvSpPr>
        <p:spPr>
          <a:xfrm>
            <a:off x="4343400" y="4876800"/>
            <a:ext cx="1170888" cy="523220"/>
          </a:xfrm>
          <a:prstGeom prst="rect">
            <a:avLst/>
          </a:prstGeom>
          <a:noFill/>
        </p:spPr>
        <p:txBody>
          <a:bodyPr wrap="none" rtlCol="0">
            <a:spAutoFit/>
          </a:bodyPr>
          <a:lstStyle/>
          <a:p>
            <a:r>
              <a:rPr lang="en-US" sz="2800" dirty="0" smtClean="0"/>
              <a:t>Blogs:</a:t>
            </a:r>
            <a:endParaRPr lang="en-US" sz="2800" dirty="0"/>
          </a:p>
        </p:txBody>
      </p:sp>
      <p:sp>
        <p:nvSpPr>
          <p:cNvPr id="29" name="TextBox 28"/>
          <p:cNvSpPr txBox="1"/>
          <p:nvPr/>
        </p:nvSpPr>
        <p:spPr>
          <a:xfrm>
            <a:off x="5350596" y="4953000"/>
            <a:ext cx="3107604" cy="369332"/>
          </a:xfrm>
          <a:prstGeom prst="rect">
            <a:avLst/>
          </a:prstGeom>
          <a:noFill/>
        </p:spPr>
        <p:txBody>
          <a:bodyPr wrap="none" rtlCol="0">
            <a:spAutoFit/>
          </a:bodyPr>
          <a:lstStyle/>
          <a:p>
            <a:r>
              <a:rPr lang="en-US" b="1" dirty="0" smtClean="0">
                <a:solidFill>
                  <a:srgbClr val="FF0000"/>
                </a:solidFill>
              </a:rPr>
              <a:t>126 million</a:t>
            </a:r>
            <a:r>
              <a:rPr lang="en-US" dirty="0" smtClean="0"/>
              <a:t> different blogs</a:t>
            </a:r>
            <a:endParaRPr lang="en-US" dirty="0"/>
          </a:p>
        </p:txBody>
      </p:sp>
      <p:sp>
        <p:nvSpPr>
          <p:cNvPr id="30" name="TextBox 29"/>
          <p:cNvSpPr txBox="1"/>
          <p:nvPr/>
        </p:nvSpPr>
        <p:spPr>
          <a:xfrm>
            <a:off x="775984" y="3657600"/>
            <a:ext cx="2832814" cy="369332"/>
          </a:xfrm>
          <a:prstGeom prst="rect">
            <a:avLst/>
          </a:prstGeom>
          <a:noFill/>
        </p:spPr>
        <p:txBody>
          <a:bodyPr wrap="none" rtlCol="0">
            <a:spAutoFit/>
          </a:bodyPr>
          <a:lstStyle/>
          <a:p>
            <a:r>
              <a:rPr lang="en-US" b="1" dirty="0" smtClean="0">
                <a:solidFill>
                  <a:srgbClr val="FF0000"/>
                </a:solidFill>
              </a:rPr>
              <a:t>247 billion </a:t>
            </a:r>
            <a:r>
              <a:rPr lang="en-US" dirty="0" smtClean="0"/>
              <a:t>e-mails a day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NLP hard? </a:t>
            </a:r>
            <a:endParaRPr lang="en-US" dirty="0"/>
          </a:p>
        </p:txBody>
      </p:sp>
      <p:sp>
        <p:nvSpPr>
          <p:cNvPr id="7" name="Content Placeholder 6"/>
          <p:cNvSpPr>
            <a:spLocks noGrp="1"/>
          </p:cNvSpPr>
          <p:nvPr>
            <p:ph idx="1"/>
          </p:nvPr>
        </p:nvSpPr>
        <p:spPr>
          <a:xfrm>
            <a:off x="498474" y="1371600"/>
            <a:ext cx="7556313" cy="5029200"/>
          </a:xfrm>
        </p:spPr>
        <p:txBody>
          <a:bodyPr>
            <a:normAutofit/>
          </a:bodyPr>
          <a:lstStyle/>
          <a:p>
            <a:r>
              <a:rPr lang="en-US" dirty="0" smtClean="0"/>
              <a:t>Iraqi Head Seeks Arms </a:t>
            </a:r>
          </a:p>
          <a:p>
            <a:r>
              <a:rPr lang="en-US" dirty="0" smtClean="0"/>
              <a:t>Juvenile Court to Try Shooting Defendant </a:t>
            </a:r>
          </a:p>
          <a:p>
            <a:r>
              <a:rPr lang="en-US" dirty="0" smtClean="0"/>
              <a:t>Stolen Painting Found by Tree </a:t>
            </a:r>
          </a:p>
          <a:p>
            <a:r>
              <a:rPr lang="en-US" dirty="0" smtClean="0"/>
              <a:t>Kids Make Nutritious Snacks </a:t>
            </a:r>
          </a:p>
          <a:p>
            <a:r>
              <a:rPr lang="en-US" dirty="0" smtClean="0"/>
              <a:t>Local HS Dropouts Cut in Half </a:t>
            </a:r>
          </a:p>
          <a:p>
            <a:r>
              <a:rPr lang="en-US" dirty="0" smtClean="0"/>
              <a:t>Obesity Study Looks for Larger Test Group</a:t>
            </a:r>
          </a:p>
          <a:p>
            <a:r>
              <a:rPr lang="en-US" dirty="0" smtClean="0"/>
              <a:t>British Left Waffles on Falkland Islands</a:t>
            </a:r>
          </a:p>
          <a:p>
            <a:r>
              <a:rPr lang="en-US" dirty="0" smtClean="0"/>
              <a:t>Red Tape Holds Up New Bridges</a:t>
            </a:r>
          </a:p>
          <a:p>
            <a:r>
              <a:rPr lang="en-US" dirty="0" smtClean="0"/>
              <a:t>Hospitals Are Sued by 7 Foot Doctors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NLP hard?</a:t>
            </a:r>
            <a:endParaRPr lang="en-US" dirty="0"/>
          </a:p>
        </p:txBody>
      </p:sp>
      <p:sp>
        <p:nvSpPr>
          <p:cNvPr id="3" name="Content Placeholder 2"/>
          <p:cNvSpPr>
            <a:spLocks noGrp="1"/>
          </p:cNvSpPr>
          <p:nvPr>
            <p:ph idx="1"/>
          </p:nvPr>
        </p:nvSpPr>
        <p:spPr/>
        <p:txBody>
          <a:bodyPr/>
          <a:lstStyle/>
          <a:p>
            <a:r>
              <a:rPr lang="en-US" dirty="0" smtClean="0">
                <a:solidFill>
                  <a:srgbClr val="0000FF"/>
                </a:solidFill>
              </a:rPr>
              <a:t>User:</a:t>
            </a:r>
            <a:r>
              <a:rPr lang="en-US" dirty="0" smtClean="0"/>
              <a:t>  Where is The Green Hornet playing in the Claremont Area?</a:t>
            </a:r>
          </a:p>
          <a:p>
            <a:r>
              <a:rPr lang="en-US" dirty="0" smtClean="0">
                <a:solidFill>
                  <a:srgbClr val="008000"/>
                </a:solidFill>
              </a:rPr>
              <a:t>System:</a:t>
            </a:r>
            <a:r>
              <a:rPr lang="en-US" dirty="0" smtClean="0"/>
              <a:t> The Green Hornet is playing at the Ontario Mills theatre.</a:t>
            </a:r>
          </a:p>
          <a:p>
            <a:r>
              <a:rPr lang="en-US" dirty="0" smtClean="0">
                <a:solidFill>
                  <a:srgbClr val="0000FF"/>
                </a:solidFill>
              </a:rPr>
              <a:t>User:</a:t>
            </a:r>
            <a:r>
              <a:rPr lang="en-US" dirty="0" smtClean="0"/>
              <a:t> When is </a:t>
            </a:r>
            <a:r>
              <a:rPr lang="en-US" dirty="0" smtClean="0">
                <a:solidFill>
                  <a:srgbClr val="FF0000"/>
                </a:solidFill>
              </a:rPr>
              <a:t>it</a:t>
            </a:r>
            <a:r>
              <a:rPr lang="en-US" dirty="0" smtClean="0"/>
              <a:t> playing </a:t>
            </a:r>
            <a:r>
              <a:rPr lang="en-US" dirty="0" smtClean="0">
                <a:solidFill>
                  <a:srgbClr val="FF0000"/>
                </a:solidFill>
              </a:rPr>
              <a:t>there</a:t>
            </a:r>
            <a:r>
              <a:rPr lang="en-US" dirty="0" smtClean="0"/>
              <a:t>?</a:t>
            </a:r>
          </a:p>
          <a:p>
            <a:r>
              <a:rPr lang="en-US" dirty="0" smtClean="0">
                <a:solidFill>
                  <a:srgbClr val="008000"/>
                </a:solidFill>
              </a:rPr>
              <a:t>System:</a:t>
            </a:r>
            <a:r>
              <a:rPr lang="en-US" dirty="0" smtClean="0"/>
              <a:t> It’s playing at 2pm, 5pm and 8pm</a:t>
            </a:r>
          </a:p>
          <a:p>
            <a:r>
              <a:rPr lang="en-US" dirty="0" smtClean="0">
                <a:solidFill>
                  <a:srgbClr val="0000FF"/>
                </a:solidFill>
              </a:rPr>
              <a:t>User:</a:t>
            </a:r>
            <a:r>
              <a:rPr lang="en-US" dirty="0" smtClean="0"/>
              <a:t> I’d like 1 adult and 2 children for </a:t>
            </a:r>
            <a:r>
              <a:rPr lang="en-US" dirty="0" smtClean="0">
                <a:solidFill>
                  <a:srgbClr val="FF0000"/>
                </a:solidFill>
              </a:rPr>
              <a:t>the first show</a:t>
            </a:r>
            <a:r>
              <a:rPr lang="en-US" dirty="0" smtClean="0"/>
              <a:t>. How much would </a:t>
            </a:r>
            <a:r>
              <a:rPr lang="en-US" dirty="0" smtClean="0">
                <a:solidFill>
                  <a:srgbClr val="FF0000"/>
                </a:solidFill>
              </a:rPr>
              <a:t>that</a:t>
            </a:r>
            <a:r>
              <a:rPr lang="en-US" dirty="0" smtClean="0"/>
              <a:t> cost?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NLP hard?</a:t>
            </a:r>
            <a:endParaRPr lang="en-US" dirty="0"/>
          </a:p>
        </p:txBody>
      </p:sp>
      <p:sp>
        <p:nvSpPr>
          <p:cNvPr id="3" name="Content Placeholder 2"/>
          <p:cNvSpPr>
            <a:spLocks noGrp="1"/>
          </p:cNvSpPr>
          <p:nvPr>
            <p:ph idx="1"/>
          </p:nvPr>
        </p:nvSpPr>
        <p:spPr/>
        <p:txBody>
          <a:bodyPr/>
          <a:lstStyle/>
          <a:p>
            <a:r>
              <a:rPr lang="en-US" dirty="0" smtClean="0"/>
              <a:t>Natural language:</a:t>
            </a:r>
          </a:p>
          <a:p>
            <a:pPr lvl="1"/>
            <a:r>
              <a:rPr lang="en-US" dirty="0" smtClean="0"/>
              <a:t>is highly ambiguous at many different levels</a:t>
            </a:r>
          </a:p>
          <a:p>
            <a:pPr lvl="1"/>
            <a:r>
              <a:rPr lang="en-US" dirty="0" smtClean="0"/>
              <a:t>is complex and contains subtle use of context to convey meaning</a:t>
            </a:r>
          </a:p>
          <a:p>
            <a:pPr lvl="1"/>
            <a:r>
              <a:rPr lang="en-US" dirty="0" smtClean="0"/>
              <a:t>is probabilistic?</a:t>
            </a:r>
          </a:p>
          <a:p>
            <a:pPr lvl="1"/>
            <a:r>
              <a:rPr lang="en-US" dirty="0" smtClean="0"/>
              <a:t>involves reasoning about the world</a:t>
            </a:r>
          </a:p>
          <a:p>
            <a:pPr lvl="1"/>
            <a:r>
              <a:rPr lang="en-US" dirty="0" smtClean="0"/>
              <a:t>is highly social</a:t>
            </a:r>
          </a:p>
          <a:p>
            <a:pPr lvl="1"/>
            <a:r>
              <a:rPr lang="en-US" dirty="0" smtClean="0"/>
              <a:t>is a key part in how people interact</a:t>
            </a:r>
          </a:p>
          <a:p>
            <a:pPr lvl="1"/>
            <a:endParaRPr lang="en-US" dirty="0" smtClean="0"/>
          </a:p>
          <a:p>
            <a:r>
              <a:rPr lang="en-US" dirty="0" smtClean="0"/>
              <a:t>However, some NLP problems can be surprisingly easy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levels of NLP</a:t>
            </a:r>
            <a:endParaRPr lang="en-US" dirty="0"/>
          </a:p>
        </p:txBody>
      </p:sp>
      <p:sp>
        <p:nvSpPr>
          <p:cNvPr id="4" name="TextBox 3"/>
          <p:cNvSpPr txBox="1"/>
          <p:nvPr/>
        </p:nvSpPr>
        <p:spPr>
          <a:xfrm>
            <a:off x="1676400" y="5567065"/>
            <a:ext cx="7086601" cy="461665"/>
          </a:xfrm>
          <a:prstGeom prst="rect">
            <a:avLst/>
          </a:prstGeom>
          <a:noFill/>
        </p:spPr>
        <p:txBody>
          <a:bodyPr wrap="square" rtlCol="0">
            <a:spAutoFit/>
          </a:bodyPr>
          <a:lstStyle/>
          <a:p>
            <a:r>
              <a:rPr lang="en-US" sz="2400" dirty="0" smtClean="0"/>
              <a:t>words: morphology, classes of words</a:t>
            </a:r>
            <a:endParaRPr lang="en-US" sz="2400" dirty="0"/>
          </a:p>
        </p:txBody>
      </p:sp>
      <p:sp>
        <p:nvSpPr>
          <p:cNvPr id="5" name="TextBox 4"/>
          <p:cNvSpPr txBox="1"/>
          <p:nvPr/>
        </p:nvSpPr>
        <p:spPr>
          <a:xfrm>
            <a:off x="1676400" y="4417368"/>
            <a:ext cx="5997387" cy="461665"/>
          </a:xfrm>
          <a:prstGeom prst="rect">
            <a:avLst/>
          </a:prstGeom>
          <a:noFill/>
        </p:spPr>
        <p:txBody>
          <a:bodyPr wrap="square" rtlCol="0">
            <a:spAutoFit/>
          </a:bodyPr>
          <a:lstStyle/>
          <a:p>
            <a:r>
              <a:rPr lang="en-US" sz="2400" dirty="0" smtClean="0"/>
              <a:t>syntax: phrases, how do words interact</a:t>
            </a:r>
            <a:endParaRPr lang="en-US" sz="2400" dirty="0"/>
          </a:p>
        </p:txBody>
      </p:sp>
      <p:sp>
        <p:nvSpPr>
          <p:cNvPr id="6" name="TextBox 5"/>
          <p:cNvSpPr txBox="1"/>
          <p:nvPr/>
        </p:nvSpPr>
        <p:spPr>
          <a:xfrm>
            <a:off x="1676400" y="3276600"/>
            <a:ext cx="5997387" cy="461665"/>
          </a:xfrm>
          <a:prstGeom prst="rect">
            <a:avLst/>
          </a:prstGeom>
          <a:noFill/>
        </p:spPr>
        <p:txBody>
          <a:bodyPr wrap="square" rtlCol="0">
            <a:spAutoFit/>
          </a:bodyPr>
          <a:lstStyle/>
          <a:p>
            <a:r>
              <a:rPr lang="en-US" sz="2400" dirty="0" smtClean="0"/>
              <a:t>semantics: what does it mean?</a:t>
            </a:r>
            <a:endParaRPr lang="en-US" sz="2400" dirty="0"/>
          </a:p>
        </p:txBody>
      </p:sp>
      <p:sp>
        <p:nvSpPr>
          <p:cNvPr id="7" name="TextBox 6"/>
          <p:cNvSpPr txBox="1"/>
          <p:nvPr/>
        </p:nvSpPr>
        <p:spPr>
          <a:xfrm>
            <a:off x="1676400" y="1828800"/>
            <a:ext cx="5997387" cy="830997"/>
          </a:xfrm>
          <a:prstGeom prst="rect">
            <a:avLst/>
          </a:prstGeom>
          <a:noFill/>
        </p:spPr>
        <p:txBody>
          <a:bodyPr wrap="square" rtlCol="0">
            <a:spAutoFit/>
          </a:bodyPr>
          <a:lstStyle/>
          <a:p>
            <a:r>
              <a:rPr lang="en-US" sz="2400" dirty="0" smtClean="0"/>
              <a:t>pragmatics/discourse: how does the context affect the interpretation?</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4" name="TextBox 3"/>
          <p:cNvSpPr txBox="1"/>
          <p:nvPr/>
        </p:nvSpPr>
        <p:spPr>
          <a:xfrm>
            <a:off x="498474" y="2819400"/>
            <a:ext cx="6816726" cy="954107"/>
          </a:xfrm>
          <a:prstGeom prst="rect">
            <a:avLst/>
          </a:prstGeom>
          <a:noFill/>
        </p:spPr>
        <p:txBody>
          <a:bodyPr wrap="square" rtlCol="0">
            <a:spAutoFit/>
          </a:bodyPr>
          <a:lstStyle/>
          <a:p>
            <a:r>
              <a:rPr lang="en-US" sz="2800" dirty="0" smtClean="0"/>
              <a:t>What are some places where you have seen NLP used?</a:t>
            </a:r>
            <a:endParaRPr lang="en-US" sz="2800" dirty="0"/>
          </a:p>
        </p:txBody>
      </p:sp>
      <p:sp>
        <p:nvSpPr>
          <p:cNvPr id="5" name="TextBox 4"/>
          <p:cNvSpPr txBox="1"/>
          <p:nvPr/>
        </p:nvSpPr>
        <p:spPr>
          <a:xfrm>
            <a:off x="533400" y="4431268"/>
            <a:ext cx="6816726" cy="523220"/>
          </a:xfrm>
          <a:prstGeom prst="rect">
            <a:avLst/>
          </a:prstGeom>
          <a:noFill/>
        </p:spPr>
        <p:txBody>
          <a:bodyPr wrap="square" rtlCol="0">
            <a:spAutoFit/>
          </a:bodyPr>
          <a:lstStyle/>
          <a:p>
            <a:r>
              <a:rPr lang="en-US" sz="2800" dirty="0" smtClean="0"/>
              <a:t>What are NLP problems?</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600200"/>
            <a:ext cx="7556313" cy="4525963"/>
          </a:xfrm>
        </p:spPr>
        <p:txBody>
          <a:bodyPr/>
          <a:lstStyle/>
          <a:p>
            <a:r>
              <a:rPr lang="en-US" dirty="0" smtClean="0"/>
              <a:t>Lots of problems of varying difficulty</a:t>
            </a:r>
          </a:p>
          <a:p>
            <a:r>
              <a:rPr lang="en-US" dirty="0" smtClean="0"/>
              <a:t>Easier</a:t>
            </a:r>
          </a:p>
          <a:p>
            <a:pPr lvl="1"/>
            <a:r>
              <a:rPr lang="en-US" dirty="0" smtClean="0"/>
              <a:t>Word segmentation: where are the words?</a:t>
            </a:r>
          </a:p>
          <a:p>
            <a:pPr lvl="1"/>
            <a:endParaRPr lang="en-US" dirty="0" smtClean="0"/>
          </a:p>
          <a:p>
            <a:pPr lvl="1"/>
            <a:endParaRPr lang="en-US" dirty="0" smtClean="0"/>
          </a:p>
          <a:p>
            <a:pPr lvl="1"/>
            <a:endParaRPr lang="en-US" dirty="0" smtClean="0"/>
          </a:p>
          <a:p>
            <a:pPr lvl="1">
              <a:buNone/>
            </a:pPr>
            <a:endParaRPr lang="en-US" dirty="0" smtClean="0"/>
          </a:p>
          <a:p>
            <a:pPr lvl="1">
              <a:buNone/>
            </a:pPr>
            <a:endParaRPr lang="en-US" dirty="0" smtClean="0"/>
          </a:p>
          <a:p>
            <a:pPr lvl="1"/>
            <a:r>
              <a:rPr lang="en-US" dirty="0" smtClean="0"/>
              <a:t>Speech segmentation</a:t>
            </a:r>
          </a:p>
          <a:p>
            <a:pPr lvl="1"/>
            <a:r>
              <a:rPr lang="en-US" dirty="0" smtClean="0"/>
              <a:t>Sentence splitting (aka sentence breaking, sentence boundary disambiguation)</a:t>
            </a:r>
          </a:p>
          <a:p>
            <a:pPr lvl="1"/>
            <a:r>
              <a:rPr lang="en-US" dirty="0" smtClean="0"/>
              <a:t>Language identification</a:t>
            </a:r>
          </a:p>
          <a:p>
            <a:pPr lvl="1"/>
            <a:endParaRPr lang="en-US" dirty="0"/>
          </a:p>
        </p:txBody>
      </p:sp>
      <p:sp>
        <p:nvSpPr>
          <p:cNvPr id="4" name="TextBox 3"/>
          <p:cNvSpPr txBox="1"/>
          <p:nvPr/>
        </p:nvSpPr>
        <p:spPr>
          <a:xfrm>
            <a:off x="1447800" y="3028890"/>
            <a:ext cx="7239000" cy="400110"/>
          </a:xfrm>
          <a:prstGeom prst="rect">
            <a:avLst/>
          </a:prstGeom>
          <a:noFill/>
        </p:spPr>
        <p:txBody>
          <a:bodyPr wrap="square" rtlCol="0">
            <a:spAutoFit/>
          </a:bodyPr>
          <a:lstStyle/>
          <a:p>
            <a:r>
              <a:rPr lang="en-US" sz="2000" dirty="0" smtClean="0">
                <a:solidFill>
                  <a:srgbClr val="0000FF"/>
                </a:solidFill>
              </a:rPr>
              <a:t>I would’ve like Dr. Kauchak to finish early. But he didn’t. </a:t>
            </a:r>
            <a:endParaRPr lang="en-US" sz="2000" dirty="0">
              <a:solidFill>
                <a:srgbClr val="0000FF"/>
              </a:solidFill>
            </a:endParaRPr>
          </a:p>
        </p:txBody>
      </p:sp>
      <p:pic>
        <p:nvPicPr>
          <p:cNvPr id="5" name="Picture 4"/>
          <p:cNvPicPr>
            <a:picLocks noChangeAspect="1"/>
          </p:cNvPicPr>
          <p:nvPr/>
        </p:nvPicPr>
        <p:blipFill>
          <a:blip r:embed="rId2"/>
          <a:stretch>
            <a:fillRect/>
          </a:stretch>
        </p:blipFill>
        <p:spPr>
          <a:xfrm>
            <a:off x="1524000" y="3676650"/>
            <a:ext cx="6108700" cy="571500"/>
          </a:xfrm>
          <a:prstGeom prst="rect">
            <a:avLst/>
          </a:prstGeom>
        </p:spPr>
      </p:pic>
      <p:sp>
        <p:nvSpPr>
          <p:cNvPr id="6" name="TextBox 5"/>
          <p:cNvSpPr txBox="1"/>
          <p:nvPr/>
        </p:nvSpPr>
        <p:spPr>
          <a:xfrm>
            <a:off x="1447800" y="6126163"/>
            <a:ext cx="3429000" cy="400110"/>
          </a:xfrm>
          <a:prstGeom prst="rect">
            <a:avLst/>
          </a:prstGeom>
          <a:noFill/>
        </p:spPr>
        <p:txBody>
          <a:bodyPr wrap="square" rtlCol="0">
            <a:spAutoFit/>
          </a:bodyPr>
          <a:lstStyle/>
          <a:p>
            <a:r>
              <a:rPr lang="en-US" sz="2000" dirty="0" smtClean="0">
                <a:solidFill>
                  <a:srgbClr val="0000FF"/>
                </a:solidFill>
              </a:rPr>
              <a:t>Soy un </a:t>
            </a:r>
            <a:r>
              <a:rPr lang="en-US" sz="2000" dirty="0" err="1" smtClean="0">
                <a:solidFill>
                  <a:srgbClr val="0000FF"/>
                </a:solidFill>
              </a:rPr>
              <a:t>profesor</a:t>
            </a:r>
            <a:r>
              <a:rPr lang="en-US" sz="2000" dirty="0" smtClean="0">
                <a:solidFill>
                  <a:srgbClr val="0000FF"/>
                </a:solidFill>
              </a:rPr>
              <a:t> con </a:t>
            </a:r>
            <a:r>
              <a:rPr lang="en-US" sz="2000" dirty="0" err="1" smtClean="0">
                <a:solidFill>
                  <a:srgbClr val="0000FF"/>
                </a:solidFill>
              </a:rPr>
              <a:t>queso</a:t>
            </a:r>
            <a:r>
              <a:rPr lang="en-US" sz="2000" dirty="0" smtClean="0">
                <a:solidFill>
                  <a:srgbClr val="0000FF"/>
                </a:solidFill>
              </a:rPr>
              <a:t>.</a:t>
            </a:r>
            <a:endParaRPr lang="en-US" sz="2000" dirty="0">
              <a:solidFill>
                <a:srgbClr val="0000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600200"/>
            <a:ext cx="7556313" cy="4525963"/>
          </a:xfrm>
        </p:spPr>
        <p:txBody>
          <a:bodyPr/>
          <a:lstStyle/>
          <a:p>
            <a:r>
              <a:rPr lang="en-US" dirty="0" smtClean="0"/>
              <a:t>Easier continued</a:t>
            </a:r>
          </a:p>
          <a:p>
            <a:pPr lvl="1"/>
            <a:r>
              <a:rPr lang="en-US" dirty="0" err="1" smtClean="0"/>
              <a:t>truecasing</a:t>
            </a:r>
            <a:endParaRPr lang="en-US" dirty="0" smtClean="0"/>
          </a:p>
          <a:p>
            <a:pPr lvl="1">
              <a:buNone/>
            </a:pPr>
            <a:endParaRPr lang="en-US" dirty="0" smtClean="0"/>
          </a:p>
          <a:p>
            <a:pPr lvl="1"/>
            <a:r>
              <a:rPr lang="en-US" dirty="0" smtClean="0"/>
              <a:t>spell checking</a:t>
            </a:r>
          </a:p>
          <a:p>
            <a:pPr lvl="1"/>
            <a:endParaRPr lang="en-US" dirty="0" smtClean="0"/>
          </a:p>
          <a:p>
            <a:pPr lvl="1"/>
            <a:endParaRPr lang="en-US" dirty="0" smtClean="0"/>
          </a:p>
          <a:p>
            <a:pPr lvl="1"/>
            <a:r>
              <a:rPr lang="en-US" dirty="0" smtClean="0"/>
              <a:t>OCR</a:t>
            </a:r>
          </a:p>
          <a:p>
            <a:pPr lvl="1"/>
            <a:endParaRPr lang="en-US" dirty="0"/>
          </a:p>
        </p:txBody>
      </p:sp>
      <p:sp>
        <p:nvSpPr>
          <p:cNvPr id="4" name="Rectangle 3"/>
          <p:cNvSpPr/>
          <p:nvPr/>
        </p:nvSpPr>
        <p:spPr>
          <a:xfrm>
            <a:off x="1501587" y="2362200"/>
            <a:ext cx="6553200" cy="369332"/>
          </a:xfrm>
          <a:prstGeom prst="rect">
            <a:avLst/>
          </a:prstGeom>
        </p:spPr>
        <p:txBody>
          <a:bodyPr wrap="square">
            <a:spAutoFit/>
          </a:bodyPr>
          <a:lstStyle/>
          <a:p>
            <a:r>
              <a:rPr lang="en-US" dirty="0" smtClean="0">
                <a:solidFill>
                  <a:srgbClr val="0000FF"/>
                </a:solidFill>
              </a:rPr>
              <a:t>i would’ve like dr. </a:t>
            </a:r>
            <a:r>
              <a:rPr lang="en-US" dirty="0" err="1" smtClean="0">
                <a:solidFill>
                  <a:srgbClr val="0000FF"/>
                </a:solidFill>
              </a:rPr>
              <a:t>kauchak</a:t>
            </a:r>
            <a:r>
              <a:rPr lang="en-US" dirty="0" smtClean="0">
                <a:solidFill>
                  <a:srgbClr val="0000FF"/>
                </a:solidFill>
              </a:rPr>
              <a:t> to finish early. but he didn’t. </a:t>
            </a:r>
            <a:endParaRPr lang="en-US" dirty="0">
              <a:solidFill>
                <a:srgbClr val="0000FF"/>
              </a:solidFill>
            </a:endParaRPr>
          </a:p>
        </p:txBody>
      </p:sp>
      <p:sp>
        <p:nvSpPr>
          <p:cNvPr id="5" name="Rectangle 4"/>
          <p:cNvSpPr/>
          <p:nvPr/>
        </p:nvSpPr>
        <p:spPr>
          <a:xfrm>
            <a:off x="1501586" y="3200400"/>
            <a:ext cx="7642413" cy="369332"/>
          </a:xfrm>
          <a:prstGeom prst="rect">
            <a:avLst/>
          </a:prstGeom>
        </p:spPr>
        <p:txBody>
          <a:bodyPr wrap="square">
            <a:spAutoFit/>
          </a:bodyPr>
          <a:lstStyle/>
          <a:p>
            <a:r>
              <a:rPr lang="en-US" dirty="0" smtClean="0">
                <a:solidFill>
                  <a:srgbClr val="0000FF"/>
                </a:solidFill>
              </a:rPr>
              <a:t>Identifying </a:t>
            </a:r>
            <a:r>
              <a:rPr lang="en-US" dirty="0" err="1" smtClean="0">
                <a:solidFill>
                  <a:srgbClr val="0000FF"/>
                </a:solidFill>
              </a:rPr>
              <a:t>mispellings</a:t>
            </a:r>
            <a:r>
              <a:rPr lang="en-US" dirty="0" smtClean="0">
                <a:solidFill>
                  <a:srgbClr val="0000FF"/>
                </a:solidFill>
              </a:rPr>
              <a:t> is challenging especially in the dessert.</a:t>
            </a:r>
            <a:endParaRPr lang="en-US" dirty="0">
              <a:solidFill>
                <a:srgbClr val="0000FF"/>
              </a:solidFill>
            </a:endParaRPr>
          </a:p>
        </p:txBody>
      </p:sp>
      <p:pic>
        <p:nvPicPr>
          <p:cNvPr id="9" name="Picture 8"/>
          <p:cNvPicPr>
            <a:picLocks noChangeAspect="1"/>
          </p:cNvPicPr>
          <p:nvPr/>
        </p:nvPicPr>
        <p:blipFill>
          <a:blip r:embed="rId2"/>
          <a:stretch>
            <a:fillRect/>
          </a:stretch>
        </p:blipFill>
        <p:spPr>
          <a:xfrm>
            <a:off x="1820901" y="4076700"/>
            <a:ext cx="638629" cy="8382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143000"/>
            <a:ext cx="7556313" cy="4525963"/>
          </a:xfrm>
        </p:spPr>
        <p:txBody>
          <a:bodyPr/>
          <a:lstStyle/>
          <a:p>
            <a:r>
              <a:rPr lang="en-US" dirty="0" smtClean="0"/>
              <a:t>Moderately difficult</a:t>
            </a:r>
          </a:p>
          <a:p>
            <a:pPr lvl="1"/>
            <a:r>
              <a:rPr lang="en-US" dirty="0" smtClean="0"/>
              <a:t>morphological analysis/stemming</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r>
              <a:rPr lang="en-US" dirty="0" smtClean="0"/>
              <a:t>speech recognition</a:t>
            </a:r>
          </a:p>
          <a:p>
            <a:pPr lvl="1"/>
            <a:endParaRPr lang="en-US" dirty="0" smtClean="0"/>
          </a:p>
          <a:p>
            <a:pPr lvl="1"/>
            <a:endParaRPr lang="en-US" dirty="0" smtClean="0"/>
          </a:p>
          <a:p>
            <a:pPr lvl="1"/>
            <a:endParaRPr lang="en-US" dirty="0" smtClean="0"/>
          </a:p>
          <a:p>
            <a:pPr lvl="1"/>
            <a:r>
              <a:rPr lang="en-US" dirty="0" smtClean="0"/>
              <a:t>text classification</a:t>
            </a:r>
          </a:p>
          <a:p>
            <a:pPr lvl="1"/>
            <a:endParaRPr lang="en-US" dirty="0"/>
          </a:p>
        </p:txBody>
      </p:sp>
      <p:sp>
        <p:nvSpPr>
          <p:cNvPr id="6" name="Rectangle 5"/>
          <p:cNvSpPr/>
          <p:nvPr/>
        </p:nvSpPr>
        <p:spPr>
          <a:xfrm>
            <a:off x="1752600" y="1981200"/>
            <a:ext cx="1143000" cy="1477328"/>
          </a:xfrm>
          <a:prstGeom prst="rect">
            <a:avLst/>
          </a:prstGeom>
        </p:spPr>
        <p:txBody>
          <a:bodyPr wrap="square">
            <a:spAutoFit/>
          </a:bodyPr>
          <a:lstStyle/>
          <a:p>
            <a:r>
              <a:rPr lang="en-US" dirty="0" smtClean="0">
                <a:solidFill>
                  <a:srgbClr val="0000FF"/>
                </a:solidFill>
              </a:rPr>
              <a:t>smarter</a:t>
            </a:r>
          </a:p>
          <a:p>
            <a:r>
              <a:rPr lang="en-US" dirty="0" smtClean="0">
                <a:solidFill>
                  <a:srgbClr val="0000FF"/>
                </a:solidFill>
              </a:rPr>
              <a:t>smarter</a:t>
            </a:r>
          </a:p>
          <a:p>
            <a:r>
              <a:rPr lang="en-US" dirty="0" smtClean="0">
                <a:solidFill>
                  <a:srgbClr val="0000FF"/>
                </a:solidFill>
              </a:rPr>
              <a:t>smartly</a:t>
            </a:r>
          </a:p>
          <a:p>
            <a:r>
              <a:rPr lang="en-US" dirty="0" smtClean="0">
                <a:solidFill>
                  <a:srgbClr val="0000FF"/>
                </a:solidFill>
              </a:rPr>
              <a:t>smartest</a:t>
            </a:r>
          </a:p>
          <a:p>
            <a:r>
              <a:rPr lang="en-US" dirty="0" smtClean="0">
                <a:solidFill>
                  <a:srgbClr val="0000FF"/>
                </a:solidFill>
              </a:rPr>
              <a:t>smart</a:t>
            </a:r>
          </a:p>
        </p:txBody>
      </p:sp>
      <p:sp>
        <p:nvSpPr>
          <p:cNvPr id="7" name="Right Arrow 6"/>
          <p:cNvSpPr/>
          <p:nvPr/>
        </p:nvSpPr>
        <p:spPr>
          <a:xfrm>
            <a:off x="2971801" y="2438400"/>
            <a:ext cx="685799" cy="457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886200" y="2438400"/>
            <a:ext cx="1143000" cy="369332"/>
          </a:xfrm>
          <a:prstGeom prst="rect">
            <a:avLst/>
          </a:prstGeom>
        </p:spPr>
        <p:txBody>
          <a:bodyPr wrap="square">
            <a:spAutoFit/>
          </a:bodyPr>
          <a:lstStyle/>
          <a:p>
            <a:r>
              <a:rPr lang="en-US" dirty="0" smtClean="0">
                <a:solidFill>
                  <a:srgbClr val="0000FF"/>
                </a:solidFill>
              </a:rPr>
              <a:t>smart</a:t>
            </a:r>
          </a:p>
        </p:txBody>
      </p:sp>
      <p:pic>
        <p:nvPicPr>
          <p:cNvPr id="9" name="Picture 56" descr="signal"/>
          <p:cNvPicPr>
            <a:picLocks noChangeAspect="1" noChangeArrowheads="1"/>
          </p:cNvPicPr>
          <p:nvPr/>
        </p:nvPicPr>
        <p:blipFill>
          <a:blip r:embed="rId2"/>
          <a:srcRect/>
          <a:stretch>
            <a:fillRect/>
          </a:stretch>
        </p:blipFill>
        <p:spPr bwMode="auto">
          <a:xfrm>
            <a:off x="1911812" y="4181475"/>
            <a:ext cx="1295400" cy="752475"/>
          </a:xfrm>
          <a:prstGeom prst="rect">
            <a:avLst/>
          </a:prstGeom>
          <a:noFill/>
          <a:ln w="9525">
            <a:noFill/>
            <a:miter lim="800000"/>
            <a:headEnd/>
            <a:tailEnd/>
          </a:ln>
          <a:effectLst/>
        </p:spPr>
      </p:pic>
      <p:pic>
        <p:nvPicPr>
          <p:cNvPr id="10" name="Picture 9"/>
          <p:cNvPicPr>
            <a:picLocks noChangeAspect="1"/>
          </p:cNvPicPr>
          <p:nvPr/>
        </p:nvPicPr>
        <p:blipFill>
          <a:blip r:embed="rId3"/>
          <a:srcRect r="7216"/>
          <a:stretch>
            <a:fillRect/>
          </a:stretch>
        </p:blipFill>
        <p:spPr>
          <a:xfrm>
            <a:off x="1371600" y="5638800"/>
            <a:ext cx="1143000" cy="977900"/>
          </a:xfrm>
          <a:prstGeom prst="rect">
            <a:avLst/>
          </a:prstGeom>
        </p:spPr>
      </p:pic>
      <p:sp>
        <p:nvSpPr>
          <p:cNvPr id="11" name="TextBox 10"/>
          <p:cNvSpPr txBox="1"/>
          <p:nvPr/>
        </p:nvSpPr>
        <p:spPr>
          <a:xfrm>
            <a:off x="2590800" y="5943600"/>
            <a:ext cx="837489" cy="369332"/>
          </a:xfrm>
          <a:prstGeom prst="rect">
            <a:avLst/>
          </a:prstGeom>
          <a:noFill/>
        </p:spPr>
        <p:txBody>
          <a:bodyPr wrap="none" rtlCol="0">
            <a:spAutoFit/>
          </a:bodyPr>
          <a:lstStyle/>
          <a:p>
            <a:r>
              <a:rPr lang="en-US" dirty="0" smtClean="0"/>
              <a:t>SPAM</a:t>
            </a:r>
            <a:endParaRPr lang="en-US" dirty="0"/>
          </a:p>
        </p:txBody>
      </p:sp>
      <p:sp>
        <p:nvSpPr>
          <p:cNvPr id="14" name="TextBox 13"/>
          <p:cNvSpPr txBox="1"/>
          <p:nvPr/>
        </p:nvSpPr>
        <p:spPr>
          <a:xfrm>
            <a:off x="3752239" y="5360769"/>
            <a:ext cx="573970" cy="646331"/>
          </a:xfrm>
          <a:prstGeom prst="rect">
            <a:avLst/>
          </a:prstGeom>
          <a:noFill/>
        </p:spPr>
        <p:txBody>
          <a:bodyPr wrap="none" rtlCol="0">
            <a:spAutoFit/>
          </a:bodyPr>
          <a:lstStyle/>
          <a:p>
            <a:r>
              <a:rPr lang="en-US" sz="3600" dirty="0" err="1" smtClean="0">
                <a:sym typeface="Wingdings"/>
              </a:rPr>
              <a:t></a:t>
            </a:r>
            <a:endParaRPr lang="en-US" sz="3600" dirty="0"/>
          </a:p>
        </p:txBody>
      </p:sp>
      <p:sp>
        <p:nvSpPr>
          <p:cNvPr id="15" name="TextBox 14"/>
          <p:cNvSpPr txBox="1"/>
          <p:nvPr/>
        </p:nvSpPr>
        <p:spPr>
          <a:xfrm>
            <a:off x="4285639" y="5360769"/>
            <a:ext cx="573970" cy="646331"/>
          </a:xfrm>
          <a:prstGeom prst="rect">
            <a:avLst/>
          </a:prstGeom>
          <a:noFill/>
        </p:spPr>
        <p:txBody>
          <a:bodyPr wrap="none" rtlCol="0">
            <a:spAutoFit/>
          </a:bodyPr>
          <a:lstStyle/>
          <a:p>
            <a:r>
              <a:rPr lang="en-US" sz="3600" dirty="0" err="1" smtClean="0">
                <a:sym typeface="Wingdings"/>
              </a:rPr>
              <a:t></a:t>
            </a:r>
            <a:endParaRPr lang="en-US" sz="3600" dirty="0"/>
          </a:p>
        </p:txBody>
      </p:sp>
      <p:sp>
        <p:nvSpPr>
          <p:cNvPr id="16" name="TextBox 15"/>
          <p:cNvSpPr txBox="1"/>
          <p:nvPr/>
        </p:nvSpPr>
        <p:spPr>
          <a:xfrm>
            <a:off x="3657600" y="5970369"/>
            <a:ext cx="1313839" cy="646331"/>
          </a:xfrm>
          <a:prstGeom prst="rect">
            <a:avLst/>
          </a:prstGeom>
          <a:noFill/>
        </p:spPr>
        <p:txBody>
          <a:bodyPr wrap="square" rtlCol="0">
            <a:spAutoFit/>
          </a:bodyPr>
          <a:lstStyle/>
          <a:p>
            <a:r>
              <a:rPr lang="en-US" dirty="0" smtClean="0"/>
              <a:t>sentiment analysis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7772400" cy="1143000"/>
          </a:xfrm>
        </p:spPr>
        <p:txBody>
          <a:bodyPr>
            <a:normAutofit fontScale="90000"/>
          </a:bodyPr>
          <a:lstStyle/>
          <a:p>
            <a:r>
              <a:rPr lang="en-US" sz="4000" dirty="0" smtClean="0"/>
              <a:t>Who are you and why are you here?</a:t>
            </a:r>
            <a:endParaRPr lang="en-US" sz="4000" dirty="0"/>
          </a:p>
        </p:txBody>
      </p:sp>
      <p:sp>
        <p:nvSpPr>
          <p:cNvPr id="3" name="Content Placeholder 2"/>
          <p:cNvSpPr>
            <a:spLocks noGrp="1"/>
          </p:cNvSpPr>
          <p:nvPr>
            <p:ph sz="quarter" idx="1"/>
          </p:nvPr>
        </p:nvSpPr>
        <p:spPr>
          <a:xfrm>
            <a:off x="685800" y="1981200"/>
            <a:ext cx="7772400" cy="4114800"/>
          </a:xfrm>
        </p:spPr>
        <p:txBody>
          <a:bodyPr>
            <a:normAutofit/>
          </a:bodyPr>
          <a:lstStyle/>
          <a:p>
            <a:r>
              <a:rPr lang="en-US" sz="3600" dirty="0" smtClean="0"/>
              <a:t> Name/nickname</a:t>
            </a:r>
          </a:p>
          <a:p>
            <a:r>
              <a:rPr lang="en-US" sz="3600" dirty="0" smtClean="0"/>
              <a:t> Dept., college and year</a:t>
            </a:r>
          </a:p>
          <a:p>
            <a:r>
              <a:rPr lang="en-US" sz="3600" dirty="0" smtClean="0"/>
              <a:t> Why are you taking this course?</a:t>
            </a:r>
            <a:endParaRPr lang="en-US" sz="3600" dirty="0" smtClean="0"/>
          </a:p>
          <a:p>
            <a:r>
              <a:rPr lang="en-US" sz="3800" dirty="0" smtClean="0"/>
              <a:t> What </a:t>
            </a:r>
            <a:r>
              <a:rPr lang="en-US" sz="3800" dirty="0" smtClean="0"/>
              <a:t>topics would you like to see covered?</a:t>
            </a:r>
            <a:endParaRPr lang="en-US" sz="3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143000"/>
            <a:ext cx="7556313" cy="1981200"/>
          </a:xfrm>
        </p:spPr>
        <p:txBody>
          <a:bodyPr/>
          <a:lstStyle/>
          <a:p>
            <a:r>
              <a:rPr lang="en-US" dirty="0" smtClean="0"/>
              <a:t>m</a:t>
            </a:r>
            <a:r>
              <a:rPr lang="en-US" dirty="0" smtClean="0"/>
              <a:t>oderately </a:t>
            </a:r>
            <a:r>
              <a:rPr lang="en-US" dirty="0" smtClean="0"/>
              <a:t>difficult continued</a:t>
            </a:r>
          </a:p>
          <a:p>
            <a:pPr lvl="1"/>
            <a:r>
              <a:rPr lang="en-US" dirty="0" smtClean="0"/>
              <a:t>text segmentation: break up the text by topics</a:t>
            </a:r>
          </a:p>
          <a:p>
            <a:pPr lvl="1"/>
            <a:r>
              <a:rPr lang="en-US" dirty="0" smtClean="0"/>
              <a:t>part of speech tagging (and inducing word classes)</a:t>
            </a:r>
          </a:p>
          <a:p>
            <a:pPr lvl="1"/>
            <a:r>
              <a:rPr lang="en-US" dirty="0" smtClean="0"/>
              <a:t>parsing</a:t>
            </a:r>
          </a:p>
          <a:p>
            <a:pPr lvl="1"/>
            <a:endParaRPr lang="en-US" dirty="0" smtClean="0"/>
          </a:p>
          <a:p>
            <a:pPr lvl="1"/>
            <a:endParaRPr lang="en-US" dirty="0" smtClean="0"/>
          </a:p>
          <a:p>
            <a:pPr lvl="1"/>
            <a:endParaRPr lang="en-US" dirty="0"/>
          </a:p>
        </p:txBody>
      </p:sp>
      <p:sp>
        <p:nvSpPr>
          <p:cNvPr id="4" name="TextBox 3"/>
          <p:cNvSpPr txBox="1"/>
          <p:nvPr/>
        </p:nvSpPr>
        <p:spPr>
          <a:xfrm>
            <a:off x="2667000" y="6244729"/>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5" name="Straight Connector 4"/>
          <p:cNvCxnSpPr/>
          <p:nvPr/>
        </p:nvCxnSpPr>
        <p:spPr>
          <a:xfrm rot="5400000">
            <a:off x="2628900" y="6054229"/>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2514600" y="5406529"/>
            <a:ext cx="838200" cy="369332"/>
          </a:xfrm>
          <a:prstGeom prst="rect">
            <a:avLst/>
          </a:prstGeom>
          <a:noFill/>
        </p:spPr>
        <p:txBody>
          <a:bodyPr wrap="square" rtlCol="0">
            <a:spAutoFit/>
          </a:bodyPr>
          <a:lstStyle/>
          <a:p>
            <a:r>
              <a:rPr lang="en-US" dirty="0" smtClean="0"/>
              <a:t>PRP</a:t>
            </a:r>
            <a:endParaRPr lang="en-US" dirty="0"/>
          </a:p>
        </p:txBody>
      </p:sp>
      <p:sp>
        <p:nvSpPr>
          <p:cNvPr id="7" name="TextBox 6"/>
          <p:cNvSpPr txBox="1"/>
          <p:nvPr/>
        </p:nvSpPr>
        <p:spPr>
          <a:xfrm>
            <a:off x="2590800" y="4656197"/>
            <a:ext cx="990600" cy="369332"/>
          </a:xfrm>
          <a:prstGeom prst="rect">
            <a:avLst/>
          </a:prstGeom>
          <a:noFill/>
        </p:spPr>
        <p:txBody>
          <a:bodyPr wrap="square" rtlCol="0">
            <a:spAutoFit/>
          </a:bodyPr>
          <a:lstStyle/>
          <a:p>
            <a:r>
              <a:rPr lang="en-US" dirty="0" smtClean="0"/>
              <a:t>NP</a:t>
            </a:r>
            <a:endParaRPr lang="en-US" dirty="0"/>
          </a:p>
        </p:txBody>
      </p:sp>
      <p:cxnSp>
        <p:nvCxnSpPr>
          <p:cNvPr id="8" name="Straight Connector 7"/>
          <p:cNvCxnSpPr/>
          <p:nvPr/>
        </p:nvCxnSpPr>
        <p:spPr>
          <a:xfrm rot="5400000">
            <a:off x="2629694" y="5215235"/>
            <a:ext cx="381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3009900" y="604256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048000" y="5406529"/>
            <a:ext cx="990600" cy="369332"/>
          </a:xfrm>
          <a:prstGeom prst="rect">
            <a:avLst/>
          </a:prstGeom>
          <a:noFill/>
        </p:spPr>
        <p:txBody>
          <a:bodyPr wrap="square" rtlCol="0">
            <a:spAutoFit/>
          </a:bodyPr>
          <a:lstStyle/>
          <a:p>
            <a:r>
              <a:rPr lang="en-US" dirty="0" smtClean="0"/>
              <a:t>V</a:t>
            </a:r>
            <a:endParaRPr lang="en-US" dirty="0"/>
          </a:p>
        </p:txBody>
      </p:sp>
      <p:cxnSp>
        <p:nvCxnSpPr>
          <p:cNvPr id="11" name="Straight Connector 10"/>
          <p:cNvCxnSpPr/>
          <p:nvPr/>
        </p:nvCxnSpPr>
        <p:spPr>
          <a:xfrm rot="5400000">
            <a:off x="3543300" y="604256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81400" y="5406529"/>
            <a:ext cx="381000" cy="369332"/>
          </a:xfrm>
          <a:prstGeom prst="rect">
            <a:avLst/>
          </a:prstGeom>
          <a:noFill/>
        </p:spPr>
        <p:txBody>
          <a:bodyPr wrap="square" rtlCol="0">
            <a:spAutoFit/>
          </a:bodyPr>
          <a:lstStyle/>
          <a:p>
            <a:r>
              <a:rPr lang="en-US" dirty="0" smtClean="0"/>
              <a:t>N</a:t>
            </a:r>
            <a:endParaRPr lang="en-US" dirty="0"/>
          </a:p>
        </p:txBody>
      </p:sp>
      <p:cxnSp>
        <p:nvCxnSpPr>
          <p:cNvPr id="13" name="Straight Connector 12"/>
          <p:cNvCxnSpPr/>
          <p:nvPr/>
        </p:nvCxnSpPr>
        <p:spPr>
          <a:xfrm rot="5400000">
            <a:off x="4305300" y="6042561"/>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343400" y="5406529"/>
            <a:ext cx="533400" cy="369332"/>
          </a:xfrm>
          <a:prstGeom prst="rect">
            <a:avLst/>
          </a:prstGeom>
          <a:noFill/>
        </p:spPr>
        <p:txBody>
          <a:bodyPr wrap="square" rtlCol="0">
            <a:spAutoFit/>
          </a:bodyPr>
          <a:lstStyle/>
          <a:p>
            <a:r>
              <a:rPr lang="en-US" dirty="0" smtClean="0"/>
              <a:t>IN</a:t>
            </a:r>
            <a:endParaRPr lang="en-US" dirty="0"/>
          </a:p>
        </p:txBody>
      </p:sp>
      <p:sp>
        <p:nvSpPr>
          <p:cNvPr id="15" name="TextBox 14"/>
          <p:cNvSpPr txBox="1"/>
          <p:nvPr/>
        </p:nvSpPr>
        <p:spPr>
          <a:xfrm>
            <a:off x="5029200" y="5406529"/>
            <a:ext cx="533400" cy="369332"/>
          </a:xfrm>
          <a:prstGeom prst="rect">
            <a:avLst/>
          </a:prstGeom>
          <a:noFill/>
        </p:spPr>
        <p:txBody>
          <a:bodyPr wrap="square" rtlCol="0">
            <a:spAutoFit/>
          </a:bodyPr>
          <a:lstStyle/>
          <a:p>
            <a:r>
              <a:rPr lang="en-US" dirty="0" smtClean="0"/>
              <a:t>N</a:t>
            </a:r>
            <a:endParaRPr lang="en-US" dirty="0"/>
          </a:p>
        </p:txBody>
      </p:sp>
      <p:cxnSp>
        <p:nvCxnSpPr>
          <p:cNvPr id="16" name="Straight Connector 15"/>
          <p:cNvCxnSpPr/>
          <p:nvPr/>
        </p:nvCxnSpPr>
        <p:spPr>
          <a:xfrm rot="5400000">
            <a:off x="4991894" y="6053435"/>
            <a:ext cx="381000" cy="1588"/>
          </a:xfrm>
          <a:prstGeom prst="line">
            <a:avLst/>
          </a:prstGeom>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4648200" y="4656197"/>
            <a:ext cx="685800" cy="369332"/>
          </a:xfrm>
          <a:prstGeom prst="rect">
            <a:avLst/>
          </a:prstGeom>
          <a:noFill/>
        </p:spPr>
        <p:txBody>
          <a:bodyPr wrap="square" rtlCol="0">
            <a:spAutoFit/>
          </a:bodyPr>
          <a:lstStyle/>
          <a:p>
            <a:r>
              <a:rPr lang="en-US" dirty="0" smtClean="0"/>
              <a:t>PP</a:t>
            </a:r>
            <a:endParaRPr lang="en-US" dirty="0"/>
          </a:p>
        </p:txBody>
      </p:sp>
      <p:cxnSp>
        <p:nvCxnSpPr>
          <p:cNvPr id="18" name="Straight Connector 17"/>
          <p:cNvCxnSpPr>
            <a:stCxn id="14" idx="0"/>
          </p:cNvCxnSpPr>
          <p:nvPr/>
        </p:nvCxnSpPr>
        <p:spPr>
          <a:xfrm rot="5400000" flipH="1" flipV="1">
            <a:off x="4552950" y="5082679"/>
            <a:ext cx="3810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flipV="1">
            <a:off x="4863584" y="5088513"/>
            <a:ext cx="369332" cy="266700"/>
          </a:xfrm>
          <a:prstGeom prst="line">
            <a:avLst/>
          </a:prstGeom>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3962400" y="4046597"/>
            <a:ext cx="609600" cy="369332"/>
          </a:xfrm>
          <a:prstGeom prst="rect">
            <a:avLst/>
          </a:prstGeom>
          <a:noFill/>
        </p:spPr>
        <p:txBody>
          <a:bodyPr wrap="square" rtlCol="0">
            <a:spAutoFit/>
          </a:bodyPr>
          <a:lstStyle/>
          <a:p>
            <a:r>
              <a:rPr lang="en-US" dirty="0" smtClean="0"/>
              <a:t>NP</a:t>
            </a:r>
            <a:endParaRPr lang="en-US" dirty="0"/>
          </a:p>
        </p:txBody>
      </p:sp>
      <p:cxnSp>
        <p:nvCxnSpPr>
          <p:cNvPr id="21" name="Straight Connector 20"/>
          <p:cNvCxnSpPr>
            <a:stCxn id="12" idx="0"/>
          </p:cNvCxnSpPr>
          <p:nvPr/>
        </p:nvCxnSpPr>
        <p:spPr>
          <a:xfrm rot="5400000" flipH="1" flipV="1">
            <a:off x="3409950" y="4777879"/>
            <a:ext cx="990600" cy="266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endCxn id="20" idx="2"/>
          </p:cNvCxnSpPr>
          <p:nvPr/>
        </p:nvCxnSpPr>
        <p:spPr>
          <a:xfrm rot="10800000">
            <a:off x="4267200" y="4415929"/>
            <a:ext cx="5334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429000" y="3436997"/>
            <a:ext cx="609600" cy="369332"/>
          </a:xfrm>
          <a:prstGeom prst="rect">
            <a:avLst/>
          </a:prstGeom>
          <a:noFill/>
        </p:spPr>
        <p:txBody>
          <a:bodyPr wrap="square" rtlCol="0">
            <a:spAutoFit/>
          </a:bodyPr>
          <a:lstStyle/>
          <a:p>
            <a:r>
              <a:rPr lang="en-US" dirty="0" smtClean="0"/>
              <a:t>VP</a:t>
            </a:r>
            <a:endParaRPr lang="en-US" dirty="0"/>
          </a:p>
        </p:txBody>
      </p:sp>
      <p:cxnSp>
        <p:nvCxnSpPr>
          <p:cNvPr id="24" name="Straight Connector 23"/>
          <p:cNvCxnSpPr/>
          <p:nvPr/>
        </p:nvCxnSpPr>
        <p:spPr>
          <a:xfrm rot="5400000" flipH="1" flipV="1">
            <a:off x="2591197" y="4416326"/>
            <a:ext cx="1600200" cy="380206"/>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23" idx="2"/>
          </p:cNvCxnSpPr>
          <p:nvPr/>
        </p:nvCxnSpPr>
        <p:spPr>
          <a:xfrm rot="10800000">
            <a:off x="3733800" y="3806329"/>
            <a:ext cx="304800" cy="240268"/>
          </a:xfrm>
          <a:prstGeom prst="line">
            <a:avLst/>
          </a:prstGeom>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2971800" y="2751197"/>
            <a:ext cx="609600" cy="369332"/>
          </a:xfrm>
          <a:prstGeom prst="rect">
            <a:avLst/>
          </a:prstGeom>
          <a:noFill/>
        </p:spPr>
        <p:txBody>
          <a:bodyPr wrap="square" rtlCol="0">
            <a:spAutoFit/>
          </a:bodyPr>
          <a:lstStyle/>
          <a:p>
            <a:r>
              <a:rPr lang="en-US" dirty="0" smtClean="0"/>
              <a:t>S</a:t>
            </a:r>
            <a:endParaRPr lang="en-US" dirty="0"/>
          </a:p>
        </p:txBody>
      </p:sp>
      <p:cxnSp>
        <p:nvCxnSpPr>
          <p:cNvPr id="27" name="Straight Connector 26"/>
          <p:cNvCxnSpPr/>
          <p:nvPr/>
        </p:nvCxnSpPr>
        <p:spPr>
          <a:xfrm rot="5400000" flipH="1" flipV="1">
            <a:off x="2165469" y="3773666"/>
            <a:ext cx="1535668" cy="229394"/>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10800000">
            <a:off x="3201194" y="3120529"/>
            <a:ext cx="380206" cy="31646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981201"/>
            <a:ext cx="7556313" cy="4571999"/>
          </a:xfrm>
        </p:spPr>
        <p:txBody>
          <a:bodyPr>
            <a:normAutofit/>
          </a:bodyPr>
          <a:lstStyle/>
          <a:p>
            <a:r>
              <a:rPr lang="en-US" dirty="0" smtClean="0"/>
              <a:t>moderately difficult </a:t>
            </a:r>
            <a:r>
              <a:rPr lang="en-US" dirty="0" smtClean="0"/>
              <a:t>continued</a:t>
            </a:r>
          </a:p>
          <a:p>
            <a:pPr lvl="1"/>
            <a:r>
              <a:rPr lang="en-US" dirty="0" smtClean="0"/>
              <a:t>word sense disambiguation</a:t>
            </a:r>
          </a:p>
          <a:p>
            <a:pPr lvl="1"/>
            <a:endParaRPr lang="en-US" dirty="0" smtClean="0"/>
          </a:p>
          <a:p>
            <a:pPr lvl="1"/>
            <a:endParaRPr lang="en-US" dirty="0" smtClean="0"/>
          </a:p>
          <a:p>
            <a:pPr lvl="1"/>
            <a:endParaRPr lang="en-US" dirty="0" smtClean="0"/>
          </a:p>
          <a:p>
            <a:pPr lvl="1"/>
            <a:endParaRPr lang="en-US" dirty="0" smtClean="0"/>
          </a:p>
          <a:p>
            <a:pPr lvl="1"/>
            <a:r>
              <a:rPr lang="en-US" dirty="0" smtClean="0"/>
              <a:t>grammar correction</a:t>
            </a:r>
          </a:p>
          <a:p>
            <a:pPr lvl="1"/>
            <a:endParaRPr lang="en-US" dirty="0" smtClean="0"/>
          </a:p>
          <a:p>
            <a:pPr lvl="1"/>
            <a:endParaRPr lang="en-US" dirty="0" smtClean="0"/>
          </a:p>
          <a:p>
            <a:pPr lvl="1"/>
            <a:endParaRPr lang="en-US" dirty="0" smtClean="0"/>
          </a:p>
          <a:p>
            <a:pPr lvl="1"/>
            <a:r>
              <a:rPr lang="en-US" dirty="0" smtClean="0"/>
              <a:t>speech synthesis</a:t>
            </a:r>
            <a:endParaRPr lang="en-US" dirty="0"/>
          </a:p>
        </p:txBody>
      </p:sp>
      <p:sp>
        <p:nvSpPr>
          <p:cNvPr id="4" name="TextBox 3"/>
          <p:cNvSpPr txBox="1"/>
          <p:nvPr/>
        </p:nvSpPr>
        <p:spPr>
          <a:xfrm>
            <a:off x="1066800" y="2895600"/>
            <a:ext cx="7315200" cy="1015663"/>
          </a:xfrm>
          <a:prstGeom prst="rect">
            <a:avLst/>
          </a:prstGeom>
          <a:noFill/>
        </p:spPr>
        <p:txBody>
          <a:bodyPr wrap="square" rtlCol="0">
            <a:spAutoFit/>
          </a:bodyPr>
          <a:lstStyle/>
          <a:p>
            <a:r>
              <a:rPr lang="en-US" sz="2000" dirty="0" smtClean="0">
                <a:solidFill>
                  <a:srgbClr val="0000FF"/>
                </a:solidFill>
              </a:rPr>
              <a:t>As he walked along the side of the stream, he spotted some money by the </a:t>
            </a:r>
            <a:r>
              <a:rPr lang="en-US" sz="2000" dirty="0" smtClean="0">
                <a:solidFill>
                  <a:srgbClr val="FF0000"/>
                </a:solidFill>
              </a:rPr>
              <a:t>bank</a:t>
            </a:r>
            <a:r>
              <a:rPr lang="en-US" sz="2000" dirty="0" smtClean="0">
                <a:solidFill>
                  <a:srgbClr val="0000FF"/>
                </a:solidFill>
              </a:rPr>
              <a:t>.  The money had gotten muddy from being so close to the water.</a:t>
            </a:r>
            <a:endParaRPr lang="en-US" sz="2000" dirty="0">
              <a:solidFill>
                <a:srgbClr val="0000FF"/>
              </a:solidFill>
            </a:endParaRPr>
          </a:p>
        </p:txBody>
      </p:sp>
      <p:pic>
        <p:nvPicPr>
          <p:cNvPr id="5" name="Picture 4"/>
          <p:cNvPicPr>
            <a:picLocks noChangeAspect="1"/>
          </p:cNvPicPr>
          <p:nvPr/>
        </p:nvPicPr>
        <p:blipFill>
          <a:blip r:embed="rId2"/>
          <a:stretch>
            <a:fillRect/>
          </a:stretch>
        </p:blipFill>
        <p:spPr>
          <a:xfrm>
            <a:off x="1717813" y="4572000"/>
            <a:ext cx="3844787" cy="8382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p:txBody>
          <a:bodyPr/>
          <a:lstStyle/>
          <a:p>
            <a:r>
              <a:rPr lang="en-US" dirty="0" smtClean="0"/>
              <a:t>Hard (many of these</a:t>
            </a:r>
            <a:r>
              <a:rPr lang="en-US" dirty="0" smtClean="0"/>
              <a:t> contain many smaller problems)</a:t>
            </a:r>
            <a:endParaRPr lang="en-US" dirty="0" smtClean="0"/>
          </a:p>
          <a:p>
            <a:pPr lvl="1"/>
            <a:r>
              <a:rPr lang="en-US" dirty="0" smtClean="0"/>
              <a:t>Machine translation</a:t>
            </a:r>
          </a:p>
        </p:txBody>
      </p:sp>
      <p:sp>
        <p:nvSpPr>
          <p:cNvPr id="4" name="Text Box 3"/>
          <p:cNvSpPr txBox="1">
            <a:spLocks noChangeArrowheads="1"/>
          </p:cNvSpPr>
          <p:nvPr/>
        </p:nvSpPr>
        <p:spPr bwMode="auto">
          <a:xfrm>
            <a:off x="457200" y="3873500"/>
            <a:ext cx="3810000" cy="1069975"/>
          </a:xfrm>
          <a:prstGeom prst="rect">
            <a:avLst/>
          </a:prstGeom>
          <a:noFill/>
          <a:ln w="9525">
            <a:noFill/>
            <a:miter lim="800000"/>
            <a:headEnd/>
            <a:tailEnd/>
          </a:ln>
          <a:effectLst/>
        </p:spPr>
        <p:txBody>
          <a:bodyPr>
            <a:prstTxWarp prst="textNoShape">
              <a:avLst/>
            </a:prstTxWarp>
            <a:spAutoFit/>
          </a:bodyPr>
          <a:lstStyle/>
          <a:p>
            <a:pPr algn="l"/>
            <a:r>
              <a:rPr lang="ja-JP" altLang="en-US" sz="1600" dirty="0">
                <a:latin typeface="Arial Unicode MS" pitchFamily="-111" charset="0"/>
                <a:ea typeface="Arial Unicode MS" pitchFamily="-111" charset="0"/>
                <a:cs typeface="Arial Unicode MS" pitchFamily="-111" charset="0"/>
              </a:rPr>
              <a:t>美国关岛国际机场及其办公室均接获一名自称沙地阿拉伯富商拉登等发出的电子邮件，威胁将会向机场等公众地方发动生化袭击後，关岛经保持高度戒备。</a:t>
            </a:r>
            <a:endParaRPr lang="en-US" sz="1600" dirty="0">
              <a:latin typeface="Times New Roman" pitchFamily="-111" charset="0"/>
            </a:endParaRPr>
          </a:p>
        </p:txBody>
      </p:sp>
      <p:sp>
        <p:nvSpPr>
          <p:cNvPr id="5" name="Text Box 4"/>
          <p:cNvSpPr txBox="1">
            <a:spLocks noChangeArrowheads="1"/>
          </p:cNvSpPr>
          <p:nvPr/>
        </p:nvSpPr>
        <p:spPr bwMode="auto">
          <a:xfrm>
            <a:off x="5041900" y="3810000"/>
            <a:ext cx="4102100" cy="1368425"/>
          </a:xfrm>
          <a:prstGeom prst="rect">
            <a:avLst/>
          </a:prstGeom>
          <a:noFill/>
          <a:ln w="9525">
            <a:noFill/>
            <a:miter lim="800000"/>
            <a:headEnd/>
            <a:tailEnd/>
          </a:ln>
          <a:effectLst/>
        </p:spPr>
        <p:txBody>
          <a:bodyPr>
            <a:prstTxWarp prst="textNoShape">
              <a:avLst/>
            </a:prstTxWarp>
            <a:spAutoFit/>
          </a:bodyPr>
          <a:lstStyle/>
          <a:p>
            <a:pPr algn="l"/>
            <a:r>
              <a:rPr lang="en-US" sz="1400"/>
              <a:t>The U.S. island of Guam is maintaining a high state of alert after the Guam</a:t>
            </a:r>
            <a:r>
              <a:rPr lang="en-US" sz="1400" b="1"/>
              <a:t> </a:t>
            </a:r>
            <a:r>
              <a:rPr lang="en-US" sz="1400"/>
              <a:t>airport and its offices both received an e-mail from someone calling himself the Saudi Arabian Osama bin Laden and threatening a biological/chemical attack against public places such as the airport . </a:t>
            </a:r>
          </a:p>
        </p:txBody>
      </p:sp>
      <p:sp>
        <p:nvSpPr>
          <p:cNvPr id="6" name="AutoShape 5"/>
          <p:cNvSpPr>
            <a:spLocks noChangeArrowheads="1"/>
          </p:cNvSpPr>
          <p:nvPr/>
        </p:nvSpPr>
        <p:spPr bwMode="auto">
          <a:xfrm>
            <a:off x="4267200" y="4368800"/>
            <a:ext cx="571500" cy="292100"/>
          </a:xfrm>
          <a:prstGeom prst="rightArrow">
            <a:avLst>
              <a:gd name="adj1" fmla="val 50000"/>
              <a:gd name="adj2" fmla="val 48913"/>
            </a:avLst>
          </a:prstGeom>
          <a:solidFill>
            <a:schemeClr val="tx1"/>
          </a:solidFill>
          <a:ln w="9525">
            <a:solidFill>
              <a:schemeClr val="tx1"/>
            </a:solidFill>
            <a:miter lim="800000"/>
            <a:headEnd type="none" w="sm" len="sm"/>
            <a:tailEnd type="none" w="sm" len="sm"/>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981201"/>
            <a:ext cx="7556313" cy="609600"/>
          </a:xfrm>
        </p:spPr>
        <p:txBody>
          <a:bodyPr/>
          <a:lstStyle/>
          <a:p>
            <a:r>
              <a:rPr lang="en-US" dirty="0" smtClean="0"/>
              <a:t>Information extraction</a:t>
            </a:r>
            <a:endParaRPr lang="en-US" dirty="0"/>
          </a:p>
        </p:txBody>
      </p:sp>
      <p:sp>
        <p:nvSpPr>
          <p:cNvPr id="4" name="Rectangle 3"/>
          <p:cNvSpPr/>
          <p:nvPr/>
        </p:nvSpPr>
        <p:spPr>
          <a:xfrm>
            <a:off x="1682320" y="2662535"/>
            <a:ext cx="5023280" cy="461665"/>
          </a:xfrm>
          <a:prstGeom prst="rect">
            <a:avLst/>
          </a:prstGeom>
        </p:spPr>
        <p:txBody>
          <a:bodyPr wrap="none">
            <a:spAutoFit/>
          </a:bodyPr>
          <a:lstStyle/>
          <a:p>
            <a:r>
              <a:rPr lang="en-US" sz="2400" dirty="0" smtClean="0"/>
              <a:t>IBM hired Fred Smith as president.</a:t>
            </a:r>
            <a:endParaRPr lang="en-US" sz="2400" dirty="0"/>
          </a:p>
        </p:txBody>
      </p:sp>
      <p:pic>
        <p:nvPicPr>
          <p:cNvPr id="5" name="Picture 4"/>
          <p:cNvPicPr>
            <a:picLocks noChangeAspect="1"/>
          </p:cNvPicPr>
          <p:nvPr/>
        </p:nvPicPr>
        <p:blipFill>
          <a:blip r:embed="rId2"/>
          <a:stretch>
            <a:fillRect/>
          </a:stretch>
        </p:blipFill>
        <p:spPr>
          <a:xfrm>
            <a:off x="2362200" y="4267200"/>
            <a:ext cx="3797300" cy="10922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343087" y="1282700"/>
            <a:ext cx="7556313" cy="4144963"/>
          </a:xfrm>
        </p:spPr>
        <p:txBody>
          <a:bodyPr/>
          <a:lstStyle/>
          <a:p>
            <a:r>
              <a:rPr lang="en-US" dirty="0" smtClean="0"/>
              <a:t>Summarization</a:t>
            </a:r>
            <a:endParaRPr lang="en-US" dirty="0"/>
          </a:p>
        </p:txBody>
      </p:sp>
      <p:pic>
        <p:nvPicPr>
          <p:cNvPr id="4" name="Picture 3"/>
          <p:cNvPicPr>
            <a:picLocks noChangeAspect="1"/>
          </p:cNvPicPr>
          <p:nvPr/>
        </p:nvPicPr>
        <p:blipFill>
          <a:blip r:embed="rId2"/>
          <a:stretch>
            <a:fillRect/>
          </a:stretch>
        </p:blipFill>
        <p:spPr>
          <a:xfrm>
            <a:off x="1244600" y="1803400"/>
            <a:ext cx="6654800" cy="42926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981201"/>
            <a:ext cx="7556313" cy="1905000"/>
          </a:xfrm>
        </p:spPr>
        <p:txBody>
          <a:bodyPr/>
          <a:lstStyle/>
          <a:p>
            <a:r>
              <a:rPr lang="en-US" dirty="0" smtClean="0"/>
              <a:t>Natural language understanding</a:t>
            </a:r>
          </a:p>
          <a:p>
            <a:pPr lvl="1"/>
            <a:r>
              <a:rPr lang="en-US" dirty="0" smtClean="0"/>
              <a:t>Text =&gt; semantic representation (e.g. logic, probabilistic relationships)</a:t>
            </a:r>
          </a:p>
          <a:p>
            <a:r>
              <a:rPr lang="en-US" dirty="0" smtClean="0"/>
              <a:t>Information retrieval and question answering</a:t>
            </a:r>
            <a:endParaRPr lang="en-US" dirty="0"/>
          </a:p>
        </p:txBody>
      </p:sp>
      <p:sp>
        <p:nvSpPr>
          <p:cNvPr id="4" name="Rectangle 3"/>
          <p:cNvSpPr/>
          <p:nvPr/>
        </p:nvSpPr>
        <p:spPr>
          <a:xfrm>
            <a:off x="1447800" y="3657600"/>
            <a:ext cx="6606987" cy="646331"/>
          </a:xfrm>
          <a:prstGeom prst="rect">
            <a:avLst/>
          </a:prstGeom>
        </p:spPr>
        <p:txBody>
          <a:bodyPr wrap="square">
            <a:spAutoFit/>
          </a:bodyPr>
          <a:lstStyle/>
          <a:p>
            <a:r>
              <a:rPr lang="en-US" dirty="0" smtClean="0">
                <a:solidFill>
                  <a:srgbClr val="0000FF"/>
                </a:solidFill>
              </a:rPr>
              <a:t>"How many programmers in the child care department make over $50,000?”</a:t>
            </a:r>
          </a:p>
        </p:txBody>
      </p:sp>
      <p:sp>
        <p:nvSpPr>
          <p:cNvPr id="5" name="Rectangle 4"/>
          <p:cNvSpPr/>
          <p:nvPr/>
        </p:nvSpPr>
        <p:spPr>
          <a:xfrm>
            <a:off x="1447800" y="4535269"/>
            <a:ext cx="6606987" cy="369332"/>
          </a:xfrm>
          <a:prstGeom prst="rect">
            <a:avLst/>
          </a:prstGeom>
        </p:spPr>
        <p:txBody>
          <a:bodyPr wrap="square">
            <a:spAutoFit/>
          </a:bodyPr>
          <a:lstStyle/>
          <a:p>
            <a:r>
              <a:rPr lang="en-US" dirty="0" smtClean="0">
                <a:solidFill>
                  <a:srgbClr val="0000FF"/>
                </a:solidFill>
              </a:rPr>
              <a:t>“</a:t>
            </a:r>
            <a:r>
              <a:rPr lang="en-US" dirty="0" smtClean="0">
                <a:solidFill>
                  <a:srgbClr val="0000FF"/>
                </a:solidFill>
              </a:rPr>
              <a:t>Who </a:t>
            </a:r>
            <a:r>
              <a:rPr lang="en-US" dirty="0" smtClean="0">
                <a:solidFill>
                  <a:srgbClr val="0000FF"/>
                </a:solidFill>
              </a:rPr>
              <a:t>was the fourteenth president?”</a:t>
            </a:r>
          </a:p>
        </p:txBody>
      </p:sp>
      <p:sp>
        <p:nvSpPr>
          <p:cNvPr id="6" name="Rectangle 5"/>
          <p:cNvSpPr/>
          <p:nvPr/>
        </p:nvSpPr>
        <p:spPr>
          <a:xfrm>
            <a:off x="1447800" y="5269468"/>
            <a:ext cx="6606987" cy="369332"/>
          </a:xfrm>
          <a:prstGeom prst="rect">
            <a:avLst/>
          </a:prstGeom>
        </p:spPr>
        <p:txBody>
          <a:bodyPr wrap="square">
            <a:spAutoFit/>
          </a:bodyPr>
          <a:lstStyle/>
          <a:p>
            <a:r>
              <a:rPr lang="en-US" dirty="0" smtClean="0">
                <a:solidFill>
                  <a:srgbClr val="0000FF"/>
                </a:solidFill>
              </a:rPr>
              <a:t>“How did he die?”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NLP problems and applications</a:t>
            </a:r>
            <a:endParaRPr lang="en-US" dirty="0"/>
          </a:p>
        </p:txBody>
      </p:sp>
      <p:sp>
        <p:nvSpPr>
          <p:cNvPr id="3" name="Content Placeholder 2"/>
          <p:cNvSpPr>
            <a:spLocks noGrp="1"/>
          </p:cNvSpPr>
          <p:nvPr>
            <p:ph idx="1"/>
          </p:nvPr>
        </p:nvSpPr>
        <p:spPr>
          <a:xfrm>
            <a:off x="498474" y="1981201"/>
            <a:ext cx="7556313" cy="609600"/>
          </a:xfrm>
        </p:spPr>
        <p:txBody>
          <a:bodyPr/>
          <a:lstStyle/>
          <a:p>
            <a:r>
              <a:rPr lang="en-US" dirty="0" smtClean="0"/>
              <a:t>Text simplification</a:t>
            </a:r>
            <a:endParaRPr lang="en-US" dirty="0"/>
          </a:p>
        </p:txBody>
      </p:sp>
      <p:sp>
        <p:nvSpPr>
          <p:cNvPr id="4" name="Rectangle 3"/>
          <p:cNvSpPr/>
          <p:nvPr/>
        </p:nvSpPr>
        <p:spPr>
          <a:xfrm>
            <a:off x="1447800" y="2590800"/>
            <a:ext cx="7162800" cy="1200328"/>
          </a:xfrm>
          <a:prstGeom prst="rect">
            <a:avLst/>
          </a:prstGeom>
        </p:spPr>
        <p:txBody>
          <a:bodyPr wrap="square">
            <a:spAutoFit/>
          </a:bodyPr>
          <a:lstStyle/>
          <a:p>
            <a:r>
              <a:rPr lang="en-US" sz="2400" dirty="0" smtClean="0"/>
              <a:t>Alfonso Perez Munoz, usually referred to as Alfonso, is a former Spanish footballer, in the striker position.</a:t>
            </a:r>
            <a:endParaRPr lang="en-US" sz="2400" dirty="0"/>
          </a:p>
        </p:txBody>
      </p:sp>
      <p:sp>
        <p:nvSpPr>
          <p:cNvPr id="5" name="Rectangle 4"/>
          <p:cNvSpPr/>
          <p:nvPr/>
        </p:nvSpPr>
        <p:spPr>
          <a:xfrm>
            <a:off x="1447800" y="5253335"/>
            <a:ext cx="7162800" cy="461665"/>
          </a:xfrm>
          <a:prstGeom prst="rect">
            <a:avLst/>
          </a:prstGeom>
        </p:spPr>
        <p:txBody>
          <a:bodyPr wrap="square">
            <a:spAutoFit/>
          </a:bodyPr>
          <a:lstStyle/>
          <a:p>
            <a:r>
              <a:rPr lang="en-US" sz="2400" dirty="0" smtClean="0"/>
              <a:t>Alfonso Perez is a former Spanish football player.</a:t>
            </a:r>
            <a:endParaRPr lang="en-US" sz="2400" dirty="0"/>
          </a:p>
        </p:txBody>
      </p:sp>
      <p:sp>
        <p:nvSpPr>
          <p:cNvPr id="6" name="Down Arrow 5"/>
          <p:cNvSpPr/>
          <p:nvPr/>
        </p:nvSpPr>
        <p:spPr>
          <a:xfrm>
            <a:off x="3810000" y="3928765"/>
            <a:ext cx="609600" cy="82927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Many of the “easy” and “medium” problems have reasonable solutions</a:t>
            </a:r>
          </a:p>
          <a:p>
            <a:pPr lvl="1"/>
            <a:r>
              <a:rPr lang="en-US" dirty="0" smtClean="0"/>
              <a:t>spell checkers</a:t>
            </a:r>
          </a:p>
          <a:p>
            <a:pPr lvl="1"/>
            <a:r>
              <a:rPr lang="en-US" dirty="0" smtClean="0"/>
              <a:t>sentence splitters</a:t>
            </a:r>
          </a:p>
          <a:p>
            <a:pPr lvl="1"/>
            <a:r>
              <a:rPr lang="en-US" dirty="0" smtClean="0"/>
              <a:t>word </a:t>
            </a:r>
            <a:r>
              <a:rPr lang="en-US" dirty="0" err="1" smtClean="0"/>
              <a:t>segementers/tokenizers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a:xfrm>
            <a:off x="457200" y="1447800"/>
            <a:ext cx="7556313" cy="4144963"/>
          </a:xfrm>
        </p:spPr>
        <p:txBody>
          <a:bodyPr/>
          <a:lstStyle/>
          <a:p>
            <a:r>
              <a:rPr lang="en-US" dirty="0" smtClean="0"/>
              <a:t>Parsing</a:t>
            </a:r>
          </a:p>
          <a:p>
            <a:pPr lvl="1"/>
            <a:r>
              <a:rPr lang="en-US" dirty="0" smtClean="0"/>
              <a:t>Stanford Parser (http://nlp.stanford.edu:8080/parser/)</a:t>
            </a:r>
            <a:endParaRPr lang="en-US" dirty="0"/>
          </a:p>
        </p:txBody>
      </p:sp>
      <p:pic>
        <p:nvPicPr>
          <p:cNvPr id="4" name="Picture 3"/>
          <p:cNvPicPr>
            <a:picLocks noChangeAspect="1"/>
          </p:cNvPicPr>
          <p:nvPr/>
        </p:nvPicPr>
        <p:blipFill>
          <a:blip r:embed="rId2"/>
          <a:stretch>
            <a:fillRect/>
          </a:stretch>
        </p:blipFill>
        <p:spPr>
          <a:xfrm>
            <a:off x="2286000" y="2438400"/>
            <a:ext cx="3581400" cy="3763013"/>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Machine translation</a:t>
            </a:r>
          </a:p>
          <a:p>
            <a:pPr lvl="1"/>
            <a:r>
              <a:rPr lang="en-US" dirty="0" smtClean="0"/>
              <a:t>Getting better every year</a:t>
            </a:r>
          </a:p>
          <a:p>
            <a:pPr lvl="1"/>
            <a:r>
              <a:rPr lang="en-US" dirty="0" smtClean="0"/>
              <a:t>enough to get the </a:t>
            </a:r>
            <a:r>
              <a:rPr lang="en-US" dirty="0" err="1" smtClean="0"/>
              <a:t>jist</a:t>
            </a:r>
            <a:r>
              <a:rPr lang="en-US" dirty="0" smtClean="0"/>
              <a:t> of most content, but still no where near a human translation</a:t>
            </a:r>
          </a:p>
          <a:p>
            <a:pPr lvl="1"/>
            <a:r>
              <a:rPr lang="en-US" dirty="0" smtClean="0"/>
              <a:t>better for some types of text</a:t>
            </a:r>
          </a:p>
          <a:p>
            <a:pPr lvl="1"/>
            <a:endParaRPr lang="en-US" dirty="0" smtClean="0"/>
          </a:p>
          <a:p>
            <a:r>
              <a:rPr lang="en-US" dirty="0" err="1" smtClean="0"/>
              <a:t>translate.google.com</a:t>
            </a:r>
            <a:endParaRPr lang="en-US" dirty="0" smtClean="0"/>
          </a:p>
          <a:p>
            <a:r>
              <a:rPr lang="en-US" dirty="0" smtClean="0"/>
              <a:t>Many commercial versions…</a:t>
            </a:r>
          </a:p>
          <a:p>
            <a:pPr lvl="1"/>
            <a:r>
              <a:rPr lang="en-US" dirty="0" err="1" smtClean="0"/>
              <a:t>systran</a:t>
            </a:r>
            <a:endParaRPr lang="en-US" dirty="0" smtClean="0"/>
          </a:p>
          <a:p>
            <a:pPr lvl="1"/>
            <a:r>
              <a:rPr lang="en-US" dirty="0" smtClean="0"/>
              <a:t>language weaver</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914400"/>
          </a:xfrm>
        </p:spPr>
        <p:txBody>
          <a:bodyPr>
            <a:normAutofit/>
          </a:bodyPr>
          <a:lstStyle/>
          <a:p>
            <a:r>
              <a:rPr lang="en-US" dirty="0" err="1" smtClean="0"/>
              <a:t>Administrivia</a:t>
            </a:r>
            <a:endParaRPr lang="en-US" dirty="0"/>
          </a:p>
        </p:txBody>
      </p:sp>
      <p:sp>
        <p:nvSpPr>
          <p:cNvPr id="3" name="Content Placeholder 2"/>
          <p:cNvSpPr>
            <a:spLocks noGrp="1"/>
          </p:cNvSpPr>
          <p:nvPr>
            <p:ph sz="quarter" idx="1"/>
          </p:nvPr>
        </p:nvSpPr>
        <p:spPr>
          <a:xfrm>
            <a:off x="533400" y="1219200"/>
            <a:ext cx="8077200" cy="5257800"/>
          </a:xfrm>
        </p:spPr>
        <p:txBody>
          <a:bodyPr>
            <a:normAutofit/>
          </a:bodyPr>
          <a:lstStyle/>
          <a:p>
            <a:r>
              <a:rPr lang="en-US" dirty="0" smtClean="0">
                <a:hlinkClick r:id="rId2"/>
              </a:rPr>
              <a:t>http://www.cs.pomona.edu/classes/cs159/</a:t>
            </a:r>
            <a:endParaRPr lang="en-US" dirty="0" smtClean="0"/>
          </a:p>
          <a:p>
            <a:pPr lvl="1"/>
            <a:r>
              <a:rPr lang="en-US" dirty="0" smtClean="0"/>
              <a:t>Office hours, schedule, assigned readings, assignments</a:t>
            </a:r>
          </a:p>
          <a:p>
            <a:pPr lvl="1"/>
            <a:r>
              <a:rPr lang="en-US" dirty="0" smtClean="0"/>
              <a:t>Everything will be posted there</a:t>
            </a:r>
          </a:p>
          <a:p>
            <a:r>
              <a:rPr lang="en-US" dirty="0" smtClean="0"/>
              <a:t>Read the “</a:t>
            </a:r>
            <a:r>
              <a:rPr lang="en-US" dirty="0" err="1" smtClean="0"/>
              <a:t>administrivia</a:t>
            </a:r>
            <a:r>
              <a:rPr lang="en-US" dirty="0" smtClean="0"/>
              <a:t>” handout!</a:t>
            </a:r>
          </a:p>
          <a:p>
            <a:pPr lvl="1"/>
            <a:r>
              <a:rPr lang="en-US" dirty="0" smtClean="0"/>
              <a:t>~5 assignments (in a variety of languages)</a:t>
            </a:r>
          </a:p>
          <a:p>
            <a:pPr lvl="1"/>
            <a:r>
              <a:rPr lang="en-US" dirty="0" smtClean="0"/>
              <a:t>4 quizzes (dates are tentative)</a:t>
            </a:r>
          </a:p>
          <a:p>
            <a:pPr lvl="1"/>
            <a:r>
              <a:rPr lang="en-US" dirty="0" smtClean="0"/>
              <a:t>in-class presentation</a:t>
            </a:r>
          </a:p>
          <a:p>
            <a:pPr lvl="1"/>
            <a:r>
              <a:rPr lang="en-US" dirty="0" smtClean="0"/>
              <a:t>final project for the last month</a:t>
            </a:r>
          </a:p>
          <a:p>
            <a:pPr lvl="2"/>
            <a:r>
              <a:rPr lang="en-US" dirty="0" smtClean="0"/>
              <a:t>teams of 2-3 people</a:t>
            </a:r>
          </a:p>
          <a:p>
            <a:pPr lvl="2"/>
            <a:r>
              <a:rPr lang="en-US" dirty="0" smtClean="0"/>
              <a:t>research-like with write-up and presentation</a:t>
            </a:r>
          </a:p>
          <a:p>
            <a:pPr lvl="1"/>
            <a:r>
              <a:rPr lang="en-US" dirty="0" smtClean="0"/>
              <a:t>class participation</a:t>
            </a:r>
          </a:p>
          <a:p>
            <a:pPr lvl="1"/>
            <a:r>
              <a:rPr lang="en-US" dirty="0" smtClean="0"/>
              <a:t>readings</a:t>
            </a:r>
          </a:p>
          <a:p>
            <a:r>
              <a:rPr lang="en-US" dirty="0" smtClean="0"/>
              <a:t>Academic honesty and </a:t>
            </a:r>
            <a:r>
              <a:rPr lang="en-US" dirty="0" smtClean="0"/>
              <a:t>collaboration</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normAutofit lnSpcReduction="10000"/>
          </a:bodyPr>
          <a:lstStyle/>
          <a:p>
            <a:r>
              <a:rPr lang="en-US" dirty="0" smtClean="0"/>
              <a:t>Information retrieval/query answering</a:t>
            </a:r>
          </a:p>
          <a:p>
            <a:pPr lvl="1"/>
            <a:r>
              <a:rPr lang="en-US" dirty="0" smtClean="0"/>
              <a:t>search engines:</a:t>
            </a:r>
          </a:p>
          <a:p>
            <a:pPr lvl="2"/>
            <a:r>
              <a:rPr lang="en-US" dirty="0" smtClean="0"/>
              <a:t>pretty good for some things</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2"/>
            <a:r>
              <a:rPr lang="en-US" dirty="0" smtClean="0"/>
              <a:t>does mostly pattern matching and ranking</a:t>
            </a:r>
          </a:p>
          <a:p>
            <a:pPr lvl="3"/>
            <a:r>
              <a:rPr lang="en-US" dirty="0" smtClean="0"/>
              <a:t>no deep understanding</a:t>
            </a:r>
          </a:p>
          <a:p>
            <a:pPr lvl="3"/>
            <a:r>
              <a:rPr lang="en-US" dirty="0" smtClean="0"/>
              <a:t>still requires user to “find” the answer</a:t>
            </a:r>
            <a:endParaRPr lang="en-US" dirty="0"/>
          </a:p>
        </p:txBody>
      </p:sp>
      <p:pic>
        <p:nvPicPr>
          <p:cNvPr id="4" name="Picture 3"/>
          <p:cNvPicPr>
            <a:picLocks noChangeAspect="1"/>
          </p:cNvPicPr>
          <p:nvPr/>
        </p:nvPicPr>
        <p:blipFill>
          <a:blip r:embed="rId2"/>
          <a:stretch>
            <a:fillRect/>
          </a:stretch>
        </p:blipFill>
        <p:spPr>
          <a:xfrm>
            <a:off x="1143000" y="3543300"/>
            <a:ext cx="6024063" cy="12954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Question answering</a:t>
            </a:r>
          </a:p>
          <a:p>
            <a:pPr lvl="1"/>
            <a:r>
              <a:rPr lang="en-US" dirty="0" smtClean="0"/>
              <a:t>wolfram alpha</a:t>
            </a:r>
          </a:p>
          <a:p>
            <a:pPr lvl="2"/>
            <a:endParaRPr lang="en-US" dirty="0"/>
          </a:p>
        </p:txBody>
      </p:sp>
      <p:pic>
        <p:nvPicPr>
          <p:cNvPr id="4" name="Picture 3"/>
          <p:cNvPicPr>
            <a:picLocks noChangeAspect="1"/>
          </p:cNvPicPr>
          <p:nvPr/>
        </p:nvPicPr>
        <p:blipFill>
          <a:blip r:embed="rId2"/>
          <a:stretch>
            <a:fillRect/>
          </a:stretch>
        </p:blipFill>
        <p:spPr>
          <a:xfrm>
            <a:off x="838200" y="2895600"/>
            <a:ext cx="7467600" cy="354330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Question answering</a:t>
            </a:r>
          </a:p>
          <a:p>
            <a:pPr lvl="1"/>
            <a:r>
              <a:rPr lang="en-US" dirty="0" smtClean="0"/>
              <a:t>wolfram alpha</a:t>
            </a:r>
          </a:p>
          <a:p>
            <a:pPr lvl="2"/>
            <a:endParaRPr lang="en-US" dirty="0"/>
          </a:p>
        </p:txBody>
      </p:sp>
      <p:pic>
        <p:nvPicPr>
          <p:cNvPr id="5" name="Picture 4"/>
          <p:cNvPicPr>
            <a:picLocks noChangeAspect="1"/>
          </p:cNvPicPr>
          <p:nvPr/>
        </p:nvPicPr>
        <p:blipFill>
          <a:blip r:embed="rId2"/>
          <a:stretch>
            <a:fillRect/>
          </a:stretch>
        </p:blipFill>
        <p:spPr>
          <a:xfrm>
            <a:off x="1447800" y="2786063"/>
            <a:ext cx="7429500" cy="33401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Question answering</a:t>
            </a:r>
          </a:p>
          <a:p>
            <a:pPr lvl="1"/>
            <a:r>
              <a:rPr lang="en-US" dirty="0" smtClean="0"/>
              <a:t>Many others…</a:t>
            </a:r>
          </a:p>
          <a:p>
            <a:pPr lvl="2"/>
            <a:r>
              <a:rPr lang="en-US" dirty="0" smtClean="0"/>
              <a:t>TREC question answering competition</a:t>
            </a:r>
          </a:p>
          <a:p>
            <a:pPr lvl="2"/>
            <a:r>
              <a:rPr lang="en-US" dirty="0" smtClean="0"/>
              <a:t>language computer </a:t>
            </a:r>
            <a:r>
              <a:rPr lang="en-US" dirty="0" err="1" smtClean="0"/>
              <a:t>corp</a:t>
            </a:r>
            <a:endParaRPr lang="en-US" dirty="0" smtClean="0"/>
          </a:p>
          <a:p>
            <a:pPr lvl="2"/>
            <a:r>
              <a:rPr lang="en-US" dirty="0" err="1" smtClean="0"/>
              <a:t>answerbus</a:t>
            </a: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Information extraction</a:t>
            </a:r>
          </a:p>
          <a:p>
            <a:pPr lvl="1"/>
            <a:r>
              <a:rPr lang="en-US" dirty="0" smtClean="0"/>
              <a:t>Structured documents (very good!)</a:t>
            </a:r>
          </a:p>
          <a:p>
            <a:pPr lvl="2"/>
            <a:r>
              <a:rPr lang="en-US" dirty="0" smtClean="0">
                <a:hlinkClick r:id="rId2"/>
              </a:rPr>
              <a:t>www.dealtime.com</a:t>
            </a:r>
            <a:endParaRPr lang="en-US" dirty="0" smtClean="0"/>
          </a:p>
          <a:p>
            <a:pPr lvl="2"/>
            <a:r>
              <a:rPr lang="en-US" dirty="0" smtClean="0">
                <a:hlinkClick r:id="rId3"/>
              </a:rPr>
              <a:t>www.froogle.com</a:t>
            </a:r>
            <a:endParaRPr lang="en-US" dirty="0" smtClean="0"/>
          </a:p>
          <a:p>
            <a:pPr lvl="1"/>
            <a:r>
              <a:rPr lang="en-US" dirty="0" smtClean="0"/>
              <a:t>AKT technologies</a:t>
            </a:r>
          </a:p>
          <a:p>
            <a:pPr lvl="1"/>
            <a:endParaRPr lang="en-US" dirty="0" smtClean="0"/>
          </a:p>
          <a:p>
            <a:pPr lvl="1"/>
            <a:r>
              <a:rPr lang="en-US" dirty="0" smtClean="0"/>
              <a:t>Lots of these</a:t>
            </a:r>
          </a:p>
          <a:p>
            <a:pPr lvl="2"/>
            <a:r>
              <a:rPr lang="en-US" dirty="0" err="1" smtClean="0"/>
              <a:t>FlipDog</a:t>
            </a:r>
            <a:endParaRPr lang="en-US" dirty="0" smtClean="0"/>
          </a:p>
          <a:p>
            <a:pPr lvl="2"/>
            <a:r>
              <a:rPr lang="en-US" dirty="0" err="1" smtClean="0"/>
              <a:t>WhizBang</a:t>
            </a:r>
            <a:r>
              <a:rPr lang="en-US" dirty="0" smtClean="0"/>
              <a:t>! Labs</a:t>
            </a:r>
          </a:p>
          <a:p>
            <a:pPr lvl="2"/>
            <a:r>
              <a:rPr lang="en-US" dirty="0" smtClean="0"/>
              <a:t>…</a:t>
            </a:r>
          </a:p>
          <a:p>
            <a:pPr lvl="2"/>
            <a:r>
              <a:rPr lang="en-US" dirty="0" smtClean="0"/>
              <a:t>work fairly well</a:t>
            </a:r>
          </a:p>
        </p:txBody>
      </p:sp>
      <p:pic>
        <p:nvPicPr>
          <p:cNvPr id="4" name="Picture 3"/>
          <p:cNvPicPr>
            <a:picLocks noChangeAspect="1"/>
          </p:cNvPicPr>
          <p:nvPr/>
        </p:nvPicPr>
        <p:blipFill>
          <a:blip r:embed="rId4"/>
          <a:stretch>
            <a:fillRect/>
          </a:stretch>
        </p:blipFill>
        <p:spPr>
          <a:xfrm>
            <a:off x="3486150" y="3369365"/>
            <a:ext cx="5657850" cy="3488635"/>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lstStyle/>
          <a:p>
            <a:r>
              <a:rPr lang="en-US" dirty="0" smtClean="0"/>
              <a:t>Summarization</a:t>
            </a:r>
          </a:p>
          <a:p>
            <a:pPr lvl="1"/>
            <a:r>
              <a:rPr lang="en-US" dirty="0" err="1" smtClean="0"/>
              <a:t>NewsBlaster</a:t>
            </a:r>
            <a:r>
              <a:rPr lang="en-US" dirty="0" smtClean="0"/>
              <a:t> (Columbia)</a:t>
            </a:r>
          </a:p>
          <a:p>
            <a:pPr lvl="2"/>
            <a:r>
              <a:rPr lang="en-US" dirty="0" smtClean="0">
                <a:hlinkClick r:id="rId2"/>
              </a:rPr>
              <a:t>http://newsblaster.cs.columbia.edu/</a:t>
            </a:r>
            <a:endParaRPr lang="en-US" dirty="0" smtClean="0"/>
          </a:p>
          <a:p>
            <a:pPr lvl="2">
              <a:buNone/>
            </a:pPr>
            <a:endParaRPr lang="en-US" dirty="0" smtClean="0"/>
          </a:p>
        </p:txBody>
      </p:sp>
      <p:pic>
        <p:nvPicPr>
          <p:cNvPr id="4" name="Picture 3"/>
          <p:cNvPicPr>
            <a:picLocks noChangeAspect="1"/>
          </p:cNvPicPr>
          <p:nvPr/>
        </p:nvPicPr>
        <p:blipFill>
          <a:blip r:embed="rId3"/>
          <a:stretch>
            <a:fillRect/>
          </a:stretch>
        </p:blipFill>
        <p:spPr>
          <a:xfrm>
            <a:off x="1905000" y="3396814"/>
            <a:ext cx="4775200" cy="3080186"/>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now?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Voice recognition</a:t>
            </a:r>
          </a:p>
          <a:p>
            <a:pPr lvl="1"/>
            <a:r>
              <a:rPr lang="en-US" dirty="0" smtClean="0"/>
              <a:t>pretty good, particularly with speaker training</a:t>
            </a:r>
          </a:p>
          <a:p>
            <a:pPr lvl="2"/>
            <a:r>
              <a:rPr lang="en-US" dirty="0" smtClean="0"/>
              <a:t>Apple OS has one built in:</a:t>
            </a:r>
          </a:p>
          <a:p>
            <a:pPr lvl="3"/>
            <a:r>
              <a:rPr lang="en-US" dirty="0" smtClean="0"/>
              <a:t>“What time is it?”</a:t>
            </a:r>
          </a:p>
          <a:p>
            <a:pPr lvl="3"/>
            <a:r>
              <a:rPr lang="en-US" dirty="0" smtClean="0"/>
              <a:t>“Switch to finder”</a:t>
            </a:r>
          </a:p>
          <a:p>
            <a:pPr lvl="3"/>
            <a:r>
              <a:rPr lang="en-US" dirty="0" smtClean="0"/>
              <a:t>“Hide this application”</a:t>
            </a:r>
          </a:p>
          <a:p>
            <a:pPr lvl="2"/>
            <a:r>
              <a:rPr lang="en-US" dirty="0" smtClean="0"/>
              <a:t>IBM </a:t>
            </a:r>
            <a:r>
              <a:rPr lang="en-US" dirty="0" err="1" smtClean="0"/>
              <a:t>ViaVoice</a:t>
            </a:r>
            <a:endParaRPr lang="en-US" dirty="0" smtClean="0"/>
          </a:p>
          <a:p>
            <a:pPr lvl="2"/>
            <a:r>
              <a:rPr lang="en-US" dirty="0" smtClean="0"/>
              <a:t>Dragon Naturally Speaking</a:t>
            </a:r>
          </a:p>
          <a:p>
            <a:r>
              <a:rPr lang="en-US" dirty="0" smtClean="0"/>
              <a:t>Speech generation</a:t>
            </a:r>
          </a:p>
          <a:p>
            <a:pPr lvl="1"/>
            <a:r>
              <a:rPr lang="en-US" dirty="0" smtClean="0"/>
              <a:t>The systems can generate the words, but getting the subtle nuances right is still tricky</a:t>
            </a:r>
          </a:p>
          <a:p>
            <a:pPr lvl="2"/>
            <a:r>
              <a:rPr lang="en-US" dirty="0" smtClean="0"/>
              <a:t>Apple OS – select text: CMD+SHIFT+T</a:t>
            </a:r>
          </a:p>
          <a:p>
            <a:pPr lvl="2"/>
            <a:r>
              <a:rPr lang="en-US" dirty="0" err="1" smtClean="0"/>
              <a:t>translate.google.com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Administrivia</a:t>
            </a:r>
            <a:endParaRPr lang="en-US" dirty="0"/>
          </a:p>
        </p:txBody>
      </p:sp>
      <p:sp>
        <p:nvSpPr>
          <p:cNvPr id="3" name="Content Placeholder 2"/>
          <p:cNvSpPr>
            <a:spLocks noGrp="1"/>
          </p:cNvSpPr>
          <p:nvPr>
            <p:ph idx="1"/>
          </p:nvPr>
        </p:nvSpPr>
        <p:spPr/>
        <p:txBody>
          <a:bodyPr/>
          <a:lstStyle/>
          <a:p>
            <a:r>
              <a:rPr lang="en-US" dirty="0" smtClean="0"/>
              <a:t>First assignment posted already</a:t>
            </a:r>
          </a:p>
          <a:p>
            <a:pPr lvl="1"/>
            <a:r>
              <a:rPr lang="en-US" dirty="0" smtClean="0"/>
              <a:t>Shouldn’t take too long</a:t>
            </a:r>
          </a:p>
          <a:p>
            <a:pPr lvl="1"/>
            <a:r>
              <a:rPr lang="en-US" dirty="0" smtClean="0"/>
              <a:t>Due Monday at the beginning of class</a:t>
            </a:r>
          </a:p>
          <a:p>
            <a:pPr lvl="1"/>
            <a:endParaRPr lang="en-US" dirty="0" smtClean="0"/>
          </a:p>
          <a:p>
            <a:r>
              <a:rPr lang="en-US" dirty="0" smtClean="0"/>
              <a:t>CS colloquium tomorrow</a:t>
            </a:r>
          </a:p>
          <a:p>
            <a:pPr lvl="1"/>
            <a:r>
              <a:rPr lang="en-US" dirty="0" smtClean="0"/>
              <a:t>Text simplification</a:t>
            </a:r>
          </a:p>
          <a:p>
            <a:pPr lvl="1"/>
            <a:r>
              <a:rPr lang="en-US" dirty="0" smtClean="0"/>
              <a:t>4:15pm Rose Hill Theatre</a:t>
            </a:r>
          </a:p>
          <a:p>
            <a:pPr lvl="1"/>
            <a:endParaRPr lang="en-US" dirty="0" smtClean="0"/>
          </a:p>
          <a:p>
            <a:r>
              <a:rPr lang="en-US" smtClean="0"/>
              <a:t>CS accounts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expect…</a:t>
            </a:r>
            <a:endParaRPr lang="en-US" dirty="0"/>
          </a:p>
        </p:txBody>
      </p:sp>
      <p:sp>
        <p:nvSpPr>
          <p:cNvPr id="3" name="Content Placeholder 2"/>
          <p:cNvSpPr>
            <a:spLocks noGrp="1"/>
          </p:cNvSpPr>
          <p:nvPr>
            <p:ph idx="1"/>
          </p:nvPr>
        </p:nvSpPr>
        <p:spPr/>
        <p:txBody>
          <a:bodyPr>
            <a:normAutofit lnSpcReduction="10000"/>
          </a:bodyPr>
          <a:lstStyle/>
          <a:p>
            <a:r>
              <a:rPr lang="en-US" dirty="0" smtClean="0"/>
              <a:t>This course will be challenging for many of you</a:t>
            </a:r>
          </a:p>
          <a:p>
            <a:pPr lvl="1"/>
            <a:r>
              <a:rPr lang="en-US" dirty="0" smtClean="0"/>
              <a:t>assignments will be non-trivial</a:t>
            </a:r>
          </a:p>
          <a:p>
            <a:pPr lvl="1"/>
            <a:r>
              <a:rPr lang="en-US" dirty="0" smtClean="0"/>
              <a:t>content can be challenging</a:t>
            </a:r>
          </a:p>
          <a:p>
            <a:r>
              <a:rPr lang="en-US" dirty="0" smtClean="0"/>
              <a:t>But it is a fun field!</a:t>
            </a:r>
          </a:p>
          <a:p>
            <a:r>
              <a:rPr lang="en-US" dirty="0" smtClean="0"/>
              <a:t>We’ll cover</a:t>
            </a:r>
          </a:p>
          <a:p>
            <a:pPr lvl="1"/>
            <a:r>
              <a:rPr lang="en-US" dirty="0" smtClean="0"/>
              <a:t>basic linguistics</a:t>
            </a:r>
          </a:p>
          <a:p>
            <a:pPr lvl="1"/>
            <a:r>
              <a:rPr lang="en-US" dirty="0" smtClean="0"/>
              <a:t>probability</a:t>
            </a:r>
          </a:p>
          <a:p>
            <a:pPr lvl="1"/>
            <a:r>
              <a:rPr lang="en-US" dirty="0" smtClean="0"/>
              <a:t>the common problems</a:t>
            </a:r>
          </a:p>
          <a:p>
            <a:pPr lvl="1"/>
            <a:r>
              <a:rPr lang="en-US" dirty="0" smtClean="0"/>
              <a:t>many</a:t>
            </a:r>
            <a:r>
              <a:rPr lang="en-US" dirty="0" smtClean="0"/>
              <a:t> techniques and algorithms</a:t>
            </a:r>
            <a:endParaRPr lang="en-US" dirty="0" smtClean="0"/>
          </a:p>
          <a:p>
            <a:pPr lvl="1"/>
            <a:r>
              <a:rPr lang="en-US" dirty="0" smtClean="0"/>
              <a:t>common </a:t>
            </a:r>
            <a:r>
              <a:rPr lang="en-US" dirty="0" smtClean="0"/>
              <a:t>learning techniques</a:t>
            </a:r>
            <a:endParaRPr lang="en-US" dirty="0" smtClean="0"/>
          </a:p>
          <a:p>
            <a:pPr lvl="1"/>
            <a:r>
              <a:rPr lang="en-US" dirty="0" smtClean="0"/>
              <a:t>applications</a:t>
            </a:r>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and goals</a:t>
            </a:r>
            <a:endParaRPr lang="en-US" dirty="0"/>
          </a:p>
        </p:txBody>
      </p:sp>
      <p:sp>
        <p:nvSpPr>
          <p:cNvPr id="3" name="Content Placeholder 2"/>
          <p:cNvSpPr>
            <a:spLocks noGrp="1"/>
          </p:cNvSpPr>
          <p:nvPr>
            <p:ph idx="1"/>
          </p:nvPr>
        </p:nvSpPr>
        <p:spPr>
          <a:xfrm>
            <a:off x="498474" y="1600200"/>
            <a:ext cx="7556313" cy="4525963"/>
          </a:xfrm>
        </p:spPr>
        <p:txBody>
          <a:bodyPr/>
          <a:lstStyle/>
          <a:p>
            <a:r>
              <a:rPr lang="en-US" dirty="0" smtClean="0"/>
              <a:t>Requirements</a:t>
            </a:r>
            <a:endParaRPr lang="en-US" dirty="0" smtClean="0"/>
          </a:p>
          <a:p>
            <a:pPr lvl="1"/>
            <a:r>
              <a:rPr lang="en-US" dirty="0" smtClean="0"/>
              <a:t>Competent programmer</a:t>
            </a:r>
          </a:p>
          <a:p>
            <a:pPr lvl="2"/>
            <a:r>
              <a:rPr lang="en-US" dirty="0" smtClean="0"/>
              <a:t>Mostly in Java, but I may allow/encourage other languages</a:t>
            </a:r>
          </a:p>
          <a:p>
            <a:pPr lvl="1"/>
            <a:r>
              <a:rPr lang="en-US" dirty="0" smtClean="0"/>
              <a:t>Comfortable with mathematical thinking</a:t>
            </a:r>
          </a:p>
          <a:p>
            <a:pPr lvl="2"/>
            <a:r>
              <a:rPr lang="en-US" dirty="0" smtClean="0"/>
              <a:t>We’ll use a fair amount of probability, which I will review</a:t>
            </a:r>
          </a:p>
          <a:p>
            <a:pPr lvl="2"/>
            <a:r>
              <a:rPr lang="en-US" dirty="0" smtClean="0"/>
              <a:t>Other basic concepts, like logs, summation, etc</a:t>
            </a:r>
            <a:r>
              <a:rPr lang="en-US" dirty="0" smtClean="0"/>
              <a:t>.</a:t>
            </a:r>
          </a:p>
          <a:p>
            <a:pPr lvl="1"/>
            <a:r>
              <a:rPr lang="en-US" dirty="0" smtClean="0"/>
              <a:t>Data structures</a:t>
            </a:r>
          </a:p>
          <a:p>
            <a:pPr lvl="2"/>
            <a:r>
              <a:rPr lang="en-US" dirty="0" smtClean="0"/>
              <a:t>trees, </a:t>
            </a:r>
            <a:r>
              <a:rPr lang="en-US" dirty="0" err="1" smtClean="0"/>
              <a:t>hashtables</a:t>
            </a:r>
            <a:r>
              <a:rPr lang="en-US" dirty="0" smtClean="0"/>
              <a:t>, etc.</a:t>
            </a:r>
            <a:endParaRPr lang="en-US" dirty="0" smtClean="0"/>
          </a:p>
          <a:p>
            <a:r>
              <a:rPr lang="en-US" dirty="0" smtClean="0"/>
              <a:t>Goals</a:t>
            </a:r>
          </a:p>
          <a:p>
            <a:pPr lvl="1"/>
            <a:r>
              <a:rPr lang="en-US" dirty="0" smtClean="0"/>
              <a:t>Learn the problems and techniques of NLP</a:t>
            </a:r>
          </a:p>
          <a:p>
            <a:pPr lvl="1"/>
            <a:r>
              <a:rPr lang="en-US" dirty="0" smtClean="0"/>
              <a:t>Build real NLP tools</a:t>
            </a:r>
          </a:p>
          <a:p>
            <a:pPr lvl="1"/>
            <a:r>
              <a:rPr lang="en-US" dirty="0" smtClean="0"/>
              <a:t>Understand what the current research problems are in the field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NLP?</a:t>
            </a:r>
            <a:endParaRPr lang="en-US" dirty="0"/>
          </a:p>
        </p:txBody>
      </p:sp>
      <p:grpSp>
        <p:nvGrpSpPr>
          <p:cNvPr id="6" name="Group 5"/>
          <p:cNvGrpSpPr/>
          <p:nvPr/>
        </p:nvGrpSpPr>
        <p:grpSpPr>
          <a:xfrm>
            <a:off x="498474" y="2514600"/>
            <a:ext cx="7807326" cy="1632466"/>
            <a:chOff x="498474" y="2514600"/>
            <a:chExt cx="7807326" cy="1632466"/>
          </a:xfrm>
        </p:grpSpPr>
        <p:sp>
          <p:nvSpPr>
            <p:cNvPr id="4" name="Rectangle 3"/>
            <p:cNvSpPr/>
            <p:nvPr/>
          </p:nvSpPr>
          <p:spPr>
            <a:xfrm>
              <a:off x="498474" y="2514600"/>
              <a:ext cx="7807326" cy="1015663"/>
            </a:xfrm>
            <a:prstGeom prst="rect">
              <a:avLst/>
            </a:prstGeom>
          </p:spPr>
          <p:txBody>
            <a:bodyPr wrap="square">
              <a:spAutoFit/>
            </a:bodyPr>
            <a:lstStyle/>
            <a:p>
              <a:r>
                <a:rPr lang="en-US" sz="2000" dirty="0" smtClean="0"/>
                <a:t>Natural language processing (NLP) is a field of computer science and linguistics concerned with the interactions between computers and human (natural) languages.</a:t>
              </a:r>
              <a:endParaRPr lang="en-US" sz="2000" dirty="0"/>
            </a:p>
          </p:txBody>
        </p:sp>
        <p:sp>
          <p:nvSpPr>
            <p:cNvPr id="5" name="TextBox 4"/>
            <p:cNvSpPr txBox="1"/>
            <p:nvPr/>
          </p:nvSpPr>
          <p:spPr>
            <a:xfrm>
              <a:off x="6606987" y="3777734"/>
              <a:ext cx="1447800" cy="369332"/>
            </a:xfrm>
            <a:prstGeom prst="rect">
              <a:avLst/>
            </a:prstGeom>
            <a:noFill/>
          </p:spPr>
          <p:txBody>
            <a:bodyPr wrap="square" rtlCol="0">
              <a:spAutoFit/>
            </a:bodyPr>
            <a:lstStyle/>
            <a:p>
              <a:r>
                <a:rPr lang="en-US" dirty="0" smtClean="0"/>
                <a:t>- Wikipedia</a:t>
              </a: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NLP?</a:t>
            </a:r>
            <a:endParaRPr lang="en-US" dirty="0"/>
          </a:p>
        </p:txBody>
      </p:sp>
      <p:grpSp>
        <p:nvGrpSpPr>
          <p:cNvPr id="3" name="Group 5"/>
          <p:cNvGrpSpPr/>
          <p:nvPr/>
        </p:nvGrpSpPr>
        <p:grpSpPr>
          <a:xfrm>
            <a:off x="498474" y="2514600"/>
            <a:ext cx="7807326" cy="1632466"/>
            <a:chOff x="498474" y="2514600"/>
            <a:chExt cx="7807326" cy="1632466"/>
          </a:xfrm>
        </p:grpSpPr>
        <p:sp>
          <p:nvSpPr>
            <p:cNvPr id="4" name="Rectangle 3"/>
            <p:cNvSpPr/>
            <p:nvPr/>
          </p:nvSpPr>
          <p:spPr>
            <a:xfrm>
              <a:off x="498474" y="2514600"/>
              <a:ext cx="7807326" cy="707886"/>
            </a:xfrm>
            <a:prstGeom prst="rect">
              <a:avLst/>
            </a:prstGeom>
          </p:spPr>
          <p:txBody>
            <a:bodyPr wrap="square">
              <a:spAutoFit/>
            </a:bodyPr>
            <a:lstStyle/>
            <a:p>
              <a:r>
                <a:rPr lang="en-US" sz="2000" dirty="0" smtClean="0"/>
                <a:t>The goal of this new field is to get computers to perform useful tasks involving human language…</a:t>
              </a:r>
              <a:endParaRPr lang="en-US" sz="2000" dirty="0"/>
            </a:p>
          </p:txBody>
        </p:sp>
        <p:sp>
          <p:nvSpPr>
            <p:cNvPr id="5" name="TextBox 4"/>
            <p:cNvSpPr txBox="1"/>
            <p:nvPr/>
          </p:nvSpPr>
          <p:spPr>
            <a:xfrm>
              <a:off x="5943600" y="3777734"/>
              <a:ext cx="2111187" cy="369332"/>
            </a:xfrm>
            <a:prstGeom prst="rect">
              <a:avLst/>
            </a:prstGeom>
            <a:noFill/>
          </p:spPr>
          <p:txBody>
            <a:bodyPr wrap="square" rtlCol="0">
              <a:spAutoFit/>
            </a:bodyPr>
            <a:lstStyle/>
            <a:p>
              <a:r>
                <a:rPr lang="en-US" dirty="0" smtClean="0"/>
                <a:t>- The book</a:t>
              </a:r>
              <a:endParaRPr lang="en-US"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Natural text</a:t>
            </a:r>
            <a:endParaRPr lang="en-US" dirty="0"/>
          </a:p>
        </p:txBody>
      </p:sp>
      <p:sp>
        <p:nvSpPr>
          <p:cNvPr id="3" name="Content Placeholder 2"/>
          <p:cNvSpPr>
            <a:spLocks noGrp="1"/>
          </p:cNvSpPr>
          <p:nvPr>
            <p:ph idx="1"/>
          </p:nvPr>
        </p:nvSpPr>
        <p:spPr>
          <a:xfrm>
            <a:off x="498474" y="3695701"/>
            <a:ext cx="7556313" cy="647699"/>
          </a:xfrm>
        </p:spPr>
        <p:txBody>
          <a:bodyPr/>
          <a:lstStyle/>
          <a:p>
            <a:r>
              <a:rPr lang="en-US" dirty="0" smtClean="0"/>
              <a:t>Natural text is written by people, generally for people</a:t>
            </a:r>
          </a:p>
          <a:p>
            <a:endParaRPr lang="en-US" dirty="0"/>
          </a:p>
        </p:txBody>
      </p:sp>
      <p:pic>
        <p:nvPicPr>
          <p:cNvPr id="4" name="Picture 3"/>
          <p:cNvPicPr>
            <a:picLocks noChangeAspect="1"/>
          </p:cNvPicPr>
          <p:nvPr/>
        </p:nvPicPr>
        <p:blipFill>
          <a:blip r:embed="rId2"/>
          <a:stretch>
            <a:fillRect/>
          </a:stretch>
        </p:blipFill>
        <p:spPr>
          <a:xfrm>
            <a:off x="7315200" y="52568"/>
            <a:ext cx="1752600" cy="1852432"/>
          </a:xfrm>
          <a:prstGeom prst="rect">
            <a:avLst/>
          </a:prstGeom>
        </p:spPr>
      </p:pic>
      <p:sp>
        <p:nvSpPr>
          <p:cNvPr id="5" name="Rectangle 4"/>
          <p:cNvSpPr/>
          <p:nvPr/>
        </p:nvSpPr>
        <p:spPr>
          <a:xfrm>
            <a:off x="663387" y="1600200"/>
            <a:ext cx="7391400" cy="1200328"/>
          </a:xfrm>
          <a:prstGeom prst="rect">
            <a:avLst/>
          </a:prstGeom>
        </p:spPr>
        <p:txBody>
          <a:bodyPr wrap="square">
            <a:spAutoFit/>
          </a:bodyPr>
          <a:lstStyle/>
          <a:p>
            <a:pPr algn="l"/>
            <a:r>
              <a:rPr lang="en-US" sz="2400" dirty="0" smtClean="0"/>
              <a:t>“A growing number of businesses are making </a:t>
            </a:r>
            <a:r>
              <a:rPr lang="en-US" sz="2400" dirty="0" err="1" smtClean="0"/>
              <a:t>Facebook</a:t>
            </a:r>
            <a:r>
              <a:rPr lang="en-US" sz="2400" dirty="0" smtClean="0"/>
              <a:t> an indispensible part of hanging out their shingles. Small businesses are using …”</a:t>
            </a:r>
            <a:endParaRPr lang="en-US" sz="2400" dirty="0"/>
          </a:p>
        </p:txBody>
      </p:sp>
      <p:sp>
        <p:nvSpPr>
          <p:cNvPr id="6" name="TextBox 5"/>
          <p:cNvSpPr txBox="1"/>
          <p:nvPr/>
        </p:nvSpPr>
        <p:spPr>
          <a:xfrm>
            <a:off x="990600" y="5213866"/>
            <a:ext cx="7197726" cy="830997"/>
          </a:xfrm>
          <a:prstGeom prst="rect">
            <a:avLst/>
          </a:prstGeom>
          <a:noFill/>
        </p:spPr>
        <p:txBody>
          <a:bodyPr wrap="square" rtlCol="0">
            <a:spAutoFit/>
          </a:bodyPr>
          <a:lstStyle/>
          <a:p>
            <a:r>
              <a:rPr lang="en-US" sz="2400" dirty="0" smtClean="0">
                <a:solidFill>
                  <a:srgbClr val="FF0000"/>
                </a:solidFill>
              </a:rPr>
              <a:t>Why do we even care about natural text in computer science? </a:t>
            </a:r>
            <a:endParaRPr lang="en-US" sz="2400"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770</TotalTime>
  <Words>1519</Words>
  <Application>Microsoft Macintosh PowerPoint</Application>
  <PresentationFormat>On-screen Show (4:3)</PresentationFormat>
  <Paragraphs>290</Paragraphs>
  <Slides>36</Slides>
  <Notes>3</Notes>
  <HiddenSlides>0</HiddenSlides>
  <MMClips>0</MMClips>
  <ScaleCrop>false</ScaleCrop>
  <HeadingPairs>
    <vt:vector size="4" baseType="variant">
      <vt:variant>
        <vt:lpstr>Design Template</vt:lpstr>
      </vt:variant>
      <vt:variant>
        <vt:i4>1</vt:i4>
      </vt:variant>
      <vt:variant>
        <vt:lpstr>Slide Titles</vt:lpstr>
      </vt:variant>
      <vt:variant>
        <vt:i4>36</vt:i4>
      </vt:variant>
    </vt:vector>
  </HeadingPairs>
  <TitlesOfParts>
    <vt:vector size="37" baseType="lpstr">
      <vt:lpstr>Advantage</vt:lpstr>
      <vt:lpstr>Natural Language Processing</vt:lpstr>
      <vt:lpstr>Who are you and why are you here?</vt:lpstr>
      <vt:lpstr>Administrivia</vt:lpstr>
      <vt:lpstr>Administrivia</vt:lpstr>
      <vt:lpstr>What to expect…</vt:lpstr>
      <vt:lpstr>Requirements and goals</vt:lpstr>
      <vt:lpstr>What is NLP?</vt:lpstr>
      <vt:lpstr>What is NLP?</vt:lpstr>
      <vt:lpstr>Key: Natural text</vt:lpstr>
      <vt:lpstr>Why do we need computers for dealing with natural text?</vt:lpstr>
      <vt:lpstr>Web is just the start…</vt:lpstr>
      <vt:lpstr>Why is NLP hard? </vt:lpstr>
      <vt:lpstr>Why is NLP hard?</vt:lpstr>
      <vt:lpstr>Why is NLP hard?</vt:lpstr>
      <vt:lpstr>Different levels of NLP</vt:lpstr>
      <vt:lpstr>NLP problems and applications</vt:lpstr>
      <vt:lpstr>NLP problems and applications</vt:lpstr>
      <vt:lpstr>NLP problems and applications</vt:lpstr>
      <vt:lpstr>NLP problems and applications</vt:lpstr>
      <vt:lpstr>NLP problems and applications</vt:lpstr>
      <vt:lpstr>NLP problems and applications</vt:lpstr>
      <vt:lpstr>NLP problems and applications</vt:lpstr>
      <vt:lpstr>NLP problems and applications</vt:lpstr>
      <vt:lpstr>NLP problems and applications</vt:lpstr>
      <vt:lpstr>NLP problems and applications</vt:lpstr>
      <vt:lpstr>NLP problems and applications</vt:lpstr>
      <vt:lpstr>Where are we now?</vt:lpstr>
      <vt:lpstr>Where are we now?</vt:lpstr>
      <vt:lpstr>Where are we now?</vt:lpstr>
      <vt:lpstr>Where are we now?</vt:lpstr>
      <vt:lpstr>Where are we now?</vt:lpstr>
      <vt:lpstr>Where are we now?</vt:lpstr>
      <vt:lpstr>Where are we now?</vt:lpstr>
      <vt:lpstr>Where are we now?</vt:lpstr>
      <vt:lpstr>Where are we now?</vt:lpstr>
      <vt:lpstr>Where are we now?</vt:lpstr>
    </vt:vector>
  </TitlesOfParts>
  <Company>Pomona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 Kauchak</dc:creator>
  <cp:lastModifiedBy>Dave Kauchak</cp:lastModifiedBy>
  <cp:revision>95</cp:revision>
  <dcterms:created xsi:type="dcterms:W3CDTF">2011-01-19T20:39:30Z</dcterms:created>
  <dcterms:modified xsi:type="dcterms:W3CDTF">2011-01-19T21:14:14Z</dcterms:modified>
</cp:coreProperties>
</file>