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9" r:id="rId1"/>
  </p:sldMasterIdLst>
  <p:sldIdLst>
    <p:sldId id="256" r:id="rId2"/>
    <p:sldId id="258" r:id="rId3"/>
    <p:sldId id="260" r:id="rId4"/>
    <p:sldId id="261" r:id="rId5"/>
    <p:sldId id="262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289" r:id="rId26"/>
    <p:sldId id="288" r:id="rId27"/>
    <p:sldId id="397" r:id="rId28"/>
    <p:sldId id="290" r:id="rId29"/>
    <p:sldId id="398" r:id="rId30"/>
    <p:sldId id="399" r:id="rId31"/>
    <p:sldId id="400" r:id="rId32"/>
    <p:sldId id="401" r:id="rId33"/>
    <p:sldId id="402" r:id="rId34"/>
    <p:sldId id="403" r:id="rId35"/>
    <p:sldId id="404" r:id="rId36"/>
    <p:sldId id="306" r:id="rId37"/>
    <p:sldId id="307" r:id="rId38"/>
    <p:sldId id="309" r:id="rId39"/>
    <p:sldId id="310" r:id="rId40"/>
    <p:sldId id="311" r:id="rId41"/>
    <p:sldId id="312" r:id="rId42"/>
    <p:sldId id="313" r:id="rId43"/>
    <p:sldId id="315" r:id="rId44"/>
    <p:sldId id="316" r:id="rId45"/>
    <p:sldId id="317" r:id="rId46"/>
    <p:sldId id="406" r:id="rId47"/>
    <p:sldId id="407" r:id="rId48"/>
    <p:sldId id="318" r:id="rId49"/>
    <p:sldId id="331" r:id="rId50"/>
    <p:sldId id="333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70158B"/>
    <a:srgbClr val="00FF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40" autoAdjust="0"/>
    <p:restoredTop sz="94660"/>
  </p:normalViewPr>
  <p:slideViewPr>
    <p:cSldViewPr>
      <p:cViewPr varScale="1">
        <p:scale>
          <a:sx n="106" d="100"/>
          <a:sy n="106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theme" Target="theme/theme1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tableStyles" Target="tableStyles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printerSettings" Target="printerSettings/printerSettings1.bin"/><Relationship Id="rId54" Type="http://schemas.openxmlformats.org/officeDocument/2006/relationships/viewProps" Target="viewProps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presProps" Target="presProp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-110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DA28433-337D-5E47-B61E-05856459EA7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23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F6E5920-CADE-6A4D-BF3C-484FC2ED70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4FF07D9-F8D3-E943-A586-CC9EF3264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5C41F69-4BBA-FD41-B6B2-513BF5A90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C517782-7166-574F-A98F-679EA67B3B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59D1F3B-4A5A-3840-B8C2-7D75CAC017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FF183F-D9A8-ED46-9277-98CEF6C182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2AC4A93-F50C-924B-9BA7-939B16BA9C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191C02-6C31-C341-B14D-5F9031791C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B4E5C34-D45F-CE4A-8EFE-45AE0C6C7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2F7715-9AFF-2447-B887-A770A6743F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1D2ABC2-9085-6641-8C59-27C506FC7EA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-110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10" charset="2"/>
        <a:buChar char="l"/>
        <a:defRPr sz="2600">
          <a:solidFill>
            <a:schemeClr val="tx1"/>
          </a:solidFill>
          <a:latin typeface="+mn-lt"/>
          <a:ea typeface="ＭＳ Ｐゴシック" pitchFamily="-110" charset="-128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-110" charset="2"/>
        <a:buChar char="l"/>
        <a:defRPr sz="2300">
          <a:solidFill>
            <a:schemeClr val="tx1"/>
          </a:solidFill>
          <a:latin typeface="+mn-lt"/>
          <a:ea typeface="ＭＳ Ｐゴシック" pitchFamily="-110" charset="-128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Kauchak</a:t>
            </a:r>
          </a:p>
          <a:p>
            <a:r>
              <a:rPr lang="en-US" dirty="0" smtClean="0"/>
              <a:t>cs062</a:t>
            </a:r>
          </a:p>
          <a:p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09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67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8006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362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67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105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362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1  7</a:t>
            </a:r>
            <a:r>
              <a:rPr lang="en-US" sz="3200" dirty="0" smtClean="0"/>
              <a:t>  </a:t>
            </a:r>
            <a:r>
              <a:rPr lang="en-US" sz="3200" dirty="0"/>
              <a:t>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67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362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1  7  </a:t>
            </a:r>
            <a:r>
              <a:rPr lang="en-US" sz="3200" dirty="0"/>
              <a:t>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8006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1  7  </a:t>
            </a:r>
            <a:r>
              <a:rPr lang="en-US" sz="3200" dirty="0"/>
              <a:t>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029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</a:t>
            </a:r>
            <a:r>
              <a:rPr lang="en-US" sz="3200" dirty="0" smtClean="0">
                <a:solidFill>
                  <a:srgbClr val="FF0000"/>
                </a:solidFill>
              </a:rPr>
              <a:t>2  </a:t>
            </a:r>
            <a:r>
              <a:rPr lang="en-US" sz="3200" dirty="0">
                <a:solidFill>
                  <a:srgbClr val="FF0000"/>
                </a:solidFill>
              </a:rPr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029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14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14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676400" y="4114800"/>
            <a:ext cx="464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What’s happening?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381000"/>
            <a:ext cx="6096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endParaRPr lang="en-US" dirty="0" smtClean="0"/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</a:p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4953000"/>
            <a:ext cx="510227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does this method do?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14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16"/>
          <p:cNvSpPr>
            <a:spLocks/>
          </p:cNvSpPr>
          <p:nvPr/>
        </p:nvSpPr>
        <p:spPr bwMode="auto">
          <a:xfrm rot="16200000">
            <a:off x="2050256" y="2659857"/>
            <a:ext cx="547687" cy="1295400"/>
          </a:xfrm>
          <a:prstGeom prst="leftBrace">
            <a:avLst>
              <a:gd name="adj1" fmla="val 197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828800" y="38100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ea typeface="Arial" pitchFamily="-110" charset="0"/>
                <a:cs typeface="Arial" pitchFamily="-110" charset="0"/>
              </a:rPr>
              <a:t>≤ pivot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971800" y="38100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ea typeface="Arial" pitchFamily="-110" charset="0"/>
                <a:cs typeface="Arial" pitchFamily="-110" charset="0"/>
              </a:rPr>
              <a:t>&gt; pivot</a:t>
            </a:r>
          </a:p>
        </p:txBody>
      </p:sp>
      <p:sp>
        <p:nvSpPr>
          <p:cNvPr id="21" name="AutoShape 20"/>
          <p:cNvSpPr>
            <a:spLocks/>
          </p:cNvSpPr>
          <p:nvPr/>
        </p:nvSpPr>
        <p:spPr bwMode="auto">
          <a:xfrm rot="16200000">
            <a:off x="3231356" y="2850357"/>
            <a:ext cx="547687" cy="914400"/>
          </a:xfrm>
          <a:prstGeom prst="leftBrace">
            <a:avLst>
              <a:gd name="adj1" fmla="val 1391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/>
          </p:cNvSpPr>
          <p:nvPr/>
        </p:nvSpPr>
        <p:spPr bwMode="auto">
          <a:xfrm rot="16200000">
            <a:off x="4221956" y="2940844"/>
            <a:ext cx="547688" cy="762000"/>
          </a:xfrm>
          <a:prstGeom prst="leftBrace">
            <a:avLst>
              <a:gd name="adj1" fmla="val 115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3962400" y="38100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ea typeface="Arial" pitchFamily="-110" charset="0"/>
                <a:cs typeface="Arial" pitchFamily="-110" charset="0"/>
              </a:rPr>
              <a:t>unprocessed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0386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2766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 smtClean="0">
                <a:solidFill>
                  <a:srgbClr val="FF0000"/>
                </a:solidFill>
              </a:rPr>
              <a:t>4</a:t>
            </a:r>
            <a:r>
              <a:rPr lang="en-US" sz="3200" dirty="0" smtClean="0"/>
              <a:t>  </a:t>
            </a:r>
            <a:r>
              <a:rPr lang="en-US" sz="3200" dirty="0"/>
              <a:t>8 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7</a:t>
            </a:r>
            <a:r>
              <a:rPr lang="en-US" sz="3200" dirty="0" smtClean="0"/>
              <a:t>  </a:t>
            </a:r>
            <a:r>
              <a:rPr lang="en-US" sz="3200" dirty="0"/>
              <a:t>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495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867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7338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9812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1  2  4  </a:t>
            </a:r>
            <a:r>
              <a:rPr lang="en-US" sz="3200" dirty="0">
                <a:solidFill>
                  <a:srgbClr val="FF0000"/>
                </a:solidFill>
              </a:rPr>
              <a:t>3</a:t>
            </a:r>
            <a:r>
              <a:rPr lang="en-US" sz="3200" dirty="0" smtClean="0"/>
              <a:t>  7  </a:t>
            </a:r>
            <a:r>
              <a:rPr lang="en-US" sz="3200" dirty="0" smtClean="0">
                <a:solidFill>
                  <a:srgbClr val="FF0000"/>
                </a:solidFill>
              </a:rPr>
              <a:t>8</a:t>
            </a:r>
            <a:r>
              <a:rPr lang="en-US" sz="3200" dirty="0" smtClean="0"/>
              <a:t>  </a:t>
            </a:r>
            <a:r>
              <a:rPr lang="en-US" sz="3200" dirty="0"/>
              <a:t>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953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7338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9812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1  2  4  3  </a:t>
            </a:r>
            <a:r>
              <a:rPr lang="en-US" sz="3200" dirty="0" smtClean="0">
                <a:solidFill>
                  <a:srgbClr val="FF0000"/>
                </a:solidFill>
              </a:rPr>
              <a:t>6</a:t>
            </a:r>
            <a:r>
              <a:rPr lang="en-US" sz="3200" dirty="0" smtClean="0"/>
              <a:t>  8  </a:t>
            </a:r>
            <a:r>
              <a:rPr lang="en-US" sz="3200" dirty="0">
                <a:solidFill>
                  <a:srgbClr val="FF0000"/>
                </a:solidFill>
              </a:rPr>
              <a:t>7</a:t>
            </a:r>
            <a:r>
              <a:rPr lang="en-US" sz="3200" dirty="0" smtClean="0"/>
              <a:t> </a:t>
            </a:r>
            <a:r>
              <a:rPr lang="en-US" sz="3200" dirty="0"/>
              <a:t>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953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971800" y="5867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624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 running time?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947737"/>
          </a:xfrm>
        </p:spPr>
        <p:txBody>
          <a:bodyPr/>
          <a:lstStyle/>
          <a:p>
            <a:r>
              <a:rPr lang="en-US" sz="3400" b="1" dirty="0" err="1">
                <a:solidFill>
                  <a:srgbClr val="0000FF"/>
                </a:solidFill>
                <a:ea typeface="Arial" pitchFamily="-110" charset="0"/>
                <a:cs typeface="Arial" pitchFamily="-110" charset="0"/>
              </a:rPr>
              <a:t>O</a:t>
            </a:r>
            <a:r>
              <a:rPr lang="en-US" sz="3400" b="1" dirty="0" err="1" smtClean="0">
                <a:solidFill>
                  <a:srgbClr val="0000FF"/>
                </a:solidFill>
              </a:rPr>
              <a:t>(</a:t>
            </a:r>
            <a:r>
              <a:rPr lang="en-US" sz="3400" b="1" dirty="0" err="1">
                <a:solidFill>
                  <a:srgbClr val="0000FF"/>
                </a:solidFill>
              </a:rPr>
              <a:t>n</a:t>
            </a:r>
            <a:r>
              <a:rPr lang="en-US" sz="3400" b="1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27432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32766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785267"/>
            <a:ext cx="7050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we use this method to sort </a:t>
            </a:r>
            <a:r>
              <a:rPr lang="en-US" sz="2800" dirty="0" err="1" smtClean="0">
                <a:solidFill>
                  <a:srgbClr val="FF0000"/>
                </a:solidFill>
              </a:rPr>
              <a:t>nums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1169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32766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8  5  1  3  6  2  7  4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1981200" y="2362200"/>
            <a:ext cx="44196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8  5  1  3  6  2  7  4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981200" y="2362200"/>
            <a:ext cx="4419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43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1905000"/>
          </a:xfrm>
        </p:spPr>
        <p:txBody>
          <a:bodyPr/>
          <a:lstStyle/>
          <a:p>
            <a:r>
              <a:rPr lang="en-US" sz="2200" dirty="0" err="1" smtClean="0"/>
              <a:t>nums[end</a:t>
            </a:r>
            <a:r>
              <a:rPr lang="en-US" sz="2200" dirty="0" smtClean="0"/>
              <a:t>] </a:t>
            </a:r>
            <a:r>
              <a:rPr lang="en-US" sz="2200" dirty="0"/>
              <a:t>is called the </a:t>
            </a:r>
            <a:r>
              <a:rPr lang="en-US" sz="2200" b="1" i="1" dirty="0"/>
              <a:t>pivot</a:t>
            </a:r>
          </a:p>
          <a:p>
            <a:r>
              <a:rPr lang="en-US" sz="2200" dirty="0"/>
              <a:t>Partitions the elements </a:t>
            </a:r>
            <a:r>
              <a:rPr lang="en-US" sz="2200" dirty="0" err="1"/>
              <a:t>A</a:t>
            </a:r>
            <a:r>
              <a:rPr lang="en-US" sz="2200" dirty="0" err="1" smtClean="0"/>
              <a:t>[start</a:t>
            </a:r>
            <a:r>
              <a:rPr lang="en-US" sz="2200" dirty="0" smtClean="0"/>
              <a:t>…end-</a:t>
            </a:r>
            <a:r>
              <a:rPr lang="en-US" sz="2200" dirty="0"/>
              <a:t>1] in to two sets, those </a:t>
            </a:r>
            <a:r>
              <a:rPr lang="en-US" sz="2200" dirty="0">
                <a:ea typeface="Arial" pitchFamily="-110" charset="0"/>
                <a:cs typeface="Arial" pitchFamily="-110" charset="0"/>
              </a:rPr>
              <a:t>≤ pivot</a:t>
            </a:r>
            <a:r>
              <a:rPr lang="en-US" sz="2200" dirty="0"/>
              <a:t> and those &gt; pivot</a:t>
            </a:r>
          </a:p>
          <a:p>
            <a:r>
              <a:rPr lang="en-US" sz="2200" dirty="0"/>
              <a:t>Operates in place</a:t>
            </a:r>
          </a:p>
          <a:p>
            <a:r>
              <a:rPr lang="en-US" sz="2200" dirty="0"/>
              <a:t>Final result: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" y="5638800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/>
              <a:t>nums</a:t>
            </a:r>
            <a:endParaRPr lang="en-US" sz="2400" dirty="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143000" y="56388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096000" y="5638800"/>
            <a:ext cx="2362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581400" y="5257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419600" y="5257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5867400" y="5257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505200" y="5638800"/>
            <a:ext cx="2438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76600" y="4888468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114800" y="48910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pivot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562600" y="4876800"/>
            <a:ext cx="60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14350" name="AutoShape 14"/>
          <p:cNvSpPr>
            <a:spLocks/>
          </p:cNvSpPr>
          <p:nvPr/>
        </p:nvSpPr>
        <p:spPr bwMode="auto">
          <a:xfrm rot="-5400000">
            <a:off x="3810000" y="5867400"/>
            <a:ext cx="228600" cy="6858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51" name="AutoShape 15"/>
          <p:cNvSpPr>
            <a:spLocks/>
          </p:cNvSpPr>
          <p:nvPr/>
        </p:nvSpPr>
        <p:spPr bwMode="auto">
          <a:xfrm rot="-5400000">
            <a:off x="5105400" y="55626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505200" y="6338888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0" charset="0"/>
                <a:cs typeface="Arial" pitchFamily="-110" charset="0"/>
              </a:rPr>
              <a:t>≤ pivot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876800" y="6324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0" charset="0"/>
                <a:cs typeface="Arial" pitchFamily="-110" charset="0"/>
              </a:rPr>
              <a:t>&gt; pivot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143000" y="762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1  3  2  4  6  8  7  5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657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981200" y="2362200"/>
            <a:ext cx="4419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1  3  2  4  6  8  7  5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981200" y="2362200"/>
            <a:ext cx="16764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1  3  2  4  6  8  7  5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981200" y="2362200"/>
            <a:ext cx="1676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1242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981200" y="2362200"/>
            <a:ext cx="1676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514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981200" y="2362200"/>
            <a:ext cx="4572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124200" y="2362200"/>
            <a:ext cx="4572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981200" y="2362200"/>
            <a:ext cx="4572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124200" y="2362200"/>
            <a:ext cx="4572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9812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3124200" y="2362200"/>
            <a:ext cx="4572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5943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1  2  3  4  5  8  7  6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42672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2133600" y="35814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</a:rPr>
              <a:t>What happens here?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1  2  3  4  5  8  7  6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4876800" y="2362200"/>
            <a:ext cx="15240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1676400" y="2209801"/>
            <a:ext cx="1219200" cy="750888"/>
            <a:chOff x="1056" y="1392"/>
            <a:chExt cx="768" cy="473"/>
          </a:xfrm>
        </p:grpSpPr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 flipV="1">
              <a:off x="1248" y="139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1056" y="1632"/>
              <a:ext cx="76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start</a:t>
              </a:r>
              <a:endParaRPr lang="en-US" b="1" dirty="0"/>
            </a:p>
          </p:txBody>
        </p:sp>
      </p:grpSp>
      <p:grpSp>
        <p:nvGrpSpPr>
          <p:cNvPr id="15371" name="Group 11"/>
          <p:cNvGrpSpPr>
            <a:grpSpLocks/>
          </p:cNvGrpSpPr>
          <p:nvPr/>
        </p:nvGrpSpPr>
        <p:grpSpPr bwMode="auto">
          <a:xfrm>
            <a:off x="4800600" y="2209801"/>
            <a:ext cx="685800" cy="750888"/>
            <a:chOff x="1056" y="1392"/>
            <a:chExt cx="432" cy="473"/>
          </a:xfrm>
        </p:grpSpPr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 flipV="1">
              <a:off x="1248" y="139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3" name="Text Box 13"/>
            <p:cNvSpPr txBox="1">
              <a:spLocks noChangeArrowheads="1"/>
            </p:cNvSpPr>
            <p:nvPr/>
          </p:nvSpPr>
          <p:spPr bwMode="auto">
            <a:xfrm>
              <a:off x="1056" y="1632"/>
              <a:ext cx="4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end</a:t>
              </a:r>
              <a:endParaRPr lang="en-US" b="1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1  2  3  4  5  8  7  6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4876800" y="2362200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5943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1  2  3  4  5  6  7  8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4876800" y="2362200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48768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1  2  3  4  5  6  7  8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5334000" y="2362200"/>
            <a:ext cx="10668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time of Quicksort?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404937"/>
          </a:xfrm>
        </p:spPr>
        <p:txBody>
          <a:bodyPr/>
          <a:lstStyle/>
          <a:p>
            <a:r>
              <a:rPr lang="en-US" sz="2600"/>
              <a:t>Worst case?</a:t>
            </a:r>
          </a:p>
          <a:p>
            <a:r>
              <a:rPr lang="en-US" sz="2600"/>
              <a:t>Each call to Partition splits the array into an empty array and n-1 array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676400" y="3581400"/>
            <a:ext cx="541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676400" y="4267200"/>
            <a:ext cx="487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1676400" y="4953000"/>
            <a:ext cx="441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1676400" y="5638800"/>
            <a:ext cx="3962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nimBg="1"/>
      <p:bldP spid="71685" grpId="0" animBg="1"/>
      <p:bldP spid="71686" grpId="0" animBg="1"/>
      <p:bldP spid="7168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Quicksort</a:t>
            </a:r>
            <a:r>
              <a:rPr lang="en-US" sz="3600" dirty="0"/>
              <a:t>: </a:t>
            </a:r>
            <a:r>
              <a:rPr lang="en-US" sz="3600" dirty="0" smtClean="0"/>
              <a:t>Worst </a:t>
            </a:r>
            <a:r>
              <a:rPr lang="en-US" sz="3600" dirty="0"/>
              <a:t>case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running </a:t>
            </a:r>
            <a:r>
              <a:rPr lang="en-US" sz="3600" dirty="0"/>
              <a:t>time</a:t>
            </a:r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3505200"/>
            <a:ext cx="8229600" cy="2625725"/>
          </a:xfrm>
          <a:noFill/>
          <a:ln/>
        </p:spPr>
        <p:txBody>
          <a:bodyPr/>
          <a:lstStyle/>
          <a:p>
            <a:r>
              <a:rPr lang="en-US" dirty="0"/>
              <a:t>When does this happen?</a:t>
            </a:r>
          </a:p>
          <a:p>
            <a:pPr marL="742950" lvl="1" indent="-285750"/>
            <a:r>
              <a:rPr lang="en-US" dirty="0"/>
              <a:t>sorted</a:t>
            </a:r>
          </a:p>
          <a:p>
            <a:pPr marL="742950" lvl="1" indent="-285750"/>
            <a:r>
              <a:rPr lang="en-US" dirty="0"/>
              <a:t>reverse sorted</a:t>
            </a:r>
          </a:p>
          <a:p>
            <a:pPr marL="742950" lvl="1" indent="-285750"/>
            <a:r>
              <a:rPr lang="en-US" dirty="0"/>
              <a:t>near sorted/reverse sorted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2133600"/>
            <a:ext cx="5407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n-1 + n-2 + n-3 + … + 1 </a:t>
            </a:r>
            <a:r>
              <a:rPr lang="en-US" sz="3600" dirty="0" smtClean="0"/>
              <a:t>=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8400" y="2133600"/>
            <a:ext cx="115755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O(n</a:t>
            </a:r>
            <a:r>
              <a:rPr lang="en-US" sz="3200" baseline="30000" dirty="0" smtClean="0">
                <a:solidFill>
                  <a:srgbClr val="0000FF"/>
                </a:solidFill>
              </a:rPr>
              <a:t>2</a:t>
            </a:r>
            <a:r>
              <a:rPr lang="en-US" sz="3200" dirty="0" smtClean="0">
                <a:solidFill>
                  <a:srgbClr val="0000FF"/>
                </a:solidFill>
              </a:rPr>
              <a:t>)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 best case?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642937"/>
          </a:xfrm>
        </p:spPr>
        <p:txBody>
          <a:bodyPr/>
          <a:lstStyle/>
          <a:p>
            <a:r>
              <a:rPr lang="en-US" sz="2400" dirty="0"/>
              <a:t>Each call to Partition splits the array into two equal </a:t>
            </a:r>
            <a:r>
              <a:rPr lang="en-US" sz="2400" dirty="0" smtClean="0"/>
              <a:t>parts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914400" y="2514600"/>
            <a:ext cx="7315200" cy="2475131"/>
            <a:chOff x="914400" y="2514600"/>
            <a:chExt cx="7315200" cy="2475131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144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8006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14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7432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8006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629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14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752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7432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581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800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638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705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543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4269" y="4343400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524000" y="5105400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much work is done at each “level”, i.e. running time of a level?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38600" y="617220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O(n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 best case?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642937"/>
          </a:xfrm>
        </p:spPr>
        <p:txBody>
          <a:bodyPr/>
          <a:lstStyle/>
          <a:p>
            <a:r>
              <a:rPr lang="en-US" sz="2400" dirty="0"/>
              <a:t>Each call to Partition splits the array into two equal </a:t>
            </a:r>
            <a:r>
              <a:rPr lang="en-US" sz="2400" dirty="0" smtClean="0"/>
              <a:t>parts</a:t>
            </a:r>
          </a:p>
        </p:txBody>
      </p:sp>
      <p:grpSp>
        <p:nvGrpSpPr>
          <p:cNvPr id="2" name="Group 22"/>
          <p:cNvGrpSpPr/>
          <p:nvPr/>
        </p:nvGrpSpPr>
        <p:grpSpPr>
          <a:xfrm>
            <a:off x="914400" y="2514600"/>
            <a:ext cx="7315200" cy="2475131"/>
            <a:chOff x="914400" y="2514600"/>
            <a:chExt cx="7315200" cy="2475131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144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8006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14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7432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8006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629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14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752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7432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581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800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638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705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543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4269" y="4343400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209800" y="49530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many levels are there?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56388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Similar to binary search, each call to </a:t>
            </a:r>
            <a:r>
              <a:rPr lang="en-US" sz="2400" dirty="0" err="1" smtClean="0">
                <a:solidFill>
                  <a:srgbClr val="0000FF"/>
                </a:solidFill>
              </a:rPr>
              <a:t>Parition</a:t>
            </a:r>
            <a:r>
              <a:rPr lang="en-US" sz="2400" dirty="0" smtClean="0">
                <a:solidFill>
                  <a:srgbClr val="0000FF"/>
                </a:solidFill>
              </a:rPr>
              <a:t> will throw away half the data until we’re down to one element: log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n</a:t>
            </a:r>
            <a:r>
              <a:rPr lang="en-US" sz="2400" dirty="0" smtClean="0">
                <a:solidFill>
                  <a:srgbClr val="0000FF"/>
                </a:solidFill>
              </a:rPr>
              <a:t> levels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 best case?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642937"/>
          </a:xfrm>
        </p:spPr>
        <p:txBody>
          <a:bodyPr/>
          <a:lstStyle/>
          <a:p>
            <a:r>
              <a:rPr lang="en-US" sz="2400" dirty="0"/>
              <a:t>Each call to Partition splits the array into two equal </a:t>
            </a:r>
            <a:r>
              <a:rPr lang="en-US" sz="2400" dirty="0" smtClean="0"/>
              <a:t>parts</a:t>
            </a:r>
          </a:p>
        </p:txBody>
      </p:sp>
      <p:grpSp>
        <p:nvGrpSpPr>
          <p:cNvPr id="2" name="Group 22"/>
          <p:cNvGrpSpPr/>
          <p:nvPr/>
        </p:nvGrpSpPr>
        <p:grpSpPr>
          <a:xfrm>
            <a:off x="914400" y="2514600"/>
            <a:ext cx="7315200" cy="2475131"/>
            <a:chOff x="914400" y="2514600"/>
            <a:chExt cx="7315200" cy="2475131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144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8006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14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7432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8006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629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14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752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7432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581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800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638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705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543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4269" y="4343400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971800" y="49530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Overall runtime?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29000" y="56388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O(n</a:t>
            </a:r>
            <a:r>
              <a:rPr lang="en-US" sz="2800" dirty="0" smtClean="0">
                <a:solidFill>
                  <a:srgbClr val="0000FF"/>
                </a:solidFill>
              </a:rPr>
              <a:t> log </a:t>
            </a:r>
            <a:r>
              <a:rPr lang="en-US" sz="2800" dirty="0" err="1" smtClean="0">
                <a:solidFill>
                  <a:srgbClr val="0000FF"/>
                </a:solidFill>
              </a:rPr>
              <a:t>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543800" cy="563563"/>
          </a:xfrm>
        </p:spPr>
        <p:txBody>
          <a:bodyPr/>
          <a:lstStyle/>
          <a:p>
            <a:r>
              <a:rPr lang="en-US" sz="3500"/>
              <a:t>Quicksort Average case?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05800" cy="2971800"/>
          </a:xfrm>
        </p:spPr>
        <p:txBody>
          <a:bodyPr/>
          <a:lstStyle/>
          <a:p>
            <a:r>
              <a:rPr lang="en-US" sz="2600" dirty="0" smtClean="0"/>
              <a:t>Two intuitions</a:t>
            </a:r>
          </a:p>
          <a:p>
            <a:pPr lvl="1"/>
            <a:r>
              <a:rPr lang="en-US" sz="2200" dirty="0" smtClean="0"/>
              <a:t>As long as the Partition procedure always splits the array into some constant ratio between the left and the right, say L-to-R, e.g. 9-to-1, then we maintain </a:t>
            </a:r>
            <a:r>
              <a:rPr lang="en-US" sz="2200" dirty="0" err="1" smtClean="0">
                <a:solidFill>
                  <a:srgbClr val="0000FF"/>
                </a:solidFill>
              </a:rPr>
              <a:t>O(n</a:t>
            </a:r>
            <a:r>
              <a:rPr lang="en-US" sz="2200" dirty="0" smtClean="0">
                <a:solidFill>
                  <a:srgbClr val="0000FF"/>
                </a:solidFill>
              </a:rPr>
              <a:t> log </a:t>
            </a:r>
            <a:r>
              <a:rPr lang="en-US" sz="2200" dirty="0" err="1" smtClean="0">
                <a:solidFill>
                  <a:srgbClr val="0000FF"/>
                </a:solidFill>
              </a:rPr>
              <a:t>n</a:t>
            </a:r>
            <a:r>
              <a:rPr lang="en-US" sz="2200" dirty="0" smtClean="0">
                <a:solidFill>
                  <a:srgbClr val="0000FF"/>
                </a:solidFill>
              </a:rPr>
              <a:t>)</a:t>
            </a:r>
            <a:endParaRPr lang="en-US" sz="2200" dirty="0" smtClean="0"/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As long as we only have a constant number of “bad” partitions intermixed with a “good partition” then we maintain </a:t>
            </a:r>
            <a:r>
              <a:rPr lang="en-US" sz="2200" dirty="0" err="1" smtClean="0">
                <a:solidFill>
                  <a:srgbClr val="0000FF"/>
                </a:solidFill>
              </a:rPr>
              <a:t>O(n</a:t>
            </a:r>
            <a:r>
              <a:rPr lang="en-US" sz="2200" dirty="0" smtClean="0">
                <a:solidFill>
                  <a:srgbClr val="0000FF"/>
                </a:solidFill>
              </a:rPr>
              <a:t> log </a:t>
            </a:r>
            <a:r>
              <a:rPr lang="en-US" sz="2200" dirty="0" err="1" smtClean="0">
                <a:solidFill>
                  <a:srgbClr val="0000FF"/>
                </a:solidFill>
              </a:rPr>
              <a:t>n</a:t>
            </a:r>
            <a:r>
              <a:rPr lang="en-US" sz="2200" dirty="0" smtClean="0">
                <a:solidFill>
                  <a:srgbClr val="0000FF"/>
                </a:solidFill>
              </a:rPr>
              <a:t>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676400" y="2667000"/>
            <a:ext cx="4724400" cy="3810000"/>
            <a:chOff x="1676400" y="2667000"/>
            <a:chExt cx="4724400" cy="3810000"/>
          </a:xfrm>
        </p:grpSpPr>
        <p:sp>
          <p:nvSpPr>
            <p:cNvPr id="5" name="Line 7"/>
            <p:cNvSpPr>
              <a:spLocks noChangeShapeType="1"/>
            </p:cNvSpPr>
            <p:nvPr/>
          </p:nvSpPr>
          <p:spPr bwMode="auto">
            <a:xfrm flipH="1">
              <a:off x="3276600" y="2667000"/>
              <a:ext cx="609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>
              <a:off x="3124200" y="3200400"/>
              <a:ext cx="304800" cy="3810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H="1" flipV="1">
              <a:off x="3886200" y="2667000"/>
              <a:ext cx="838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>
              <a:off x="4267200" y="3200400"/>
              <a:ext cx="914400" cy="1066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676400" y="5638800"/>
              <a:ext cx="22860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114800" y="5638800"/>
              <a:ext cx="22860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676400" y="5867400"/>
              <a:ext cx="22098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676400" y="6096000"/>
              <a:ext cx="21336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676400" y="6324600"/>
              <a:ext cx="9906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2819400" y="6324600"/>
              <a:ext cx="9906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we avoid the worst case?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Inject randomness into the data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743200"/>
            <a:ext cx="7696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randomizedPartition(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i="1" dirty="0" err="1" smtClean="0"/>
              <a:t>random</a:t>
            </a:r>
            <a:r>
              <a:rPr lang="en-US" dirty="0" err="1" smtClean="0"/>
              <a:t>(start</a:t>
            </a:r>
            <a:r>
              <a:rPr lang="en-US" dirty="0" smtClean="0"/>
              <a:t>, end);</a:t>
            </a:r>
          </a:p>
          <a:p>
            <a:r>
              <a:rPr lang="en-US" dirty="0" smtClean="0"/>
              <a:t>   </a:t>
            </a:r>
            <a:r>
              <a:rPr lang="en-US" i="1" dirty="0" err="1" smtClean="0"/>
              <a:t>swap</a:t>
            </a:r>
            <a:r>
              <a:rPr lang="en-US" dirty="0" err="1" smtClean="0"/>
              <a:t>(nums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, end);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876800"/>
            <a:ext cx="8048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Randomized </a:t>
            </a:r>
            <a:r>
              <a:rPr lang="en-US" sz="2800" dirty="0" err="1" smtClean="0"/>
              <a:t>quicksort</a:t>
            </a:r>
            <a:r>
              <a:rPr lang="en-US" sz="2800" dirty="0" smtClean="0"/>
              <a:t> is average case </a:t>
            </a:r>
            <a:r>
              <a:rPr lang="en-US" sz="2800" dirty="0" err="1" smtClean="0">
                <a:solidFill>
                  <a:srgbClr val="0000FF"/>
                </a:solidFill>
              </a:rPr>
              <a:t>O(n</a:t>
            </a:r>
            <a:r>
              <a:rPr lang="en-US" sz="2800" dirty="0" smtClean="0">
                <a:solidFill>
                  <a:srgbClr val="0000FF"/>
                </a:solidFill>
              </a:rPr>
              <a:t> log </a:t>
            </a:r>
            <a:r>
              <a:rPr lang="en-US" sz="2800" dirty="0" err="1" smtClean="0">
                <a:solidFill>
                  <a:srgbClr val="0000FF"/>
                </a:solidFill>
              </a:rPr>
              <a:t>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3962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00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62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the </a:t>
            </a:r>
            <a:r>
              <a:rPr lang="en-US" dirty="0" err="1" smtClean="0"/>
              <a:t>wost</a:t>
            </a:r>
            <a:r>
              <a:rPr lang="en-US" dirty="0" smtClean="0"/>
              <a:t> case </a:t>
            </a:r>
            <a:r>
              <a:rPr lang="en-US" dirty="0"/>
              <a:t>running time of randomized </a:t>
            </a:r>
            <a:r>
              <a:rPr lang="en-US" dirty="0" err="1"/>
              <a:t>Quicksort</a:t>
            </a:r>
            <a:r>
              <a:rPr lang="en-US" dirty="0"/>
              <a:t>?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657600" y="2743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</a:rPr>
              <a:t>O(n</a:t>
            </a:r>
            <a:r>
              <a:rPr lang="en-US" sz="3600" baseline="30000" dirty="0">
                <a:solidFill>
                  <a:srgbClr val="0000FF"/>
                </a:solidFill>
              </a:rPr>
              <a:t>2</a:t>
            </a:r>
            <a:r>
              <a:rPr lang="en-US" sz="36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0" y="3810000"/>
            <a:ext cx="7010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We could still get very unlucky and pick “bad” partitions at every step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267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00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62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00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62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8006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029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</a:t>
            </a:r>
            <a:r>
              <a:rPr lang="en-US" sz="3200" dirty="0">
                <a:solidFill>
                  <a:srgbClr val="FF0000"/>
                </a:solidFill>
              </a:rPr>
              <a:t>5</a:t>
            </a:r>
            <a:r>
              <a:rPr lang="en-US" sz="3200" dirty="0"/>
              <a:t>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2784</TotalTime>
  <Words>4186</Words>
  <Application>Microsoft Macintosh PowerPoint</Application>
  <PresentationFormat>On-screen Show (4:3)</PresentationFormat>
  <Paragraphs>565</Paragraphs>
  <Slides>50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Network</vt:lpstr>
      <vt:lpstr>Quicksort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Partition running time?</vt:lpstr>
      <vt:lpstr>Quicksort</vt:lpstr>
      <vt:lpstr>Quicksort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Running time of Quicksort?</vt:lpstr>
      <vt:lpstr>Quicksort: Worst case  running time</vt:lpstr>
      <vt:lpstr>Quicksort best case?</vt:lpstr>
      <vt:lpstr>Quicksort best case?</vt:lpstr>
      <vt:lpstr>Quicksort best case?</vt:lpstr>
      <vt:lpstr>Quicksort Average case?</vt:lpstr>
      <vt:lpstr>How can we avoid the worst case?</vt:lpstr>
      <vt:lpstr>What is the wost case running time of randomized Quicksort?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Dave Kauchak</cp:lastModifiedBy>
  <cp:revision>267</cp:revision>
  <dcterms:created xsi:type="dcterms:W3CDTF">2010-02-04T17:09:21Z</dcterms:created>
  <dcterms:modified xsi:type="dcterms:W3CDTF">2010-02-04T17:22:15Z</dcterms:modified>
</cp:coreProperties>
</file>