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slides/slide25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3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jpeg" ContentType="image/jpe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54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407" r:id="rId16"/>
    <p:sldId id="408" r:id="rId17"/>
    <p:sldId id="409" r:id="rId18"/>
    <p:sldId id="410" r:id="rId19"/>
    <p:sldId id="411" r:id="rId20"/>
    <p:sldId id="274" r:id="rId21"/>
    <p:sldId id="412" r:id="rId22"/>
    <p:sldId id="413" r:id="rId23"/>
    <p:sldId id="415" r:id="rId24"/>
    <p:sldId id="423" r:id="rId25"/>
    <p:sldId id="414" r:id="rId26"/>
    <p:sldId id="424" r:id="rId27"/>
    <p:sldId id="416" r:id="rId28"/>
    <p:sldId id="418" r:id="rId29"/>
    <p:sldId id="419" r:id="rId30"/>
    <p:sldId id="420" r:id="rId31"/>
    <p:sldId id="422" r:id="rId32"/>
    <p:sldId id="431" r:id="rId33"/>
    <p:sldId id="426" r:id="rId34"/>
    <p:sldId id="427" r:id="rId35"/>
    <p:sldId id="428" r:id="rId36"/>
    <p:sldId id="429" r:id="rId37"/>
    <p:sldId id="430" r:id="rId3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FF00"/>
    <a:srgbClr val="F50BEF"/>
    <a:srgbClr val="1F02F6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887" autoAdjust="0"/>
    <p:restoredTop sz="94660"/>
  </p:normalViewPr>
  <p:slideViewPr>
    <p:cSldViewPr>
      <p:cViewPr varScale="1">
        <p:scale>
          <a:sx n="105" d="100"/>
          <a:sy n="105" d="100"/>
        </p:scale>
        <p:origin x="-9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5" Type="http://schemas.openxmlformats.org/officeDocument/2006/relationships/slide" Target="slides/slide3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7" Type="http://schemas.openxmlformats.org/officeDocument/2006/relationships/slide" Target="slides/slide6.xml"/><Relationship Id="rId36" Type="http://schemas.openxmlformats.org/officeDocument/2006/relationships/slide" Target="slides/slide35.xml"/><Relationship Id="rId4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42" Type="http://schemas.openxmlformats.org/officeDocument/2006/relationships/theme" Target="theme/theme1.xml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charset="2"/>
              <a:buNone/>
              <a:defRPr sz="32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19640E9-20D6-2B42-9F75-A3BF6D323550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4344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14345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46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47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48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49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50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51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52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53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54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55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56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57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58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59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60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61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62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63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64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65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66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67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68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69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70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71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72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73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74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75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376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A333291-E9F3-664B-B148-A7376D62DE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9902529-0475-5642-89ED-13A16BEF20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528128E-660C-894E-AF9F-8D576A1E7E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3E85157-FB26-7948-8765-BCD08AB5ED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771BEE6-3D21-AA43-AC0A-12B4C0B527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2FB4C04-3E6B-FE4A-BA69-D2C69B8E21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E43217E-8398-2D4E-8A66-351023FFE5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33BF523-5D7F-8F4A-815A-2F9364E06D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FEC156D-B1B9-5040-BC4E-FFF198E20A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DC83D9C-B60F-0047-B962-F97CA5A104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7D0D3C48-403F-4542-BD5D-C225703B0CB6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3320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332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2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3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3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3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3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3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3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3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37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38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39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40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41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42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43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44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45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4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4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4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4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5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5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l"/>
        <a:defRPr sz="2600">
          <a:solidFill>
            <a:schemeClr val="tx1"/>
          </a:solidFill>
          <a:latin typeface="+mn-lt"/>
          <a:ea typeface="ＭＳ Ｐゴシック" charset="-128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charset="2"/>
        <a:buChar char="l"/>
        <a:defRPr sz="2300">
          <a:solidFill>
            <a:schemeClr val="tx1"/>
          </a:solidFill>
          <a:latin typeface="+mn-lt"/>
          <a:ea typeface="ＭＳ Ｐゴシック" charset="-128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err="1" smtClean="0"/>
              <a:t>Dijkstra’s</a:t>
            </a:r>
            <a:r>
              <a:rPr lang="en-US" sz="3200" dirty="0" smtClean="0"/>
              <a:t> Algorithm:</a:t>
            </a:r>
            <a:br>
              <a:rPr lang="en-US" sz="3200" dirty="0" smtClean="0"/>
            </a:br>
            <a:r>
              <a:rPr lang="en-US" sz="3200" dirty="0" smtClean="0"/>
              <a:t>single source shortest paths</a:t>
            </a:r>
            <a:endParaRPr lang="en-US" sz="32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David Kauchak</a:t>
            </a:r>
          </a:p>
          <a:p>
            <a:r>
              <a:rPr lang="en-US" dirty="0" smtClean="0"/>
              <a:t>cs62</a:t>
            </a:r>
          </a:p>
          <a:p>
            <a:r>
              <a:rPr lang="en-US" dirty="0" smtClean="0"/>
              <a:t>Spring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05" name="Line 57"/>
          <p:cNvSpPr>
            <a:spLocks noChangeShapeType="1"/>
          </p:cNvSpPr>
          <p:nvPr/>
        </p:nvSpPr>
        <p:spPr bwMode="auto">
          <a:xfrm flipH="1" flipV="1">
            <a:off x="7620000" y="35052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03" name="Line 55"/>
          <p:cNvSpPr>
            <a:spLocks noChangeShapeType="1"/>
          </p:cNvSpPr>
          <p:nvPr/>
        </p:nvSpPr>
        <p:spPr bwMode="auto">
          <a:xfrm>
            <a:off x="7239000" y="51816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01" name="Line 53"/>
          <p:cNvSpPr>
            <a:spLocks noChangeShapeType="1"/>
          </p:cNvSpPr>
          <p:nvPr/>
        </p:nvSpPr>
        <p:spPr bwMode="auto">
          <a:xfrm flipV="1">
            <a:off x="6553200" y="32766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Shortest paths</a:t>
            </a:r>
          </a:p>
        </p:txBody>
      </p:sp>
      <p:grpSp>
        <p:nvGrpSpPr>
          <p:cNvPr id="27652" name="Group 4"/>
          <p:cNvGrpSpPr>
            <a:grpSpLocks/>
          </p:cNvGrpSpPr>
          <p:nvPr/>
        </p:nvGrpSpPr>
        <p:grpSpPr bwMode="auto">
          <a:xfrm>
            <a:off x="381000" y="4114800"/>
            <a:ext cx="533400" cy="533400"/>
            <a:chOff x="1824" y="2736"/>
            <a:chExt cx="336" cy="336"/>
          </a:xfrm>
        </p:grpSpPr>
        <p:sp>
          <p:nvSpPr>
            <p:cNvPr id="27653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54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A</a:t>
              </a:r>
            </a:p>
          </p:txBody>
        </p:sp>
      </p:grpSp>
      <p:grpSp>
        <p:nvGrpSpPr>
          <p:cNvPr id="27655" name="Group 7"/>
          <p:cNvGrpSpPr>
            <a:grpSpLocks/>
          </p:cNvGrpSpPr>
          <p:nvPr/>
        </p:nvGrpSpPr>
        <p:grpSpPr bwMode="auto">
          <a:xfrm>
            <a:off x="1524000" y="3200400"/>
            <a:ext cx="533400" cy="533400"/>
            <a:chOff x="1824" y="2736"/>
            <a:chExt cx="336" cy="336"/>
          </a:xfrm>
        </p:grpSpPr>
        <p:sp>
          <p:nvSpPr>
            <p:cNvPr id="27656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57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B</a:t>
              </a:r>
            </a:p>
          </p:txBody>
        </p:sp>
      </p:grpSp>
      <p:grpSp>
        <p:nvGrpSpPr>
          <p:cNvPr id="27658" name="Group 10"/>
          <p:cNvGrpSpPr>
            <a:grpSpLocks/>
          </p:cNvGrpSpPr>
          <p:nvPr/>
        </p:nvGrpSpPr>
        <p:grpSpPr bwMode="auto">
          <a:xfrm>
            <a:off x="1524000" y="4876800"/>
            <a:ext cx="533400" cy="533400"/>
            <a:chOff x="1824" y="2736"/>
            <a:chExt cx="336" cy="336"/>
          </a:xfrm>
        </p:grpSpPr>
        <p:sp>
          <p:nvSpPr>
            <p:cNvPr id="27659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60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C</a:t>
              </a:r>
            </a:p>
          </p:txBody>
        </p:sp>
      </p:grpSp>
      <p:sp>
        <p:nvSpPr>
          <p:cNvPr id="27661" name="Line 13"/>
          <p:cNvSpPr>
            <a:spLocks noChangeShapeType="1"/>
          </p:cNvSpPr>
          <p:nvPr/>
        </p:nvSpPr>
        <p:spPr bwMode="auto">
          <a:xfrm flipV="1">
            <a:off x="838200" y="35814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>
            <a:off x="838200" y="45720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 flipV="1">
            <a:off x="1828800" y="37338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609600" y="49530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200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1905000" y="40386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50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609600" y="3505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100</a:t>
            </a:r>
          </a:p>
        </p:txBody>
      </p:sp>
      <p:grpSp>
        <p:nvGrpSpPr>
          <p:cNvPr id="27667" name="Group 19"/>
          <p:cNvGrpSpPr>
            <a:grpSpLocks/>
          </p:cNvGrpSpPr>
          <p:nvPr/>
        </p:nvGrpSpPr>
        <p:grpSpPr bwMode="auto">
          <a:xfrm>
            <a:off x="4267200" y="4038600"/>
            <a:ext cx="533400" cy="533400"/>
            <a:chOff x="1824" y="2736"/>
            <a:chExt cx="336" cy="336"/>
          </a:xfrm>
        </p:grpSpPr>
        <p:sp>
          <p:nvSpPr>
            <p:cNvPr id="27668" name="Oval 2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69" name="Text Box 2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A</a:t>
              </a:r>
            </a:p>
          </p:txBody>
        </p:sp>
      </p:grpSp>
      <p:grpSp>
        <p:nvGrpSpPr>
          <p:cNvPr id="27670" name="Group 22"/>
          <p:cNvGrpSpPr>
            <a:grpSpLocks/>
          </p:cNvGrpSpPr>
          <p:nvPr/>
        </p:nvGrpSpPr>
        <p:grpSpPr bwMode="auto">
          <a:xfrm>
            <a:off x="7239000" y="2971800"/>
            <a:ext cx="533400" cy="533400"/>
            <a:chOff x="1824" y="2736"/>
            <a:chExt cx="336" cy="336"/>
          </a:xfrm>
        </p:grpSpPr>
        <p:sp>
          <p:nvSpPr>
            <p:cNvPr id="27671" name="Oval 2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72" name="Text Box 2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B</a:t>
              </a:r>
            </a:p>
          </p:txBody>
        </p:sp>
      </p:grpSp>
      <p:grpSp>
        <p:nvGrpSpPr>
          <p:cNvPr id="27673" name="Group 25"/>
          <p:cNvGrpSpPr>
            <a:grpSpLocks/>
          </p:cNvGrpSpPr>
          <p:nvPr/>
        </p:nvGrpSpPr>
        <p:grpSpPr bwMode="auto">
          <a:xfrm>
            <a:off x="7924800" y="5181600"/>
            <a:ext cx="533400" cy="533400"/>
            <a:chOff x="1824" y="2736"/>
            <a:chExt cx="336" cy="336"/>
          </a:xfrm>
        </p:grpSpPr>
        <p:sp>
          <p:nvSpPr>
            <p:cNvPr id="27674" name="Oval 26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75" name="Text Box 27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C</a:t>
              </a:r>
            </a:p>
          </p:txBody>
        </p:sp>
      </p:grpSp>
      <p:sp>
        <p:nvSpPr>
          <p:cNvPr id="27682" name="AutoShape 34"/>
          <p:cNvSpPr>
            <a:spLocks noChangeArrowheads="1"/>
          </p:cNvSpPr>
          <p:nvPr/>
        </p:nvSpPr>
        <p:spPr bwMode="auto">
          <a:xfrm>
            <a:off x="2819400" y="3962400"/>
            <a:ext cx="1066800" cy="685800"/>
          </a:xfrm>
          <a:prstGeom prst="rightArrow">
            <a:avLst>
              <a:gd name="adj1" fmla="val 50000"/>
              <a:gd name="adj2" fmla="val 38889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83" name="Line 35"/>
          <p:cNvSpPr>
            <a:spLocks noChangeShapeType="1"/>
          </p:cNvSpPr>
          <p:nvPr/>
        </p:nvSpPr>
        <p:spPr bwMode="auto">
          <a:xfrm flipV="1">
            <a:off x="4724400" y="3733800"/>
            <a:ext cx="1143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84" name="Line 36"/>
          <p:cNvSpPr>
            <a:spLocks noChangeShapeType="1"/>
          </p:cNvSpPr>
          <p:nvPr/>
        </p:nvSpPr>
        <p:spPr bwMode="auto">
          <a:xfrm>
            <a:off x="7924800" y="44196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85" name="Line 37"/>
          <p:cNvSpPr>
            <a:spLocks noChangeShapeType="1"/>
          </p:cNvSpPr>
          <p:nvPr/>
        </p:nvSpPr>
        <p:spPr bwMode="auto">
          <a:xfrm>
            <a:off x="4724400" y="4495800"/>
            <a:ext cx="1371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86" name="Oval 38"/>
          <p:cNvSpPr>
            <a:spLocks noChangeArrowheads="1"/>
          </p:cNvSpPr>
          <p:nvPr/>
        </p:nvSpPr>
        <p:spPr bwMode="auto">
          <a:xfrm>
            <a:off x="4876800" y="3886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87" name="Oval 39"/>
          <p:cNvSpPr>
            <a:spLocks noChangeArrowheads="1"/>
          </p:cNvSpPr>
          <p:nvPr/>
        </p:nvSpPr>
        <p:spPr bwMode="auto">
          <a:xfrm>
            <a:off x="5181600" y="3810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88" name="Oval 40"/>
          <p:cNvSpPr>
            <a:spLocks noChangeArrowheads="1"/>
          </p:cNvSpPr>
          <p:nvPr/>
        </p:nvSpPr>
        <p:spPr bwMode="auto">
          <a:xfrm>
            <a:off x="5562600" y="3657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89" name="Oval 41"/>
          <p:cNvSpPr>
            <a:spLocks noChangeArrowheads="1"/>
          </p:cNvSpPr>
          <p:nvPr/>
        </p:nvSpPr>
        <p:spPr bwMode="auto">
          <a:xfrm>
            <a:off x="6629400" y="3276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90" name="Oval 42"/>
          <p:cNvSpPr>
            <a:spLocks noChangeArrowheads="1"/>
          </p:cNvSpPr>
          <p:nvPr/>
        </p:nvSpPr>
        <p:spPr bwMode="auto">
          <a:xfrm>
            <a:off x="6934200" y="3200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91" name="Oval 43"/>
          <p:cNvSpPr>
            <a:spLocks noChangeArrowheads="1"/>
          </p:cNvSpPr>
          <p:nvPr/>
        </p:nvSpPr>
        <p:spPr bwMode="auto">
          <a:xfrm>
            <a:off x="4876800" y="4419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92" name="Oval 44"/>
          <p:cNvSpPr>
            <a:spLocks noChangeArrowheads="1"/>
          </p:cNvSpPr>
          <p:nvPr/>
        </p:nvSpPr>
        <p:spPr bwMode="auto">
          <a:xfrm>
            <a:off x="5181600" y="4495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93" name="Oval 45"/>
          <p:cNvSpPr>
            <a:spLocks noChangeArrowheads="1"/>
          </p:cNvSpPr>
          <p:nvPr/>
        </p:nvSpPr>
        <p:spPr bwMode="auto">
          <a:xfrm>
            <a:off x="5486400" y="4572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94" name="Oval 46"/>
          <p:cNvSpPr>
            <a:spLocks noChangeArrowheads="1"/>
          </p:cNvSpPr>
          <p:nvPr/>
        </p:nvSpPr>
        <p:spPr bwMode="auto">
          <a:xfrm>
            <a:off x="5791200" y="464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95" name="Oval 47"/>
          <p:cNvSpPr>
            <a:spLocks noChangeArrowheads="1"/>
          </p:cNvSpPr>
          <p:nvPr/>
        </p:nvSpPr>
        <p:spPr bwMode="auto">
          <a:xfrm>
            <a:off x="7315200" y="5105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96" name="Oval 48"/>
          <p:cNvSpPr>
            <a:spLocks noChangeArrowheads="1"/>
          </p:cNvSpPr>
          <p:nvPr/>
        </p:nvSpPr>
        <p:spPr bwMode="auto">
          <a:xfrm>
            <a:off x="7620000" y="5181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97" name="Oval 49"/>
          <p:cNvSpPr>
            <a:spLocks noChangeArrowheads="1"/>
          </p:cNvSpPr>
          <p:nvPr/>
        </p:nvSpPr>
        <p:spPr bwMode="auto">
          <a:xfrm>
            <a:off x="7924800" y="4876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98" name="Oval 50"/>
          <p:cNvSpPr>
            <a:spLocks noChangeArrowheads="1"/>
          </p:cNvSpPr>
          <p:nvPr/>
        </p:nvSpPr>
        <p:spPr bwMode="auto">
          <a:xfrm>
            <a:off x="7848600" y="4572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99" name="Oval 51"/>
          <p:cNvSpPr>
            <a:spLocks noChangeArrowheads="1"/>
          </p:cNvSpPr>
          <p:nvPr/>
        </p:nvSpPr>
        <p:spPr bwMode="auto">
          <a:xfrm>
            <a:off x="7543800" y="3581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00" name="Line 52"/>
          <p:cNvSpPr>
            <a:spLocks noChangeShapeType="1"/>
          </p:cNvSpPr>
          <p:nvPr/>
        </p:nvSpPr>
        <p:spPr bwMode="auto">
          <a:xfrm flipV="1">
            <a:off x="5867400" y="35052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02" name="Line 54"/>
          <p:cNvSpPr>
            <a:spLocks noChangeShapeType="1"/>
          </p:cNvSpPr>
          <p:nvPr/>
        </p:nvSpPr>
        <p:spPr bwMode="auto">
          <a:xfrm>
            <a:off x="6096000" y="4876800"/>
            <a:ext cx="114300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04" name="Line 56"/>
          <p:cNvSpPr>
            <a:spLocks noChangeShapeType="1"/>
          </p:cNvSpPr>
          <p:nvPr/>
        </p:nvSpPr>
        <p:spPr bwMode="auto">
          <a:xfrm flipH="1" flipV="1">
            <a:off x="7772400" y="38862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Line 2"/>
          <p:cNvSpPr>
            <a:spLocks noChangeShapeType="1"/>
          </p:cNvSpPr>
          <p:nvPr/>
        </p:nvSpPr>
        <p:spPr bwMode="auto">
          <a:xfrm flipH="1" flipV="1">
            <a:off x="5181600" y="35052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75" name="Line 3"/>
          <p:cNvSpPr>
            <a:spLocks noChangeShapeType="1"/>
          </p:cNvSpPr>
          <p:nvPr/>
        </p:nvSpPr>
        <p:spPr bwMode="auto">
          <a:xfrm>
            <a:off x="4800600" y="51816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 flipV="1">
            <a:off x="4114800" y="32766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Shortest paths</a:t>
            </a:r>
          </a:p>
        </p:txBody>
      </p:sp>
      <p:grpSp>
        <p:nvGrpSpPr>
          <p:cNvPr id="28693" name="Group 21"/>
          <p:cNvGrpSpPr>
            <a:grpSpLocks/>
          </p:cNvGrpSpPr>
          <p:nvPr/>
        </p:nvGrpSpPr>
        <p:grpSpPr bwMode="auto">
          <a:xfrm>
            <a:off x="1828800" y="4038600"/>
            <a:ext cx="533400" cy="533400"/>
            <a:chOff x="1824" y="2736"/>
            <a:chExt cx="336" cy="336"/>
          </a:xfrm>
        </p:grpSpPr>
        <p:sp>
          <p:nvSpPr>
            <p:cNvPr id="28694" name="Oval 22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95" name="Text Box 23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A</a:t>
              </a:r>
            </a:p>
          </p:txBody>
        </p:sp>
      </p:grpSp>
      <p:grpSp>
        <p:nvGrpSpPr>
          <p:cNvPr id="28696" name="Group 24"/>
          <p:cNvGrpSpPr>
            <a:grpSpLocks/>
          </p:cNvGrpSpPr>
          <p:nvPr/>
        </p:nvGrpSpPr>
        <p:grpSpPr bwMode="auto">
          <a:xfrm>
            <a:off x="4800600" y="2971800"/>
            <a:ext cx="533400" cy="533400"/>
            <a:chOff x="1824" y="2736"/>
            <a:chExt cx="336" cy="336"/>
          </a:xfrm>
        </p:grpSpPr>
        <p:sp>
          <p:nvSpPr>
            <p:cNvPr id="28697" name="Oval 2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98" name="Text Box 2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B</a:t>
              </a:r>
            </a:p>
          </p:txBody>
        </p:sp>
      </p:grpSp>
      <p:grpSp>
        <p:nvGrpSpPr>
          <p:cNvPr id="28699" name="Group 27"/>
          <p:cNvGrpSpPr>
            <a:grpSpLocks/>
          </p:cNvGrpSpPr>
          <p:nvPr/>
        </p:nvGrpSpPr>
        <p:grpSpPr bwMode="auto">
          <a:xfrm>
            <a:off x="5486400" y="5181600"/>
            <a:ext cx="533400" cy="533400"/>
            <a:chOff x="1824" y="2736"/>
            <a:chExt cx="336" cy="336"/>
          </a:xfrm>
        </p:grpSpPr>
        <p:sp>
          <p:nvSpPr>
            <p:cNvPr id="28700" name="Oval 2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01" name="Text Box 2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C</a:t>
              </a:r>
            </a:p>
          </p:txBody>
        </p:sp>
      </p:grpSp>
      <p:sp>
        <p:nvSpPr>
          <p:cNvPr id="28703" name="Line 31"/>
          <p:cNvSpPr>
            <a:spLocks noChangeShapeType="1"/>
          </p:cNvSpPr>
          <p:nvPr/>
        </p:nvSpPr>
        <p:spPr bwMode="auto">
          <a:xfrm flipV="1">
            <a:off x="2286000" y="3733800"/>
            <a:ext cx="1143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04" name="Line 32"/>
          <p:cNvSpPr>
            <a:spLocks noChangeShapeType="1"/>
          </p:cNvSpPr>
          <p:nvPr/>
        </p:nvSpPr>
        <p:spPr bwMode="auto">
          <a:xfrm>
            <a:off x="5486400" y="44196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05" name="Line 33"/>
          <p:cNvSpPr>
            <a:spLocks noChangeShapeType="1"/>
          </p:cNvSpPr>
          <p:nvPr/>
        </p:nvSpPr>
        <p:spPr bwMode="auto">
          <a:xfrm>
            <a:off x="2286000" y="4495800"/>
            <a:ext cx="1371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06" name="Oval 34"/>
          <p:cNvSpPr>
            <a:spLocks noChangeArrowheads="1"/>
          </p:cNvSpPr>
          <p:nvPr/>
        </p:nvSpPr>
        <p:spPr bwMode="auto">
          <a:xfrm>
            <a:off x="2438400" y="3886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07" name="Oval 35"/>
          <p:cNvSpPr>
            <a:spLocks noChangeArrowheads="1"/>
          </p:cNvSpPr>
          <p:nvPr/>
        </p:nvSpPr>
        <p:spPr bwMode="auto">
          <a:xfrm>
            <a:off x="2743200" y="3810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08" name="Oval 36"/>
          <p:cNvSpPr>
            <a:spLocks noChangeArrowheads="1"/>
          </p:cNvSpPr>
          <p:nvPr/>
        </p:nvSpPr>
        <p:spPr bwMode="auto">
          <a:xfrm>
            <a:off x="3124200" y="3657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09" name="Oval 37"/>
          <p:cNvSpPr>
            <a:spLocks noChangeArrowheads="1"/>
          </p:cNvSpPr>
          <p:nvPr/>
        </p:nvSpPr>
        <p:spPr bwMode="auto">
          <a:xfrm>
            <a:off x="4191000" y="3276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10" name="Oval 38"/>
          <p:cNvSpPr>
            <a:spLocks noChangeArrowheads="1"/>
          </p:cNvSpPr>
          <p:nvPr/>
        </p:nvSpPr>
        <p:spPr bwMode="auto">
          <a:xfrm>
            <a:off x="4495800" y="3200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11" name="Oval 39"/>
          <p:cNvSpPr>
            <a:spLocks noChangeArrowheads="1"/>
          </p:cNvSpPr>
          <p:nvPr/>
        </p:nvSpPr>
        <p:spPr bwMode="auto">
          <a:xfrm>
            <a:off x="2438400" y="4419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12" name="Oval 40"/>
          <p:cNvSpPr>
            <a:spLocks noChangeArrowheads="1"/>
          </p:cNvSpPr>
          <p:nvPr/>
        </p:nvSpPr>
        <p:spPr bwMode="auto">
          <a:xfrm>
            <a:off x="2743200" y="4495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13" name="Oval 41"/>
          <p:cNvSpPr>
            <a:spLocks noChangeArrowheads="1"/>
          </p:cNvSpPr>
          <p:nvPr/>
        </p:nvSpPr>
        <p:spPr bwMode="auto">
          <a:xfrm>
            <a:off x="3048000" y="4572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14" name="Oval 42"/>
          <p:cNvSpPr>
            <a:spLocks noChangeArrowheads="1"/>
          </p:cNvSpPr>
          <p:nvPr/>
        </p:nvSpPr>
        <p:spPr bwMode="auto">
          <a:xfrm>
            <a:off x="3352800" y="464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15" name="Oval 43"/>
          <p:cNvSpPr>
            <a:spLocks noChangeArrowheads="1"/>
          </p:cNvSpPr>
          <p:nvPr/>
        </p:nvSpPr>
        <p:spPr bwMode="auto">
          <a:xfrm>
            <a:off x="4876800" y="5105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16" name="Oval 44"/>
          <p:cNvSpPr>
            <a:spLocks noChangeArrowheads="1"/>
          </p:cNvSpPr>
          <p:nvPr/>
        </p:nvSpPr>
        <p:spPr bwMode="auto">
          <a:xfrm>
            <a:off x="5181600" y="5181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17" name="Oval 45"/>
          <p:cNvSpPr>
            <a:spLocks noChangeArrowheads="1"/>
          </p:cNvSpPr>
          <p:nvPr/>
        </p:nvSpPr>
        <p:spPr bwMode="auto">
          <a:xfrm>
            <a:off x="5486400" y="4876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18" name="Oval 46"/>
          <p:cNvSpPr>
            <a:spLocks noChangeArrowheads="1"/>
          </p:cNvSpPr>
          <p:nvPr/>
        </p:nvSpPr>
        <p:spPr bwMode="auto">
          <a:xfrm>
            <a:off x="5410200" y="4572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19" name="Oval 47"/>
          <p:cNvSpPr>
            <a:spLocks noChangeArrowheads="1"/>
          </p:cNvSpPr>
          <p:nvPr/>
        </p:nvSpPr>
        <p:spPr bwMode="auto">
          <a:xfrm>
            <a:off x="5105400" y="3581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20" name="Line 48"/>
          <p:cNvSpPr>
            <a:spLocks noChangeShapeType="1"/>
          </p:cNvSpPr>
          <p:nvPr/>
        </p:nvSpPr>
        <p:spPr bwMode="auto">
          <a:xfrm flipV="1">
            <a:off x="3429000" y="35052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21" name="Line 49"/>
          <p:cNvSpPr>
            <a:spLocks noChangeShapeType="1"/>
          </p:cNvSpPr>
          <p:nvPr/>
        </p:nvSpPr>
        <p:spPr bwMode="auto">
          <a:xfrm>
            <a:off x="3657600" y="4876800"/>
            <a:ext cx="114300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22" name="Line 50"/>
          <p:cNvSpPr>
            <a:spLocks noChangeShapeType="1"/>
          </p:cNvSpPr>
          <p:nvPr/>
        </p:nvSpPr>
        <p:spPr bwMode="auto">
          <a:xfrm flipH="1" flipV="1">
            <a:off x="5334000" y="38862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23" name="Freeform 51"/>
          <p:cNvSpPr>
            <a:spLocks/>
          </p:cNvSpPr>
          <p:nvPr/>
        </p:nvSpPr>
        <p:spPr bwMode="auto">
          <a:xfrm>
            <a:off x="2362200" y="3048000"/>
            <a:ext cx="406400" cy="2667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40" y="720"/>
              </a:cxn>
              <a:cxn ang="0">
                <a:pos x="96" y="1680"/>
              </a:cxn>
            </a:cxnLst>
            <a:rect l="0" t="0" r="r" b="b"/>
            <a:pathLst>
              <a:path w="256" h="1680">
                <a:moveTo>
                  <a:pt x="0" y="0"/>
                </a:moveTo>
                <a:cubicBezTo>
                  <a:pt x="112" y="220"/>
                  <a:pt x="224" y="440"/>
                  <a:pt x="240" y="720"/>
                </a:cubicBezTo>
                <a:cubicBezTo>
                  <a:pt x="256" y="1000"/>
                  <a:pt x="176" y="1340"/>
                  <a:pt x="96" y="168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Line 2"/>
          <p:cNvSpPr>
            <a:spLocks noChangeShapeType="1"/>
          </p:cNvSpPr>
          <p:nvPr/>
        </p:nvSpPr>
        <p:spPr bwMode="auto">
          <a:xfrm flipH="1" flipV="1">
            <a:off x="5181600" y="35052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699" name="Line 3"/>
          <p:cNvSpPr>
            <a:spLocks noChangeShapeType="1"/>
          </p:cNvSpPr>
          <p:nvPr/>
        </p:nvSpPr>
        <p:spPr bwMode="auto">
          <a:xfrm>
            <a:off x="4800600" y="51816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 flipV="1">
            <a:off x="4114800" y="32766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Shortest paths</a:t>
            </a:r>
          </a:p>
        </p:txBody>
      </p:sp>
      <p:grpSp>
        <p:nvGrpSpPr>
          <p:cNvPr id="29702" name="Group 6"/>
          <p:cNvGrpSpPr>
            <a:grpSpLocks/>
          </p:cNvGrpSpPr>
          <p:nvPr/>
        </p:nvGrpSpPr>
        <p:grpSpPr bwMode="auto">
          <a:xfrm>
            <a:off x="1828800" y="4038600"/>
            <a:ext cx="533400" cy="533400"/>
            <a:chOff x="1824" y="2736"/>
            <a:chExt cx="336" cy="336"/>
          </a:xfrm>
        </p:grpSpPr>
        <p:sp>
          <p:nvSpPr>
            <p:cNvPr id="29703" name="Oval 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4" name="Text Box 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A</a:t>
              </a:r>
            </a:p>
          </p:txBody>
        </p:sp>
      </p:grpSp>
      <p:grpSp>
        <p:nvGrpSpPr>
          <p:cNvPr id="29705" name="Group 9"/>
          <p:cNvGrpSpPr>
            <a:grpSpLocks/>
          </p:cNvGrpSpPr>
          <p:nvPr/>
        </p:nvGrpSpPr>
        <p:grpSpPr bwMode="auto">
          <a:xfrm>
            <a:off x="4800600" y="2971800"/>
            <a:ext cx="533400" cy="533400"/>
            <a:chOff x="1824" y="2736"/>
            <a:chExt cx="336" cy="336"/>
          </a:xfrm>
        </p:grpSpPr>
        <p:sp>
          <p:nvSpPr>
            <p:cNvPr id="29706" name="Oval 1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7" name="Text Box 1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B</a:t>
              </a:r>
            </a:p>
          </p:txBody>
        </p:sp>
      </p:grpSp>
      <p:grpSp>
        <p:nvGrpSpPr>
          <p:cNvPr id="29708" name="Group 12"/>
          <p:cNvGrpSpPr>
            <a:grpSpLocks/>
          </p:cNvGrpSpPr>
          <p:nvPr/>
        </p:nvGrpSpPr>
        <p:grpSpPr bwMode="auto">
          <a:xfrm>
            <a:off x="5486400" y="5181600"/>
            <a:ext cx="533400" cy="533400"/>
            <a:chOff x="1824" y="2736"/>
            <a:chExt cx="336" cy="336"/>
          </a:xfrm>
        </p:grpSpPr>
        <p:sp>
          <p:nvSpPr>
            <p:cNvPr id="29709" name="Oval 1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10" name="Text Box 1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C</a:t>
              </a:r>
            </a:p>
          </p:txBody>
        </p:sp>
      </p:grpSp>
      <p:sp>
        <p:nvSpPr>
          <p:cNvPr id="29711" name="Line 15"/>
          <p:cNvSpPr>
            <a:spLocks noChangeShapeType="1"/>
          </p:cNvSpPr>
          <p:nvPr/>
        </p:nvSpPr>
        <p:spPr bwMode="auto">
          <a:xfrm flipV="1">
            <a:off x="2286000" y="3733800"/>
            <a:ext cx="1143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>
            <a:off x="5486400" y="44196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>
            <a:off x="2286000" y="4495800"/>
            <a:ext cx="1371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14" name="Oval 18"/>
          <p:cNvSpPr>
            <a:spLocks noChangeArrowheads="1"/>
          </p:cNvSpPr>
          <p:nvPr/>
        </p:nvSpPr>
        <p:spPr bwMode="auto">
          <a:xfrm>
            <a:off x="2438400" y="3886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15" name="Oval 19"/>
          <p:cNvSpPr>
            <a:spLocks noChangeArrowheads="1"/>
          </p:cNvSpPr>
          <p:nvPr/>
        </p:nvSpPr>
        <p:spPr bwMode="auto">
          <a:xfrm>
            <a:off x="2743200" y="3810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16" name="Oval 20"/>
          <p:cNvSpPr>
            <a:spLocks noChangeArrowheads="1"/>
          </p:cNvSpPr>
          <p:nvPr/>
        </p:nvSpPr>
        <p:spPr bwMode="auto">
          <a:xfrm>
            <a:off x="3124200" y="3657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17" name="Oval 21"/>
          <p:cNvSpPr>
            <a:spLocks noChangeArrowheads="1"/>
          </p:cNvSpPr>
          <p:nvPr/>
        </p:nvSpPr>
        <p:spPr bwMode="auto">
          <a:xfrm>
            <a:off x="4191000" y="3276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18" name="Oval 22"/>
          <p:cNvSpPr>
            <a:spLocks noChangeArrowheads="1"/>
          </p:cNvSpPr>
          <p:nvPr/>
        </p:nvSpPr>
        <p:spPr bwMode="auto">
          <a:xfrm>
            <a:off x="4495800" y="3200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19" name="Oval 23"/>
          <p:cNvSpPr>
            <a:spLocks noChangeArrowheads="1"/>
          </p:cNvSpPr>
          <p:nvPr/>
        </p:nvSpPr>
        <p:spPr bwMode="auto">
          <a:xfrm>
            <a:off x="2438400" y="4419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20" name="Oval 24"/>
          <p:cNvSpPr>
            <a:spLocks noChangeArrowheads="1"/>
          </p:cNvSpPr>
          <p:nvPr/>
        </p:nvSpPr>
        <p:spPr bwMode="auto">
          <a:xfrm>
            <a:off x="2743200" y="4495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21" name="Oval 25"/>
          <p:cNvSpPr>
            <a:spLocks noChangeArrowheads="1"/>
          </p:cNvSpPr>
          <p:nvPr/>
        </p:nvSpPr>
        <p:spPr bwMode="auto">
          <a:xfrm>
            <a:off x="3048000" y="4572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22" name="Oval 26"/>
          <p:cNvSpPr>
            <a:spLocks noChangeArrowheads="1"/>
          </p:cNvSpPr>
          <p:nvPr/>
        </p:nvSpPr>
        <p:spPr bwMode="auto">
          <a:xfrm>
            <a:off x="3352800" y="464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23" name="Oval 27"/>
          <p:cNvSpPr>
            <a:spLocks noChangeArrowheads="1"/>
          </p:cNvSpPr>
          <p:nvPr/>
        </p:nvSpPr>
        <p:spPr bwMode="auto">
          <a:xfrm>
            <a:off x="4876800" y="5105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24" name="Oval 28"/>
          <p:cNvSpPr>
            <a:spLocks noChangeArrowheads="1"/>
          </p:cNvSpPr>
          <p:nvPr/>
        </p:nvSpPr>
        <p:spPr bwMode="auto">
          <a:xfrm>
            <a:off x="5181600" y="5181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25" name="Oval 29"/>
          <p:cNvSpPr>
            <a:spLocks noChangeArrowheads="1"/>
          </p:cNvSpPr>
          <p:nvPr/>
        </p:nvSpPr>
        <p:spPr bwMode="auto">
          <a:xfrm>
            <a:off x="5486400" y="4876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26" name="Oval 30"/>
          <p:cNvSpPr>
            <a:spLocks noChangeArrowheads="1"/>
          </p:cNvSpPr>
          <p:nvPr/>
        </p:nvSpPr>
        <p:spPr bwMode="auto">
          <a:xfrm>
            <a:off x="5410200" y="4572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27" name="Oval 31"/>
          <p:cNvSpPr>
            <a:spLocks noChangeArrowheads="1"/>
          </p:cNvSpPr>
          <p:nvPr/>
        </p:nvSpPr>
        <p:spPr bwMode="auto">
          <a:xfrm>
            <a:off x="5105400" y="3581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28" name="Line 32"/>
          <p:cNvSpPr>
            <a:spLocks noChangeShapeType="1"/>
          </p:cNvSpPr>
          <p:nvPr/>
        </p:nvSpPr>
        <p:spPr bwMode="auto">
          <a:xfrm flipV="1">
            <a:off x="3429000" y="35052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29" name="Line 33"/>
          <p:cNvSpPr>
            <a:spLocks noChangeShapeType="1"/>
          </p:cNvSpPr>
          <p:nvPr/>
        </p:nvSpPr>
        <p:spPr bwMode="auto">
          <a:xfrm>
            <a:off x="3657600" y="4876800"/>
            <a:ext cx="114300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30" name="Line 34"/>
          <p:cNvSpPr>
            <a:spLocks noChangeShapeType="1"/>
          </p:cNvSpPr>
          <p:nvPr/>
        </p:nvSpPr>
        <p:spPr bwMode="auto">
          <a:xfrm flipH="1" flipV="1">
            <a:off x="5334000" y="38862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31" name="Freeform 35"/>
          <p:cNvSpPr>
            <a:spLocks/>
          </p:cNvSpPr>
          <p:nvPr/>
        </p:nvSpPr>
        <p:spPr bwMode="auto">
          <a:xfrm>
            <a:off x="2667000" y="3048000"/>
            <a:ext cx="406400" cy="2667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40" y="720"/>
              </a:cxn>
              <a:cxn ang="0">
                <a:pos x="96" y="1680"/>
              </a:cxn>
            </a:cxnLst>
            <a:rect l="0" t="0" r="r" b="b"/>
            <a:pathLst>
              <a:path w="256" h="1680">
                <a:moveTo>
                  <a:pt x="0" y="0"/>
                </a:moveTo>
                <a:cubicBezTo>
                  <a:pt x="112" y="220"/>
                  <a:pt x="224" y="440"/>
                  <a:pt x="240" y="720"/>
                </a:cubicBezTo>
                <a:cubicBezTo>
                  <a:pt x="256" y="1000"/>
                  <a:pt x="176" y="1340"/>
                  <a:pt x="96" y="168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Line 2"/>
          <p:cNvSpPr>
            <a:spLocks noChangeShapeType="1"/>
          </p:cNvSpPr>
          <p:nvPr/>
        </p:nvSpPr>
        <p:spPr bwMode="auto">
          <a:xfrm flipH="1" flipV="1">
            <a:off x="5181600" y="35052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3" name="Line 3"/>
          <p:cNvSpPr>
            <a:spLocks noChangeShapeType="1"/>
          </p:cNvSpPr>
          <p:nvPr/>
        </p:nvSpPr>
        <p:spPr bwMode="auto">
          <a:xfrm>
            <a:off x="4800600" y="51816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 flipV="1">
            <a:off x="4114800" y="32766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Shortest paths</a:t>
            </a:r>
          </a:p>
        </p:txBody>
      </p:sp>
      <p:grpSp>
        <p:nvGrpSpPr>
          <p:cNvPr id="30726" name="Group 6"/>
          <p:cNvGrpSpPr>
            <a:grpSpLocks/>
          </p:cNvGrpSpPr>
          <p:nvPr/>
        </p:nvGrpSpPr>
        <p:grpSpPr bwMode="auto">
          <a:xfrm>
            <a:off x="1828800" y="4038600"/>
            <a:ext cx="533400" cy="533400"/>
            <a:chOff x="1824" y="2736"/>
            <a:chExt cx="336" cy="336"/>
          </a:xfrm>
        </p:grpSpPr>
        <p:sp>
          <p:nvSpPr>
            <p:cNvPr id="30727" name="Oval 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28" name="Text Box 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A</a:t>
              </a:r>
            </a:p>
          </p:txBody>
        </p:sp>
      </p:grpSp>
      <p:grpSp>
        <p:nvGrpSpPr>
          <p:cNvPr id="30729" name="Group 9"/>
          <p:cNvGrpSpPr>
            <a:grpSpLocks/>
          </p:cNvGrpSpPr>
          <p:nvPr/>
        </p:nvGrpSpPr>
        <p:grpSpPr bwMode="auto">
          <a:xfrm>
            <a:off x="4800600" y="2971800"/>
            <a:ext cx="533400" cy="533400"/>
            <a:chOff x="1824" y="2736"/>
            <a:chExt cx="336" cy="336"/>
          </a:xfrm>
        </p:grpSpPr>
        <p:sp>
          <p:nvSpPr>
            <p:cNvPr id="30730" name="Oval 1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31" name="Text Box 1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B</a:t>
              </a:r>
            </a:p>
          </p:txBody>
        </p:sp>
      </p:grpSp>
      <p:grpSp>
        <p:nvGrpSpPr>
          <p:cNvPr id="30732" name="Group 12"/>
          <p:cNvGrpSpPr>
            <a:grpSpLocks/>
          </p:cNvGrpSpPr>
          <p:nvPr/>
        </p:nvGrpSpPr>
        <p:grpSpPr bwMode="auto">
          <a:xfrm>
            <a:off x="5486400" y="5181600"/>
            <a:ext cx="533400" cy="533400"/>
            <a:chOff x="1824" y="2736"/>
            <a:chExt cx="336" cy="336"/>
          </a:xfrm>
        </p:grpSpPr>
        <p:sp>
          <p:nvSpPr>
            <p:cNvPr id="30733" name="Oval 1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34" name="Text Box 1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C</a:t>
              </a:r>
            </a:p>
          </p:txBody>
        </p:sp>
      </p:grpSp>
      <p:sp>
        <p:nvSpPr>
          <p:cNvPr id="30735" name="Line 15"/>
          <p:cNvSpPr>
            <a:spLocks noChangeShapeType="1"/>
          </p:cNvSpPr>
          <p:nvPr/>
        </p:nvSpPr>
        <p:spPr bwMode="auto">
          <a:xfrm flipV="1">
            <a:off x="2286000" y="3733800"/>
            <a:ext cx="1143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>
            <a:off x="5486400" y="44196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>
            <a:off x="2286000" y="4495800"/>
            <a:ext cx="1371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38" name="Oval 18"/>
          <p:cNvSpPr>
            <a:spLocks noChangeArrowheads="1"/>
          </p:cNvSpPr>
          <p:nvPr/>
        </p:nvSpPr>
        <p:spPr bwMode="auto">
          <a:xfrm>
            <a:off x="2438400" y="3886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39" name="Oval 19"/>
          <p:cNvSpPr>
            <a:spLocks noChangeArrowheads="1"/>
          </p:cNvSpPr>
          <p:nvPr/>
        </p:nvSpPr>
        <p:spPr bwMode="auto">
          <a:xfrm>
            <a:off x="2743200" y="3810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40" name="Oval 20"/>
          <p:cNvSpPr>
            <a:spLocks noChangeArrowheads="1"/>
          </p:cNvSpPr>
          <p:nvPr/>
        </p:nvSpPr>
        <p:spPr bwMode="auto">
          <a:xfrm>
            <a:off x="3124200" y="3657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41" name="Oval 21"/>
          <p:cNvSpPr>
            <a:spLocks noChangeArrowheads="1"/>
          </p:cNvSpPr>
          <p:nvPr/>
        </p:nvSpPr>
        <p:spPr bwMode="auto">
          <a:xfrm>
            <a:off x="4191000" y="3276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42" name="Oval 22"/>
          <p:cNvSpPr>
            <a:spLocks noChangeArrowheads="1"/>
          </p:cNvSpPr>
          <p:nvPr/>
        </p:nvSpPr>
        <p:spPr bwMode="auto">
          <a:xfrm>
            <a:off x="4495800" y="3200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43" name="Oval 23"/>
          <p:cNvSpPr>
            <a:spLocks noChangeArrowheads="1"/>
          </p:cNvSpPr>
          <p:nvPr/>
        </p:nvSpPr>
        <p:spPr bwMode="auto">
          <a:xfrm>
            <a:off x="2438400" y="4419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44" name="Oval 24"/>
          <p:cNvSpPr>
            <a:spLocks noChangeArrowheads="1"/>
          </p:cNvSpPr>
          <p:nvPr/>
        </p:nvSpPr>
        <p:spPr bwMode="auto">
          <a:xfrm>
            <a:off x="2743200" y="4495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45" name="Oval 25"/>
          <p:cNvSpPr>
            <a:spLocks noChangeArrowheads="1"/>
          </p:cNvSpPr>
          <p:nvPr/>
        </p:nvSpPr>
        <p:spPr bwMode="auto">
          <a:xfrm>
            <a:off x="3048000" y="4572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46" name="Oval 26"/>
          <p:cNvSpPr>
            <a:spLocks noChangeArrowheads="1"/>
          </p:cNvSpPr>
          <p:nvPr/>
        </p:nvSpPr>
        <p:spPr bwMode="auto">
          <a:xfrm>
            <a:off x="3352800" y="464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47" name="Oval 27"/>
          <p:cNvSpPr>
            <a:spLocks noChangeArrowheads="1"/>
          </p:cNvSpPr>
          <p:nvPr/>
        </p:nvSpPr>
        <p:spPr bwMode="auto">
          <a:xfrm>
            <a:off x="4876800" y="5105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48" name="Oval 28"/>
          <p:cNvSpPr>
            <a:spLocks noChangeArrowheads="1"/>
          </p:cNvSpPr>
          <p:nvPr/>
        </p:nvSpPr>
        <p:spPr bwMode="auto">
          <a:xfrm>
            <a:off x="5181600" y="5181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49" name="Oval 29"/>
          <p:cNvSpPr>
            <a:spLocks noChangeArrowheads="1"/>
          </p:cNvSpPr>
          <p:nvPr/>
        </p:nvSpPr>
        <p:spPr bwMode="auto">
          <a:xfrm>
            <a:off x="5486400" y="4876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50" name="Oval 30"/>
          <p:cNvSpPr>
            <a:spLocks noChangeArrowheads="1"/>
          </p:cNvSpPr>
          <p:nvPr/>
        </p:nvSpPr>
        <p:spPr bwMode="auto">
          <a:xfrm>
            <a:off x="5410200" y="4572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51" name="Oval 31"/>
          <p:cNvSpPr>
            <a:spLocks noChangeArrowheads="1"/>
          </p:cNvSpPr>
          <p:nvPr/>
        </p:nvSpPr>
        <p:spPr bwMode="auto">
          <a:xfrm>
            <a:off x="5105400" y="3581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52" name="Line 32"/>
          <p:cNvSpPr>
            <a:spLocks noChangeShapeType="1"/>
          </p:cNvSpPr>
          <p:nvPr/>
        </p:nvSpPr>
        <p:spPr bwMode="auto">
          <a:xfrm flipV="1">
            <a:off x="3429000" y="35052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53" name="Line 33"/>
          <p:cNvSpPr>
            <a:spLocks noChangeShapeType="1"/>
          </p:cNvSpPr>
          <p:nvPr/>
        </p:nvSpPr>
        <p:spPr bwMode="auto">
          <a:xfrm>
            <a:off x="3657600" y="4876800"/>
            <a:ext cx="114300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54" name="Line 34"/>
          <p:cNvSpPr>
            <a:spLocks noChangeShapeType="1"/>
          </p:cNvSpPr>
          <p:nvPr/>
        </p:nvSpPr>
        <p:spPr bwMode="auto">
          <a:xfrm flipH="1" flipV="1">
            <a:off x="5334000" y="38862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55" name="Freeform 35"/>
          <p:cNvSpPr>
            <a:spLocks/>
          </p:cNvSpPr>
          <p:nvPr/>
        </p:nvSpPr>
        <p:spPr bwMode="auto">
          <a:xfrm>
            <a:off x="3403600" y="3048000"/>
            <a:ext cx="406400" cy="2667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40" y="720"/>
              </a:cxn>
              <a:cxn ang="0">
                <a:pos x="96" y="1680"/>
              </a:cxn>
            </a:cxnLst>
            <a:rect l="0" t="0" r="r" b="b"/>
            <a:pathLst>
              <a:path w="256" h="1680">
                <a:moveTo>
                  <a:pt x="0" y="0"/>
                </a:moveTo>
                <a:cubicBezTo>
                  <a:pt x="112" y="220"/>
                  <a:pt x="224" y="440"/>
                  <a:pt x="240" y="720"/>
                </a:cubicBezTo>
                <a:cubicBezTo>
                  <a:pt x="256" y="1000"/>
                  <a:pt x="176" y="1340"/>
                  <a:pt x="96" y="168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56" name="Rectangle 36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1219200"/>
          </a:xfrm>
          <a:noFill/>
          <a:ln/>
        </p:spPr>
        <p:txBody>
          <a:bodyPr/>
          <a:lstStyle/>
          <a:p>
            <a:r>
              <a:rPr lang="en-US"/>
              <a:t>Nothing will change as we expand the frontier until we’ve gone out 100 levels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Dijkstra’s algorithm</a:t>
            </a:r>
          </a:p>
        </p:txBody>
      </p:sp>
      <p:sp>
        <p:nvSpPr>
          <p:cNvPr id="6" name="Rectangle 5"/>
          <p:cNvSpPr/>
          <p:nvPr/>
        </p:nvSpPr>
        <p:spPr>
          <a:xfrm>
            <a:off x="381000" y="1676400"/>
            <a:ext cx="4191000" cy="4893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shortest </a:t>
            </a:r>
            <a:r>
              <a:rPr lang="en-US" sz="1200" dirty="0" err="1" smtClean="0"/>
              <a:t>paths(int</a:t>
            </a:r>
            <a:r>
              <a:rPr lang="en-US" sz="1200" dirty="0" smtClean="0"/>
              <a:t> start, </a:t>
            </a:r>
          </a:p>
          <a:p>
            <a:r>
              <a:rPr lang="en-US" sz="1200" dirty="0" smtClean="0"/>
              <a:t>                 const map&lt;</a:t>
            </a:r>
            <a:r>
              <a:rPr lang="en-US" sz="1200" dirty="0" err="1" smtClean="0"/>
              <a:t>int,list</a:t>
            </a:r>
            <a:r>
              <a:rPr lang="en-US" sz="1200" dirty="0" smtClean="0"/>
              <a:t>&lt;pair&lt;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&gt; &gt; &amp; graph) {</a:t>
            </a:r>
          </a:p>
          <a:p>
            <a:r>
              <a:rPr lang="en-US" sz="1200" dirty="0" smtClean="0"/>
              <a:t>  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parents;</a:t>
            </a:r>
          </a:p>
          <a:p>
            <a:r>
              <a:rPr lang="en-US" sz="1200" dirty="0" smtClean="0"/>
              <a:t>  priorityqueue62 frontier;</a:t>
            </a:r>
          </a:p>
          <a:p>
            <a:endParaRPr lang="en-US" sz="1200" dirty="0" smtClean="0"/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parents[start</a:t>
            </a:r>
            <a:r>
              <a:rPr lang="en-US" sz="1200" dirty="0" smtClean="0"/>
              <a:t>]=start;</a:t>
            </a:r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frontier.push(start</a:t>
            </a:r>
            <a:r>
              <a:rPr lang="en-US" sz="1200" dirty="0" smtClean="0"/>
              <a:t>, 0);</a:t>
            </a:r>
          </a:p>
          <a:p>
            <a:endParaRPr lang="en-US" sz="1200" dirty="0" smtClean="0"/>
          </a:p>
          <a:p>
            <a:r>
              <a:rPr lang="en-US" sz="1200" dirty="0" smtClean="0"/>
              <a:t>  while (!</a:t>
            </a:r>
            <a:r>
              <a:rPr lang="en-US" sz="1200" dirty="0" err="1" smtClean="0"/>
              <a:t>frontier.is_empty</a:t>
            </a:r>
            <a:r>
              <a:rPr lang="en-US" sz="1200" dirty="0" smtClean="0"/>
              <a:t>()) {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v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frontier.top_serialnumber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p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frontier.top_priority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frontier.pop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</a:t>
            </a:r>
          </a:p>
          <a:p>
            <a:r>
              <a:rPr lang="en-US" sz="1200" dirty="0" smtClean="0"/>
              <a:t>    for (the neighbors (</a:t>
            </a:r>
            <a:r>
              <a:rPr lang="en-US" sz="1200" dirty="0" err="1" smtClean="0"/>
              <a:t>n,w</a:t>
            </a:r>
            <a:r>
              <a:rPr lang="en-US" sz="1200" dirty="0" smtClean="0"/>
              <a:t>) of </a:t>
            </a:r>
            <a:r>
              <a:rPr lang="en-US" sz="1200" dirty="0" err="1" smtClean="0"/>
              <a:t>v</a:t>
            </a:r>
            <a:r>
              <a:rPr lang="en-US" sz="1200" dirty="0" smtClean="0"/>
              <a:t>)</a:t>
            </a:r>
          </a:p>
          <a:p>
            <a:r>
              <a:rPr lang="en-US" sz="1200" dirty="0" smtClean="0"/>
              <a:t>      if (</a:t>
            </a:r>
            <a:r>
              <a:rPr lang="en-US" sz="1200" dirty="0" err="1" smtClean="0"/>
              <a:t>n</a:t>
            </a:r>
            <a:r>
              <a:rPr lang="en-US" sz="1200" dirty="0" smtClean="0"/>
              <a:t> == </a:t>
            </a:r>
            <a:r>
              <a:rPr lang="en-US" sz="1200" dirty="0" err="1" smtClean="0"/>
              <a:t>parents[v</a:t>
            </a:r>
            <a:r>
              <a:rPr lang="en-US" sz="1200" dirty="0" smtClean="0"/>
              <a:t>])</a:t>
            </a:r>
          </a:p>
          <a:p>
            <a:r>
              <a:rPr lang="en-US" sz="1200" dirty="0" smtClean="0"/>
              <a:t>         ; // do nothing</a:t>
            </a:r>
          </a:p>
          <a:p>
            <a:r>
              <a:rPr lang="en-US" sz="1200" dirty="0" smtClean="0"/>
              <a:t>      else if (</a:t>
            </a:r>
            <a:r>
              <a:rPr lang="en-US" sz="1200" dirty="0" err="1" smtClean="0"/>
              <a:t>n</a:t>
            </a:r>
            <a:r>
              <a:rPr lang="en-US" sz="1200" dirty="0" smtClean="0"/>
              <a:t> is not in the frontier and has not been visited){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frontier.push(n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}else if (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 &lt; </a:t>
            </a:r>
            <a:r>
              <a:rPr lang="en-US" sz="1200" dirty="0" err="1" smtClean="0"/>
              <a:t>frontier.get_priority(n</a:t>
            </a:r>
            <a:r>
              <a:rPr lang="en-US" sz="1200" dirty="0" smtClean="0"/>
              <a:t>)) 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frontier.reduce_priority(n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</a:t>
            </a:r>
          </a:p>
          <a:p>
            <a:r>
              <a:rPr lang="en-US" sz="1200" dirty="0" smtClean="0"/>
              <a:t>    } // end while</a:t>
            </a:r>
          </a:p>
          <a:p>
            <a:r>
              <a:rPr lang="en-US" sz="1200" dirty="0" smtClean="0"/>
              <a:t>  return parents;</a:t>
            </a:r>
          </a:p>
          <a:p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4648200" y="1981200"/>
            <a:ext cx="4191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Uses a priority queue to keep track of the next shortest path from the starting vertex</a:t>
            </a:r>
          </a:p>
          <a:p>
            <a:endParaRPr lang="en-US" dirty="0" smtClean="0"/>
          </a:p>
          <a:p>
            <a:r>
              <a:rPr lang="en-US" dirty="0" smtClean="0"/>
              <a:t>Vertices are kept in three sets:</a:t>
            </a:r>
          </a:p>
          <a:p>
            <a:pPr>
              <a:buFont typeface="Arial"/>
              <a:buChar char="•"/>
            </a:pPr>
            <a:r>
              <a:rPr lang="en-US" dirty="0" smtClean="0"/>
              <a:t> “visited”: those vertices who’s correct paths have been found.  This occurs when a vertex is popped off the queue</a:t>
            </a:r>
          </a:p>
          <a:p>
            <a:pPr>
              <a:buFont typeface="Arial"/>
              <a:buChar char="•"/>
            </a:pPr>
            <a:r>
              <a:rPr lang="en-US" dirty="0" smtClean="0"/>
              <a:t> “frontier”: those vertices that we know about and have </a:t>
            </a:r>
            <a:r>
              <a:rPr lang="en-US" b="1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 path for, but not necessarily the vertices’ shortest paths.  Vertices on the frontier are in the queue</a:t>
            </a:r>
            <a:endParaRPr lang="en-US" dirty="0" smtClean="0">
              <a:solidFill>
                <a:srgbClr val="000000"/>
              </a:solidFill>
            </a:endParaRPr>
          </a:p>
          <a:p>
            <a:pPr>
              <a:buFont typeface="Arial"/>
              <a:buChar char="•"/>
            </a:pP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“rest”: the remaining vertices that we have not seen yet</a:t>
            </a:r>
            <a:endParaRPr lang="en-US" b="1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Dijkstra’s algorithm</a:t>
            </a:r>
          </a:p>
        </p:txBody>
      </p:sp>
      <p:sp>
        <p:nvSpPr>
          <p:cNvPr id="6" name="Rectangle 5"/>
          <p:cNvSpPr/>
          <p:nvPr/>
        </p:nvSpPr>
        <p:spPr>
          <a:xfrm>
            <a:off x="381000" y="1676400"/>
            <a:ext cx="4191000" cy="4893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shortest </a:t>
            </a:r>
            <a:r>
              <a:rPr lang="en-US" sz="1200" dirty="0" err="1" smtClean="0"/>
              <a:t>paths(int</a:t>
            </a:r>
            <a:r>
              <a:rPr lang="en-US" sz="1200" dirty="0" smtClean="0"/>
              <a:t> start, </a:t>
            </a:r>
          </a:p>
          <a:p>
            <a:r>
              <a:rPr lang="en-US" sz="1200" dirty="0" smtClean="0"/>
              <a:t>                 const map&lt;</a:t>
            </a:r>
            <a:r>
              <a:rPr lang="en-US" sz="1200" dirty="0" err="1" smtClean="0"/>
              <a:t>int,list</a:t>
            </a:r>
            <a:r>
              <a:rPr lang="en-US" sz="1200" dirty="0" smtClean="0"/>
              <a:t>&lt;pair&lt;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&gt; &gt; &amp; graph) {</a:t>
            </a:r>
          </a:p>
          <a:p>
            <a:r>
              <a:rPr lang="en-US" sz="1200" dirty="0" smtClean="0"/>
              <a:t>  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parents;</a:t>
            </a:r>
          </a:p>
          <a:p>
            <a:r>
              <a:rPr lang="en-US" sz="1200" dirty="0" smtClean="0"/>
              <a:t>  priorityqueue62 frontier;</a:t>
            </a:r>
          </a:p>
          <a:p>
            <a:endParaRPr lang="en-US" sz="1200" dirty="0" smtClean="0"/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parents[start</a:t>
            </a:r>
            <a:r>
              <a:rPr lang="en-US" sz="1200" dirty="0" smtClean="0"/>
              <a:t>]=start;</a:t>
            </a:r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frontier.push(start</a:t>
            </a:r>
            <a:r>
              <a:rPr lang="en-US" sz="1200" dirty="0" smtClean="0"/>
              <a:t>, 0);</a:t>
            </a:r>
          </a:p>
          <a:p>
            <a:endParaRPr lang="en-US" sz="1200" dirty="0" smtClean="0"/>
          </a:p>
          <a:p>
            <a:r>
              <a:rPr lang="en-US" sz="1200" dirty="0" smtClean="0"/>
              <a:t>  while (!</a:t>
            </a:r>
            <a:r>
              <a:rPr lang="en-US" sz="1200" dirty="0" err="1" smtClean="0"/>
              <a:t>frontier.is_empty</a:t>
            </a:r>
            <a:r>
              <a:rPr lang="en-US" sz="1200" dirty="0" smtClean="0"/>
              <a:t>()) {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v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frontier.top_serialnumber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p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frontier.top_priority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frontier.pop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</a:t>
            </a:r>
          </a:p>
          <a:p>
            <a:r>
              <a:rPr lang="en-US" sz="1200" dirty="0" smtClean="0"/>
              <a:t>    for (the neighbors (</a:t>
            </a:r>
            <a:r>
              <a:rPr lang="en-US" sz="1200" dirty="0" err="1" smtClean="0"/>
              <a:t>n,w</a:t>
            </a:r>
            <a:r>
              <a:rPr lang="en-US" sz="1200" dirty="0" smtClean="0"/>
              <a:t>) of </a:t>
            </a:r>
            <a:r>
              <a:rPr lang="en-US" sz="1200" dirty="0" err="1" smtClean="0"/>
              <a:t>v</a:t>
            </a:r>
            <a:r>
              <a:rPr lang="en-US" sz="1200" dirty="0" smtClean="0"/>
              <a:t>)</a:t>
            </a:r>
          </a:p>
          <a:p>
            <a:r>
              <a:rPr lang="en-US" sz="1200" dirty="0" smtClean="0"/>
              <a:t>      if (</a:t>
            </a:r>
            <a:r>
              <a:rPr lang="en-US" sz="1200" dirty="0" err="1" smtClean="0"/>
              <a:t>n</a:t>
            </a:r>
            <a:r>
              <a:rPr lang="en-US" sz="1200" dirty="0" smtClean="0"/>
              <a:t> == </a:t>
            </a:r>
            <a:r>
              <a:rPr lang="en-US" sz="1200" dirty="0" err="1" smtClean="0"/>
              <a:t>parents[v</a:t>
            </a:r>
            <a:r>
              <a:rPr lang="en-US" sz="1200" dirty="0" smtClean="0"/>
              <a:t>])</a:t>
            </a:r>
          </a:p>
          <a:p>
            <a:r>
              <a:rPr lang="en-US" sz="1200" dirty="0" smtClean="0"/>
              <a:t>         ; // do nothing</a:t>
            </a:r>
          </a:p>
          <a:p>
            <a:r>
              <a:rPr lang="en-US" sz="1200" dirty="0" smtClean="0"/>
              <a:t>      else if (</a:t>
            </a:r>
            <a:r>
              <a:rPr lang="en-US" sz="1200" dirty="0" err="1" smtClean="0"/>
              <a:t>n</a:t>
            </a:r>
            <a:r>
              <a:rPr lang="en-US" sz="1200" dirty="0" smtClean="0"/>
              <a:t> is not in the frontier and has not been visited){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frontier.push(n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}else if (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 &lt; </a:t>
            </a:r>
            <a:r>
              <a:rPr lang="en-US" sz="1200" dirty="0" err="1" smtClean="0"/>
              <a:t>frontier.get_priority(n</a:t>
            </a:r>
            <a:r>
              <a:rPr lang="en-US" sz="1200" dirty="0" smtClean="0"/>
              <a:t>)) 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frontier.reduce_priority(n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</a:t>
            </a:r>
          </a:p>
          <a:p>
            <a:r>
              <a:rPr lang="en-US" sz="1200" dirty="0" smtClean="0"/>
              <a:t>    } // end while</a:t>
            </a:r>
          </a:p>
          <a:p>
            <a:r>
              <a:rPr lang="en-US" sz="1200" dirty="0" smtClean="0"/>
              <a:t>  return parents;</a:t>
            </a:r>
          </a:p>
          <a:p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4" name="Rectangle 3"/>
          <p:cNvSpPr/>
          <p:nvPr/>
        </p:nvSpPr>
        <p:spPr>
          <a:xfrm>
            <a:off x="5257800" y="2209800"/>
            <a:ext cx="3429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enqueue</a:t>
            </a:r>
            <a:r>
              <a:rPr lang="en-US" dirty="0"/>
              <a:t> start; </a:t>
            </a:r>
            <a:r>
              <a:rPr lang="en-US" dirty="0" smtClean="0"/>
              <a:t> while </a:t>
            </a:r>
            <a:r>
              <a:rPr lang="en-US" dirty="0"/>
              <a:t>(queue not empty) { </a:t>
            </a:r>
            <a:r>
              <a:rPr lang="en-US" dirty="0" smtClean="0"/>
              <a:t>    </a:t>
            </a:r>
            <a:r>
              <a:rPr lang="en-US" dirty="0" err="1" smtClean="0"/>
              <a:t>dequeue</a:t>
            </a:r>
            <a:r>
              <a:rPr lang="en-US" dirty="0" smtClean="0"/>
              <a:t> </a:t>
            </a:r>
            <a:r>
              <a:rPr lang="en-US" dirty="0" err="1"/>
              <a:t>v</a:t>
            </a:r>
            <a:r>
              <a:rPr lang="en-US" dirty="0"/>
              <a:t>;     </a:t>
            </a:r>
            <a:r>
              <a:rPr lang="en-US" dirty="0" smtClean="0"/>
              <a:t> </a:t>
            </a:r>
          </a:p>
          <a:p>
            <a:r>
              <a:rPr lang="en-US" dirty="0" smtClean="0"/>
              <a:t>   if </a:t>
            </a:r>
            <a:r>
              <a:rPr lang="en-US" dirty="0"/>
              <a:t>(</a:t>
            </a:r>
            <a:r>
              <a:rPr lang="en-US" dirty="0" err="1"/>
              <a:t>v</a:t>
            </a:r>
            <a:r>
              <a:rPr lang="en-US" dirty="0"/>
              <a:t> is not visited) {      </a:t>
            </a:r>
            <a:r>
              <a:rPr lang="en-US" dirty="0" smtClean="0"/>
              <a:t> visit </a:t>
            </a:r>
            <a:r>
              <a:rPr lang="en-US" dirty="0" err="1"/>
              <a:t>v</a:t>
            </a:r>
            <a:r>
              <a:rPr lang="en-US" dirty="0"/>
              <a:t>;      </a:t>
            </a:r>
            <a:r>
              <a:rPr lang="en-US" dirty="0" smtClean="0"/>
              <a:t> </a:t>
            </a:r>
            <a:r>
              <a:rPr lang="en-US" dirty="0" err="1" smtClean="0"/>
              <a:t>enqueue</a:t>
            </a:r>
            <a:r>
              <a:rPr lang="en-US" dirty="0" smtClean="0"/>
              <a:t> </a:t>
            </a:r>
            <a:r>
              <a:rPr lang="en-US" dirty="0"/>
              <a:t>all</a:t>
            </a:r>
            <a:r>
              <a:rPr lang="en-US" dirty="0" smtClean="0"/>
              <a:t> of </a:t>
            </a:r>
            <a:r>
              <a:rPr lang="en-US" dirty="0" err="1" smtClean="0"/>
              <a:t>v’s</a:t>
            </a:r>
            <a:r>
              <a:rPr lang="en-US" dirty="0" smtClean="0"/>
              <a:t> </a:t>
            </a:r>
            <a:r>
              <a:rPr lang="en-US" dirty="0"/>
              <a:t>neighbors;    </a:t>
            </a:r>
            <a:r>
              <a:rPr lang="en-US" dirty="0" smtClean="0"/>
              <a:t> }  }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91200" y="1676400"/>
            <a:ext cx="882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BFS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Dijkstra’s algorithm</a:t>
            </a:r>
          </a:p>
        </p:txBody>
      </p:sp>
      <p:sp>
        <p:nvSpPr>
          <p:cNvPr id="6" name="Rectangle 5"/>
          <p:cNvSpPr/>
          <p:nvPr/>
        </p:nvSpPr>
        <p:spPr>
          <a:xfrm>
            <a:off x="381000" y="1676400"/>
            <a:ext cx="4191000" cy="4893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shortest </a:t>
            </a:r>
            <a:r>
              <a:rPr lang="en-US" sz="1200" dirty="0" err="1" smtClean="0"/>
              <a:t>paths(int</a:t>
            </a:r>
            <a:r>
              <a:rPr lang="en-US" sz="1200" dirty="0" smtClean="0"/>
              <a:t> start, </a:t>
            </a:r>
          </a:p>
          <a:p>
            <a:r>
              <a:rPr lang="en-US" sz="1200" dirty="0" smtClean="0"/>
              <a:t>                 const map&lt;</a:t>
            </a:r>
            <a:r>
              <a:rPr lang="en-US" sz="1200" dirty="0" err="1" smtClean="0"/>
              <a:t>int,list</a:t>
            </a:r>
            <a:r>
              <a:rPr lang="en-US" sz="1200" dirty="0" smtClean="0"/>
              <a:t>&lt;pair&lt;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&gt; &gt; &amp; graph) {</a:t>
            </a:r>
          </a:p>
          <a:p>
            <a:r>
              <a:rPr lang="en-US" sz="1200" dirty="0" smtClean="0"/>
              <a:t>  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</a:t>
            </a:r>
            <a:r>
              <a:rPr lang="en-US" sz="1200" b="1" dirty="0" smtClean="0">
                <a:solidFill>
                  <a:srgbClr val="FF0000"/>
                </a:solidFill>
              </a:rPr>
              <a:t>parents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priorityqueue62 frontier;</a:t>
            </a:r>
          </a:p>
          <a:p>
            <a:endParaRPr lang="en-US" sz="1200" dirty="0" smtClean="0"/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parents[start</a:t>
            </a:r>
            <a:r>
              <a:rPr lang="en-US" sz="1200" dirty="0" smtClean="0"/>
              <a:t>]=start;</a:t>
            </a:r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frontier.push(start</a:t>
            </a:r>
            <a:r>
              <a:rPr lang="en-US" sz="1200" dirty="0" smtClean="0"/>
              <a:t>, 0);</a:t>
            </a:r>
          </a:p>
          <a:p>
            <a:endParaRPr lang="en-US" sz="1200" dirty="0" smtClean="0"/>
          </a:p>
          <a:p>
            <a:r>
              <a:rPr lang="en-US" sz="1200" dirty="0" smtClean="0"/>
              <a:t>  while (!</a:t>
            </a:r>
            <a:r>
              <a:rPr lang="en-US" sz="1200" dirty="0" err="1" smtClean="0"/>
              <a:t>frontier.is_empty</a:t>
            </a:r>
            <a:r>
              <a:rPr lang="en-US" sz="1200" dirty="0" smtClean="0"/>
              <a:t>()) {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v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frontier.top_serialnumber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p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frontier.top_priority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frontier.pop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</a:t>
            </a:r>
          </a:p>
          <a:p>
            <a:r>
              <a:rPr lang="en-US" sz="1200" dirty="0" smtClean="0"/>
              <a:t>    for (the neighbors (</a:t>
            </a:r>
            <a:r>
              <a:rPr lang="en-US" sz="1200" dirty="0" err="1" smtClean="0"/>
              <a:t>n,w</a:t>
            </a:r>
            <a:r>
              <a:rPr lang="en-US" sz="1200" dirty="0" smtClean="0"/>
              <a:t>) of </a:t>
            </a:r>
            <a:r>
              <a:rPr lang="en-US" sz="1200" dirty="0" err="1" smtClean="0"/>
              <a:t>v</a:t>
            </a:r>
            <a:r>
              <a:rPr lang="en-US" sz="1200" dirty="0" smtClean="0"/>
              <a:t>)</a:t>
            </a:r>
          </a:p>
          <a:p>
            <a:r>
              <a:rPr lang="en-US" sz="1200" dirty="0" smtClean="0"/>
              <a:t>      if (</a:t>
            </a:r>
            <a:r>
              <a:rPr lang="en-US" sz="1200" dirty="0" err="1" smtClean="0"/>
              <a:t>n</a:t>
            </a:r>
            <a:r>
              <a:rPr lang="en-US" sz="1200" dirty="0" smtClean="0"/>
              <a:t> == </a:t>
            </a:r>
            <a:r>
              <a:rPr lang="en-US" sz="1200" dirty="0" err="1" smtClean="0"/>
              <a:t>parents[v</a:t>
            </a:r>
            <a:r>
              <a:rPr lang="en-US" sz="1200" dirty="0" smtClean="0"/>
              <a:t>])</a:t>
            </a:r>
          </a:p>
          <a:p>
            <a:r>
              <a:rPr lang="en-US" sz="1200" dirty="0" smtClean="0"/>
              <a:t>         ; // do nothing</a:t>
            </a:r>
          </a:p>
          <a:p>
            <a:r>
              <a:rPr lang="en-US" sz="1200" dirty="0" smtClean="0"/>
              <a:t>      else if (</a:t>
            </a:r>
            <a:r>
              <a:rPr lang="en-US" sz="1200" dirty="0" err="1" smtClean="0"/>
              <a:t>n</a:t>
            </a:r>
            <a:r>
              <a:rPr lang="en-US" sz="1200" dirty="0" smtClean="0"/>
              <a:t> is not in the frontier and has not been visited){</a:t>
            </a:r>
          </a:p>
          <a:p>
            <a:r>
              <a:rPr lang="en-US" sz="1200" dirty="0" smtClean="0"/>
              <a:t>        </a:t>
            </a:r>
            <a:r>
              <a:rPr lang="en-US" sz="1200" b="1" dirty="0" err="1" smtClean="0">
                <a:solidFill>
                  <a:srgbClr val="FF0000"/>
                </a:solidFill>
              </a:rPr>
              <a:t>parents[n</a:t>
            </a:r>
            <a:r>
              <a:rPr lang="en-US" sz="1200" b="1" dirty="0" smtClean="0">
                <a:solidFill>
                  <a:srgbClr val="FF0000"/>
                </a:solidFill>
              </a:rPr>
              <a:t>] = </a:t>
            </a:r>
            <a:r>
              <a:rPr lang="en-US" sz="1200" b="1" dirty="0" err="1" smtClean="0">
                <a:solidFill>
                  <a:srgbClr val="FF0000"/>
                </a:solidFill>
              </a:rPr>
              <a:t>v</a:t>
            </a:r>
            <a:r>
              <a:rPr lang="en-US" sz="1200" b="1" dirty="0" smtClean="0">
                <a:solidFill>
                  <a:srgbClr val="FF0000"/>
                </a:solidFill>
              </a:rPr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frontier.push(n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}else if (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 &lt; </a:t>
            </a:r>
            <a:r>
              <a:rPr lang="en-US" sz="1200" dirty="0" err="1" smtClean="0"/>
              <a:t>frontier.get_priority(n</a:t>
            </a:r>
            <a:r>
              <a:rPr lang="en-US" sz="1200" dirty="0" smtClean="0"/>
              <a:t>)) {</a:t>
            </a:r>
          </a:p>
          <a:p>
            <a:r>
              <a:rPr lang="en-US" sz="1200" dirty="0" smtClean="0"/>
              <a:t>        </a:t>
            </a:r>
            <a:r>
              <a:rPr lang="en-US" sz="1200" b="1" dirty="0" err="1" smtClean="0">
                <a:solidFill>
                  <a:srgbClr val="FF0000"/>
                </a:solidFill>
              </a:rPr>
              <a:t>parents[n</a:t>
            </a:r>
            <a:r>
              <a:rPr lang="en-US" sz="1200" b="1" dirty="0" smtClean="0">
                <a:solidFill>
                  <a:srgbClr val="FF0000"/>
                </a:solidFill>
              </a:rPr>
              <a:t>] = </a:t>
            </a:r>
            <a:r>
              <a:rPr lang="en-US" sz="1200" b="1" dirty="0" err="1" smtClean="0">
                <a:solidFill>
                  <a:srgbClr val="FF0000"/>
                </a:solidFill>
              </a:rPr>
              <a:t>v</a:t>
            </a:r>
            <a:r>
              <a:rPr lang="en-US" sz="1200" b="1" dirty="0" smtClean="0">
                <a:solidFill>
                  <a:srgbClr val="FF0000"/>
                </a:solidFill>
              </a:rPr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frontier.reduce_priority(n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</a:t>
            </a:r>
          </a:p>
          <a:p>
            <a:r>
              <a:rPr lang="en-US" sz="1200" dirty="0" smtClean="0"/>
              <a:t>    } // end while</a:t>
            </a:r>
          </a:p>
          <a:p>
            <a:r>
              <a:rPr lang="en-US" sz="1200" dirty="0" smtClean="0"/>
              <a:t>  return parents;</a:t>
            </a:r>
          </a:p>
          <a:p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4" name="Rectangle 3"/>
          <p:cNvSpPr/>
          <p:nvPr/>
        </p:nvSpPr>
        <p:spPr>
          <a:xfrm>
            <a:off x="5257800" y="2209800"/>
            <a:ext cx="3429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enqueue</a:t>
            </a:r>
            <a:r>
              <a:rPr lang="en-US" dirty="0"/>
              <a:t> start; </a:t>
            </a:r>
            <a:r>
              <a:rPr lang="en-US" dirty="0" smtClean="0"/>
              <a:t> while </a:t>
            </a:r>
            <a:r>
              <a:rPr lang="en-US" dirty="0"/>
              <a:t>(queue not empty) { </a:t>
            </a:r>
            <a:r>
              <a:rPr lang="en-US" dirty="0" smtClean="0"/>
              <a:t>    </a:t>
            </a:r>
            <a:r>
              <a:rPr lang="en-US" dirty="0" err="1" smtClean="0"/>
              <a:t>dequeue</a:t>
            </a:r>
            <a:r>
              <a:rPr lang="en-US" dirty="0" smtClean="0"/>
              <a:t> </a:t>
            </a:r>
            <a:r>
              <a:rPr lang="en-US" dirty="0" err="1"/>
              <a:t>v</a:t>
            </a:r>
            <a:r>
              <a:rPr lang="en-US" dirty="0"/>
              <a:t>;     </a:t>
            </a:r>
            <a:r>
              <a:rPr lang="en-US" dirty="0" smtClean="0"/>
              <a:t> </a:t>
            </a:r>
          </a:p>
          <a:p>
            <a:r>
              <a:rPr lang="en-US" dirty="0" smtClean="0"/>
              <a:t>   if </a:t>
            </a:r>
            <a:r>
              <a:rPr lang="en-US" dirty="0"/>
              <a:t>(</a:t>
            </a:r>
            <a:r>
              <a:rPr lang="en-US" dirty="0" err="1"/>
              <a:t>v</a:t>
            </a:r>
            <a:r>
              <a:rPr lang="en-US" dirty="0"/>
              <a:t> is not visited) {      </a:t>
            </a:r>
            <a:r>
              <a:rPr lang="en-US" dirty="0" smtClean="0"/>
              <a:t> visit </a:t>
            </a:r>
            <a:r>
              <a:rPr lang="en-US" dirty="0" err="1"/>
              <a:t>v</a:t>
            </a:r>
            <a:r>
              <a:rPr lang="en-US" dirty="0"/>
              <a:t>;      </a:t>
            </a:r>
            <a:r>
              <a:rPr lang="en-US" dirty="0" smtClean="0"/>
              <a:t> </a:t>
            </a:r>
            <a:r>
              <a:rPr lang="en-US" dirty="0" err="1" smtClean="0"/>
              <a:t>enqueue</a:t>
            </a:r>
            <a:r>
              <a:rPr lang="en-US" dirty="0" smtClean="0"/>
              <a:t> </a:t>
            </a:r>
            <a:r>
              <a:rPr lang="en-US" dirty="0"/>
              <a:t>all</a:t>
            </a:r>
            <a:r>
              <a:rPr lang="en-US" dirty="0" smtClean="0"/>
              <a:t> of </a:t>
            </a:r>
            <a:r>
              <a:rPr lang="en-US" dirty="0" err="1" smtClean="0"/>
              <a:t>v’s</a:t>
            </a:r>
            <a:r>
              <a:rPr lang="en-US" dirty="0" smtClean="0"/>
              <a:t> </a:t>
            </a:r>
            <a:r>
              <a:rPr lang="en-US" dirty="0"/>
              <a:t>neighbors;    </a:t>
            </a:r>
            <a:r>
              <a:rPr lang="en-US" dirty="0" smtClean="0"/>
              <a:t> }  }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91200" y="1676400"/>
            <a:ext cx="882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BFS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267200" y="5334000"/>
            <a:ext cx="46481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2000" dirty="0" smtClean="0"/>
              <a:t> “parents” keeps track of shortest path</a:t>
            </a:r>
          </a:p>
          <a:p>
            <a:pPr>
              <a:buFontTx/>
              <a:buChar char="-"/>
            </a:pPr>
            <a:r>
              <a:rPr lang="en-US" sz="2000" dirty="0" smtClean="0"/>
              <a:t> only keep track of what the next vertex on the shortest path is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Dijkstra’s algorithm</a:t>
            </a:r>
          </a:p>
        </p:txBody>
      </p:sp>
      <p:sp>
        <p:nvSpPr>
          <p:cNvPr id="6" name="Rectangle 5"/>
          <p:cNvSpPr/>
          <p:nvPr/>
        </p:nvSpPr>
        <p:spPr>
          <a:xfrm>
            <a:off x="381000" y="1676400"/>
            <a:ext cx="4191000" cy="4893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shortest </a:t>
            </a:r>
            <a:r>
              <a:rPr lang="en-US" sz="1200" dirty="0" err="1" smtClean="0"/>
              <a:t>paths(int</a:t>
            </a:r>
            <a:r>
              <a:rPr lang="en-US" sz="1200" dirty="0" smtClean="0"/>
              <a:t> start, </a:t>
            </a:r>
          </a:p>
          <a:p>
            <a:r>
              <a:rPr lang="en-US" sz="1200" dirty="0" smtClean="0"/>
              <a:t>                 const map&lt;</a:t>
            </a:r>
            <a:r>
              <a:rPr lang="en-US" sz="1200" dirty="0" err="1" smtClean="0"/>
              <a:t>int,list</a:t>
            </a:r>
            <a:r>
              <a:rPr lang="en-US" sz="1200" dirty="0" smtClean="0"/>
              <a:t>&lt;pair&lt;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&gt; &gt; &amp; graph) {</a:t>
            </a:r>
          </a:p>
          <a:p>
            <a:r>
              <a:rPr lang="en-US" sz="1200" dirty="0" smtClean="0"/>
              <a:t>  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parents;</a:t>
            </a:r>
          </a:p>
          <a:p>
            <a:r>
              <a:rPr lang="en-US" sz="1200" dirty="0" smtClean="0"/>
              <a:t>  priorityqueue62 frontier;</a:t>
            </a:r>
          </a:p>
          <a:p>
            <a:endParaRPr lang="en-US" sz="1200" dirty="0" smtClean="0"/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parents[start</a:t>
            </a:r>
            <a:r>
              <a:rPr lang="en-US" sz="1200" dirty="0" smtClean="0"/>
              <a:t>]=start;</a:t>
            </a:r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frontier.push(start</a:t>
            </a:r>
            <a:r>
              <a:rPr lang="en-US" sz="1200" dirty="0" smtClean="0"/>
              <a:t>, 0);</a:t>
            </a:r>
          </a:p>
          <a:p>
            <a:endParaRPr lang="en-US" sz="1200" dirty="0" smtClean="0"/>
          </a:p>
          <a:p>
            <a:r>
              <a:rPr lang="en-US" sz="1200" dirty="0" smtClean="0"/>
              <a:t>  while (!</a:t>
            </a:r>
            <a:r>
              <a:rPr lang="en-US" sz="1200" dirty="0" err="1" smtClean="0"/>
              <a:t>frontier.is_empty</a:t>
            </a:r>
            <a:r>
              <a:rPr lang="en-US" sz="1200" dirty="0" smtClean="0"/>
              <a:t>()) {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v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frontier.top_serialnumber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p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frontier.top_priority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frontier.pop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</a:t>
            </a:r>
          </a:p>
          <a:p>
            <a:r>
              <a:rPr lang="en-US" sz="1200" dirty="0" smtClean="0"/>
              <a:t>    for (the neighbors (</a:t>
            </a:r>
            <a:r>
              <a:rPr lang="en-US" sz="1200" dirty="0" err="1" smtClean="0"/>
              <a:t>n,w</a:t>
            </a:r>
            <a:r>
              <a:rPr lang="en-US" sz="1200" dirty="0" smtClean="0"/>
              <a:t>) of </a:t>
            </a:r>
            <a:r>
              <a:rPr lang="en-US" sz="1200" dirty="0" err="1" smtClean="0"/>
              <a:t>v</a:t>
            </a:r>
            <a:r>
              <a:rPr lang="en-US" sz="1200" dirty="0" smtClean="0"/>
              <a:t>)</a:t>
            </a:r>
          </a:p>
          <a:p>
            <a:r>
              <a:rPr lang="en-US" sz="1200" dirty="0" smtClean="0"/>
              <a:t>      if (</a:t>
            </a:r>
            <a:r>
              <a:rPr lang="en-US" sz="1200" dirty="0" err="1" smtClean="0"/>
              <a:t>n</a:t>
            </a:r>
            <a:r>
              <a:rPr lang="en-US" sz="1200" dirty="0" smtClean="0"/>
              <a:t> == </a:t>
            </a:r>
            <a:r>
              <a:rPr lang="en-US" sz="1200" dirty="0" err="1" smtClean="0"/>
              <a:t>parents[v</a:t>
            </a:r>
            <a:r>
              <a:rPr lang="en-US" sz="1200" dirty="0" smtClean="0"/>
              <a:t>])</a:t>
            </a:r>
          </a:p>
          <a:p>
            <a:r>
              <a:rPr lang="en-US" sz="1200" dirty="0" smtClean="0"/>
              <a:t>         ; // do nothing</a:t>
            </a:r>
          </a:p>
          <a:p>
            <a:r>
              <a:rPr lang="en-US" sz="1200" dirty="0" smtClean="0"/>
              <a:t>      else if (</a:t>
            </a:r>
            <a:r>
              <a:rPr lang="en-US" sz="1200" dirty="0" err="1" smtClean="0"/>
              <a:t>n</a:t>
            </a:r>
            <a:r>
              <a:rPr lang="en-US" sz="1200" dirty="0" smtClean="0"/>
              <a:t> is not in the frontier and has not been visited){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frontier.push(n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}else if (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 &lt; </a:t>
            </a:r>
            <a:r>
              <a:rPr lang="en-US" sz="1200" dirty="0" err="1" smtClean="0"/>
              <a:t>frontier.get_priority(n</a:t>
            </a:r>
            <a:r>
              <a:rPr lang="en-US" sz="1200" dirty="0" smtClean="0"/>
              <a:t>)) 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frontier.reduce_priority(n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</a:t>
            </a:r>
          </a:p>
          <a:p>
            <a:r>
              <a:rPr lang="en-US" sz="1200" dirty="0" smtClean="0"/>
              <a:t>    } // end while</a:t>
            </a:r>
          </a:p>
          <a:p>
            <a:r>
              <a:rPr lang="en-US" sz="1200" dirty="0" smtClean="0"/>
              <a:t>  return parents;</a:t>
            </a:r>
          </a:p>
          <a:p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4" name="Rectangle 3"/>
          <p:cNvSpPr/>
          <p:nvPr/>
        </p:nvSpPr>
        <p:spPr>
          <a:xfrm>
            <a:off x="5257800" y="2209800"/>
            <a:ext cx="3429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enqueue</a:t>
            </a:r>
            <a:r>
              <a:rPr lang="en-US" dirty="0"/>
              <a:t> start; </a:t>
            </a:r>
            <a:r>
              <a:rPr lang="en-US" dirty="0" smtClean="0"/>
              <a:t> while </a:t>
            </a:r>
            <a:r>
              <a:rPr lang="en-US" dirty="0"/>
              <a:t>(queue not empty) { </a:t>
            </a:r>
            <a:r>
              <a:rPr lang="en-US" dirty="0" smtClean="0"/>
              <a:t>    </a:t>
            </a:r>
            <a:r>
              <a:rPr lang="en-US" dirty="0" err="1" smtClean="0"/>
              <a:t>dequeue</a:t>
            </a:r>
            <a:r>
              <a:rPr lang="en-US" dirty="0" smtClean="0"/>
              <a:t> </a:t>
            </a:r>
            <a:r>
              <a:rPr lang="en-US" dirty="0" err="1"/>
              <a:t>v</a:t>
            </a:r>
            <a:r>
              <a:rPr lang="en-US" dirty="0"/>
              <a:t>;     </a:t>
            </a:r>
            <a:r>
              <a:rPr lang="en-US" dirty="0" smtClean="0"/>
              <a:t> </a:t>
            </a:r>
          </a:p>
          <a:p>
            <a:r>
              <a:rPr lang="en-US" dirty="0" smtClean="0"/>
              <a:t>   if </a:t>
            </a:r>
            <a:r>
              <a:rPr lang="en-US" dirty="0"/>
              <a:t>(</a:t>
            </a:r>
            <a:r>
              <a:rPr lang="en-US" dirty="0" err="1"/>
              <a:t>v</a:t>
            </a:r>
            <a:r>
              <a:rPr lang="en-US" dirty="0"/>
              <a:t> is not visited) {      </a:t>
            </a:r>
            <a:r>
              <a:rPr lang="en-US" dirty="0" smtClean="0"/>
              <a:t> visit </a:t>
            </a:r>
            <a:r>
              <a:rPr lang="en-US" dirty="0" err="1"/>
              <a:t>v</a:t>
            </a:r>
            <a:r>
              <a:rPr lang="en-US" dirty="0"/>
              <a:t>;      </a:t>
            </a:r>
            <a:r>
              <a:rPr lang="en-US" dirty="0" smtClean="0"/>
              <a:t> </a:t>
            </a:r>
            <a:r>
              <a:rPr lang="en-US" dirty="0" err="1" smtClean="0"/>
              <a:t>enqueue</a:t>
            </a:r>
            <a:r>
              <a:rPr lang="en-US" dirty="0" smtClean="0"/>
              <a:t> </a:t>
            </a:r>
            <a:r>
              <a:rPr lang="en-US" dirty="0"/>
              <a:t>all</a:t>
            </a:r>
            <a:r>
              <a:rPr lang="en-US" dirty="0" smtClean="0"/>
              <a:t> of </a:t>
            </a:r>
            <a:r>
              <a:rPr lang="en-US" dirty="0" err="1" smtClean="0"/>
              <a:t>v’s</a:t>
            </a:r>
            <a:r>
              <a:rPr lang="en-US" dirty="0" smtClean="0"/>
              <a:t> </a:t>
            </a:r>
            <a:r>
              <a:rPr lang="en-US" dirty="0"/>
              <a:t>neighbors;    </a:t>
            </a:r>
            <a:r>
              <a:rPr lang="en-US" dirty="0" smtClean="0"/>
              <a:t> }  }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91200" y="1676400"/>
            <a:ext cx="882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BFS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457200" y="2590800"/>
            <a:ext cx="3962400" cy="4572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257800" y="2286000"/>
            <a:ext cx="3505200" cy="3048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Dijkstra’s algorithm</a:t>
            </a:r>
          </a:p>
        </p:txBody>
      </p:sp>
      <p:sp>
        <p:nvSpPr>
          <p:cNvPr id="6" name="Rectangle 5"/>
          <p:cNvSpPr/>
          <p:nvPr/>
        </p:nvSpPr>
        <p:spPr>
          <a:xfrm>
            <a:off x="381000" y="1676400"/>
            <a:ext cx="4191000" cy="4893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shortest </a:t>
            </a:r>
            <a:r>
              <a:rPr lang="en-US" sz="1200" dirty="0" err="1" smtClean="0"/>
              <a:t>paths(int</a:t>
            </a:r>
            <a:r>
              <a:rPr lang="en-US" sz="1200" dirty="0" smtClean="0"/>
              <a:t> start, </a:t>
            </a:r>
          </a:p>
          <a:p>
            <a:r>
              <a:rPr lang="en-US" sz="1200" dirty="0" smtClean="0"/>
              <a:t>                 const map&lt;</a:t>
            </a:r>
            <a:r>
              <a:rPr lang="en-US" sz="1200" dirty="0" err="1" smtClean="0"/>
              <a:t>int,list</a:t>
            </a:r>
            <a:r>
              <a:rPr lang="en-US" sz="1200" dirty="0" smtClean="0"/>
              <a:t>&lt;pair&lt;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&gt; &gt; &amp; graph) {</a:t>
            </a:r>
          </a:p>
          <a:p>
            <a:r>
              <a:rPr lang="en-US" sz="1200" dirty="0" smtClean="0"/>
              <a:t>  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parents;</a:t>
            </a:r>
          </a:p>
          <a:p>
            <a:r>
              <a:rPr lang="en-US" sz="1200" dirty="0" smtClean="0"/>
              <a:t>  priorityqueue62 frontier;</a:t>
            </a:r>
          </a:p>
          <a:p>
            <a:endParaRPr lang="en-US" sz="1200" dirty="0" smtClean="0"/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parents[start</a:t>
            </a:r>
            <a:r>
              <a:rPr lang="en-US" sz="1200" dirty="0" smtClean="0"/>
              <a:t>]=start;</a:t>
            </a:r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frontier.push(start</a:t>
            </a:r>
            <a:r>
              <a:rPr lang="en-US" sz="1200" dirty="0" smtClean="0"/>
              <a:t>, 0);</a:t>
            </a:r>
          </a:p>
          <a:p>
            <a:endParaRPr lang="en-US" sz="1200" dirty="0" smtClean="0"/>
          </a:p>
          <a:p>
            <a:r>
              <a:rPr lang="en-US" sz="1200" dirty="0" smtClean="0"/>
              <a:t>  while (!</a:t>
            </a:r>
            <a:r>
              <a:rPr lang="en-US" sz="1200" dirty="0" err="1" smtClean="0"/>
              <a:t>frontier.is_empty</a:t>
            </a:r>
            <a:r>
              <a:rPr lang="en-US" sz="1200" dirty="0" smtClean="0"/>
              <a:t>()) {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v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frontier.top_serialnumber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p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frontier.top_priority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frontier.pop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</a:t>
            </a:r>
          </a:p>
          <a:p>
            <a:r>
              <a:rPr lang="en-US" sz="1200" dirty="0" smtClean="0"/>
              <a:t>    for (the neighbors (</a:t>
            </a:r>
            <a:r>
              <a:rPr lang="en-US" sz="1200" dirty="0" err="1" smtClean="0"/>
              <a:t>n,w</a:t>
            </a:r>
            <a:r>
              <a:rPr lang="en-US" sz="1200" dirty="0" smtClean="0"/>
              <a:t>) of </a:t>
            </a:r>
            <a:r>
              <a:rPr lang="en-US" sz="1200" dirty="0" err="1" smtClean="0"/>
              <a:t>v</a:t>
            </a:r>
            <a:r>
              <a:rPr lang="en-US" sz="1200" dirty="0" smtClean="0"/>
              <a:t>)</a:t>
            </a:r>
          </a:p>
          <a:p>
            <a:r>
              <a:rPr lang="en-US" sz="1200" dirty="0" smtClean="0"/>
              <a:t>      if (</a:t>
            </a:r>
            <a:r>
              <a:rPr lang="en-US" sz="1200" dirty="0" err="1" smtClean="0"/>
              <a:t>n</a:t>
            </a:r>
            <a:r>
              <a:rPr lang="en-US" sz="1200" dirty="0" smtClean="0"/>
              <a:t> == </a:t>
            </a:r>
            <a:r>
              <a:rPr lang="en-US" sz="1200" dirty="0" err="1" smtClean="0"/>
              <a:t>parents[v</a:t>
            </a:r>
            <a:r>
              <a:rPr lang="en-US" sz="1200" dirty="0" smtClean="0"/>
              <a:t>])</a:t>
            </a:r>
          </a:p>
          <a:p>
            <a:r>
              <a:rPr lang="en-US" sz="1200" dirty="0" smtClean="0"/>
              <a:t>         ; // do nothing</a:t>
            </a:r>
          </a:p>
          <a:p>
            <a:r>
              <a:rPr lang="en-US" sz="1200" dirty="0" smtClean="0"/>
              <a:t>      else if (</a:t>
            </a:r>
            <a:r>
              <a:rPr lang="en-US" sz="1200" dirty="0" err="1" smtClean="0"/>
              <a:t>n</a:t>
            </a:r>
            <a:r>
              <a:rPr lang="en-US" sz="1200" dirty="0" smtClean="0"/>
              <a:t> is not in the frontier and has not been visited){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frontier.push(n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}else if (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 &lt; </a:t>
            </a:r>
            <a:r>
              <a:rPr lang="en-US" sz="1200" dirty="0" err="1" smtClean="0"/>
              <a:t>frontier.get_priority(n</a:t>
            </a:r>
            <a:r>
              <a:rPr lang="en-US" sz="1200" dirty="0" smtClean="0"/>
              <a:t>)) 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frontier.reduce_priority(n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</a:t>
            </a:r>
          </a:p>
          <a:p>
            <a:r>
              <a:rPr lang="en-US" sz="1200" dirty="0" smtClean="0"/>
              <a:t>    } // end while</a:t>
            </a:r>
          </a:p>
          <a:p>
            <a:r>
              <a:rPr lang="en-US" sz="1200" dirty="0" smtClean="0"/>
              <a:t>  return parents;</a:t>
            </a:r>
          </a:p>
          <a:p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4" name="Rectangle 3"/>
          <p:cNvSpPr/>
          <p:nvPr/>
        </p:nvSpPr>
        <p:spPr>
          <a:xfrm>
            <a:off x="5257800" y="2209800"/>
            <a:ext cx="3429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enqueue</a:t>
            </a:r>
            <a:r>
              <a:rPr lang="en-US" dirty="0"/>
              <a:t> start; </a:t>
            </a:r>
            <a:r>
              <a:rPr lang="en-US" dirty="0" smtClean="0"/>
              <a:t> while </a:t>
            </a:r>
            <a:r>
              <a:rPr lang="en-US" dirty="0"/>
              <a:t>(queue not empty) { </a:t>
            </a:r>
            <a:r>
              <a:rPr lang="en-US" dirty="0" smtClean="0"/>
              <a:t>    </a:t>
            </a:r>
            <a:r>
              <a:rPr lang="en-US" dirty="0" err="1" smtClean="0"/>
              <a:t>dequeue</a:t>
            </a:r>
            <a:r>
              <a:rPr lang="en-US" dirty="0" smtClean="0"/>
              <a:t> </a:t>
            </a:r>
            <a:r>
              <a:rPr lang="en-US" dirty="0" err="1"/>
              <a:t>v</a:t>
            </a:r>
            <a:r>
              <a:rPr lang="en-US" dirty="0"/>
              <a:t>;     </a:t>
            </a:r>
            <a:r>
              <a:rPr lang="en-US" dirty="0" smtClean="0"/>
              <a:t> </a:t>
            </a:r>
          </a:p>
          <a:p>
            <a:r>
              <a:rPr lang="en-US" dirty="0" smtClean="0"/>
              <a:t>   if </a:t>
            </a:r>
            <a:r>
              <a:rPr lang="en-US" dirty="0"/>
              <a:t>(</a:t>
            </a:r>
            <a:r>
              <a:rPr lang="en-US" dirty="0" err="1"/>
              <a:t>v</a:t>
            </a:r>
            <a:r>
              <a:rPr lang="en-US" dirty="0"/>
              <a:t> is not visited) {      </a:t>
            </a:r>
            <a:r>
              <a:rPr lang="en-US" dirty="0" smtClean="0"/>
              <a:t> visit </a:t>
            </a:r>
            <a:r>
              <a:rPr lang="en-US" dirty="0" err="1"/>
              <a:t>v</a:t>
            </a:r>
            <a:r>
              <a:rPr lang="en-US" dirty="0"/>
              <a:t>;      </a:t>
            </a:r>
            <a:r>
              <a:rPr lang="en-US" dirty="0" smtClean="0"/>
              <a:t> </a:t>
            </a:r>
            <a:r>
              <a:rPr lang="en-US" dirty="0" err="1" smtClean="0"/>
              <a:t>enqueue</a:t>
            </a:r>
            <a:r>
              <a:rPr lang="en-US" dirty="0" smtClean="0"/>
              <a:t> </a:t>
            </a:r>
            <a:r>
              <a:rPr lang="en-US" dirty="0"/>
              <a:t>all</a:t>
            </a:r>
            <a:r>
              <a:rPr lang="en-US" dirty="0" smtClean="0"/>
              <a:t> of </a:t>
            </a:r>
            <a:r>
              <a:rPr lang="en-US" dirty="0" err="1" smtClean="0"/>
              <a:t>v’s</a:t>
            </a:r>
            <a:r>
              <a:rPr lang="en-US" dirty="0" smtClean="0"/>
              <a:t> </a:t>
            </a:r>
            <a:r>
              <a:rPr lang="en-US" dirty="0"/>
              <a:t>neighbors;    </a:t>
            </a:r>
            <a:r>
              <a:rPr lang="en-US" dirty="0" smtClean="0"/>
              <a:t> }  }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91200" y="1676400"/>
            <a:ext cx="882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BFS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457200" y="3352800"/>
            <a:ext cx="3962400" cy="6096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257800" y="2819400"/>
            <a:ext cx="3505200" cy="3048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Dijkstra’s algorithm</a:t>
            </a:r>
          </a:p>
        </p:txBody>
      </p:sp>
      <p:sp>
        <p:nvSpPr>
          <p:cNvPr id="6" name="Rectangle 5"/>
          <p:cNvSpPr/>
          <p:nvPr/>
        </p:nvSpPr>
        <p:spPr>
          <a:xfrm>
            <a:off x="381000" y="1676400"/>
            <a:ext cx="4191000" cy="4893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shortest </a:t>
            </a:r>
            <a:r>
              <a:rPr lang="en-US" sz="1200" dirty="0" err="1" smtClean="0"/>
              <a:t>paths(int</a:t>
            </a:r>
            <a:r>
              <a:rPr lang="en-US" sz="1200" dirty="0" smtClean="0"/>
              <a:t> start, </a:t>
            </a:r>
          </a:p>
          <a:p>
            <a:r>
              <a:rPr lang="en-US" sz="1200" dirty="0" smtClean="0"/>
              <a:t>                 const map&lt;</a:t>
            </a:r>
            <a:r>
              <a:rPr lang="en-US" sz="1200" dirty="0" err="1" smtClean="0"/>
              <a:t>int,list</a:t>
            </a:r>
            <a:r>
              <a:rPr lang="en-US" sz="1200" dirty="0" smtClean="0"/>
              <a:t>&lt;pair&lt;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&gt; &gt; &amp; graph) {</a:t>
            </a:r>
          </a:p>
          <a:p>
            <a:r>
              <a:rPr lang="en-US" sz="1200" dirty="0" smtClean="0"/>
              <a:t>  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parents;</a:t>
            </a:r>
          </a:p>
          <a:p>
            <a:r>
              <a:rPr lang="en-US" sz="1200" dirty="0" smtClean="0"/>
              <a:t>  priorityqueue62 frontier;</a:t>
            </a:r>
          </a:p>
          <a:p>
            <a:endParaRPr lang="en-US" sz="1200" dirty="0" smtClean="0"/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parents[start</a:t>
            </a:r>
            <a:r>
              <a:rPr lang="en-US" sz="1200" dirty="0" smtClean="0"/>
              <a:t>]=start;</a:t>
            </a:r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frontier.push(start</a:t>
            </a:r>
            <a:r>
              <a:rPr lang="en-US" sz="1200" dirty="0" smtClean="0"/>
              <a:t>, 0);</a:t>
            </a:r>
          </a:p>
          <a:p>
            <a:endParaRPr lang="en-US" sz="1200" dirty="0" smtClean="0"/>
          </a:p>
          <a:p>
            <a:r>
              <a:rPr lang="en-US" sz="1200" dirty="0" smtClean="0"/>
              <a:t>  while (!</a:t>
            </a:r>
            <a:r>
              <a:rPr lang="en-US" sz="1200" dirty="0" err="1" smtClean="0"/>
              <a:t>frontier.is_empty</a:t>
            </a:r>
            <a:r>
              <a:rPr lang="en-US" sz="1200" dirty="0" smtClean="0"/>
              <a:t>()) {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v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frontier.top_serialnumber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p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frontier.top_priority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frontier.pop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</a:t>
            </a:r>
          </a:p>
          <a:p>
            <a:r>
              <a:rPr lang="en-US" sz="1200" dirty="0" smtClean="0"/>
              <a:t>    for (the neighbors (</a:t>
            </a:r>
            <a:r>
              <a:rPr lang="en-US" sz="1200" dirty="0" err="1" smtClean="0"/>
              <a:t>n,w</a:t>
            </a:r>
            <a:r>
              <a:rPr lang="en-US" sz="1200" dirty="0" smtClean="0"/>
              <a:t>) of </a:t>
            </a:r>
            <a:r>
              <a:rPr lang="en-US" sz="1200" dirty="0" err="1" smtClean="0"/>
              <a:t>v</a:t>
            </a:r>
            <a:r>
              <a:rPr lang="en-US" sz="1200" dirty="0" smtClean="0"/>
              <a:t>)</a:t>
            </a:r>
          </a:p>
          <a:p>
            <a:r>
              <a:rPr lang="en-US" sz="1200" dirty="0" smtClean="0"/>
              <a:t>      if (</a:t>
            </a:r>
            <a:r>
              <a:rPr lang="en-US" sz="1200" dirty="0" err="1" smtClean="0"/>
              <a:t>n</a:t>
            </a:r>
            <a:r>
              <a:rPr lang="en-US" sz="1200" dirty="0" smtClean="0"/>
              <a:t> == </a:t>
            </a:r>
            <a:r>
              <a:rPr lang="en-US" sz="1200" dirty="0" err="1" smtClean="0"/>
              <a:t>parents[v</a:t>
            </a:r>
            <a:r>
              <a:rPr lang="en-US" sz="1200" dirty="0" smtClean="0"/>
              <a:t>])</a:t>
            </a:r>
          </a:p>
          <a:p>
            <a:r>
              <a:rPr lang="en-US" sz="1200" dirty="0" smtClean="0"/>
              <a:t>         ; // do nothing</a:t>
            </a:r>
          </a:p>
          <a:p>
            <a:r>
              <a:rPr lang="en-US" sz="1200" dirty="0" smtClean="0"/>
              <a:t>      else if (</a:t>
            </a:r>
            <a:r>
              <a:rPr lang="en-US" sz="1200" dirty="0" err="1" smtClean="0"/>
              <a:t>n</a:t>
            </a:r>
            <a:r>
              <a:rPr lang="en-US" sz="1200" dirty="0" smtClean="0"/>
              <a:t> is not in the frontier and has not been visited){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frontier.push(n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}else if (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 &lt; </a:t>
            </a:r>
            <a:r>
              <a:rPr lang="en-US" sz="1200" dirty="0" err="1" smtClean="0"/>
              <a:t>frontier.get_priority(n</a:t>
            </a:r>
            <a:r>
              <a:rPr lang="en-US" sz="1200" dirty="0" smtClean="0"/>
              <a:t>)) 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frontier.reduce_priority(n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</a:t>
            </a:r>
          </a:p>
          <a:p>
            <a:r>
              <a:rPr lang="en-US" sz="1200" dirty="0" smtClean="0"/>
              <a:t>    } // end while</a:t>
            </a:r>
          </a:p>
          <a:p>
            <a:r>
              <a:rPr lang="en-US" sz="1200" dirty="0" smtClean="0"/>
              <a:t>  return parents;</a:t>
            </a:r>
          </a:p>
          <a:p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4" name="Rectangle 3"/>
          <p:cNvSpPr/>
          <p:nvPr/>
        </p:nvSpPr>
        <p:spPr>
          <a:xfrm>
            <a:off x="5257800" y="2209800"/>
            <a:ext cx="3429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enqueue</a:t>
            </a:r>
            <a:r>
              <a:rPr lang="en-US" dirty="0"/>
              <a:t> start; </a:t>
            </a:r>
            <a:r>
              <a:rPr lang="en-US" dirty="0" smtClean="0"/>
              <a:t> while </a:t>
            </a:r>
            <a:r>
              <a:rPr lang="en-US" dirty="0"/>
              <a:t>(queue not empty) { </a:t>
            </a:r>
            <a:r>
              <a:rPr lang="en-US" dirty="0" smtClean="0"/>
              <a:t>    </a:t>
            </a:r>
            <a:r>
              <a:rPr lang="en-US" dirty="0" err="1" smtClean="0"/>
              <a:t>dequeue</a:t>
            </a:r>
            <a:r>
              <a:rPr lang="en-US" dirty="0" smtClean="0"/>
              <a:t> </a:t>
            </a:r>
            <a:r>
              <a:rPr lang="en-US" dirty="0" err="1"/>
              <a:t>v</a:t>
            </a:r>
            <a:r>
              <a:rPr lang="en-US" dirty="0"/>
              <a:t>;     </a:t>
            </a:r>
            <a:r>
              <a:rPr lang="en-US" dirty="0" smtClean="0"/>
              <a:t> </a:t>
            </a:r>
          </a:p>
          <a:p>
            <a:r>
              <a:rPr lang="en-US" dirty="0" smtClean="0"/>
              <a:t>   if </a:t>
            </a:r>
            <a:r>
              <a:rPr lang="en-US" dirty="0"/>
              <a:t>(</a:t>
            </a:r>
            <a:r>
              <a:rPr lang="en-US" dirty="0" err="1"/>
              <a:t>v</a:t>
            </a:r>
            <a:r>
              <a:rPr lang="en-US" dirty="0"/>
              <a:t> is not visited) {      </a:t>
            </a:r>
            <a:r>
              <a:rPr lang="en-US" dirty="0" smtClean="0"/>
              <a:t> visit </a:t>
            </a:r>
            <a:r>
              <a:rPr lang="en-US" dirty="0" err="1"/>
              <a:t>v</a:t>
            </a:r>
            <a:r>
              <a:rPr lang="en-US" dirty="0"/>
              <a:t>;      </a:t>
            </a:r>
            <a:r>
              <a:rPr lang="en-US" dirty="0" smtClean="0"/>
              <a:t> </a:t>
            </a:r>
            <a:r>
              <a:rPr lang="en-US" dirty="0" err="1" smtClean="0"/>
              <a:t>enqueue</a:t>
            </a:r>
            <a:r>
              <a:rPr lang="en-US" dirty="0" smtClean="0"/>
              <a:t> </a:t>
            </a:r>
            <a:r>
              <a:rPr lang="en-US" dirty="0"/>
              <a:t>all</a:t>
            </a:r>
            <a:r>
              <a:rPr lang="en-US" dirty="0" smtClean="0"/>
              <a:t> of </a:t>
            </a:r>
            <a:r>
              <a:rPr lang="en-US" dirty="0" err="1" smtClean="0"/>
              <a:t>v’s</a:t>
            </a:r>
            <a:r>
              <a:rPr lang="en-US" dirty="0" smtClean="0"/>
              <a:t> </a:t>
            </a:r>
            <a:r>
              <a:rPr lang="en-US" dirty="0"/>
              <a:t>neighbors;    </a:t>
            </a:r>
            <a:r>
              <a:rPr lang="en-US" dirty="0" smtClean="0"/>
              <a:t> }  }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91200" y="1676400"/>
            <a:ext cx="882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BFS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457200" y="4038600"/>
            <a:ext cx="3810000" cy="20574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257800" y="3657600"/>
            <a:ext cx="3505200" cy="5334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Shortest paths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795337"/>
          </a:xfrm>
        </p:spPr>
        <p:txBody>
          <a:bodyPr/>
          <a:lstStyle/>
          <a:p>
            <a:r>
              <a:rPr lang="en-US"/>
              <a:t>What is the shortest path from a to d?</a:t>
            </a:r>
          </a:p>
        </p:txBody>
      </p:sp>
      <p:grpSp>
        <p:nvGrpSpPr>
          <p:cNvPr id="17412" name="Group 4"/>
          <p:cNvGrpSpPr>
            <a:grpSpLocks/>
          </p:cNvGrpSpPr>
          <p:nvPr/>
        </p:nvGrpSpPr>
        <p:grpSpPr bwMode="auto">
          <a:xfrm>
            <a:off x="1981200" y="4191000"/>
            <a:ext cx="533400" cy="533400"/>
            <a:chOff x="1824" y="2736"/>
            <a:chExt cx="336" cy="336"/>
          </a:xfrm>
        </p:grpSpPr>
        <p:sp>
          <p:nvSpPr>
            <p:cNvPr id="17413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14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A</a:t>
              </a:r>
            </a:p>
          </p:txBody>
        </p:sp>
      </p:grpSp>
      <p:grpSp>
        <p:nvGrpSpPr>
          <p:cNvPr id="17415" name="Group 7"/>
          <p:cNvGrpSpPr>
            <a:grpSpLocks/>
          </p:cNvGrpSpPr>
          <p:nvPr/>
        </p:nvGrpSpPr>
        <p:grpSpPr bwMode="auto">
          <a:xfrm>
            <a:off x="3124200" y="3276600"/>
            <a:ext cx="533400" cy="533400"/>
            <a:chOff x="1824" y="2736"/>
            <a:chExt cx="336" cy="336"/>
          </a:xfrm>
        </p:grpSpPr>
        <p:sp>
          <p:nvSpPr>
            <p:cNvPr id="17416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17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B</a:t>
              </a:r>
            </a:p>
          </p:txBody>
        </p:sp>
      </p:grpSp>
      <p:grpSp>
        <p:nvGrpSpPr>
          <p:cNvPr id="17418" name="Group 10"/>
          <p:cNvGrpSpPr>
            <a:grpSpLocks/>
          </p:cNvGrpSpPr>
          <p:nvPr/>
        </p:nvGrpSpPr>
        <p:grpSpPr bwMode="auto">
          <a:xfrm>
            <a:off x="3124200" y="4953000"/>
            <a:ext cx="533400" cy="533400"/>
            <a:chOff x="1824" y="2736"/>
            <a:chExt cx="336" cy="336"/>
          </a:xfrm>
        </p:grpSpPr>
        <p:sp>
          <p:nvSpPr>
            <p:cNvPr id="17419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20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C</a:t>
              </a:r>
            </a:p>
          </p:txBody>
        </p:sp>
      </p:grpSp>
      <p:grpSp>
        <p:nvGrpSpPr>
          <p:cNvPr id="17421" name="Group 13"/>
          <p:cNvGrpSpPr>
            <a:grpSpLocks/>
          </p:cNvGrpSpPr>
          <p:nvPr/>
        </p:nvGrpSpPr>
        <p:grpSpPr bwMode="auto">
          <a:xfrm>
            <a:off x="4648200" y="4953000"/>
            <a:ext cx="533400" cy="533400"/>
            <a:chOff x="1824" y="2736"/>
            <a:chExt cx="336" cy="336"/>
          </a:xfrm>
        </p:grpSpPr>
        <p:sp>
          <p:nvSpPr>
            <p:cNvPr id="17422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23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E</a:t>
              </a:r>
            </a:p>
          </p:txBody>
        </p:sp>
      </p:grpSp>
      <p:grpSp>
        <p:nvGrpSpPr>
          <p:cNvPr id="17424" name="Group 16"/>
          <p:cNvGrpSpPr>
            <a:grpSpLocks/>
          </p:cNvGrpSpPr>
          <p:nvPr/>
        </p:nvGrpSpPr>
        <p:grpSpPr bwMode="auto">
          <a:xfrm>
            <a:off x="4648200" y="3276600"/>
            <a:ext cx="533400" cy="533400"/>
            <a:chOff x="1824" y="2736"/>
            <a:chExt cx="336" cy="336"/>
          </a:xfrm>
        </p:grpSpPr>
        <p:sp>
          <p:nvSpPr>
            <p:cNvPr id="17425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26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D</a:t>
              </a:r>
            </a:p>
          </p:txBody>
        </p:sp>
      </p:grpSp>
      <p:sp>
        <p:nvSpPr>
          <p:cNvPr id="17432" name="Line 24"/>
          <p:cNvSpPr>
            <a:spLocks noChangeShapeType="1"/>
          </p:cNvSpPr>
          <p:nvPr/>
        </p:nvSpPr>
        <p:spPr bwMode="auto">
          <a:xfrm flipV="1">
            <a:off x="2438400" y="36576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3" name="Line 25"/>
          <p:cNvSpPr>
            <a:spLocks noChangeShapeType="1"/>
          </p:cNvSpPr>
          <p:nvPr/>
        </p:nvSpPr>
        <p:spPr bwMode="auto">
          <a:xfrm>
            <a:off x="2438400" y="46482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4" name="Line 26"/>
          <p:cNvSpPr>
            <a:spLocks noChangeShapeType="1"/>
          </p:cNvSpPr>
          <p:nvPr/>
        </p:nvSpPr>
        <p:spPr bwMode="auto">
          <a:xfrm>
            <a:off x="3657600" y="5257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 flipV="1">
            <a:off x="4953000" y="3810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 flipV="1">
            <a:off x="3429000" y="3810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7" name="Line 29"/>
          <p:cNvSpPr>
            <a:spLocks noChangeShapeType="1"/>
          </p:cNvSpPr>
          <p:nvPr/>
        </p:nvSpPr>
        <p:spPr bwMode="auto">
          <a:xfrm>
            <a:off x="3657600" y="3505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8" name="Line 30"/>
          <p:cNvSpPr>
            <a:spLocks noChangeShapeType="1"/>
          </p:cNvSpPr>
          <p:nvPr/>
        </p:nvSpPr>
        <p:spPr bwMode="auto">
          <a:xfrm>
            <a:off x="3581400" y="3733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6" name="Group 4"/>
          <p:cNvGrpSpPr>
            <a:grpSpLocks/>
          </p:cNvGrpSpPr>
          <p:nvPr/>
        </p:nvGrpSpPr>
        <p:grpSpPr bwMode="auto">
          <a:xfrm>
            <a:off x="762000" y="5334000"/>
            <a:ext cx="533400" cy="533400"/>
            <a:chOff x="1824" y="2736"/>
            <a:chExt cx="336" cy="336"/>
          </a:xfrm>
        </p:grpSpPr>
        <p:sp>
          <p:nvSpPr>
            <p:cNvPr id="33797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798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A</a:t>
              </a:r>
            </a:p>
          </p:txBody>
        </p:sp>
      </p:grpSp>
      <p:grpSp>
        <p:nvGrpSpPr>
          <p:cNvPr id="33799" name="Group 7"/>
          <p:cNvGrpSpPr>
            <a:grpSpLocks/>
          </p:cNvGrpSpPr>
          <p:nvPr/>
        </p:nvGrpSpPr>
        <p:grpSpPr bwMode="auto">
          <a:xfrm>
            <a:off x="1905000" y="4419600"/>
            <a:ext cx="533400" cy="533400"/>
            <a:chOff x="1824" y="2736"/>
            <a:chExt cx="336" cy="336"/>
          </a:xfrm>
        </p:grpSpPr>
        <p:sp>
          <p:nvSpPr>
            <p:cNvPr id="3380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B</a:t>
              </a:r>
            </a:p>
          </p:txBody>
        </p:sp>
      </p:grpSp>
      <p:grpSp>
        <p:nvGrpSpPr>
          <p:cNvPr id="33802" name="Group 10"/>
          <p:cNvGrpSpPr>
            <a:grpSpLocks/>
          </p:cNvGrpSpPr>
          <p:nvPr/>
        </p:nvGrpSpPr>
        <p:grpSpPr bwMode="auto">
          <a:xfrm>
            <a:off x="1905000" y="6096000"/>
            <a:ext cx="533400" cy="533400"/>
            <a:chOff x="1824" y="2736"/>
            <a:chExt cx="336" cy="336"/>
          </a:xfrm>
        </p:grpSpPr>
        <p:sp>
          <p:nvSpPr>
            <p:cNvPr id="33803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4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C</a:t>
              </a:r>
            </a:p>
          </p:txBody>
        </p:sp>
      </p:grpSp>
      <p:grpSp>
        <p:nvGrpSpPr>
          <p:cNvPr id="33805" name="Group 13"/>
          <p:cNvGrpSpPr>
            <a:grpSpLocks/>
          </p:cNvGrpSpPr>
          <p:nvPr/>
        </p:nvGrpSpPr>
        <p:grpSpPr bwMode="auto">
          <a:xfrm>
            <a:off x="3429000" y="6096000"/>
            <a:ext cx="533400" cy="533400"/>
            <a:chOff x="1824" y="2736"/>
            <a:chExt cx="336" cy="336"/>
          </a:xfrm>
        </p:grpSpPr>
        <p:sp>
          <p:nvSpPr>
            <p:cNvPr id="33806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7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E</a:t>
              </a:r>
            </a:p>
          </p:txBody>
        </p:sp>
      </p:grpSp>
      <p:grpSp>
        <p:nvGrpSpPr>
          <p:cNvPr id="33808" name="Group 16"/>
          <p:cNvGrpSpPr>
            <a:grpSpLocks/>
          </p:cNvGrpSpPr>
          <p:nvPr/>
        </p:nvGrpSpPr>
        <p:grpSpPr bwMode="auto">
          <a:xfrm>
            <a:off x="3429000" y="4419600"/>
            <a:ext cx="533400" cy="533400"/>
            <a:chOff x="1824" y="2736"/>
            <a:chExt cx="336" cy="336"/>
          </a:xfrm>
        </p:grpSpPr>
        <p:sp>
          <p:nvSpPr>
            <p:cNvPr id="33809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0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D</a:t>
              </a:r>
            </a:p>
          </p:txBody>
        </p:sp>
      </p:grpSp>
      <p:sp>
        <p:nvSpPr>
          <p:cNvPr id="33811" name="Line 19"/>
          <p:cNvSpPr>
            <a:spLocks noChangeShapeType="1"/>
          </p:cNvSpPr>
          <p:nvPr/>
        </p:nvSpPr>
        <p:spPr bwMode="auto">
          <a:xfrm flipV="1">
            <a:off x="1219200" y="48006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2" name="Line 20"/>
          <p:cNvSpPr>
            <a:spLocks noChangeShapeType="1"/>
          </p:cNvSpPr>
          <p:nvPr/>
        </p:nvSpPr>
        <p:spPr bwMode="auto">
          <a:xfrm>
            <a:off x="1219200" y="57912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>
            <a:off x="2438400" y="6400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 flipV="1">
            <a:off x="3733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 flipV="1">
            <a:off x="2209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>
            <a:off x="2438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>
            <a:off x="2362200" y="4876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1219200" y="6034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1905000" y="5334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1219200" y="4724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2819400" y="4267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3810000" y="5272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33823" name="Text Box 31"/>
          <p:cNvSpPr txBox="1">
            <a:spLocks noChangeArrowheads="1"/>
          </p:cNvSpPr>
          <p:nvPr/>
        </p:nvSpPr>
        <p:spPr bwMode="auto">
          <a:xfrm>
            <a:off x="2895600" y="51196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2819400" y="6415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648200" y="1752600"/>
            <a:ext cx="4191000" cy="4893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shortest </a:t>
            </a:r>
            <a:r>
              <a:rPr lang="en-US" sz="1200" dirty="0" err="1" smtClean="0"/>
              <a:t>paths(int</a:t>
            </a:r>
            <a:r>
              <a:rPr lang="en-US" sz="1200" dirty="0" smtClean="0"/>
              <a:t> start, </a:t>
            </a:r>
          </a:p>
          <a:p>
            <a:r>
              <a:rPr lang="en-US" sz="1200" dirty="0" smtClean="0"/>
              <a:t>                 const map&lt;</a:t>
            </a:r>
            <a:r>
              <a:rPr lang="en-US" sz="1200" dirty="0" err="1" smtClean="0"/>
              <a:t>int,list</a:t>
            </a:r>
            <a:r>
              <a:rPr lang="en-US" sz="1200" dirty="0" smtClean="0"/>
              <a:t>&lt;pair&lt;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&gt; &gt; &amp; graph) {</a:t>
            </a:r>
          </a:p>
          <a:p>
            <a:r>
              <a:rPr lang="en-US" sz="1200" dirty="0" smtClean="0"/>
              <a:t>  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parents;</a:t>
            </a:r>
          </a:p>
          <a:p>
            <a:r>
              <a:rPr lang="en-US" sz="1200" dirty="0" smtClean="0"/>
              <a:t>  priorityqueue62 frontier;</a:t>
            </a:r>
          </a:p>
          <a:p>
            <a:endParaRPr lang="en-US" sz="1200" dirty="0" smtClean="0"/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parents[start</a:t>
            </a:r>
            <a:r>
              <a:rPr lang="en-US" sz="1200" dirty="0" smtClean="0"/>
              <a:t>]=start;</a:t>
            </a:r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frontier.push(start</a:t>
            </a:r>
            <a:r>
              <a:rPr lang="en-US" sz="1200" dirty="0" smtClean="0"/>
              <a:t>, 0);</a:t>
            </a:r>
          </a:p>
          <a:p>
            <a:endParaRPr lang="en-US" sz="1200" dirty="0" smtClean="0"/>
          </a:p>
          <a:p>
            <a:r>
              <a:rPr lang="en-US" sz="1200" dirty="0" smtClean="0"/>
              <a:t>  while (!</a:t>
            </a:r>
            <a:r>
              <a:rPr lang="en-US" sz="1200" dirty="0" err="1" smtClean="0"/>
              <a:t>frontier.is_empty</a:t>
            </a:r>
            <a:r>
              <a:rPr lang="en-US" sz="1200" dirty="0" smtClean="0"/>
              <a:t>()) {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v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frontier.top_serialnumber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p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frontier.top_priority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frontier.pop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</a:t>
            </a:r>
          </a:p>
          <a:p>
            <a:r>
              <a:rPr lang="en-US" sz="1200" dirty="0" smtClean="0"/>
              <a:t>    for (the neighbors (</a:t>
            </a:r>
            <a:r>
              <a:rPr lang="en-US" sz="1200" dirty="0" err="1" smtClean="0"/>
              <a:t>n,w</a:t>
            </a:r>
            <a:r>
              <a:rPr lang="en-US" sz="1200" dirty="0" smtClean="0"/>
              <a:t>) of </a:t>
            </a:r>
            <a:r>
              <a:rPr lang="en-US" sz="1200" dirty="0" err="1" smtClean="0"/>
              <a:t>v</a:t>
            </a:r>
            <a:r>
              <a:rPr lang="en-US" sz="1200" dirty="0" smtClean="0"/>
              <a:t>)</a:t>
            </a:r>
          </a:p>
          <a:p>
            <a:r>
              <a:rPr lang="en-US" sz="1200" dirty="0" smtClean="0"/>
              <a:t>      if (</a:t>
            </a:r>
            <a:r>
              <a:rPr lang="en-US" sz="1200" dirty="0" err="1" smtClean="0"/>
              <a:t>n</a:t>
            </a:r>
            <a:r>
              <a:rPr lang="en-US" sz="1200" dirty="0" smtClean="0"/>
              <a:t> == </a:t>
            </a:r>
            <a:r>
              <a:rPr lang="en-US" sz="1200" dirty="0" err="1" smtClean="0"/>
              <a:t>parents[v</a:t>
            </a:r>
            <a:r>
              <a:rPr lang="en-US" sz="1200" dirty="0" smtClean="0"/>
              <a:t>])</a:t>
            </a:r>
          </a:p>
          <a:p>
            <a:r>
              <a:rPr lang="en-US" sz="1200" dirty="0" smtClean="0"/>
              <a:t>         ; // do nothing</a:t>
            </a:r>
          </a:p>
          <a:p>
            <a:r>
              <a:rPr lang="en-US" sz="1200" dirty="0" smtClean="0"/>
              <a:t>      else if (</a:t>
            </a:r>
            <a:r>
              <a:rPr lang="en-US" sz="1200" dirty="0" err="1" smtClean="0"/>
              <a:t>n</a:t>
            </a:r>
            <a:r>
              <a:rPr lang="en-US" sz="1200" dirty="0" smtClean="0"/>
              <a:t> is not in the frontier and has not been visited){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frontier.push(n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}else if (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 &lt; </a:t>
            </a:r>
            <a:r>
              <a:rPr lang="en-US" sz="1200" dirty="0" err="1" smtClean="0"/>
              <a:t>frontier.get_priority(n</a:t>
            </a:r>
            <a:r>
              <a:rPr lang="en-US" sz="1200" dirty="0" smtClean="0"/>
              <a:t>)) 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frontier.reduce_priority(n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</a:t>
            </a:r>
          </a:p>
          <a:p>
            <a:r>
              <a:rPr lang="en-US" sz="1200" dirty="0" smtClean="0"/>
              <a:t>    } // end while</a:t>
            </a:r>
          </a:p>
          <a:p>
            <a:r>
              <a:rPr lang="en-US" sz="1200" dirty="0" smtClean="0"/>
              <a:t>  return parents;</a:t>
            </a:r>
          </a:p>
          <a:p>
            <a:r>
              <a:rPr lang="en-US" sz="1200" dirty="0" smtClean="0"/>
              <a:t>}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2000" y="5334000"/>
            <a:ext cx="533400" cy="533400"/>
            <a:chOff x="1824" y="2736"/>
            <a:chExt cx="336" cy="336"/>
          </a:xfrm>
        </p:grpSpPr>
        <p:sp>
          <p:nvSpPr>
            <p:cNvPr id="33797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798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A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905000" y="4419600"/>
            <a:ext cx="533400" cy="533400"/>
            <a:chOff x="1824" y="2736"/>
            <a:chExt cx="336" cy="336"/>
          </a:xfrm>
        </p:grpSpPr>
        <p:sp>
          <p:nvSpPr>
            <p:cNvPr id="3380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B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905000" y="6096000"/>
            <a:ext cx="533400" cy="533400"/>
            <a:chOff x="1824" y="2736"/>
            <a:chExt cx="336" cy="336"/>
          </a:xfrm>
        </p:grpSpPr>
        <p:sp>
          <p:nvSpPr>
            <p:cNvPr id="33803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4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C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3429000" y="6096000"/>
            <a:ext cx="533400" cy="533400"/>
            <a:chOff x="1824" y="2736"/>
            <a:chExt cx="336" cy="336"/>
          </a:xfrm>
        </p:grpSpPr>
        <p:sp>
          <p:nvSpPr>
            <p:cNvPr id="33806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7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E</a:t>
              </a:r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3429000" y="4419600"/>
            <a:ext cx="533400" cy="533400"/>
            <a:chOff x="1824" y="2736"/>
            <a:chExt cx="336" cy="336"/>
          </a:xfrm>
        </p:grpSpPr>
        <p:sp>
          <p:nvSpPr>
            <p:cNvPr id="33809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0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D</a:t>
              </a:r>
            </a:p>
          </p:txBody>
        </p:sp>
      </p:grpSp>
      <p:sp>
        <p:nvSpPr>
          <p:cNvPr id="33811" name="Line 19"/>
          <p:cNvSpPr>
            <a:spLocks noChangeShapeType="1"/>
          </p:cNvSpPr>
          <p:nvPr/>
        </p:nvSpPr>
        <p:spPr bwMode="auto">
          <a:xfrm flipV="1">
            <a:off x="1219200" y="48006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2" name="Line 20"/>
          <p:cNvSpPr>
            <a:spLocks noChangeShapeType="1"/>
          </p:cNvSpPr>
          <p:nvPr/>
        </p:nvSpPr>
        <p:spPr bwMode="auto">
          <a:xfrm>
            <a:off x="1219200" y="57912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>
            <a:off x="2438400" y="6400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 flipV="1">
            <a:off x="3733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 flipV="1">
            <a:off x="2209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>
            <a:off x="2438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>
            <a:off x="2362200" y="4876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1219200" y="6034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1905000" y="5334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1219200" y="4724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2819400" y="4267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3810000" y="5272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33823" name="Text Box 31"/>
          <p:cNvSpPr txBox="1">
            <a:spLocks noChangeArrowheads="1"/>
          </p:cNvSpPr>
          <p:nvPr/>
        </p:nvSpPr>
        <p:spPr bwMode="auto">
          <a:xfrm>
            <a:off x="2895600" y="51196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2819400" y="6415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648200" y="1752600"/>
            <a:ext cx="4191000" cy="4893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shortest </a:t>
            </a:r>
            <a:r>
              <a:rPr lang="en-US" sz="1200" dirty="0" err="1" smtClean="0"/>
              <a:t>paths(int</a:t>
            </a:r>
            <a:r>
              <a:rPr lang="en-US" sz="1200" dirty="0" smtClean="0"/>
              <a:t> start, </a:t>
            </a:r>
          </a:p>
          <a:p>
            <a:r>
              <a:rPr lang="en-US" sz="1200" dirty="0" smtClean="0"/>
              <a:t>                 const map&lt;</a:t>
            </a:r>
            <a:r>
              <a:rPr lang="en-US" sz="1200" dirty="0" err="1" smtClean="0"/>
              <a:t>int,list</a:t>
            </a:r>
            <a:r>
              <a:rPr lang="en-US" sz="1200" dirty="0" smtClean="0"/>
              <a:t>&lt;pair&lt;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&gt; &gt; &amp; graph) {</a:t>
            </a:r>
          </a:p>
          <a:p>
            <a:r>
              <a:rPr lang="en-US" sz="1200" dirty="0" smtClean="0"/>
              <a:t>  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parents;</a:t>
            </a:r>
          </a:p>
          <a:p>
            <a:r>
              <a:rPr lang="en-US" sz="1200" dirty="0" smtClean="0"/>
              <a:t>  priorityqueue62 frontier;</a:t>
            </a:r>
          </a:p>
          <a:p>
            <a:endParaRPr lang="en-US" sz="1200" dirty="0" smtClean="0"/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parents[start</a:t>
            </a:r>
            <a:r>
              <a:rPr lang="en-US" sz="1200" dirty="0" smtClean="0"/>
              <a:t>]=start;</a:t>
            </a:r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frontier.push(start</a:t>
            </a:r>
            <a:r>
              <a:rPr lang="en-US" sz="1200" dirty="0" smtClean="0"/>
              <a:t>, 0);</a:t>
            </a:r>
          </a:p>
          <a:p>
            <a:endParaRPr lang="en-US" sz="1200" dirty="0" smtClean="0"/>
          </a:p>
          <a:p>
            <a:r>
              <a:rPr lang="en-US" sz="1200" dirty="0" smtClean="0"/>
              <a:t>  while (!</a:t>
            </a:r>
            <a:r>
              <a:rPr lang="en-US" sz="1200" dirty="0" err="1" smtClean="0"/>
              <a:t>frontier.is_empty</a:t>
            </a:r>
            <a:r>
              <a:rPr lang="en-US" sz="1200" dirty="0" smtClean="0"/>
              <a:t>()) {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v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frontier.top_serialnumber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p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frontier.top_priority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frontier.pop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</a:t>
            </a:r>
          </a:p>
          <a:p>
            <a:r>
              <a:rPr lang="en-US" sz="1200" dirty="0" smtClean="0"/>
              <a:t>    for (the neighbors (</a:t>
            </a:r>
            <a:r>
              <a:rPr lang="en-US" sz="1200" dirty="0" err="1" smtClean="0"/>
              <a:t>n,w</a:t>
            </a:r>
            <a:r>
              <a:rPr lang="en-US" sz="1200" dirty="0" smtClean="0"/>
              <a:t>) of </a:t>
            </a:r>
            <a:r>
              <a:rPr lang="en-US" sz="1200" dirty="0" err="1" smtClean="0"/>
              <a:t>v</a:t>
            </a:r>
            <a:r>
              <a:rPr lang="en-US" sz="1200" dirty="0" smtClean="0"/>
              <a:t>)</a:t>
            </a:r>
          </a:p>
          <a:p>
            <a:r>
              <a:rPr lang="en-US" sz="1200" dirty="0" smtClean="0"/>
              <a:t>      if (</a:t>
            </a:r>
            <a:r>
              <a:rPr lang="en-US" sz="1200" dirty="0" err="1" smtClean="0"/>
              <a:t>n</a:t>
            </a:r>
            <a:r>
              <a:rPr lang="en-US" sz="1200" dirty="0" smtClean="0"/>
              <a:t> == </a:t>
            </a:r>
            <a:r>
              <a:rPr lang="en-US" sz="1200" dirty="0" err="1" smtClean="0"/>
              <a:t>parents[v</a:t>
            </a:r>
            <a:r>
              <a:rPr lang="en-US" sz="1200" dirty="0" smtClean="0"/>
              <a:t>])</a:t>
            </a:r>
          </a:p>
          <a:p>
            <a:r>
              <a:rPr lang="en-US" sz="1200" dirty="0" smtClean="0"/>
              <a:t>         ; // do nothing</a:t>
            </a:r>
          </a:p>
          <a:p>
            <a:r>
              <a:rPr lang="en-US" sz="1200" dirty="0" smtClean="0"/>
              <a:t>      else if (</a:t>
            </a:r>
            <a:r>
              <a:rPr lang="en-US" sz="1200" dirty="0" err="1" smtClean="0"/>
              <a:t>n</a:t>
            </a:r>
            <a:r>
              <a:rPr lang="en-US" sz="1200" dirty="0" smtClean="0"/>
              <a:t> is not in the frontier and has not been visited){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frontier.push(n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}else if (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 &lt; </a:t>
            </a:r>
            <a:r>
              <a:rPr lang="en-US" sz="1200" dirty="0" err="1" smtClean="0"/>
              <a:t>frontier.get_priority(n</a:t>
            </a:r>
            <a:r>
              <a:rPr lang="en-US" sz="1200" dirty="0" smtClean="0"/>
              <a:t>)) 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frontier.reduce_priority(n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</a:t>
            </a:r>
          </a:p>
          <a:p>
            <a:r>
              <a:rPr lang="en-US" sz="1200" dirty="0" smtClean="0"/>
              <a:t>    } // end while</a:t>
            </a:r>
          </a:p>
          <a:p>
            <a:r>
              <a:rPr lang="en-US" sz="1200" dirty="0" smtClean="0"/>
              <a:t>  return parents;</a:t>
            </a:r>
          </a:p>
          <a:p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35" name="Text Box 38"/>
          <p:cNvSpPr txBox="1">
            <a:spLocks noChangeArrowheads="1"/>
          </p:cNvSpPr>
          <p:nvPr/>
        </p:nvSpPr>
        <p:spPr bwMode="auto">
          <a:xfrm>
            <a:off x="609600" y="838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Heap</a:t>
            </a:r>
          </a:p>
        </p:txBody>
      </p:sp>
      <p:sp>
        <p:nvSpPr>
          <p:cNvPr id="36" name="Text Box 39"/>
          <p:cNvSpPr txBox="1">
            <a:spLocks noChangeArrowheads="1"/>
          </p:cNvSpPr>
          <p:nvPr/>
        </p:nvSpPr>
        <p:spPr bwMode="auto">
          <a:xfrm>
            <a:off x="609600" y="1447800"/>
            <a:ext cx="106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A  </a:t>
            </a:r>
            <a:r>
              <a:rPr lang="en-US" sz="2400" dirty="0" smtClean="0"/>
              <a:t>0</a:t>
            </a:r>
            <a:endParaRPr lang="en-US" sz="2400" dirty="0">
              <a:sym typeface="Symbol" charset="2"/>
            </a:endParaRPr>
          </a:p>
        </p:txBody>
      </p: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228600" y="1295400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724400" y="2667000"/>
            <a:ext cx="3962400" cy="4572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 Box 38"/>
          <p:cNvSpPr txBox="1">
            <a:spLocks noChangeArrowheads="1"/>
          </p:cNvSpPr>
          <p:nvPr/>
        </p:nvSpPr>
        <p:spPr bwMode="auto">
          <a:xfrm>
            <a:off x="2895600" y="833735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Parent</a:t>
            </a:r>
            <a:endParaRPr lang="en-US" sz="2000" dirty="0"/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2895600" y="1443335"/>
            <a:ext cx="106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/>
              <a:t>A:  </a:t>
            </a:r>
            <a:r>
              <a:rPr lang="en-US" sz="2400" dirty="0"/>
              <a:t>A</a:t>
            </a:r>
            <a:endParaRPr lang="en-US" sz="2400" dirty="0">
              <a:sym typeface="Symbol" charset="2"/>
            </a:endParaRPr>
          </a:p>
        </p:txBody>
      </p:sp>
      <p:sp>
        <p:nvSpPr>
          <p:cNvPr id="41" name="Line 40"/>
          <p:cNvSpPr>
            <a:spLocks noChangeShapeType="1"/>
          </p:cNvSpPr>
          <p:nvPr/>
        </p:nvSpPr>
        <p:spPr bwMode="auto">
          <a:xfrm>
            <a:off x="2514600" y="1290935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762000" y="5334000"/>
            <a:ext cx="533400" cy="533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838200" y="5334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</a:t>
            </a: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905000" y="4419600"/>
            <a:ext cx="533400" cy="533400"/>
            <a:chOff x="1824" y="2736"/>
            <a:chExt cx="336" cy="336"/>
          </a:xfrm>
        </p:grpSpPr>
        <p:sp>
          <p:nvSpPr>
            <p:cNvPr id="3380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B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905000" y="6096000"/>
            <a:ext cx="533400" cy="533400"/>
            <a:chOff x="1824" y="2736"/>
            <a:chExt cx="336" cy="336"/>
          </a:xfrm>
        </p:grpSpPr>
        <p:sp>
          <p:nvSpPr>
            <p:cNvPr id="33803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4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C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3429000" y="6096000"/>
            <a:ext cx="533400" cy="533400"/>
            <a:chOff x="1824" y="2736"/>
            <a:chExt cx="336" cy="336"/>
          </a:xfrm>
        </p:grpSpPr>
        <p:sp>
          <p:nvSpPr>
            <p:cNvPr id="33806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7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E</a:t>
              </a:r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3429000" y="4419600"/>
            <a:ext cx="533400" cy="533400"/>
            <a:chOff x="1824" y="2736"/>
            <a:chExt cx="336" cy="336"/>
          </a:xfrm>
        </p:grpSpPr>
        <p:sp>
          <p:nvSpPr>
            <p:cNvPr id="33809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0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D</a:t>
              </a:r>
            </a:p>
          </p:txBody>
        </p:sp>
      </p:grpSp>
      <p:sp>
        <p:nvSpPr>
          <p:cNvPr id="33811" name="Line 19"/>
          <p:cNvSpPr>
            <a:spLocks noChangeShapeType="1"/>
          </p:cNvSpPr>
          <p:nvPr/>
        </p:nvSpPr>
        <p:spPr bwMode="auto">
          <a:xfrm flipV="1">
            <a:off x="1219200" y="4800600"/>
            <a:ext cx="685800" cy="60960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2" name="Line 20"/>
          <p:cNvSpPr>
            <a:spLocks noChangeShapeType="1"/>
          </p:cNvSpPr>
          <p:nvPr/>
        </p:nvSpPr>
        <p:spPr bwMode="auto">
          <a:xfrm>
            <a:off x="1219200" y="5791200"/>
            <a:ext cx="685800" cy="45720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>
            <a:off x="2438400" y="6400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 flipV="1">
            <a:off x="3733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 flipV="1">
            <a:off x="2209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>
            <a:off x="2438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>
            <a:off x="2362200" y="4876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1219200" y="6034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1905000" y="5334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1219200" y="4724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2819400" y="4267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3810000" y="5272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33823" name="Text Box 31"/>
          <p:cNvSpPr txBox="1">
            <a:spLocks noChangeArrowheads="1"/>
          </p:cNvSpPr>
          <p:nvPr/>
        </p:nvSpPr>
        <p:spPr bwMode="auto">
          <a:xfrm>
            <a:off x="2895600" y="51196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2819400" y="6415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648200" y="1752600"/>
            <a:ext cx="4191000" cy="4893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shortest </a:t>
            </a:r>
            <a:r>
              <a:rPr lang="en-US" sz="1200" dirty="0" err="1" smtClean="0"/>
              <a:t>paths(int</a:t>
            </a:r>
            <a:r>
              <a:rPr lang="en-US" sz="1200" dirty="0" smtClean="0"/>
              <a:t> start, </a:t>
            </a:r>
          </a:p>
          <a:p>
            <a:r>
              <a:rPr lang="en-US" sz="1200" dirty="0" smtClean="0"/>
              <a:t>                 const map&lt;</a:t>
            </a:r>
            <a:r>
              <a:rPr lang="en-US" sz="1200" dirty="0" err="1" smtClean="0"/>
              <a:t>int,list</a:t>
            </a:r>
            <a:r>
              <a:rPr lang="en-US" sz="1200" dirty="0" smtClean="0"/>
              <a:t>&lt;pair&lt;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&gt; &gt; &amp; graph) {</a:t>
            </a:r>
          </a:p>
          <a:p>
            <a:r>
              <a:rPr lang="en-US" sz="1200" dirty="0" smtClean="0"/>
              <a:t>  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parents;</a:t>
            </a:r>
          </a:p>
          <a:p>
            <a:r>
              <a:rPr lang="en-US" sz="1200" dirty="0" smtClean="0"/>
              <a:t>  priorityqueue62 frontier;</a:t>
            </a:r>
          </a:p>
          <a:p>
            <a:endParaRPr lang="en-US" sz="1200" dirty="0" smtClean="0"/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parents[start</a:t>
            </a:r>
            <a:r>
              <a:rPr lang="en-US" sz="1200" dirty="0" smtClean="0"/>
              <a:t>]=start;</a:t>
            </a:r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frontier.push(start</a:t>
            </a:r>
            <a:r>
              <a:rPr lang="en-US" sz="1200" dirty="0" smtClean="0"/>
              <a:t>, 0);</a:t>
            </a:r>
          </a:p>
          <a:p>
            <a:endParaRPr lang="en-US" sz="1200" dirty="0" smtClean="0"/>
          </a:p>
          <a:p>
            <a:r>
              <a:rPr lang="en-US" sz="1200" dirty="0" smtClean="0"/>
              <a:t>  while (!</a:t>
            </a:r>
            <a:r>
              <a:rPr lang="en-US" sz="1200" dirty="0" err="1" smtClean="0"/>
              <a:t>frontier.is_empty</a:t>
            </a:r>
            <a:r>
              <a:rPr lang="en-US" sz="1200" dirty="0" smtClean="0"/>
              <a:t>()) {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v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frontier.top_serialnumber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p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frontier.top_priority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frontier.pop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</a:t>
            </a:r>
          </a:p>
          <a:p>
            <a:r>
              <a:rPr lang="en-US" sz="1200" dirty="0" smtClean="0"/>
              <a:t>    for (the neighbors (</a:t>
            </a:r>
            <a:r>
              <a:rPr lang="en-US" sz="1200" dirty="0" err="1" smtClean="0"/>
              <a:t>n,w</a:t>
            </a:r>
            <a:r>
              <a:rPr lang="en-US" sz="1200" dirty="0" smtClean="0"/>
              <a:t>) of </a:t>
            </a:r>
            <a:r>
              <a:rPr lang="en-US" sz="1200" dirty="0" err="1" smtClean="0"/>
              <a:t>v</a:t>
            </a:r>
            <a:r>
              <a:rPr lang="en-US" sz="1200" dirty="0" smtClean="0"/>
              <a:t>)</a:t>
            </a:r>
          </a:p>
          <a:p>
            <a:r>
              <a:rPr lang="en-US" sz="1200" dirty="0" smtClean="0"/>
              <a:t>      if (</a:t>
            </a:r>
            <a:r>
              <a:rPr lang="en-US" sz="1200" dirty="0" err="1" smtClean="0"/>
              <a:t>n</a:t>
            </a:r>
            <a:r>
              <a:rPr lang="en-US" sz="1200" dirty="0" smtClean="0"/>
              <a:t> == </a:t>
            </a:r>
            <a:r>
              <a:rPr lang="en-US" sz="1200" dirty="0" err="1" smtClean="0"/>
              <a:t>parents[v</a:t>
            </a:r>
            <a:r>
              <a:rPr lang="en-US" sz="1200" dirty="0" smtClean="0"/>
              <a:t>])</a:t>
            </a:r>
          </a:p>
          <a:p>
            <a:r>
              <a:rPr lang="en-US" sz="1200" dirty="0" smtClean="0"/>
              <a:t>         ; // do nothing</a:t>
            </a:r>
          </a:p>
          <a:p>
            <a:r>
              <a:rPr lang="en-US" sz="1200" dirty="0" smtClean="0"/>
              <a:t>      else if (</a:t>
            </a:r>
            <a:r>
              <a:rPr lang="en-US" sz="1200" dirty="0" err="1" smtClean="0"/>
              <a:t>n</a:t>
            </a:r>
            <a:r>
              <a:rPr lang="en-US" sz="1200" dirty="0" smtClean="0"/>
              <a:t> is not in the frontier and has not been visited){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frontier.push(n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}else if (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 &lt; </a:t>
            </a:r>
            <a:r>
              <a:rPr lang="en-US" sz="1200" dirty="0" err="1" smtClean="0"/>
              <a:t>frontier.get_priority(n</a:t>
            </a:r>
            <a:r>
              <a:rPr lang="en-US" sz="1200" dirty="0" smtClean="0"/>
              <a:t>)) 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frontier.reduce_priority(n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</a:t>
            </a:r>
          </a:p>
          <a:p>
            <a:r>
              <a:rPr lang="en-US" sz="1200" dirty="0" smtClean="0"/>
              <a:t>    } // end while</a:t>
            </a:r>
          </a:p>
          <a:p>
            <a:r>
              <a:rPr lang="en-US" sz="1200" dirty="0" smtClean="0"/>
              <a:t>  return parents;</a:t>
            </a:r>
          </a:p>
          <a:p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35" name="Text Box 38"/>
          <p:cNvSpPr txBox="1">
            <a:spLocks noChangeArrowheads="1"/>
          </p:cNvSpPr>
          <p:nvPr/>
        </p:nvSpPr>
        <p:spPr bwMode="auto">
          <a:xfrm>
            <a:off x="609600" y="838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Heap</a:t>
            </a:r>
          </a:p>
        </p:txBody>
      </p: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228600" y="1295400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648200" y="3429000"/>
            <a:ext cx="3962400" cy="28194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 Box 38"/>
          <p:cNvSpPr txBox="1">
            <a:spLocks noChangeArrowheads="1"/>
          </p:cNvSpPr>
          <p:nvPr/>
        </p:nvSpPr>
        <p:spPr bwMode="auto">
          <a:xfrm>
            <a:off x="2895600" y="833735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Parent</a:t>
            </a:r>
            <a:endParaRPr lang="en-US" sz="2000" dirty="0"/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2895600" y="1443335"/>
            <a:ext cx="106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/>
              <a:t>A: A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41" name="Line 40"/>
          <p:cNvSpPr>
            <a:spLocks noChangeShapeType="1"/>
          </p:cNvSpPr>
          <p:nvPr/>
        </p:nvSpPr>
        <p:spPr bwMode="auto">
          <a:xfrm>
            <a:off x="2514600" y="1290935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762000" y="5334000"/>
            <a:ext cx="533400" cy="533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838200" y="5334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905000" y="4419600"/>
            <a:ext cx="533400" cy="533400"/>
            <a:chOff x="1824" y="2736"/>
            <a:chExt cx="336" cy="336"/>
          </a:xfrm>
        </p:grpSpPr>
        <p:sp>
          <p:nvSpPr>
            <p:cNvPr id="3380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B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905000" y="6096000"/>
            <a:ext cx="533400" cy="533400"/>
            <a:chOff x="1824" y="2736"/>
            <a:chExt cx="336" cy="336"/>
          </a:xfrm>
        </p:grpSpPr>
        <p:sp>
          <p:nvSpPr>
            <p:cNvPr id="33803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4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C</a:t>
              </a: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3429000" y="6096000"/>
            <a:ext cx="533400" cy="533400"/>
            <a:chOff x="1824" y="2736"/>
            <a:chExt cx="336" cy="336"/>
          </a:xfrm>
        </p:grpSpPr>
        <p:sp>
          <p:nvSpPr>
            <p:cNvPr id="33806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7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E</a:t>
              </a: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3429000" y="4419600"/>
            <a:ext cx="533400" cy="533400"/>
            <a:chOff x="1824" y="2736"/>
            <a:chExt cx="336" cy="336"/>
          </a:xfrm>
        </p:grpSpPr>
        <p:sp>
          <p:nvSpPr>
            <p:cNvPr id="33809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0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D</a:t>
              </a:r>
            </a:p>
          </p:txBody>
        </p:sp>
      </p:grpSp>
      <p:sp>
        <p:nvSpPr>
          <p:cNvPr id="33811" name="Line 19"/>
          <p:cNvSpPr>
            <a:spLocks noChangeShapeType="1"/>
          </p:cNvSpPr>
          <p:nvPr/>
        </p:nvSpPr>
        <p:spPr bwMode="auto">
          <a:xfrm flipV="1">
            <a:off x="1219200" y="4800600"/>
            <a:ext cx="685800" cy="60960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2" name="Line 20"/>
          <p:cNvSpPr>
            <a:spLocks noChangeShapeType="1"/>
          </p:cNvSpPr>
          <p:nvPr/>
        </p:nvSpPr>
        <p:spPr bwMode="auto">
          <a:xfrm>
            <a:off x="1219200" y="5791200"/>
            <a:ext cx="685800" cy="45720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>
            <a:off x="2438400" y="6400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 flipV="1">
            <a:off x="3733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 flipV="1">
            <a:off x="2209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>
            <a:off x="2438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>
            <a:off x="2362200" y="4876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1219200" y="6034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1905000" y="5334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1219200" y="4724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2819400" y="4267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3810000" y="5272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33823" name="Text Box 31"/>
          <p:cNvSpPr txBox="1">
            <a:spLocks noChangeArrowheads="1"/>
          </p:cNvSpPr>
          <p:nvPr/>
        </p:nvSpPr>
        <p:spPr bwMode="auto">
          <a:xfrm>
            <a:off x="2895600" y="51196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2819400" y="6415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648200" y="1752600"/>
            <a:ext cx="4191000" cy="4893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shortest </a:t>
            </a:r>
            <a:r>
              <a:rPr lang="en-US" sz="1200" dirty="0" err="1" smtClean="0"/>
              <a:t>paths(int</a:t>
            </a:r>
            <a:r>
              <a:rPr lang="en-US" sz="1200" dirty="0" smtClean="0"/>
              <a:t> start, </a:t>
            </a:r>
          </a:p>
          <a:p>
            <a:r>
              <a:rPr lang="en-US" sz="1200" dirty="0" smtClean="0"/>
              <a:t>                 const map&lt;</a:t>
            </a:r>
            <a:r>
              <a:rPr lang="en-US" sz="1200" dirty="0" err="1" smtClean="0"/>
              <a:t>int,list</a:t>
            </a:r>
            <a:r>
              <a:rPr lang="en-US" sz="1200" dirty="0" smtClean="0"/>
              <a:t>&lt;pair&lt;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&gt; &gt; &amp; graph) {</a:t>
            </a:r>
          </a:p>
          <a:p>
            <a:r>
              <a:rPr lang="en-US" sz="1200" dirty="0" smtClean="0"/>
              <a:t>  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parents;</a:t>
            </a:r>
          </a:p>
          <a:p>
            <a:r>
              <a:rPr lang="en-US" sz="1200" dirty="0" smtClean="0"/>
              <a:t>  priorityqueue62 frontier;</a:t>
            </a:r>
          </a:p>
          <a:p>
            <a:endParaRPr lang="en-US" sz="1200" dirty="0" smtClean="0"/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parents[start</a:t>
            </a:r>
            <a:r>
              <a:rPr lang="en-US" sz="1200" dirty="0" smtClean="0"/>
              <a:t>]=start;</a:t>
            </a:r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frontier.push(start</a:t>
            </a:r>
            <a:r>
              <a:rPr lang="en-US" sz="1200" dirty="0" smtClean="0"/>
              <a:t>, 0);</a:t>
            </a:r>
          </a:p>
          <a:p>
            <a:endParaRPr lang="en-US" sz="1200" dirty="0" smtClean="0"/>
          </a:p>
          <a:p>
            <a:r>
              <a:rPr lang="en-US" sz="1200" dirty="0" smtClean="0"/>
              <a:t>  while (!</a:t>
            </a:r>
            <a:r>
              <a:rPr lang="en-US" sz="1200" dirty="0" err="1" smtClean="0"/>
              <a:t>frontier.is_empty</a:t>
            </a:r>
            <a:r>
              <a:rPr lang="en-US" sz="1200" dirty="0" smtClean="0"/>
              <a:t>()) {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v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frontier.top_serialnumber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p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frontier.top_priority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frontier.pop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</a:t>
            </a:r>
          </a:p>
          <a:p>
            <a:r>
              <a:rPr lang="en-US" sz="1200" dirty="0" smtClean="0"/>
              <a:t>    for (the neighbors (</a:t>
            </a:r>
            <a:r>
              <a:rPr lang="en-US" sz="1200" dirty="0" err="1" smtClean="0"/>
              <a:t>n,w</a:t>
            </a:r>
            <a:r>
              <a:rPr lang="en-US" sz="1200" dirty="0" smtClean="0"/>
              <a:t>) of </a:t>
            </a:r>
            <a:r>
              <a:rPr lang="en-US" sz="1200" dirty="0" err="1" smtClean="0"/>
              <a:t>v</a:t>
            </a:r>
            <a:r>
              <a:rPr lang="en-US" sz="1200" dirty="0" smtClean="0"/>
              <a:t>)</a:t>
            </a:r>
          </a:p>
          <a:p>
            <a:r>
              <a:rPr lang="en-US" sz="1200" dirty="0" smtClean="0"/>
              <a:t>      if (</a:t>
            </a:r>
            <a:r>
              <a:rPr lang="en-US" sz="1200" dirty="0" err="1" smtClean="0"/>
              <a:t>n</a:t>
            </a:r>
            <a:r>
              <a:rPr lang="en-US" sz="1200" dirty="0" smtClean="0"/>
              <a:t> == </a:t>
            </a:r>
            <a:r>
              <a:rPr lang="en-US" sz="1200" dirty="0" err="1" smtClean="0"/>
              <a:t>parents[v</a:t>
            </a:r>
            <a:r>
              <a:rPr lang="en-US" sz="1200" dirty="0" smtClean="0"/>
              <a:t>])</a:t>
            </a:r>
          </a:p>
          <a:p>
            <a:r>
              <a:rPr lang="en-US" sz="1200" dirty="0" smtClean="0"/>
              <a:t>         ; // do nothing</a:t>
            </a:r>
          </a:p>
          <a:p>
            <a:r>
              <a:rPr lang="en-US" sz="1200" dirty="0" smtClean="0"/>
              <a:t>      else if (</a:t>
            </a:r>
            <a:r>
              <a:rPr lang="en-US" sz="1200" dirty="0" err="1" smtClean="0"/>
              <a:t>n</a:t>
            </a:r>
            <a:r>
              <a:rPr lang="en-US" sz="1200" dirty="0" smtClean="0"/>
              <a:t> is not in the frontier and has not been visited){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frontier.push(n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}else if (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 &lt; </a:t>
            </a:r>
            <a:r>
              <a:rPr lang="en-US" sz="1200" dirty="0" err="1" smtClean="0"/>
              <a:t>frontier.get_priority(n</a:t>
            </a:r>
            <a:r>
              <a:rPr lang="en-US" sz="1200" dirty="0" smtClean="0"/>
              <a:t>)) 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frontier.reduce_priority(n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</a:t>
            </a:r>
          </a:p>
          <a:p>
            <a:r>
              <a:rPr lang="en-US" sz="1200" dirty="0" smtClean="0"/>
              <a:t>    } // end while</a:t>
            </a:r>
          </a:p>
          <a:p>
            <a:r>
              <a:rPr lang="en-US" sz="1200" dirty="0" smtClean="0"/>
              <a:t>  return parents;</a:t>
            </a:r>
          </a:p>
          <a:p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35" name="Text Box 38"/>
          <p:cNvSpPr txBox="1">
            <a:spLocks noChangeArrowheads="1"/>
          </p:cNvSpPr>
          <p:nvPr/>
        </p:nvSpPr>
        <p:spPr bwMode="auto">
          <a:xfrm>
            <a:off x="609600" y="838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Heap</a:t>
            </a:r>
          </a:p>
        </p:txBody>
      </p: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228600" y="1295400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Text Box 38"/>
          <p:cNvSpPr txBox="1">
            <a:spLocks noChangeArrowheads="1"/>
          </p:cNvSpPr>
          <p:nvPr/>
        </p:nvSpPr>
        <p:spPr bwMode="auto">
          <a:xfrm>
            <a:off x="2895600" y="833735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Parent</a:t>
            </a:r>
            <a:endParaRPr lang="en-US" sz="2000" dirty="0"/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2895600" y="1443335"/>
            <a:ext cx="1066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/>
              <a:t>A: A</a:t>
            </a:r>
            <a:br>
              <a:rPr lang="en-US" sz="2400" dirty="0" smtClean="0"/>
            </a:br>
            <a:endParaRPr 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41" name="Line 40"/>
          <p:cNvSpPr>
            <a:spLocks noChangeShapeType="1"/>
          </p:cNvSpPr>
          <p:nvPr/>
        </p:nvSpPr>
        <p:spPr bwMode="auto">
          <a:xfrm>
            <a:off x="2514600" y="1290935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1752600" y="4267200"/>
            <a:ext cx="838200" cy="762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762000" y="5334000"/>
            <a:ext cx="533400" cy="533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838200" y="5334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905000" y="4419600"/>
            <a:ext cx="533400" cy="533400"/>
            <a:chOff x="1824" y="2736"/>
            <a:chExt cx="336" cy="336"/>
          </a:xfrm>
        </p:grpSpPr>
        <p:sp>
          <p:nvSpPr>
            <p:cNvPr id="3380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B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905000" y="6096000"/>
            <a:ext cx="533400" cy="533400"/>
            <a:chOff x="1824" y="2736"/>
            <a:chExt cx="336" cy="336"/>
          </a:xfrm>
        </p:grpSpPr>
        <p:sp>
          <p:nvSpPr>
            <p:cNvPr id="33803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4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C</a:t>
              </a: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3429000" y="6096000"/>
            <a:ext cx="533400" cy="533400"/>
            <a:chOff x="1824" y="2736"/>
            <a:chExt cx="336" cy="336"/>
          </a:xfrm>
        </p:grpSpPr>
        <p:sp>
          <p:nvSpPr>
            <p:cNvPr id="33806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7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E</a:t>
              </a: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3429000" y="4419600"/>
            <a:ext cx="533400" cy="533400"/>
            <a:chOff x="1824" y="2736"/>
            <a:chExt cx="336" cy="336"/>
          </a:xfrm>
        </p:grpSpPr>
        <p:sp>
          <p:nvSpPr>
            <p:cNvPr id="33809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0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D</a:t>
              </a:r>
            </a:p>
          </p:txBody>
        </p:sp>
      </p:grpSp>
      <p:sp>
        <p:nvSpPr>
          <p:cNvPr id="33811" name="Line 19"/>
          <p:cNvSpPr>
            <a:spLocks noChangeShapeType="1"/>
          </p:cNvSpPr>
          <p:nvPr/>
        </p:nvSpPr>
        <p:spPr bwMode="auto">
          <a:xfrm flipV="1">
            <a:off x="1219200" y="4800600"/>
            <a:ext cx="685800" cy="60960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2" name="Line 20"/>
          <p:cNvSpPr>
            <a:spLocks noChangeShapeType="1"/>
          </p:cNvSpPr>
          <p:nvPr/>
        </p:nvSpPr>
        <p:spPr bwMode="auto">
          <a:xfrm>
            <a:off x="1219200" y="5791200"/>
            <a:ext cx="685800" cy="45720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>
            <a:off x="2438400" y="6400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 flipV="1">
            <a:off x="3733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 flipV="1">
            <a:off x="2209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>
            <a:off x="2438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>
            <a:off x="2362200" y="4876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1219200" y="6034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1905000" y="5334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1219200" y="4724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2819400" y="4267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3810000" y="5272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33823" name="Text Box 31"/>
          <p:cNvSpPr txBox="1">
            <a:spLocks noChangeArrowheads="1"/>
          </p:cNvSpPr>
          <p:nvPr/>
        </p:nvSpPr>
        <p:spPr bwMode="auto">
          <a:xfrm>
            <a:off x="2895600" y="51196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2819400" y="6415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648200" y="1752600"/>
            <a:ext cx="4191000" cy="4893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shortest </a:t>
            </a:r>
            <a:r>
              <a:rPr lang="en-US" sz="1200" dirty="0" err="1" smtClean="0"/>
              <a:t>paths(int</a:t>
            </a:r>
            <a:r>
              <a:rPr lang="en-US" sz="1200" dirty="0" smtClean="0"/>
              <a:t> start, </a:t>
            </a:r>
          </a:p>
          <a:p>
            <a:r>
              <a:rPr lang="en-US" sz="1200" dirty="0" smtClean="0"/>
              <a:t>                 const map&lt;</a:t>
            </a:r>
            <a:r>
              <a:rPr lang="en-US" sz="1200" dirty="0" err="1" smtClean="0"/>
              <a:t>int,list</a:t>
            </a:r>
            <a:r>
              <a:rPr lang="en-US" sz="1200" dirty="0" smtClean="0"/>
              <a:t>&lt;pair&lt;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&gt; &gt; &amp; graph) {</a:t>
            </a:r>
          </a:p>
          <a:p>
            <a:r>
              <a:rPr lang="en-US" sz="1200" dirty="0" smtClean="0"/>
              <a:t>  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parents;</a:t>
            </a:r>
          </a:p>
          <a:p>
            <a:r>
              <a:rPr lang="en-US" sz="1200" dirty="0" smtClean="0"/>
              <a:t>  priorityqueue62 frontier;</a:t>
            </a:r>
          </a:p>
          <a:p>
            <a:endParaRPr lang="en-US" sz="1200" dirty="0" smtClean="0"/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parents[start</a:t>
            </a:r>
            <a:r>
              <a:rPr lang="en-US" sz="1200" dirty="0" smtClean="0"/>
              <a:t>]=start;</a:t>
            </a:r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frontier.push(start</a:t>
            </a:r>
            <a:r>
              <a:rPr lang="en-US" sz="1200" dirty="0" smtClean="0"/>
              <a:t>, 0);</a:t>
            </a:r>
          </a:p>
          <a:p>
            <a:endParaRPr lang="en-US" sz="1200" dirty="0" smtClean="0"/>
          </a:p>
          <a:p>
            <a:r>
              <a:rPr lang="en-US" sz="1200" dirty="0" smtClean="0"/>
              <a:t>  while (!</a:t>
            </a:r>
            <a:r>
              <a:rPr lang="en-US" sz="1200" dirty="0" err="1" smtClean="0"/>
              <a:t>frontier.is_empty</a:t>
            </a:r>
            <a:r>
              <a:rPr lang="en-US" sz="1200" dirty="0" smtClean="0"/>
              <a:t>()) {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v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frontier.top_serialnumber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p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frontier.top_priority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frontier.pop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</a:t>
            </a:r>
          </a:p>
          <a:p>
            <a:r>
              <a:rPr lang="en-US" sz="1200" dirty="0" smtClean="0"/>
              <a:t>    for (the neighbors (</a:t>
            </a:r>
            <a:r>
              <a:rPr lang="en-US" sz="1200" dirty="0" err="1" smtClean="0"/>
              <a:t>n,w</a:t>
            </a:r>
            <a:r>
              <a:rPr lang="en-US" sz="1200" dirty="0" smtClean="0"/>
              <a:t>) of </a:t>
            </a:r>
            <a:r>
              <a:rPr lang="en-US" sz="1200" dirty="0" err="1" smtClean="0"/>
              <a:t>v</a:t>
            </a:r>
            <a:r>
              <a:rPr lang="en-US" sz="1200" dirty="0" smtClean="0"/>
              <a:t>)</a:t>
            </a:r>
          </a:p>
          <a:p>
            <a:r>
              <a:rPr lang="en-US" sz="1200" dirty="0" smtClean="0"/>
              <a:t>      if (</a:t>
            </a:r>
            <a:r>
              <a:rPr lang="en-US" sz="1200" dirty="0" err="1" smtClean="0"/>
              <a:t>n</a:t>
            </a:r>
            <a:r>
              <a:rPr lang="en-US" sz="1200" dirty="0" smtClean="0"/>
              <a:t> == </a:t>
            </a:r>
            <a:r>
              <a:rPr lang="en-US" sz="1200" dirty="0" err="1" smtClean="0"/>
              <a:t>parents[v</a:t>
            </a:r>
            <a:r>
              <a:rPr lang="en-US" sz="1200" dirty="0" smtClean="0"/>
              <a:t>])</a:t>
            </a:r>
          </a:p>
          <a:p>
            <a:r>
              <a:rPr lang="en-US" sz="1200" dirty="0" smtClean="0"/>
              <a:t>         ; // do nothing</a:t>
            </a:r>
          </a:p>
          <a:p>
            <a:r>
              <a:rPr lang="en-US" sz="1200" dirty="0" smtClean="0"/>
              <a:t>      else if (</a:t>
            </a:r>
            <a:r>
              <a:rPr lang="en-US" sz="1200" dirty="0" err="1" smtClean="0"/>
              <a:t>n</a:t>
            </a:r>
            <a:r>
              <a:rPr lang="en-US" sz="1200" dirty="0" smtClean="0"/>
              <a:t> is not in the frontier and has not been visited){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frontier.push(n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}else if (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 &lt; </a:t>
            </a:r>
            <a:r>
              <a:rPr lang="en-US" sz="1200" dirty="0" err="1" smtClean="0"/>
              <a:t>frontier.get_priority(n</a:t>
            </a:r>
            <a:r>
              <a:rPr lang="en-US" sz="1200" dirty="0" smtClean="0"/>
              <a:t>)) 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frontier.reduce_priority(n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</a:t>
            </a:r>
          </a:p>
          <a:p>
            <a:r>
              <a:rPr lang="en-US" sz="1200" dirty="0" smtClean="0"/>
              <a:t>    } // end while</a:t>
            </a:r>
          </a:p>
          <a:p>
            <a:r>
              <a:rPr lang="en-US" sz="1200" dirty="0" smtClean="0"/>
              <a:t>  return parents;</a:t>
            </a:r>
          </a:p>
          <a:p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35" name="Text Box 38"/>
          <p:cNvSpPr txBox="1">
            <a:spLocks noChangeArrowheads="1"/>
          </p:cNvSpPr>
          <p:nvPr/>
        </p:nvSpPr>
        <p:spPr bwMode="auto">
          <a:xfrm>
            <a:off x="609600" y="838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Heap</a:t>
            </a:r>
          </a:p>
        </p:txBody>
      </p: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228600" y="1295400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648200" y="4724400"/>
            <a:ext cx="4038600" cy="6096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 Box 38"/>
          <p:cNvSpPr txBox="1">
            <a:spLocks noChangeArrowheads="1"/>
          </p:cNvSpPr>
          <p:nvPr/>
        </p:nvSpPr>
        <p:spPr bwMode="auto">
          <a:xfrm>
            <a:off x="2895600" y="833735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Parent</a:t>
            </a:r>
            <a:endParaRPr lang="en-US" sz="2000" dirty="0"/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2895600" y="1443335"/>
            <a:ext cx="1066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/>
              <a:t>A: A</a:t>
            </a:r>
            <a:br>
              <a:rPr lang="en-US" sz="2400" dirty="0" smtClean="0"/>
            </a:br>
            <a:r>
              <a:rPr lang="en-US" sz="2400" dirty="0" smtClean="0">
                <a:solidFill>
                  <a:srgbClr val="FF0000"/>
                </a:solidFill>
              </a:rPr>
              <a:t>B: A</a:t>
            </a:r>
          </a:p>
        </p:txBody>
      </p:sp>
      <p:sp>
        <p:nvSpPr>
          <p:cNvPr id="41" name="Line 40"/>
          <p:cNvSpPr>
            <a:spLocks noChangeShapeType="1"/>
          </p:cNvSpPr>
          <p:nvPr/>
        </p:nvSpPr>
        <p:spPr bwMode="auto">
          <a:xfrm>
            <a:off x="2514600" y="1290935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Text Box 39"/>
          <p:cNvSpPr txBox="1">
            <a:spLocks noChangeArrowheads="1"/>
          </p:cNvSpPr>
          <p:nvPr/>
        </p:nvSpPr>
        <p:spPr bwMode="auto">
          <a:xfrm>
            <a:off x="609600" y="1447800"/>
            <a:ext cx="106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0000"/>
                </a:solidFill>
              </a:rPr>
              <a:t>B 3</a:t>
            </a:r>
            <a:endParaRPr lang="en-US" sz="2400" dirty="0">
              <a:solidFill>
                <a:srgbClr val="FF0000"/>
              </a:solidFill>
              <a:sym typeface="Symbol" charset="2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1752600" y="4267200"/>
            <a:ext cx="838200" cy="762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762000" y="5334000"/>
            <a:ext cx="533400" cy="533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838200" y="5334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905000" y="4419600"/>
            <a:ext cx="533400" cy="533400"/>
            <a:chOff x="1824" y="2736"/>
            <a:chExt cx="336" cy="336"/>
          </a:xfrm>
        </p:grpSpPr>
        <p:sp>
          <p:nvSpPr>
            <p:cNvPr id="3380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B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905000" y="6096000"/>
            <a:ext cx="533400" cy="533400"/>
            <a:chOff x="1824" y="2736"/>
            <a:chExt cx="336" cy="336"/>
          </a:xfrm>
        </p:grpSpPr>
        <p:sp>
          <p:nvSpPr>
            <p:cNvPr id="33803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4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C</a:t>
              </a: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3429000" y="6096000"/>
            <a:ext cx="533400" cy="533400"/>
            <a:chOff x="1824" y="2736"/>
            <a:chExt cx="336" cy="336"/>
          </a:xfrm>
        </p:grpSpPr>
        <p:sp>
          <p:nvSpPr>
            <p:cNvPr id="33806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7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E</a:t>
              </a: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3429000" y="4419600"/>
            <a:ext cx="533400" cy="533400"/>
            <a:chOff x="1824" y="2736"/>
            <a:chExt cx="336" cy="336"/>
          </a:xfrm>
        </p:grpSpPr>
        <p:sp>
          <p:nvSpPr>
            <p:cNvPr id="33809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0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D</a:t>
              </a:r>
            </a:p>
          </p:txBody>
        </p:sp>
      </p:grpSp>
      <p:sp>
        <p:nvSpPr>
          <p:cNvPr id="33811" name="Line 19"/>
          <p:cNvSpPr>
            <a:spLocks noChangeShapeType="1"/>
          </p:cNvSpPr>
          <p:nvPr/>
        </p:nvSpPr>
        <p:spPr bwMode="auto">
          <a:xfrm flipV="1">
            <a:off x="1219200" y="4800600"/>
            <a:ext cx="685800" cy="60960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2" name="Line 20"/>
          <p:cNvSpPr>
            <a:spLocks noChangeShapeType="1"/>
          </p:cNvSpPr>
          <p:nvPr/>
        </p:nvSpPr>
        <p:spPr bwMode="auto">
          <a:xfrm>
            <a:off x="1219200" y="5791200"/>
            <a:ext cx="685800" cy="45720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>
            <a:off x="2438400" y="6400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 flipV="1">
            <a:off x="3733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 flipV="1">
            <a:off x="2209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>
            <a:off x="2438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>
            <a:off x="2362200" y="4876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1219200" y="6034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1905000" y="5334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1219200" y="4724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2819400" y="4267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3810000" y="5272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33823" name="Text Box 31"/>
          <p:cNvSpPr txBox="1">
            <a:spLocks noChangeArrowheads="1"/>
          </p:cNvSpPr>
          <p:nvPr/>
        </p:nvSpPr>
        <p:spPr bwMode="auto">
          <a:xfrm>
            <a:off x="2895600" y="51196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2819400" y="6415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648200" y="1752600"/>
            <a:ext cx="4191000" cy="4893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shortest </a:t>
            </a:r>
            <a:r>
              <a:rPr lang="en-US" sz="1200" dirty="0" err="1" smtClean="0"/>
              <a:t>paths(int</a:t>
            </a:r>
            <a:r>
              <a:rPr lang="en-US" sz="1200" dirty="0" smtClean="0"/>
              <a:t> start, </a:t>
            </a:r>
          </a:p>
          <a:p>
            <a:r>
              <a:rPr lang="en-US" sz="1200" dirty="0" smtClean="0"/>
              <a:t>                 const map&lt;</a:t>
            </a:r>
            <a:r>
              <a:rPr lang="en-US" sz="1200" dirty="0" err="1" smtClean="0"/>
              <a:t>int,list</a:t>
            </a:r>
            <a:r>
              <a:rPr lang="en-US" sz="1200" dirty="0" smtClean="0"/>
              <a:t>&lt;pair&lt;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&gt; &gt; &amp; graph) {</a:t>
            </a:r>
          </a:p>
          <a:p>
            <a:r>
              <a:rPr lang="en-US" sz="1200" dirty="0" smtClean="0"/>
              <a:t>  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parents;</a:t>
            </a:r>
          </a:p>
          <a:p>
            <a:r>
              <a:rPr lang="en-US" sz="1200" dirty="0" smtClean="0"/>
              <a:t>  priorityqueue62 frontier;</a:t>
            </a:r>
          </a:p>
          <a:p>
            <a:endParaRPr lang="en-US" sz="1200" dirty="0" smtClean="0"/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parents[start</a:t>
            </a:r>
            <a:r>
              <a:rPr lang="en-US" sz="1200" dirty="0" smtClean="0"/>
              <a:t>]=start;</a:t>
            </a:r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frontier.push(start</a:t>
            </a:r>
            <a:r>
              <a:rPr lang="en-US" sz="1200" dirty="0" smtClean="0"/>
              <a:t>, 0);</a:t>
            </a:r>
          </a:p>
          <a:p>
            <a:endParaRPr lang="en-US" sz="1200" dirty="0" smtClean="0"/>
          </a:p>
          <a:p>
            <a:r>
              <a:rPr lang="en-US" sz="1200" dirty="0" smtClean="0"/>
              <a:t>  while (!</a:t>
            </a:r>
            <a:r>
              <a:rPr lang="en-US" sz="1200" dirty="0" err="1" smtClean="0"/>
              <a:t>frontier.is_empty</a:t>
            </a:r>
            <a:r>
              <a:rPr lang="en-US" sz="1200" dirty="0" smtClean="0"/>
              <a:t>()) {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v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frontier.top_serialnumber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p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frontier.top_priority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frontier.pop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</a:t>
            </a:r>
          </a:p>
          <a:p>
            <a:r>
              <a:rPr lang="en-US" sz="1200" dirty="0" smtClean="0"/>
              <a:t>    for (the neighbors (</a:t>
            </a:r>
            <a:r>
              <a:rPr lang="en-US" sz="1200" dirty="0" err="1" smtClean="0"/>
              <a:t>n,w</a:t>
            </a:r>
            <a:r>
              <a:rPr lang="en-US" sz="1200" dirty="0" smtClean="0"/>
              <a:t>) of </a:t>
            </a:r>
            <a:r>
              <a:rPr lang="en-US" sz="1200" dirty="0" err="1" smtClean="0"/>
              <a:t>v</a:t>
            </a:r>
            <a:r>
              <a:rPr lang="en-US" sz="1200" dirty="0" smtClean="0"/>
              <a:t>)</a:t>
            </a:r>
          </a:p>
          <a:p>
            <a:r>
              <a:rPr lang="en-US" sz="1200" dirty="0" smtClean="0"/>
              <a:t>      if (</a:t>
            </a:r>
            <a:r>
              <a:rPr lang="en-US" sz="1200" dirty="0" err="1" smtClean="0"/>
              <a:t>n</a:t>
            </a:r>
            <a:r>
              <a:rPr lang="en-US" sz="1200" dirty="0" smtClean="0"/>
              <a:t> == </a:t>
            </a:r>
            <a:r>
              <a:rPr lang="en-US" sz="1200" dirty="0" err="1" smtClean="0"/>
              <a:t>parents[v</a:t>
            </a:r>
            <a:r>
              <a:rPr lang="en-US" sz="1200" dirty="0" smtClean="0"/>
              <a:t>])</a:t>
            </a:r>
          </a:p>
          <a:p>
            <a:r>
              <a:rPr lang="en-US" sz="1200" dirty="0" smtClean="0"/>
              <a:t>         ; // do nothing</a:t>
            </a:r>
          </a:p>
          <a:p>
            <a:r>
              <a:rPr lang="en-US" sz="1200" dirty="0" smtClean="0"/>
              <a:t>      else if (</a:t>
            </a:r>
            <a:r>
              <a:rPr lang="en-US" sz="1200" dirty="0" err="1" smtClean="0"/>
              <a:t>n</a:t>
            </a:r>
            <a:r>
              <a:rPr lang="en-US" sz="1200" dirty="0" smtClean="0"/>
              <a:t> is not in the frontier and has not been visited){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frontier.push(n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}else if (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 &lt; </a:t>
            </a:r>
            <a:r>
              <a:rPr lang="en-US" sz="1200" dirty="0" err="1" smtClean="0"/>
              <a:t>frontier.get_priority(n</a:t>
            </a:r>
            <a:r>
              <a:rPr lang="en-US" sz="1200" dirty="0" smtClean="0"/>
              <a:t>)) 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frontier.reduce_priority(n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</a:t>
            </a:r>
          </a:p>
          <a:p>
            <a:r>
              <a:rPr lang="en-US" sz="1200" dirty="0" smtClean="0"/>
              <a:t>    } // end while</a:t>
            </a:r>
          </a:p>
          <a:p>
            <a:r>
              <a:rPr lang="en-US" sz="1200" dirty="0" smtClean="0"/>
              <a:t>  return parents;</a:t>
            </a:r>
          </a:p>
          <a:p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35" name="Text Box 38"/>
          <p:cNvSpPr txBox="1">
            <a:spLocks noChangeArrowheads="1"/>
          </p:cNvSpPr>
          <p:nvPr/>
        </p:nvSpPr>
        <p:spPr bwMode="auto">
          <a:xfrm>
            <a:off x="609600" y="838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Heap</a:t>
            </a:r>
          </a:p>
        </p:txBody>
      </p: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228600" y="1295400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Text Box 38"/>
          <p:cNvSpPr txBox="1">
            <a:spLocks noChangeArrowheads="1"/>
          </p:cNvSpPr>
          <p:nvPr/>
        </p:nvSpPr>
        <p:spPr bwMode="auto">
          <a:xfrm>
            <a:off x="2895600" y="833735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Parent</a:t>
            </a:r>
            <a:endParaRPr lang="en-US" sz="2000" dirty="0"/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2895600" y="1443335"/>
            <a:ext cx="1066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/>
              <a:t>A: A</a:t>
            </a:r>
            <a:r>
              <a:rPr lang="en-US" sz="2400" dirty="0" smtClean="0">
                <a:solidFill>
                  <a:srgbClr val="FF0000"/>
                </a:solidFill>
                <a:sym typeface="Symbol" charset="2"/>
              </a:rPr>
              <a:t/>
            </a:r>
            <a:br>
              <a:rPr lang="en-US" sz="2400" dirty="0" smtClean="0">
                <a:solidFill>
                  <a:srgbClr val="FF0000"/>
                </a:solidFill>
                <a:sym typeface="Symbol" charset="2"/>
              </a:rPr>
            </a:br>
            <a:r>
              <a:rPr lang="en-US" sz="2400" dirty="0" smtClean="0">
                <a:solidFill>
                  <a:srgbClr val="000000"/>
                </a:solidFill>
                <a:sym typeface="Symbol" charset="2"/>
              </a:rPr>
              <a:t>B</a:t>
            </a:r>
            <a:r>
              <a:rPr lang="en-US" sz="2400" dirty="0" smtClean="0">
                <a:solidFill>
                  <a:srgbClr val="000000"/>
                </a:solidFill>
                <a:sym typeface="Symbol" charset="2"/>
              </a:rPr>
              <a:t>: </a:t>
            </a:r>
            <a:r>
              <a:rPr lang="en-US" sz="2400" dirty="0" smtClean="0">
                <a:solidFill>
                  <a:srgbClr val="000000"/>
                </a:solidFill>
                <a:sym typeface="Symbol" charset="2"/>
              </a:rPr>
              <a:t>A</a:t>
            </a: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1" name="Line 40"/>
          <p:cNvSpPr>
            <a:spLocks noChangeShapeType="1"/>
          </p:cNvSpPr>
          <p:nvPr/>
        </p:nvSpPr>
        <p:spPr bwMode="auto">
          <a:xfrm>
            <a:off x="2514600" y="1290935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Text Box 39"/>
          <p:cNvSpPr txBox="1">
            <a:spLocks noChangeArrowheads="1"/>
          </p:cNvSpPr>
          <p:nvPr/>
        </p:nvSpPr>
        <p:spPr bwMode="auto">
          <a:xfrm>
            <a:off x="609600" y="1447800"/>
            <a:ext cx="106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000000"/>
                </a:solidFill>
              </a:rPr>
              <a:t>B 3</a:t>
            </a:r>
            <a:endParaRPr lang="en-US" sz="2400" dirty="0">
              <a:solidFill>
                <a:srgbClr val="000000"/>
              </a:solidFill>
              <a:sym typeface="Symbol" charset="2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1752600" y="5943600"/>
            <a:ext cx="838200" cy="762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762000" y="5334000"/>
            <a:ext cx="533400" cy="533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838200" y="5334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905000" y="4419600"/>
            <a:ext cx="533400" cy="533400"/>
            <a:chOff x="1824" y="2736"/>
            <a:chExt cx="336" cy="336"/>
          </a:xfrm>
        </p:grpSpPr>
        <p:sp>
          <p:nvSpPr>
            <p:cNvPr id="3380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B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905000" y="6096000"/>
            <a:ext cx="533400" cy="533400"/>
            <a:chOff x="1824" y="2736"/>
            <a:chExt cx="336" cy="336"/>
          </a:xfrm>
        </p:grpSpPr>
        <p:sp>
          <p:nvSpPr>
            <p:cNvPr id="33803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4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C</a:t>
              </a: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3429000" y="6096000"/>
            <a:ext cx="533400" cy="533400"/>
            <a:chOff x="1824" y="2736"/>
            <a:chExt cx="336" cy="336"/>
          </a:xfrm>
        </p:grpSpPr>
        <p:sp>
          <p:nvSpPr>
            <p:cNvPr id="33806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7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E</a:t>
              </a: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3429000" y="4419600"/>
            <a:ext cx="533400" cy="533400"/>
            <a:chOff x="1824" y="2736"/>
            <a:chExt cx="336" cy="336"/>
          </a:xfrm>
        </p:grpSpPr>
        <p:sp>
          <p:nvSpPr>
            <p:cNvPr id="33809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0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D</a:t>
              </a:r>
            </a:p>
          </p:txBody>
        </p:sp>
      </p:grpSp>
      <p:sp>
        <p:nvSpPr>
          <p:cNvPr id="33811" name="Line 19"/>
          <p:cNvSpPr>
            <a:spLocks noChangeShapeType="1"/>
          </p:cNvSpPr>
          <p:nvPr/>
        </p:nvSpPr>
        <p:spPr bwMode="auto">
          <a:xfrm flipV="1">
            <a:off x="1219200" y="4800600"/>
            <a:ext cx="685800" cy="60960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2" name="Line 20"/>
          <p:cNvSpPr>
            <a:spLocks noChangeShapeType="1"/>
          </p:cNvSpPr>
          <p:nvPr/>
        </p:nvSpPr>
        <p:spPr bwMode="auto">
          <a:xfrm>
            <a:off x="1219200" y="5791200"/>
            <a:ext cx="685800" cy="45720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>
            <a:off x="2438400" y="6400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 flipV="1">
            <a:off x="3733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 flipV="1">
            <a:off x="2209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>
            <a:off x="2438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>
            <a:off x="2362200" y="4876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1219200" y="6034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1905000" y="5334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1219200" y="4724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2819400" y="4267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3810000" y="5272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33823" name="Text Box 31"/>
          <p:cNvSpPr txBox="1">
            <a:spLocks noChangeArrowheads="1"/>
          </p:cNvSpPr>
          <p:nvPr/>
        </p:nvSpPr>
        <p:spPr bwMode="auto">
          <a:xfrm>
            <a:off x="2895600" y="51196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2819400" y="6415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648200" y="1752600"/>
            <a:ext cx="4191000" cy="4893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shortest </a:t>
            </a:r>
            <a:r>
              <a:rPr lang="en-US" sz="1200" dirty="0" err="1" smtClean="0"/>
              <a:t>paths(int</a:t>
            </a:r>
            <a:r>
              <a:rPr lang="en-US" sz="1200" dirty="0" smtClean="0"/>
              <a:t> start, </a:t>
            </a:r>
          </a:p>
          <a:p>
            <a:r>
              <a:rPr lang="en-US" sz="1200" dirty="0" smtClean="0"/>
              <a:t>                 const map&lt;</a:t>
            </a:r>
            <a:r>
              <a:rPr lang="en-US" sz="1200" dirty="0" err="1" smtClean="0"/>
              <a:t>int,list</a:t>
            </a:r>
            <a:r>
              <a:rPr lang="en-US" sz="1200" dirty="0" smtClean="0"/>
              <a:t>&lt;pair&lt;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&gt; &gt; &amp; graph) {</a:t>
            </a:r>
          </a:p>
          <a:p>
            <a:r>
              <a:rPr lang="en-US" sz="1200" dirty="0" smtClean="0"/>
              <a:t>  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parents;</a:t>
            </a:r>
          </a:p>
          <a:p>
            <a:r>
              <a:rPr lang="en-US" sz="1200" dirty="0" smtClean="0"/>
              <a:t>  priorityqueue62 frontier;</a:t>
            </a:r>
          </a:p>
          <a:p>
            <a:endParaRPr lang="en-US" sz="1200" dirty="0" smtClean="0"/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parents[start</a:t>
            </a:r>
            <a:r>
              <a:rPr lang="en-US" sz="1200" dirty="0" smtClean="0"/>
              <a:t>]=start;</a:t>
            </a:r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frontier.push(start</a:t>
            </a:r>
            <a:r>
              <a:rPr lang="en-US" sz="1200" dirty="0" smtClean="0"/>
              <a:t>, 0);</a:t>
            </a:r>
          </a:p>
          <a:p>
            <a:endParaRPr lang="en-US" sz="1200" dirty="0" smtClean="0"/>
          </a:p>
          <a:p>
            <a:r>
              <a:rPr lang="en-US" sz="1200" dirty="0" smtClean="0"/>
              <a:t>  while (!</a:t>
            </a:r>
            <a:r>
              <a:rPr lang="en-US" sz="1200" dirty="0" err="1" smtClean="0"/>
              <a:t>frontier.is_empty</a:t>
            </a:r>
            <a:r>
              <a:rPr lang="en-US" sz="1200" dirty="0" smtClean="0"/>
              <a:t>()) {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v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frontier.top_serialnumber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p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frontier.top_priority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frontier.pop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</a:t>
            </a:r>
          </a:p>
          <a:p>
            <a:r>
              <a:rPr lang="en-US" sz="1200" dirty="0" smtClean="0"/>
              <a:t>    for (the neighbors (</a:t>
            </a:r>
            <a:r>
              <a:rPr lang="en-US" sz="1200" dirty="0" err="1" smtClean="0"/>
              <a:t>n,w</a:t>
            </a:r>
            <a:r>
              <a:rPr lang="en-US" sz="1200" dirty="0" smtClean="0"/>
              <a:t>) of </a:t>
            </a:r>
            <a:r>
              <a:rPr lang="en-US" sz="1200" dirty="0" err="1" smtClean="0"/>
              <a:t>v</a:t>
            </a:r>
            <a:r>
              <a:rPr lang="en-US" sz="1200" dirty="0" smtClean="0"/>
              <a:t>)</a:t>
            </a:r>
          </a:p>
          <a:p>
            <a:r>
              <a:rPr lang="en-US" sz="1200" dirty="0" smtClean="0"/>
              <a:t>      if (</a:t>
            </a:r>
            <a:r>
              <a:rPr lang="en-US" sz="1200" dirty="0" err="1" smtClean="0"/>
              <a:t>n</a:t>
            </a:r>
            <a:r>
              <a:rPr lang="en-US" sz="1200" dirty="0" smtClean="0"/>
              <a:t> == </a:t>
            </a:r>
            <a:r>
              <a:rPr lang="en-US" sz="1200" dirty="0" err="1" smtClean="0"/>
              <a:t>parents[v</a:t>
            </a:r>
            <a:r>
              <a:rPr lang="en-US" sz="1200" dirty="0" smtClean="0"/>
              <a:t>])</a:t>
            </a:r>
          </a:p>
          <a:p>
            <a:r>
              <a:rPr lang="en-US" sz="1200" dirty="0" smtClean="0"/>
              <a:t>         ; // do nothing</a:t>
            </a:r>
          </a:p>
          <a:p>
            <a:r>
              <a:rPr lang="en-US" sz="1200" dirty="0" smtClean="0"/>
              <a:t>      else if (</a:t>
            </a:r>
            <a:r>
              <a:rPr lang="en-US" sz="1200" dirty="0" err="1" smtClean="0"/>
              <a:t>n</a:t>
            </a:r>
            <a:r>
              <a:rPr lang="en-US" sz="1200" dirty="0" smtClean="0"/>
              <a:t> is not in the frontier and has not been visited){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frontier.push(n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}else if (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 &lt; </a:t>
            </a:r>
            <a:r>
              <a:rPr lang="en-US" sz="1200" dirty="0" err="1" smtClean="0"/>
              <a:t>frontier.get_priority(n</a:t>
            </a:r>
            <a:r>
              <a:rPr lang="en-US" sz="1200" dirty="0" smtClean="0"/>
              <a:t>)) 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frontier.reduce_priority(n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</a:t>
            </a:r>
          </a:p>
          <a:p>
            <a:r>
              <a:rPr lang="en-US" sz="1200" dirty="0" smtClean="0"/>
              <a:t>    } // end while</a:t>
            </a:r>
          </a:p>
          <a:p>
            <a:r>
              <a:rPr lang="en-US" sz="1200" dirty="0" smtClean="0"/>
              <a:t>  return parents;</a:t>
            </a:r>
          </a:p>
          <a:p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35" name="Text Box 38"/>
          <p:cNvSpPr txBox="1">
            <a:spLocks noChangeArrowheads="1"/>
          </p:cNvSpPr>
          <p:nvPr/>
        </p:nvSpPr>
        <p:spPr bwMode="auto">
          <a:xfrm>
            <a:off x="609600" y="838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Heap</a:t>
            </a:r>
          </a:p>
        </p:txBody>
      </p: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228600" y="1295400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648200" y="4724400"/>
            <a:ext cx="4038600" cy="6096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 Box 38"/>
          <p:cNvSpPr txBox="1">
            <a:spLocks noChangeArrowheads="1"/>
          </p:cNvSpPr>
          <p:nvPr/>
        </p:nvSpPr>
        <p:spPr bwMode="auto">
          <a:xfrm>
            <a:off x="2895600" y="833735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Parent</a:t>
            </a:r>
            <a:endParaRPr lang="en-US" sz="2000" dirty="0"/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2895600" y="1443335"/>
            <a:ext cx="10668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/>
              <a:t>A: A</a:t>
            </a:r>
            <a:br>
              <a:rPr lang="en-US" sz="2400" dirty="0" smtClean="0"/>
            </a:br>
            <a:r>
              <a:rPr lang="en-US" sz="2400" dirty="0" smtClean="0">
                <a:solidFill>
                  <a:srgbClr val="000000"/>
                </a:solidFill>
              </a:rPr>
              <a:t>B: A</a:t>
            </a:r>
            <a:r>
              <a:rPr lang="en-US" sz="2400" dirty="0" smtClean="0">
                <a:solidFill>
                  <a:srgbClr val="FF0000"/>
                </a:solidFill>
                <a:sym typeface="Symbol" charset="2"/>
              </a:rPr>
              <a:t/>
            </a:r>
            <a:br>
              <a:rPr lang="en-US" sz="2400" dirty="0" smtClean="0">
                <a:solidFill>
                  <a:srgbClr val="FF0000"/>
                </a:solidFill>
                <a:sym typeface="Symbol" charset="2"/>
              </a:rPr>
            </a:br>
            <a:r>
              <a:rPr lang="en-US" sz="2400" dirty="0" smtClean="0">
                <a:solidFill>
                  <a:srgbClr val="FF0000"/>
                </a:solidFill>
                <a:sym typeface="Symbol" charset="2"/>
              </a:rPr>
              <a:t>C: A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41" name="Line 40"/>
          <p:cNvSpPr>
            <a:spLocks noChangeShapeType="1"/>
          </p:cNvSpPr>
          <p:nvPr/>
        </p:nvSpPr>
        <p:spPr bwMode="auto">
          <a:xfrm>
            <a:off x="2514600" y="1290935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Text Box 39"/>
          <p:cNvSpPr txBox="1">
            <a:spLocks noChangeArrowheads="1"/>
          </p:cNvSpPr>
          <p:nvPr/>
        </p:nvSpPr>
        <p:spPr bwMode="auto">
          <a:xfrm>
            <a:off x="609600" y="1447800"/>
            <a:ext cx="1066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0000"/>
                </a:solidFill>
              </a:rPr>
              <a:t>C 1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/>
              <a:t>B 3</a:t>
            </a:r>
            <a:endParaRPr lang="en-US" sz="2400" dirty="0">
              <a:sym typeface="Symbol" charset="2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1752600" y="5943600"/>
            <a:ext cx="838200" cy="762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762000" y="5334000"/>
            <a:ext cx="533400" cy="533400"/>
          </a:xfrm>
          <a:prstGeom prst="ellipse">
            <a:avLst/>
          </a:prstGeom>
          <a:solidFill>
            <a:srgbClr val="F50BE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838200" y="5334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905000" y="4419600"/>
            <a:ext cx="533400" cy="533400"/>
            <a:chOff x="1824" y="2736"/>
            <a:chExt cx="336" cy="336"/>
          </a:xfrm>
        </p:grpSpPr>
        <p:sp>
          <p:nvSpPr>
            <p:cNvPr id="3380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B</a:t>
              </a:r>
            </a:p>
          </p:txBody>
        </p:sp>
      </p:grpSp>
      <p:sp>
        <p:nvSpPr>
          <p:cNvPr id="33803" name="Oval 11"/>
          <p:cNvSpPr>
            <a:spLocks noChangeArrowheads="1"/>
          </p:cNvSpPr>
          <p:nvPr/>
        </p:nvSpPr>
        <p:spPr bwMode="auto">
          <a:xfrm>
            <a:off x="1905000" y="6096000"/>
            <a:ext cx="533400" cy="533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1981200" y="6096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</a:t>
            </a:r>
          </a:p>
        </p:txBody>
      </p: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3429000" y="6096000"/>
            <a:ext cx="533400" cy="533400"/>
            <a:chOff x="1824" y="2736"/>
            <a:chExt cx="336" cy="336"/>
          </a:xfrm>
        </p:grpSpPr>
        <p:sp>
          <p:nvSpPr>
            <p:cNvPr id="33806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7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E</a:t>
              </a: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3429000" y="4419600"/>
            <a:ext cx="533400" cy="533400"/>
            <a:chOff x="1824" y="2736"/>
            <a:chExt cx="336" cy="336"/>
          </a:xfrm>
        </p:grpSpPr>
        <p:sp>
          <p:nvSpPr>
            <p:cNvPr id="33809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0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D</a:t>
              </a:r>
            </a:p>
          </p:txBody>
        </p:sp>
      </p:grpSp>
      <p:sp>
        <p:nvSpPr>
          <p:cNvPr id="33811" name="Line 19"/>
          <p:cNvSpPr>
            <a:spLocks noChangeShapeType="1"/>
          </p:cNvSpPr>
          <p:nvPr/>
        </p:nvSpPr>
        <p:spPr bwMode="auto">
          <a:xfrm flipV="1">
            <a:off x="1219200" y="4800600"/>
            <a:ext cx="685800" cy="60960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2" name="Line 20"/>
          <p:cNvSpPr>
            <a:spLocks noChangeShapeType="1"/>
          </p:cNvSpPr>
          <p:nvPr/>
        </p:nvSpPr>
        <p:spPr bwMode="auto">
          <a:xfrm>
            <a:off x="1219200" y="5791200"/>
            <a:ext cx="685800" cy="45720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>
            <a:off x="2438400" y="6400800"/>
            <a:ext cx="990600" cy="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 flipV="1">
            <a:off x="3733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 flipV="1">
            <a:off x="2209800" y="4953000"/>
            <a:ext cx="0" cy="114300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>
            <a:off x="2438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>
            <a:off x="2362200" y="4876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1219200" y="6034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1905000" y="5334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1219200" y="4724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2819400" y="4267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3810000" y="5272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33823" name="Text Box 31"/>
          <p:cNvSpPr txBox="1">
            <a:spLocks noChangeArrowheads="1"/>
          </p:cNvSpPr>
          <p:nvPr/>
        </p:nvSpPr>
        <p:spPr bwMode="auto">
          <a:xfrm>
            <a:off x="2895600" y="51196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2819400" y="6415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648200" y="1752600"/>
            <a:ext cx="4191000" cy="4893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shortest </a:t>
            </a:r>
            <a:r>
              <a:rPr lang="en-US" sz="1200" dirty="0" err="1" smtClean="0"/>
              <a:t>paths(int</a:t>
            </a:r>
            <a:r>
              <a:rPr lang="en-US" sz="1200" dirty="0" smtClean="0"/>
              <a:t> start, </a:t>
            </a:r>
          </a:p>
          <a:p>
            <a:r>
              <a:rPr lang="en-US" sz="1200" dirty="0" smtClean="0"/>
              <a:t>                 const map&lt;</a:t>
            </a:r>
            <a:r>
              <a:rPr lang="en-US" sz="1200" dirty="0" err="1" smtClean="0"/>
              <a:t>int,list</a:t>
            </a:r>
            <a:r>
              <a:rPr lang="en-US" sz="1200" dirty="0" smtClean="0"/>
              <a:t>&lt;pair&lt;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&gt; &gt; &amp; graph) {</a:t>
            </a:r>
          </a:p>
          <a:p>
            <a:r>
              <a:rPr lang="en-US" sz="1200" dirty="0" smtClean="0"/>
              <a:t>  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parents;</a:t>
            </a:r>
          </a:p>
          <a:p>
            <a:r>
              <a:rPr lang="en-US" sz="1200" dirty="0" smtClean="0"/>
              <a:t>  priorityqueue62 frontier;</a:t>
            </a:r>
          </a:p>
          <a:p>
            <a:endParaRPr lang="en-US" sz="1200" dirty="0" smtClean="0"/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parents[start</a:t>
            </a:r>
            <a:r>
              <a:rPr lang="en-US" sz="1200" dirty="0" smtClean="0"/>
              <a:t>]=start;</a:t>
            </a:r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frontier.push(start</a:t>
            </a:r>
            <a:r>
              <a:rPr lang="en-US" sz="1200" dirty="0" smtClean="0"/>
              <a:t>, 0);</a:t>
            </a:r>
          </a:p>
          <a:p>
            <a:endParaRPr lang="en-US" sz="1200" dirty="0" smtClean="0"/>
          </a:p>
          <a:p>
            <a:r>
              <a:rPr lang="en-US" sz="1200" dirty="0" smtClean="0"/>
              <a:t>  while (!</a:t>
            </a:r>
            <a:r>
              <a:rPr lang="en-US" sz="1200" dirty="0" err="1" smtClean="0"/>
              <a:t>frontier.is_empty</a:t>
            </a:r>
            <a:r>
              <a:rPr lang="en-US" sz="1200" dirty="0" smtClean="0"/>
              <a:t>()) {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v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frontier.top_serialnumber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p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frontier.top_priority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frontier.pop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</a:t>
            </a:r>
          </a:p>
          <a:p>
            <a:r>
              <a:rPr lang="en-US" sz="1200" dirty="0" smtClean="0"/>
              <a:t>    for (the neighbors (</a:t>
            </a:r>
            <a:r>
              <a:rPr lang="en-US" sz="1200" dirty="0" err="1" smtClean="0"/>
              <a:t>n,w</a:t>
            </a:r>
            <a:r>
              <a:rPr lang="en-US" sz="1200" dirty="0" smtClean="0"/>
              <a:t>) of </a:t>
            </a:r>
            <a:r>
              <a:rPr lang="en-US" sz="1200" dirty="0" err="1" smtClean="0"/>
              <a:t>v</a:t>
            </a:r>
            <a:r>
              <a:rPr lang="en-US" sz="1200" dirty="0" smtClean="0"/>
              <a:t>)</a:t>
            </a:r>
          </a:p>
          <a:p>
            <a:r>
              <a:rPr lang="en-US" sz="1200" dirty="0" smtClean="0"/>
              <a:t>      if (</a:t>
            </a:r>
            <a:r>
              <a:rPr lang="en-US" sz="1200" dirty="0" err="1" smtClean="0"/>
              <a:t>n</a:t>
            </a:r>
            <a:r>
              <a:rPr lang="en-US" sz="1200" dirty="0" smtClean="0"/>
              <a:t> == </a:t>
            </a:r>
            <a:r>
              <a:rPr lang="en-US" sz="1200" dirty="0" err="1" smtClean="0"/>
              <a:t>parents[v</a:t>
            </a:r>
            <a:r>
              <a:rPr lang="en-US" sz="1200" dirty="0" smtClean="0"/>
              <a:t>])</a:t>
            </a:r>
          </a:p>
          <a:p>
            <a:r>
              <a:rPr lang="en-US" sz="1200" dirty="0" smtClean="0"/>
              <a:t>         ; // do nothing</a:t>
            </a:r>
          </a:p>
          <a:p>
            <a:r>
              <a:rPr lang="en-US" sz="1200" dirty="0" smtClean="0"/>
              <a:t>      else if (</a:t>
            </a:r>
            <a:r>
              <a:rPr lang="en-US" sz="1200" dirty="0" err="1" smtClean="0"/>
              <a:t>n</a:t>
            </a:r>
            <a:r>
              <a:rPr lang="en-US" sz="1200" dirty="0" smtClean="0"/>
              <a:t> is not in the frontier and has not been visited){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frontier.push(n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}else if (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 &lt; </a:t>
            </a:r>
            <a:r>
              <a:rPr lang="en-US" sz="1200" dirty="0" err="1" smtClean="0"/>
              <a:t>frontier.get_priority(n</a:t>
            </a:r>
            <a:r>
              <a:rPr lang="en-US" sz="1200" dirty="0" smtClean="0"/>
              <a:t>)) 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frontier.reduce_priority(n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</a:t>
            </a:r>
          </a:p>
          <a:p>
            <a:r>
              <a:rPr lang="en-US" sz="1200" dirty="0" smtClean="0"/>
              <a:t>    } // end while</a:t>
            </a:r>
          </a:p>
          <a:p>
            <a:r>
              <a:rPr lang="en-US" sz="1200" dirty="0" smtClean="0"/>
              <a:t>  return parents;</a:t>
            </a:r>
          </a:p>
          <a:p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35" name="Text Box 38"/>
          <p:cNvSpPr txBox="1">
            <a:spLocks noChangeArrowheads="1"/>
          </p:cNvSpPr>
          <p:nvPr/>
        </p:nvSpPr>
        <p:spPr bwMode="auto">
          <a:xfrm>
            <a:off x="609600" y="838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Heap</a:t>
            </a:r>
          </a:p>
        </p:txBody>
      </p: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228600" y="1295400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648200" y="3429000"/>
            <a:ext cx="4038600" cy="28194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 Box 38"/>
          <p:cNvSpPr txBox="1">
            <a:spLocks noChangeArrowheads="1"/>
          </p:cNvSpPr>
          <p:nvPr/>
        </p:nvSpPr>
        <p:spPr bwMode="auto">
          <a:xfrm>
            <a:off x="2895600" y="833735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Parent</a:t>
            </a:r>
            <a:endParaRPr lang="en-US" sz="2000" dirty="0"/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2895600" y="1443335"/>
            <a:ext cx="10668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/>
              <a:t>A: A</a:t>
            </a:r>
            <a:br>
              <a:rPr lang="en-US" sz="2400" dirty="0" smtClean="0"/>
            </a:br>
            <a:r>
              <a:rPr lang="en-US" sz="2400" dirty="0" smtClean="0"/>
              <a:t>B: A</a:t>
            </a:r>
            <a:r>
              <a:rPr lang="en-US" sz="2400" dirty="0" smtClean="0">
                <a:sym typeface="Symbol" charset="2"/>
              </a:rPr>
              <a:t/>
            </a:r>
            <a:br>
              <a:rPr lang="en-US" sz="2400" dirty="0" smtClean="0">
                <a:sym typeface="Symbol" charset="2"/>
              </a:rPr>
            </a:br>
            <a:r>
              <a:rPr lang="en-US" sz="2400" dirty="0" smtClean="0">
                <a:sym typeface="Symbol" charset="2"/>
              </a:rPr>
              <a:t>C: A</a:t>
            </a:r>
            <a:endParaRPr lang="en-US" sz="2400" dirty="0" smtClean="0"/>
          </a:p>
        </p:txBody>
      </p:sp>
      <p:sp>
        <p:nvSpPr>
          <p:cNvPr id="41" name="Line 40"/>
          <p:cNvSpPr>
            <a:spLocks noChangeShapeType="1"/>
          </p:cNvSpPr>
          <p:nvPr/>
        </p:nvSpPr>
        <p:spPr bwMode="auto">
          <a:xfrm>
            <a:off x="2514600" y="1290935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Text Box 39"/>
          <p:cNvSpPr txBox="1">
            <a:spLocks noChangeArrowheads="1"/>
          </p:cNvSpPr>
          <p:nvPr/>
        </p:nvSpPr>
        <p:spPr bwMode="auto">
          <a:xfrm>
            <a:off x="609600" y="1447800"/>
            <a:ext cx="106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000000"/>
                </a:solidFill>
              </a:rPr>
              <a:t>B 3</a:t>
            </a:r>
            <a:endParaRPr lang="en-US" sz="2400" dirty="0">
              <a:solidFill>
                <a:srgbClr val="000000"/>
              </a:solidFill>
              <a:sym typeface="Symbol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762000" y="5334000"/>
            <a:ext cx="533400" cy="533400"/>
          </a:xfrm>
          <a:prstGeom prst="ellipse">
            <a:avLst/>
          </a:prstGeom>
          <a:solidFill>
            <a:srgbClr val="F50BE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838200" y="5334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905000" y="4419600"/>
            <a:ext cx="533400" cy="533400"/>
            <a:chOff x="1824" y="2736"/>
            <a:chExt cx="336" cy="336"/>
          </a:xfrm>
        </p:grpSpPr>
        <p:sp>
          <p:nvSpPr>
            <p:cNvPr id="3380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B</a:t>
              </a:r>
            </a:p>
          </p:txBody>
        </p:sp>
      </p:grpSp>
      <p:sp>
        <p:nvSpPr>
          <p:cNvPr id="33803" name="Oval 11"/>
          <p:cNvSpPr>
            <a:spLocks noChangeArrowheads="1"/>
          </p:cNvSpPr>
          <p:nvPr/>
        </p:nvSpPr>
        <p:spPr bwMode="auto">
          <a:xfrm>
            <a:off x="1905000" y="6096000"/>
            <a:ext cx="533400" cy="533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1981200" y="6096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</a:t>
            </a: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429000" y="6096000"/>
            <a:ext cx="533400" cy="533400"/>
            <a:chOff x="1824" y="2736"/>
            <a:chExt cx="336" cy="336"/>
          </a:xfrm>
        </p:grpSpPr>
        <p:sp>
          <p:nvSpPr>
            <p:cNvPr id="33806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7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E</a:t>
              </a: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3429000" y="4419600"/>
            <a:ext cx="533400" cy="533400"/>
            <a:chOff x="1824" y="2736"/>
            <a:chExt cx="336" cy="336"/>
          </a:xfrm>
        </p:grpSpPr>
        <p:sp>
          <p:nvSpPr>
            <p:cNvPr id="33809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0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D</a:t>
              </a:r>
            </a:p>
          </p:txBody>
        </p:sp>
      </p:grpSp>
      <p:sp>
        <p:nvSpPr>
          <p:cNvPr id="33811" name="Line 19"/>
          <p:cNvSpPr>
            <a:spLocks noChangeShapeType="1"/>
          </p:cNvSpPr>
          <p:nvPr/>
        </p:nvSpPr>
        <p:spPr bwMode="auto">
          <a:xfrm flipV="1">
            <a:off x="1219200" y="4800600"/>
            <a:ext cx="685800" cy="60960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2" name="Line 20"/>
          <p:cNvSpPr>
            <a:spLocks noChangeShapeType="1"/>
          </p:cNvSpPr>
          <p:nvPr/>
        </p:nvSpPr>
        <p:spPr bwMode="auto">
          <a:xfrm>
            <a:off x="1219200" y="5791200"/>
            <a:ext cx="685800" cy="45720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>
            <a:off x="2438400" y="6400800"/>
            <a:ext cx="990600" cy="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 flipV="1">
            <a:off x="3733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 flipV="1">
            <a:off x="2209800" y="4953000"/>
            <a:ext cx="0" cy="114300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>
            <a:off x="2438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>
            <a:off x="2362200" y="4876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1219200" y="6034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1905000" y="5334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1219200" y="4724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2819400" y="4267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3810000" y="5272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33823" name="Text Box 31"/>
          <p:cNvSpPr txBox="1">
            <a:spLocks noChangeArrowheads="1"/>
          </p:cNvSpPr>
          <p:nvPr/>
        </p:nvSpPr>
        <p:spPr bwMode="auto">
          <a:xfrm>
            <a:off x="2895600" y="51196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2819400" y="6415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648200" y="1752600"/>
            <a:ext cx="4191000" cy="4893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shortest </a:t>
            </a:r>
            <a:r>
              <a:rPr lang="en-US" sz="1200" dirty="0" err="1" smtClean="0"/>
              <a:t>paths(int</a:t>
            </a:r>
            <a:r>
              <a:rPr lang="en-US" sz="1200" dirty="0" smtClean="0"/>
              <a:t> start, </a:t>
            </a:r>
          </a:p>
          <a:p>
            <a:r>
              <a:rPr lang="en-US" sz="1200" dirty="0" smtClean="0"/>
              <a:t>                 const map&lt;</a:t>
            </a:r>
            <a:r>
              <a:rPr lang="en-US" sz="1200" dirty="0" err="1" smtClean="0"/>
              <a:t>int,list</a:t>
            </a:r>
            <a:r>
              <a:rPr lang="en-US" sz="1200" dirty="0" smtClean="0"/>
              <a:t>&lt;pair&lt;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&gt; &gt; &amp; graph) {</a:t>
            </a:r>
          </a:p>
          <a:p>
            <a:r>
              <a:rPr lang="en-US" sz="1200" dirty="0" smtClean="0"/>
              <a:t>  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parents;</a:t>
            </a:r>
          </a:p>
          <a:p>
            <a:r>
              <a:rPr lang="en-US" sz="1200" dirty="0" smtClean="0"/>
              <a:t>  priorityqueue62 frontier;</a:t>
            </a:r>
          </a:p>
          <a:p>
            <a:endParaRPr lang="en-US" sz="1200" dirty="0" smtClean="0"/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parents[start</a:t>
            </a:r>
            <a:r>
              <a:rPr lang="en-US" sz="1200" dirty="0" smtClean="0"/>
              <a:t>]=start;</a:t>
            </a:r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frontier.push(start</a:t>
            </a:r>
            <a:r>
              <a:rPr lang="en-US" sz="1200" dirty="0" smtClean="0"/>
              <a:t>, 0);</a:t>
            </a:r>
          </a:p>
          <a:p>
            <a:endParaRPr lang="en-US" sz="1200" dirty="0" smtClean="0"/>
          </a:p>
          <a:p>
            <a:r>
              <a:rPr lang="en-US" sz="1200" dirty="0" smtClean="0"/>
              <a:t>  while (!</a:t>
            </a:r>
            <a:r>
              <a:rPr lang="en-US" sz="1200" dirty="0" err="1" smtClean="0"/>
              <a:t>frontier.is_empty</a:t>
            </a:r>
            <a:r>
              <a:rPr lang="en-US" sz="1200" dirty="0" smtClean="0"/>
              <a:t>()) {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v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frontier.top_serialnumber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p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frontier.top_priority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frontier.pop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</a:t>
            </a:r>
          </a:p>
          <a:p>
            <a:r>
              <a:rPr lang="en-US" sz="1200" dirty="0" smtClean="0"/>
              <a:t>    for (the neighbors (</a:t>
            </a:r>
            <a:r>
              <a:rPr lang="en-US" sz="1200" dirty="0" err="1" smtClean="0"/>
              <a:t>n,w</a:t>
            </a:r>
            <a:r>
              <a:rPr lang="en-US" sz="1200" dirty="0" smtClean="0"/>
              <a:t>) of </a:t>
            </a:r>
            <a:r>
              <a:rPr lang="en-US" sz="1200" dirty="0" err="1" smtClean="0"/>
              <a:t>v</a:t>
            </a:r>
            <a:r>
              <a:rPr lang="en-US" sz="1200" dirty="0" smtClean="0"/>
              <a:t>)</a:t>
            </a:r>
          </a:p>
          <a:p>
            <a:r>
              <a:rPr lang="en-US" sz="1200" dirty="0" smtClean="0"/>
              <a:t>      if (</a:t>
            </a:r>
            <a:r>
              <a:rPr lang="en-US" sz="1200" dirty="0" err="1" smtClean="0"/>
              <a:t>n</a:t>
            </a:r>
            <a:r>
              <a:rPr lang="en-US" sz="1200" dirty="0" smtClean="0"/>
              <a:t> == </a:t>
            </a:r>
            <a:r>
              <a:rPr lang="en-US" sz="1200" dirty="0" err="1" smtClean="0"/>
              <a:t>parents[v</a:t>
            </a:r>
            <a:r>
              <a:rPr lang="en-US" sz="1200" dirty="0" smtClean="0"/>
              <a:t>])</a:t>
            </a:r>
          </a:p>
          <a:p>
            <a:r>
              <a:rPr lang="en-US" sz="1200" dirty="0" smtClean="0"/>
              <a:t>         ; // do nothing</a:t>
            </a:r>
          </a:p>
          <a:p>
            <a:r>
              <a:rPr lang="en-US" sz="1200" dirty="0" smtClean="0"/>
              <a:t>      else if (</a:t>
            </a:r>
            <a:r>
              <a:rPr lang="en-US" sz="1200" dirty="0" err="1" smtClean="0"/>
              <a:t>n</a:t>
            </a:r>
            <a:r>
              <a:rPr lang="en-US" sz="1200" dirty="0" smtClean="0"/>
              <a:t> is not in the frontier and has not been visited){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frontier.push(n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}else if (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 &lt; </a:t>
            </a:r>
            <a:r>
              <a:rPr lang="en-US" sz="1200" dirty="0" err="1" smtClean="0"/>
              <a:t>frontier.get_priority(n</a:t>
            </a:r>
            <a:r>
              <a:rPr lang="en-US" sz="1200" dirty="0" smtClean="0"/>
              <a:t>)) 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frontier.reduce_priority(n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</a:t>
            </a:r>
          </a:p>
          <a:p>
            <a:r>
              <a:rPr lang="en-US" sz="1200" dirty="0" smtClean="0"/>
              <a:t>    } // end while</a:t>
            </a:r>
          </a:p>
          <a:p>
            <a:r>
              <a:rPr lang="en-US" sz="1200" dirty="0" smtClean="0"/>
              <a:t>  return parents;</a:t>
            </a:r>
          </a:p>
          <a:p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35" name="Text Box 38"/>
          <p:cNvSpPr txBox="1">
            <a:spLocks noChangeArrowheads="1"/>
          </p:cNvSpPr>
          <p:nvPr/>
        </p:nvSpPr>
        <p:spPr bwMode="auto">
          <a:xfrm>
            <a:off x="609600" y="838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Heap</a:t>
            </a:r>
          </a:p>
        </p:txBody>
      </p: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228600" y="1295400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648200" y="4343400"/>
            <a:ext cx="4038600" cy="3810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 Box 38"/>
          <p:cNvSpPr txBox="1">
            <a:spLocks noChangeArrowheads="1"/>
          </p:cNvSpPr>
          <p:nvPr/>
        </p:nvSpPr>
        <p:spPr bwMode="auto">
          <a:xfrm>
            <a:off x="2895600" y="833735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Parent</a:t>
            </a:r>
            <a:endParaRPr lang="en-US" sz="2000" dirty="0"/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2895600" y="1443335"/>
            <a:ext cx="10668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000000"/>
                </a:solidFill>
              </a:rPr>
              <a:t>A: A</a:t>
            </a:r>
            <a:br>
              <a:rPr lang="en-US" sz="2400" dirty="0" smtClean="0">
                <a:solidFill>
                  <a:srgbClr val="000000"/>
                </a:solidFill>
              </a:rPr>
            </a:br>
            <a:r>
              <a:rPr lang="en-US" sz="2400" dirty="0" smtClean="0">
                <a:solidFill>
                  <a:srgbClr val="000000"/>
                </a:solidFill>
              </a:rPr>
              <a:t>B: A</a:t>
            </a:r>
            <a:r>
              <a:rPr lang="en-US" sz="2400" dirty="0" smtClean="0">
                <a:solidFill>
                  <a:srgbClr val="000000"/>
                </a:solidFill>
                <a:sym typeface="Symbol" charset="2"/>
              </a:rPr>
              <a:t/>
            </a:r>
            <a:br>
              <a:rPr lang="en-US" sz="2400" dirty="0" smtClean="0">
                <a:solidFill>
                  <a:srgbClr val="000000"/>
                </a:solidFill>
                <a:sym typeface="Symbol" charset="2"/>
              </a:rPr>
            </a:br>
            <a:r>
              <a:rPr lang="en-US" sz="2400" dirty="0" smtClean="0">
                <a:solidFill>
                  <a:srgbClr val="000000"/>
                </a:solidFill>
                <a:sym typeface="Symbol" charset="2"/>
              </a:rPr>
              <a:t>C: A</a:t>
            </a: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1" name="Line 40"/>
          <p:cNvSpPr>
            <a:spLocks noChangeShapeType="1"/>
          </p:cNvSpPr>
          <p:nvPr/>
        </p:nvSpPr>
        <p:spPr bwMode="auto">
          <a:xfrm>
            <a:off x="2514600" y="1290935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Text Box 39"/>
          <p:cNvSpPr txBox="1">
            <a:spLocks noChangeArrowheads="1"/>
          </p:cNvSpPr>
          <p:nvPr/>
        </p:nvSpPr>
        <p:spPr bwMode="auto">
          <a:xfrm>
            <a:off x="609600" y="1447800"/>
            <a:ext cx="106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000000"/>
                </a:solidFill>
              </a:rPr>
              <a:t>B 3</a:t>
            </a:r>
            <a:endParaRPr lang="en-US" sz="2400" dirty="0">
              <a:solidFill>
                <a:srgbClr val="000000"/>
              </a:solidFill>
              <a:sym typeface="Symbol" charset="2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609600" y="5181600"/>
            <a:ext cx="838200" cy="762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762000" y="5334000"/>
            <a:ext cx="533400" cy="533400"/>
          </a:xfrm>
          <a:prstGeom prst="ellipse">
            <a:avLst/>
          </a:prstGeom>
          <a:solidFill>
            <a:srgbClr val="F50BE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838200" y="5334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905000" y="4419600"/>
            <a:ext cx="533400" cy="533400"/>
            <a:chOff x="1824" y="2736"/>
            <a:chExt cx="336" cy="336"/>
          </a:xfrm>
        </p:grpSpPr>
        <p:sp>
          <p:nvSpPr>
            <p:cNvPr id="3380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B</a:t>
              </a:r>
            </a:p>
          </p:txBody>
        </p:sp>
      </p:grpSp>
      <p:sp>
        <p:nvSpPr>
          <p:cNvPr id="33803" name="Oval 11"/>
          <p:cNvSpPr>
            <a:spLocks noChangeArrowheads="1"/>
          </p:cNvSpPr>
          <p:nvPr/>
        </p:nvSpPr>
        <p:spPr bwMode="auto">
          <a:xfrm>
            <a:off x="1905000" y="6096000"/>
            <a:ext cx="533400" cy="533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1981200" y="6096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</a:t>
            </a: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429000" y="6096000"/>
            <a:ext cx="533400" cy="533400"/>
            <a:chOff x="1824" y="2736"/>
            <a:chExt cx="336" cy="336"/>
          </a:xfrm>
        </p:grpSpPr>
        <p:sp>
          <p:nvSpPr>
            <p:cNvPr id="33806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7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E</a:t>
              </a: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3429000" y="4419600"/>
            <a:ext cx="533400" cy="533400"/>
            <a:chOff x="1824" y="2736"/>
            <a:chExt cx="336" cy="336"/>
          </a:xfrm>
        </p:grpSpPr>
        <p:sp>
          <p:nvSpPr>
            <p:cNvPr id="33809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0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D</a:t>
              </a:r>
            </a:p>
          </p:txBody>
        </p:sp>
      </p:grpSp>
      <p:sp>
        <p:nvSpPr>
          <p:cNvPr id="33811" name="Line 19"/>
          <p:cNvSpPr>
            <a:spLocks noChangeShapeType="1"/>
          </p:cNvSpPr>
          <p:nvPr/>
        </p:nvSpPr>
        <p:spPr bwMode="auto">
          <a:xfrm flipV="1">
            <a:off x="1219200" y="4800600"/>
            <a:ext cx="685800" cy="60960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2" name="Line 20"/>
          <p:cNvSpPr>
            <a:spLocks noChangeShapeType="1"/>
          </p:cNvSpPr>
          <p:nvPr/>
        </p:nvSpPr>
        <p:spPr bwMode="auto">
          <a:xfrm>
            <a:off x="1219200" y="5791200"/>
            <a:ext cx="685800" cy="45720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>
            <a:off x="2438400" y="6400800"/>
            <a:ext cx="990600" cy="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 flipV="1">
            <a:off x="3733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 flipV="1">
            <a:off x="2209800" y="4953000"/>
            <a:ext cx="0" cy="114300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>
            <a:off x="2438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>
            <a:off x="2362200" y="4876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1219200" y="6034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1905000" y="5334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1219200" y="4724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2819400" y="4267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3810000" y="5272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33823" name="Text Box 31"/>
          <p:cNvSpPr txBox="1">
            <a:spLocks noChangeArrowheads="1"/>
          </p:cNvSpPr>
          <p:nvPr/>
        </p:nvSpPr>
        <p:spPr bwMode="auto">
          <a:xfrm>
            <a:off x="2895600" y="51196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2819400" y="6415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648200" y="1752600"/>
            <a:ext cx="4191000" cy="4893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shortest </a:t>
            </a:r>
            <a:r>
              <a:rPr lang="en-US" sz="1200" dirty="0" err="1" smtClean="0"/>
              <a:t>paths(int</a:t>
            </a:r>
            <a:r>
              <a:rPr lang="en-US" sz="1200" dirty="0" smtClean="0"/>
              <a:t> start, </a:t>
            </a:r>
          </a:p>
          <a:p>
            <a:r>
              <a:rPr lang="en-US" sz="1200" dirty="0" smtClean="0"/>
              <a:t>                 const map&lt;</a:t>
            </a:r>
            <a:r>
              <a:rPr lang="en-US" sz="1200" dirty="0" err="1" smtClean="0"/>
              <a:t>int,list</a:t>
            </a:r>
            <a:r>
              <a:rPr lang="en-US" sz="1200" dirty="0" smtClean="0"/>
              <a:t>&lt;pair&lt;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&gt; &gt; &amp; graph) {</a:t>
            </a:r>
          </a:p>
          <a:p>
            <a:r>
              <a:rPr lang="en-US" sz="1200" dirty="0" smtClean="0"/>
              <a:t>  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parents;</a:t>
            </a:r>
          </a:p>
          <a:p>
            <a:r>
              <a:rPr lang="en-US" sz="1200" dirty="0" smtClean="0"/>
              <a:t>  priorityqueue62 frontier;</a:t>
            </a:r>
          </a:p>
          <a:p>
            <a:endParaRPr lang="en-US" sz="1200" dirty="0" smtClean="0"/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parents[start</a:t>
            </a:r>
            <a:r>
              <a:rPr lang="en-US" sz="1200" dirty="0" smtClean="0"/>
              <a:t>]=start;</a:t>
            </a:r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frontier.push(start</a:t>
            </a:r>
            <a:r>
              <a:rPr lang="en-US" sz="1200" dirty="0" smtClean="0"/>
              <a:t>, 0);</a:t>
            </a:r>
          </a:p>
          <a:p>
            <a:endParaRPr lang="en-US" sz="1200" dirty="0" smtClean="0"/>
          </a:p>
          <a:p>
            <a:r>
              <a:rPr lang="en-US" sz="1200" dirty="0" smtClean="0"/>
              <a:t>  while (!</a:t>
            </a:r>
            <a:r>
              <a:rPr lang="en-US" sz="1200" dirty="0" err="1" smtClean="0"/>
              <a:t>frontier.is_empty</a:t>
            </a:r>
            <a:r>
              <a:rPr lang="en-US" sz="1200" dirty="0" smtClean="0"/>
              <a:t>()) {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v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frontier.top_serialnumber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p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frontier.top_priority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frontier.pop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</a:t>
            </a:r>
          </a:p>
          <a:p>
            <a:r>
              <a:rPr lang="en-US" sz="1200" dirty="0" smtClean="0"/>
              <a:t>    for (the neighbors (</a:t>
            </a:r>
            <a:r>
              <a:rPr lang="en-US" sz="1200" dirty="0" err="1" smtClean="0"/>
              <a:t>n,w</a:t>
            </a:r>
            <a:r>
              <a:rPr lang="en-US" sz="1200" dirty="0" smtClean="0"/>
              <a:t>) of </a:t>
            </a:r>
            <a:r>
              <a:rPr lang="en-US" sz="1200" dirty="0" err="1" smtClean="0"/>
              <a:t>v</a:t>
            </a:r>
            <a:r>
              <a:rPr lang="en-US" sz="1200" dirty="0" smtClean="0"/>
              <a:t>)</a:t>
            </a:r>
          </a:p>
          <a:p>
            <a:r>
              <a:rPr lang="en-US" sz="1200" dirty="0" smtClean="0"/>
              <a:t>      if (</a:t>
            </a:r>
            <a:r>
              <a:rPr lang="en-US" sz="1200" dirty="0" err="1" smtClean="0"/>
              <a:t>n</a:t>
            </a:r>
            <a:r>
              <a:rPr lang="en-US" sz="1200" dirty="0" smtClean="0"/>
              <a:t> == </a:t>
            </a:r>
            <a:r>
              <a:rPr lang="en-US" sz="1200" dirty="0" err="1" smtClean="0"/>
              <a:t>parents[v</a:t>
            </a:r>
            <a:r>
              <a:rPr lang="en-US" sz="1200" dirty="0" smtClean="0"/>
              <a:t>])</a:t>
            </a:r>
          </a:p>
          <a:p>
            <a:r>
              <a:rPr lang="en-US" sz="1200" dirty="0" smtClean="0"/>
              <a:t>         ; // do nothing</a:t>
            </a:r>
          </a:p>
          <a:p>
            <a:r>
              <a:rPr lang="en-US" sz="1200" dirty="0" smtClean="0"/>
              <a:t>      else if (</a:t>
            </a:r>
            <a:r>
              <a:rPr lang="en-US" sz="1200" dirty="0" err="1" smtClean="0"/>
              <a:t>n</a:t>
            </a:r>
            <a:r>
              <a:rPr lang="en-US" sz="1200" dirty="0" smtClean="0"/>
              <a:t> is not in the frontier and has not been visited){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frontier.push(n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}else if (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 &lt; </a:t>
            </a:r>
            <a:r>
              <a:rPr lang="en-US" sz="1200" dirty="0" err="1" smtClean="0"/>
              <a:t>frontier.get_priority(n</a:t>
            </a:r>
            <a:r>
              <a:rPr lang="en-US" sz="1200" dirty="0" smtClean="0"/>
              <a:t>)) 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frontier.reduce_priority(n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</a:t>
            </a:r>
          </a:p>
          <a:p>
            <a:r>
              <a:rPr lang="en-US" sz="1200" dirty="0" smtClean="0"/>
              <a:t>    } // end while</a:t>
            </a:r>
          </a:p>
          <a:p>
            <a:r>
              <a:rPr lang="en-US" sz="1200" dirty="0" smtClean="0"/>
              <a:t>  return parents;</a:t>
            </a:r>
          </a:p>
          <a:p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35" name="Text Box 38"/>
          <p:cNvSpPr txBox="1">
            <a:spLocks noChangeArrowheads="1"/>
          </p:cNvSpPr>
          <p:nvPr/>
        </p:nvSpPr>
        <p:spPr bwMode="auto">
          <a:xfrm>
            <a:off x="609600" y="838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Heap</a:t>
            </a:r>
          </a:p>
        </p:txBody>
      </p: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228600" y="1295400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Text Box 38"/>
          <p:cNvSpPr txBox="1">
            <a:spLocks noChangeArrowheads="1"/>
          </p:cNvSpPr>
          <p:nvPr/>
        </p:nvSpPr>
        <p:spPr bwMode="auto">
          <a:xfrm>
            <a:off x="2895600" y="833735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Parent</a:t>
            </a:r>
            <a:endParaRPr lang="en-US" sz="2000" dirty="0"/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2895600" y="1443335"/>
            <a:ext cx="10668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000000"/>
                </a:solidFill>
              </a:rPr>
              <a:t>A: A</a:t>
            </a:r>
            <a:br>
              <a:rPr lang="en-US" sz="2400" dirty="0" smtClean="0">
                <a:solidFill>
                  <a:srgbClr val="000000"/>
                </a:solidFill>
              </a:rPr>
            </a:br>
            <a:r>
              <a:rPr lang="en-US" sz="2400" dirty="0" smtClean="0">
                <a:solidFill>
                  <a:srgbClr val="000000"/>
                </a:solidFill>
              </a:rPr>
              <a:t>B: A</a:t>
            </a:r>
            <a:r>
              <a:rPr lang="en-US" sz="2400" dirty="0" smtClean="0">
                <a:solidFill>
                  <a:srgbClr val="000000"/>
                </a:solidFill>
                <a:sym typeface="Symbol" charset="2"/>
              </a:rPr>
              <a:t/>
            </a:r>
            <a:br>
              <a:rPr lang="en-US" sz="2400" dirty="0" smtClean="0">
                <a:solidFill>
                  <a:srgbClr val="000000"/>
                </a:solidFill>
                <a:sym typeface="Symbol" charset="2"/>
              </a:rPr>
            </a:br>
            <a:r>
              <a:rPr lang="en-US" sz="2400" dirty="0" smtClean="0">
                <a:solidFill>
                  <a:srgbClr val="000000"/>
                </a:solidFill>
                <a:sym typeface="Symbol" charset="2"/>
              </a:rPr>
              <a:t>C: A</a:t>
            </a: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1" name="Line 40"/>
          <p:cNvSpPr>
            <a:spLocks noChangeShapeType="1"/>
          </p:cNvSpPr>
          <p:nvPr/>
        </p:nvSpPr>
        <p:spPr bwMode="auto">
          <a:xfrm>
            <a:off x="2514600" y="1290935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Text Box 39"/>
          <p:cNvSpPr txBox="1">
            <a:spLocks noChangeArrowheads="1"/>
          </p:cNvSpPr>
          <p:nvPr/>
        </p:nvSpPr>
        <p:spPr bwMode="auto">
          <a:xfrm>
            <a:off x="609600" y="1447800"/>
            <a:ext cx="106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000000"/>
                </a:solidFill>
              </a:rPr>
              <a:t>B 3</a:t>
            </a:r>
            <a:endParaRPr lang="en-US" sz="2400" dirty="0">
              <a:solidFill>
                <a:srgbClr val="000000"/>
              </a:solidFill>
              <a:sym typeface="Symbol" charset="2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1752600" y="4267200"/>
            <a:ext cx="838200" cy="762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Shortest paths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795337"/>
          </a:xfrm>
        </p:spPr>
        <p:txBody>
          <a:bodyPr/>
          <a:lstStyle/>
          <a:p>
            <a:r>
              <a:rPr lang="en-US"/>
              <a:t>BFS</a:t>
            </a:r>
          </a:p>
        </p:txBody>
      </p:sp>
      <p:grpSp>
        <p:nvGrpSpPr>
          <p:cNvPr id="19460" name="Group 4"/>
          <p:cNvGrpSpPr>
            <a:grpSpLocks/>
          </p:cNvGrpSpPr>
          <p:nvPr/>
        </p:nvGrpSpPr>
        <p:grpSpPr bwMode="auto">
          <a:xfrm>
            <a:off x="1981200" y="4191000"/>
            <a:ext cx="533400" cy="533400"/>
            <a:chOff x="1824" y="2736"/>
            <a:chExt cx="336" cy="336"/>
          </a:xfrm>
        </p:grpSpPr>
        <p:sp>
          <p:nvSpPr>
            <p:cNvPr id="19461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62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A</a:t>
              </a:r>
            </a:p>
          </p:txBody>
        </p:sp>
      </p:grpSp>
      <p:grpSp>
        <p:nvGrpSpPr>
          <p:cNvPr id="19463" name="Group 7"/>
          <p:cNvGrpSpPr>
            <a:grpSpLocks/>
          </p:cNvGrpSpPr>
          <p:nvPr/>
        </p:nvGrpSpPr>
        <p:grpSpPr bwMode="auto">
          <a:xfrm>
            <a:off x="3124200" y="3276600"/>
            <a:ext cx="533400" cy="533400"/>
            <a:chOff x="1824" y="2736"/>
            <a:chExt cx="336" cy="336"/>
          </a:xfrm>
        </p:grpSpPr>
        <p:sp>
          <p:nvSpPr>
            <p:cNvPr id="19464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65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B</a:t>
              </a:r>
            </a:p>
          </p:txBody>
        </p:sp>
      </p:grpSp>
      <p:grpSp>
        <p:nvGrpSpPr>
          <p:cNvPr id="19466" name="Group 10"/>
          <p:cNvGrpSpPr>
            <a:grpSpLocks/>
          </p:cNvGrpSpPr>
          <p:nvPr/>
        </p:nvGrpSpPr>
        <p:grpSpPr bwMode="auto">
          <a:xfrm>
            <a:off x="3124200" y="4953000"/>
            <a:ext cx="533400" cy="533400"/>
            <a:chOff x="1824" y="2736"/>
            <a:chExt cx="336" cy="336"/>
          </a:xfrm>
        </p:grpSpPr>
        <p:sp>
          <p:nvSpPr>
            <p:cNvPr id="19467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68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C</a:t>
              </a:r>
            </a:p>
          </p:txBody>
        </p:sp>
      </p:grpSp>
      <p:grpSp>
        <p:nvGrpSpPr>
          <p:cNvPr id="19469" name="Group 13"/>
          <p:cNvGrpSpPr>
            <a:grpSpLocks/>
          </p:cNvGrpSpPr>
          <p:nvPr/>
        </p:nvGrpSpPr>
        <p:grpSpPr bwMode="auto">
          <a:xfrm>
            <a:off x="4648200" y="4953000"/>
            <a:ext cx="533400" cy="533400"/>
            <a:chOff x="1824" y="2736"/>
            <a:chExt cx="336" cy="336"/>
          </a:xfrm>
        </p:grpSpPr>
        <p:sp>
          <p:nvSpPr>
            <p:cNvPr id="19470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1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E</a:t>
              </a:r>
            </a:p>
          </p:txBody>
        </p:sp>
      </p:grpSp>
      <p:grpSp>
        <p:nvGrpSpPr>
          <p:cNvPr id="19472" name="Group 16"/>
          <p:cNvGrpSpPr>
            <a:grpSpLocks/>
          </p:cNvGrpSpPr>
          <p:nvPr/>
        </p:nvGrpSpPr>
        <p:grpSpPr bwMode="auto">
          <a:xfrm>
            <a:off x="4648200" y="3276600"/>
            <a:ext cx="533400" cy="533400"/>
            <a:chOff x="1824" y="2736"/>
            <a:chExt cx="336" cy="336"/>
          </a:xfrm>
        </p:grpSpPr>
        <p:sp>
          <p:nvSpPr>
            <p:cNvPr id="19473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74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D</a:t>
              </a:r>
            </a:p>
          </p:txBody>
        </p:sp>
      </p:grpSp>
      <p:sp>
        <p:nvSpPr>
          <p:cNvPr id="19475" name="Line 19"/>
          <p:cNvSpPr>
            <a:spLocks noChangeShapeType="1"/>
          </p:cNvSpPr>
          <p:nvPr/>
        </p:nvSpPr>
        <p:spPr bwMode="auto">
          <a:xfrm flipV="1">
            <a:off x="2438400" y="3657600"/>
            <a:ext cx="685800" cy="60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6" name="Line 20"/>
          <p:cNvSpPr>
            <a:spLocks noChangeShapeType="1"/>
          </p:cNvSpPr>
          <p:nvPr/>
        </p:nvSpPr>
        <p:spPr bwMode="auto">
          <a:xfrm>
            <a:off x="2438400" y="46482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7" name="Line 21"/>
          <p:cNvSpPr>
            <a:spLocks noChangeShapeType="1"/>
          </p:cNvSpPr>
          <p:nvPr/>
        </p:nvSpPr>
        <p:spPr bwMode="auto">
          <a:xfrm>
            <a:off x="3657600" y="5257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8" name="Line 22"/>
          <p:cNvSpPr>
            <a:spLocks noChangeShapeType="1"/>
          </p:cNvSpPr>
          <p:nvPr/>
        </p:nvSpPr>
        <p:spPr bwMode="auto">
          <a:xfrm flipV="1">
            <a:off x="4953000" y="3810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9" name="Line 23"/>
          <p:cNvSpPr>
            <a:spLocks noChangeShapeType="1"/>
          </p:cNvSpPr>
          <p:nvPr/>
        </p:nvSpPr>
        <p:spPr bwMode="auto">
          <a:xfrm flipV="1">
            <a:off x="3429000" y="3810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0" name="Line 24"/>
          <p:cNvSpPr>
            <a:spLocks noChangeShapeType="1"/>
          </p:cNvSpPr>
          <p:nvPr/>
        </p:nvSpPr>
        <p:spPr bwMode="auto">
          <a:xfrm>
            <a:off x="3657600" y="3505200"/>
            <a:ext cx="99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1" name="Line 25"/>
          <p:cNvSpPr>
            <a:spLocks noChangeShapeType="1"/>
          </p:cNvSpPr>
          <p:nvPr/>
        </p:nvSpPr>
        <p:spPr bwMode="auto">
          <a:xfrm>
            <a:off x="3581400" y="3733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762000" y="5334000"/>
            <a:ext cx="533400" cy="533400"/>
          </a:xfrm>
          <a:prstGeom prst="ellipse">
            <a:avLst/>
          </a:prstGeom>
          <a:solidFill>
            <a:srgbClr val="F50BE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838200" y="5334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905000" y="4419600"/>
            <a:ext cx="533400" cy="533400"/>
            <a:chOff x="1824" y="2736"/>
            <a:chExt cx="336" cy="336"/>
          </a:xfrm>
        </p:grpSpPr>
        <p:sp>
          <p:nvSpPr>
            <p:cNvPr id="3380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B</a:t>
              </a:r>
            </a:p>
          </p:txBody>
        </p:sp>
      </p:grpSp>
      <p:sp>
        <p:nvSpPr>
          <p:cNvPr id="33803" name="Oval 11"/>
          <p:cNvSpPr>
            <a:spLocks noChangeArrowheads="1"/>
          </p:cNvSpPr>
          <p:nvPr/>
        </p:nvSpPr>
        <p:spPr bwMode="auto">
          <a:xfrm>
            <a:off x="1905000" y="6096000"/>
            <a:ext cx="533400" cy="533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1981200" y="6096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</a:t>
            </a: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429000" y="6096000"/>
            <a:ext cx="533400" cy="533400"/>
            <a:chOff x="1824" y="2736"/>
            <a:chExt cx="336" cy="336"/>
          </a:xfrm>
        </p:grpSpPr>
        <p:sp>
          <p:nvSpPr>
            <p:cNvPr id="33806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7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E</a:t>
              </a: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3429000" y="4419600"/>
            <a:ext cx="533400" cy="533400"/>
            <a:chOff x="1824" y="2736"/>
            <a:chExt cx="336" cy="336"/>
          </a:xfrm>
        </p:grpSpPr>
        <p:sp>
          <p:nvSpPr>
            <p:cNvPr id="33809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0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D</a:t>
              </a:r>
            </a:p>
          </p:txBody>
        </p:sp>
      </p:grpSp>
      <p:sp>
        <p:nvSpPr>
          <p:cNvPr id="33811" name="Line 19"/>
          <p:cNvSpPr>
            <a:spLocks noChangeShapeType="1"/>
          </p:cNvSpPr>
          <p:nvPr/>
        </p:nvSpPr>
        <p:spPr bwMode="auto">
          <a:xfrm flipV="1">
            <a:off x="1219200" y="4800600"/>
            <a:ext cx="685800" cy="60960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2" name="Line 20"/>
          <p:cNvSpPr>
            <a:spLocks noChangeShapeType="1"/>
          </p:cNvSpPr>
          <p:nvPr/>
        </p:nvSpPr>
        <p:spPr bwMode="auto">
          <a:xfrm>
            <a:off x="1219200" y="5791200"/>
            <a:ext cx="685800" cy="45720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>
            <a:off x="2438400" y="6400800"/>
            <a:ext cx="990600" cy="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 flipV="1">
            <a:off x="3733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 flipV="1">
            <a:off x="2209800" y="4953000"/>
            <a:ext cx="0" cy="114300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>
            <a:off x="2438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>
            <a:off x="2362200" y="4876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1219200" y="6034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1905000" y="5334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1219200" y="4724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2819400" y="4267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3810000" y="5272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33823" name="Text Box 31"/>
          <p:cNvSpPr txBox="1">
            <a:spLocks noChangeArrowheads="1"/>
          </p:cNvSpPr>
          <p:nvPr/>
        </p:nvSpPr>
        <p:spPr bwMode="auto">
          <a:xfrm>
            <a:off x="2895600" y="51196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2819400" y="6415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648200" y="1752600"/>
            <a:ext cx="4191000" cy="4893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shortest </a:t>
            </a:r>
            <a:r>
              <a:rPr lang="en-US" sz="1200" dirty="0" err="1" smtClean="0"/>
              <a:t>paths(int</a:t>
            </a:r>
            <a:r>
              <a:rPr lang="en-US" sz="1200" dirty="0" smtClean="0"/>
              <a:t> start, </a:t>
            </a:r>
          </a:p>
          <a:p>
            <a:r>
              <a:rPr lang="en-US" sz="1200" dirty="0" smtClean="0"/>
              <a:t>                 const map&lt;</a:t>
            </a:r>
            <a:r>
              <a:rPr lang="en-US" sz="1200" dirty="0" err="1" smtClean="0"/>
              <a:t>int,list</a:t>
            </a:r>
            <a:r>
              <a:rPr lang="en-US" sz="1200" dirty="0" smtClean="0"/>
              <a:t>&lt;pair&lt;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&gt; &gt; &amp; graph) {</a:t>
            </a:r>
          </a:p>
          <a:p>
            <a:r>
              <a:rPr lang="en-US" sz="1200" dirty="0" smtClean="0"/>
              <a:t>  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parents;</a:t>
            </a:r>
          </a:p>
          <a:p>
            <a:r>
              <a:rPr lang="en-US" sz="1200" dirty="0" smtClean="0"/>
              <a:t>  priorityqueue62 frontier;</a:t>
            </a:r>
          </a:p>
          <a:p>
            <a:endParaRPr lang="en-US" sz="1200" dirty="0" smtClean="0"/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parents[start</a:t>
            </a:r>
            <a:r>
              <a:rPr lang="en-US" sz="1200" dirty="0" smtClean="0"/>
              <a:t>]=start;</a:t>
            </a:r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frontier.push(start</a:t>
            </a:r>
            <a:r>
              <a:rPr lang="en-US" sz="1200" dirty="0" smtClean="0"/>
              <a:t>, 0);</a:t>
            </a:r>
          </a:p>
          <a:p>
            <a:endParaRPr lang="en-US" sz="1200" dirty="0" smtClean="0"/>
          </a:p>
          <a:p>
            <a:r>
              <a:rPr lang="en-US" sz="1200" dirty="0" smtClean="0"/>
              <a:t>  while (!</a:t>
            </a:r>
            <a:r>
              <a:rPr lang="en-US" sz="1200" dirty="0" err="1" smtClean="0"/>
              <a:t>frontier.is_empty</a:t>
            </a:r>
            <a:r>
              <a:rPr lang="en-US" sz="1200" dirty="0" smtClean="0"/>
              <a:t>()) {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v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frontier.top_serialnumber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p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frontier.top_priority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frontier.pop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</a:t>
            </a:r>
          </a:p>
          <a:p>
            <a:r>
              <a:rPr lang="en-US" sz="1200" dirty="0" smtClean="0"/>
              <a:t>    for (the neighbors (</a:t>
            </a:r>
            <a:r>
              <a:rPr lang="en-US" sz="1200" dirty="0" err="1" smtClean="0"/>
              <a:t>n,w</a:t>
            </a:r>
            <a:r>
              <a:rPr lang="en-US" sz="1200" dirty="0" smtClean="0"/>
              <a:t>) of </a:t>
            </a:r>
            <a:r>
              <a:rPr lang="en-US" sz="1200" dirty="0" err="1" smtClean="0"/>
              <a:t>v</a:t>
            </a:r>
            <a:r>
              <a:rPr lang="en-US" sz="1200" dirty="0" smtClean="0"/>
              <a:t>)</a:t>
            </a:r>
          </a:p>
          <a:p>
            <a:r>
              <a:rPr lang="en-US" sz="1200" dirty="0" smtClean="0"/>
              <a:t>      if (</a:t>
            </a:r>
            <a:r>
              <a:rPr lang="en-US" sz="1200" dirty="0" err="1" smtClean="0"/>
              <a:t>n</a:t>
            </a:r>
            <a:r>
              <a:rPr lang="en-US" sz="1200" dirty="0" smtClean="0"/>
              <a:t> == </a:t>
            </a:r>
            <a:r>
              <a:rPr lang="en-US" sz="1200" dirty="0" err="1" smtClean="0"/>
              <a:t>parents[v</a:t>
            </a:r>
            <a:r>
              <a:rPr lang="en-US" sz="1200" dirty="0" smtClean="0"/>
              <a:t>])</a:t>
            </a:r>
          </a:p>
          <a:p>
            <a:r>
              <a:rPr lang="en-US" sz="1200" dirty="0" smtClean="0"/>
              <a:t>         ; // do nothing</a:t>
            </a:r>
          </a:p>
          <a:p>
            <a:r>
              <a:rPr lang="en-US" sz="1200" dirty="0" smtClean="0"/>
              <a:t>      else if (</a:t>
            </a:r>
            <a:r>
              <a:rPr lang="en-US" sz="1200" dirty="0" err="1" smtClean="0"/>
              <a:t>n</a:t>
            </a:r>
            <a:r>
              <a:rPr lang="en-US" sz="1200" dirty="0" smtClean="0"/>
              <a:t> is not in the frontier and has not been visited){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frontier.push(n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}else if (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 &lt; </a:t>
            </a:r>
            <a:r>
              <a:rPr lang="en-US" sz="1200" dirty="0" err="1" smtClean="0"/>
              <a:t>frontier.get_priority(n</a:t>
            </a:r>
            <a:r>
              <a:rPr lang="en-US" sz="1200" dirty="0" smtClean="0"/>
              <a:t>)) 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frontier.reduce_priority(n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</a:t>
            </a:r>
          </a:p>
          <a:p>
            <a:r>
              <a:rPr lang="en-US" sz="1200" dirty="0" smtClean="0"/>
              <a:t>    } // end while</a:t>
            </a:r>
          </a:p>
          <a:p>
            <a:r>
              <a:rPr lang="en-US" sz="1200" dirty="0" smtClean="0"/>
              <a:t>  return parents;</a:t>
            </a:r>
          </a:p>
          <a:p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35" name="Text Box 38"/>
          <p:cNvSpPr txBox="1">
            <a:spLocks noChangeArrowheads="1"/>
          </p:cNvSpPr>
          <p:nvPr/>
        </p:nvSpPr>
        <p:spPr bwMode="auto">
          <a:xfrm>
            <a:off x="609600" y="838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Heap</a:t>
            </a:r>
          </a:p>
        </p:txBody>
      </p: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228600" y="1295400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648200" y="5257800"/>
            <a:ext cx="4038600" cy="9144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 Box 38"/>
          <p:cNvSpPr txBox="1">
            <a:spLocks noChangeArrowheads="1"/>
          </p:cNvSpPr>
          <p:nvPr/>
        </p:nvSpPr>
        <p:spPr bwMode="auto">
          <a:xfrm>
            <a:off x="2895600" y="833735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Parent</a:t>
            </a:r>
            <a:endParaRPr lang="en-US" sz="2000" dirty="0"/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2895600" y="1443335"/>
            <a:ext cx="10668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/>
              <a:t>A: A</a:t>
            </a:r>
            <a:br>
              <a:rPr lang="en-US" sz="2400" dirty="0" smtClean="0"/>
            </a:br>
            <a:r>
              <a:rPr lang="en-US" sz="2400" dirty="0" smtClean="0">
                <a:solidFill>
                  <a:srgbClr val="FF0000"/>
                </a:solidFill>
              </a:rPr>
              <a:t>B: C</a:t>
            </a:r>
            <a:r>
              <a:rPr lang="en-US" sz="2400" dirty="0" smtClean="0">
                <a:solidFill>
                  <a:srgbClr val="FF0000"/>
                </a:solidFill>
                <a:sym typeface="Symbol" charset="2"/>
              </a:rPr>
              <a:t/>
            </a:r>
            <a:br>
              <a:rPr lang="en-US" sz="2400" dirty="0" smtClean="0">
                <a:solidFill>
                  <a:srgbClr val="FF0000"/>
                </a:solidFill>
                <a:sym typeface="Symbol" charset="2"/>
              </a:rPr>
            </a:br>
            <a:r>
              <a:rPr lang="en-US" sz="2400" dirty="0" smtClean="0">
                <a:solidFill>
                  <a:srgbClr val="000000"/>
                </a:solidFill>
                <a:sym typeface="Symbol" charset="2"/>
              </a:rPr>
              <a:t>C: A</a:t>
            </a: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1" name="Line 40"/>
          <p:cNvSpPr>
            <a:spLocks noChangeShapeType="1"/>
          </p:cNvSpPr>
          <p:nvPr/>
        </p:nvSpPr>
        <p:spPr bwMode="auto">
          <a:xfrm>
            <a:off x="2514600" y="1290935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Text Box 39"/>
          <p:cNvSpPr txBox="1">
            <a:spLocks noChangeArrowheads="1"/>
          </p:cNvSpPr>
          <p:nvPr/>
        </p:nvSpPr>
        <p:spPr bwMode="auto">
          <a:xfrm>
            <a:off x="609600" y="1447800"/>
            <a:ext cx="106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0000"/>
                </a:solidFill>
              </a:rPr>
              <a:t>B 2</a:t>
            </a:r>
            <a:endParaRPr lang="en-US" sz="2400" dirty="0">
              <a:solidFill>
                <a:srgbClr val="FF0000"/>
              </a:solidFill>
              <a:sym typeface="Symbol" charset="2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1752600" y="4267200"/>
            <a:ext cx="838200" cy="762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762000" y="5334000"/>
            <a:ext cx="533400" cy="533400"/>
          </a:xfrm>
          <a:prstGeom prst="ellipse">
            <a:avLst/>
          </a:prstGeom>
          <a:solidFill>
            <a:srgbClr val="F50BE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838200" y="5334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905000" y="4419600"/>
            <a:ext cx="533400" cy="533400"/>
            <a:chOff x="1824" y="2736"/>
            <a:chExt cx="336" cy="336"/>
          </a:xfrm>
        </p:grpSpPr>
        <p:sp>
          <p:nvSpPr>
            <p:cNvPr id="3380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B</a:t>
              </a:r>
            </a:p>
          </p:txBody>
        </p:sp>
      </p:grpSp>
      <p:sp>
        <p:nvSpPr>
          <p:cNvPr id="33803" name="Oval 11"/>
          <p:cNvSpPr>
            <a:spLocks noChangeArrowheads="1"/>
          </p:cNvSpPr>
          <p:nvPr/>
        </p:nvSpPr>
        <p:spPr bwMode="auto">
          <a:xfrm>
            <a:off x="1905000" y="6096000"/>
            <a:ext cx="533400" cy="533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1981200" y="6096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</a:t>
            </a: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429000" y="6096000"/>
            <a:ext cx="533400" cy="533400"/>
            <a:chOff x="1824" y="2736"/>
            <a:chExt cx="336" cy="336"/>
          </a:xfrm>
        </p:grpSpPr>
        <p:sp>
          <p:nvSpPr>
            <p:cNvPr id="33806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7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E</a:t>
              </a: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3429000" y="4419600"/>
            <a:ext cx="533400" cy="533400"/>
            <a:chOff x="1824" y="2736"/>
            <a:chExt cx="336" cy="336"/>
          </a:xfrm>
        </p:grpSpPr>
        <p:sp>
          <p:nvSpPr>
            <p:cNvPr id="33809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0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D</a:t>
              </a:r>
            </a:p>
          </p:txBody>
        </p:sp>
      </p:grpSp>
      <p:sp>
        <p:nvSpPr>
          <p:cNvPr id="33811" name="Line 19"/>
          <p:cNvSpPr>
            <a:spLocks noChangeShapeType="1"/>
          </p:cNvSpPr>
          <p:nvPr/>
        </p:nvSpPr>
        <p:spPr bwMode="auto">
          <a:xfrm flipV="1">
            <a:off x="1219200" y="4800600"/>
            <a:ext cx="685800" cy="60960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2" name="Line 20"/>
          <p:cNvSpPr>
            <a:spLocks noChangeShapeType="1"/>
          </p:cNvSpPr>
          <p:nvPr/>
        </p:nvSpPr>
        <p:spPr bwMode="auto">
          <a:xfrm>
            <a:off x="1219200" y="5791200"/>
            <a:ext cx="685800" cy="45720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>
            <a:off x="2438400" y="6400800"/>
            <a:ext cx="990600" cy="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 flipV="1">
            <a:off x="3733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 flipV="1">
            <a:off x="2209800" y="4953000"/>
            <a:ext cx="0" cy="114300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>
            <a:off x="2438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>
            <a:off x="2362200" y="4876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1219200" y="6034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1905000" y="5334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1219200" y="4724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2819400" y="4267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3810000" y="5272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33823" name="Text Box 31"/>
          <p:cNvSpPr txBox="1">
            <a:spLocks noChangeArrowheads="1"/>
          </p:cNvSpPr>
          <p:nvPr/>
        </p:nvSpPr>
        <p:spPr bwMode="auto">
          <a:xfrm>
            <a:off x="2895600" y="51196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2819400" y="6415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648200" y="1752600"/>
            <a:ext cx="4191000" cy="4893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shortest </a:t>
            </a:r>
            <a:r>
              <a:rPr lang="en-US" sz="1200" dirty="0" err="1" smtClean="0"/>
              <a:t>paths(int</a:t>
            </a:r>
            <a:r>
              <a:rPr lang="en-US" sz="1200" dirty="0" smtClean="0"/>
              <a:t> start, </a:t>
            </a:r>
          </a:p>
          <a:p>
            <a:r>
              <a:rPr lang="en-US" sz="1200" dirty="0" smtClean="0"/>
              <a:t>                 const map&lt;</a:t>
            </a:r>
            <a:r>
              <a:rPr lang="en-US" sz="1200" dirty="0" err="1" smtClean="0"/>
              <a:t>int,list</a:t>
            </a:r>
            <a:r>
              <a:rPr lang="en-US" sz="1200" dirty="0" smtClean="0"/>
              <a:t>&lt;pair&lt;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&gt; &gt; &amp; graph) {</a:t>
            </a:r>
          </a:p>
          <a:p>
            <a:r>
              <a:rPr lang="en-US" sz="1200" dirty="0" smtClean="0"/>
              <a:t>  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parents;</a:t>
            </a:r>
          </a:p>
          <a:p>
            <a:r>
              <a:rPr lang="en-US" sz="1200" dirty="0" smtClean="0"/>
              <a:t>  priorityqueue62 frontier;</a:t>
            </a:r>
          </a:p>
          <a:p>
            <a:endParaRPr lang="en-US" sz="1200" dirty="0" smtClean="0"/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parents[start</a:t>
            </a:r>
            <a:r>
              <a:rPr lang="en-US" sz="1200" dirty="0" smtClean="0"/>
              <a:t>]=start;</a:t>
            </a:r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frontier.push(start</a:t>
            </a:r>
            <a:r>
              <a:rPr lang="en-US" sz="1200" dirty="0" smtClean="0"/>
              <a:t>, 0);</a:t>
            </a:r>
          </a:p>
          <a:p>
            <a:endParaRPr lang="en-US" sz="1200" dirty="0" smtClean="0"/>
          </a:p>
          <a:p>
            <a:r>
              <a:rPr lang="en-US" sz="1200" dirty="0" smtClean="0"/>
              <a:t>  while (!</a:t>
            </a:r>
            <a:r>
              <a:rPr lang="en-US" sz="1200" dirty="0" err="1" smtClean="0"/>
              <a:t>frontier.is_empty</a:t>
            </a:r>
            <a:r>
              <a:rPr lang="en-US" sz="1200" dirty="0" smtClean="0"/>
              <a:t>()) {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v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frontier.top_serialnumber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p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frontier.top_priority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frontier.pop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</a:t>
            </a:r>
          </a:p>
          <a:p>
            <a:r>
              <a:rPr lang="en-US" sz="1200" dirty="0" smtClean="0"/>
              <a:t>    for (the neighbors (</a:t>
            </a:r>
            <a:r>
              <a:rPr lang="en-US" sz="1200" dirty="0" err="1" smtClean="0"/>
              <a:t>n,w</a:t>
            </a:r>
            <a:r>
              <a:rPr lang="en-US" sz="1200" dirty="0" smtClean="0"/>
              <a:t>) of </a:t>
            </a:r>
            <a:r>
              <a:rPr lang="en-US" sz="1200" dirty="0" err="1" smtClean="0"/>
              <a:t>v</a:t>
            </a:r>
            <a:r>
              <a:rPr lang="en-US" sz="1200" dirty="0" smtClean="0"/>
              <a:t>)</a:t>
            </a:r>
          </a:p>
          <a:p>
            <a:r>
              <a:rPr lang="en-US" sz="1200" dirty="0" smtClean="0"/>
              <a:t>      if (</a:t>
            </a:r>
            <a:r>
              <a:rPr lang="en-US" sz="1200" dirty="0" err="1" smtClean="0"/>
              <a:t>n</a:t>
            </a:r>
            <a:r>
              <a:rPr lang="en-US" sz="1200" dirty="0" smtClean="0"/>
              <a:t> == </a:t>
            </a:r>
            <a:r>
              <a:rPr lang="en-US" sz="1200" dirty="0" err="1" smtClean="0"/>
              <a:t>parents[v</a:t>
            </a:r>
            <a:r>
              <a:rPr lang="en-US" sz="1200" dirty="0" smtClean="0"/>
              <a:t>])</a:t>
            </a:r>
          </a:p>
          <a:p>
            <a:r>
              <a:rPr lang="en-US" sz="1200" dirty="0" smtClean="0"/>
              <a:t>         ; // do nothing</a:t>
            </a:r>
          </a:p>
          <a:p>
            <a:r>
              <a:rPr lang="en-US" sz="1200" dirty="0" smtClean="0"/>
              <a:t>      else if (</a:t>
            </a:r>
            <a:r>
              <a:rPr lang="en-US" sz="1200" dirty="0" err="1" smtClean="0"/>
              <a:t>n</a:t>
            </a:r>
            <a:r>
              <a:rPr lang="en-US" sz="1200" dirty="0" smtClean="0"/>
              <a:t> is not in the frontier and has not been visited){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frontier.push(n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}else if (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 &lt; </a:t>
            </a:r>
            <a:r>
              <a:rPr lang="en-US" sz="1200" dirty="0" err="1" smtClean="0"/>
              <a:t>frontier.get_priority(n</a:t>
            </a:r>
            <a:r>
              <a:rPr lang="en-US" sz="1200" dirty="0" smtClean="0"/>
              <a:t>)) 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frontier.reduce_priority(n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</a:t>
            </a:r>
          </a:p>
          <a:p>
            <a:r>
              <a:rPr lang="en-US" sz="1200" dirty="0" smtClean="0"/>
              <a:t>    } // end while</a:t>
            </a:r>
          </a:p>
          <a:p>
            <a:r>
              <a:rPr lang="en-US" sz="1200" dirty="0" smtClean="0"/>
              <a:t>  return parents;</a:t>
            </a:r>
          </a:p>
          <a:p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35" name="Text Box 38"/>
          <p:cNvSpPr txBox="1">
            <a:spLocks noChangeArrowheads="1"/>
          </p:cNvSpPr>
          <p:nvPr/>
        </p:nvSpPr>
        <p:spPr bwMode="auto">
          <a:xfrm>
            <a:off x="609600" y="838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Heap</a:t>
            </a:r>
          </a:p>
        </p:txBody>
      </p: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228600" y="1295400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Text Box 38"/>
          <p:cNvSpPr txBox="1">
            <a:spLocks noChangeArrowheads="1"/>
          </p:cNvSpPr>
          <p:nvPr/>
        </p:nvSpPr>
        <p:spPr bwMode="auto">
          <a:xfrm>
            <a:off x="2895600" y="833735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Parent</a:t>
            </a:r>
            <a:endParaRPr lang="en-US" sz="2000" dirty="0"/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2895600" y="1443335"/>
            <a:ext cx="10668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000000"/>
                </a:solidFill>
              </a:rPr>
              <a:t>A: A</a:t>
            </a:r>
            <a:br>
              <a:rPr lang="en-US" sz="2400" dirty="0" smtClean="0">
                <a:solidFill>
                  <a:srgbClr val="000000"/>
                </a:solidFill>
              </a:rPr>
            </a:br>
            <a:r>
              <a:rPr lang="en-US" sz="2400" dirty="0" smtClean="0">
                <a:solidFill>
                  <a:srgbClr val="000000"/>
                </a:solidFill>
              </a:rPr>
              <a:t>B: C</a:t>
            </a:r>
            <a:r>
              <a:rPr lang="en-US" sz="2400" dirty="0" smtClean="0">
                <a:solidFill>
                  <a:srgbClr val="000000"/>
                </a:solidFill>
                <a:sym typeface="Symbol" charset="2"/>
              </a:rPr>
              <a:t/>
            </a:r>
            <a:br>
              <a:rPr lang="en-US" sz="2400" dirty="0" smtClean="0">
                <a:solidFill>
                  <a:srgbClr val="000000"/>
                </a:solidFill>
                <a:sym typeface="Symbol" charset="2"/>
              </a:rPr>
            </a:br>
            <a:r>
              <a:rPr lang="en-US" sz="2400" dirty="0" smtClean="0">
                <a:solidFill>
                  <a:srgbClr val="000000"/>
                </a:solidFill>
                <a:sym typeface="Symbol" charset="2"/>
              </a:rPr>
              <a:t>C: </a:t>
            </a:r>
            <a:r>
              <a:rPr lang="en-US" sz="2400" dirty="0" smtClean="0">
                <a:solidFill>
                  <a:srgbClr val="000000"/>
                </a:solidFill>
                <a:sym typeface="Symbol" charset="2"/>
              </a:rPr>
              <a:t>A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41" name="Line 40"/>
          <p:cNvSpPr>
            <a:spLocks noChangeShapeType="1"/>
          </p:cNvSpPr>
          <p:nvPr/>
        </p:nvSpPr>
        <p:spPr bwMode="auto">
          <a:xfrm>
            <a:off x="2514600" y="1290935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Text Box 39"/>
          <p:cNvSpPr txBox="1">
            <a:spLocks noChangeArrowheads="1"/>
          </p:cNvSpPr>
          <p:nvPr/>
        </p:nvSpPr>
        <p:spPr bwMode="auto">
          <a:xfrm>
            <a:off x="609600" y="1447800"/>
            <a:ext cx="106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000000"/>
                </a:solidFill>
              </a:rPr>
              <a:t>B </a:t>
            </a:r>
            <a:r>
              <a:rPr lang="en-US" sz="2400" dirty="0" smtClean="0">
                <a:solidFill>
                  <a:srgbClr val="000000"/>
                </a:solidFill>
              </a:rPr>
              <a:t>2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3276600" y="5943600"/>
            <a:ext cx="838200" cy="762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762000" y="5334000"/>
            <a:ext cx="533400" cy="533400"/>
          </a:xfrm>
          <a:prstGeom prst="ellipse">
            <a:avLst/>
          </a:prstGeom>
          <a:solidFill>
            <a:srgbClr val="F50BE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838200" y="5334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905000" y="4419600"/>
            <a:ext cx="533400" cy="533400"/>
            <a:chOff x="1824" y="2736"/>
            <a:chExt cx="336" cy="336"/>
          </a:xfrm>
        </p:grpSpPr>
        <p:sp>
          <p:nvSpPr>
            <p:cNvPr id="3380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B</a:t>
              </a:r>
            </a:p>
          </p:txBody>
        </p:sp>
      </p:grpSp>
      <p:sp>
        <p:nvSpPr>
          <p:cNvPr id="33803" name="Oval 11"/>
          <p:cNvSpPr>
            <a:spLocks noChangeArrowheads="1"/>
          </p:cNvSpPr>
          <p:nvPr/>
        </p:nvSpPr>
        <p:spPr bwMode="auto">
          <a:xfrm>
            <a:off x="1905000" y="6096000"/>
            <a:ext cx="533400" cy="533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1981200" y="6096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</a:t>
            </a: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429000" y="6096000"/>
            <a:ext cx="533400" cy="533400"/>
            <a:chOff x="1824" y="2736"/>
            <a:chExt cx="336" cy="336"/>
          </a:xfrm>
        </p:grpSpPr>
        <p:sp>
          <p:nvSpPr>
            <p:cNvPr id="33806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7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E</a:t>
              </a: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3429000" y="4419600"/>
            <a:ext cx="533400" cy="533400"/>
            <a:chOff x="1824" y="2736"/>
            <a:chExt cx="336" cy="336"/>
          </a:xfrm>
        </p:grpSpPr>
        <p:sp>
          <p:nvSpPr>
            <p:cNvPr id="33809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0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D</a:t>
              </a:r>
            </a:p>
          </p:txBody>
        </p:sp>
      </p:grpSp>
      <p:sp>
        <p:nvSpPr>
          <p:cNvPr id="33811" name="Line 19"/>
          <p:cNvSpPr>
            <a:spLocks noChangeShapeType="1"/>
          </p:cNvSpPr>
          <p:nvPr/>
        </p:nvSpPr>
        <p:spPr bwMode="auto">
          <a:xfrm flipV="1">
            <a:off x="1219200" y="4800600"/>
            <a:ext cx="685800" cy="60960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2" name="Line 20"/>
          <p:cNvSpPr>
            <a:spLocks noChangeShapeType="1"/>
          </p:cNvSpPr>
          <p:nvPr/>
        </p:nvSpPr>
        <p:spPr bwMode="auto">
          <a:xfrm>
            <a:off x="1219200" y="5791200"/>
            <a:ext cx="685800" cy="45720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>
            <a:off x="2438400" y="6400800"/>
            <a:ext cx="990600" cy="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 flipV="1">
            <a:off x="3733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 flipV="1">
            <a:off x="2209800" y="4953000"/>
            <a:ext cx="0" cy="114300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>
            <a:off x="2438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>
            <a:off x="2362200" y="4876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1219200" y="6034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1905000" y="5334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1219200" y="4724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2819400" y="4267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3810000" y="5272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33823" name="Text Box 31"/>
          <p:cNvSpPr txBox="1">
            <a:spLocks noChangeArrowheads="1"/>
          </p:cNvSpPr>
          <p:nvPr/>
        </p:nvSpPr>
        <p:spPr bwMode="auto">
          <a:xfrm>
            <a:off x="2895600" y="51196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2819400" y="6415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648200" y="1752600"/>
            <a:ext cx="4191000" cy="4893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shortest </a:t>
            </a:r>
            <a:r>
              <a:rPr lang="en-US" sz="1200" dirty="0" err="1" smtClean="0"/>
              <a:t>paths(int</a:t>
            </a:r>
            <a:r>
              <a:rPr lang="en-US" sz="1200" dirty="0" smtClean="0"/>
              <a:t> start, </a:t>
            </a:r>
          </a:p>
          <a:p>
            <a:r>
              <a:rPr lang="en-US" sz="1200" dirty="0" smtClean="0"/>
              <a:t>                 const map&lt;</a:t>
            </a:r>
            <a:r>
              <a:rPr lang="en-US" sz="1200" dirty="0" err="1" smtClean="0"/>
              <a:t>int,list</a:t>
            </a:r>
            <a:r>
              <a:rPr lang="en-US" sz="1200" dirty="0" smtClean="0"/>
              <a:t>&lt;pair&lt;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&gt; &gt; &amp; graph) {</a:t>
            </a:r>
          </a:p>
          <a:p>
            <a:r>
              <a:rPr lang="en-US" sz="1200" dirty="0" smtClean="0"/>
              <a:t>  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parents;</a:t>
            </a:r>
          </a:p>
          <a:p>
            <a:r>
              <a:rPr lang="en-US" sz="1200" dirty="0" smtClean="0"/>
              <a:t>  priorityqueue62 frontier;</a:t>
            </a:r>
          </a:p>
          <a:p>
            <a:endParaRPr lang="en-US" sz="1200" dirty="0" smtClean="0"/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parents[start</a:t>
            </a:r>
            <a:r>
              <a:rPr lang="en-US" sz="1200" dirty="0" smtClean="0"/>
              <a:t>]=start;</a:t>
            </a:r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frontier.push(start</a:t>
            </a:r>
            <a:r>
              <a:rPr lang="en-US" sz="1200" dirty="0" smtClean="0"/>
              <a:t>, 0);</a:t>
            </a:r>
          </a:p>
          <a:p>
            <a:endParaRPr lang="en-US" sz="1200" dirty="0" smtClean="0"/>
          </a:p>
          <a:p>
            <a:r>
              <a:rPr lang="en-US" sz="1200" dirty="0" smtClean="0"/>
              <a:t>  while (!</a:t>
            </a:r>
            <a:r>
              <a:rPr lang="en-US" sz="1200" dirty="0" err="1" smtClean="0"/>
              <a:t>frontier.is_empty</a:t>
            </a:r>
            <a:r>
              <a:rPr lang="en-US" sz="1200" dirty="0" smtClean="0"/>
              <a:t>()) {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v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frontier.top_serialnumber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p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frontier.top_priority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frontier.pop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</a:t>
            </a:r>
          </a:p>
          <a:p>
            <a:r>
              <a:rPr lang="en-US" sz="1200" dirty="0" smtClean="0"/>
              <a:t>    for (the neighbors (</a:t>
            </a:r>
            <a:r>
              <a:rPr lang="en-US" sz="1200" dirty="0" err="1" smtClean="0"/>
              <a:t>n,w</a:t>
            </a:r>
            <a:r>
              <a:rPr lang="en-US" sz="1200" dirty="0" smtClean="0"/>
              <a:t>) of </a:t>
            </a:r>
            <a:r>
              <a:rPr lang="en-US" sz="1200" dirty="0" err="1" smtClean="0"/>
              <a:t>v</a:t>
            </a:r>
            <a:r>
              <a:rPr lang="en-US" sz="1200" dirty="0" smtClean="0"/>
              <a:t>)</a:t>
            </a:r>
          </a:p>
          <a:p>
            <a:r>
              <a:rPr lang="en-US" sz="1200" dirty="0" smtClean="0"/>
              <a:t>      if (</a:t>
            </a:r>
            <a:r>
              <a:rPr lang="en-US" sz="1200" dirty="0" err="1" smtClean="0"/>
              <a:t>n</a:t>
            </a:r>
            <a:r>
              <a:rPr lang="en-US" sz="1200" dirty="0" smtClean="0"/>
              <a:t> == </a:t>
            </a:r>
            <a:r>
              <a:rPr lang="en-US" sz="1200" dirty="0" err="1" smtClean="0"/>
              <a:t>parents[v</a:t>
            </a:r>
            <a:r>
              <a:rPr lang="en-US" sz="1200" dirty="0" smtClean="0"/>
              <a:t>])</a:t>
            </a:r>
          </a:p>
          <a:p>
            <a:r>
              <a:rPr lang="en-US" sz="1200" dirty="0" smtClean="0"/>
              <a:t>         ; // do nothing</a:t>
            </a:r>
          </a:p>
          <a:p>
            <a:r>
              <a:rPr lang="en-US" sz="1200" dirty="0" smtClean="0"/>
              <a:t>      else if (</a:t>
            </a:r>
            <a:r>
              <a:rPr lang="en-US" sz="1200" dirty="0" err="1" smtClean="0"/>
              <a:t>n</a:t>
            </a:r>
            <a:r>
              <a:rPr lang="en-US" sz="1200" dirty="0" smtClean="0"/>
              <a:t> is not in the frontier and has not been visited){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frontier.push(n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}else if (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 &lt; </a:t>
            </a:r>
            <a:r>
              <a:rPr lang="en-US" sz="1200" dirty="0" err="1" smtClean="0"/>
              <a:t>frontier.get_priority(n</a:t>
            </a:r>
            <a:r>
              <a:rPr lang="en-US" sz="1200" dirty="0" smtClean="0"/>
              <a:t>)) 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frontier.reduce_priority(n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</a:t>
            </a:r>
          </a:p>
          <a:p>
            <a:r>
              <a:rPr lang="en-US" sz="1200" dirty="0" smtClean="0"/>
              <a:t>    } // end while</a:t>
            </a:r>
          </a:p>
          <a:p>
            <a:r>
              <a:rPr lang="en-US" sz="1200" dirty="0" smtClean="0"/>
              <a:t>  return parents;</a:t>
            </a:r>
          </a:p>
          <a:p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35" name="Text Box 38"/>
          <p:cNvSpPr txBox="1">
            <a:spLocks noChangeArrowheads="1"/>
          </p:cNvSpPr>
          <p:nvPr/>
        </p:nvSpPr>
        <p:spPr bwMode="auto">
          <a:xfrm>
            <a:off x="609600" y="838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Heap</a:t>
            </a:r>
          </a:p>
        </p:txBody>
      </p: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228600" y="1295400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724400" y="4724400"/>
            <a:ext cx="4038600" cy="6096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 Box 38"/>
          <p:cNvSpPr txBox="1">
            <a:spLocks noChangeArrowheads="1"/>
          </p:cNvSpPr>
          <p:nvPr/>
        </p:nvSpPr>
        <p:spPr bwMode="auto">
          <a:xfrm>
            <a:off x="2895600" y="833735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Parent</a:t>
            </a:r>
            <a:endParaRPr lang="en-US" sz="2000" dirty="0"/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2895600" y="1443335"/>
            <a:ext cx="1066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000000"/>
                </a:solidFill>
              </a:rPr>
              <a:t>A: A</a:t>
            </a:r>
            <a:br>
              <a:rPr lang="en-US" sz="2400" dirty="0" smtClean="0">
                <a:solidFill>
                  <a:srgbClr val="000000"/>
                </a:solidFill>
              </a:rPr>
            </a:br>
            <a:r>
              <a:rPr lang="en-US" sz="2400" dirty="0" smtClean="0">
                <a:solidFill>
                  <a:srgbClr val="000000"/>
                </a:solidFill>
              </a:rPr>
              <a:t>B: C</a:t>
            </a:r>
            <a:r>
              <a:rPr lang="en-US" sz="2400" dirty="0" smtClean="0">
                <a:solidFill>
                  <a:srgbClr val="000000"/>
                </a:solidFill>
                <a:sym typeface="Symbol" charset="2"/>
              </a:rPr>
              <a:t/>
            </a:r>
            <a:br>
              <a:rPr lang="en-US" sz="2400" dirty="0" smtClean="0">
                <a:solidFill>
                  <a:srgbClr val="000000"/>
                </a:solidFill>
                <a:sym typeface="Symbol" charset="2"/>
              </a:rPr>
            </a:br>
            <a:r>
              <a:rPr lang="en-US" sz="2400" dirty="0" smtClean="0">
                <a:solidFill>
                  <a:srgbClr val="000000"/>
                </a:solidFill>
                <a:sym typeface="Symbol" charset="2"/>
              </a:rPr>
              <a:t>C: </a:t>
            </a:r>
            <a:r>
              <a:rPr lang="en-US" sz="2400" dirty="0" smtClean="0">
                <a:solidFill>
                  <a:srgbClr val="000000"/>
                </a:solidFill>
                <a:sym typeface="Symbol" charset="2"/>
              </a:rPr>
              <a:t>A</a:t>
            </a:r>
            <a:br>
              <a:rPr lang="en-US" sz="2400" dirty="0" smtClean="0">
                <a:solidFill>
                  <a:srgbClr val="000000"/>
                </a:solidFill>
                <a:sym typeface="Symbol" charset="2"/>
              </a:rPr>
            </a:br>
            <a:r>
              <a:rPr lang="en-US" sz="2400" dirty="0" smtClean="0">
                <a:solidFill>
                  <a:srgbClr val="FF0000"/>
                </a:solidFill>
                <a:sym typeface="Symbol" charset="2"/>
              </a:rPr>
              <a:t>E</a:t>
            </a:r>
            <a:r>
              <a:rPr lang="en-US" sz="2400" smtClean="0">
                <a:solidFill>
                  <a:srgbClr val="FF0000"/>
                </a:solidFill>
                <a:sym typeface="Symbol" charset="2"/>
              </a:rPr>
              <a:t>: C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41" name="Line 40"/>
          <p:cNvSpPr>
            <a:spLocks noChangeShapeType="1"/>
          </p:cNvSpPr>
          <p:nvPr/>
        </p:nvSpPr>
        <p:spPr bwMode="auto">
          <a:xfrm>
            <a:off x="2514600" y="1290935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Text Box 39"/>
          <p:cNvSpPr txBox="1">
            <a:spLocks noChangeArrowheads="1"/>
          </p:cNvSpPr>
          <p:nvPr/>
        </p:nvSpPr>
        <p:spPr bwMode="auto">
          <a:xfrm>
            <a:off x="609600" y="1447800"/>
            <a:ext cx="1066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000000"/>
                </a:solidFill>
              </a:rPr>
              <a:t>B </a:t>
            </a:r>
            <a:r>
              <a:rPr lang="en-US" sz="2400" dirty="0" smtClean="0">
                <a:solidFill>
                  <a:srgbClr val="00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/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E 5</a:t>
            </a: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3276600" y="5943600"/>
            <a:ext cx="838200" cy="762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762000" y="5334000"/>
            <a:ext cx="533400" cy="533400"/>
          </a:xfrm>
          <a:prstGeom prst="ellipse">
            <a:avLst/>
          </a:prstGeom>
          <a:solidFill>
            <a:srgbClr val="F50BE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838200" y="5334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905000" y="4419600"/>
            <a:ext cx="533400" cy="533400"/>
            <a:chOff x="1824" y="2736"/>
            <a:chExt cx="336" cy="336"/>
          </a:xfrm>
        </p:grpSpPr>
        <p:sp>
          <p:nvSpPr>
            <p:cNvPr id="33800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1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B</a:t>
              </a:r>
            </a:p>
          </p:txBody>
        </p:sp>
      </p:grpSp>
      <p:sp>
        <p:nvSpPr>
          <p:cNvPr id="33803" name="Oval 11"/>
          <p:cNvSpPr>
            <a:spLocks noChangeArrowheads="1"/>
          </p:cNvSpPr>
          <p:nvPr/>
        </p:nvSpPr>
        <p:spPr bwMode="auto">
          <a:xfrm>
            <a:off x="1905000" y="6096000"/>
            <a:ext cx="533400" cy="533400"/>
          </a:xfrm>
          <a:prstGeom prst="ellipse">
            <a:avLst/>
          </a:prstGeom>
          <a:solidFill>
            <a:srgbClr val="F50BE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1981200" y="6096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</a:t>
            </a: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429000" y="6096000"/>
            <a:ext cx="533400" cy="533400"/>
            <a:chOff x="1824" y="2736"/>
            <a:chExt cx="336" cy="336"/>
          </a:xfrm>
        </p:grpSpPr>
        <p:sp>
          <p:nvSpPr>
            <p:cNvPr id="33806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7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E</a:t>
              </a: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3429000" y="4419600"/>
            <a:ext cx="533400" cy="533400"/>
            <a:chOff x="1824" y="2736"/>
            <a:chExt cx="336" cy="336"/>
          </a:xfrm>
        </p:grpSpPr>
        <p:sp>
          <p:nvSpPr>
            <p:cNvPr id="33809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0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D</a:t>
              </a:r>
            </a:p>
          </p:txBody>
        </p:sp>
      </p:grpSp>
      <p:sp>
        <p:nvSpPr>
          <p:cNvPr id="33811" name="Line 19"/>
          <p:cNvSpPr>
            <a:spLocks noChangeShapeType="1"/>
          </p:cNvSpPr>
          <p:nvPr/>
        </p:nvSpPr>
        <p:spPr bwMode="auto">
          <a:xfrm flipV="1">
            <a:off x="1219200" y="4800600"/>
            <a:ext cx="685800" cy="60960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2" name="Line 20"/>
          <p:cNvSpPr>
            <a:spLocks noChangeShapeType="1"/>
          </p:cNvSpPr>
          <p:nvPr/>
        </p:nvSpPr>
        <p:spPr bwMode="auto">
          <a:xfrm>
            <a:off x="1219200" y="5791200"/>
            <a:ext cx="685800" cy="45720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>
            <a:off x="2438400" y="6400800"/>
            <a:ext cx="990600" cy="0"/>
          </a:xfrm>
          <a:prstGeom prst="line">
            <a:avLst/>
          </a:prstGeom>
          <a:noFill/>
          <a:ln w="31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 flipV="1">
            <a:off x="3733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 flipV="1">
            <a:off x="2209800" y="4953000"/>
            <a:ext cx="0" cy="1143000"/>
          </a:xfrm>
          <a:prstGeom prst="line">
            <a:avLst/>
          </a:prstGeom>
          <a:noFill/>
          <a:ln w="31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>
            <a:off x="2438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>
            <a:off x="2362200" y="4876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1219200" y="6034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1905000" y="5334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1219200" y="4724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2819400" y="4267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3810000" y="5272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33823" name="Text Box 31"/>
          <p:cNvSpPr txBox="1">
            <a:spLocks noChangeArrowheads="1"/>
          </p:cNvSpPr>
          <p:nvPr/>
        </p:nvSpPr>
        <p:spPr bwMode="auto">
          <a:xfrm>
            <a:off x="2895600" y="51196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2819400" y="6415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648200" y="1752600"/>
            <a:ext cx="4191000" cy="4893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shortest </a:t>
            </a:r>
            <a:r>
              <a:rPr lang="en-US" sz="1200" dirty="0" err="1" smtClean="0"/>
              <a:t>paths(int</a:t>
            </a:r>
            <a:r>
              <a:rPr lang="en-US" sz="1200" dirty="0" smtClean="0"/>
              <a:t> start, </a:t>
            </a:r>
          </a:p>
          <a:p>
            <a:r>
              <a:rPr lang="en-US" sz="1200" dirty="0" smtClean="0"/>
              <a:t>                 const map&lt;</a:t>
            </a:r>
            <a:r>
              <a:rPr lang="en-US" sz="1200" dirty="0" err="1" smtClean="0"/>
              <a:t>int,list</a:t>
            </a:r>
            <a:r>
              <a:rPr lang="en-US" sz="1200" dirty="0" smtClean="0"/>
              <a:t>&lt;pair&lt;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&gt; &gt; &amp; graph) {</a:t>
            </a:r>
          </a:p>
          <a:p>
            <a:r>
              <a:rPr lang="en-US" sz="1200" dirty="0" smtClean="0"/>
              <a:t>  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parents;</a:t>
            </a:r>
          </a:p>
          <a:p>
            <a:r>
              <a:rPr lang="en-US" sz="1200" dirty="0" smtClean="0"/>
              <a:t>  priorityqueue62 frontier;</a:t>
            </a:r>
          </a:p>
          <a:p>
            <a:endParaRPr lang="en-US" sz="1200" dirty="0" smtClean="0"/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parents[start</a:t>
            </a:r>
            <a:r>
              <a:rPr lang="en-US" sz="1200" dirty="0" smtClean="0"/>
              <a:t>]=start;</a:t>
            </a:r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frontier.push(start</a:t>
            </a:r>
            <a:r>
              <a:rPr lang="en-US" sz="1200" dirty="0" smtClean="0"/>
              <a:t>, 0);</a:t>
            </a:r>
          </a:p>
          <a:p>
            <a:endParaRPr lang="en-US" sz="1200" dirty="0" smtClean="0"/>
          </a:p>
          <a:p>
            <a:r>
              <a:rPr lang="en-US" sz="1200" dirty="0" smtClean="0"/>
              <a:t>  while (!</a:t>
            </a:r>
            <a:r>
              <a:rPr lang="en-US" sz="1200" dirty="0" err="1" smtClean="0"/>
              <a:t>frontier.is_empty</a:t>
            </a:r>
            <a:r>
              <a:rPr lang="en-US" sz="1200" dirty="0" smtClean="0"/>
              <a:t>()) {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v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frontier.top_serialnumber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p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frontier.top_priority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frontier.pop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</a:t>
            </a:r>
          </a:p>
          <a:p>
            <a:r>
              <a:rPr lang="en-US" sz="1200" dirty="0" smtClean="0"/>
              <a:t>    for (the neighbors (</a:t>
            </a:r>
            <a:r>
              <a:rPr lang="en-US" sz="1200" dirty="0" err="1" smtClean="0"/>
              <a:t>n,w</a:t>
            </a:r>
            <a:r>
              <a:rPr lang="en-US" sz="1200" dirty="0" smtClean="0"/>
              <a:t>) of </a:t>
            </a:r>
            <a:r>
              <a:rPr lang="en-US" sz="1200" dirty="0" err="1" smtClean="0"/>
              <a:t>v</a:t>
            </a:r>
            <a:r>
              <a:rPr lang="en-US" sz="1200" dirty="0" smtClean="0"/>
              <a:t>)</a:t>
            </a:r>
          </a:p>
          <a:p>
            <a:r>
              <a:rPr lang="en-US" sz="1200" dirty="0" smtClean="0"/>
              <a:t>      if (</a:t>
            </a:r>
            <a:r>
              <a:rPr lang="en-US" sz="1200" dirty="0" err="1" smtClean="0"/>
              <a:t>n</a:t>
            </a:r>
            <a:r>
              <a:rPr lang="en-US" sz="1200" dirty="0" smtClean="0"/>
              <a:t> == </a:t>
            </a:r>
            <a:r>
              <a:rPr lang="en-US" sz="1200" dirty="0" err="1" smtClean="0"/>
              <a:t>parents[v</a:t>
            </a:r>
            <a:r>
              <a:rPr lang="en-US" sz="1200" dirty="0" smtClean="0"/>
              <a:t>])</a:t>
            </a:r>
          </a:p>
          <a:p>
            <a:r>
              <a:rPr lang="en-US" sz="1200" dirty="0" smtClean="0"/>
              <a:t>         ; // do nothing</a:t>
            </a:r>
          </a:p>
          <a:p>
            <a:r>
              <a:rPr lang="en-US" sz="1200" dirty="0" smtClean="0"/>
              <a:t>      else if (</a:t>
            </a:r>
            <a:r>
              <a:rPr lang="en-US" sz="1200" dirty="0" err="1" smtClean="0"/>
              <a:t>n</a:t>
            </a:r>
            <a:r>
              <a:rPr lang="en-US" sz="1200" dirty="0" smtClean="0"/>
              <a:t> is not in the frontier and has not been visited){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frontier.push(n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}else if (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 &lt; </a:t>
            </a:r>
            <a:r>
              <a:rPr lang="en-US" sz="1200" dirty="0" err="1" smtClean="0"/>
              <a:t>frontier.get_priority(n</a:t>
            </a:r>
            <a:r>
              <a:rPr lang="en-US" sz="1200" dirty="0" smtClean="0"/>
              <a:t>)) 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frontier.reduce_priority(n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</a:t>
            </a:r>
          </a:p>
          <a:p>
            <a:r>
              <a:rPr lang="en-US" sz="1200" dirty="0" smtClean="0"/>
              <a:t>    } // end while</a:t>
            </a:r>
          </a:p>
          <a:p>
            <a:r>
              <a:rPr lang="en-US" sz="1200" dirty="0" smtClean="0"/>
              <a:t>  return parents;</a:t>
            </a:r>
          </a:p>
          <a:p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35" name="Text Box 38"/>
          <p:cNvSpPr txBox="1">
            <a:spLocks noChangeArrowheads="1"/>
          </p:cNvSpPr>
          <p:nvPr/>
        </p:nvSpPr>
        <p:spPr bwMode="auto">
          <a:xfrm>
            <a:off x="609600" y="838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Heap</a:t>
            </a:r>
          </a:p>
        </p:txBody>
      </p: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228600" y="1295400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Text Box 38"/>
          <p:cNvSpPr txBox="1">
            <a:spLocks noChangeArrowheads="1"/>
          </p:cNvSpPr>
          <p:nvPr/>
        </p:nvSpPr>
        <p:spPr bwMode="auto">
          <a:xfrm>
            <a:off x="2895600" y="833735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Parent</a:t>
            </a:r>
            <a:endParaRPr lang="en-US" sz="2000" dirty="0"/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2895600" y="1443335"/>
            <a:ext cx="1066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000000"/>
                </a:solidFill>
              </a:rPr>
              <a:t>A: A</a:t>
            </a:r>
            <a:br>
              <a:rPr lang="en-US" sz="2400" dirty="0" smtClean="0">
                <a:solidFill>
                  <a:srgbClr val="000000"/>
                </a:solidFill>
              </a:rPr>
            </a:br>
            <a:r>
              <a:rPr lang="en-US" sz="2400" dirty="0" smtClean="0">
                <a:solidFill>
                  <a:srgbClr val="000000"/>
                </a:solidFill>
              </a:rPr>
              <a:t>B: C</a:t>
            </a:r>
            <a:r>
              <a:rPr lang="en-US" sz="2400" dirty="0" smtClean="0">
                <a:solidFill>
                  <a:srgbClr val="000000"/>
                </a:solidFill>
                <a:sym typeface="Symbol" charset="2"/>
              </a:rPr>
              <a:t/>
            </a:r>
            <a:br>
              <a:rPr lang="en-US" sz="2400" dirty="0" smtClean="0">
                <a:solidFill>
                  <a:srgbClr val="000000"/>
                </a:solidFill>
                <a:sym typeface="Symbol" charset="2"/>
              </a:rPr>
            </a:br>
            <a:r>
              <a:rPr lang="en-US" sz="2400" dirty="0" smtClean="0">
                <a:solidFill>
                  <a:srgbClr val="000000"/>
                </a:solidFill>
                <a:sym typeface="Symbol" charset="2"/>
              </a:rPr>
              <a:t>C: A</a:t>
            </a:r>
            <a:br>
              <a:rPr lang="en-US" sz="2400" dirty="0" smtClean="0">
                <a:solidFill>
                  <a:srgbClr val="000000"/>
                </a:solidFill>
                <a:sym typeface="Symbol" charset="2"/>
              </a:rPr>
            </a:br>
            <a:r>
              <a:rPr lang="en-US" sz="2400" dirty="0" smtClean="0">
                <a:solidFill>
                  <a:srgbClr val="000000"/>
                </a:solidFill>
                <a:sym typeface="Symbol" charset="2"/>
              </a:rPr>
              <a:t>E: C</a:t>
            </a: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1" name="Line 40"/>
          <p:cNvSpPr>
            <a:spLocks noChangeShapeType="1"/>
          </p:cNvSpPr>
          <p:nvPr/>
        </p:nvSpPr>
        <p:spPr bwMode="auto">
          <a:xfrm>
            <a:off x="2514600" y="1290935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Text Box 39"/>
          <p:cNvSpPr txBox="1">
            <a:spLocks noChangeArrowheads="1"/>
          </p:cNvSpPr>
          <p:nvPr/>
        </p:nvSpPr>
        <p:spPr bwMode="auto">
          <a:xfrm>
            <a:off x="609600" y="1447800"/>
            <a:ext cx="1066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/>
              <a:t>B 2</a:t>
            </a:r>
            <a:r>
              <a:rPr lang="en-US" sz="2400" dirty="0" smtClean="0">
                <a:sym typeface="Symbol" charset="2"/>
              </a:rPr>
              <a:t/>
            </a:r>
            <a:br>
              <a:rPr lang="en-US" sz="2400" dirty="0" smtClean="0">
                <a:sym typeface="Symbol" charset="2"/>
              </a:rPr>
            </a:br>
            <a:r>
              <a:rPr lang="en-US" sz="2400" dirty="0" smtClean="0">
                <a:sym typeface="Symbol" charset="2"/>
              </a:rPr>
              <a:t>E 5</a:t>
            </a:r>
            <a:endParaRPr lang="en-US" sz="2400" dirty="0" smtClean="0"/>
          </a:p>
        </p:txBody>
      </p:sp>
      <p:sp>
        <p:nvSpPr>
          <p:cNvPr id="43" name="Freeform 42"/>
          <p:cNvSpPr>
            <a:spLocks/>
          </p:cNvSpPr>
          <p:nvPr/>
        </p:nvSpPr>
        <p:spPr bwMode="auto">
          <a:xfrm rot="19142388">
            <a:off x="3035369" y="3646254"/>
            <a:ext cx="444305" cy="3149677"/>
          </a:xfrm>
          <a:custGeom>
            <a:avLst/>
            <a:gdLst/>
            <a:ahLst/>
            <a:cxnLst>
              <a:cxn ang="0">
                <a:pos x="96" y="1968"/>
              </a:cxn>
              <a:cxn ang="0">
                <a:pos x="384" y="864"/>
              </a:cxn>
              <a:cxn ang="0">
                <a:pos x="0" y="0"/>
              </a:cxn>
            </a:cxnLst>
            <a:rect l="0" t="0" r="r" b="b"/>
            <a:pathLst>
              <a:path w="400" h="1968">
                <a:moveTo>
                  <a:pt x="96" y="1968"/>
                </a:moveTo>
                <a:cubicBezTo>
                  <a:pt x="248" y="1580"/>
                  <a:pt x="400" y="1192"/>
                  <a:pt x="384" y="864"/>
                </a:cubicBezTo>
                <a:cubicBezTo>
                  <a:pt x="368" y="536"/>
                  <a:pt x="184" y="268"/>
                  <a:pt x="0" y="0"/>
                </a:cubicBezTo>
              </a:path>
            </a:pathLst>
          </a:custGeom>
          <a:noFill/>
          <a:ln w="38100" cmpd="sng">
            <a:solidFill>
              <a:schemeClr val="accent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Text Box 40"/>
          <p:cNvSpPr txBox="1">
            <a:spLocks noChangeArrowheads="1"/>
          </p:cNvSpPr>
          <p:nvPr/>
        </p:nvSpPr>
        <p:spPr bwMode="auto">
          <a:xfrm>
            <a:off x="76200" y="2895600"/>
            <a:ext cx="43434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0000"/>
                </a:solidFill>
              </a:rPr>
              <a:t>Frontier: all </a:t>
            </a:r>
            <a:r>
              <a:rPr lang="en-US" sz="2400" dirty="0">
                <a:solidFill>
                  <a:srgbClr val="FF0000"/>
                </a:solidFill>
              </a:rPr>
              <a:t>nodes reachable from starting node within a given distance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762000" y="5334000"/>
            <a:ext cx="533400" cy="533400"/>
          </a:xfrm>
          <a:prstGeom prst="ellipse">
            <a:avLst/>
          </a:prstGeom>
          <a:solidFill>
            <a:srgbClr val="F50BE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838200" y="5334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</a:t>
            </a:r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auto">
          <a:xfrm>
            <a:off x="1905000" y="4419600"/>
            <a:ext cx="533400" cy="533400"/>
          </a:xfrm>
          <a:prstGeom prst="ellipse">
            <a:avLst/>
          </a:prstGeom>
          <a:solidFill>
            <a:srgbClr val="F50BE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1981200" y="4419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</a:t>
            </a:r>
          </a:p>
        </p:txBody>
      </p:sp>
      <p:sp>
        <p:nvSpPr>
          <p:cNvPr id="33803" name="Oval 11"/>
          <p:cNvSpPr>
            <a:spLocks noChangeArrowheads="1"/>
          </p:cNvSpPr>
          <p:nvPr/>
        </p:nvSpPr>
        <p:spPr bwMode="auto">
          <a:xfrm>
            <a:off x="1905000" y="6096000"/>
            <a:ext cx="533400" cy="533400"/>
          </a:xfrm>
          <a:prstGeom prst="ellipse">
            <a:avLst/>
          </a:prstGeom>
          <a:solidFill>
            <a:srgbClr val="F50BE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1981200" y="6096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</a:t>
            </a: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429000" y="6096000"/>
            <a:ext cx="533400" cy="533400"/>
            <a:chOff x="1824" y="2736"/>
            <a:chExt cx="336" cy="336"/>
          </a:xfrm>
        </p:grpSpPr>
        <p:sp>
          <p:nvSpPr>
            <p:cNvPr id="33806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07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E</a:t>
              </a: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3429000" y="4419600"/>
            <a:ext cx="533400" cy="533400"/>
            <a:chOff x="1824" y="2736"/>
            <a:chExt cx="336" cy="336"/>
          </a:xfrm>
        </p:grpSpPr>
        <p:sp>
          <p:nvSpPr>
            <p:cNvPr id="33809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0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D</a:t>
              </a:r>
            </a:p>
          </p:txBody>
        </p:sp>
      </p:grpSp>
      <p:sp>
        <p:nvSpPr>
          <p:cNvPr id="33811" name="Line 19"/>
          <p:cNvSpPr>
            <a:spLocks noChangeShapeType="1"/>
          </p:cNvSpPr>
          <p:nvPr/>
        </p:nvSpPr>
        <p:spPr bwMode="auto">
          <a:xfrm flipV="1">
            <a:off x="1219200" y="4800600"/>
            <a:ext cx="685800" cy="60960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2" name="Line 20"/>
          <p:cNvSpPr>
            <a:spLocks noChangeShapeType="1"/>
          </p:cNvSpPr>
          <p:nvPr/>
        </p:nvSpPr>
        <p:spPr bwMode="auto">
          <a:xfrm>
            <a:off x="1219200" y="5791200"/>
            <a:ext cx="685800" cy="45720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>
            <a:off x="2438400" y="6400800"/>
            <a:ext cx="990600" cy="0"/>
          </a:xfrm>
          <a:prstGeom prst="line">
            <a:avLst/>
          </a:prstGeom>
          <a:noFill/>
          <a:ln w="31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 flipV="1">
            <a:off x="3733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 flipV="1">
            <a:off x="2209800" y="4953000"/>
            <a:ext cx="0" cy="1143000"/>
          </a:xfrm>
          <a:prstGeom prst="line">
            <a:avLst/>
          </a:prstGeom>
          <a:noFill/>
          <a:ln w="31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>
            <a:off x="2438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>
            <a:off x="2362200" y="4876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1219200" y="6034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1905000" y="5334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1219200" y="4724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2819400" y="4267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3810000" y="5272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33823" name="Text Box 31"/>
          <p:cNvSpPr txBox="1">
            <a:spLocks noChangeArrowheads="1"/>
          </p:cNvSpPr>
          <p:nvPr/>
        </p:nvSpPr>
        <p:spPr bwMode="auto">
          <a:xfrm>
            <a:off x="2895600" y="51196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2819400" y="6415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648200" y="1752600"/>
            <a:ext cx="4191000" cy="4893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shortest </a:t>
            </a:r>
            <a:r>
              <a:rPr lang="en-US" sz="1200" dirty="0" err="1" smtClean="0"/>
              <a:t>paths(int</a:t>
            </a:r>
            <a:r>
              <a:rPr lang="en-US" sz="1200" dirty="0" smtClean="0"/>
              <a:t> start, </a:t>
            </a:r>
          </a:p>
          <a:p>
            <a:r>
              <a:rPr lang="en-US" sz="1200" dirty="0" smtClean="0"/>
              <a:t>                 const map&lt;</a:t>
            </a:r>
            <a:r>
              <a:rPr lang="en-US" sz="1200" dirty="0" err="1" smtClean="0"/>
              <a:t>int,list</a:t>
            </a:r>
            <a:r>
              <a:rPr lang="en-US" sz="1200" dirty="0" smtClean="0"/>
              <a:t>&lt;pair&lt;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&gt; &gt; &amp; graph) {</a:t>
            </a:r>
          </a:p>
          <a:p>
            <a:r>
              <a:rPr lang="en-US" sz="1200" dirty="0" smtClean="0"/>
              <a:t>  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parents;</a:t>
            </a:r>
          </a:p>
          <a:p>
            <a:r>
              <a:rPr lang="en-US" sz="1200" dirty="0" smtClean="0"/>
              <a:t>  priorityqueue62 frontier;</a:t>
            </a:r>
          </a:p>
          <a:p>
            <a:endParaRPr lang="en-US" sz="1200" dirty="0" smtClean="0"/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parents[start</a:t>
            </a:r>
            <a:r>
              <a:rPr lang="en-US" sz="1200" dirty="0" smtClean="0"/>
              <a:t>]=start;</a:t>
            </a:r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frontier.push(start</a:t>
            </a:r>
            <a:r>
              <a:rPr lang="en-US" sz="1200" dirty="0" smtClean="0"/>
              <a:t>, 0);</a:t>
            </a:r>
          </a:p>
          <a:p>
            <a:endParaRPr lang="en-US" sz="1200" dirty="0" smtClean="0"/>
          </a:p>
          <a:p>
            <a:r>
              <a:rPr lang="en-US" sz="1200" dirty="0" smtClean="0"/>
              <a:t>  while (!</a:t>
            </a:r>
            <a:r>
              <a:rPr lang="en-US" sz="1200" dirty="0" err="1" smtClean="0"/>
              <a:t>frontier.is_empty</a:t>
            </a:r>
            <a:r>
              <a:rPr lang="en-US" sz="1200" dirty="0" smtClean="0"/>
              <a:t>()) {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v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frontier.top_serialnumber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p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frontier.top_priority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frontier.pop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</a:t>
            </a:r>
          </a:p>
          <a:p>
            <a:r>
              <a:rPr lang="en-US" sz="1200" dirty="0" smtClean="0"/>
              <a:t>    for (the neighbors (</a:t>
            </a:r>
            <a:r>
              <a:rPr lang="en-US" sz="1200" dirty="0" err="1" smtClean="0"/>
              <a:t>n,w</a:t>
            </a:r>
            <a:r>
              <a:rPr lang="en-US" sz="1200" dirty="0" smtClean="0"/>
              <a:t>) of </a:t>
            </a:r>
            <a:r>
              <a:rPr lang="en-US" sz="1200" dirty="0" err="1" smtClean="0"/>
              <a:t>v</a:t>
            </a:r>
            <a:r>
              <a:rPr lang="en-US" sz="1200" dirty="0" smtClean="0"/>
              <a:t>)</a:t>
            </a:r>
          </a:p>
          <a:p>
            <a:r>
              <a:rPr lang="en-US" sz="1200" dirty="0" smtClean="0"/>
              <a:t>      if (</a:t>
            </a:r>
            <a:r>
              <a:rPr lang="en-US" sz="1200" dirty="0" err="1" smtClean="0"/>
              <a:t>n</a:t>
            </a:r>
            <a:r>
              <a:rPr lang="en-US" sz="1200" dirty="0" smtClean="0"/>
              <a:t> == </a:t>
            </a:r>
            <a:r>
              <a:rPr lang="en-US" sz="1200" dirty="0" err="1" smtClean="0"/>
              <a:t>parents[v</a:t>
            </a:r>
            <a:r>
              <a:rPr lang="en-US" sz="1200" dirty="0" smtClean="0"/>
              <a:t>])</a:t>
            </a:r>
          </a:p>
          <a:p>
            <a:r>
              <a:rPr lang="en-US" sz="1200" dirty="0" smtClean="0"/>
              <a:t>         ; // do nothing</a:t>
            </a:r>
          </a:p>
          <a:p>
            <a:r>
              <a:rPr lang="en-US" sz="1200" dirty="0" smtClean="0"/>
              <a:t>      else if (</a:t>
            </a:r>
            <a:r>
              <a:rPr lang="en-US" sz="1200" dirty="0" err="1" smtClean="0"/>
              <a:t>n</a:t>
            </a:r>
            <a:r>
              <a:rPr lang="en-US" sz="1200" dirty="0" smtClean="0"/>
              <a:t> is not in the frontier and has not been visited){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frontier.push(n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}else if (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 &lt; </a:t>
            </a:r>
            <a:r>
              <a:rPr lang="en-US" sz="1200" dirty="0" err="1" smtClean="0"/>
              <a:t>frontier.get_priority(n</a:t>
            </a:r>
            <a:r>
              <a:rPr lang="en-US" sz="1200" dirty="0" smtClean="0"/>
              <a:t>)) 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frontier.reduce_priority(n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</a:t>
            </a:r>
          </a:p>
          <a:p>
            <a:r>
              <a:rPr lang="en-US" sz="1200" dirty="0" smtClean="0"/>
              <a:t>    } // end while</a:t>
            </a:r>
          </a:p>
          <a:p>
            <a:r>
              <a:rPr lang="en-US" sz="1200" dirty="0" smtClean="0"/>
              <a:t>  return parents;</a:t>
            </a:r>
          </a:p>
          <a:p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35" name="Text Box 38"/>
          <p:cNvSpPr txBox="1">
            <a:spLocks noChangeArrowheads="1"/>
          </p:cNvSpPr>
          <p:nvPr/>
        </p:nvSpPr>
        <p:spPr bwMode="auto">
          <a:xfrm>
            <a:off x="609600" y="838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Heap</a:t>
            </a:r>
          </a:p>
        </p:txBody>
      </p: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228600" y="1295400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Text Box 38"/>
          <p:cNvSpPr txBox="1">
            <a:spLocks noChangeArrowheads="1"/>
          </p:cNvSpPr>
          <p:nvPr/>
        </p:nvSpPr>
        <p:spPr bwMode="auto">
          <a:xfrm>
            <a:off x="2895600" y="833735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Parent</a:t>
            </a:r>
            <a:endParaRPr lang="en-US" sz="2000" dirty="0"/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2895600" y="1443335"/>
            <a:ext cx="106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000000"/>
                </a:solidFill>
              </a:rPr>
              <a:t>A: A</a:t>
            </a:r>
            <a:br>
              <a:rPr lang="en-US" sz="2400" dirty="0" smtClean="0">
                <a:solidFill>
                  <a:srgbClr val="000000"/>
                </a:solidFill>
              </a:rPr>
            </a:br>
            <a:r>
              <a:rPr lang="en-US" sz="2400" dirty="0" smtClean="0">
                <a:solidFill>
                  <a:srgbClr val="000000"/>
                </a:solidFill>
              </a:rPr>
              <a:t>B: C</a:t>
            </a:r>
            <a:r>
              <a:rPr lang="en-US" sz="2400" dirty="0" smtClean="0">
                <a:solidFill>
                  <a:srgbClr val="000000"/>
                </a:solidFill>
                <a:sym typeface="Symbol" charset="2"/>
              </a:rPr>
              <a:t/>
            </a:r>
            <a:br>
              <a:rPr lang="en-US" sz="2400" dirty="0" smtClean="0">
                <a:solidFill>
                  <a:srgbClr val="000000"/>
                </a:solidFill>
                <a:sym typeface="Symbol" charset="2"/>
              </a:rPr>
            </a:br>
            <a:r>
              <a:rPr lang="en-US" sz="2400" dirty="0" smtClean="0">
                <a:solidFill>
                  <a:srgbClr val="000000"/>
                </a:solidFill>
                <a:sym typeface="Symbol" charset="2"/>
              </a:rPr>
              <a:t>C: A</a:t>
            </a:r>
            <a:br>
              <a:rPr lang="en-US" sz="2400" dirty="0" smtClean="0">
                <a:solidFill>
                  <a:srgbClr val="000000"/>
                </a:solidFill>
                <a:sym typeface="Symbol" charset="2"/>
              </a:rPr>
            </a:br>
            <a:r>
              <a:rPr lang="en-US" sz="2400" dirty="0" smtClean="0">
                <a:solidFill>
                  <a:srgbClr val="FF0000"/>
                </a:solidFill>
                <a:sym typeface="Symbol" charset="2"/>
              </a:rPr>
              <a:t>D: B</a:t>
            </a:r>
            <a:r>
              <a:rPr lang="en-US" sz="2400" dirty="0" smtClean="0">
                <a:solidFill>
                  <a:srgbClr val="000000"/>
                </a:solidFill>
                <a:sym typeface="Symbol" charset="2"/>
              </a:rPr>
              <a:t/>
            </a:r>
            <a:br>
              <a:rPr lang="en-US" sz="2400" dirty="0" smtClean="0">
                <a:solidFill>
                  <a:srgbClr val="000000"/>
                </a:solidFill>
                <a:sym typeface="Symbol" charset="2"/>
              </a:rPr>
            </a:br>
            <a:r>
              <a:rPr lang="en-US" sz="2400" dirty="0" smtClean="0">
                <a:solidFill>
                  <a:srgbClr val="FF0000"/>
                </a:solidFill>
                <a:sym typeface="Symbol" charset="2"/>
              </a:rPr>
              <a:t>E: B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41" name="Line 40"/>
          <p:cNvSpPr>
            <a:spLocks noChangeShapeType="1"/>
          </p:cNvSpPr>
          <p:nvPr/>
        </p:nvSpPr>
        <p:spPr bwMode="auto">
          <a:xfrm>
            <a:off x="2514600" y="1290935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Text Box 39"/>
          <p:cNvSpPr txBox="1">
            <a:spLocks noChangeArrowheads="1"/>
          </p:cNvSpPr>
          <p:nvPr/>
        </p:nvSpPr>
        <p:spPr bwMode="auto">
          <a:xfrm>
            <a:off x="609600" y="1447800"/>
            <a:ext cx="1066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0000"/>
                </a:solidFill>
                <a:sym typeface="Symbol" charset="2"/>
              </a:rPr>
              <a:t>E 3</a:t>
            </a:r>
            <a:br>
              <a:rPr lang="en-US" sz="2400" dirty="0" smtClean="0">
                <a:solidFill>
                  <a:srgbClr val="FF0000"/>
                </a:solidFill>
                <a:sym typeface="Symbol" charset="2"/>
              </a:rPr>
            </a:br>
            <a:r>
              <a:rPr lang="en-US" sz="2400" dirty="0" smtClean="0">
                <a:solidFill>
                  <a:srgbClr val="FF0000"/>
                </a:solidFill>
                <a:sym typeface="Symbol" charset="2"/>
              </a:rPr>
              <a:t>D 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762000" y="5334000"/>
            <a:ext cx="533400" cy="533400"/>
          </a:xfrm>
          <a:prstGeom prst="ellipse">
            <a:avLst/>
          </a:prstGeom>
          <a:solidFill>
            <a:srgbClr val="F50BE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838200" y="5334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</a:t>
            </a:r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auto">
          <a:xfrm>
            <a:off x="1905000" y="4419600"/>
            <a:ext cx="533400" cy="533400"/>
          </a:xfrm>
          <a:prstGeom prst="ellipse">
            <a:avLst/>
          </a:prstGeom>
          <a:solidFill>
            <a:srgbClr val="F50BE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1981200" y="4419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</a:t>
            </a:r>
          </a:p>
        </p:txBody>
      </p:sp>
      <p:sp>
        <p:nvSpPr>
          <p:cNvPr id="33803" name="Oval 11"/>
          <p:cNvSpPr>
            <a:spLocks noChangeArrowheads="1"/>
          </p:cNvSpPr>
          <p:nvPr/>
        </p:nvSpPr>
        <p:spPr bwMode="auto">
          <a:xfrm>
            <a:off x="1905000" y="6096000"/>
            <a:ext cx="533400" cy="533400"/>
          </a:xfrm>
          <a:prstGeom prst="ellipse">
            <a:avLst/>
          </a:prstGeom>
          <a:solidFill>
            <a:srgbClr val="F50BE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1981200" y="6096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</a:t>
            </a:r>
          </a:p>
        </p:txBody>
      </p:sp>
      <p:sp>
        <p:nvSpPr>
          <p:cNvPr id="33806" name="Oval 14"/>
          <p:cNvSpPr>
            <a:spLocks noChangeArrowheads="1"/>
          </p:cNvSpPr>
          <p:nvPr/>
        </p:nvSpPr>
        <p:spPr bwMode="auto">
          <a:xfrm>
            <a:off x="3429000" y="6096000"/>
            <a:ext cx="533400" cy="533400"/>
          </a:xfrm>
          <a:prstGeom prst="ellipse">
            <a:avLst/>
          </a:prstGeom>
          <a:solidFill>
            <a:srgbClr val="F50BE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3505200" y="6096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E</a:t>
            </a: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3429000" y="4419600"/>
            <a:ext cx="533400" cy="533400"/>
            <a:chOff x="1824" y="2736"/>
            <a:chExt cx="336" cy="336"/>
          </a:xfrm>
        </p:grpSpPr>
        <p:sp>
          <p:nvSpPr>
            <p:cNvPr id="33809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0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D</a:t>
              </a:r>
            </a:p>
          </p:txBody>
        </p:sp>
      </p:grpSp>
      <p:sp>
        <p:nvSpPr>
          <p:cNvPr id="33811" name="Line 19"/>
          <p:cNvSpPr>
            <a:spLocks noChangeShapeType="1"/>
          </p:cNvSpPr>
          <p:nvPr/>
        </p:nvSpPr>
        <p:spPr bwMode="auto">
          <a:xfrm flipV="1">
            <a:off x="1219200" y="4800600"/>
            <a:ext cx="685800" cy="60960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2" name="Line 20"/>
          <p:cNvSpPr>
            <a:spLocks noChangeShapeType="1"/>
          </p:cNvSpPr>
          <p:nvPr/>
        </p:nvSpPr>
        <p:spPr bwMode="auto">
          <a:xfrm>
            <a:off x="1219200" y="5791200"/>
            <a:ext cx="685800" cy="45720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>
            <a:off x="2438400" y="6400800"/>
            <a:ext cx="990600" cy="0"/>
          </a:xfrm>
          <a:prstGeom prst="line">
            <a:avLst/>
          </a:prstGeom>
          <a:noFill/>
          <a:ln w="31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 flipV="1">
            <a:off x="3733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 flipV="1">
            <a:off x="2209800" y="4953000"/>
            <a:ext cx="0" cy="1143000"/>
          </a:xfrm>
          <a:prstGeom prst="line">
            <a:avLst/>
          </a:prstGeom>
          <a:noFill/>
          <a:ln w="31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>
            <a:off x="2438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>
            <a:off x="2362200" y="4876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1219200" y="6034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1905000" y="5334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1219200" y="4724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2819400" y="4267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3810000" y="5272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33823" name="Text Box 31"/>
          <p:cNvSpPr txBox="1">
            <a:spLocks noChangeArrowheads="1"/>
          </p:cNvSpPr>
          <p:nvPr/>
        </p:nvSpPr>
        <p:spPr bwMode="auto">
          <a:xfrm>
            <a:off x="2895600" y="51196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2819400" y="6415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648200" y="1752600"/>
            <a:ext cx="4191000" cy="4893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shortest </a:t>
            </a:r>
            <a:r>
              <a:rPr lang="en-US" sz="1200" dirty="0" err="1" smtClean="0"/>
              <a:t>paths(int</a:t>
            </a:r>
            <a:r>
              <a:rPr lang="en-US" sz="1200" dirty="0" smtClean="0"/>
              <a:t> start, </a:t>
            </a:r>
          </a:p>
          <a:p>
            <a:r>
              <a:rPr lang="en-US" sz="1200" dirty="0" smtClean="0"/>
              <a:t>                 const map&lt;</a:t>
            </a:r>
            <a:r>
              <a:rPr lang="en-US" sz="1200" dirty="0" err="1" smtClean="0"/>
              <a:t>int,list</a:t>
            </a:r>
            <a:r>
              <a:rPr lang="en-US" sz="1200" dirty="0" smtClean="0"/>
              <a:t>&lt;pair&lt;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&gt; &gt; &amp; graph) {</a:t>
            </a:r>
          </a:p>
          <a:p>
            <a:r>
              <a:rPr lang="en-US" sz="1200" dirty="0" smtClean="0"/>
              <a:t>  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parents;</a:t>
            </a:r>
          </a:p>
          <a:p>
            <a:r>
              <a:rPr lang="en-US" sz="1200" dirty="0" smtClean="0"/>
              <a:t>  priorityqueue62 frontier;</a:t>
            </a:r>
          </a:p>
          <a:p>
            <a:endParaRPr lang="en-US" sz="1200" dirty="0" smtClean="0"/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parents[start</a:t>
            </a:r>
            <a:r>
              <a:rPr lang="en-US" sz="1200" dirty="0" smtClean="0"/>
              <a:t>]=start;</a:t>
            </a:r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frontier.push(start</a:t>
            </a:r>
            <a:r>
              <a:rPr lang="en-US" sz="1200" dirty="0" smtClean="0"/>
              <a:t>, 0);</a:t>
            </a:r>
          </a:p>
          <a:p>
            <a:endParaRPr lang="en-US" sz="1200" dirty="0" smtClean="0"/>
          </a:p>
          <a:p>
            <a:r>
              <a:rPr lang="en-US" sz="1200" dirty="0" smtClean="0"/>
              <a:t>  while (!</a:t>
            </a:r>
            <a:r>
              <a:rPr lang="en-US" sz="1200" dirty="0" err="1" smtClean="0"/>
              <a:t>frontier.is_empty</a:t>
            </a:r>
            <a:r>
              <a:rPr lang="en-US" sz="1200" dirty="0" smtClean="0"/>
              <a:t>()) {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v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frontier.top_serialnumber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p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frontier.top_priority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frontier.pop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</a:t>
            </a:r>
          </a:p>
          <a:p>
            <a:r>
              <a:rPr lang="en-US" sz="1200" dirty="0" smtClean="0"/>
              <a:t>    for (the neighbors (</a:t>
            </a:r>
            <a:r>
              <a:rPr lang="en-US" sz="1200" dirty="0" err="1" smtClean="0"/>
              <a:t>n,w</a:t>
            </a:r>
            <a:r>
              <a:rPr lang="en-US" sz="1200" dirty="0" smtClean="0"/>
              <a:t>) of </a:t>
            </a:r>
            <a:r>
              <a:rPr lang="en-US" sz="1200" dirty="0" err="1" smtClean="0"/>
              <a:t>v</a:t>
            </a:r>
            <a:r>
              <a:rPr lang="en-US" sz="1200" dirty="0" smtClean="0"/>
              <a:t>)</a:t>
            </a:r>
          </a:p>
          <a:p>
            <a:r>
              <a:rPr lang="en-US" sz="1200" dirty="0" smtClean="0"/>
              <a:t>      if (</a:t>
            </a:r>
            <a:r>
              <a:rPr lang="en-US" sz="1200" dirty="0" err="1" smtClean="0"/>
              <a:t>n</a:t>
            </a:r>
            <a:r>
              <a:rPr lang="en-US" sz="1200" dirty="0" smtClean="0"/>
              <a:t> == </a:t>
            </a:r>
            <a:r>
              <a:rPr lang="en-US" sz="1200" dirty="0" err="1" smtClean="0"/>
              <a:t>parents[v</a:t>
            </a:r>
            <a:r>
              <a:rPr lang="en-US" sz="1200" dirty="0" smtClean="0"/>
              <a:t>])</a:t>
            </a:r>
          </a:p>
          <a:p>
            <a:r>
              <a:rPr lang="en-US" sz="1200" dirty="0" smtClean="0"/>
              <a:t>         ; // do nothing</a:t>
            </a:r>
          </a:p>
          <a:p>
            <a:r>
              <a:rPr lang="en-US" sz="1200" dirty="0" smtClean="0"/>
              <a:t>      else if (</a:t>
            </a:r>
            <a:r>
              <a:rPr lang="en-US" sz="1200" dirty="0" err="1" smtClean="0"/>
              <a:t>n</a:t>
            </a:r>
            <a:r>
              <a:rPr lang="en-US" sz="1200" dirty="0" smtClean="0"/>
              <a:t> is not in the frontier and has not been visited){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frontier.push(n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}else if (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 &lt; </a:t>
            </a:r>
            <a:r>
              <a:rPr lang="en-US" sz="1200" dirty="0" err="1" smtClean="0"/>
              <a:t>frontier.get_priority(n</a:t>
            </a:r>
            <a:r>
              <a:rPr lang="en-US" sz="1200" dirty="0" smtClean="0"/>
              <a:t>)) 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frontier.reduce_priority(n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</a:t>
            </a:r>
          </a:p>
          <a:p>
            <a:r>
              <a:rPr lang="en-US" sz="1200" dirty="0" smtClean="0"/>
              <a:t>    } // end while</a:t>
            </a:r>
          </a:p>
          <a:p>
            <a:r>
              <a:rPr lang="en-US" sz="1200" dirty="0" smtClean="0"/>
              <a:t>  return parents;</a:t>
            </a:r>
          </a:p>
          <a:p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35" name="Text Box 38"/>
          <p:cNvSpPr txBox="1">
            <a:spLocks noChangeArrowheads="1"/>
          </p:cNvSpPr>
          <p:nvPr/>
        </p:nvSpPr>
        <p:spPr bwMode="auto">
          <a:xfrm>
            <a:off x="609600" y="838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Heap</a:t>
            </a:r>
          </a:p>
        </p:txBody>
      </p: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228600" y="1295400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Text Box 38"/>
          <p:cNvSpPr txBox="1">
            <a:spLocks noChangeArrowheads="1"/>
          </p:cNvSpPr>
          <p:nvPr/>
        </p:nvSpPr>
        <p:spPr bwMode="auto">
          <a:xfrm>
            <a:off x="2895600" y="833735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Parent</a:t>
            </a:r>
            <a:endParaRPr lang="en-US" sz="2000" dirty="0"/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2895600" y="1443335"/>
            <a:ext cx="106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000000"/>
                </a:solidFill>
              </a:rPr>
              <a:t>A: A</a:t>
            </a:r>
            <a:br>
              <a:rPr lang="en-US" sz="2400" dirty="0" smtClean="0">
                <a:solidFill>
                  <a:srgbClr val="000000"/>
                </a:solidFill>
              </a:rPr>
            </a:br>
            <a:r>
              <a:rPr lang="en-US" sz="2400" dirty="0" smtClean="0">
                <a:solidFill>
                  <a:srgbClr val="000000"/>
                </a:solidFill>
              </a:rPr>
              <a:t>B: C</a:t>
            </a:r>
            <a:r>
              <a:rPr lang="en-US" sz="2400" dirty="0" smtClean="0">
                <a:solidFill>
                  <a:srgbClr val="000000"/>
                </a:solidFill>
                <a:sym typeface="Symbol" charset="2"/>
              </a:rPr>
              <a:t/>
            </a:r>
            <a:br>
              <a:rPr lang="en-US" sz="2400" dirty="0" smtClean="0">
                <a:solidFill>
                  <a:srgbClr val="000000"/>
                </a:solidFill>
                <a:sym typeface="Symbol" charset="2"/>
              </a:rPr>
            </a:br>
            <a:r>
              <a:rPr lang="en-US" sz="2400" dirty="0" smtClean="0">
                <a:solidFill>
                  <a:srgbClr val="000000"/>
                </a:solidFill>
                <a:sym typeface="Symbol" charset="2"/>
              </a:rPr>
              <a:t>C: A</a:t>
            </a:r>
            <a:br>
              <a:rPr lang="en-US" sz="2400" dirty="0" smtClean="0">
                <a:solidFill>
                  <a:srgbClr val="000000"/>
                </a:solidFill>
                <a:sym typeface="Symbol" charset="2"/>
              </a:rPr>
            </a:br>
            <a:r>
              <a:rPr lang="en-US" sz="2400" dirty="0" smtClean="0">
                <a:solidFill>
                  <a:srgbClr val="000000"/>
                </a:solidFill>
                <a:sym typeface="Symbol" charset="2"/>
              </a:rPr>
              <a:t>D: B</a:t>
            </a:r>
            <a:br>
              <a:rPr lang="en-US" sz="2400" dirty="0" smtClean="0">
                <a:solidFill>
                  <a:srgbClr val="000000"/>
                </a:solidFill>
                <a:sym typeface="Symbol" charset="2"/>
              </a:rPr>
            </a:br>
            <a:r>
              <a:rPr lang="en-US" sz="2400" dirty="0" smtClean="0">
                <a:solidFill>
                  <a:srgbClr val="000000"/>
                </a:solidFill>
                <a:sym typeface="Symbol" charset="2"/>
              </a:rPr>
              <a:t>E: B</a:t>
            </a: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1" name="Line 40"/>
          <p:cNvSpPr>
            <a:spLocks noChangeShapeType="1"/>
          </p:cNvSpPr>
          <p:nvPr/>
        </p:nvSpPr>
        <p:spPr bwMode="auto">
          <a:xfrm>
            <a:off x="2514600" y="1290935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Text Box 39"/>
          <p:cNvSpPr txBox="1">
            <a:spLocks noChangeArrowheads="1"/>
          </p:cNvSpPr>
          <p:nvPr/>
        </p:nvSpPr>
        <p:spPr bwMode="auto">
          <a:xfrm>
            <a:off x="609600" y="1447800"/>
            <a:ext cx="106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ym typeface="Symbol" charset="2"/>
              </a:rPr>
              <a:t>D 5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762000" y="5334000"/>
            <a:ext cx="533400" cy="533400"/>
          </a:xfrm>
          <a:prstGeom prst="ellipse">
            <a:avLst/>
          </a:prstGeom>
          <a:solidFill>
            <a:srgbClr val="F50BE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838200" y="5334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</a:t>
            </a:r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auto">
          <a:xfrm>
            <a:off x="1905000" y="4419600"/>
            <a:ext cx="533400" cy="533400"/>
          </a:xfrm>
          <a:prstGeom prst="ellipse">
            <a:avLst/>
          </a:prstGeom>
          <a:solidFill>
            <a:srgbClr val="F50BE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1981200" y="4419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</a:t>
            </a:r>
          </a:p>
        </p:txBody>
      </p:sp>
      <p:sp>
        <p:nvSpPr>
          <p:cNvPr id="33803" name="Oval 11"/>
          <p:cNvSpPr>
            <a:spLocks noChangeArrowheads="1"/>
          </p:cNvSpPr>
          <p:nvPr/>
        </p:nvSpPr>
        <p:spPr bwMode="auto">
          <a:xfrm>
            <a:off x="1905000" y="6096000"/>
            <a:ext cx="533400" cy="533400"/>
          </a:xfrm>
          <a:prstGeom prst="ellipse">
            <a:avLst/>
          </a:prstGeom>
          <a:solidFill>
            <a:srgbClr val="F50BE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1981200" y="6096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</a:t>
            </a:r>
          </a:p>
        </p:txBody>
      </p:sp>
      <p:sp>
        <p:nvSpPr>
          <p:cNvPr id="33806" name="Oval 14"/>
          <p:cNvSpPr>
            <a:spLocks noChangeArrowheads="1"/>
          </p:cNvSpPr>
          <p:nvPr/>
        </p:nvSpPr>
        <p:spPr bwMode="auto">
          <a:xfrm>
            <a:off x="3429000" y="6096000"/>
            <a:ext cx="533400" cy="533400"/>
          </a:xfrm>
          <a:prstGeom prst="ellipse">
            <a:avLst/>
          </a:prstGeom>
          <a:solidFill>
            <a:srgbClr val="F50BE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3505200" y="6096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E</a:t>
            </a:r>
          </a:p>
        </p:txBody>
      </p:sp>
      <p:sp>
        <p:nvSpPr>
          <p:cNvPr id="33809" name="Oval 17"/>
          <p:cNvSpPr>
            <a:spLocks noChangeArrowheads="1"/>
          </p:cNvSpPr>
          <p:nvPr/>
        </p:nvSpPr>
        <p:spPr bwMode="auto">
          <a:xfrm>
            <a:off x="3429000" y="4419600"/>
            <a:ext cx="533400" cy="533400"/>
          </a:xfrm>
          <a:prstGeom prst="ellipse">
            <a:avLst/>
          </a:prstGeom>
          <a:solidFill>
            <a:srgbClr val="F50BE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3505200" y="4419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D</a:t>
            </a:r>
          </a:p>
        </p:txBody>
      </p:sp>
      <p:sp>
        <p:nvSpPr>
          <p:cNvPr id="33811" name="Line 19"/>
          <p:cNvSpPr>
            <a:spLocks noChangeShapeType="1"/>
          </p:cNvSpPr>
          <p:nvPr/>
        </p:nvSpPr>
        <p:spPr bwMode="auto">
          <a:xfrm flipV="1">
            <a:off x="1219200" y="4800600"/>
            <a:ext cx="685800" cy="60960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2" name="Line 20"/>
          <p:cNvSpPr>
            <a:spLocks noChangeShapeType="1"/>
          </p:cNvSpPr>
          <p:nvPr/>
        </p:nvSpPr>
        <p:spPr bwMode="auto">
          <a:xfrm>
            <a:off x="1219200" y="5791200"/>
            <a:ext cx="685800" cy="45720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>
            <a:off x="2438400" y="6400800"/>
            <a:ext cx="990600" cy="0"/>
          </a:xfrm>
          <a:prstGeom prst="line">
            <a:avLst/>
          </a:prstGeom>
          <a:noFill/>
          <a:ln w="31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 flipV="1">
            <a:off x="3733800" y="4953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 flipV="1">
            <a:off x="2209800" y="4953000"/>
            <a:ext cx="0" cy="1143000"/>
          </a:xfrm>
          <a:prstGeom prst="line">
            <a:avLst/>
          </a:prstGeom>
          <a:noFill/>
          <a:ln w="31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>
            <a:off x="2438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>
            <a:off x="2362200" y="4876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1219200" y="6034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1905000" y="5334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1219200" y="4724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2819400" y="4267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3810000" y="5272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33823" name="Text Box 31"/>
          <p:cNvSpPr txBox="1">
            <a:spLocks noChangeArrowheads="1"/>
          </p:cNvSpPr>
          <p:nvPr/>
        </p:nvSpPr>
        <p:spPr bwMode="auto">
          <a:xfrm>
            <a:off x="2895600" y="51196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2819400" y="6415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648200" y="1752600"/>
            <a:ext cx="4191000" cy="4893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shortest </a:t>
            </a:r>
            <a:r>
              <a:rPr lang="en-US" sz="1200" dirty="0" err="1" smtClean="0"/>
              <a:t>paths(int</a:t>
            </a:r>
            <a:r>
              <a:rPr lang="en-US" sz="1200" dirty="0" smtClean="0"/>
              <a:t> start, </a:t>
            </a:r>
          </a:p>
          <a:p>
            <a:r>
              <a:rPr lang="en-US" sz="1200" dirty="0" smtClean="0"/>
              <a:t>                 const map&lt;</a:t>
            </a:r>
            <a:r>
              <a:rPr lang="en-US" sz="1200" dirty="0" err="1" smtClean="0"/>
              <a:t>int,list</a:t>
            </a:r>
            <a:r>
              <a:rPr lang="en-US" sz="1200" dirty="0" smtClean="0"/>
              <a:t>&lt;pair&lt;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&gt; &gt; &amp; graph) {</a:t>
            </a:r>
          </a:p>
          <a:p>
            <a:r>
              <a:rPr lang="en-US" sz="1200" dirty="0" smtClean="0"/>
              <a:t>  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parents;</a:t>
            </a:r>
          </a:p>
          <a:p>
            <a:r>
              <a:rPr lang="en-US" sz="1200" dirty="0" smtClean="0"/>
              <a:t>  priorityqueue62 frontier;</a:t>
            </a:r>
          </a:p>
          <a:p>
            <a:endParaRPr lang="en-US" sz="1200" dirty="0" smtClean="0"/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parents[start</a:t>
            </a:r>
            <a:r>
              <a:rPr lang="en-US" sz="1200" dirty="0" smtClean="0"/>
              <a:t>]=start;</a:t>
            </a:r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frontier.push(start</a:t>
            </a:r>
            <a:r>
              <a:rPr lang="en-US" sz="1200" dirty="0" smtClean="0"/>
              <a:t>, 0);</a:t>
            </a:r>
          </a:p>
          <a:p>
            <a:endParaRPr lang="en-US" sz="1200" dirty="0" smtClean="0"/>
          </a:p>
          <a:p>
            <a:r>
              <a:rPr lang="en-US" sz="1200" dirty="0" smtClean="0"/>
              <a:t>  while (!</a:t>
            </a:r>
            <a:r>
              <a:rPr lang="en-US" sz="1200" dirty="0" err="1" smtClean="0"/>
              <a:t>frontier.is_empty</a:t>
            </a:r>
            <a:r>
              <a:rPr lang="en-US" sz="1200" dirty="0" smtClean="0"/>
              <a:t>()) {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v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frontier.top_serialnumber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p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frontier.top_priority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frontier.pop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</a:t>
            </a:r>
          </a:p>
          <a:p>
            <a:r>
              <a:rPr lang="en-US" sz="1200" dirty="0" smtClean="0"/>
              <a:t>    for (the neighbors (</a:t>
            </a:r>
            <a:r>
              <a:rPr lang="en-US" sz="1200" dirty="0" err="1" smtClean="0"/>
              <a:t>n,w</a:t>
            </a:r>
            <a:r>
              <a:rPr lang="en-US" sz="1200" dirty="0" smtClean="0"/>
              <a:t>) of </a:t>
            </a:r>
            <a:r>
              <a:rPr lang="en-US" sz="1200" dirty="0" err="1" smtClean="0"/>
              <a:t>v</a:t>
            </a:r>
            <a:r>
              <a:rPr lang="en-US" sz="1200" dirty="0" smtClean="0"/>
              <a:t>)</a:t>
            </a:r>
          </a:p>
          <a:p>
            <a:r>
              <a:rPr lang="en-US" sz="1200" dirty="0" smtClean="0"/>
              <a:t>      if (</a:t>
            </a:r>
            <a:r>
              <a:rPr lang="en-US" sz="1200" dirty="0" err="1" smtClean="0"/>
              <a:t>n</a:t>
            </a:r>
            <a:r>
              <a:rPr lang="en-US" sz="1200" dirty="0" smtClean="0"/>
              <a:t> == </a:t>
            </a:r>
            <a:r>
              <a:rPr lang="en-US" sz="1200" dirty="0" err="1" smtClean="0"/>
              <a:t>parents[v</a:t>
            </a:r>
            <a:r>
              <a:rPr lang="en-US" sz="1200" dirty="0" smtClean="0"/>
              <a:t>])</a:t>
            </a:r>
          </a:p>
          <a:p>
            <a:r>
              <a:rPr lang="en-US" sz="1200" dirty="0" smtClean="0"/>
              <a:t>         ; // do nothing</a:t>
            </a:r>
          </a:p>
          <a:p>
            <a:r>
              <a:rPr lang="en-US" sz="1200" dirty="0" smtClean="0"/>
              <a:t>      else if (</a:t>
            </a:r>
            <a:r>
              <a:rPr lang="en-US" sz="1200" dirty="0" err="1" smtClean="0"/>
              <a:t>n</a:t>
            </a:r>
            <a:r>
              <a:rPr lang="en-US" sz="1200" dirty="0" smtClean="0"/>
              <a:t> is not in the frontier and has not been visited){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frontier.push(n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}else if (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 &lt; </a:t>
            </a:r>
            <a:r>
              <a:rPr lang="en-US" sz="1200" dirty="0" err="1" smtClean="0"/>
              <a:t>frontier.get_priority(n</a:t>
            </a:r>
            <a:r>
              <a:rPr lang="en-US" sz="1200" dirty="0" smtClean="0"/>
              <a:t>)) 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frontier.reduce_priority(n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</a:t>
            </a:r>
          </a:p>
          <a:p>
            <a:r>
              <a:rPr lang="en-US" sz="1200" dirty="0" smtClean="0"/>
              <a:t>    } // end while</a:t>
            </a:r>
          </a:p>
          <a:p>
            <a:r>
              <a:rPr lang="en-US" sz="1200" dirty="0" smtClean="0"/>
              <a:t>  return parents;</a:t>
            </a:r>
          </a:p>
          <a:p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35" name="Text Box 38"/>
          <p:cNvSpPr txBox="1">
            <a:spLocks noChangeArrowheads="1"/>
          </p:cNvSpPr>
          <p:nvPr/>
        </p:nvSpPr>
        <p:spPr bwMode="auto">
          <a:xfrm>
            <a:off x="609600" y="838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Heap</a:t>
            </a:r>
          </a:p>
        </p:txBody>
      </p: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228600" y="1295400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Text Box 38"/>
          <p:cNvSpPr txBox="1">
            <a:spLocks noChangeArrowheads="1"/>
          </p:cNvSpPr>
          <p:nvPr/>
        </p:nvSpPr>
        <p:spPr bwMode="auto">
          <a:xfrm>
            <a:off x="2895600" y="833735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Parent</a:t>
            </a:r>
            <a:endParaRPr lang="en-US" sz="2000" dirty="0"/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2895600" y="1443335"/>
            <a:ext cx="106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000000"/>
                </a:solidFill>
              </a:rPr>
              <a:t>A: A</a:t>
            </a:r>
            <a:br>
              <a:rPr lang="en-US" sz="2400" dirty="0" smtClean="0">
                <a:solidFill>
                  <a:srgbClr val="000000"/>
                </a:solidFill>
              </a:rPr>
            </a:br>
            <a:r>
              <a:rPr lang="en-US" sz="2400" dirty="0" smtClean="0">
                <a:solidFill>
                  <a:srgbClr val="000000"/>
                </a:solidFill>
              </a:rPr>
              <a:t>B: C</a:t>
            </a:r>
            <a:r>
              <a:rPr lang="en-US" sz="2400" dirty="0" smtClean="0">
                <a:solidFill>
                  <a:srgbClr val="000000"/>
                </a:solidFill>
                <a:sym typeface="Symbol" charset="2"/>
              </a:rPr>
              <a:t/>
            </a:r>
            <a:br>
              <a:rPr lang="en-US" sz="2400" dirty="0" smtClean="0">
                <a:solidFill>
                  <a:srgbClr val="000000"/>
                </a:solidFill>
                <a:sym typeface="Symbol" charset="2"/>
              </a:rPr>
            </a:br>
            <a:r>
              <a:rPr lang="en-US" sz="2400" dirty="0" smtClean="0">
                <a:solidFill>
                  <a:srgbClr val="000000"/>
                </a:solidFill>
                <a:sym typeface="Symbol" charset="2"/>
              </a:rPr>
              <a:t>C: A</a:t>
            </a:r>
            <a:br>
              <a:rPr lang="en-US" sz="2400" dirty="0" smtClean="0">
                <a:solidFill>
                  <a:srgbClr val="000000"/>
                </a:solidFill>
                <a:sym typeface="Symbol" charset="2"/>
              </a:rPr>
            </a:br>
            <a:r>
              <a:rPr lang="en-US" sz="2400" dirty="0" smtClean="0">
                <a:solidFill>
                  <a:srgbClr val="000000"/>
                </a:solidFill>
                <a:sym typeface="Symbol" charset="2"/>
              </a:rPr>
              <a:t>D: B</a:t>
            </a:r>
            <a:br>
              <a:rPr lang="en-US" sz="2400" dirty="0" smtClean="0">
                <a:solidFill>
                  <a:srgbClr val="000000"/>
                </a:solidFill>
                <a:sym typeface="Symbol" charset="2"/>
              </a:rPr>
            </a:br>
            <a:r>
              <a:rPr lang="en-US" sz="2400" dirty="0" smtClean="0">
                <a:solidFill>
                  <a:srgbClr val="000000"/>
                </a:solidFill>
                <a:sym typeface="Symbol" charset="2"/>
              </a:rPr>
              <a:t>E: B</a:t>
            </a: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1" name="Line 40"/>
          <p:cNvSpPr>
            <a:spLocks noChangeShapeType="1"/>
          </p:cNvSpPr>
          <p:nvPr/>
        </p:nvSpPr>
        <p:spPr bwMode="auto">
          <a:xfrm>
            <a:off x="2514600" y="1290935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762000" y="5334000"/>
            <a:ext cx="533400" cy="533400"/>
          </a:xfrm>
          <a:prstGeom prst="ellipse">
            <a:avLst/>
          </a:prstGeom>
          <a:solidFill>
            <a:srgbClr val="F50BE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838200" y="5334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</a:t>
            </a:r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auto">
          <a:xfrm>
            <a:off x="1905000" y="4419600"/>
            <a:ext cx="533400" cy="533400"/>
          </a:xfrm>
          <a:prstGeom prst="ellipse">
            <a:avLst/>
          </a:prstGeom>
          <a:solidFill>
            <a:srgbClr val="F50BE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1981200" y="4419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</a:t>
            </a:r>
          </a:p>
        </p:txBody>
      </p:sp>
      <p:sp>
        <p:nvSpPr>
          <p:cNvPr id="33803" name="Oval 11"/>
          <p:cNvSpPr>
            <a:spLocks noChangeArrowheads="1"/>
          </p:cNvSpPr>
          <p:nvPr/>
        </p:nvSpPr>
        <p:spPr bwMode="auto">
          <a:xfrm>
            <a:off x="1905000" y="6096000"/>
            <a:ext cx="533400" cy="533400"/>
          </a:xfrm>
          <a:prstGeom prst="ellipse">
            <a:avLst/>
          </a:prstGeom>
          <a:solidFill>
            <a:srgbClr val="F50BE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1981200" y="6096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</a:t>
            </a:r>
          </a:p>
        </p:txBody>
      </p:sp>
      <p:sp>
        <p:nvSpPr>
          <p:cNvPr id="33806" name="Oval 14"/>
          <p:cNvSpPr>
            <a:spLocks noChangeArrowheads="1"/>
          </p:cNvSpPr>
          <p:nvPr/>
        </p:nvSpPr>
        <p:spPr bwMode="auto">
          <a:xfrm>
            <a:off x="3429000" y="6096000"/>
            <a:ext cx="533400" cy="533400"/>
          </a:xfrm>
          <a:prstGeom prst="ellipse">
            <a:avLst/>
          </a:prstGeom>
          <a:solidFill>
            <a:srgbClr val="F50BE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3505200" y="6096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E</a:t>
            </a:r>
          </a:p>
        </p:txBody>
      </p:sp>
      <p:sp>
        <p:nvSpPr>
          <p:cNvPr id="33809" name="Oval 17"/>
          <p:cNvSpPr>
            <a:spLocks noChangeArrowheads="1"/>
          </p:cNvSpPr>
          <p:nvPr/>
        </p:nvSpPr>
        <p:spPr bwMode="auto">
          <a:xfrm>
            <a:off x="3429000" y="4419600"/>
            <a:ext cx="533400" cy="533400"/>
          </a:xfrm>
          <a:prstGeom prst="ellipse">
            <a:avLst/>
          </a:prstGeom>
          <a:solidFill>
            <a:srgbClr val="F50BE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3505200" y="4419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D</a:t>
            </a:r>
          </a:p>
        </p:txBody>
      </p:sp>
      <p:sp>
        <p:nvSpPr>
          <p:cNvPr id="33812" name="Line 20"/>
          <p:cNvSpPr>
            <a:spLocks noChangeShapeType="1"/>
          </p:cNvSpPr>
          <p:nvPr/>
        </p:nvSpPr>
        <p:spPr bwMode="auto">
          <a:xfrm>
            <a:off x="1219200" y="5791200"/>
            <a:ext cx="685800" cy="45720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 flipV="1">
            <a:off x="2209800" y="4953000"/>
            <a:ext cx="0" cy="1143000"/>
          </a:xfrm>
          <a:prstGeom prst="line">
            <a:avLst/>
          </a:prstGeom>
          <a:noFill/>
          <a:ln w="31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>
            <a:off x="2438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>
            <a:off x="2362200" y="4876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1219200" y="6034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1905000" y="5334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2819400" y="4267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33823" name="Text Box 31"/>
          <p:cNvSpPr txBox="1">
            <a:spLocks noChangeArrowheads="1"/>
          </p:cNvSpPr>
          <p:nvPr/>
        </p:nvSpPr>
        <p:spPr bwMode="auto">
          <a:xfrm>
            <a:off x="2895600" y="51196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648200" y="1752600"/>
            <a:ext cx="4191000" cy="4893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shortest </a:t>
            </a:r>
            <a:r>
              <a:rPr lang="en-US" sz="1200" dirty="0" err="1" smtClean="0"/>
              <a:t>paths(int</a:t>
            </a:r>
            <a:r>
              <a:rPr lang="en-US" sz="1200" dirty="0" smtClean="0"/>
              <a:t> start, </a:t>
            </a:r>
          </a:p>
          <a:p>
            <a:r>
              <a:rPr lang="en-US" sz="1200" dirty="0" smtClean="0"/>
              <a:t>                 const map&lt;</a:t>
            </a:r>
            <a:r>
              <a:rPr lang="en-US" sz="1200" dirty="0" err="1" smtClean="0"/>
              <a:t>int,list</a:t>
            </a:r>
            <a:r>
              <a:rPr lang="en-US" sz="1200" dirty="0" smtClean="0"/>
              <a:t>&lt;pair&lt;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&gt; &gt; &amp; graph) {</a:t>
            </a:r>
          </a:p>
          <a:p>
            <a:r>
              <a:rPr lang="en-US" sz="1200" dirty="0" smtClean="0"/>
              <a:t>  map&lt;</a:t>
            </a:r>
            <a:r>
              <a:rPr lang="en-US" sz="1200" dirty="0" err="1" smtClean="0"/>
              <a:t>int,int</a:t>
            </a:r>
            <a:r>
              <a:rPr lang="en-US" sz="1200" dirty="0" smtClean="0"/>
              <a:t>&gt; parents;</a:t>
            </a:r>
          </a:p>
          <a:p>
            <a:r>
              <a:rPr lang="en-US" sz="1200" dirty="0" smtClean="0"/>
              <a:t>  priorityqueue62 frontier;</a:t>
            </a:r>
          </a:p>
          <a:p>
            <a:endParaRPr lang="en-US" sz="1200" dirty="0" smtClean="0"/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parents[start</a:t>
            </a:r>
            <a:r>
              <a:rPr lang="en-US" sz="1200" dirty="0" smtClean="0"/>
              <a:t>]=start;</a:t>
            </a:r>
          </a:p>
          <a:p>
            <a:r>
              <a:rPr lang="en-US" sz="1200" dirty="0" smtClean="0"/>
              <a:t>  </a:t>
            </a:r>
            <a:r>
              <a:rPr lang="en-US" sz="1200" dirty="0" err="1" smtClean="0"/>
              <a:t>frontier.push(start</a:t>
            </a:r>
            <a:r>
              <a:rPr lang="en-US" sz="1200" dirty="0" smtClean="0"/>
              <a:t>, 0);</a:t>
            </a:r>
          </a:p>
          <a:p>
            <a:endParaRPr lang="en-US" sz="1200" dirty="0" smtClean="0"/>
          </a:p>
          <a:p>
            <a:r>
              <a:rPr lang="en-US" sz="1200" dirty="0" smtClean="0"/>
              <a:t>  while (!</a:t>
            </a:r>
            <a:r>
              <a:rPr lang="en-US" sz="1200" dirty="0" err="1" smtClean="0"/>
              <a:t>frontier.is_empty</a:t>
            </a:r>
            <a:r>
              <a:rPr lang="en-US" sz="1200" dirty="0" smtClean="0"/>
              <a:t>()) {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v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frontier.top_serialnumber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int</a:t>
            </a:r>
            <a:r>
              <a:rPr lang="en-US" sz="1200" dirty="0" smtClean="0"/>
              <a:t> </a:t>
            </a:r>
            <a:r>
              <a:rPr lang="en-US" sz="1200" dirty="0" err="1" smtClean="0"/>
              <a:t>p</a:t>
            </a:r>
            <a:r>
              <a:rPr lang="en-US" sz="1200" dirty="0" smtClean="0"/>
              <a:t> = </a:t>
            </a:r>
            <a:r>
              <a:rPr lang="en-US" sz="1200" dirty="0" err="1" smtClean="0"/>
              <a:t>frontier.top_priority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frontier.pop</a:t>
            </a:r>
            <a:r>
              <a:rPr lang="en-US" sz="1200" dirty="0" smtClean="0"/>
              <a:t>();</a:t>
            </a:r>
          </a:p>
          <a:p>
            <a:r>
              <a:rPr lang="en-US" sz="1200" dirty="0" smtClean="0"/>
              <a:t>   </a:t>
            </a:r>
          </a:p>
          <a:p>
            <a:r>
              <a:rPr lang="en-US" sz="1200" dirty="0" smtClean="0"/>
              <a:t>    for (the neighbors (</a:t>
            </a:r>
            <a:r>
              <a:rPr lang="en-US" sz="1200" dirty="0" err="1" smtClean="0"/>
              <a:t>n,w</a:t>
            </a:r>
            <a:r>
              <a:rPr lang="en-US" sz="1200" dirty="0" smtClean="0"/>
              <a:t>) of </a:t>
            </a:r>
            <a:r>
              <a:rPr lang="en-US" sz="1200" dirty="0" err="1" smtClean="0"/>
              <a:t>v</a:t>
            </a:r>
            <a:r>
              <a:rPr lang="en-US" sz="1200" dirty="0" smtClean="0"/>
              <a:t>)</a:t>
            </a:r>
          </a:p>
          <a:p>
            <a:r>
              <a:rPr lang="en-US" sz="1200" dirty="0" smtClean="0"/>
              <a:t>      if (</a:t>
            </a:r>
            <a:r>
              <a:rPr lang="en-US" sz="1200" dirty="0" err="1" smtClean="0"/>
              <a:t>n</a:t>
            </a:r>
            <a:r>
              <a:rPr lang="en-US" sz="1200" dirty="0" smtClean="0"/>
              <a:t> == </a:t>
            </a:r>
            <a:r>
              <a:rPr lang="en-US" sz="1200" dirty="0" err="1" smtClean="0"/>
              <a:t>parents[v</a:t>
            </a:r>
            <a:r>
              <a:rPr lang="en-US" sz="1200" dirty="0" smtClean="0"/>
              <a:t>])</a:t>
            </a:r>
          </a:p>
          <a:p>
            <a:r>
              <a:rPr lang="en-US" sz="1200" dirty="0" smtClean="0"/>
              <a:t>         ; // do nothing</a:t>
            </a:r>
          </a:p>
          <a:p>
            <a:r>
              <a:rPr lang="en-US" sz="1200" dirty="0" smtClean="0"/>
              <a:t>      else if (</a:t>
            </a:r>
            <a:r>
              <a:rPr lang="en-US" sz="1200" dirty="0" err="1" smtClean="0"/>
              <a:t>n</a:t>
            </a:r>
            <a:r>
              <a:rPr lang="en-US" sz="1200" dirty="0" smtClean="0"/>
              <a:t> is not in the frontier and has not been visited){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frontier.push(n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}else if (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 &lt; </a:t>
            </a:r>
            <a:r>
              <a:rPr lang="en-US" sz="1200" dirty="0" err="1" smtClean="0"/>
              <a:t>frontier.get_priority(n</a:t>
            </a:r>
            <a:r>
              <a:rPr lang="en-US" sz="1200" dirty="0" smtClean="0"/>
              <a:t>)) {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parents[n</a:t>
            </a:r>
            <a:r>
              <a:rPr lang="en-US" sz="1200" dirty="0" smtClean="0"/>
              <a:t>] = </a:t>
            </a:r>
            <a:r>
              <a:rPr lang="en-US" sz="1200" dirty="0" err="1" smtClean="0"/>
              <a:t>v</a:t>
            </a:r>
            <a:r>
              <a:rPr lang="en-US" sz="1200" dirty="0" smtClean="0"/>
              <a:t>;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frontier.reduce_priority(n</a:t>
            </a:r>
            <a:r>
              <a:rPr lang="en-US" sz="1200" dirty="0" smtClean="0"/>
              <a:t>, </a:t>
            </a:r>
            <a:r>
              <a:rPr lang="en-US" sz="1200" dirty="0" err="1" smtClean="0"/>
              <a:t>p</a:t>
            </a:r>
            <a:r>
              <a:rPr lang="en-US" sz="1200" dirty="0" smtClean="0"/>
              <a:t> + </a:t>
            </a:r>
            <a:r>
              <a:rPr lang="en-US" sz="1200" dirty="0" err="1" smtClean="0"/>
              <a:t>w</a:t>
            </a:r>
            <a:r>
              <a:rPr lang="en-US" sz="1200" dirty="0" smtClean="0"/>
              <a:t>);</a:t>
            </a:r>
          </a:p>
          <a:p>
            <a:r>
              <a:rPr lang="en-US" sz="1200" dirty="0" smtClean="0"/>
              <a:t>      }</a:t>
            </a:r>
          </a:p>
          <a:p>
            <a:r>
              <a:rPr lang="en-US" sz="1200" dirty="0" smtClean="0"/>
              <a:t>    } // end while</a:t>
            </a:r>
          </a:p>
          <a:p>
            <a:r>
              <a:rPr lang="en-US" sz="1200" dirty="0" smtClean="0"/>
              <a:t>  return parents;</a:t>
            </a:r>
          </a:p>
          <a:p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35" name="Text Box 38"/>
          <p:cNvSpPr txBox="1">
            <a:spLocks noChangeArrowheads="1"/>
          </p:cNvSpPr>
          <p:nvPr/>
        </p:nvSpPr>
        <p:spPr bwMode="auto">
          <a:xfrm>
            <a:off x="609600" y="838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Heap</a:t>
            </a:r>
          </a:p>
        </p:txBody>
      </p: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228600" y="1295400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Text Box 38"/>
          <p:cNvSpPr txBox="1">
            <a:spLocks noChangeArrowheads="1"/>
          </p:cNvSpPr>
          <p:nvPr/>
        </p:nvSpPr>
        <p:spPr bwMode="auto">
          <a:xfrm>
            <a:off x="2895600" y="833735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Parent</a:t>
            </a:r>
            <a:endParaRPr lang="en-US" sz="2000" dirty="0"/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2895600" y="1443335"/>
            <a:ext cx="106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000000"/>
                </a:solidFill>
              </a:rPr>
              <a:t>A: A</a:t>
            </a:r>
            <a:br>
              <a:rPr lang="en-US" sz="2400" dirty="0" smtClean="0">
                <a:solidFill>
                  <a:srgbClr val="000000"/>
                </a:solidFill>
              </a:rPr>
            </a:br>
            <a:r>
              <a:rPr lang="en-US" sz="2400" dirty="0" smtClean="0">
                <a:solidFill>
                  <a:srgbClr val="000000"/>
                </a:solidFill>
              </a:rPr>
              <a:t>B: C</a:t>
            </a:r>
            <a:r>
              <a:rPr lang="en-US" sz="2400" dirty="0" smtClean="0">
                <a:solidFill>
                  <a:srgbClr val="000000"/>
                </a:solidFill>
                <a:sym typeface="Symbol" charset="2"/>
              </a:rPr>
              <a:t/>
            </a:r>
            <a:br>
              <a:rPr lang="en-US" sz="2400" dirty="0" smtClean="0">
                <a:solidFill>
                  <a:srgbClr val="000000"/>
                </a:solidFill>
                <a:sym typeface="Symbol" charset="2"/>
              </a:rPr>
            </a:br>
            <a:r>
              <a:rPr lang="en-US" sz="2400" dirty="0" smtClean="0">
                <a:solidFill>
                  <a:srgbClr val="000000"/>
                </a:solidFill>
                <a:sym typeface="Symbol" charset="2"/>
              </a:rPr>
              <a:t>C: A</a:t>
            </a:r>
            <a:br>
              <a:rPr lang="en-US" sz="2400" dirty="0" smtClean="0">
                <a:solidFill>
                  <a:srgbClr val="000000"/>
                </a:solidFill>
                <a:sym typeface="Symbol" charset="2"/>
              </a:rPr>
            </a:br>
            <a:r>
              <a:rPr lang="en-US" sz="2400" dirty="0" smtClean="0">
                <a:solidFill>
                  <a:srgbClr val="000000"/>
                </a:solidFill>
                <a:sym typeface="Symbol" charset="2"/>
              </a:rPr>
              <a:t>D: B</a:t>
            </a:r>
            <a:br>
              <a:rPr lang="en-US" sz="2400" dirty="0" smtClean="0">
                <a:solidFill>
                  <a:srgbClr val="000000"/>
                </a:solidFill>
                <a:sym typeface="Symbol" charset="2"/>
              </a:rPr>
            </a:br>
            <a:r>
              <a:rPr lang="en-US" sz="2400" dirty="0" smtClean="0">
                <a:solidFill>
                  <a:srgbClr val="000000"/>
                </a:solidFill>
                <a:sym typeface="Symbol" charset="2"/>
              </a:rPr>
              <a:t>E: B</a:t>
            </a: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1" name="Line 40"/>
          <p:cNvSpPr>
            <a:spLocks noChangeShapeType="1"/>
          </p:cNvSpPr>
          <p:nvPr/>
        </p:nvSpPr>
        <p:spPr bwMode="auto">
          <a:xfrm>
            <a:off x="2514600" y="1290935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Shortest paths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795337"/>
          </a:xfrm>
        </p:spPr>
        <p:txBody>
          <a:bodyPr/>
          <a:lstStyle/>
          <a:p>
            <a:r>
              <a:rPr lang="en-US"/>
              <a:t>What is the shortest path from a to d?</a:t>
            </a:r>
          </a:p>
        </p:txBody>
      </p:sp>
      <p:grpSp>
        <p:nvGrpSpPr>
          <p:cNvPr id="20484" name="Group 4"/>
          <p:cNvGrpSpPr>
            <a:grpSpLocks/>
          </p:cNvGrpSpPr>
          <p:nvPr/>
        </p:nvGrpSpPr>
        <p:grpSpPr bwMode="auto">
          <a:xfrm>
            <a:off x="1981200" y="4191000"/>
            <a:ext cx="533400" cy="533400"/>
            <a:chOff x="1824" y="2736"/>
            <a:chExt cx="336" cy="336"/>
          </a:xfrm>
        </p:grpSpPr>
        <p:sp>
          <p:nvSpPr>
            <p:cNvPr id="2048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A</a:t>
              </a:r>
            </a:p>
          </p:txBody>
        </p:sp>
      </p:grpSp>
      <p:grpSp>
        <p:nvGrpSpPr>
          <p:cNvPr id="20487" name="Group 7"/>
          <p:cNvGrpSpPr>
            <a:grpSpLocks/>
          </p:cNvGrpSpPr>
          <p:nvPr/>
        </p:nvGrpSpPr>
        <p:grpSpPr bwMode="auto">
          <a:xfrm>
            <a:off x="3124200" y="3276600"/>
            <a:ext cx="533400" cy="533400"/>
            <a:chOff x="1824" y="2736"/>
            <a:chExt cx="336" cy="336"/>
          </a:xfrm>
        </p:grpSpPr>
        <p:sp>
          <p:nvSpPr>
            <p:cNvPr id="2048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8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B</a:t>
              </a:r>
            </a:p>
          </p:txBody>
        </p:sp>
      </p:grpSp>
      <p:grpSp>
        <p:nvGrpSpPr>
          <p:cNvPr id="20490" name="Group 10"/>
          <p:cNvGrpSpPr>
            <a:grpSpLocks/>
          </p:cNvGrpSpPr>
          <p:nvPr/>
        </p:nvGrpSpPr>
        <p:grpSpPr bwMode="auto">
          <a:xfrm>
            <a:off x="3124200" y="4953000"/>
            <a:ext cx="533400" cy="533400"/>
            <a:chOff x="1824" y="2736"/>
            <a:chExt cx="336" cy="336"/>
          </a:xfrm>
        </p:grpSpPr>
        <p:sp>
          <p:nvSpPr>
            <p:cNvPr id="20491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92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C</a:t>
              </a:r>
            </a:p>
          </p:txBody>
        </p:sp>
      </p:grpSp>
      <p:grpSp>
        <p:nvGrpSpPr>
          <p:cNvPr id="20493" name="Group 13"/>
          <p:cNvGrpSpPr>
            <a:grpSpLocks/>
          </p:cNvGrpSpPr>
          <p:nvPr/>
        </p:nvGrpSpPr>
        <p:grpSpPr bwMode="auto">
          <a:xfrm>
            <a:off x="4648200" y="4953000"/>
            <a:ext cx="533400" cy="533400"/>
            <a:chOff x="1824" y="2736"/>
            <a:chExt cx="336" cy="336"/>
          </a:xfrm>
        </p:grpSpPr>
        <p:sp>
          <p:nvSpPr>
            <p:cNvPr id="20494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95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E</a:t>
              </a:r>
            </a:p>
          </p:txBody>
        </p:sp>
      </p:grpSp>
      <p:grpSp>
        <p:nvGrpSpPr>
          <p:cNvPr id="20496" name="Group 16"/>
          <p:cNvGrpSpPr>
            <a:grpSpLocks/>
          </p:cNvGrpSpPr>
          <p:nvPr/>
        </p:nvGrpSpPr>
        <p:grpSpPr bwMode="auto">
          <a:xfrm>
            <a:off x="4648200" y="3276600"/>
            <a:ext cx="533400" cy="533400"/>
            <a:chOff x="1824" y="2736"/>
            <a:chExt cx="336" cy="336"/>
          </a:xfrm>
        </p:grpSpPr>
        <p:sp>
          <p:nvSpPr>
            <p:cNvPr id="20497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98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D</a:t>
              </a:r>
            </a:p>
          </p:txBody>
        </p:sp>
      </p:grpSp>
      <p:sp>
        <p:nvSpPr>
          <p:cNvPr id="20499" name="Line 19"/>
          <p:cNvSpPr>
            <a:spLocks noChangeShapeType="1"/>
          </p:cNvSpPr>
          <p:nvPr/>
        </p:nvSpPr>
        <p:spPr bwMode="auto">
          <a:xfrm flipV="1">
            <a:off x="2438400" y="36576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>
            <a:off x="2438400" y="46482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>
            <a:off x="3657600" y="5257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 flipV="1">
            <a:off x="4953000" y="3810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3" name="Line 23"/>
          <p:cNvSpPr>
            <a:spLocks noChangeShapeType="1"/>
          </p:cNvSpPr>
          <p:nvPr/>
        </p:nvSpPr>
        <p:spPr bwMode="auto">
          <a:xfrm flipV="1">
            <a:off x="3429000" y="3810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4" name="Line 24"/>
          <p:cNvSpPr>
            <a:spLocks noChangeShapeType="1"/>
          </p:cNvSpPr>
          <p:nvPr/>
        </p:nvSpPr>
        <p:spPr bwMode="auto">
          <a:xfrm>
            <a:off x="3657600" y="3505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5" name="Line 25"/>
          <p:cNvSpPr>
            <a:spLocks noChangeShapeType="1"/>
          </p:cNvSpPr>
          <p:nvPr/>
        </p:nvSpPr>
        <p:spPr bwMode="auto">
          <a:xfrm>
            <a:off x="3581400" y="3733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6" name="Text Box 26"/>
          <p:cNvSpPr txBox="1">
            <a:spLocks noChangeArrowheads="1"/>
          </p:cNvSpPr>
          <p:nvPr/>
        </p:nvSpPr>
        <p:spPr bwMode="auto">
          <a:xfrm>
            <a:off x="2438400" y="4891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20507" name="Text Box 27"/>
          <p:cNvSpPr txBox="1">
            <a:spLocks noChangeArrowheads="1"/>
          </p:cNvSpPr>
          <p:nvPr/>
        </p:nvSpPr>
        <p:spPr bwMode="auto">
          <a:xfrm>
            <a:off x="3124200" y="4191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20508" name="Text Box 28"/>
          <p:cNvSpPr txBox="1">
            <a:spLocks noChangeArrowheads="1"/>
          </p:cNvSpPr>
          <p:nvPr/>
        </p:nvSpPr>
        <p:spPr bwMode="auto">
          <a:xfrm>
            <a:off x="2438400" y="3581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20509" name="Text Box 29"/>
          <p:cNvSpPr txBox="1">
            <a:spLocks noChangeArrowheads="1"/>
          </p:cNvSpPr>
          <p:nvPr/>
        </p:nvSpPr>
        <p:spPr bwMode="auto">
          <a:xfrm>
            <a:off x="4038600" y="3124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20510" name="Text Box 30"/>
          <p:cNvSpPr txBox="1">
            <a:spLocks noChangeArrowheads="1"/>
          </p:cNvSpPr>
          <p:nvPr/>
        </p:nvSpPr>
        <p:spPr bwMode="auto">
          <a:xfrm>
            <a:off x="5029200" y="4129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20511" name="Text Box 31"/>
          <p:cNvSpPr txBox="1">
            <a:spLocks noChangeArrowheads="1"/>
          </p:cNvSpPr>
          <p:nvPr/>
        </p:nvSpPr>
        <p:spPr bwMode="auto">
          <a:xfrm>
            <a:off x="4114800" y="39766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20512" name="Text Box 32"/>
          <p:cNvSpPr txBox="1">
            <a:spLocks noChangeArrowheads="1"/>
          </p:cNvSpPr>
          <p:nvPr/>
        </p:nvSpPr>
        <p:spPr bwMode="auto">
          <a:xfrm>
            <a:off x="4038600" y="5272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Shortest paths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795337"/>
          </a:xfrm>
        </p:spPr>
        <p:txBody>
          <a:bodyPr/>
          <a:lstStyle/>
          <a:p>
            <a:r>
              <a:rPr lang="en-US"/>
              <a:t>We can still use BFS</a:t>
            </a:r>
          </a:p>
        </p:txBody>
      </p:sp>
      <p:grpSp>
        <p:nvGrpSpPr>
          <p:cNvPr id="21508" name="Group 4"/>
          <p:cNvGrpSpPr>
            <a:grpSpLocks/>
          </p:cNvGrpSpPr>
          <p:nvPr/>
        </p:nvGrpSpPr>
        <p:grpSpPr bwMode="auto">
          <a:xfrm>
            <a:off x="1981200" y="4191000"/>
            <a:ext cx="533400" cy="533400"/>
            <a:chOff x="1824" y="2736"/>
            <a:chExt cx="336" cy="336"/>
          </a:xfrm>
        </p:grpSpPr>
        <p:sp>
          <p:nvSpPr>
            <p:cNvPr id="21509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10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A</a:t>
              </a:r>
            </a:p>
          </p:txBody>
        </p:sp>
      </p:grpSp>
      <p:grpSp>
        <p:nvGrpSpPr>
          <p:cNvPr id="21511" name="Group 7"/>
          <p:cNvGrpSpPr>
            <a:grpSpLocks/>
          </p:cNvGrpSpPr>
          <p:nvPr/>
        </p:nvGrpSpPr>
        <p:grpSpPr bwMode="auto">
          <a:xfrm>
            <a:off x="3124200" y="3276600"/>
            <a:ext cx="533400" cy="533400"/>
            <a:chOff x="1824" y="2736"/>
            <a:chExt cx="336" cy="336"/>
          </a:xfrm>
        </p:grpSpPr>
        <p:sp>
          <p:nvSpPr>
            <p:cNvPr id="21512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13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B</a:t>
              </a:r>
            </a:p>
          </p:txBody>
        </p:sp>
      </p:grpSp>
      <p:grpSp>
        <p:nvGrpSpPr>
          <p:cNvPr id="21514" name="Group 10"/>
          <p:cNvGrpSpPr>
            <a:grpSpLocks/>
          </p:cNvGrpSpPr>
          <p:nvPr/>
        </p:nvGrpSpPr>
        <p:grpSpPr bwMode="auto">
          <a:xfrm>
            <a:off x="3124200" y="4953000"/>
            <a:ext cx="533400" cy="533400"/>
            <a:chOff x="1824" y="2736"/>
            <a:chExt cx="336" cy="336"/>
          </a:xfrm>
        </p:grpSpPr>
        <p:sp>
          <p:nvSpPr>
            <p:cNvPr id="21515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16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C</a:t>
              </a:r>
            </a:p>
          </p:txBody>
        </p:sp>
      </p:grpSp>
      <p:grpSp>
        <p:nvGrpSpPr>
          <p:cNvPr id="21517" name="Group 13"/>
          <p:cNvGrpSpPr>
            <a:grpSpLocks/>
          </p:cNvGrpSpPr>
          <p:nvPr/>
        </p:nvGrpSpPr>
        <p:grpSpPr bwMode="auto">
          <a:xfrm>
            <a:off x="4648200" y="4953000"/>
            <a:ext cx="533400" cy="533400"/>
            <a:chOff x="1824" y="2736"/>
            <a:chExt cx="336" cy="336"/>
          </a:xfrm>
        </p:grpSpPr>
        <p:sp>
          <p:nvSpPr>
            <p:cNvPr id="21518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19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E</a:t>
              </a:r>
            </a:p>
          </p:txBody>
        </p:sp>
      </p:grpSp>
      <p:grpSp>
        <p:nvGrpSpPr>
          <p:cNvPr id="21520" name="Group 16"/>
          <p:cNvGrpSpPr>
            <a:grpSpLocks/>
          </p:cNvGrpSpPr>
          <p:nvPr/>
        </p:nvGrpSpPr>
        <p:grpSpPr bwMode="auto">
          <a:xfrm>
            <a:off x="4648200" y="3276600"/>
            <a:ext cx="533400" cy="533400"/>
            <a:chOff x="1824" y="2736"/>
            <a:chExt cx="336" cy="336"/>
          </a:xfrm>
        </p:grpSpPr>
        <p:sp>
          <p:nvSpPr>
            <p:cNvPr id="21521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22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D</a:t>
              </a:r>
            </a:p>
          </p:txBody>
        </p:sp>
      </p:grpSp>
      <p:sp>
        <p:nvSpPr>
          <p:cNvPr id="21523" name="Line 19"/>
          <p:cNvSpPr>
            <a:spLocks noChangeShapeType="1"/>
          </p:cNvSpPr>
          <p:nvPr/>
        </p:nvSpPr>
        <p:spPr bwMode="auto">
          <a:xfrm flipV="1">
            <a:off x="2438400" y="36576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>
            <a:off x="2438400" y="46482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>
            <a:off x="3657600" y="5257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6" name="Line 22"/>
          <p:cNvSpPr>
            <a:spLocks noChangeShapeType="1"/>
          </p:cNvSpPr>
          <p:nvPr/>
        </p:nvSpPr>
        <p:spPr bwMode="auto">
          <a:xfrm flipV="1">
            <a:off x="4953000" y="3810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 flipV="1">
            <a:off x="3429000" y="3810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8" name="Line 24"/>
          <p:cNvSpPr>
            <a:spLocks noChangeShapeType="1"/>
          </p:cNvSpPr>
          <p:nvPr/>
        </p:nvSpPr>
        <p:spPr bwMode="auto">
          <a:xfrm>
            <a:off x="3657600" y="3505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9" name="Line 25"/>
          <p:cNvSpPr>
            <a:spLocks noChangeShapeType="1"/>
          </p:cNvSpPr>
          <p:nvPr/>
        </p:nvSpPr>
        <p:spPr bwMode="auto">
          <a:xfrm>
            <a:off x="3581400" y="37338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30" name="Text Box 26"/>
          <p:cNvSpPr txBox="1">
            <a:spLocks noChangeArrowheads="1"/>
          </p:cNvSpPr>
          <p:nvPr/>
        </p:nvSpPr>
        <p:spPr bwMode="auto">
          <a:xfrm>
            <a:off x="2438400" y="4891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21531" name="Text Box 27"/>
          <p:cNvSpPr txBox="1">
            <a:spLocks noChangeArrowheads="1"/>
          </p:cNvSpPr>
          <p:nvPr/>
        </p:nvSpPr>
        <p:spPr bwMode="auto">
          <a:xfrm>
            <a:off x="3124200" y="4191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21532" name="Text Box 28"/>
          <p:cNvSpPr txBox="1">
            <a:spLocks noChangeArrowheads="1"/>
          </p:cNvSpPr>
          <p:nvPr/>
        </p:nvSpPr>
        <p:spPr bwMode="auto">
          <a:xfrm>
            <a:off x="2438400" y="3581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21533" name="Text Box 29"/>
          <p:cNvSpPr txBox="1">
            <a:spLocks noChangeArrowheads="1"/>
          </p:cNvSpPr>
          <p:nvPr/>
        </p:nvSpPr>
        <p:spPr bwMode="auto">
          <a:xfrm>
            <a:off x="4038600" y="3124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21534" name="Text Box 30"/>
          <p:cNvSpPr txBox="1">
            <a:spLocks noChangeArrowheads="1"/>
          </p:cNvSpPr>
          <p:nvPr/>
        </p:nvSpPr>
        <p:spPr bwMode="auto">
          <a:xfrm>
            <a:off x="5029200" y="4129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21535" name="Text Box 31"/>
          <p:cNvSpPr txBox="1">
            <a:spLocks noChangeArrowheads="1"/>
          </p:cNvSpPr>
          <p:nvPr/>
        </p:nvSpPr>
        <p:spPr bwMode="auto">
          <a:xfrm>
            <a:off x="4114800" y="39766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21536" name="Text Box 32"/>
          <p:cNvSpPr txBox="1">
            <a:spLocks noChangeArrowheads="1"/>
          </p:cNvSpPr>
          <p:nvPr/>
        </p:nvSpPr>
        <p:spPr bwMode="auto">
          <a:xfrm>
            <a:off x="4038600" y="52720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Shortest paths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795337"/>
          </a:xfrm>
        </p:spPr>
        <p:txBody>
          <a:bodyPr/>
          <a:lstStyle/>
          <a:p>
            <a:r>
              <a:rPr lang="en-US"/>
              <a:t>We can still use BFS</a:t>
            </a:r>
          </a:p>
        </p:txBody>
      </p:sp>
      <p:grpSp>
        <p:nvGrpSpPr>
          <p:cNvPr id="22532" name="Group 4"/>
          <p:cNvGrpSpPr>
            <a:grpSpLocks/>
          </p:cNvGrpSpPr>
          <p:nvPr/>
        </p:nvGrpSpPr>
        <p:grpSpPr bwMode="auto">
          <a:xfrm>
            <a:off x="228600" y="4419600"/>
            <a:ext cx="533400" cy="533400"/>
            <a:chOff x="1824" y="2736"/>
            <a:chExt cx="336" cy="336"/>
          </a:xfrm>
        </p:grpSpPr>
        <p:sp>
          <p:nvSpPr>
            <p:cNvPr id="22533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34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A</a:t>
              </a:r>
            </a:p>
          </p:txBody>
        </p:sp>
      </p:grpSp>
      <p:grpSp>
        <p:nvGrpSpPr>
          <p:cNvPr id="22535" name="Group 7"/>
          <p:cNvGrpSpPr>
            <a:grpSpLocks/>
          </p:cNvGrpSpPr>
          <p:nvPr/>
        </p:nvGrpSpPr>
        <p:grpSpPr bwMode="auto">
          <a:xfrm>
            <a:off x="1371600" y="3505200"/>
            <a:ext cx="533400" cy="533400"/>
            <a:chOff x="1824" y="2736"/>
            <a:chExt cx="336" cy="336"/>
          </a:xfrm>
        </p:grpSpPr>
        <p:sp>
          <p:nvSpPr>
            <p:cNvPr id="22536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37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B</a:t>
              </a:r>
            </a:p>
          </p:txBody>
        </p:sp>
      </p:grpSp>
      <p:grpSp>
        <p:nvGrpSpPr>
          <p:cNvPr id="22538" name="Group 10"/>
          <p:cNvGrpSpPr>
            <a:grpSpLocks/>
          </p:cNvGrpSpPr>
          <p:nvPr/>
        </p:nvGrpSpPr>
        <p:grpSpPr bwMode="auto">
          <a:xfrm>
            <a:off x="1371600" y="5181600"/>
            <a:ext cx="533400" cy="533400"/>
            <a:chOff x="1824" y="2736"/>
            <a:chExt cx="336" cy="336"/>
          </a:xfrm>
        </p:grpSpPr>
        <p:sp>
          <p:nvSpPr>
            <p:cNvPr id="22539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40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C</a:t>
              </a:r>
            </a:p>
          </p:txBody>
        </p:sp>
      </p:grpSp>
      <p:grpSp>
        <p:nvGrpSpPr>
          <p:cNvPr id="22541" name="Group 13"/>
          <p:cNvGrpSpPr>
            <a:grpSpLocks/>
          </p:cNvGrpSpPr>
          <p:nvPr/>
        </p:nvGrpSpPr>
        <p:grpSpPr bwMode="auto">
          <a:xfrm>
            <a:off x="2895600" y="5181600"/>
            <a:ext cx="533400" cy="533400"/>
            <a:chOff x="1824" y="2736"/>
            <a:chExt cx="336" cy="336"/>
          </a:xfrm>
        </p:grpSpPr>
        <p:sp>
          <p:nvSpPr>
            <p:cNvPr id="22542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43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E</a:t>
              </a:r>
            </a:p>
          </p:txBody>
        </p:sp>
      </p:grpSp>
      <p:grpSp>
        <p:nvGrpSpPr>
          <p:cNvPr id="22544" name="Group 16"/>
          <p:cNvGrpSpPr>
            <a:grpSpLocks/>
          </p:cNvGrpSpPr>
          <p:nvPr/>
        </p:nvGrpSpPr>
        <p:grpSpPr bwMode="auto">
          <a:xfrm>
            <a:off x="2895600" y="3505200"/>
            <a:ext cx="533400" cy="533400"/>
            <a:chOff x="1824" y="2736"/>
            <a:chExt cx="336" cy="336"/>
          </a:xfrm>
        </p:grpSpPr>
        <p:sp>
          <p:nvSpPr>
            <p:cNvPr id="22545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46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D</a:t>
              </a:r>
            </a:p>
          </p:txBody>
        </p:sp>
      </p:grpSp>
      <p:sp>
        <p:nvSpPr>
          <p:cNvPr id="22547" name="Line 19"/>
          <p:cNvSpPr>
            <a:spLocks noChangeShapeType="1"/>
          </p:cNvSpPr>
          <p:nvPr/>
        </p:nvSpPr>
        <p:spPr bwMode="auto">
          <a:xfrm flipV="1">
            <a:off x="685800" y="38862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>
            <a:off x="685800" y="48768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49" name="Line 21"/>
          <p:cNvSpPr>
            <a:spLocks noChangeShapeType="1"/>
          </p:cNvSpPr>
          <p:nvPr/>
        </p:nvSpPr>
        <p:spPr bwMode="auto">
          <a:xfrm>
            <a:off x="1905000" y="5486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50" name="Line 22"/>
          <p:cNvSpPr>
            <a:spLocks noChangeShapeType="1"/>
          </p:cNvSpPr>
          <p:nvPr/>
        </p:nvSpPr>
        <p:spPr bwMode="auto">
          <a:xfrm flipV="1">
            <a:off x="3200400" y="40386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 flipV="1">
            <a:off x="1676400" y="40386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52" name="Line 24"/>
          <p:cNvSpPr>
            <a:spLocks noChangeShapeType="1"/>
          </p:cNvSpPr>
          <p:nvPr/>
        </p:nvSpPr>
        <p:spPr bwMode="auto">
          <a:xfrm>
            <a:off x="1905000" y="3733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>
            <a:off x="1828800" y="39624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54" name="Text Box 26"/>
          <p:cNvSpPr txBox="1">
            <a:spLocks noChangeArrowheads="1"/>
          </p:cNvSpPr>
          <p:nvPr/>
        </p:nvSpPr>
        <p:spPr bwMode="auto">
          <a:xfrm>
            <a:off x="685800" y="51196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22555" name="Text Box 27"/>
          <p:cNvSpPr txBox="1">
            <a:spLocks noChangeArrowheads="1"/>
          </p:cNvSpPr>
          <p:nvPr/>
        </p:nvSpPr>
        <p:spPr bwMode="auto">
          <a:xfrm>
            <a:off x="1371600" y="44196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22556" name="Text Box 28"/>
          <p:cNvSpPr txBox="1">
            <a:spLocks noChangeArrowheads="1"/>
          </p:cNvSpPr>
          <p:nvPr/>
        </p:nvSpPr>
        <p:spPr bwMode="auto">
          <a:xfrm>
            <a:off x="685800" y="3810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22557" name="Text Box 29"/>
          <p:cNvSpPr txBox="1">
            <a:spLocks noChangeArrowheads="1"/>
          </p:cNvSpPr>
          <p:nvPr/>
        </p:nvSpPr>
        <p:spPr bwMode="auto">
          <a:xfrm>
            <a:off x="2286000" y="33528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22558" name="Text Box 30"/>
          <p:cNvSpPr txBox="1">
            <a:spLocks noChangeArrowheads="1"/>
          </p:cNvSpPr>
          <p:nvPr/>
        </p:nvSpPr>
        <p:spPr bwMode="auto">
          <a:xfrm>
            <a:off x="3276600" y="43576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22559" name="Text Box 31"/>
          <p:cNvSpPr txBox="1">
            <a:spLocks noChangeArrowheads="1"/>
          </p:cNvSpPr>
          <p:nvPr/>
        </p:nvSpPr>
        <p:spPr bwMode="auto">
          <a:xfrm>
            <a:off x="2362200" y="42052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22560" name="Text Box 32"/>
          <p:cNvSpPr txBox="1">
            <a:spLocks noChangeArrowheads="1"/>
          </p:cNvSpPr>
          <p:nvPr/>
        </p:nvSpPr>
        <p:spPr bwMode="auto">
          <a:xfrm>
            <a:off x="2286000" y="5500688"/>
            <a:ext cx="53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grpSp>
        <p:nvGrpSpPr>
          <p:cNvPr id="22561" name="Group 33"/>
          <p:cNvGrpSpPr>
            <a:grpSpLocks/>
          </p:cNvGrpSpPr>
          <p:nvPr/>
        </p:nvGrpSpPr>
        <p:grpSpPr bwMode="auto">
          <a:xfrm>
            <a:off x="5334000" y="4343400"/>
            <a:ext cx="533400" cy="533400"/>
            <a:chOff x="1824" y="2736"/>
            <a:chExt cx="336" cy="336"/>
          </a:xfrm>
        </p:grpSpPr>
        <p:sp>
          <p:nvSpPr>
            <p:cNvPr id="22562" name="Oval 3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63" name="Text Box 3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A</a:t>
              </a:r>
            </a:p>
          </p:txBody>
        </p:sp>
      </p:grpSp>
      <p:grpSp>
        <p:nvGrpSpPr>
          <p:cNvPr id="22564" name="Group 36"/>
          <p:cNvGrpSpPr>
            <a:grpSpLocks/>
          </p:cNvGrpSpPr>
          <p:nvPr/>
        </p:nvGrpSpPr>
        <p:grpSpPr bwMode="auto">
          <a:xfrm>
            <a:off x="6477000" y="3429000"/>
            <a:ext cx="533400" cy="533400"/>
            <a:chOff x="1824" y="2736"/>
            <a:chExt cx="336" cy="336"/>
          </a:xfrm>
        </p:grpSpPr>
        <p:sp>
          <p:nvSpPr>
            <p:cNvPr id="22565" name="Oval 3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66" name="Text Box 3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B</a:t>
              </a:r>
            </a:p>
          </p:txBody>
        </p:sp>
      </p:grpSp>
      <p:grpSp>
        <p:nvGrpSpPr>
          <p:cNvPr id="22567" name="Group 39"/>
          <p:cNvGrpSpPr>
            <a:grpSpLocks/>
          </p:cNvGrpSpPr>
          <p:nvPr/>
        </p:nvGrpSpPr>
        <p:grpSpPr bwMode="auto">
          <a:xfrm>
            <a:off x="6477000" y="5105400"/>
            <a:ext cx="533400" cy="533400"/>
            <a:chOff x="1824" y="2736"/>
            <a:chExt cx="336" cy="336"/>
          </a:xfrm>
        </p:grpSpPr>
        <p:sp>
          <p:nvSpPr>
            <p:cNvPr id="22568" name="Oval 4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69" name="Text Box 4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C</a:t>
              </a:r>
            </a:p>
          </p:txBody>
        </p:sp>
      </p:grpSp>
      <p:grpSp>
        <p:nvGrpSpPr>
          <p:cNvPr id="22570" name="Group 42"/>
          <p:cNvGrpSpPr>
            <a:grpSpLocks/>
          </p:cNvGrpSpPr>
          <p:nvPr/>
        </p:nvGrpSpPr>
        <p:grpSpPr bwMode="auto">
          <a:xfrm>
            <a:off x="8001000" y="5105400"/>
            <a:ext cx="533400" cy="533400"/>
            <a:chOff x="1824" y="2736"/>
            <a:chExt cx="336" cy="336"/>
          </a:xfrm>
        </p:grpSpPr>
        <p:sp>
          <p:nvSpPr>
            <p:cNvPr id="22571" name="Oval 4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72" name="Text Box 4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E</a:t>
              </a:r>
            </a:p>
          </p:txBody>
        </p:sp>
      </p:grpSp>
      <p:grpSp>
        <p:nvGrpSpPr>
          <p:cNvPr id="22573" name="Group 45"/>
          <p:cNvGrpSpPr>
            <a:grpSpLocks/>
          </p:cNvGrpSpPr>
          <p:nvPr/>
        </p:nvGrpSpPr>
        <p:grpSpPr bwMode="auto">
          <a:xfrm>
            <a:off x="8001000" y="3429000"/>
            <a:ext cx="533400" cy="533400"/>
            <a:chOff x="1824" y="2736"/>
            <a:chExt cx="336" cy="336"/>
          </a:xfrm>
        </p:grpSpPr>
        <p:sp>
          <p:nvSpPr>
            <p:cNvPr id="22574" name="Oval 46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75" name="Text Box 47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D</a:t>
              </a:r>
            </a:p>
          </p:txBody>
        </p:sp>
      </p:grpSp>
      <p:sp>
        <p:nvSpPr>
          <p:cNvPr id="22576" name="Line 48"/>
          <p:cNvSpPr>
            <a:spLocks noChangeShapeType="1"/>
          </p:cNvSpPr>
          <p:nvPr/>
        </p:nvSpPr>
        <p:spPr bwMode="auto">
          <a:xfrm flipV="1">
            <a:off x="5791200" y="38100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77" name="Line 49"/>
          <p:cNvSpPr>
            <a:spLocks noChangeShapeType="1"/>
          </p:cNvSpPr>
          <p:nvPr/>
        </p:nvSpPr>
        <p:spPr bwMode="auto">
          <a:xfrm>
            <a:off x="5791200" y="48006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78" name="Line 50"/>
          <p:cNvSpPr>
            <a:spLocks noChangeShapeType="1"/>
          </p:cNvSpPr>
          <p:nvPr/>
        </p:nvSpPr>
        <p:spPr bwMode="auto">
          <a:xfrm>
            <a:off x="7010400" y="5410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79" name="Line 51"/>
          <p:cNvSpPr>
            <a:spLocks noChangeShapeType="1"/>
          </p:cNvSpPr>
          <p:nvPr/>
        </p:nvSpPr>
        <p:spPr bwMode="auto">
          <a:xfrm flipV="1">
            <a:off x="8305800" y="39624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80" name="Line 52"/>
          <p:cNvSpPr>
            <a:spLocks noChangeShapeType="1"/>
          </p:cNvSpPr>
          <p:nvPr/>
        </p:nvSpPr>
        <p:spPr bwMode="auto">
          <a:xfrm flipV="1">
            <a:off x="6781800" y="39624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81" name="Line 53"/>
          <p:cNvSpPr>
            <a:spLocks noChangeShapeType="1"/>
          </p:cNvSpPr>
          <p:nvPr/>
        </p:nvSpPr>
        <p:spPr bwMode="auto">
          <a:xfrm>
            <a:off x="7010400" y="3657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82" name="Line 54"/>
          <p:cNvSpPr>
            <a:spLocks noChangeShapeType="1"/>
          </p:cNvSpPr>
          <p:nvPr/>
        </p:nvSpPr>
        <p:spPr bwMode="auto">
          <a:xfrm>
            <a:off x="6934200" y="38862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90" name="Oval 62"/>
          <p:cNvSpPr>
            <a:spLocks noChangeArrowheads="1"/>
          </p:cNvSpPr>
          <p:nvPr/>
        </p:nvSpPr>
        <p:spPr bwMode="auto">
          <a:xfrm>
            <a:off x="5867400" y="4114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91" name="Oval 63"/>
          <p:cNvSpPr>
            <a:spLocks noChangeArrowheads="1"/>
          </p:cNvSpPr>
          <p:nvPr/>
        </p:nvSpPr>
        <p:spPr bwMode="auto">
          <a:xfrm>
            <a:off x="7162800" y="4191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92" name="Oval 64"/>
          <p:cNvSpPr>
            <a:spLocks noChangeArrowheads="1"/>
          </p:cNvSpPr>
          <p:nvPr/>
        </p:nvSpPr>
        <p:spPr bwMode="auto">
          <a:xfrm>
            <a:off x="7620000" y="464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93" name="Oval 65"/>
          <p:cNvSpPr>
            <a:spLocks noChangeArrowheads="1"/>
          </p:cNvSpPr>
          <p:nvPr/>
        </p:nvSpPr>
        <p:spPr bwMode="auto">
          <a:xfrm>
            <a:off x="8153400" y="4343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94" name="Oval 66"/>
          <p:cNvSpPr>
            <a:spLocks noChangeArrowheads="1"/>
          </p:cNvSpPr>
          <p:nvPr/>
        </p:nvSpPr>
        <p:spPr bwMode="auto">
          <a:xfrm>
            <a:off x="7467600" y="3581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95" name="Oval 67"/>
          <p:cNvSpPr>
            <a:spLocks noChangeArrowheads="1"/>
          </p:cNvSpPr>
          <p:nvPr/>
        </p:nvSpPr>
        <p:spPr bwMode="auto">
          <a:xfrm>
            <a:off x="7086600" y="5257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96" name="Oval 68"/>
          <p:cNvSpPr>
            <a:spLocks noChangeArrowheads="1"/>
          </p:cNvSpPr>
          <p:nvPr/>
        </p:nvSpPr>
        <p:spPr bwMode="auto">
          <a:xfrm>
            <a:off x="7391400" y="5257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97" name="Oval 69"/>
          <p:cNvSpPr>
            <a:spLocks noChangeArrowheads="1"/>
          </p:cNvSpPr>
          <p:nvPr/>
        </p:nvSpPr>
        <p:spPr bwMode="auto">
          <a:xfrm>
            <a:off x="7696200" y="5257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98" name="AutoShape 70"/>
          <p:cNvSpPr>
            <a:spLocks noChangeArrowheads="1"/>
          </p:cNvSpPr>
          <p:nvPr/>
        </p:nvSpPr>
        <p:spPr bwMode="auto">
          <a:xfrm>
            <a:off x="3962400" y="4267200"/>
            <a:ext cx="1066800" cy="685800"/>
          </a:xfrm>
          <a:prstGeom prst="rightArrow">
            <a:avLst>
              <a:gd name="adj1" fmla="val 50000"/>
              <a:gd name="adj2" fmla="val 38889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99" name="Oval 71"/>
          <p:cNvSpPr>
            <a:spLocks noChangeArrowheads="1"/>
          </p:cNvSpPr>
          <p:nvPr/>
        </p:nvSpPr>
        <p:spPr bwMode="auto">
          <a:xfrm>
            <a:off x="6096000" y="3886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Shortest paths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795337"/>
          </a:xfrm>
        </p:spPr>
        <p:txBody>
          <a:bodyPr/>
          <a:lstStyle/>
          <a:p>
            <a:r>
              <a:rPr lang="en-US"/>
              <a:t>We can still use BFS</a:t>
            </a:r>
          </a:p>
        </p:txBody>
      </p:sp>
      <p:grpSp>
        <p:nvGrpSpPr>
          <p:cNvPr id="23585" name="Group 33"/>
          <p:cNvGrpSpPr>
            <a:grpSpLocks/>
          </p:cNvGrpSpPr>
          <p:nvPr/>
        </p:nvGrpSpPr>
        <p:grpSpPr bwMode="auto">
          <a:xfrm>
            <a:off x="2438400" y="4343400"/>
            <a:ext cx="533400" cy="533400"/>
            <a:chOff x="1824" y="2736"/>
            <a:chExt cx="336" cy="336"/>
          </a:xfrm>
        </p:grpSpPr>
        <p:sp>
          <p:nvSpPr>
            <p:cNvPr id="23586" name="Oval 3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87" name="Text Box 3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A</a:t>
              </a:r>
            </a:p>
          </p:txBody>
        </p:sp>
      </p:grpSp>
      <p:grpSp>
        <p:nvGrpSpPr>
          <p:cNvPr id="23588" name="Group 36"/>
          <p:cNvGrpSpPr>
            <a:grpSpLocks/>
          </p:cNvGrpSpPr>
          <p:nvPr/>
        </p:nvGrpSpPr>
        <p:grpSpPr bwMode="auto">
          <a:xfrm>
            <a:off x="3581400" y="3429000"/>
            <a:ext cx="533400" cy="533400"/>
            <a:chOff x="1824" y="2736"/>
            <a:chExt cx="336" cy="336"/>
          </a:xfrm>
        </p:grpSpPr>
        <p:sp>
          <p:nvSpPr>
            <p:cNvPr id="23589" name="Oval 3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90" name="Text Box 3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B</a:t>
              </a:r>
            </a:p>
          </p:txBody>
        </p:sp>
      </p:grpSp>
      <p:grpSp>
        <p:nvGrpSpPr>
          <p:cNvPr id="23591" name="Group 39"/>
          <p:cNvGrpSpPr>
            <a:grpSpLocks/>
          </p:cNvGrpSpPr>
          <p:nvPr/>
        </p:nvGrpSpPr>
        <p:grpSpPr bwMode="auto">
          <a:xfrm>
            <a:off x="3581400" y="5105400"/>
            <a:ext cx="533400" cy="533400"/>
            <a:chOff x="1824" y="2736"/>
            <a:chExt cx="336" cy="336"/>
          </a:xfrm>
        </p:grpSpPr>
        <p:sp>
          <p:nvSpPr>
            <p:cNvPr id="23592" name="Oval 4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93" name="Text Box 4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C</a:t>
              </a:r>
            </a:p>
          </p:txBody>
        </p:sp>
      </p:grpSp>
      <p:grpSp>
        <p:nvGrpSpPr>
          <p:cNvPr id="23594" name="Group 42"/>
          <p:cNvGrpSpPr>
            <a:grpSpLocks/>
          </p:cNvGrpSpPr>
          <p:nvPr/>
        </p:nvGrpSpPr>
        <p:grpSpPr bwMode="auto">
          <a:xfrm>
            <a:off x="5105400" y="5105400"/>
            <a:ext cx="533400" cy="533400"/>
            <a:chOff x="1824" y="2736"/>
            <a:chExt cx="336" cy="336"/>
          </a:xfrm>
        </p:grpSpPr>
        <p:sp>
          <p:nvSpPr>
            <p:cNvPr id="23595" name="Oval 43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96" name="Text Box 44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E</a:t>
              </a:r>
            </a:p>
          </p:txBody>
        </p:sp>
      </p:grpSp>
      <p:grpSp>
        <p:nvGrpSpPr>
          <p:cNvPr id="23597" name="Group 45"/>
          <p:cNvGrpSpPr>
            <a:grpSpLocks/>
          </p:cNvGrpSpPr>
          <p:nvPr/>
        </p:nvGrpSpPr>
        <p:grpSpPr bwMode="auto">
          <a:xfrm>
            <a:off x="5105400" y="3429000"/>
            <a:ext cx="533400" cy="533400"/>
            <a:chOff x="1824" y="2736"/>
            <a:chExt cx="336" cy="336"/>
          </a:xfrm>
        </p:grpSpPr>
        <p:sp>
          <p:nvSpPr>
            <p:cNvPr id="23598" name="Oval 46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99" name="Text Box 47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D</a:t>
              </a:r>
            </a:p>
          </p:txBody>
        </p:sp>
      </p:grpSp>
      <p:sp>
        <p:nvSpPr>
          <p:cNvPr id="23600" name="Line 48"/>
          <p:cNvSpPr>
            <a:spLocks noChangeShapeType="1"/>
          </p:cNvSpPr>
          <p:nvPr/>
        </p:nvSpPr>
        <p:spPr bwMode="auto">
          <a:xfrm flipV="1">
            <a:off x="2895600" y="38100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01" name="Line 49"/>
          <p:cNvSpPr>
            <a:spLocks noChangeShapeType="1"/>
          </p:cNvSpPr>
          <p:nvPr/>
        </p:nvSpPr>
        <p:spPr bwMode="auto">
          <a:xfrm>
            <a:off x="2895600" y="4800600"/>
            <a:ext cx="6858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02" name="Line 50"/>
          <p:cNvSpPr>
            <a:spLocks noChangeShapeType="1"/>
          </p:cNvSpPr>
          <p:nvPr/>
        </p:nvSpPr>
        <p:spPr bwMode="auto">
          <a:xfrm>
            <a:off x="4114800" y="5410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03" name="Line 51"/>
          <p:cNvSpPr>
            <a:spLocks noChangeShapeType="1"/>
          </p:cNvSpPr>
          <p:nvPr/>
        </p:nvSpPr>
        <p:spPr bwMode="auto">
          <a:xfrm flipV="1">
            <a:off x="5410200" y="39624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04" name="Line 52"/>
          <p:cNvSpPr>
            <a:spLocks noChangeShapeType="1"/>
          </p:cNvSpPr>
          <p:nvPr/>
        </p:nvSpPr>
        <p:spPr bwMode="auto">
          <a:xfrm flipV="1">
            <a:off x="3886200" y="3962400"/>
            <a:ext cx="0" cy="1143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05" name="Line 53"/>
          <p:cNvSpPr>
            <a:spLocks noChangeShapeType="1"/>
          </p:cNvSpPr>
          <p:nvPr/>
        </p:nvSpPr>
        <p:spPr bwMode="auto">
          <a:xfrm>
            <a:off x="4114800" y="3657600"/>
            <a:ext cx="99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06" name="Line 54"/>
          <p:cNvSpPr>
            <a:spLocks noChangeShapeType="1"/>
          </p:cNvSpPr>
          <p:nvPr/>
        </p:nvSpPr>
        <p:spPr bwMode="auto">
          <a:xfrm>
            <a:off x="4038600" y="38862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07" name="Oval 55"/>
          <p:cNvSpPr>
            <a:spLocks noChangeArrowheads="1"/>
          </p:cNvSpPr>
          <p:nvPr/>
        </p:nvSpPr>
        <p:spPr bwMode="auto">
          <a:xfrm>
            <a:off x="2971800" y="4114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08" name="Oval 56"/>
          <p:cNvSpPr>
            <a:spLocks noChangeArrowheads="1"/>
          </p:cNvSpPr>
          <p:nvPr/>
        </p:nvSpPr>
        <p:spPr bwMode="auto">
          <a:xfrm>
            <a:off x="4267200" y="4191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09" name="Oval 57"/>
          <p:cNvSpPr>
            <a:spLocks noChangeArrowheads="1"/>
          </p:cNvSpPr>
          <p:nvPr/>
        </p:nvSpPr>
        <p:spPr bwMode="auto">
          <a:xfrm>
            <a:off x="4724400" y="464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10" name="Oval 58"/>
          <p:cNvSpPr>
            <a:spLocks noChangeArrowheads="1"/>
          </p:cNvSpPr>
          <p:nvPr/>
        </p:nvSpPr>
        <p:spPr bwMode="auto">
          <a:xfrm>
            <a:off x="5257800" y="4343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11" name="Oval 59"/>
          <p:cNvSpPr>
            <a:spLocks noChangeArrowheads="1"/>
          </p:cNvSpPr>
          <p:nvPr/>
        </p:nvSpPr>
        <p:spPr bwMode="auto">
          <a:xfrm>
            <a:off x="4572000" y="3581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12" name="Oval 60"/>
          <p:cNvSpPr>
            <a:spLocks noChangeArrowheads="1"/>
          </p:cNvSpPr>
          <p:nvPr/>
        </p:nvSpPr>
        <p:spPr bwMode="auto">
          <a:xfrm>
            <a:off x="4191000" y="5257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13" name="Oval 61"/>
          <p:cNvSpPr>
            <a:spLocks noChangeArrowheads="1"/>
          </p:cNvSpPr>
          <p:nvPr/>
        </p:nvSpPr>
        <p:spPr bwMode="auto">
          <a:xfrm>
            <a:off x="4495800" y="5257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14" name="Oval 62"/>
          <p:cNvSpPr>
            <a:spLocks noChangeArrowheads="1"/>
          </p:cNvSpPr>
          <p:nvPr/>
        </p:nvSpPr>
        <p:spPr bwMode="auto">
          <a:xfrm>
            <a:off x="4800600" y="5257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16" name="Oval 64"/>
          <p:cNvSpPr>
            <a:spLocks noChangeArrowheads="1"/>
          </p:cNvSpPr>
          <p:nvPr/>
        </p:nvSpPr>
        <p:spPr bwMode="auto">
          <a:xfrm>
            <a:off x="3200400" y="3886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Shortest paths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795337"/>
          </a:xfrm>
        </p:spPr>
        <p:txBody>
          <a:bodyPr/>
          <a:lstStyle/>
          <a:p>
            <a:r>
              <a:rPr lang="en-US"/>
              <a:t>What is the problem?</a:t>
            </a:r>
          </a:p>
        </p:txBody>
      </p:sp>
      <p:grpSp>
        <p:nvGrpSpPr>
          <p:cNvPr id="25604" name="Group 4"/>
          <p:cNvGrpSpPr>
            <a:grpSpLocks/>
          </p:cNvGrpSpPr>
          <p:nvPr/>
        </p:nvGrpSpPr>
        <p:grpSpPr bwMode="auto">
          <a:xfrm>
            <a:off x="2438400" y="4343400"/>
            <a:ext cx="533400" cy="533400"/>
            <a:chOff x="1824" y="2736"/>
            <a:chExt cx="336" cy="336"/>
          </a:xfrm>
        </p:grpSpPr>
        <p:sp>
          <p:nvSpPr>
            <p:cNvPr id="25605" name="Oval 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06" name="Text Box 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A</a:t>
              </a:r>
            </a:p>
          </p:txBody>
        </p:sp>
      </p:grpSp>
      <p:grpSp>
        <p:nvGrpSpPr>
          <p:cNvPr id="25607" name="Group 7"/>
          <p:cNvGrpSpPr>
            <a:grpSpLocks/>
          </p:cNvGrpSpPr>
          <p:nvPr/>
        </p:nvGrpSpPr>
        <p:grpSpPr bwMode="auto">
          <a:xfrm>
            <a:off x="3581400" y="3429000"/>
            <a:ext cx="533400" cy="533400"/>
            <a:chOff x="1824" y="2736"/>
            <a:chExt cx="336" cy="336"/>
          </a:xfrm>
        </p:grpSpPr>
        <p:sp>
          <p:nvSpPr>
            <p:cNvPr id="25608" name="Oval 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09" name="Text Box 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B</a:t>
              </a:r>
            </a:p>
          </p:txBody>
        </p:sp>
      </p:grpSp>
      <p:grpSp>
        <p:nvGrpSpPr>
          <p:cNvPr id="25610" name="Group 10"/>
          <p:cNvGrpSpPr>
            <a:grpSpLocks/>
          </p:cNvGrpSpPr>
          <p:nvPr/>
        </p:nvGrpSpPr>
        <p:grpSpPr bwMode="auto">
          <a:xfrm>
            <a:off x="3581400" y="5105400"/>
            <a:ext cx="533400" cy="533400"/>
            <a:chOff x="1824" y="2736"/>
            <a:chExt cx="336" cy="336"/>
          </a:xfrm>
        </p:grpSpPr>
        <p:sp>
          <p:nvSpPr>
            <p:cNvPr id="25611" name="Oval 1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2" name="Text Box 1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C</a:t>
              </a:r>
            </a:p>
          </p:txBody>
        </p:sp>
      </p:grpSp>
      <p:grpSp>
        <p:nvGrpSpPr>
          <p:cNvPr id="25613" name="Group 13"/>
          <p:cNvGrpSpPr>
            <a:grpSpLocks/>
          </p:cNvGrpSpPr>
          <p:nvPr/>
        </p:nvGrpSpPr>
        <p:grpSpPr bwMode="auto">
          <a:xfrm>
            <a:off x="5105400" y="5105400"/>
            <a:ext cx="533400" cy="533400"/>
            <a:chOff x="1824" y="2736"/>
            <a:chExt cx="336" cy="336"/>
          </a:xfrm>
        </p:grpSpPr>
        <p:sp>
          <p:nvSpPr>
            <p:cNvPr id="25614" name="Oval 1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5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E</a:t>
              </a:r>
            </a:p>
          </p:txBody>
        </p:sp>
      </p:grpSp>
      <p:grpSp>
        <p:nvGrpSpPr>
          <p:cNvPr id="25616" name="Group 16"/>
          <p:cNvGrpSpPr>
            <a:grpSpLocks/>
          </p:cNvGrpSpPr>
          <p:nvPr/>
        </p:nvGrpSpPr>
        <p:grpSpPr bwMode="auto">
          <a:xfrm>
            <a:off x="5105400" y="3429000"/>
            <a:ext cx="533400" cy="533400"/>
            <a:chOff x="1824" y="2736"/>
            <a:chExt cx="336" cy="336"/>
          </a:xfrm>
        </p:grpSpPr>
        <p:sp>
          <p:nvSpPr>
            <p:cNvPr id="25617" name="Oval 1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8" name="Text Box 1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D</a:t>
              </a:r>
            </a:p>
          </p:txBody>
        </p:sp>
      </p:grpSp>
      <p:sp>
        <p:nvSpPr>
          <p:cNvPr id="25619" name="Line 19"/>
          <p:cNvSpPr>
            <a:spLocks noChangeShapeType="1"/>
          </p:cNvSpPr>
          <p:nvPr/>
        </p:nvSpPr>
        <p:spPr bwMode="auto">
          <a:xfrm flipV="1">
            <a:off x="2895600" y="38100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>
            <a:off x="2895600" y="4800600"/>
            <a:ext cx="6858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4114800" y="5410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 flipV="1">
            <a:off x="5410200" y="39624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 flipV="1">
            <a:off x="3886200" y="3962400"/>
            <a:ext cx="0" cy="1143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24" name="Line 24"/>
          <p:cNvSpPr>
            <a:spLocks noChangeShapeType="1"/>
          </p:cNvSpPr>
          <p:nvPr/>
        </p:nvSpPr>
        <p:spPr bwMode="auto">
          <a:xfrm>
            <a:off x="4114800" y="3657600"/>
            <a:ext cx="99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>
            <a:off x="4038600" y="3886200"/>
            <a:ext cx="1143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26" name="Oval 26"/>
          <p:cNvSpPr>
            <a:spLocks noChangeArrowheads="1"/>
          </p:cNvSpPr>
          <p:nvPr/>
        </p:nvSpPr>
        <p:spPr bwMode="auto">
          <a:xfrm>
            <a:off x="3200400" y="3886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27" name="Oval 27"/>
          <p:cNvSpPr>
            <a:spLocks noChangeArrowheads="1"/>
          </p:cNvSpPr>
          <p:nvPr/>
        </p:nvSpPr>
        <p:spPr bwMode="auto">
          <a:xfrm>
            <a:off x="4267200" y="4191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28" name="Oval 28"/>
          <p:cNvSpPr>
            <a:spLocks noChangeArrowheads="1"/>
          </p:cNvSpPr>
          <p:nvPr/>
        </p:nvSpPr>
        <p:spPr bwMode="auto">
          <a:xfrm>
            <a:off x="4724400" y="464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29" name="Oval 29"/>
          <p:cNvSpPr>
            <a:spLocks noChangeArrowheads="1"/>
          </p:cNvSpPr>
          <p:nvPr/>
        </p:nvSpPr>
        <p:spPr bwMode="auto">
          <a:xfrm>
            <a:off x="5257800" y="4343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30" name="Oval 30"/>
          <p:cNvSpPr>
            <a:spLocks noChangeArrowheads="1"/>
          </p:cNvSpPr>
          <p:nvPr/>
        </p:nvSpPr>
        <p:spPr bwMode="auto">
          <a:xfrm>
            <a:off x="4572000" y="3581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31" name="Oval 31"/>
          <p:cNvSpPr>
            <a:spLocks noChangeArrowheads="1"/>
          </p:cNvSpPr>
          <p:nvPr/>
        </p:nvSpPr>
        <p:spPr bwMode="auto">
          <a:xfrm>
            <a:off x="4191000" y="5257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32" name="Oval 32"/>
          <p:cNvSpPr>
            <a:spLocks noChangeArrowheads="1"/>
          </p:cNvSpPr>
          <p:nvPr/>
        </p:nvSpPr>
        <p:spPr bwMode="auto">
          <a:xfrm>
            <a:off x="4495800" y="5257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33" name="Oval 33"/>
          <p:cNvSpPr>
            <a:spLocks noChangeArrowheads="1"/>
          </p:cNvSpPr>
          <p:nvPr/>
        </p:nvSpPr>
        <p:spPr bwMode="auto">
          <a:xfrm>
            <a:off x="4800600" y="5257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34" name="Oval 34"/>
          <p:cNvSpPr>
            <a:spLocks noChangeArrowheads="1"/>
          </p:cNvSpPr>
          <p:nvPr/>
        </p:nvSpPr>
        <p:spPr bwMode="auto">
          <a:xfrm>
            <a:off x="2971800" y="4114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Shortest paths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1219200"/>
          </a:xfrm>
        </p:spPr>
        <p:txBody>
          <a:bodyPr/>
          <a:lstStyle/>
          <a:p>
            <a:r>
              <a:rPr lang="en-US"/>
              <a:t>Running time is dependent on the weights</a:t>
            </a:r>
          </a:p>
        </p:txBody>
      </p:sp>
      <p:grpSp>
        <p:nvGrpSpPr>
          <p:cNvPr id="26658" name="Group 34"/>
          <p:cNvGrpSpPr>
            <a:grpSpLocks/>
          </p:cNvGrpSpPr>
          <p:nvPr/>
        </p:nvGrpSpPr>
        <p:grpSpPr bwMode="auto">
          <a:xfrm>
            <a:off x="2362200" y="4343400"/>
            <a:ext cx="533400" cy="533400"/>
            <a:chOff x="1824" y="2736"/>
            <a:chExt cx="336" cy="336"/>
          </a:xfrm>
        </p:grpSpPr>
        <p:sp>
          <p:nvSpPr>
            <p:cNvPr id="26659" name="Oval 35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60" name="Text Box 36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A</a:t>
              </a:r>
            </a:p>
          </p:txBody>
        </p:sp>
      </p:grpSp>
      <p:grpSp>
        <p:nvGrpSpPr>
          <p:cNvPr id="26661" name="Group 37"/>
          <p:cNvGrpSpPr>
            <a:grpSpLocks/>
          </p:cNvGrpSpPr>
          <p:nvPr/>
        </p:nvGrpSpPr>
        <p:grpSpPr bwMode="auto">
          <a:xfrm>
            <a:off x="3505200" y="3429000"/>
            <a:ext cx="533400" cy="533400"/>
            <a:chOff x="1824" y="2736"/>
            <a:chExt cx="336" cy="336"/>
          </a:xfrm>
        </p:grpSpPr>
        <p:sp>
          <p:nvSpPr>
            <p:cNvPr id="26662" name="Oval 38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63" name="Text Box 39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B</a:t>
              </a:r>
            </a:p>
          </p:txBody>
        </p:sp>
      </p:grpSp>
      <p:grpSp>
        <p:nvGrpSpPr>
          <p:cNvPr id="26664" name="Group 40"/>
          <p:cNvGrpSpPr>
            <a:grpSpLocks/>
          </p:cNvGrpSpPr>
          <p:nvPr/>
        </p:nvGrpSpPr>
        <p:grpSpPr bwMode="auto">
          <a:xfrm>
            <a:off x="3505200" y="5105400"/>
            <a:ext cx="533400" cy="533400"/>
            <a:chOff x="1824" y="2736"/>
            <a:chExt cx="336" cy="336"/>
          </a:xfrm>
        </p:grpSpPr>
        <p:sp>
          <p:nvSpPr>
            <p:cNvPr id="26665" name="Oval 41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66" name="Text Box 42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C</a:t>
              </a:r>
            </a:p>
          </p:txBody>
        </p:sp>
      </p:grpSp>
      <p:sp>
        <p:nvSpPr>
          <p:cNvPr id="26673" name="Line 49"/>
          <p:cNvSpPr>
            <a:spLocks noChangeShapeType="1"/>
          </p:cNvSpPr>
          <p:nvPr/>
        </p:nvSpPr>
        <p:spPr bwMode="auto">
          <a:xfrm flipV="1">
            <a:off x="2819400" y="38100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74" name="Line 50"/>
          <p:cNvSpPr>
            <a:spLocks noChangeShapeType="1"/>
          </p:cNvSpPr>
          <p:nvPr/>
        </p:nvSpPr>
        <p:spPr bwMode="auto">
          <a:xfrm>
            <a:off x="2819400" y="48006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77" name="Line 53"/>
          <p:cNvSpPr>
            <a:spLocks noChangeShapeType="1"/>
          </p:cNvSpPr>
          <p:nvPr/>
        </p:nvSpPr>
        <p:spPr bwMode="auto">
          <a:xfrm flipV="1">
            <a:off x="3810000" y="39624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80" name="Text Box 56"/>
          <p:cNvSpPr txBox="1">
            <a:spLocks noChangeArrowheads="1"/>
          </p:cNvSpPr>
          <p:nvPr/>
        </p:nvSpPr>
        <p:spPr bwMode="auto">
          <a:xfrm>
            <a:off x="2819400" y="5119688"/>
            <a:ext cx="45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26681" name="Text Box 57"/>
          <p:cNvSpPr txBox="1">
            <a:spLocks noChangeArrowheads="1"/>
          </p:cNvSpPr>
          <p:nvPr/>
        </p:nvSpPr>
        <p:spPr bwMode="auto">
          <a:xfrm>
            <a:off x="3886200" y="4267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26682" name="Text Box 58"/>
          <p:cNvSpPr txBox="1">
            <a:spLocks noChangeArrowheads="1"/>
          </p:cNvSpPr>
          <p:nvPr/>
        </p:nvSpPr>
        <p:spPr bwMode="auto">
          <a:xfrm>
            <a:off x="2819400" y="3733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</a:p>
        </p:txBody>
      </p:sp>
      <p:grpSp>
        <p:nvGrpSpPr>
          <p:cNvPr id="26687" name="Group 63"/>
          <p:cNvGrpSpPr>
            <a:grpSpLocks/>
          </p:cNvGrpSpPr>
          <p:nvPr/>
        </p:nvGrpSpPr>
        <p:grpSpPr bwMode="auto">
          <a:xfrm>
            <a:off x="5257800" y="4267200"/>
            <a:ext cx="533400" cy="533400"/>
            <a:chOff x="1824" y="2736"/>
            <a:chExt cx="336" cy="336"/>
          </a:xfrm>
        </p:grpSpPr>
        <p:sp>
          <p:nvSpPr>
            <p:cNvPr id="26688" name="Oval 64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89" name="Text Box 65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A</a:t>
              </a:r>
            </a:p>
          </p:txBody>
        </p:sp>
      </p:grpSp>
      <p:grpSp>
        <p:nvGrpSpPr>
          <p:cNvPr id="26690" name="Group 66"/>
          <p:cNvGrpSpPr>
            <a:grpSpLocks/>
          </p:cNvGrpSpPr>
          <p:nvPr/>
        </p:nvGrpSpPr>
        <p:grpSpPr bwMode="auto">
          <a:xfrm>
            <a:off x="6400800" y="3352800"/>
            <a:ext cx="533400" cy="533400"/>
            <a:chOff x="1824" y="2736"/>
            <a:chExt cx="336" cy="336"/>
          </a:xfrm>
        </p:grpSpPr>
        <p:sp>
          <p:nvSpPr>
            <p:cNvPr id="26691" name="Oval 67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92" name="Text Box 68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B</a:t>
              </a:r>
            </a:p>
          </p:txBody>
        </p:sp>
      </p:grpSp>
      <p:grpSp>
        <p:nvGrpSpPr>
          <p:cNvPr id="26693" name="Group 69"/>
          <p:cNvGrpSpPr>
            <a:grpSpLocks/>
          </p:cNvGrpSpPr>
          <p:nvPr/>
        </p:nvGrpSpPr>
        <p:grpSpPr bwMode="auto">
          <a:xfrm>
            <a:off x="6400800" y="5029200"/>
            <a:ext cx="533400" cy="533400"/>
            <a:chOff x="1824" y="2736"/>
            <a:chExt cx="336" cy="336"/>
          </a:xfrm>
        </p:grpSpPr>
        <p:sp>
          <p:nvSpPr>
            <p:cNvPr id="26694" name="Oval 70"/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95" name="Text Box 71"/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C</a:t>
              </a:r>
            </a:p>
          </p:txBody>
        </p:sp>
      </p:grpSp>
      <p:sp>
        <p:nvSpPr>
          <p:cNvPr id="26696" name="Line 72"/>
          <p:cNvSpPr>
            <a:spLocks noChangeShapeType="1"/>
          </p:cNvSpPr>
          <p:nvPr/>
        </p:nvSpPr>
        <p:spPr bwMode="auto">
          <a:xfrm flipV="1">
            <a:off x="5715000" y="37338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97" name="Line 73"/>
          <p:cNvSpPr>
            <a:spLocks noChangeShapeType="1"/>
          </p:cNvSpPr>
          <p:nvPr/>
        </p:nvSpPr>
        <p:spPr bwMode="auto">
          <a:xfrm>
            <a:off x="5715000" y="47244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98" name="Line 74"/>
          <p:cNvSpPr>
            <a:spLocks noChangeShapeType="1"/>
          </p:cNvSpPr>
          <p:nvPr/>
        </p:nvSpPr>
        <p:spPr bwMode="auto">
          <a:xfrm flipV="1">
            <a:off x="6705600" y="3886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99" name="Text Box 75"/>
          <p:cNvSpPr txBox="1">
            <a:spLocks noChangeArrowheads="1"/>
          </p:cNvSpPr>
          <p:nvPr/>
        </p:nvSpPr>
        <p:spPr bwMode="auto">
          <a:xfrm>
            <a:off x="5486400" y="51054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200</a:t>
            </a:r>
          </a:p>
        </p:txBody>
      </p:sp>
      <p:sp>
        <p:nvSpPr>
          <p:cNvPr id="26700" name="Text Box 76"/>
          <p:cNvSpPr txBox="1">
            <a:spLocks noChangeArrowheads="1"/>
          </p:cNvSpPr>
          <p:nvPr/>
        </p:nvSpPr>
        <p:spPr bwMode="auto">
          <a:xfrm>
            <a:off x="6781800" y="4191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50</a:t>
            </a:r>
          </a:p>
        </p:txBody>
      </p:sp>
      <p:sp>
        <p:nvSpPr>
          <p:cNvPr id="26701" name="Text Box 77"/>
          <p:cNvSpPr txBox="1">
            <a:spLocks noChangeArrowheads="1"/>
          </p:cNvSpPr>
          <p:nvPr/>
        </p:nvSpPr>
        <p:spPr bwMode="auto">
          <a:xfrm>
            <a:off x="5486400" y="3657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2371</TotalTime>
  <Words>6359</Words>
  <Application>Microsoft PowerPoint</Application>
  <PresentationFormat>On-screen Show (4:3)</PresentationFormat>
  <Paragraphs>1047</Paragraphs>
  <Slides>37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Network</vt:lpstr>
      <vt:lpstr>Dijkstra’s Algorithm: single source shortest paths</vt:lpstr>
      <vt:lpstr>Shortest paths</vt:lpstr>
      <vt:lpstr>Shortest paths</vt:lpstr>
      <vt:lpstr>Shortest paths</vt:lpstr>
      <vt:lpstr>Shortest paths</vt:lpstr>
      <vt:lpstr>Shortest paths</vt:lpstr>
      <vt:lpstr>Shortest paths</vt:lpstr>
      <vt:lpstr>Shortest paths</vt:lpstr>
      <vt:lpstr>Shortest paths</vt:lpstr>
      <vt:lpstr>Shortest paths</vt:lpstr>
      <vt:lpstr>Shortest paths</vt:lpstr>
      <vt:lpstr>Shortest paths</vt:lpstr>
      <vt:lpstr>Shortest paths</vt:lpstr>
      <vt:lpstr>Dijkstra’s algorithm</vt:lpstr>
      <vt:lpstr>Dijkstra’s algorithm</vt:lpstr>
      <vt:lpstr>Dijkstra’s algorithm</vt:lpstr>
      <vt:lpstr>Dijkstra’s algorithm</vt:lpstr>
      <vt:lpstr>Dijkstra’s algorithm</vt:lpstr>
      <vt:lpstr>Dijkstra’s algorithm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Dave Kauchak</cp:lastModifiedBy>
  <cp:revision>235</cp:revision>
  <dcterms:created xsi:type="dcterms:W3CDTF">2010-04-29T15:58:10Z</dcterms:created>
  <dcterms:modified xsi:type="dcterms:W3CDTF">2010-04-29T17:02:51Z</dcterms:modified>
</cp:coreProperties>
</file>