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407" r:id="rId16"/>
    <p:sldId id="408" r:id="rId17"/>
    <p:sldId id="409" r:id="rId18"/>
    <p:sldId id="410" r:id="rId19"/>
    <p:sldId id="411" r:id="rId20"/>
    <p:sldId id="274" r:id="rId21"/>
    <p:sldId id="412" r:id="rId22"/>
    <p:sldId id="413" r:id="rId23"/>
    <p:sldId id="415" r:id="rId24"/>
    <p:sldId id="423" r:id="rId25"/>
    <p:sldId id="414" r:id="rId26"/>
    <p:sldId id="424" r:id="rId27"/>
    <p:sldId id="416" r:id="rId28"/>
    <p:sldId id="418" r:id="rId29"/>
    <p:sldId id="419" r:id="rId30"/>
    <p:sldId id="420" r:id="rId31"/>
    <p:sldId id="422" r:id="rId32"/>
    <p:sldId id="431" r:id="rId33"/>
    <p:sldId id="426" r:id="rId34"/>
    <p:sldId id="427" r:id="rId35"/>
    <p:sldId id="428" r:id="rId36"/>
    <p:sldId id="429" r:id="rId37"/>
    <p:sldId id="43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F50BEF"/>
    <a:srgbClr val="1F02F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887" autoAdjust="0"/>
    <p:restoredTop sz="94660"/>
  </p:normalViewPr>
  <p:slideViewPr>
    <p:cSldViewPr>
      <p:cViewPr varScale="1">
        <p:scale>
          <a:sx n="105" d="100"/>
          <a:sy n="105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heme" Target="theme/theme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9640E9-20D6-2B42-9F75-A3BF6D32355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333291-E9F3-664B-B148-A7376D62D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902529-0475-5642-89ED-13A16BEF2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28128E-660C-894E-AF9F-8D576A1E7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E85157-FB26-7948-8765-BCD08AB5E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71BEE6-3D21-AA43-AC0A-12B4C0B52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FB4C04-3E6B-FE4A-BA69-D2C69B8E2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43217E-8398-2D4E-8A66-351023FFE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3BF523-5D7F-8F4A-815A-2F9364E06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EC156D-B1B9-5040-BC4E-FFF198E20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C83D9C-B60F-0047-B962-F97CA5A10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D0D3C48-403F-4542-BD5D-C225703B0CB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/>
              <a:t>Dijkstra’s</a:t>
            </a:r>
            <a:r>
              <a:rPr lang="en-US" sz="3200" dirty="0" smtClean="0"/>
              <a:t> Algorithm:</a:t>
            </a:r>
            <a:br>
              <a:rPr lang="en-US" sz="3200" dirty="0" smtClean="0"/>
            </a:br>
            <a:r>
              <a:rPr lang="en-US" sz="3200" dirty="0" smtClean="0"/>
              <a:t>single source shortest paths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Kauchak</a:t>
            </a:r>
          </a:p>
          <a:p>
            <a:r>
              <a:rPr lang="en-US" dirty="0" smtClean="0"/>
              <a:t>cs62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5" name="Line 57"/>
          <p:cNvSpPr>
            <a:spLocks noChangeShapeType="1"/>
          </p:cNvSpPr>
          <p:nvPr/>
        </p:nvSpPr>
        <p:spPr bwMode="auto">
          <a:xfrm flipH="1" flipV="1">
            <a:off x="76200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72390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V="1">
            <a:off x="65532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381000" y="4114800"/>
            <a:ext cx="533400" cy="533400"/>
            <a:chOff x="1824" y="2736"/>
            <a:chExt cx="336" cy="336"/>
          </a:xfrm>
        </p:grpSpPr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1524000" y="3200400"/>
            <a:ext cx="533400" cy="533400"/>
            <a:chOff x="1824" y="2736"/>
            <a:chExt cx="336" cy="336"/>
          </a:xfrm>
        </p:grpSpPr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1524000" y="4876800"/>
            <a:ext cx="533400" cy="533400"/>
            <a:chOff x="1824" y="2736"/>
            <a:chExt cx="336" cy="336"/>
          </a:xfrm>
        </p:grpSpPr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838200" y="3581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838200" y="4572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V="1">
            <a:off x="1828800" y="3733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09600" y="4953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905000" y="4038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09600" y="3505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</a:t>
            </a:r>
          </a:p>
        </p:txBody>
      </p: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4267200" y="4038600"/>
            <a:ext cx="533400" cy="533400"/>
            <a:chOff x="1824" y="2736"/>
            <a:chExt cx="336" cy="336"/>
          </a:xfrm>
        </p:grpSpPr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7239000" y="2971800"/>
            <a:ext cx="533400" cy="533400"/>
            <a:chOff x="1824" y="2736"/>
            <a:chExt cx="336" cy="336"/>
          </a:xfrm>
        </p:grpSpPr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7924800" y="5181600"/>
            <a:ext cx="533400" cy="533400"/>
            <a:chOff x="1824" y="2736"/>
            <a:chExt cx="336" cy="336"/>
          </a:xfrm>
        </p:grpSpPr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27682" name="AutoShape 34"/>
          <p:cNvSpPr>
            <a:spLocks noChangeArrowheads="1"/>
          </p:cNvSpPr>
          <p:nvPr/>
        </p:nvSpPr>
        <p:spPr bwMode="auto">
          <a:xfrm>
            <a:off x="2819400" y="3962400"/>
            <a:ext cx="1066800" cy="685800"/>
          </a:xfrm>
          <a:prstGeom prst="rightArrow">
            <a:avLst>
              <a:gd name="adj1" fmla="val 50000"/>
              <a:gd name="adj2" fmla="val 388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47244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79248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47244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48768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7" name="Oval 39"/>
          <p:cNvSpPr>
            <a:spLocks noChangeArrowheads="1"/>
          </p:cNvSpPr>
          <p:nvPr/>
        </p:nvSpPr>
        <p:spPr bwMode="auto">
          <a:xfrm>
            <a:off x="518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6629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693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4876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2" name="Oval 44"/>
          <p:cNvSpPr>
            <a:spLocks noChangeArrowheads="1"/>
          </p:cNvSpPr>
          <p:nvPr/>
        </p:nvSpPr>
        <p:spPr bwMode="auto">
          <a:xfrm>
            <a:off x="51816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3" name="Oval 45"/>
          <p:cNvSpPr>
            <a:spLocks noChangeArrowheads="1"/>
          </p:cNvSpPr>
          <p:nvPr/>
        </p:nvSpPr>
        <p:spPr bwMode="auto">
          <a:xfrm>
            <a:off x="5486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4" name="Oval 46"/>
          <p:cNvSpPr>
            <a:spLocks noChangeArrowheads="1"/>
          </p:cNvSpPr>
          <p:nvPr/>
        </p:nvSpPr>
        <p:spPr bwMode="auto">
          <a:xfrm>
            <a:off x="57912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5" name="Oval 47"/>
          <p:cNvSpPr>
            <a:spLocks noChangeArrowheads="1"/>
          </p:cNvSpPr>
          <p:nvPr/>
        </p:nvSpPr>
        <p:spPr bwMode="auto">
          <a:xfrm>
            <a:off x="7315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6" name="Oval 48"/>
          <p:cNvSpPr>
            <a:spLocks noChangeArrowheads="1"/>
          </p:cNvSpPr>
          <p:nvPr/>
        </p:nvSpPr>
        <p:spPr bwMode="auto">
          <a:xfrm>
            <a:off x="76200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79248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78486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>
            <a:off x="75438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 flipV="1">
            <a:off x="58674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60960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 flipH="1" flipV="1">
            <a:off x="77724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 flipH="1" flipV="1">
            <a:off x="51816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8006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41148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grpSp>
        <p:nvGrpSpPr>
          <p:cNvPr id="28693" name="Group 21"/>
          <p:cNvGrpSpPr>
            <a:grpSpLocks/>
          </p:cNvGrpSpPr>
          <p:nvPr/>
        </p:nvGrpSpPr>
        <p:grpSpPr bwMode="auto">
          <a:xfrm>
            <a:off x="1828800" y="4038600"/>
            <a:ext cx="533400" cy="533400"/>
            <a:chOff x="1824" y="2736"/>
            <a:chExt cx="336" cy="336"/>
          </a:xfrm>
        </p:grpSpPr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Text Box 23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4800600" y="2971800"/>
            <a:ext cx="533400" cy="533400"/>
            <a:chOff x="1824" y="2736"/>
            <a:chExt cx="336" cy="336"/>
          </a:xfrm>
        </p:grpSpPr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Text Box 2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5486400" y="5181600"/>
            <a:ext cx="533400" cy="533400"/>
            <a:chOff x="1824" y="2736"/>
            <a:chExt cx="336" cy="336"/>
          </a:xfrm>
        </p:grpSpPr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2860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54864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2860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2438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27432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4191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24384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4876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54102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51054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 flipV="1">
            <a:off x="34290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36576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 flipH="1" flipV="1">
            <a:off x="53340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3" name="Freeform 51"/>
          <p:cNvSpPr>
            <a:spLocks/>
          </p:cNvSpPr>
          <p:nvPr/>
        </p:nvSpPr>
        <p:spPr bwMode="auto">
          <a:xfrm>
            <a:off x="2362200" y="3048000"/>
            <a:ext cx="406400" cy="266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96" y="1680"/>
              </a:cxn>
            </a:cxnLst>
            <a:rect l="0" t="0" r="r" b="b"/>
            <a:pathLst>
              <a:path w="256" h="1680">
                <a:moveTo>
                  <a:pt x="0" y="0"/>
                </a:moveTo>
                <a:cubicBezTo>
                  <a:pt x="112" y="220"/>
                  <a:pt x="224" y="440"/>
                  <a:pt x="240" y="720"/>
                </a:cubicBezTo>
                <a:cubicBezTo>
                  <a:pt x="256" y="1000"/>
                  <a:pt x="176" y="1340"/>
                  <a:pt x="96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 flipH="1" flipV="1">
            <a:off x="51816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48006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41148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828800" y="4038600"/>
            <a:ext cx="533400" cy="533400"/>
            <a:chOff x="1824" y="2736"/>
            <a:chExt cx="336" cy="336"/>
          </a:xfrm>
        </p:grpSpPr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4800600" y="2971800"/>
            <a:ext cx="533400" cy="533400"/>
            <a:chOff x="1824" y="2736"/>
            <a:chExt cx="336" cy="336"/>
          </a:xfrm>
        </p:grpSpPr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5486400" y="5181600"/>
            <a:ext cx="533400" cy="533400"/>
            <a:chOff x="1824" y="2736"/>
            <a:chExt cx="336" cy="336"/>
          </a:xfrm>
        </p:grpSpPr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22860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4864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22860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438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27432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4191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24384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4876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54102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51054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V="1">
            <a:off x="34290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36576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 flipV="1">
            <a:off x="53340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1" name="Freeform 35"/>
          <p:cNvSpPr>
            <a:spLocks/>
          </p:cNvSpPr>
          <p:nvPr/>
        </p:nvSpPr>
        <p:spPr bwMode="auto">
          <a:xfrm>
            <a:off x="2667000" y="3048000"/>
            <a:ext cx="406400" cy="266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96" y="1680"/>
              </a:cxn>
            </a:cxnLst>
            <a:rect l="0" t="0" r="r" b="b"/>
            <a:pathLst>
              <a:path w="256" h="1680">
                <a:moveTo>
                  <a:pt x="0" y="0"/>
                </a:moveTo>
                <a:cubicBezTo>
                  <a:pt x="112" y="220"/>
                  <a:pt x="224" y="440"/>
                  <a:pt x="240" y="720"/>
                </a:cubicBezTo>
                <a:cubicBezTo>
                  <a:pt x="256" y="1000"/>
                  <a:pt x="176" y="1340"/>
                  <a:pt x="96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flipH="1" flipV="1">
            <a:off x="51816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48006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41148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1828800" y="4038600"/>
            <a:ext cx="533400" cy="533400"/>
            <a:chOff x="1824" y="2736"/>
            <a:chExt cx="336" cy="336"/>
          </a:xfrm>
        </p:grpSpPr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4800600" y="2971800"/>
            <a:ext cx="533400" cy="533400"/>
            <a:chOff x="1824" y="2736"/>
            <a:chExt cx="336" cy="336"/>
          </a:xfrm>
        </p:grpSpPr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5486400" y="5181600"/>
            <a:ext cx="533400" cy="533400"/>
            <a:chOff x="1824" y="2736"/>
            <a:chExt cx="336" cy="336"/>
          </a:xfrm>
        </p:grpSpPr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22860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54864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2860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2438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27432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4191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24384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4" name="Oval 24"/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5" name="Oval 25"/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6" name="Oval 26"/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7" name="Oval 27"/>
          <p:cNvSpPr>
            <a:spLocks noChangeArrowheads="1"/>
          </p:cNvSpPr>
          <p:nvPr/>
        </p:nvSpPr>
        <p:spPr bwMode="auto">
          <a:xfrm>
            <a:off x="4876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9" name="Oval 29"/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" name="Oval 30"/>
          <p:cNvSpPr>
            <a:spLocks noChangeArrowheads="1"/>
          </p:cNvSpPr>
          <p:nvPr/>
        </p:nvSpPr>
        <p:spPr bwMode="auto">
          <a:xfrm>
            <a:off x="54102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1" name="Oval 31"/>
          <p:cNvSpPr>
            <a:spLocks noChangeArrowheads="1"/>
          </p:cNvSpPr>
          <p:nvPr/>
        </p:nvSpPr>
        <p:spPr bwMode="auto">
          <a:xfrm>
            <a:off x="51054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34290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36576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 flipV="1">
            <a:off x="53340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5" name="Freeform 35"/>
          <p:cNvSpPr>
            <a:spLocks/>
          </p:cNvSpPr>
          <p:nvPr/>
        </p:nvSpPr>
        <p:spPr bwMode="auto">
          <a:xfrm>
            <a:off x="3403600" y="3048000"/>
            <a:ext cx="406400" cy="266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96" y="1680"/>
              </a:cxn>
            </a:cxnLst>
            <a:rect l="0" t="0" r="r" b="b"/>
            <a:pathLst>
              <a:path w="256" h="1680">
                <a:moveTo>
                  <a:pt x="0" y="0"/>
                </a:moveTo>
                <a:cubicBezTo>
                  <a:pt x="112" y="220"/>
                  <a:pt x="224" y="440"/>
                  <a:pt x="240" y="720"/>
                </a:cubicBezTo>
                <a:cubicBezTo>
                  <a:pt x="256" y="1000"/>
                  <a:pt x="176" y="1340"/>
                  <a:pt x="96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Nothing will change as we expand the frontier until we’ve gone out 100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981200"/>
            <a:ext cx="419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a priority queue to keep track of the next shortest path from the starting vertex</a:t>
            </a:r>
          </a:p>
          <a:p>
            <a:endParaRPr lang="en-US" dirty="0" smtClean="0"/>
          </a:p>
          <a:p>
            <a:r>
              <a:rPr lang="en-US" dirty="0" smtClean="0"/>
              <a:t>Vertices are kept in three sets:</a:t>
            </a:r>
          </a:p>
          <a:p>
            <a:pPr>
              <a:buFont typeface="Arial"/>
              <a:buChar char="•"/>
            </a:pPr>
            <a:r>
              <a:rPr lang="en-US" dirty="0" smtClean="0"/>
              <a:t> “visited”: those vertices who’s correct paths have been found.  This occurs when a vertex is popped off the queue</a:t>
            </a:r>
          </a:p>
          <a:p>
            <a:pPr>
              <a:buFont typeface="Arial"/>
              <a:buChar char="•"/>
            </a:pPr>
            <a:r>
              <a:rPr lang="en-US" dirty="0" smtClean="0"/>
              <a:t> “frontier”: those vertices that we know about and have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path for, but not necessarily the vertices’ shortest paths.  Vertices on the frontier are in the queue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“rest”: the remaining vertices that we have not seen yet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209800"/>
            <a:ext cx="3429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enqueue</a:t>
            </a:r>
            <a:r>
              <a:rPr lang="en-US" dirty="0"/>
              <a:t> start; </a:t>
            </a:r>
            <a:r>
              <a:rPr lang="en-US" dirty="0" smtClean="0"/>
              <a:t> while </a:t>
            </a:r>
            <a:r>
              <a:rPr lang="en-US" dirty="0"/>
              <a:t>(queue not empty) { </a:t>
            </a:r>
            <a:r>
              <a:rPr lang="en-US" dirty="0" smtClean="0"/>
              <a:t>   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/>
              <a:t>;  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dirty="0"/>
              <a:t> is not visited) {      </a:t>
            </a:r>
            <a:r>
              <a:rPr lang="en-US" dirty="0" smtClean="0"/>
              <a:t> visit </a:t>
            </a:r>
            <a:r>
              <a:rPr lang="en-US" dirty="0" err="1"/>
              <a:t>v</a:t>
            </a:r>
            <a:r>
              <a:rPr lang="en-US" dirty="0"/>
              <a:t>;      </a:t>
            </a:r>
            <a:r>
              <a:rPr lang="en-US" dirty="0" smtClean="0"/>
              <a:t> </a:t>
            </a:r>
            <a:r>
              <a:rPr lang="en-US" dirty="0" err="1" smtClean="0"/>
              <a:t>enqueue</a:t>
            </a:r>
            <a:r>
              <a:rPr lang="en-US" dirty="0" smtClean="0"/>
              <a:t> </a:t>
            </a:r>
            <a:r>
              <a:rPr lang="en-US" dirty="0"/>
              <a:t>all</a:t>
            </a:r>
            <a:r>
              <a:rPr lang="en-US" dirty="0" smtClean="0"/>
              <a:t> of </a:t>
            </a:r>
            <a:r>
              <a:rPr lang="en-US" dirty="0" err="1" smtClean="0"/>
              <a:t>v’s</a:t>
            </a:r>
            <a:r>
              <a:rPr lang="en-US" dirty="0" smtClean="0"/>
              <a:t> </a:t>
            </a:r>
            <a:r>
              <a:rPr lang="en-US" dirty="0"/>
              <a:t>neighbors;    </a:t>
            </a:r>
            <a:r>
              <a:rPr lang="en-US" dirty="0" smtClean="0"/>
              <a:t> }  }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676400"/>
            <a:ext cx="882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BFS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</a:t>
            </a:r>
            <a:r>
              <a:rPr lang="en-US" sz="1200" b="1" dirty="0" smtClean="0">
                <a:solidFill>
                  <a:srgbClr val="FF0000"/>
                </a:solidFill>
              </a:rPr>
              <a:t>parents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b="1" dirty="0" err="1" smtClean="0">
                <a:solidFill>
                  <a:srgbClr val="FF0000"/>
                </a:solidFill>
              </a:rPr>
              <a:t>parents[n</a:t>
            </a:r>
            <a:r>
              <a:rPr lang="en-US" sz="1200" b="1" dirty="0" smtClean="0">
                <a:solidFill>
                  <a:srgbClr val="FF0000"/>
                </a:solidFill>
              </a:rPr>
              <a:t>] = </a:t>
            </a:r>
            <a:r>
              <a:rPr lang="en-US" sz="1200" b="1" dirty="0" err="1" smtClean="0">
                <a:solidFill>
                  <a:srgbClr val="FF0000"/>
                </a:solidFill>
              </a:rPr>
              <a:t>v</a:t>
            </a:r>
            <a:r>
              <a:rPr lang="en-US" sz="12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b="1" dirty="0" err="1" smtClean="0">
                <a:solidFill>
                  <a:srgbClr val="FF0000"/>
                </a:solidFill>
              </a:rPr>
              <a:t>parents[n</a:t>
            </a:r>
            <a:r>
              <a:rPr lang="en-US" sz="1200" b="1" dirty="0" smtClean="0">
                <a:solidFill>
                  <a:srgbClr val="FF0000"/>
                </a:solidFill>
              </a:rPr>
              <a:t>] = </a:t>
            </a:r>
            <a:r>
              <a:rPr lang="en-US" sz="1200" b="1" dirty="0" err="1" smtClean="0">
                <a:solidFill>
                  <a:srgbClr val="FF0000"/>
                </a:solidFill>
              </a:rPr>
              <a:t>v</a:t>
            </a:r>
            <a:r>
              <a:rPr lang="en-US" sz="12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209800"/>
            <a:ext cx="3429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enqueue</a:t>
            </a:r>
            <a:r>
              <a:rPr lang="en-US" dirty="0"/>
              <a:t> start; </a:t>
            </a:r>
            <a:r>
              <a:rPr lang="en-US" dirty="0" smtClean="0"/>
              <a:t> while </a:t>
            </a:r>
            <a:r>
              <a:rPr lang="en-US" dirty="0"/>
              <a:t>(queue not empty) { </a:t>
            </a:r>
            <a:r>
              <a:rPr lang="en-US" dirty="0" smtClean="0"/>
              <a:t>   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/>
              <a:t>;  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dirty="0"/>
              <a:t> is not visited) {      </a:t>
            </a:r>
            <a:r>
              <a:rPr lang="en-US" dirty="0" smtClean="0"/>
              <a:t> visit </a:t>
            </a:r>
            <a:r>
              <a:rPr lang="en-US" dirty="0" err="1"/>
              <a:t>v</a:t>
            </a:r>
            <a:r>
              <a:rPr lang="en-US" dirty="0"/>
              <a:t>;      </a:t>
            </a:r>
            <a:r>
              <a:rPr lang="en-US" dirty="0" smtClean="0"/>
              <a:t> </a:t>
            </a:r>
            <a:r>
              <a:rPr lang="en-US" dirty="0" err="1" smtClean="0"/>
              <a:t>enqueue</a:t>
            </a:r>
            <a:r>
              <a:rPr lang="en-US" dirty="0" smtClean="0"/>
              <a:t> </a:t>
            </a:r>
            <a:r>
              <a:rPr lang="en-US" dirty="0"/>
              <a:t>all</a:t>
            </a:r>
            <a:r>
              <a:rPr lang="en-US" dirty="0" smtClean="0"/>
              <a:t> of </a:t>
            </a:r>
            <a:r>
              <a:rPr lang="en-US" dirty="0" err="1" smtClean="0"/>
              <a:t>v’s</a:t>
            </a:r>
            <a:r>
              <a:rPr lang="en-US" dirty="0" smtClean="0"/>
              <a:t> </a:t>
            </a:r>
            <a:r>
              <a:rPr lang="en-US" dirty="0"/>
              <a:t>neighbors;    </a:t>
            </a:r>
            <a:r>
              <a:rPr lang="en-US" dirty="0" smtClean="0"/>
              <a:t> }  }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676400"/>
            <a:ext cx="882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BFS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5334000"/>
            <a:ext cx="4648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 “parents” keeps track of shortest path</a:t>
            </a:r>
          </a:p>
          <a:p>
            <a:pPr>
              <a:buFontTx/>
              <a:buChar char="-"/>
            </a:pPr>
            <a:r>
              <a:rPr lang="en-US" sz="2000" dirty="0" smtClean="0"/>
              <a:t> only keep track of what the next vertex on the shortest path is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209800"/>
            <a:ext cx="3429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enqueue</a:t>
            </a:r>
            <a:r>
              <a:rPr lang="en-US" dirty="0"/>
              <a:t> start; </a:t>
            </a:r>
            <a:r>
              <a:rPr lang="en-US" dirty="0" smtClean="0"/>
              <a:t> while </a:t>
            </a:r>
            <a:r>
              <a:rPr lang="en-US" dirty="0"/>
              <a:t>(queue not empty) { </a:t>
            </a:r>
            <a:r>
              <a:rPr lang="en-US" dirty="0" smtClean="0"/>
              <a:t>   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/>
              <a:t>;  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dirty="0"/>
              <a:t> is not visited) {      </a:t>
            </a:r>
            <a:r>
              <a:rPr lang="en-US" dirty="0" smtClean="0"/>
              <a:t> visit </a:t>
            </a:r>
            <a:r>
              <a:rPr lang="en-US" dirty="0" err="1"/>
              <a:t>v</a:t>
            </a:r>
            <a:r>
              <a:rPr lang="en-US" dirty="0"/>
              <a:t>;      </a:t>
            </a:r>
            <a:r>
              <a:rPr lang="en-US" dirty="0" smtClean="0"/>
              <a:t> </a:t>
            </a:r>
            <a:r>
              <a:rPr lang="en-US" dirty="0" err="1" smtClean="0"/>
              <a:t>enqueue</a:t>
            </a:r>
            <a:r>
              <a:rPr lang="en-US" dirty="0" smtClean="0"/>
              <a:t> </a:t>
            </a:r>
            <a:r>
              <a:rPr lang="en-US" dirty="0"/>
              <a:t>all</a:t>
            </a:r>
            <a:r>
              <a:rPr lang="en-US" dirty="0" smtClean="0"/>
              <a:t> of </a:t>
            </a:r>
            <a:r>
              <a:rPr lang="en-US" dirty="0" err="1" smtClean="0"/>
              <a:t>v’s</a:t>
            </a:r>
            <a:r>
              <a:rPr lang="en-US" dirty="0" smtClean="0"/>
              <a:t> </a:t>
            </a:r>
            <a:r>
              <a:rPr lang="en-US" dirty="0"/>
              <a:t>neighbors;    </a:t>
            </a:r>
            <a:r>
              <a:rPr lang="en-US" dirty="0" smtClean="0"/>
              <a:t> }  }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676400"/>
            <a:ext cx="882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BFS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57200" y="2590800"/>
            <a:ext cx="39624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286000"/>
            <a:ext cx="35052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209800"/>
            <a:ext cx="3429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enqueue</a:t>
            </a:r>
            <a:r>
              <a:rPr lang="en-US" dirty="0"/>
              <a:t> start; </a:t>
            </a:r>
            <a:r>
              <a:rPr lang="en-US" dirty="0" smtClean="0"/>
              <a:t> while </a:t>
            </a:r>
            <a:r>
              <a:rPr lang="en-US" dirty="0"/>
              <a:t>(queue not empty) { </a:t>
            </a:r>
            <a:r>
              <a:rPr lang="en-US" dirty="0" smtClean="0"/>
              <a:t>   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/>
              <a:t>;  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dirty="0"/>
              <a:t> is not visited) {      </a:t>
            </a:r>
            <a:r>
              <a:rPr lang="en-US" dirty="0" smtClean="0"/>
              <a:t> visit </a:t>
            </a:r>
            <a:r>
              <a:rPr lang="en-US" dirty="0" err="1"/>
              <a:t>v</a:t>
            </a:r>
            <a:r>
              <a:rPr lang="en-US" dirty="0"/>
              <a:t>;      </a:t>
            </a:r>
            <a:r>
              <a:rPr lang="en-US" dirty="0" smtClean="0"/>
              <a:t> </a:t>
            </a:r>
            <a:r>
              <a:rPr lang="en-US" dirty="0" err="1" smtClean="0"/>
              <a:t>enqueue</a:t>
            </a:r>
            <a:r>
              <a:rPr lang="en-US" dirty="0" smtClean="0"/>
              <a:t> </a:t>
            </a:r>
            <a:r>
              <a:rPr lang="en-US" dirty="0"/>
              <a:t>all</a:t>
            </a:r>
            <a:r>
              <a:rPr lang="en-US" dirty="0" smtClean="0"/>
              <a:t> of </a:t>
            </a:r>
            <a:r>
              <a:rPr lang="en-US" dirty="0" err="1" smtClean="0"/>
              <a:t>v’s</a:t>
            </a:r>
            <a:r>
              <a:rPr lang="en-US" dirty="0" smtClean="0"/>
              <a:t> </a:t>
            </a:r>
            <a:r>
              <a:rPr lang="en-US" dirty="0"/>
              <a:t>neighbors;    </a:t>
            </a:r>
            <a:r>
              <a:rPr lang="en-US" dirty="0" smtClean="0"/>
              <a:t> }  }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676400"/>
            <a:ext cx="882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BFS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57200" y="3352800"/>
            <a:ext cx="3962400" cy="609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819400"/>
            <a:ext cx="35052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209800"/>
            <a:ext cx="3429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enqueue</a:t>
            </a:r>
            <a:r>
              <a:rPr lang="en-US" dirty="0"/>
              <a:t> start; </a:t>
            </a:r>
            <a:r>
              <a:rPr lang="en-US" dirty="0" smtClean="0"/>
              <a:t> while </a:t>
            </a:r>
            <a:r>
              <a:rPr lang="en-US" dirty="0"/>
              <a:t>(queue not empty) { </a:t>
            </a:r>
            <a:r>
              <a:rPr lang="en-US" dirty="0" smtClean="0"/>
              <a:t>   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/>
              <a:t>;  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dirty="0"/>
              <a:t> is not visited) {      </a:t>
            </a:r>
            <a:r>
              <a:rPr lang="en-US" dirty="0" smtClean="0"/>
              <a:t> visit </a:t>
            </a:r>
            <a:r>
              <a:rPr lang="en-US" dirty="0" err="1"/>
              <a:t>v</a:t>
            </a:r>
            <a:r>
              <a:rPr lang="en-US" dirty="0"/>
              <a:t>;      </a:t>
            </a:r>
            <a:r>
              <a:rPr lang="en-US" dirty="0" smtClean="0"/>
              <a:t> </a:t>
            </a:r>
            <a:r>
              <a:rPr lang="en-US" dirty="0" err="1" smtClean="0"/>
              <a:t>enqueue</a:t>
            </a:r>
            <a:r>
              <a:rPr lang="en-US" dirty="0" smtClean="0"/>
              <a:t> </a:t>
            </a:r>
            <a:r>
              <a:rPr lang="en-US" dirty="0"/>
              <a:t>all</a:t>
            </a:r>
            <a:r>
              <a:rPr lang="en-US" dirty="0" smtClean="0"/>
              <a:t> of </a:t>
            </a:r>
            <a:r>
              <a:rPr lang="en-US" dirty="0" err="1" smtClean="0"/>
              <a:t>v’s</a:t>
            </a:r>
            <a:r>
              <a:rPr lang="en-US" dirty="0" smtClean="0"/>
              <a:t> </a:t>
            </a:r>
            <a:r>
              <a:rPr lang="en-US" dirty="0"/>
              <a:t>neighbors;    </a:t>
            </a:r>
            <a:r>
              <a:rPr lang="en-US" dirty="0" smtClean="0"/>
              <a:t> }  }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676400"/>
            <a:ext cx="882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BFS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57200" y="4038600"/>
            <a:ext cx="3810000" cy="2057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3657600"/>
            <a:ext cx="3505200" cy="533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What is the shortest path from a to d?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  </a:t>
            </a:r>
            <a:r>
              <a:rPr lang="en-US" sz="2400" dirty="0" smtClean="0"/>
              <a:t>0</a:t>
            </a:r>
            <a:endParaRPr lang="en-US" sz="2400" dirty="0">
              <a:sym typeface="Symbol" charset="2"/>
            </a:endParaRP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24400" y="2667000"/>
            <a:ext cx="39624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 </a:t>
            </a:r>
            <a:r>
              <a:rPr lang="en-US" sz="2400" dirty="0"/>
              <a:t>A</a:t>
            </a:r>
            <a:endParaRPr lang="en-US" sz="2400" dirty="0">
              <a:sym typeface="Symbol" charset="2"/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3429000"/>
            <a:ext cx="3962400" cy="2819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br>
              <a:rPr lang="en-US" sz="2400" dirty="0" smtClean="0"/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752600" y="42672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4724400"/>
            <a:ext cx="4038600" cy="609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B: A</a:t>
            </a: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B 3</a:t>
            </a:r>
            <a:endParaRPr lang="en-US" sz="2400" dirty="0">
              <a:solidFill>
                <a:srgbClr val="FF0000"/>
              </a:solidFill>
              <a:sym typeface="Symbol" charset="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752600" y="42672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FF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A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 3</a:t>
            </a:r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752600" y="59436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4724400"/>
            <a:ext cx="4038600" cy="609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0000"/>
                </a:solidFill>
              </a:rPr>
              <a:t>B: A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FF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C: A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C 1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B 3</a:t>
            </a:r>
            <a:endParaRPr lang="en-US" sz="2400" dirty="0">
              <a:sym typeface="Symbol" charset="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752600" y="59436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3429000"/>
            <a:ext cx="4038600" cy="2819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br>
              <a:rPr lang="en-US" sz="2400" dirty="0" smtClean="0"/>
            </a:br>
            <a:r>
              <a:rPr lang="en-US" sz="2400" dirty="0" smtClean="0"/>
              <a:t>B: A</a:t>
            </a:r>
            <a:r>
              <a:rPr lang="en-US" sz="2400" dirty="0" smtClean="0">
                <a:sym typeface="Symbol" charset="2"/>
              </a:rPr>
              <a:t/>
            </a:r>
            <a:br>
              <a:rPr lang="en-US" sz="2400" dirty="0" smtClean="0">
                <a:sym typeface="Symbol" charset="2"/>
              </a:rPr>
            </a:br>
            <a:r>
              <a:rPr lang="en-US" sz="2400" dirty="0" smtClean="0">
                <a:sym typeface="Symbol" charset="2"/>
              </a:rPr>
              <a:t>C: A</a:t>
            </a:r>
            <a:endParaRPr lang="en-US" sz="2400" dirty="0" smtClean="0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 3</a:t>
            </a:r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4343400"/>
            <a:ext cx="40386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A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 3</a:t>
            </a:r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09600" y="51816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A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 3</a:t>
            </a:r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752600" y="42672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BFS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5257800"/>
            <a:ext cx="40386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A: A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B: C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FF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B 2</a:t>
            </a:r>
            <a:endParaRPr lang="en-US" sz="2400" dirty="0">
              <a:solidFill>
                <a:srgbClr val="FF0000"/>
              </a:solidFill>
              <a:sym typeface="Symbol" charset="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752600" y="42672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A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 </a:t>
            </a:r>
            <a:r>
              <a:rPr lang="en-US" sz="2400" dirty="0" smtClean="0">
                <a:solidFill>
                  <a:srgbClr val="000000"/>
                </a:solidFill>
              </a:rPr>
              <a:t>2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276600" y="59436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24400" y="4724400"/>
            <a:ext cx="4038600" cy="609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A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E</a:t>
            </a:r>
            <a:r>
              <a:rPr lang="en-US" sz="2400" smtClean="0">
                <a:solidFill>
                  <a:srgbClr val="FF0000"/>
                </a:solidFill>
                <a:sym typeface="Symbol" charset="2"/>
              </a:rPr>
              <a:t>: C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 </a:t>
            </a:r>
            <a:r>
              <a:rPr lang="en-US" sz="24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E 5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276600" y="5943600"/>
            <a:ext cx="8382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E: C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B 2</a:t>
            </a:r>
            <a:r>
              <a:rPr lang="en-US" sz="2400" dirty="0" smtClean="0">
                <a:sym typeface="Symbol" charset="2"/>
              </a:rPr>
              <a:t/>
            </a:r>
            <a:br>
              <a:rPr lang="en-US" sz="2400" dirty="0" smtClean="0">
                <a:sym typeface="Symbol" charset="2"/>
              </a:rPr>
            </a:br>
            <a:r>
              <a:rPr lang="en-US" sz="2400" dirty="0" smtClean="0">
                <a:sym typeface="Symbol" charset="2"/>
              </a:rPr>
              <a:t>E 5</a:t>
            </a:r>
            <a:endParaRPr lang="en-US" sz="2400" dirty="0" smtClean="0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rot="19142388">
            <a:off x="3035369" y="3646254"/>
            <a:ext cx="444305" cy="3149677"/>
          </a:xfrm>
          <a:custGeom>
            <a:avLst/>
            <a:gdLst/>
            <a:ahLst/>
            <a:cxnLst>
              <a:cxn ang="0">
                <a:pos x="96" y="1968"/>
              </a:cxn>
              <a:cxn ang="0">
                <a:pos x="384" y="864"/>
              </a:cxn>
              <a:cxn ang="0">
                <a:pos x="0" y="0"/>
              </a:cxn>
            </a:cxnLst>
            <a:rect l="0" t="0" r="r" b="b"/>
            <a:pathLst>
              <a:path w="400" h="1968">
                <a:moveTo>
                  <a:pt x="96" y="1968"/>
                </a:moveTo>
                <a:cubicBezTo>
                  <a:pt x="248" y="1580"/>
                  <a:pt x="400" y="1192"/>
                  <a:pt x="384" y="864"/>
                </a:cubicBezTo>
                <a:cubicBezTo>
                  <a:pt x="368" y="536"/>
                  <a:pt x="184" y="268"/>
                  <a:pt x="0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76200" y="2895600"/>
            <a:ext cx="4343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Frontier: all </a:t>
            </a:r>
            <a:r>
              <a:rPr lang="en-US" sz="2400" dirty="0">
                <a:solidFill>
                  <a:srgbClr val="FF0000"/>
                </a:solidFill>
              </a:rPr>
              <a:t>nodes reachable from starting node within a given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905000" y="44196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D: B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E: B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E 3</a:t>
            </a:r>
            <a:br>
              <a:rPr lang="en-US" sz="2400" dirty="0" smtClean="0">
                <a:solidFill>
                  <a:srgbClr val="FF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905000" y="44196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429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505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D: B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E: B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09600" y="1447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ym typeface="Symbol" charset="2"/>
              </a:rPr>
              <a:t>D 5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905000" y="44196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429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505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</a:t>
            </a: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3429000" y="44196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5052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D: B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E: B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905000" y="44196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905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81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429000" y="60960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505200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</a:t>
            </a: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3429000" y="4419600"/>
            <a:ext cx="533400" cy="533400"/>
          </a:xfrm>
          <a:prstGeom prst="ellipse">
            <a:avLst/>
          </a:prstGeom>
          <a:solidFill>
            <a:srgbClr val="F50BE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5052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1752600"/>
            <a:ext cx="4191000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shortest </a:t>
            </a:r>
            <a:r>
              <a:rPr lang="en-US" sz="1200" dirty="0" err="1" smtClean="0"/>
              <a:t>paths(int</a:t>
            </a:r>
            <a:r>
              <a:rPr lang="en-US" sz="1200" dirty="0" smtClean="0"/>
              <a:t> start, </a:t>
            </a:r>
          </a:p>
          <a:p>
            <a:r>
              <a:rPr lang="en-US" sz="1200" dirty="0" smtClean="0"/>
              <a:t>                 const map&lt;</a:t>
            </a:r>
            <a:r>
              <a:rPr lang="en-US" sz="1200" dirty="0" err="1" smtClean="0"/>
              <a:t>int,list</a:t>
            </a:r>
            <a:r>
              <a:rPr lang="en-US" sz="1200" dirty="0" smtClean="0"/>
              <a:t>&lt;pair&lt;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&gt; &gt; &amp; graph) {</a:t>
            </a:r>
          </a:p>
          <a:p>
            <a:r>
              <a:rPr lang="en-US" sz="1200" dirty="0" smtClean="0"/>
              <a:t>  map&lt;</a:t>
            </a:r>
            <a:r>
              <a:rPr lang="en-US" sz="1200" dirty="0" err="1" smtClean="0"/>
              <a:t>int,int</a:t>
            </a:r>
            <a:r>
              <a:rPr lang="en-US" sz="1200" dirty="0" smtClean="0"/>
              <a:t>&gt; parents;</a:t>
            </a:r>
          </a:p>
          <a:p>
            <a:r>
              <a:rPr lang="en-US" sz="1200" dirty="0" smtClean="0"/>
              <a:t>  priorityqueue62 frontier;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parents[start</a:t>
            </a:r>
            <a:r>
              <a:rPr lang="en-US" sz="1200" dirty="0" smtClean="0"/>
              <a:t>]=start;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frontier.push(start</a:t>
            </a:r>
            <a:r>
              <a:rPr lang="en-US" sz="1200" dirty="0" smtClean="0"/>
              <a:t>, 0);</a:t>
            </a:r>
          </a:p>
          <a:p>
            <a:endParaRPr lang="en-US" sz="1200" dirty="0" smtClean="0"/>
          </a:p>
          <a:p>
            <a:r>
              <a:rPr lang="en-US" sz="1200" dirty="0" smtClean="0"/>
              <a:t>  while (!</a:t>
            </a:r>
            <a:r>
              <a:rPr lang="en-US" sz="1200" dirty="0" err="1" smtClean="0"/>
              <a:t>frontier.is_empty</a:t>
            </a:r>
            <a:r>
              <a:rPr lang="en-US" sz="1200" dirty="0" smtClean="0"/>
              <a:t>())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v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frontier.top_serialnumber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frontier.top_priority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frontier.pop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 for (the neighbors (</a:t>
            </a:r>
            <a:r>
              <a:rPr lang="en-US" sz="1200" dirty="0" err="1" smtClean="0"/>
              <a:t>n,w</a:t>
            </a:r>
            <a:r>
              <a:rPr lang="en-US" sz="1200" dirty="0" smtClean="0"/>
              <a:t>) of </a:t>
            </a:r>
            <a:r>
              <a:rPr lang="en-US" sz="1200" dirty="0" err="1" smtClean="0"/>
              <a:t>v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if (</a:t>
            </a:r>
            <a:r>
              <a:rPr lang="en-US" sz="1200" dirty="0" err="1" smtClean="0"/>
              <a:t>n</a:t>
            </a:r>
            <a:r>
              <a:rPr lang="en-US" sz="1200" dirty="0" smtClean="0"/>
              <a:t> == </a:t>
            </a:r>
            <a:r>
              <a:rPr lang="en-US" sz="1200" dirty="0" err="1" smtClean="0"/>
              <a:t>parents[v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 ; // do nothing</a:t>
            </a:r>
          </a:p>
          <a:p>
            <a:r>
              <a:rPr lang="en-US" sz="1200" dirty="0" smtClean="0"/>
              <a:t>      else if (</a:t>
            </a:r>
            <a:r>
              <a:rPr lang="en-US" sz="1200" dirty="0" err="1" smtClean="0"/>
              <a:t>n</a:t>
            </a:r>
            <a:r>
              <a:rPr lang="en-US" sz="1200" dirty="0" smtClean="0"/>
              <a:t> is not in the frontier and has not been visited){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frontier.push(n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}else if (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 &lt; </a:t>
            </a:r>
            <a:r>
              <a:rPr lang="en-US" sz="1200" dirty="0" err="1" smtClean="0"/>
              <a:t>frontier.get_priority(n</a:t>
            </a:r>
            <a:r>
              <a:rPr lang="en-US" sz="1200" dirty="0" smtClean="0"/>
              <a:t>)) {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parents[n</a:t>
            </a:r>
            <a:r>
              <a:rPr lang="en-US" sz="1200" dirty="0" smtClean="0"/>
              <a:t>] = </a:t>
            </a:r>
            <a:r>
              <a:rPr lang="en-US" sz="1200" dirty="0" err="1" smtClean="0"/>
              <a:t>v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frontier.reduce_priority(n</a:t>
            </a:r>
            <a:r>
              <a:rPr lang="en-US" sz="1200" dirty="0" smtClean="0"/>
              <a:t>, </a:t>
            </a:r>
            <a:r>
              <a:rPr lang="en-US" sz="1200" dirty="0" err="1" smtClean="0"/>
              <a:t>p</a:t>
            </a:r>
            <a:r>
              <a:rPr lang="en-US" sz="1200" dirty="0" smtClean="0"/>
              <a:t> + </a:t>
            </a:r>
            <a:r>
              <a:rPr lang="en-US" sz="1200" dirty="0" err="1" smtClean="0"/>
              <a:t>w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 // end while</a:t>
            </a:r>
          </a:p>
          <a:p>
            <a:r>
              <a:rPr lang="en-US" sz="1200" dirty="0" smtClean="0"/>
              <a:t>  return parents;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09600" y="838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Heap</a:t>
            </a: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28600" y="129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895600" y="83373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Parent</a:t>
            </a:r>
            <a:endParaRPr lang="en-US" sz="20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895600" y="1443335"/>
            <a:ext cx="106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A: 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B: C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/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C: A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D: B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E: B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514600" y="1290935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What is the shortest path from a to d?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We can still use BFS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We can still use BFS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28600" y="4419600"/>
            <a:ext cx="533400" cy="533400"/>
            <a:chOff x="1824" y="2736"/>
            <a:chExt cx="336" cy="336"/>
          </a:xfrm>
        </p:grpSpPr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1371600" y="3505200"/>
            <a:ext cx="533400" cy="533400"/>
            <a:chOff x="1824" y="2736"/>
            <a:chExt cx="336" cy="336"/>
          </a:xfrm>
        </p:grpSpPr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1371600" y="5181600"/>
            <a:ext cx="533400" cy="533400"/>
            <a:chOff x="1824" y="2736"/>
            <a:chExt cx="336" cy="336"/>
          </a:xfrm>
        </p:grpSpPr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2895600" y="5181600"/>
            <a:ext cx="533400" cy="533400"/>
            <a:chOff x="1824" y="2736"/>
            <a:chExt cx="336" cy="336"/>
          </a:xfrm>
        </p:grpSpPr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2895600" y="3505200"/>
            <a:ext cx="533400" cy="533400"/>
            <a:chOff x="1824" y="2736"/>
            <a:chExt cx="336" cy="336"/>
          </a:xfrm>
        </p:grpSpPr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685800" y="3886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85800" y="4876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19050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3200400" y="4038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1676400" y="4038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9050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1828800" y="39624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85800" y="5119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371600" y="4419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85800" y="3810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2860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276600" y="4357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362200" y="4205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286000" y="5500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grpSp>
        <p:nvGrpSpPr>
          <p:cNvPr id="22561" name="Group 33"/>
          <p:cNvGrpSpPr>
            <a:grpSpLocks/>
          </p:cNvGrpSpPr>
          <p:nvPr/>
        </p:nvGrpSpPr>
        <p:grpSpPr bwMode="auto">
          <a:xfrm>
            <a:off x="5334000" y="4343400"/>
            <a:ext cx="533400" cy="533400"/>
            <a:chOff x="1824" y="2736"/>
            <a:chExt cx="336" cy="336"/>
          </a:xfrm>
        </p:grpSpPr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63" name="Text Box 3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2564" name="Group 36"/>
          <p:cNvGrpSpPr>
            <a:grpSpLocks/>
          </p:cNvGrpSpPr>
          <p:nvPr/>
        </p:nvGrpSpPr>
        <p:grpSpPr bwMode="auto">
          <a:xfrm>
            <a:off x="6477000" y="3429000"/>
            <a:ext cx="533400" cy="533400"/>
            <a:chOff x="1824" y="2736"/>
            <a:chExt cx="336" cy="336"/>
          </a:xfrm>
        </p:grpSpPr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2567" name="Group 39"/>
          <p:cNvGrpSpPr>
            <a:grpSpLocks/>
          </p:cNvGrpSpPr>
          <p:nvPr/>
        </p:nvGrpSpPr>
        <p:grpSpPr bwMode="auto">
          <a:xfrm>
            <a:off x="6477000" y="5105400"/>
            <a:ext cx="533400" cy="533400"/>
            <a:chOff x="1824" y="2736"/>
            <a:chExt cx="336" cy="336"/>
          </a:xfrm>
        </p:grpSpPr>
        <p:sp>
          <p:nvSpPr>
            <p:cNvPr id="22568" name="Oval 4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69" name="Text Box 4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22570" name="Group 42"/>
          <p:cNvGrpSpPr>
            <a:grpSpLocks/>
          </p:cNvGrpSpPr>
          <p:nvPr/>
        </p:nvGrpSpPr>
        <p:grpSpPr bwMode="auto">
          <a:xfrm>
            <a:off x="8001000" y="5105400"/>
            <a:ext cx="533400" cy="533400"/>
            <a:chOff x="1824" y="2736"/>
            <a:chExt cx="336" cy="336"/>
          </a:xfrm>
        </p:grpSpPr>
        <p:sp>
          <p:nvSpPr>
            <p:cNvPr id="22571" name="Oval 4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22573" name="Group 45"/>
          <p:cNvGrpSpPr>
            <a:grpSpLocks/>
          </p:cNvGrpSpPr>
          <p:nvPr/>
        </p:nvGrpSpPr>
        <p:grpSpPr bwMode="auto">
          <a:xfrm>
            <a:off x="8001000" y="3429000"/>
            <a:ext cx="533400" cy="533400"/>
            <a:chOff x="1824" y="2736"/>
            <a:chExt cx="336" cy="336"/>
          </a:xfrm>
        </p:grpSpPr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75" name="Text Box 47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22576" name="Line 48"/>
          <p:cNvSpPr>
            <a:spLocks noChangeShapeType="1"/>
          </p:cNvSpPr>
          <p:nvPr/>
        </p:nvSpPr>
        <p:spPr bwMode="auto">
          <a:xfrm flipV="1">
            <a:off x="57912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57912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70104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V="1">
            <a:off x="83058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V="1">
            <a:off x="67818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>
            <a:off x="70104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69342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0" name="Oval 62"/>
          <p:cNvSpPr>
            <a:spLocks noChangeArrowheads="1"/>
          </p:cNvSpPr>
          <p:nvPr/>
        </p:nvSpPr>
        <p:spPr bwMode="auto">
          <a:xfrm>
            <a:off x="58674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1" name="Oval 63"/>
          <p:cNvSpPr>
            <a:spLocks noChangeArrowheads="1"/>
          </p:cNvSpPr>
          <p:nvPr/>
        </p:nvSpPr>
        <p:spPr bwMode="auto">
          <a:xfrm>
            <a:off x="71628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2" name="Oval 64"/>
          <p:cNvSpPr>
            <a:spLocks noChangeArrowheads="1"/>
          </p:cNvSpPr>
          <p:nvPr/>
        </p:nvSpPr>
        <p:spPr bwMode="auto">
          <a:xfrm>
            <a:off x="7620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3" name="Oval 65"/>
          <p:cNvSpPr>
            <a:spLocks noChangeArrowheads="1"/>
          </p:cNvSpPr>
          <p:nvPr/>
        </p:nvSpPr>
        <p:spPr bwMode="auto">
          <a:xfrm>
            <a:off x="8153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4" name="Oval 66"/>
          <p:cNvSpPr>
            <a:spLocks noChangeArrowheads="1"/>
          </p:cNvSpPr>
          <p:nvPr/>
        </p:nvSpPr>
        <p:spPr bwMode="auto">
          <a:xfrm>
            <a:off x="74676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5" name="Oval 67"/>
          <p:cNvSpPr>
            <a:spLocks noChangeArrowheads="1"/>
          </p:cNvSpPr>
          <p:nvPr/>
        </p:nvSpPr>
        <p:spPr bwMode="auto">
          <a:xfrm>
            <a:off x="7086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6" name="Oval 68"/>
          <p:cNvSpPr>
            <a:spLocks noChangeArrowheads="1"/>
          </p:cNvSpPr>
          <p:nvPr/>
        </p:nvSpPr>
        <p:spPr bwMode="auto">
          <a:xfrm>
            <a:off x="73914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7" name="Oval 69"/>
          <p:cNvSpPr>
            <a:spLocks noChangeArrowheads="1"/>
          </p:cNvSpPr>
          <p:nvPr/>
        </p:nvSpPr>
        <p:spPr bwMode="auto">
          <a:xfrm>
            <a:off x="7696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8" name="AutoShape 70"/>
          <p:cNvSpPr>
            <a:spLocks noChangeArrowheads="1"/>
          </p:cNvSpPr>
          <p:nvPr/>
        </p:nvSpPr>
        <p:spPr bwMode="auto">
          <a:xfrm>
            <a:off x="3962400" y="4267200"/>
            <a:ext cx="1066800" cy="685800"/>
          </a:xfrm>
          <a:prstGeom prst="rightArrow">
            <a:avLst>
              <a:gd name="adj1" fmla="val 50000"/>
              <a:gd name="adj2" fmla="val 388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9" name="Oval 71"/>
          <p:cNvSpPr>
            <a:spLocks noChangeArrowheads="1"/>
          </p:cNvSpPr>
          <p:nvPr/>
        </p:nvSpPr>
        <p:spPr bwMode="auto">
          <a:xfrm>
            <a:off x="6096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We can still use BFS</a:t>
            </a:r>
          </a:p>
        </p:txBody>
      </p:sp>
      <p:grpSp>
        <p:nvGrpSpPr>
          <p:cNvPr id="23585" name="Group 33"/>
          <p:cNvGrpSpPr>
            <a:grpSpLocks/>
          </p:cNvGrpSpPr>
          <p:nvPr/>
        </p:nvGrpSpPr>
        <p:grpSpPr bwMode="auto">
          <a:xfrm>
            <a:off x="2438400" y="4343400"/>
            <a:ext cx="533400" cy="533400"/>
            <a:chOff x="1824" y="2736"/>
            <a:chExt cx="336" cy="336"/>
          </a:xfrm>
        </p:grpSpPr>
        <p:sp>
          <p:nvSpPr>
            <p:cNvPr id="23586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7" name="Text Box 3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3588" name="Group 36"/>
          <p:cNvGrpSpPr>
            <a:grpSpLocks/>
          </p:cNvGrpSpPr>
          <p:nvPr/>
        </p:nvGrpSpPr>
        <p:grpSpPr bwMode="auto">
          <a:xfrm>
            <a:off x="3581400" y="3429000"/>
            <a:ext cx="533400" cy="533400"/>
            <a:chOff x="1824" y="2736"/>
            <a:chExt cx="336" cy="336"/>
          </a:xfrm>
        </p:grpSpPr>
        <p:sp>
          <p:nvSpPr>
            <p:cNvPr id="23589" name="Oval 3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3591" name="Group 39"/>
          <p:cNvGrpSpPr>
            <a:grpSpLocks/>
          </p:cNvGrpSpPr>
          <p:nvPr/>
        </p:nvGrpSpPr>
        <p:grpSpPr bwMode="auto">
          <a:xfrm>
            <a:off x="3581400" y="5105400"/>
            <a:ext cx="533400" cy="533400"/>
            <a:chOff x="1824" y="2736"/>
            <a:chExt cx="336" cy="336"/>
          </a:xfrm>
        </p:grpSpPr>
        <p:sp>
          <p:nvSpPr>
            <p:cNvPr id="23592" name="Oval 4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3" name="Text Box 4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23594" name="Group 42"/>
          <p:cNvGrpSpPr>
            <a:grpSpLocks/>
          </p:cNvGrpSpPr>
          <p:nvPr/>
        </p:nvGrpSpPr>
        <p:grpSpPr bwMode="auto">
          <a:xfrm>
            <a:off x="5105400" y="5105400"/>
            <a:ext cx="533400" cy="533400"/>
            <a:chOff x="1824" y="2736"/>
            <a:chExt cx="336" cy="336"/>
          </a:xfrm>
        </p:grpSpPr>
        <p:sp>
          <p:nvSpPr>
            <p:cNvPr id="23595" name="Oval 4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6" name="Text Box 4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23597" name="Group 45"/>
          <p:cNvGrpSpPr>
            <a:grpSpLocks/>
          </p:cNvGrpSpPr>
          <p:nvPr/>
        </p:nvGrpSpPr>
        <p:grpSpPr bwMode="auto">
          <a:xfrm>
            <a:off x="5105400" y="3429000"/>
            <a:ext cx="533400" cy="533400"/>
            <a:chOff x="1824" y="2736"/>
            <a:chExt cx="336" cy="336"/>
          </a:xfrm>
        </p:grpSpPr>
        <p:sp>
          <p:nvSpPr>
            <p:cNvPr id="23598" name="Oval 4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9" name="Text Box 47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23600" name="Line 48"/>
          <p:cNvSpPr>
            <a:spLocks noChangeShapeType="1"/>
          </p:cNvSpPr>
          <p:nvPr/>
        </p:nvSpPr>
        <p:spPr bwMode="auto">
          <a:xfrm flipV="1">
            <a:off x="28956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2895600" y="48006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>
            <a:off x="41148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V="1">
            <a:off x="54102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V="1">
            <a:off x="3886200" y="39624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4114800" y="3657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40386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Oval 55"/>
          <p:cNvSpPr>
            <a:spLocks noChangeArrowheads="1"/>
          </p:cNvSpPr>
          <p:nvPr/>
        </p:nvSpPr>
        <p:spPr bwMode="auto">
          <a:xfrm>
            <a:off x="29718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8" name="Oval 56"/>
          <p:cNvSpPr>
            <a:spLocks noChangeArrowheads="1"/>
          </p:cNvSpPr>
          <p:nvPr/>
        </p:nvSpPr>
        <p:spPr bwMode="auto">
          <a:xfrm>
            <a:off x="4267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9" name="Oval 57"/>
          <p:cNvSpPr>
            <a:spLocks noChangeArrowheads="1"/>
          </p:cNvSpPr>
          <p:nvPr/>
        </p:nvSpPr>
        <p:spPr bwMode="auto">
          <a:xfrm>
            <a:off x="47244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0" name="Oval 58"/>
          <p:cNvSpPr>
            <a:spLocks noChangeArrowheads="1"/>
          </p:cNvSpPr>
          <p:nvPr/>
        </p:nvSpPr>
        <p:spPr bwMode="auto">
          <a:xfrm>
            <a:off x="5257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1" name="Oval 59"/>
          <p:cNvSpPr>
            <a:spLocks noChangeArrowheads="1"/>
          </p:cNvSpPr>
          <p:nvPr/>
        </p:nvSpPr>
        <p:spPr bwMode="auto">
          <a:xfrm>
            <a:off x="45720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2" name="Oval 60"/>
          <p:cNvSpPr>
            <a:spLocks noChangeArrowheads="1"/>
          </p:cNvSpPr>
          <p:nvPr/>
        </p:nvSpPr>
        <p:spPr bwMode="auto">
          <a:xfrm>
            <a:off x="41910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3" name="Oval 61"/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4" name="Oval 62"/>
          <p:cNvSpPr>
            <a:spLocks noChangeArrowheads="1"/>
          </p:cNvSpPr>
          <p:nvPr/>
        </p:nvSpPr>
        <p:spPr bwMode="auto">
          <a:xfrm>
            <a:off x="4800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6" name="Oval 64"/>
          <p:cNvSpPr>
            <a:spLocks noChangeArrowheads="1"/>
          </p:cNvSpPr>
          <p:nvPr/>
        </p:nvSpPr>
        <p:spPr bwMode="auto">
          <a:xfrm>
            <a:off x="3200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/>
              <a:t>What is the problem?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438400" y="4343400"/>
            <a:ext cx="533400" cy="533400"/>
            <a:chOff x="1824" y="2736"/>
            <a:chExt cx="336" cy="336"/>
          </a:xfrm>
        </p:grpSpPr>
        <p:sp>
          <p:nvSpPr>
            <p:cNvPr id="2560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3581400" y="3429000"/>
            <a:ext cx="533400" cy="533400"/>
            <a:chOff x="1824" y="2736"/>
            <a:chExt cx="336" cy="336"/>
          </a:xfrm>
        </p:grpSpPr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3581400" y="5105400"/>
            <a:ext cx="533400" cy="533400"/>
            <a:chOff x="1824" y="2736"/>
            <a:chExt cx="336" cy="336"/>
          </a:xfrm>
        </p:grpSpPr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5105400" y="5105400"/>
            <a:ext cx="533400" cy="533400"/>
            <a:chOff x="1824" y="2736"/>
            <a:chExt cx="336" cy="336"/>
          </a:xfrm>
        </p:grpSpPr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5105400" y="3429000"/>
            <a:ext cx="533400" cy="533400"/>
            <a:chOff x="1824" y="2736"/>
            <a:chExt cx="336" cy="336"/>
          </a:xfrm>
        </p:grpSpPr>
        <p:sp>
          <p:nvSpPr>
            <p:cNvPr id="256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</a:p>
          </p:txBody>
        </p:sp>
      </p:grp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28956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2895600" y="48006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1148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54102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3886200" y="39624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114800" y="3657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0386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3200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4267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47244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5257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45720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41910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4800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9718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219200"/>
          </a:xfrm>
        </p:spPr>
        <p:txBody>
          <a:bodyPr/>
          <a:lstStyle/>
          <a:p>
            <a:r>
              <a:rPr lang="en-US"/>
              <a:t>Running time is dependent on the weights</a:t>
            </a:r>
          </a:p>
        </p:txBody>
      </p:sp>
      <p:grpSp>
        <p:nvGrpSpPr>
          <p:cNvPr id="26658" name="Group 34"/>
          <p:cNvGrpSpPr>
            <a:grpSpLocks/>
          </p:cNvGrpSpPr>
          <p:nvPr/>
        </p:nvGrpSpPr>
        <p:grpSpPr bwMode="auto">
          <a:xfrm>
            <a:off x="2362200" y="4343400"/>
            <a:ext cx="533400" cy="533400"/>
            <a:chOff x="1824" y="2736"/>
            <a:chExt cx="336" cy="336"/>
          </a:xfrm>
        </p:grpSpPr>
        <p:sp>
          <p:nvSpPr>
            <p:cNvPr id="26659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0" name="Text Box 3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3505200" y="3429000"/>
            <a:ext cx="533400" cy="533400"/>
            <a:chOff x="1824" y="2736"/>
            <a:chExt cx="336" cy="336"/>
          </a:xfrm>
        </p:grpSpPr>
        <p:sp>
          <p:nvSpPr>
            <p:cNvPr id="26662" name="Oval 3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3" name="Text Box 3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6664" name="Group 40"/>
          <p:cNvGrpSpPr>
            <a:grpSpLocks/>
          </p:cNvGrpSpPr>
          <p:nvPr/>
        </p:nvGrpSpPr>
        <p:grpSpPr bwMode="auto">
          <a:xfrm>
            <a:off x="3505200" y="5105400"/>
            <a:ext cx="533400" cy="533400"/>
            <a:chOff x="1824" y="2736"/>
            <a:chExt cx="336" cy="336"/>
          </a:xfrm>
        </p:grpSpPr>
        <p:sp>
          <p:nvSpPr>
            <p:cNvPr id="26665" name="Oval 4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6" name="Text Box 4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26673" name="Line 49"/>
          <p:cNvSpPr>
            <a:spLocks noChangeShapeType="1"/>
          </p:cNvSpPr>
          <p:nvPr/>
        </p:nvSpPr>
        <p:spPr bwMode="auto">
          <a:xfrm flipV="1">
            <a:off x="28194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2819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 flipV="1">
            <a:off x="38100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2819400" y="5119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38862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2819400" y="3733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grpSp>
        <p:nvGrpSpPr>
          <p:cNvPr id="26687" name="Group 63"/>
          <p:cNvGrpSpPr>
            <a:grpSpLocks/>
          </p:cNvGrpSpPr>
          <p:nvPr/>
        </p:nvGrpSpPr>
        <p:grpSpPr bwMode="auto">
          <a:xfrm>
            <a:off x="5257800" y="4267200"/>
            <a:ext cx="533400" cy="533400"/>
            <a:chOff x="1824" y="2736"/>
            <a:chExt cx="336" cy="336"/>
          </a:xfrm>
        </p:grpSpPr>
        <p:sp>
          <p:nvSpPr>
            <p:cNvPr id="26688" name="Oval 6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89" name="Text Box 6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</p:grpSp>
      <p:grpSp>
        <p:nvGrpSpPr>
          <p:cNvPr id="26690" name="Group 66"/>
          <p:cNvGrpSpPr>
            <a:grpSpLocks/>
          </p:cNvGrpSpPr>
          <p:nvPr/>
        </p:nvGrpSpPr>
        <p:grpSpPr bwMode="auto">
          <a:xfrm>
            <a:off x="6400800" y="3352800"/>
            <a:ext cx="533400" cy="533400"/>
            <a:chOff x="1824" y="2736"/>
            <a:chExt cx="336" cy="336"/>
          </a:xfrm>
        </p:grpSpPr>
        <p:sp>
          <p:nvSpPr>
            <p:cNvPr id="26691" name="Oval 6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92" name="Text Box 6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grpSp>
        <p:nvGrpSpPr>
          <p:cNvPr id="26693" name="Group 69"/>
          <p:cNvGrpSpPr>
            <a:grpSpLocks/>
          </p:cNvGrpSpPr>
          <p:nvPr/>
        </p:nvGrpSpPr>
        <p:grpSpPr bwMode="auto">
          <a:xfrm>
            <a:off x="6400800" y="5029200"/>
            <a:ext cx="533400" cy="533400"/>
            <a:chOff x="1824" y="2736"/>
            <a:chExt cx="336" cy="336"/>
          </a:xfrm>
        </p:grpSpPr>
        <p:sp>
          <p:nvSpPr>
            <p:cNvPr id="26694" name="Oval 7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95" name="Text Box 7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sp>
        <p:nvSpPr>
          <p:cNvPr id="26696" name="Line 72"/>
          <p:cNvSpPr>
            <a:spLocks noChangeShapeType="1"/>
          </p:cNvSpPr>
          <p:nvPr/>
        </p:nvSpPr>
        <p:spPr bwMode="auto">
          <a:xfrm flipV="1">
            <a:off x="5715000" y="3733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7" name="Line 73"/>
          <p:cNvSpPr>
            <a:spLocks noChangeShapeType="1"/>
          </p:cNvSpPr>
          <p:nvPr/>
        </p:nvSpPr>
        <p:spPr bwMode="auto">
          <a:xfrm>
            <a:off x="5715000" y="4724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8" name="Line 74"/>
          <p:cNvSpPr>
            <a:spLocks noChangeShapeType="1"/>
          </p:cNvSpPr>
          <p:nvPr/>
        </p:nvSpPr>
        <p:spPr bwMode="auto">
          <a:xfrm flipV="1">
            <a:off x="6705600" y="388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9" name="Text Box 75"/>
          <p:cNvSpPr txBox="1">
            <a:spLocks noChangeArrowheads="1"/>
          </p:cNvSpPr>
          <p:nvPr/>
        </p:nvSpPr>
        <p:spPr bwMode="auto">
          <a:xfrm>
            <a:off x="5486400" y="5105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67818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</a:p>
        </p:txBody>
      </p:sp>
      <p:sp>
        <p:nvSpPr>
          <p:cNvPr id="26701" name="Text Box 77"/>
          <p:cNvSpPr txBox="1">
            <a:spLocks noChangeArrowheads="1"/>
          </p:cNvSpPr>
          <p:nvPr/>
        </p:nvSpPr>
        <p:spPr bwMode="auto">
          <a:xfrm>
            <a:off x="5486400" y="3657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2371</TotalTime>
  <Words>6359</Words>
  <Application>Microsoft PowerPoint</Application>
  <PresentationFormat>On-screen Show (4:3)</PresentationFormat>
  <Paragraphs>1047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Network</vt:lpstr>
      <vt:lpstr>Dijkstra’s Algorithm: single source 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Dave Kauchak</cp:lastModifiedBy>
  <cp:revision>235</cp:revision>
  <dcterms:created xsi:type="dcterms:W3CDTF">2010-04-29T15:58:10Z</dcterms:created>
  <dcterms:modified xsi:type="dcterms:W3CDTF">2010-04-29T17:02:51Z</dcterms:modified>
</cp:coreProperties>
</file>