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wmf" ContentType="image/x-wmf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sldIdLst>
    <p:sldId id="256" r:id="rId2"/>
    <p:sldId id="258" r:id="rId3"/>
    <p:sldId id="257" r:id="rId4"/>
    <p:sldId id="264" r:id="rId5"/>
    <p:sldId id="266" r:id="rId6"/>
    <p:sldId id="267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8" r:id="rId23"/>
    <p:sldId id="372" r:id="rId24"/>
    <p:sldId id="373" r:id="rId25"/>
    <p:sldId id="37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2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2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2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2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3CCCC"/>
    <a:srgbClr val="3366FF"/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slide" Target="slides/slide25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3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685CA28-6B98-2E48-B733-4C1B6FBF19A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FC3B6D-A162-274B-AF5F-6735AD21E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27AA33-3FF2-9643-A388-90C86FB22A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7405D6-8167-D149-9946-46A77C5A9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28E1C1-3261-A149-ABF7-E31FF099D3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3D451F8-DB0F-724B-95CB-8E8C5F4AC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526DB7E-DC88-EA40-8268-A2E216EFE3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1D3353-7EAF-7740-B351-FBD3CF6E2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B0B7E9D-94FE-3749-B4CB-AD5B4928AB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86FB4A-42D1-EF49-BC69-782A69BAE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30C914-FDCE-CC48-A30C-3F24027E2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0D5B1BB-9E91-0647-A3D1-0C0E448FD16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1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2" charset="2"/>
        <a:buChar char="l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12" charset="2"/>
        <a:buChar char="l"/>
        <a:defRPr sz="2300">
          <a:solidFill>
            <a:schemeClr val="tx1"/>
          </a:solidFill>
          <a:latin typeface="+mn-lt"/>
          <a:ea typeface="ＭＳ Ｐゴシック" pitchFamily="-112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3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Lower Bound on Sorting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Kauchak</a:t>
            </a:r>
            <a:endParaRPr lang="en-US" dirty="0"/>
          </a:p>
          <a:p>
            <a:r>
              <a:rPr lang="en-US" dirty="0" smtClean="0"/>
              <a:t>cs062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[12, </a:t>
            </a:r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/>
              <a:t>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2895600" y="58674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7 </a:t>
            </a:r>
            <a:r>
              <a:rPr lang="en-US" sz="2000">
                <a:ea typeface="Arial" pitchFamily="-112" charset="0"/>
                <a:cs typeface="Arial" pitchFamily="-112" charset="0"/>
              </a:rPr>
              <a:t>≤ 3 or is </a:t>
            </a:r>
            <a:r>
              <a:rPr lang="en-US" sz="2000">
                <a:solidFill>
                  <a:srgbClr val="FF0000"/>
                </a:solidFill>
                <a:ea typeface="Arial" pitchFamily="-112" charset="0"/>
                <a:cs typeface="Arial" pitchFamily="-112" charset="0"/>
              </a:rPr>
              <a:t>7 &gt; 3</a:t>
            </a:r>
            <a:r>
              <a:rPr lang="en-US" sz="2000">
                <a:ea typeface="Arial" pitchFamily="-112" charset="0"/>
                <a:cs typeface="Arial" pitchFamily="-112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[12, 7, 3]</a:t>
            </a:r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3581400" y="4572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3, 2, 1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9725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[12, 7, 3]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3581400" y="4572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3, 2, 1</a:t>
            </a:r>
          </a:p>
        </p:txBody>
      </p:sp>
      <p:sp>
        <p:nvSpPr>
          <p:cNvPr id="29737" name="AutoShape 41"/>
          <p:cNvSpPr>
            <a:spLocks noChangeArrowheads="1"/>
          </p:cNvSpPr>
          <p:nvPr/>
        </p:nvSpPr>
        <p:spPr bwMode="auto">
          <a:xfrm>
            <a:off x="5181600" y="48768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6172200" y="4814888"/>
            <a:ext cx="1600200" cy="528637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[3, 7, 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0743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0749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[7, 12, 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1767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1773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</a:t>
            </a:r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/>
              <a:t>, </a:t>
            </a:r>
            <a:r>
              <a:rPr lang="en-US" sz="2800">
                <a:solidFill>
                  <a:srgbClr val="FF0000"/>
                </a:solidFill>
              </a:rPr>
              <a:t>12</a:t>
            </a:r>
            <a:r>
              <a:rPr lang="en-US" sz="2800"/>
              <a:t>, 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2784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2791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2797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[7, </a:t>
            </a:r>
            <a:r>
              <a:rPr lang="en-US" sz="2800">
                <a:solidFill>
                  <a:srgbClr val="FF0000"/>
                </a:solidFill>
              </a:rPr>
              <a:t>12</a:t>
            </a:r>
            <a:r>
              <a:rPr lang="en-US" sz="2800"/>
              <a:t>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3828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</a:t>
            </a:r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/>
              <a:t>, 12,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4832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4839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4845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</a:t>
            </a:r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/>
              <a:t>, 12,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5856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5863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5869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[7, 12, 3]</a:t>
            </a:r>
          </a:p>
        </p:txBody>
      </p:sp>
      <p:sp>
        <p:nvSpPr>
          <p:cNvPr id="35880" name="AutoShape 40"/>
          <p:cNvSpPr>
            <a:spLocks noChangeArrowheads="1"/>
          </p:cNvSpPr>
          <p:nvPr/>
        </p:nvSpPr>
        <p:spPr bwMode="auto">
          <a:xfrm>
            <a:off x="5181600" y="50292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6172200" y="4967288"/>
            <a:ext cx="1600200" cy="528637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[3, 7, 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many leaves are in a decision tree?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Leaves </a:t>
            </a:r>
            <a:r>
              <a:rPr lang="en-US" b="1" dirty="0"/>
              <a:t>must</a:t>
            </a:r>
            <a:r>
              <a:rPr lang="en-US" dirty="0"/>
              <a:t> have all possible permutations of the input</a:t>
            </a:r>
          </a:p>
          <a:p>
            <a:r>
              <a:rPr lang="en-US" dirty="0"/>
              <a:t>What if decision tree model didn’t?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input would exist that didn’t have a correct </a:t>
            </a:r>
            <a:r>
              <a:rPr lang="en-US" dirty="0" smtClean="0"/>
              <a:t>reordering</a:t>
            </a:r>
          </a:p>
          <a:p>
            <a:r>
              <a:rPr lang="en-US" dirty="0" smtClean="0"/>
              <a:t>For an input of size </a:t>
            </a:r>
            <a:r>
              <a:rPr lang="en-US" dirty="0" err="1" smtClean="0"/>
              <a:t>n</a:t>
            </a:r>
            <a:r>
              <a:rPr lang="en-US" dirty="0" smtClean="0"/>
              <a:t>, how many leaves?</a:t>
            </a:r>
          </a:p>
          <a:p>
            <a:pPr lvl="1"/>
            <a:r>
              <a:rPr lang="en-US" i="1" dirty="0" err="1" smtClean="0"/>
              <a:t>n</a:t>
            </a:r>
            <a:r>
              <a:rPr lang="en-US" i="1" dirty="0" smtClean="0"/>
              <a:t>!</a:t>
            </a:r>
            <a:r>
              <a:rPr lang="en-US" dirty="0" smtClean="0"/>
              <a:t> leaves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Decision-tree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r>
              <a:rPr lang="en-US" sz="2600" smtClean="0"/>
              <a:t>B</a:t>
            </a:r>
            <a:r>
              <a:rPr lang="en-US" sz="2600" smtClean="0"/>
              <a:t>inary </a:t>
            </a:r>
            <a:r>
              <a:rPr lang="en-US" sz="2600" dirty="0"/>
              <a:t>tree representing the comparisons between elements by a sorting algorithm</a:t>
            </a:r>
          </a:p>
          <a:p>
            <a:r>
              <a:rPr lang="en-US" sz="2600" dirty="0"/>
              <a:t>Internal nodes contain indices to be compared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Leaves contain a complete permutation of the input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Tracing a path from root to leave gives the correct reordering/permutation of the input for an input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038600" y="2514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962400" y="2438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3733800" y="2819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648200" y="2819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066800" y="4191000"/>
            <a:ext cx="990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| </a:t>
            </a:r>
            <a:r>
              <a:rPr lang="en-US"/>
              <a:t>1,3,2 |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429000" y="2681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800600" y="2681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800600" y="3810000"/>
            <a:ext cx="990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| </a:t>
            </a:r>
            <a:r>
              <a:rPr lang="en-US"/>
              <a:t>1,3,2 |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800600" y="4500563"/>
            <a:ext cx="9906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| </a:t>
            </a:r>
            <a:r>
              <a:rPr lang="en-US"/>
              <a:t>2,1,3 |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048000" y="381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[3, 12, 7]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0480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[7, 3, 12]</a:t>
            </a: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4191000" y="38862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4191000" y="45720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6019800" y="38862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6019800" y="45720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553200" y="381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[3, 7, 12]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553200" y="4495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[3, 7, 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lower bound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8325"/>
          </a:xfrm>
        </p:spPr>
        <p:txBody>
          <a:bodyPr/>
          <a:lstStyle/>
          <a:p>
            <a:r>
              <a:rPr lang="en-US"/>
              <a:t>What is the worst-case number of comparisons for a tree?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862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3810000" y="33528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2743200" y="3733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276600" y="3595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4648200" y="3595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495800" y="37338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362200" y="4343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2286000" y="4267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1600200" y="4648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1752600" y="4510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3124200" y="4510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29718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5486400" y="4267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5410200" y="41910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5029200" y="4572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4953000" y="4433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6248400" y="4433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096000" y="4572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1066800" y="51816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31242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3048000" y="49530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 flipH="1">
            <a:off x="2895600" y="541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266700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3733800" y="5348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3657600" y="541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6477000" y="510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7918" name="Oval 30"/>
          <p:cNvSpPr>
            <a:spLocks noChangeArrowheads="1"/>
          </p:cNvSpPr>
          <p:nvPr/>
        </p:nvSpPr>
        <p:spPr bwMode="auto">
          <a:xfrm>
            <a:off x="6400800" y="5029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 flipH="1">
            <a:off x="6248400" y="5486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60198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7086600" y="5424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>
            <a:off x="7010400" y="5486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2438400" y="5867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3352800" y="5867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5715000" y="59483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7926" name="Text Box 38"/>
          <p:cNvSpPr txBox="1">
            <a:spLocks noChangeArrowheads="1"/>
          </p:cNvSpPr>
          <p:nvPr/>
        </p:nvSpPr>
        <p:spPr bwMode="auto">
          <a:xfrm>
            <a:off x="7010400" y="59483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4648200" y="4953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lower bound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8325"/>
          </a:xfrm>
        </p:spPr>
        <p:txBody>
          <a:bodyPr/>
          <a:lstStyle/>
          <a:p>
            <a:r>
              <a:rPr lang="en-US"/>
              <a:t>The longest path in the tree, i.e. the height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8862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3810000" y="33528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2743200" y="3733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3276600" y="3595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648200" y="3595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4495800" y="37338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362200" y="4343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2286000" y="4267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H="1">
            <a:off x="1600200" y="4648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1752600" y="4510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3124200" y="4510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29718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486400" y="4267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5410200" y="41910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>
            <a:off x="5029200" y="4572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953000" y="4433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6248400" y="4433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>
            <a:off x="6096000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1066800" y="51816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31242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38936" name="Oval 24"/>
          <p:cNvSpPr>
            <a:spLocks noChangeArrowheads="1"/>
          </p:cNvSpPr>
          <p:nvPr/>
        </p:nvSpPr>
        <p:spPr bwMode="auto">
          <a:xfrm>
            <a:off x="3048000" y="49530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 flipH="1">
            <a:off x="2895600" y="541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266700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3733800" y="5348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3657600" y="541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6477000" y="510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38942" name="Oval 30"/>
          <p:cNvSpPr>
            <a:spLocks noChangeArrowheads="1"/>
          </p:cNvSpPr>
          <p:nvPr/>
        </p:nvSpPr>
        <p:spPr bwMode="auto">
          <a:xfrm>
            <a:off x="6400800" y="502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3" name="Line 31"/>
          <p:cNvSpPr>
            <a:spLocks noChangeShapeType="1"/>
          </p:cNvSpPr>
          <p:nvPr/>
        </p:nvSpPr>
        <p:spPr bwMode="auto">
          <a:xfrm flipH="1">
            <a:off x="6248400" y="5486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60198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7086600" y="5424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38946" name="Line 34"/>
          <p:cNvSpPr>
            <a:spLocks noChangeShapeType="1"/>
          </p:cNvSpPr>
          <p:nvPr/>
        </p:nvSpPr>
        <p:spPr bwMode="auto">
          <a:xfrm>
            <a:off x="7010400" y="5486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2438400" y="5867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3352800" y="5867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5715000" y="59483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7010400" y="59483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4648200" y="4953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r>
              <a:rPr lang="en-US"/>
              <a:t>A lower bound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391400" cy="1600200"/>
          </a:xfrm>
        </p:spPr>
        <p:txBody>
          <a:bodyPr/>
          <a:lstStyle/>
          <a:p>
            <a:r>
              <a:rPr lang="en-US"/>
              <a:t>What is the maximum number of leaves a binary tree of height </a:t>
            </a:r>
            <a:r>
              <a:rPr lang="en-US" i="1"/>
              <a:t>h</a:t>
            </a:r>
            <a:r>
              <a:rPr lang="en-US"/>
              <a:t> can have?</a:t>
            </a:r>
          </a:p>
          <a:p>
            <a:r>
              <a:rPr lang="en-US"/>
              <a:t>A complete binary tree has 2</a:t>
            </a:r>
            <a:r>
              <a:rPr lang="en-US" baseline="30000"/>
              <a:t>h</a:t>
            </a:r>
            <a:r>
              <a:rPr lang="en-US"/>
              <a:t> leaves</a:t>
            </a:r>
            <a:endParaRPr lang="en-US" baseline="30000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2895600" y="3255963"/>
          <a:ext cx="1212850" cy="554037"/>
        </p:xfrm>
        <a:graphic>
          <a:graphicData uri="http://schemas.openxmlformats.org/presentationml/2006/ole">
            <p:oleObj spid="_x0000_s41989" name="Equation" r:id="rId3" imgW="444240" imgH="20304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3048000" y="4017963"/>
          <a:ext cx="1628775" cy="554037"/>
        </p:xfrm>
        <a:graphic>
          <a:graphicData uri="http://schemas.openxmlformats.org/presentationml/2006/ole">
            <p:oleObj spid="_x0000_s41990" name="Equation" r:id="rId4" imgW="596880" imgH="203040" progId="Equation.3">
              <p:embed/>
            </p:oleObj>
          </a:graphicData>
        </a:graphic>
      </p:graphicFrame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5715000" y="38862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log is monotonically increasing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5715000" y="48006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  <a:sym typeface="Wingdings" pitchFamily="-112" charset="2"/>
              </a:rPr>
              <a:t>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3048000" y="4724400"/>
          <a:ext cx="2425700" cy="554038"/>
        </p:xfrm>
        <a:graphic>
          <a:graphicData uri="http://schemas.openxmlformats.org/presentationml/2006/ole">
            <p:oleObj spid="_x0000_s41993" name="Equation" r:id="rId5" imgW="888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heaps</a:t>
            </a:r>
          </a:p>
        </p:txBody>
      </p:sp>
      <p:pic>
        <p:nvPicPr>
          <p:cNvPr id="131076" name="Picture 4" descr="allhea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229600" cy="3386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heaps</a:t>
            </a:r>
          </a:p>
        </p:txBody>
      </p:sp>
      <p:pic>
        <p:nvPicPr>
          <p:cNvPr id="132099" name="Picture 3" descr="allhea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229600" cy="3386138"/>
          </a:xfrm>
          <a:prstGeom prst="rect">
            <a:avLst/>
          </a:prstGeom>
          <a:noFill/>
        </p:spPr>
      </p:pic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533400" y="3657600"/>
            <a:ext cx="75438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533400" y="2743200"/>
            <a:ext cx="7543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heaps</a:t>
            </a:r>
          </a:p>
        </p:txBody>
      </p:sp>
      <p:pic>
        <p:nvPicPr>
          <p:cNvPr id="133123" name="Picture 3" descr="allhea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229600" cy="3386138"/>
          </a:xfrm>
          <a:prstGeom prst="rect">
            <a:avLst/>
          </a:prstGeom>
          <a:noFill/>
        </p:spPr>
      </p:pic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6629400" y="2057400"/>
            <a:ext cx="1828800" cy="2895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Comparison-based sorting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r>
              <a:rPr lang="en-US" sz="2600"/>
              <a:t>Sorted order is determined based </a:t>
            </a:r>
            <a:r>
              <a:rPr lang="en-US" sz="2600" b="1"/>
              <a:t>only</a:t>
            </a:r>
            <a:r>
              <a:rPr lang="en-US" sz="2600"/>
              <a:t> on a comparison between input elements</a:t>
            </a:r>
          </a:p>
          <a:p>
            <a:pPr lvl="1"/>
            <a:r>
              <a:rPr lang="en-US" sz="2200"/>
              <a:t>A[i] &lt; A[j]</a:t>
            </a:r>
          </a:p>
          <a:p>
            <a:pPr lvl="1"/>
            <a:r>
              <a:rPr lang="en-US" sz="2200"/>
              <a:t>A[i] &gt; A[j]</a:t>
            </a:r>
          </a:p>
          <a:p>
            <a:pPr lvl="1"/>
            <a:r>
              <a:rPr lang="en-US" sz="2200"/>
              <a:t>A[i] = A[j]</a:t>
            </a:r>
          </a:p>
          <a:p>
            <a:pPr lvl="1"/>
            <a:r>
              <a:rPr lang="en-US" sz="2200"/>
              <a:t>A[i] </a:t>
            </a:r>
            <a:r>
              <a:rPr lang="en-US" sz="2200">
                <a:ea typeface="Arial" pitchFamily="-112" charset="0"/>
                <a:cs typeface="Arial" pitchFamily="-112" charset="0"/>
              </a:rPr>
              <a:t>≤ A[j]</a:t>
            </a:r>
          </a:p>
          <a:p>
            <a:pPr lvl="1"/>
            <a:r>
              <a:rPr lang="en-US" sz="2200">
                <a:ea typeface="Arial" pitchFamily="-112" charset="0"/>
                <a:cs typeface="Arial" pitchFamily="-112" charset="0"/>
              </a:rPr>
              <a:t>A[i] ≥ A[j]</a:t>
            </a:r>
          </a:p>
          <a:p>
            <a:r>
              <a:rPr lang="en-US" sz="2600">
                <a:ea typeface="Arial" pitchFamily="-112" charset="0"/>
                <a:cs typeface="Arial" pitchFamily="-112" charset="0"/>
              </a:rPr>
              <a:t>This is why most built-in sorting approaches only require you to define the comparison operator (i.e. compareTo in Java)</a:t>
            </a:r>
          </a:p>
          <a:p>
            <a:r>
              <a:rPr lang="en-US" sz="2600">
                <a:ea typeface="Arial" pitchFamily="-112" charset="0"/>
                <a:cs typeface="Arial" pitchFamily="-112" charset="0"/>
              </a:rPr>
              <a:t>Can we do better than O(n log n)?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19479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19485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[12, 7, 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</a:t>
            </a:r>
            <a:r>
              <a:rPr lang="en-US" sz="2800">
                <a:solidFill>
                  <a:srgbClr val="FF0000"/>
                </a:solidFill>
              </a:rPr>
              <a:t>12</a:t>
            </a:r>
            <a:r>
              <a:rPr lang="en-US" sz="2800"/>
              <a:t>, </a:t>
            </a:r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/>
              <a:t>, 3]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2895600" y="58674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12 </a:t>
            </a:r>
            <a:r>
              <a:rPr lang="en-US" sz="2000">
                <a:ea typeface="Arial" pitchFamily="-112" charset="0"/>
                <a:cs typeface="Arial" pitchFamily="-112" charset="0"/>
              </a:rPr>
              <a:t>≤ 7 or is </a:t>
            </a:r>
            <a:r>
              <a:rPr lang="en-US" sz="2000">
                <a:solidFill>
                  <a:srgbClr val="FF0000"/>
                </a:solidFill>
                <a:ea typeface="Arial" pitchFamily="-112" charset="0"/>
                <a:cs typeface="Arial" pitchFamily="-112" charset="0"/>
              </a:rPr>
              <a:t>12 &gt; 7</a:t>
            </a:r>
            <a:r>
              <a:rPr lang="en-US" sz="2000">
                <a:ea typeface="Arial" pitchFamily="-112" charset="0"/>
                <a:cs typeface="Arial" pitchFamily="-112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3581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</a:t>
            </a:r>
            <a:r>
              <a:rPr lang="en-US" sz="2800">
                <a:solidFill>
                  <a:srgbClr val="FF0000"/>
                </a:solidFill>
              </a:rPr>
              <a:t>12</a:t>
            </a:r>
            <a:r>
              <a:rPr lang="en-US" sz="2800"/>
              <a:t>, 7,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895600" y="58674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12 </a:t>
            </a:r>
            <a:r>
              <a:rPr lang="en-US" sz="2000">
                <a:ea typeface="Arial" pitchFamily="-112" charset="0"/>
                <a:cs typeface="Arial" pitchFamily="-112" charset="0"/>
              </a:rPr>
              <a:t>≤ 3 or is 12 &gt; 3?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4605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</a:t>
            </a:r>
            <a:r>
              <a:rPr lang="en-US" sz="2800">
                <a:solidFill>
                  <a:srgbClr val="FF0000"/>
                </a:solidFill>
              </a:rPr>
              <a:t>12</a:t>
            </a:r>
            <a:r>
              <a:rPr lang="en-US" sz="2800"/>
              <a:t>, 7,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2895600" y="58674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12 </a:t>
            </a:r>
            <a:r>
              <a:rPr lang="en-US" sz="2000">
                <a:ea typeface="Arial" pitchFamily="-112" charset="0"/>
                <a:cs typeface="Arial" pitchFamily="-112" charset="0"/>
              </a:rPr>
              <a:t>≤ 3 or is </a:t>
            </a:r>
            <a:r>
              <a:rPr lang="en-US" sz="2000">
                <a:solidFill>
                  <a:srgbClr val="FF0000"/>
                </a:solidFill>
                <a:ea typeface="Arial" pitchFamily="-112" charset="0"/>
                <a:cs typeface="Arial" pitchFamily="-112" charset="0"/>
              </a:rPr>
              <a:t>12 &gt; 3</a:t>
            </a:r>
            <a:r>
              <a:rPr lang="en-US" sz="2000">
                <a:ea typeface="Arial" pitchFamily="-112" charset="0"/>
                <a:cs typeface="Arial" pitchFamily="-112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A decision tree model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810000" y="1295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1:2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3733800" y="12192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2667000" y="1600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2004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1462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419600" y="1600200"/>
            <a:ext cx="990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209800" y="213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>
            <a:off x="1524000" y="2514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6764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048000" y="23764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2895600" y="2514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4102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5334000" y="2057400"/>
            <a:ext cx="6858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9530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8768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6172200" y="23002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6019800" y="2438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|1,2,3|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048000" y="2895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1:3</a:t>
            </a:r>
          </a:p>
        </p:txBody>
      </p:sp>
      <p:sp>
        <p:nvSpPr>
          <p:cNvPr id="26647" name="Oval 23"/>
          <p:cNvSpPr>
            <a:spLocks noChangeArrowheads="1"/>
          </p:cNvSpPr>
          <p:nvPr/>
        </p:nvSpPr>
        <p:spPr bwMode="auto">
          <a:xfrm>
            <a:off x="29718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 flipH="1">
            <a:off x="2819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5908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657600" y="32146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3581400" y="3276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64008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2:3</a:t>
            </a: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6324600" y="2895600"/>
            <a:ext cx="685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H="1">
            <a:off x="6172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5943600" y="3276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≤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7010400" y="32908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2" charset="0"/>
                <a:cs typeface="Arial" pitchFamily="-112" charset="0"/>
              </a:rPr>
              <a:t>&gt;</a:t>
            </a:r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69342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23622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|1,3,2|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|3,1,2|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56388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|2,3,1|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934200" y="3814763"/>
            <a:ext cx="83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|3,2,1|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572000" y="28194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|2,1,3|</a:t>
            </a: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3352800" y="5029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[12, </a:t>
            </a:r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/>
              <a:t>, 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</a:t>
            </a: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2895600" y="58674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7 </a:t>
            </a:r>
            <a:r>
              <a:rPr lang="en-US" sz="2000">
                <a:ea typeface="Arial" pitchFamily="-112" charset="0"/>
                <a:cs typeface="Arial" pitchFamily="-112" charset="0"/>
              </a:rPr>
              <a:t>≤ 3 or is 7 &gt; 3?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1537</TotalTime>
  <Words>1280</Words>
  <Application>Microsoft Macintosh PowerPoint</Application>
  <PresentationFormat>On-screen Show (4:3)</PresentationFormat>
  <Paragraphs>446</Paragraphs>
  <Slides>25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Network</vt:lpstr>
      <vt:lpstr>Equation</vt:lpstr>
      <vt:lpstr>Lower Bound on Sorting</vt:lpstr>
      <vt:lpstr>Decision-tree model</vt:lpstr>
      <vt:lpstr>Comparison-based sorting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A decision tree model</vt:lpstr>
      <vt:lpstr>How many leaves are in a decision tree?</vt:lpstr>
      <vt:lpstr>A lower bound</vt:lpstr>
      <vt:lpstr>A lower bound</vt:lpstr>
      <vt:lpstr>A lower bound</vt:lpstr>
      <vt:lpstr>Other heaps</vt:lpstr>
      <vt:lpstr>Other heaps</vt:lpstr>
      <vt:lpstr>Other heaps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248</cp:revision>
  <dcterms:created xsi:type="dcterms:W3CDTF">2010-03-25T16:03:18Z</dcterms:created>
  <dcterms:modified xsi:type="dcterms:W3CDTF">2010-03-25T16:04:55Z</dcterms:modified>
</cp:coreProperties>
</file>