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3"/>
  </p:notesMasterIdLst>
  <p:handoutMasterIdLst>
    <p:handoutMasterId r:id="rId54"/>
  </p:handoutMasterIdLst>
  <p:sldIdLst>
    <p:sldId id="256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302" r:id="rId12"/>
    <p:sldId id="303" r:id="rId13"/>
    <p:sldId id="271" r:id="rId14"/>
    <p:sldId id="274" r:id="rId15"/>
    <p:sldId id="319" r:id="rId16"/>
    <p:sldId id="272" r:id="rId17"/>
    <p:sldId id="275" r:id="rId18"/>
    <p:sldId id="277" r:id="rId19"/>
    <p:sldId id="278" r:id="rId20"/>
    <p:sldId id="279" r:id="rId21"/>
    <p:sldId id="280" r:id="rId22"/>
    <p:sldId id="285" r:id="rId23"/>
    <p:sldId id="287" r:id="rId24"/>
    <p:sldId id="288" r:id="rId25"/>
    <p:sldId id="290" r:id="rId26"/>
    <p:sldId id="289" r:id="rId27"/>
    <p:sldId id="291" r:id="rId28"/>
    <p:sldId id="286" r:id="rId29"/>
    <p:sldId id="283" r:id="rId30"/>
    <p:sldId id="284" r:id="rId31"/>
    <p:sldId id="282" r:id="rId32"/>
    <p:sldId id="294" r:id="rId33"/>
    <p:sldId id="295" r:id="rId34"/>
    <p:sldId id="296" r:id="rId35"/>
    <p:sldId id="297" r:id="rId36"/>
    <p:sldId id="299" r:id="rId37"/>
    <p:sldId id="301" r:id="rId38"/>
    <p:sldId id="300" r:id="rId39"/>
    <p:sldId id="306" r:id="rId40"/>
    <p:sldId id="305" r:id="rId41"/>
    <p:sldId id="318" r:id="rId42"/>
    <p:sldId id="269" r:id="rId43"/>
    <p:sldId id="307" r:id="rId44"/>
    <p:sldId id="308" r:id="rId45"/>
    <p:sldId id="309" r:id="rId46"/>
    <p:sldId id="310" r:id="rId47"/>
    <p:sldId id="312" r:id="rId48"/>
    <p:sldId id="313" r:id="rId49"/>
    <p:sldId id="314" r:id="rId50"/>
    <p:sldId id="316" r:id="rId51"/>
    <p:sldId id="317" r:id="rId5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07"/>
  </p:normalViewPr>
  <p:slideViewPr>
    <p:cSldViewPr snapToGrid="0" snapToObjects="1">
      <p:cViewPr>
        <p:scale>
          <a:sx n="105" d="100"/>
          <a:sy n="105" d="100"/>
        </p:scale>
        <p:origin x="1840" y="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B15D6F2-9B43-674E-AE15-7C36D56EFE4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E6DAE6-5F4B-8D4E-9C78-E35FFC037E3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5D2AFB-E5D9-EA40-AEEF-87383F964993}" type="datetimeFigureOut">
              <a:rPr lang="en-US" smtClean="0"/>
              <a:t>9/24/19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3DBB27-933A-E749-9301-C28A503FAB5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A9CB34-D1A7-1144-A4E2-8927475633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58FD5F-4DFA-C046-9FA9-C0737F837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297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918EF-26F2-F641-9B39-65E2E78847ED}" type="datetimeFigureOut">
              <a:rPr lang="en-US" smtClean="0"/>
              <a:t>9/24/19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13207C-337C-5744-B32B-244402CD9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8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249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8409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 obvious</a:t>
            </a:r>
            <a:r>
              <a:rPr lang="en-US" baseline="0" dirty="0"/>
              <a:t> how to do this for the three classifiers that we’ve seen…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080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9/24/19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9/24/19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9/24/19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9/24/19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9/24/19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9/24/19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6.w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6.w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emf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38903" y="3787722"/>
            <a:ext cx="6903302" cy="1828800"/>
          </a:xfrm>
        </p:spPr>
        <p:txBody>
          <a:bodyPr/>
          <a:lstStyle/>
          <a:p>
            <a:r>
              <a:rPr lang="en-US" dirty="0"/>
              <a:t>imbalanced data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David Kauchak</a:t>
            </a:r>
            <a:br>
              <a:rPr lang="en-US" dirty="0"/>
            </a:br>
            <a:r>
              <a:rPr lang="en-US" dirty="0"/>
              <a:t>CS 158 – Fall 2019</a:t>
            </a:r>
          </a:p>
        </p:txBody>
      </p:sp>
    </p:spTree>
    <p:extLst>
      <p:ext uri="{BB962C8B-B14F-4D97-AF65-F5344CB8AC3E}">
        <p14:creationId xmlns:p14="http://schemas.microsoft.com/office/powerpoint/2010/main" val="3651200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Imbalanced problem domains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Medical diagnosis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Predicting faults/failures (e.g. hard-drive failures, mechanical failures, etc.)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Predicting rare events (e.g. earthquakes)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Detecting fraud (credit card transactions, internet traffic)</a:t>
            </a:r>
          </a:p>
        </p:txBody>
      </p:sp>
    </p:spTree>
    <p:extLst>
      <p:ext uri="{BB962C8B-B14F-4D97-AF65-F5344CB8AC3E}">
        <p14:creationId xmlns:p14="http://schemas.microsoft.com/office/powerpoint/2010/main" val="25116194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Imbalanced data: current classifiers</a:t>
            </a:r>
          </a:p>
        </p:txBody>
      </p:sp>
      <p:sp>
        <p:nvSpPr>
          <p:cNvPr id="4" name="Rectangle 3"/>
          <p:cNvSpPr/>
          <p:nvPr/>
        </p:nvSpPr>
        <p:spPr>
          <a:xfrm>
            <a:off x="1255888" y="1905000"/>
            <a:ext cx="1312334" cy="4430889"/>
          </a:xfrm>
          <a:prstGeom prst="rect">
            <a:avLst/>
          </a:prstGeom>
          <a:solidFill>
            <a:srgbClr val="FFFF00">
              <a:alpha val="42000"/>
            </a:srgbClr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16200000">
            <a:off x="-294662" y="3947279"/>
            <a:ext cx="18146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labeled data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91498" y="2665609"/>
            <a:ext cx="12767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99.997%</a:t>
            </a:r>
          </a:p>
          <a:p>
            <a:r>
              <a:rPr lang="en-US" dirty="0"/>
              <a:t>not-phishing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43898" y="4464490"/>
            <a:ext cx="9370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0.003%</a:t>
            </a:r>
          </a:p>
          <a:p>
            <a:r>
              <a:rPr lang="en-US" dirty="0"/>
              <a:t>phishing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926288" y="5731891"/>
            <a:ext cx="63215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How will our current classifiers do on this problem?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3277106" y="2399485"/>
            <a:ext cx="1371600" cy="13716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5165172" y="3991065"/>
            <a:ext cx="1371600" cy="13716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7109683" y="2399485"/>
            <a:ext cx="1371600" cy="13716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3668889" y="2665609"/>
            <a:ext cx="747889" cy="763391"/>
          </a:xfrm>
          <a:prstGeom prst="line">
            <a:avLst/>
          </a:prstGeom>
          <a:ln w="3810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3570111" y="2991556"/>
            <a:ext cx="395111" cy="437444"/>
          </a:xfrm>
          <a:prstGeom prst="line">
            <a:avLst/>
          </a:prstGeom>
          <a:ln w="3810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433733" y="2665609"/>
            <a:ext cx="747889" cy="763391"/>
          </a:xfrm>
          <a:prstGeom prst="line">
            <a:avLst/>
          </a:prstGeom>
          <a:ln w="3810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5376333" y="4191000"/>
            <a:ext cx="155223" cy="15522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5641621" y="4301067"/>
            <a:ext cx="155223" cy="15522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413024" y="4495800"/>
            <a:ext cx="155223" cy="15522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5692423" y="4690533"/>
            <a:ext cx="155223" cy="15522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873045" y="4518380"/>
            <a:ext cx="155223" cy="15522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6025445" y="4247450"/>
            <a:ext cx="155223" cy="15522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6056488" y="4916088"/>
            <a:ext cx="155223" cy="15522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6141154" y="5181597"/>
            <a:ext cx="155223" cy="15522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6321776" y="5009444"/>
            <a:ext cx="155223" cy="15522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414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Imbalanced data: current classifiers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51449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All will do fine if the data can be easily separated/distinguished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Decision trees: </a:t>
            </a:r>
          </a:p>
          <a:p>
            <a:pPr lvl="1"/>
            <a:r>
              <a:rPr lang="en-US" sz="2000" dirty="0"/>
              <a:t>explicitly minimizes training error</a:t>
            </a:r>
          </a:p>
          <a:p>
            <a:pPr lvl="1"/>
            <a:r>
              <a:rPr lang="en-US" sz="2000" dirty="0"/>
              <a:t>when pruning/stopping early: pick “majority” label at leaves</a:t>
            </a:r>
          </a:p>
          <a:p>
            <a:pPr lvl="1"/>
            <a:r>
              <a:rPr lang="en-US" sz="2000" dirty="0"/>
              <a:t>tend to do very poorly on imbalanced problems</a:t>
            </a:r>
          </a:p>
          <a:p>
            <a:pPr marL="365760" lvl="1" indent="0">
              <a:buNone/>
            </a:pPr>
            <a:endParaRPr lang="en-US" sz="2000" dirty="0"/>
          </a:p>
          <a:p>
            <a:pPr marL="45720" indent="0">
              <a:buNone/>
            </a:pPr>
            <a:r>
              <a:rPr lang="en-US" sz="2400" dirty="0"/>
              <a:t>k-NN:</a:t>
            </a:r>
          </a:p>
          <a:p>
            <a:pPr marL="708660" lvl="1" indent="-342900"/>
            <a:r>
              <a:rPr lang="en-US" sz="2100" dirty="0"/>
              <a:t>even for small k, majority class will tend to overwhelm the vote</a:t>
            </a:r>
          </a:p>
          <a:p>
            <a:pPr marL="708660" lvl="1" indent="-342900"/>
            <a:endParaRPr lang="en-US" sz="2100" dirty="0"/>
          </a:p>
          <a:p>
            <a:pPr marL="45720" indent="0">
              <a:buNone/>
            </a:pPr>
            <a:r>
              <a:rPr lang="en-US" sz="2400" dirty="0"/>
              <a:t>perceptron:</a:t>
            </a:r>
          </a:p>
          <a:p>
            <a:pPr marL="708660" lvl="1" indent="-342900"/>
            <a:r>
              <a:rPr lang="en-US" sz="2100" dirty="0"/>
              <a:t>can be reasonable since only updates when a mistake is made</a:t>
            </a:r>
          </a:p>
          <a:p>
            <a:pPr marL="708660" lvl="1" indent="-342900"/>
            <a:r>
              <a:rPr lang="en-US" sz="2100" dirty="0"/>
              <a:t>can take a long time to learn</a:t>
            </a:r>
          </a:p>
          <a:p>
            <a:pPr marL="4572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706659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 of the problem: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Accuracy is not the right measure of classifier performance in these domains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Other ideas for evaluation measures?</a:t>
            </a:r>
          </a:p>
        </p:txBody>
      </p:sp>
    </p:spTree>
    <p:extLst>
      <p:ext uri="{BB962C8B-B14F-4D97-AF65-F5344CB8AC3E}">
        <p14:creationId xmlns:p14="http://schemas.microsoft.com/office/powerpoint/2010/main" val="41355620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2864556" y="5903773"/>
            <a:ext cx="38745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# positive examples in test set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“identification” 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9115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View the task as trying to find/identify “positive” examples (i.e. the rare events)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2695221"/>
            <a:ext cx="7772400" cy="2638779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  <a:t>Precision</a:t>
            </a:r>
            <a:r>
              <a:rPr lang="en-US" sz="2400" dirty="0">
                <a:ea typeface="ＭＳ Ｐゴシック" pitchFamily="-111" charset="-128"/>
                <a:cs typeface="ＭＳ Ｐゴシック" pitchFamily="-111" charset="-128"/>
              </a:rPr>
              <a:t>: proportion of test examples </a:t>
            </a:r>
            <a:r>
              <a:rPr lang="en-US" sz="2400" i="1" dirty="0">
                <a:solidFill>
                  <a:srgbClr val="FF6600"/>
                </a:solidFill>
                <a:ea typeface="ＭＳ Ｐゴシック" pitchFamily="-111" charset="-128"/>
                <a:cs typeface="ＭＳ Ｐゴシック" pitchFamily="-111" charset="-128"/>
              </a:rPr>
              <a:t>predicted</a:t>
            </a:r>
            <a:r>
              <a:rPr lang="en-US" sz="2400" dirty="0">
                <a:ea typeface="ＭＳ Ｐゴシック" pitchFamily="-111" charset="-128"/>
                <a:cs typeface="ＭＳ Ｐゴシック" pitchFamily="-111" charset="-128"/>
              </a:rPr>
              <a:t> as positive that are correct</a:t>
            </a:r>
          </a:p>
          <a:p>
            <a:pPr marL="0" indent="0">
              <a:buFont typeface="Wingdings"/>
              <a:buNone/>
            </a:pPr>
            <a:endParaRPr lang="en-US" sz="2400" b="1" dirty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>
              <a:buFont typeface="Wingdings"/>
              <a:buNone/>
            </a:pPr>
            <a:endParaRPr lang="en-US" sz="2400" b="1" dirty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>
              <a:buFont typeface="Wingdings"/>
              <a:buNone/>
            </a:pPr>
            <a: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  <a:t>Recall</a:t>
            </a:r>
            <a:r>
              <a:rPr lang="en-US" sz="2400" dirty="0">
                <a:ea typeface="ＭＳ Ｐゴシック" pitchFamily="-111" charset="-128"/>
                <a:cs typeface="ＭＳ Ｐゴシック" pitchFamily="-111" charset="-128"/>
              </a:rPr>
              <a:t>: proportion of test examples </a:t>
            </a:r>
            <a:r>
              <a:rPr lang="en-US" sz="2400" i="1" dirty="0">
                <a:solidFill>
                  <a:srgbClr val="FF6600"/>
                </a:solidFill>
                <a:ea typeface="ＭＳ Ｐゴシック" pitchFamily="-111" charset="-128"/>
                <a:cs typeface="ＭＳ Ｐゴシック" pitchFamily="-111" charset="-128"/>
              </a:rPr>
              <a:t>labeled</a:t>
            </a:r>
            <a:r>
              <a:rPr lang="en-US" sz="2400" dirty="0">
                <a:ea typeface="ＭＳ Ｐゴシック" pitchFamily="-111" charset="-128"/>
                <a:cs typeface="ＭＳ Ｐゴシック" pitchFamily="-111" charset="-128"/>
              </a:rPr>
              <a:t> as positive that are correct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51667" y="5944883"/>
            <a:ext cx="4285826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864556" y="5461327"/>
            <a:ext cx="41729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# correctly predicted as positive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718547" y="3897174"/>
            <a:ext cx="42883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# examples predicted as positive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2605658" y="3938284"/>
            <a:ext cx="4285826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718547" y="3454728"/>
            <a:ext cx="41729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# correctly predicted as positive</a:t>
            </a:r>
          </a:p>
        </p:txBody>
      </p:sp>
    </p:spTree>
    <p:extLst>
      <p:ext uri="{BB962C8B-B14F-4D97-AF65-F5344CB8AC3E}">
        <p14:creationId xmlns:p14="http://schemas.microsoft.com/office/powerpoint/2010/main" val="17845997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BA78B4A2-6F1B-D742-A151-52490685AAC9}"/>
              </a:ext>
            </a:extLst>
          </p:cNvPr>
          <p:cNvSpPr txBox="1"/>
          <p:nvPr/>
        </p:nvSpPr>
        <p:spPr>
          <a:xfrm>
            <a:off x="1476320" y="2568475"/>
            <a:ext cx="41729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# correctly predicted as positive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89209" y="5073594"/>
            <a:ext cx="38745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# positive examples in test set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“identification” tasks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476320" y="5114704"/>
            <a:ext cx="4285826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589209" y="4631148"/>
            <a:ext cx="41729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# correctly predicted as positive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443200" y="3066995"/>
            <a:ext cx="42883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# examples predicted as positive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1330311" y="3108105"/>
            <a:ext cx="4285826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DDB53E0-6267-9E4E-B8C6-80B9ADA2FC85}"/>
              </a:ext>
            </a:extLst>
          </p:cNvPr>
          <p:cNvSpPr txBox="1"/>
          <p:nvPr/>
        </p:nvSpPr>
        <p:spPr>
          <a:xfrm>
            <a:off x="288256" y="1987272"/>
            <a:ext cx="13417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Precision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CB49F6B-233D-CC4D-AC9C-14D230C1E67C}"/>
              </a:ext>
            </a:extLst>
          </p:cNvPr>
          <p:cNvSpPr txBox="1"/>
          <p:nvPr/>
        </p:nvSpPr>
        <p:spPr>
          <a:xfrm>
            <a:off x="380564" y="4169483"/>
            <a:ext cx="949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Recall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922DA65-41DF-D343-A106-BA21CC6955CB}"/>
              </a:ext>
            </a:extLst>
          </p:cNvPr>
          <p:cNvSpPr txBox="1"/>
          <p:nvPr/>
        </p:nvSpPr>
        <p:spPr>
          <a:xfrm>
            <a:off x="6299026" y="3646263"/>
            <a:ext cx="24670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</a:rPr>
              <a:t>same numerator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695E05C-6487-8A4A-B416-389053029008}"/>
              </a:ext>
            </a:extLst>
          </p:cNvPr>
          <p:cNvSpPr/>
          <p:nvPr/>
        </p:nvSpPr>
        <p:spPr>
          <a:xfrm>
            <a:off x="1456818" y="2597304"/>
            <a:ext cx="4172937" cy="442446"/>
          </a:xfrm>
          <a:prstGeom prst="rect">
            <a:avLst/>
          </a:prstGeom>
          <a:solidFill>
            <a:srgbClr val="00B050">
              <a:alpha val="18824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A249719-CD0D-5E44-9E55-815BFD46E542}"/>
              </a:ext>
            </a:extLst>
          </p:cNvPr>
          <p:cNvSpPr/>
          <p:nvPr/>
        </p:nvSpPr>
        <p:spPr>
          <a:xfrm>
            <a:off x="1589208" y="4631148"/>
            <a:ext cx="4172937" cy="442446"/>
          </a:xfrm>
          <a:prstGeom prst="rect">
            <a:avLst/>
          </a:prstGeom>
          <a:solidFill>
            <a:srgbClr val="00B050">
              <a:alpha val="18824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5689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2864556" y="3672899"/>
            <a:ext cx="32595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positive examples in test set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“identification” tasks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1635560"/>
            <a:ext cx="8740422" cy="2638779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sz="2000" b="1" dirty="0">
                <a:ea typeface="ＭＳ Ｐゴシック" pitchFamily="-111" charset="-128"/>
                <a:cs typeface="ＭＳ Ｐゴシック" pitchFamily="-111" charset="-128"/>
              </a:rPr>
              <a:t>Precision</a:t>
            </a:r>
            <a:r>
              <a:rPr lang="en-US" sz="2000" dirty="0">
                <a:ea typeface="ＭＳ Ｐゴシック" pitchFamily="-111" charset="-128"/>
                <a:cs typeface="ＭＳ Ｐゴシック" pitchFamily="-111" charset="-128"/>
              </a:rPr>
              <a:t>: proportion of test examples </a:t>
            </a:r>
            <a:r>
              <a:rPr lang="en-US" sz="2000" i="1" dirty="0">
                <a:solidFill>
                  <a:srgbClr val="FF6600"/>
                </a:solidFill>
                <a:ea typeface="ＭＳ Ｐゴシック" pitchFamily="-111" charset="-128"/>
                <a:cs typeface="ＭＳ Ｐゴシック" pitchFamily="-111" charset="-128"/>
              </a:rPr>
              <a:t>predicted</a:t>
            </a:r>
            <a:r>
              <a:rPr lang="en-US" sz="2000" dirty="0">
                <a:ea typeface="ＭＳ Ｐゴシック" pitchFamily="-111" charset="-128"/>
                <a:cs typeface="ＭＳ Ｐゴシック" pitchFamily="-111" charset="-128"/>
              </a:rPr>
              <a:t> as positive that are correct</a:t>
            </a:r>
          </a:p>
          <a:p>
            <a:pPr marL="0" indent="0">
              <a:buFont typeface="Wingdings"/>
              <a:buNone/>
            </a:pPr>
            <a:endParaRPr lang="en-US" sz="2000" b="1" dirty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>
              <a:buFont typeface="Wingdings"/>
              <a:buNone/>
            </a:pPr>
            <a:endParaRPr lang="en-US" sz="2000" b="1" dirty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>
              <a:buFont typeface="Wingdings"/>
              <a:buNone/>
            </a:pPr>
            <a:r>
              <a:rPr lang="en-US" sz="2000" b="1" dirty="0">
                <a:ea typeface="ＭＳ Ｐゴシック" pitchFamily="-111" charset="-128"/>
                <a:cs typeface="ＭＳ Ｐゴシック" pitchFamily="-111" charset="-128"/>
              </a:rPr>
              <a:t>Recall</a:t>
            </a:r>
            <a:r>
              <a:rPr lang="en-US" sz="2000" dirty="0">
                <a:ea typeface="ＭＳ Ｐゴシック" pitchFamily="-111" charset="-128"/>
                <a:cs typeface="ＭＳ Ｐゴシック" pitchFamily="-111" charset="-128"/>
              </a:rPr>
              <a:t>: proportion of test examples </a:t>
            </a:r>
            <a:r>
              <a:rPr lang="en-US" sz="2000" i="1" dirty="0">
                <a:solidFill>
                  <a:srgbClr val="FF6600"/>
                </a:solidFill>
                <a:ea typeface="ＭＳ Ｐゴシック" pitchFamily="-111" charset="-128"/>
                <a:cs typeface="ＭＳ Ｐゴシック" pitchFamily="-111" charset="-128"/>
              </a:rPr>
              <a:t>labeled</a:t>
            </a:r>
            <a:r>
              <a:rPr lang="en-US" sz="2000" dirty="0">
                <a:ea typeface="ＭＳ Ｐゴシック" pitchFamily="-111" charset="-128"/>
                <a:cs typeface="ＭＳ Ｐゴシック" pitchFamily="-111" charset="-128"/>
              </a:rPr>
              <a:t> as positive that are correct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51667" y="3714009"/>
            <a:ext cx="3620906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864556" y="3230453"/>
            <a:ext cx="3508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correctly predicted as positive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718547" y="2400072"/>
            <a:ext cx="36021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examples predicted as positive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2605658" y="2441182"/>
            <a:ext cx="3766915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718547" y="1957626"/>
            <a:ext cx="3508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correctly predicted as positive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409222" y="5181597"/>
            <a:ext cx="1076437" cy="990600"/>
          </a:xfrm>
          <a:prstGeom prst="rect">
            <a:avLst/>
          </a:prstGeom>
          <a:solidFill>
            <a:srgbClr val="FFCF0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09222" y="4419597"/>
            <a:ext cx="10764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predicted</a:t>
            </a:r>
          </a:p>
          <a:p>
            <a:r>
              <a:rPr lang="en-US" dirty="0"/>
              <a:t>positive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700913" y="4412243"/>
            <a:ext cx="10513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6600"/>
                </a:solidFill>
              </a:rPr>
              <a:t>precision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5700913" y="5479043"/>
            <a:ext cx="1143000" cy="6858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1792111" y="5181597"/>
            <a:ext cx="1072445" cy="1524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710266" y="4430877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all positive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5700913" y="5164070"/>
            <a:ext cx="1143000" cy="990600"/>
          </a:xfrm>
          <a:prstGeom prst="rect">
            <a:avLst/>
          </a:prstGeom>
          <a:solidFill>
            <a:srgbClr val="FFCF01">
              <a:alpha val="5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7762522" y="6095997"/>
            <a:ext cx="1143000" cy="609600"/>
          </a:xfrm>
          <a:prstGeom prst="rect">
            <a:avLst/>
          </a:prstGeom>
          <a:solidFill>
            <a:srgbClr val="FFCF0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7762522" y="5181597"/>
            <a:ext cx="1143000" cy="1524000"/>
          </a:xfrm>
          <a:prstGeom prst="rect">
            <a:avLst/>
          </a:prstGeom>
          <a:solidFill>
            <a:srgbClr val="FF0000">
              <a:alpha val="6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841702" y="4419597"/>
            <a:ext cx="707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6600"/>
                </a:solidFill>
              </a:rPr>
              <a:t>recall</a:t>
            </a:r>
          </a:p>
        </p:txBody>
      </p:sp>
      <p:sp>
        <p:nvSpPr>
          <p:cNvPr id="38" name="Left Brace 37"/>
          <p:cNvSpPr/>
          <p:nvPr/>
        </p:nvSpPr>
        <p:spPr bwMode="auto">
          <a:xfrm>
            <a:off x="5319913" y="5479043"/>
            <a:ext cx="304800" cy="6858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39" name="Left Brace 38"/>
          <p:cNvSpPr/>
          <p:nvPr/>
        </p:nvSpPr>
        <p:spPr bwMode="auto">
          <a:xfrm>
            <a:off x="7381522" y="6095997"/>
            <a:ext cx="304800" cy="6096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3182056" y="5181597"/>
            <a:ext cx="1143000" cy="685800"/>
          </a:xfrm>
          <a:prstGeom prst="rect">
            <a:avLst/>
          </a:prstGeom>
          <a:solidFill>
            <a:srgbClr val="FF66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942166" y="4277158"/>
            <a:ext cx="1903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correctly predicted positive</a:t>
            </a:r>
          </a:p>
        </p:txBody>
      </p:sp>
    </p:spTree>
    <p:extLst>
      <p:ext uri="{BB962C8B-B14F-4D97-AF65-F5344CB8AC3E}">
        <p14:creationId xmlns:p14="http://schemas.microsoft.com/office/powerpoint/2010/main" val="15233193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precision and recall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87026" y="23226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87026" y="29322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87026" y="3541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87026" y="4151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7026" y="47610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85870" y="23343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85870" y="29322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85870" y="35418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85870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77626" y="47610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87026" y="5446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87026" y="6056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85870" y="54585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77626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4626" y="1636888"/>
            <a:ext cx="678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349026" y="1636888"/>
            <a:ext cx="708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263468" y="1636888"/>
            <a:ext cx="1175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584938" y="23343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584938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584938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584938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576694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584938" y="54585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576694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516929" y="3528843"/>
            <a:ext cx="32595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positive examples in test set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5404040" y="3569953"/>
            <a:ext cx="3620906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516929" y="3086397"/>
            <a:ext cx="3508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correctly predicted as positive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370920" y="2256016"/>
            <a:ext cx="36021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examples predicted as positive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5258031" y="2297126"/>
            <a:ext cx="3766915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370920" y="1813570"/>
            <a:ext cx="3508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correctly predicted as positive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712416" y="2025176"/>
            <a:ext cx="1545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precision = 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107526" y="3298007"/>
            <a:ext cx="1154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recall = </a:t>
            </a:r>
          </a:p>
        </p:txBody>
      </p:sp>
    </p:spTree>
    <p:extLst>
      <p:ext uri="{BB962C8B-B14F-4D97-AF65-F5344CB8AC3E}">
        <p14:creationId xmlns:p14="http://schemas.microsoft.com/office/powerpoint/2010/main" val="8346550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precision and recall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87026" y="23226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87026" y="29322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87026" y="3541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87026" y="4151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7026" y="47610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85870" y="23343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85870" y="29322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85870" y="35418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85870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77626" y="47610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87026" y="5446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87026" y="6056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85870" y="54585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77626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4626" y="1636888"/>
            <a:ext cx="678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349026" y="1636888"/>
            <a:ext cx="708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263468" y="1636888"/>
            <a:ext cx="1175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584938" y="23343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584938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584938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584938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576694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584938" y="54585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576694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516929" y="3528843"/>
            <a:ext cx="32595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positive examples in test set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5404040" y="3569953"/>
            <a:ext cx="3620906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516929" y="3086397"/>
            <a:ext cx="3508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correctly predicted as positive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370920" y="2256016"/>
            <a:ext cx="36021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examples predicted as positive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5258031" y="2297126"/>
            <a:ext cx="3766915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370920" y="1813570"/>
            <a:ext cx="3508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correctly predicted as positive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712416" y="2025176"/>
            <a:ext cx="1545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precision = 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107526" y="3298007"/>
            <a:ext cx="1154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recall = 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754027" y="4755442"/>
            <a:ext cx="1545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precision =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55557" y="4552243"/>
            <a:ext cx="326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2</a:t>
            </a:r>
          </a:p>
        </p:txBody>
      </p:sp>
      <p:cxnSp>
        <p:nvCxnSpPr>
          <p:cNvPr id="42" name="Straight Connector 41"/>
          <p:cNvCxnSpPr/>
          <p:nvPr/>
        </p:nvCxnSpPr>
        <p:spPr>
          <a:xfrm>
            <a:off x="6295714" y="5000434"/>
            <a:ext cx="684332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442556" y="5027021"/>
            <a:ext cx="326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4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169503" y="5737195"/>
            <a:ext cx="1154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recall = 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564518" y="5533996"/>
            <a:ext cx="326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2</a:t>
            </a:r>
          </a:p>
        </p:txBody>
      </p:sp>
      <p:cxnSp>
        <p:nvCxnSpPr>
          <p:cNvPr id="46" name="Straight Connector 45"/>
          <p:cNvCxnSpPr/>
          <p:nvPr/>
        </p:nvCxnSpPr>
        <p:spPr>
          <a:xfrm>
            <a:off x="6404675" y="5982187"/>
            <a:ext cx="684332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6551517" y="6008774"/>
            <a:ext cx="326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2031720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precision and recall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87026" y="23226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87026" y="29322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87026" y="3541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87026" y="4151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7026" y="47610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85870" y="23343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85870" y="29322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85870" y="35418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85870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77626" y="47610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87026" y="5446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87026" y="6056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85870" y="54585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77626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4626" y="1636888"/>
            <a:ext cx="678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349026" y="1636888"/>
            <a:ext cx="708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263468" y="1636888"/>
            <a:ext cx="1175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584938" y="23343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584938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584938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584938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576694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584938" y="54585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576694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516929" y="3528843"/>
            <a:ext cx="32595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positive examples in test set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5404040" y="3569953"/>
            <a:ext cx="3620906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516929" y="3086397"/>
            <a:ext cx="3508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correctly predicted as positive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370920" y="2256016"/>
            <a:ext cx="36021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examples predicted as positive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5258031" y="2297126"/>
            <a:ext cx="3766915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370920" y="1813570"/>
            <a:ext cx="3508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correctly predicted as positive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712416" y="2025176"/>
            <a:ext cx="1545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precision = 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107526" y="3298007"/>
            <a:ext cx="1154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recall =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925087" y="4924778"/>
            <a:ext cx="4248879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Why do we have both measures?</a:t>
            </a:r>
          </a:p>
          <a:p>
            <a:r>
              <a:rPr lang="en-US" sz="2400" dirty="0">
                <a:solidFill>
                  <a:srgbClr val="FF0000"/>
                </a:solidFill>
              </a:rPr>
              <a:t>How can we maximize precision?</a:t>
            </a:r>
          </a:p>
          <a:p>
            <a:r>
              <a:rPr lang="en-US" sz="2400" dirty="0">
                <a:solidFill>
                  <a:srgbClr val="FF0000"/>
                </a:solidFill>
              </a:rPr>
              <a:t>How can we maximize recall?</a:t>
            </a:r>
          </a:p>
        </p:txBody>
      </p:sp>
    </p:spTree>
    <p:extLst>
      <p:ext uri="{BB962C8B-B14F-4D97-AF65-F5344CB8AC3E}">
        <p14:creationId xmlns:p14="http://schemas.microsoft.com/office/powerpoint/2010/main" val="3332321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>
            <a:normAutofit/>
          </a:bodyPr>
          <a:lstStyle/>
          <a:p>
            <a:r>
              <a:rPr lang="en-US" sz="4000" dirty="0"/>
              <a:t>Admin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58800" y="1679222"/>
            <a:ext cx="8180732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Assignment grading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Assignment 3: </a:t>
            </a:r>
          </a:p>
          <a:p>
            <a:pPr marL="0" indent="0">
              <a:buNone/>
            </a:pPr>
            <a:r>
              <a:rPr lang="en-US" sz="3200" dirty="0"/>
              <a:t>	- how did it go?</a:t>
            </a:r>
          </a:p>
          <a:p>
            <a:pPr marL="0" indent="0">
              <a:buNone/>
            </a:pPr>
            <a:r>
              <a:rPr lang="en-US" sz="3200" dirty="0"/>
              <a:t>	- do the experiments help?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Assignment 4</a:t>
            </a:r>
          </a:p>
        </p:txBody>
      </p:sp>
    </p:spTree>
    <p:extLst>
      <p:ext uri="{BB962C8B-B14F-4D97-AF65-F5344CB8AC3E}">
        <p14:creationId xmlns:p14="http://schemas.microsoft.com/office/powerpoint/2010/main" val="13310582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Maximizing </a:t>
            </a:r>
            <a:r>
              <a:rPr lang="en-US" dirty="0">
                <a:solidFill>
                  <a:srgbClr val="FF6600"/>
                </a:solidFill>
              </a:rPr>
              <a:t>precision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87026" y="23226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87026" y="29322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87026" y="3541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87026" y="4151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7026" y="47610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85870" y="23343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85870" y="29322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85870" y="35418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85870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77626" y="47610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87026" y="5446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87026" y="6056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85870" y="54585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77626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4626" y="1636888"/>
            <a:ext cx="678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349026" y="1636888"/>
            <a:ext cx="708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263468" y="1636888"/>
            <a:ext cx="1175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584938" y="23343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584938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584938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584938" y="41631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576694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584938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576694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516929" y="3528843"/>
            <a:ext cx="32595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positive examples in test set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5404040" y="3569953"/>
            <a:ext cx="3620906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516929" y="3086397"/>
            <a:ext cx="3508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correctly predicted as positive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370920" y="2256016"/>
            <a:ext cx="36021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examples predicted as positive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5258031" y="2297126"/>
            <a:ext cx="3766915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370920" y="1813570"/>
            <a:ext cx="3508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correctly predicted as positive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712416" y="2025176"/>
            <a:ext cx="1545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precision = 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107526" y="3298007"/>
            <a:ext cx="1154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recall =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107526" y="4957422"/>
            <a:ext cx="4315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Don’t predict anything as positive!</a:t>
            </a:r>
          </a:p>
        </p:txBody>
      </p:sp>
    </p:spTree>
    <p:extLst>
      <p:ext uri="{BB962C8B-B14F-4D97-AF65-F5344CB8AC3E}">
        <p14:creationId xmlns:p14="http://schemas.microsoft.com/office/powerpoint/2010/main" val="22758638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Maximizing </a:t>
            </a:r>
            <a:r>
              <a:rPr lang="en-US" dirty="0">
                <a:solidFill>
                  <a:srgbClr val="FF6600"/>
                </a:solidFill>
              </a:rPr>
              <a:t>recall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87026" y="23226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87026" y="29322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87026" y="3541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87026" y="4151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7026" y="47610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85870" y="23343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85870" y="29322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85870" y="35418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85870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77626" y="47610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87026" y="5446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87026" y="6056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85870" y="54585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77626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4626" y="1636888"/>
            <a:ext cx="678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349026" y="1636888"/>
            <a:ext cx="708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263468" y="1636888"/>
            <a:ext cx="1175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584938" y="23343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584938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584938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584938" y="41631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576694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584938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576694" y="60564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516929" y="3528843"/>
            <a:ext cx="32595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positive examples in test set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5404040" y="3569953"/>
            <a:ext cx="3620906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516929" y="3086397"/>
            <a:ext cx="3508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correctly predicted as positive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370920" y="2256016"/>
            <a:ext cx="36021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examples predicted as positive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5258031" y="2297126"/>
            <a:ext cx="3766915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370920" y="1813570"/>
            <a:ext cx="3508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correctly predicted as positive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712416" y="2025176"/>
            <a:ext cx="1545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precision = 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107526" y="3298007"/>
            <a:ext cx="1154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recall =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107526" y="4957422"/>
            <a:ext cx="38387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Predict everything as positive!</a:t>
            </a:r>
          </a:p>
        </p:txBody>
      </p:sp>
    </p:spTree>
    <p:extLst>
      <p:ext uri="{BB962C8B-B14F-4D97-AF65-F5344CB8AC3E}">
        <p14:creationId xmlns:p14="http://schemas.microsoft.com/office/powerpoint/2010/main" val="6299294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precision vs. recall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Often there is a tradeoff between precision and recall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increasing one, tends to decrease the other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For our algorithms, how might we increase/decrease precision/recall?</a:t>
            </a:r>
          </a:p>
        </p:txBody>
      </p:sp>
    </p:spTree>
    <p:extLst>
      <p:ext uri="{BB962C8B-B14F-4D97-AF65-F5344CB8AC3E}">
        <p14:creationId xmlns:p14="http://schemas.microsoft.com/office/powerpoint/2010/main" val="26603701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precision/recall tradeoff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87026" y="23226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87026" y="29322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87026" y="3541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87026" y="4151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7026" y="47610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85870" y="23343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85870" y="29322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85870" y="35418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85870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77626" y="47610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87026" y="5446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87026" y="6056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85870" y="54585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77626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4626" y="1636888"/>
            <a:ext cx="678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349026" y="1636888"/>
            <a:ext cx="708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263468" y="1636888"/>
            <a:ext cx="1175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54778" y="1665110"/>
            <a:ext cx="1165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confidence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584938" y="23343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584938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584938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584938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576694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584938" y="54585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576694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035561" y="23343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0.75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035561" y="29322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0.60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035561" y="35418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0.20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035561" y="41631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0.80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027317" y="47610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0.50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035561" y="54585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0.55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027317" y="60564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0.90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995333" y="2242275"/>
            <a:ext cx="4148667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400" dirty="0"/>
              <a:t>For many classifiers we can get some notion of the prediction confidence </a:t>
            </a:r>
          </a:p>
          <a:p>
            <a:pPr marL="285750" indent="-285750">
              <a:buFontTx/>
              <a:buChar char="-"/>
            </a:pPr>
            <a:endParaRPr lang="en-US" sz="2400" dirty="0"/>
          </a:p>
          <a:p>
            <a:pPr marL="285750" indent="-285750">
              <a:buFontTx/>
              <a:buChar char="-"/>
            </a:pPr>
            <a:r>
              <a:rPr lang="en-US" sz="2400" dirty="0"/>
              <a:t>Only predict </a:t>
            </a:r>
            <a:r>
              <a:rPr lang="en-US" sz="2400" dirty="0">
                <a:solidFill>
                  <a:srgbClr val="008000"/>
                </a:solidFill>
              </a:rPr>
              <a:t>positive</a:t>
            </a:r>
            <a:r>
              <a:rPr lang="en-US" sz="2400" dirty="0"/>
              <a:t> if the confidence is above a given threshold</a:t>
            </a:r>
          </a:p>
          <a:p>
            <a:pPr marL="285750" indent="-285750">
              <a:buFontTx/>
              <a:buChar char="-"/>
            </a:pPr>
            <a:endParaRPr lang="en-US" sz="2400" dirty="0"/>
          </a:p>
          <a:p>
            <a:pPr marL="285750" indent="-285750">
              <a:buFontTx/>
              <a:buChar char="-"/>
            </a:pPr>
            <a:r>
              <a:rPr lang="en-US" sz="2400" dirty="0"/>
              <a:t>By varying this threshold, we can vary precision and recall</a:t>
            </a:r>
          </a:p>
          <a:p>
            <a:pPr marL="285750" indent="-285750">
              <a:buFontTx/>
              <a:buChar char="-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247218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precision/recall tradeoff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87026" y="23226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87026" y="29322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87026" y="3541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87026" y="4151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7026" y="47610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85870" y="23343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85870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85870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85870" y="41631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77626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87026" y="5446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87026" y="6056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85870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77626" y="60564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4626" y="1636888"/>
            <a:ext cx="678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349026" y="1636888"/>
            <a:ext cx="708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263468" y="1636888"/>
            <a:ext cx="1175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54778" y="1665110"/>
            <a:ext cx="1165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confidence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584938" y="23343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584938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584938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584938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576694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584938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576694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035561" y="23343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0.80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035561" y="29322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0.60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035561" y="35418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0.55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035561" y="41631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0.50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027317" y="47610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0.20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035561" y="54585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0.75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027317" y="60564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0.90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995333" y="1900998"/>
            <a:ext cx="40075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put most confident </a:t>
            </a:r>
            <a:r>
              <a:rPr lang="en-US" sz="2400" dirty="0">
                <a:solidFill>
                  <a:srgbClr val="008000"/>
                </a:solidFill>
              </a:rPr>
              <a:t>positive</a:t>
            </a:r>
            <a:r>
              <a:rPr lang="en-US" sz="2400" dirty="0"/>
              <a:t> predictions at top</a:t>
            </a:r>
          </a:p>
          <a:p>
            <a:endParaRPr lang="en-US" sz="2400" dirty="0"/>
          </a:p>
          <a:p>
            <a:r>
              <a:rPr lang="en-US" sz="2400" dirty="0"/>
              <a:t>put most confident </a:t>
            </a:r>
            <a:r>
              <a:rPr lang="en-US" sz="2400" dirty="0">
                <a:solidFill>
                  <a:srgbClr val="660066"/>
                </a:solidFill>
              </a:rPr>
              <a:t>negative</a:t>
            </a:r>
            <a:r>
              <a:rPr lang="en-US" sz="2400" dirty="0"/>
              <a:t> predictions at bottom</a:t>
            </a:r>
          </a:p>
          <a:p>
            <a:endParaRPr lang="en-US" sz="2400" dirty="0"/>
          </a:p>
          <a:p>
            <a:r>
              <a:rPr lang="en-US" sz="2400" dirty="0"/>
              <a:t>calculate precision/recall at each break point/threshold</a:t>
            </a:r>
          </a:p>
          <a:p>
            <a:endParaRPr lang="en-US" sz="2400" dirty="0"/>
          </a:p>
          <a:p>
            <a:r>
              <a:rPr lang="en-US" sz="2400" dirty="0"/>
              <a:t>classify everything above threshold as </a:t>
            </a:r>
            <a:r>
              <a:rPr lang="en-US" sz="2400" dirty="0">
                <a:solidFill>
                  <a:srgbClr val="008000"/>
                </a:solidFill>
              </a:rPr>
              <a:t>positive</a:t>
            </a:r>
            <a:r>
              <a:rPr lang="en-US" sz="2400" dirty="0"/>
              <a:t> and everything else </a:t>
            </a:r>
            <a:r>
              <a:rPr lang="en-US" sz="2400" dirty="0">
                <a:solidFill>
                  <a:srgbClr val="660066"/>
                </a:solidFill>
              </a:rPr>
              <a:t>negative</a:t>
            </a:r>
          </a:p>
        </p:txBody>
      </p:sp>
    </p:spTree>
    <p:extLst>
      <p:ext uri="{BB962C8B-B14F-4D97-AF65-F5344CB8AC3E}">
        <p14:creationId xmlns:p14="http://schemas.microsoft.com/office/powerpoint/2010/main" val="6710380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precision/recall tradeoff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87026" y="23226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87026" y="29322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87026" y="3541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87026" y="4151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7026" y="47610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85870" y="23343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85870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85870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85870" y="41631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77626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87026" y="5446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87026" y="6056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85870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77626" y="60564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4626" y="1636888"/>
            <a:ext cx="678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349026" y="1636888"/>
            <a:ext cx="708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263468" y="1636888"/>
            <a:ext cx="1175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54778" y="1665110"/>
            <a:ext cx="1165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confidence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584938" y="23343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584938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584938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584938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576694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584938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576694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035561" y="23343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0.80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035561" y="29322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0.60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035561" y="35418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0.55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035561" y="41631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0.50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027317" y="47610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0.20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035561" y="54585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0.75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027317" y="60564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0.90</a:t>
            </a:r>
          </a:p>
        </p:txBody>
      </p:sp>
      <p:cxnSp>
        <p:nvCxnSpPr>
          <p:cNvPr id="59" name="Straight Connector 58"/>
          <p:cNvCxnSpPr/>
          <p:nvPr/>
        </p:nvCxnSpPr>
        <p:spPr>
          <a:xfrm>
            <a:off x="4299180" y="2835859"/>
            <a:ext cx="4405715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813778" y="1693333"/>
            <a:ext cx="987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precision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594826" y="1693333"/>
            <a:ext cx="69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recall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710292" y="2331905"/>
            <a:ext cx="1141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1/1 = 1.0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491340" y="2331905"/>
            <a:ext cx="1268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1/3 = 0.33</a:t>
            </a:r>
          </a:p>
        </p:txBody>
      </p:sp>
    </p:spTree>
    <p:extLst>
      <p:ext uri="{BB962C8B-B14F-4D97-AF65-F5344CB8AC3E}">
        <p14:creationId xmlns:p14="http://schemas.microsoft.com/office/powerpoint/2010/main" val="356466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precision/recall tradeoff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87026" y="23226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87026" y="29322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87026" y="3541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87026" y="4151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7026" y="47610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85870" y="23343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85870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85870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85870" y="41631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77626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87026" y="5446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87026" y="6056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85870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77626" y="60564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4626" y="1636888"/>
            <a:ext cx="678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349026" y="1636888"/>
            <a:ext cx="708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263468" y="1636888"/>
            <a:ext cx="1175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54778" y="1665110"/>
            <a:ext cx="1165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confidence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584938" y="23343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584938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584938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584938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576694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584938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576694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035561" y="23343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0.80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035561" y="29322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0.60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035561" y="35418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0.55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035561" y="41631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0.50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027317" y="47610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0.20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035561" y="54585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0.75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027317" y="60564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0.90</a:t>
            </a:r>
          </a:p>
        </p:txBody>
      </p:sp>
      <p:cxnSp>
        <p:nvCxnSpPr>
          <p:cNvPr id="59" name="Straight Connector 58"/>
          <p:cNvCxnSpPr/>
          <p:nvPr/>
        </p:nvCxnSpPr>
        <p:spPr>
          <a:xfrm>
            <a:off x="4402666" y="3400774"/>
            <a:ext cx="4405715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813778" y="1693333"/>
            <a:ext cx="987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precision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594826" y="1693333"/>
            <a:ext cx="69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recall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813778" y="2932288"/>
            <a:ext cx="1141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1/2 = 0.5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594826" y="2932288"/>
            <a:ext cx="1268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1/3 = 0.33</a:t>
            </a:r>
          </a:p>
        </p:txBody>
      </p:sp>
    </p:spTree>
    <p:extLst>
      <p:ext uri="{BB962C8B-B14F-4D97-AF65-F5344CB8AC3E}">
        <p14:creationId xmlns:p14="http://schemas.microsoft.com/office/powerpoint/2010/main" val="1904069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precision/recall tradeoff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87026" y="23226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87026" y="29322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87026" y="3541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87026" y="4151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7026" y="47610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85870" y="23343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85870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85870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85870" y="41631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77626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87026" y="5446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87026" y="6056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85870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77626" y="60564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4626" y="1636888"/>
            <a:ext cx="678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349026" y="1636888"/>
            <a:ext cx="708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263468" y="1636888"/>
            <a:ext cx="1175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54778" y="1665110"/>
            <a:ext cx="1165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confidence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584938" y="23343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584938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584938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584938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576694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584938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576694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035561" y="23343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0.80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035561" y="29322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0.60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035561" y="35418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0.55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035561" y="41631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0.50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027317" y="47610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0.20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035561" y="54585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0.75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027317" y="60564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0.90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813778" y="1693333"/>
            <a:ext cx="987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precision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594826" y="1693333"/>
            <a:ext cx="69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recall</a:t>
            </a:r>
          </a:p>
        </p:txBody>
      </p:sp>
      <p:cxnSp>
        <p:nvCxnSpPr>
          <p:cNvPr id="55" name="Straight Connector 54"/>
          <p:cNvCxnSpPr/>
          <p:nvPr/>
        </p:nvCxnSpPr>
        <p:spPr>
          <a:xfrm>
            <a:off x="4330582" y="4049887"/>
            <a:ext cx="4405715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699361" y="3503598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2/3 = 0.67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536853" y="3503598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2/3 = 0.67</a:t>
            </a:r>
          </a:p>
        </p:txBody>
      </p:sp>
    </p:spTree>
    <p:extLst>
      <p:ext uri="{BB962C8B-B14F-4D97-AF65-F5344CB8AC3E}">
        <p14:creationId xmlns:p14="http://schemas.microsoft.com/office/powerpoint/2010/main" val="2542249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precision/recall tradeoff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87026" y="23226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87026" y="29322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87026" y="3541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87026" y="4151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7026" y="47610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85870" y="23343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85870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85870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85870" y="41631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77626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87026" y="5446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87026" y="6056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85870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77626" y="60564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4626" y="1636888"/>
            <a:ext cx="678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349026" y="1636888"/>
            <a:ext cx="708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263468" y="1636888"/>
            <a:ext cx="1175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54778" y="1665110"/>
            <a:ext cx="1165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confidence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584938" y="23343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584938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584938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584938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576694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584938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576694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035561" y="23343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0.80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035561" y="29322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0.60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035561" y="35418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0.55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035561" y="41631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0.50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027317" y="47610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0.20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035561" y="54585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0.75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027317" y="60564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0.90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813778" y="1693333"/>
            <a:ext cx="987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precision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594826" y="1693333"/>
            <a:ext cx="69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recall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4360333" y="2788354"/>
            <a:ext cx="4405715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4360333" y="3434643"/>
            <a:ext cx="4405715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4374444" y="4095044"/>
            <a:ext cx="4405715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4402666" y="4704643"/>
            <a:ext cx="4405715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4402666" y="5322709"/>
            <a:ext cx="4405715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4374444" y="5985933"/>
            <a:ext cx="4405715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4388555" y="6618111"/>
            <a:ext cx="4405715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5997222" y="2270667"/>
            <a:ext cx="49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1.0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7767061" y="2270667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0.33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018734" y="2932288"/>
            <a:ext cx="49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0.5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7788573" y="29322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0.33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018734" y="3584602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0.66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788573" y="3584602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0.66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6046956" y="4194201"/>
            <a:ext cx="49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0.5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7816795" y="4194201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0.66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046956" y="4818755"/>
            <a:ext cx="49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0.5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7816795" y="4818755"/>
            <a:ext cx="49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1.0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046956" y="5476711"/>
            <a:ext cx="49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0.5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7816795" y="5476711"/>
            <a:ext cx="49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1.0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046956" y="6071822"/>
            <a:ext cx="49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0.5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7816795" y="6071822"/>
            <a:ext cx="49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1.0</a:t>
            </a:r>
          </a:p>
        </p:txBody>
      </p:sp>
    </p:spTree>
    <p:extLst>
      <p:ext uri="{BB962C8B-B14F-4D97-AF65-F5344CB8AC3E}">
        <p14:creationId xmlns:p14="http://schemas.microsoft.com/office/powerpoint/2010/main" val="5313411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precision-recall curve</a:t>
            </a:r>
          </a:p>
        </p:txBody>
      </p:sp>
      <p:graphicFrame>
        <p:nvGraphicFramePr>
          <p:cNvPr id="43010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9768165"/>
              </p:ext>
            </p:extLst>
          </p:nvPr>
        </p:nvGraphicFramePr>
        <p:xfrm>
          <a:off x="1603022" y="1812396"/>
          <a:ext cx="5936785" cy="41001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8" name="Worksheet" r:id="rId3" imgW="5016500" imgH="3467100" progId="Excel.Sheet.8">
                  <p:embed/>
                </p:oleObj>
              </mc:Choice>
              <mc:Fallback>
                <p:oleObj name="Worksheet" r:id="rId3" imgW="5016500" imgH="34671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3022" y="1812396"/>
                        <a:ext cx="5936785" cy="41001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30413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0400" y="1257300"/>
            <a:ext cx="528320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9031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is system is better?</a:t>
            </a:r>
          </a:p>
        </p:txBody>
      </p:sp>
      <p:cxnSp>
        <p:nvCxnSpPr>
          <p:cNvPr id="7" name="Curved Connector 6"/>
          <p:cNvCxnSpPr/>
          <p:nvPr/>
        </p:nvCxnSpPr>
        <p:spPr bwMode="auto">
          <a:xfrm>
            <a:off x="914400" y="3048000"/>
            <a:ext cx="2667000" cy="1981200"/>
          </a:xfrm>
          <a:prstGeom prst="curvedConnector3">
            <a:avLst>
              <a:gd name="adj1" fmla="val 24187"/>
            </a:avLst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3810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4" name="Rectangle 13"/>
          <p:cNvSpPr/>
          <p:nvPr/>
        </p:nvSpPr>
        <p:spPr bwMode="auto">
          <a:xfrm>
            <a:off x="914400" y="2971800"/>
            <a:ext cx="2667000" cy="2209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cxnSp>
        <p:nvCxnSpPr>
          <p:cNvPr id="15" name="Curved Connector 14"/>
          <p:cNvCxnSpPr/>
          <p:nvPr/>
        </p:nvCxnSpPr>
        <p:spPr bwMode="auto">
          <a:xfrm>
            <a:off x="5105400" y="3048000"/>
            <a:ext cx="2667000" cy="1981200"/>
          </a:xfrm>
          <a:prstGeom prst="curvedConnector3">
            <a:avLst>
              <a:gd name="adj1" fmla="val 53560"/>
            </a:avLst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3810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6" name="Rectangle 15"/>
          <p:cNvSpPr/>
          <p:nvPr/>
        </p:nvSpPr>
        <p:spPr bwMode="auto">
          <a:xfrm>
            <a:off x="5105400" y="2971800"/>
            <a:ext cx="2667000" cy="2209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600200" y="5257800"/>
            <a:ext cx="750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recall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91200" y="5253335"/>
            <a:ext cx="750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recall</a:t>
            </a:r>
          </a:p>
        </p:txBody>
      </p:sp>
      <p:sp>
        <p:nvSpPr>
          <p:cNvPr id="20" name="TextBox 19"/>
          <p:cNvSpPr txBox="1"/>
          <p:nvPr/>
        </p:nvSpPr>
        <p:spPr>
          <a:xfrm rot="16200000">
            <a:off x="4264352" y="4003105"/>
            <a:ext cx="1076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precision</a:t>
            </a:r>
          </a:p>
        </p:txBody>
      </p:sp>
      <p:sp>
        <p:nvSpPr>
          <p:cNvPr id="21" name="TextBox 20"/>
          <p:cNvSpPr txBox="1"/>
          <p:nvPr/>
        </p:nvSpPr>
        <p:spPr>
          <a:xfrm rot="16200000">
            <a:off x="73352" y="4003105"/>
            <a:ext cx="1076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precision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794000" y="5935722"/>
            <a:ext cx="33593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How can we quantify this?</a:t>
            </a:r>
          </a:p>
        </p:txBody>
      </p:sp>
    </p:spTree>
    <p:extLst>
      <p:ext uri="{BB962C8B-B14F-4D97-AF65-F5344CB8AC3E}">
        <p14:creationId xmlns:p14="http://schemas.microsoft.com/office/powerpoint/2010/main" val="1150489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Area under the curve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Area under the curve (PR-AUC) is one metric that encapsulates both precision and recall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calculate the precision/recall values for all </a:t>
            </a:r>
            <a:r>
              <a:rPr lang="en-US" dirty="0" err="1"/>
              <a:t>thresholding</a:t>
            </a:r>
            <a:r>
              <a:rPr lang="en-US" dirty="0"/>
              <a:t> of the test set (like we did before)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then calculate the area under the curve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can also be calculated as the average precision for all the recall points (and many other similar approximations)</a:t>
            </a:r>
          </a:p>
        </p:txBody>
      </p:sp>
    </p:spTree>
    <p:extLst>
      <p:ext uri="{BB962C8B-B14F-4D97-AF65-F5344CB8AC3E}">
        <p14:creationId xmlns:p14="http://schemas.microsoft.com/office/powerpoint/2010/main" val="139204853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Area under the curve?</a:t>
            </a:r>
          </a:p>
        </p:txBody>
      </p:sp>
      <p:cxnSp>
        <p:nvCxnSpPr>
          <p:cNvPr id="7" name="Curved Connector 6"/>
          <p:cNvCxnSpPr/>
          <p:nvPr/>
        </p:nvCxnSpPr>
        <p:spPr bwMode="auto">
          <a:xfrm>
            <a:off x="914400" y="3048000"/>
            <a:ext cx="2667000" cy="1981200"/>
          </a:xfrm>
          <a:prstGeom prst="curvedConnector3">
            <a:avLst>
              <a:gd name="adj1" fmla="val 24187"/>
            </a:avLst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3810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4" name="Rectangle 13"/>
          <p:cNvSpPr/>
          <p:nvPr/>
        </p:nvSpPr>
        <p:spPr bwMode="auto">
          <a:xfrm>
            <a:off x="914400" y="2971800"/>
            <a:ext cx="2667000" cy="2209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cxnSp>
        <p:nvCxnSpPr>
          <p:cNvPr id="15" name="Curved Connector 14"/>
          <p:cNvCxnSpPr/>
          <p:nvPr/>
        </p:nvCxnSpPr>
        <p:spPr bwMode="auto">
          <a:xfrm>
            <a:off x="5105400" y="3048000"/>
            <a:ext cx="2667000" cy="1981200"/>
          </a:xfrm>
          <a:prstGeom prst="curvedConnector3">
            <a:avLst>
              <a:gd name="adj1" fmla="val 53560"/>
            </a:avLst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3810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6" name="Rectangle 15"/>
          <p:cNvSpPr/>
          <p:nvPr/>
        </p:nvSpPr>
        <p:spPr bwMode="auto">
          <a:xfrm>
            <a:off x="5105400" y="2971800"/>
            <a:ext cx="2667000" cy="2209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600200" y="5257800"/>
            <a:ext cx="750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recall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91200" y="5253335"/>
            <a:ext cx="750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recall</a:t>
            </a:r>
          </a:p>
        </p:txBody>
      </p:sp>
      <p:sp>
        <p:nvSpPr>
          <p:cNvPr id="20" name="TextBox 19"/>
          <p:cNvSpPr txBox="1"/>
          <p:nvPr/>
        </p:nvSpPr>
        <p:spPr>
          <a:xfrm rot="16200000">
            <a:off x="4264352" y="4003105"/>
            <a:ext cx="1076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precision</a:t>
            </a:r>
          </a:p>
        </p:txBody>
      </p:sp>
      <p:sp>
        <p:nvSpPr>
          <p:cNvPr id="21" name="TextBox 20"/>
          <p:cNvSpPr txBox="1"/>
          <p:nvPr/>
        </p:nvSpPr>
        <p:spPr>
          <a:xfrm rot="16200000">
            <a:off x="73352" y="4003105"/>
            <a:ext cx="1076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precision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12830" y="5966387"/>
            <a:ext cx="3151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Any concerns/problems?</a:t>
            </a:r>
          </a:p>
        </p:txBody>
      </p:sp>
    </p:spTree>
    <p:extLst>
      <p:ext uri="{BB962C8B-B14F-4D97-AF65-F5344CB8AC3E}">
        <p14:creationId xmlns:p14="http://schemas.microsoft.com/office/powerpoint/2010/main" val="283232395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Area under the curve?</a:t>
            </a:r>
          </a:p>
        </p:txBody>
      </p:sp>
      <p:cxnSp>
        <p:nvCxnSpPr>
          <p:cNvPr id="15" name="Curved Connector 14"/>
          <p:cNvCxnSpPr/>
          <p:nvPr/>
        </p:nvCxnSpPr>
        <p:spPr bwMode="auto">
          <a:xfrm>
            <a:off x="1288078" y="2161822"/>
            <a:ext cx="2667000" cy="1981200"/>
          </a:xfrm>
          <a:prstGeom prst="curvedConnector3">
            <a:avLst>
              <a:gd name="adj1" fmla="val 53560"/>
            </a:avLst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3810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6" name="Rectangle 15"/>
          <p:cNvSpPr/>
          <p:nvPr/>
        </p:nvSpPr>
        <p:spPr bwMode="auto">
          <a:xfrm>
            <a:off x="1288078" y="2085622"/>
            <a:ext cx="2667000" cy="2209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973878" y="4367157"/>
            <a:ext cx="750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recall</a:t>
            </a:r>
          </a:p>
        </p:txBody>
      </p:sp>
      <p:sp>
        <p:nvSpPr>
          <p:cNvPr id="20" name="TextBox 19"/>
          <p:cNvSpPr txBox="1"/>
          <p:nvPr/>
        </p:nvSpPr>
        <p:spPr>
          <a:xfrm rot="16200000">
            <a:off x="447030" y="3116927"/>
            <a:ext cx="1076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precision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1973878" y="2085622"/>
            <a:ext cx="750977" cy="2209800"/>
          </a:xfrm>
          <a:prstGeom prst="rect">
            <a:avLst/>
          </a:prstGeom>
          <a:solidFill>
            <a:srgbClr val="FFFF00">
              <a:alpha val="26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2455" y="5206999"/>
            <a:ext cx="32173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For real use, often only interested in performance in a particular range</a:t>
            </a:r>
          </a:p>
        </p:txBody>
      </p:sp>
      <p:cxnSp>
        <p:nvCxnSpPr>
          <p:cNvPr id="26" name="Curved Connector 25"/>
          <p:cNvCxnSpPr/>
          <p:nvPr/>
        </p:nvCxnSpPr>
        <p:spPr bwMode="auto">
          <a:xfrm>
            <a:off x="5871367" y="2161822"/>
            <a:ext cx="2667000" cy="1981200"/>
          </a:xfrm>
          <a:prstGeom prst="curvedConnector3">
            <a:avLst>
              <a:gd name="adj1" fmla="val 53560"/>
            </a:avLst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3810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7" name="Rectangle 26"/>
          <p:cNvSpPr/>
          <p:nvPr/>
        </p:nvSpPr>
        <p:spPr bwMode="auto">
          <a:xfrm>
            <a:off x="5871367" y="2085622"/>
            <a:ext cx="2667000" cy="2209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557167" y="4367157"/>
            <a:ext cx="750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recall</a:t>
            </a:r>
          </a:p>
        </p:txBody>
      </p:sp>
      <p:sp>
        <p:nvSpPr>
          <p:cNvPr id="29" name="TextBox 28"/>
          <p:cNvSpPr txBox="1"/>
          <p:nvPr/>
        </p:nvSpPr>
        <p:spPr>
          <a:xfrm rot="16200000">
            <a:off x="5030319" y="3116927"/>
            <a:ext cx="1076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precision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548715" y="5206999"/>
            <a:ext cx="32173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Eventually, need to deploy.  How do we decide what threshold to use?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02777" y="3019779"/>
            <a:ext cx="3622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8171051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Area under the curve?</a:t>
            </a:r>
          </a:p>
        </p:txBody>
      </p:sp>
      <p:cxnSp>
        <p:nvCxnSpPr>
          <p:cNvPr id="15" name="Curved Connector 14"/>
          <p:cNvCxnSpPr/>
          <p:nvPr/>
        </p:nvCxnSpPr>
        <p:spPr bwMode="auto">
          <a:xfrm>
            <a:off x="1288078" y="2161822"/>
            <a:ext cx="2667000" cy="1981200"/>
          </a:xfrm>
          <a:prstGeom prst="curvedConnector3">
            <a:avLst>
              <a:gd name="adj1" fmla="val 53560"/>
            </a:avLst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3810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6" name="Rectangle 15"/>
          <p:cNvSpPr/>
          <p:nvPr/>
        </p:nvSpPr>
        <p:spPr bwMode="auto">
          <a:xfrm>
            <a:off x="1288078" y="2085622"/>
            <a:ext cx="2667000" cy="2209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973878" y="4367157"/>
            <a:ext cx="750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recall</a:t>
            </a:r>
          </a:p>
        </p:txBody>
      </p:sp>
      <p:sp>
        <p:nvSpPr>
          <p:cNvPr id="20" name="TextBox 19"/>
          <p:cNvSpPr txBox="1"/>
          <p:nvPr/>
        </p:nvSpPr>
        <p:spPr>
          <a:xfrm rot="16200000">
            <a:off x="447030" y="3116927"/>
            <a:ext cx="1076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precision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1973878" y="2085622"/>
            <a:ext cx="750977" cy="2209800"/>
          </a:xfrm>
          <a:prstGeom prst="rect">
            <a:avLst/>
          </a:prstGeom>
          <a:solidFill>
            <a:srgbClr val="FFFF00">
              <a:alpha val="26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Curved Connector 25"/>
          <p:cNvCxnSpPr/>
          <p:nvPr/>
        </p:nvCxnSpPr>
        <p:spPr bwMode="auto">
          <a:xfrm>
            <a:off x="5871367" y="2161822"/>
            <a:ext cx="2667000" cy="1981200"/>
          </a:xfrm>
          <a:prstGeom prst="curvedConnector3">
            <a:avLst>
              <a:gd name="adj1" fmla="val 53560"/>
            </a:avLst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3810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7" name="Rectangle 26"/>
          <p:cNvSpPr/>
          <p:nvPr/>
        </p:nvSpPr>
        <p:spPr bwMode="auto">
          <a:xfrm>
            <a:off x="5871367" y="2085622"/>
            <a:ext cx="2667000" cy="2209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557167" y="4367157"/>
            <a:ext cx="750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recall</a:t>
            </a:r>
          </a:p>
        </p:txBody>
      </p:sp>
      <p:sp>
        <p:nvSpPr>
          <p:cNvPr id="29" name="TextBox 28"/>
          <p:cNvSpPr txBox="1"/>
          <p:nvPr/>
        </p:nvSpPr>
        <p:spPr>
          <a:xfrm rot="16200000">
            <a:off x="5030319" y="3116927"/>
            <a:ext cx="1076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precision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02777" y="3019779"/>
            <a:ext cx="3622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04635" y="5703332"/>
            <a:ext cx="76835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Ideas?  </a:t>
            </a:r>
            <a:r>
              <a:rPr lang="en-US" sz="2400" dirty="0"/>
              <a:t>We’d like a compromise between precision and recall</a:t>
            </a:r>
          </a:p>
        </p:txBody>
      </p:sp>
    </p:spTree>
    <p:extLst>
      <p:ext uri="{BB962C8B-B14F-4D97-AF65-F5344CB8AC3E}">
        <p14:creationId xmlns:p14="http://schemas.microsoft.com/office/powerpoint/2010/main" val="5303698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A combined measure: </a:t>
            </a:r>
            <a:r>
              <a:rPr lang="en-US" i="1" dirty="0">
                <a:ea typeface="ＭＳ Ｐゴシック" pitchFamily="-111" charset="-128"/>
                <a:cs typeface="ＭＳ Ｐゴシック" pitchFamily="-111" charset="-128"/>
              </a:rPr>
              <a:t>F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1126067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en-US" sz="2800" dirty="0">
                <a:ea typeface="ＭＳ Ｐゴシック" pitchFamily="-111" charset="-128"/>
                <a:cs typeface="ＭＳ Ｐゴシック" pitchFamily="-111" charset="-128"/>
              </a:rPr>
              <a:t>Combined measure that assesses precision/recall tradeoff is </a:t>
            </a:r>
            <a:r>
              <a:rPr lang="en-US" sz="2800" b="1" dirty="0">
                <a:ea typeface="ＭＳ Ｐゴシック" pitchFamily="-111" charset="-128"/>
                <a:cs typeface="ＭＳ Ｐゴシック" pitchFamily="-111" charset="-128"/>
              </a:rPr>
              <a:t>F measure</a:t>
            </a:r>
            <a:r>
              <a:rPr lang="en-US" sz="2800" dirty="0">
                <a:ea typeface="ＭＳ Ｐゴシック" pitchFamily="-111" charset="-128"/>
                <a:cs typeface="ＭＳ Ｐゴシック" pitchFamily="-111" charset="-128"/>
              </a:rPr>
              <a:t> (weighted harmonic mean):</a:t>
            </a:r>
          </a:p>
          <a:p>
            <a:pPr eaLnBrk="1" hangingPunct="1"/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 eaLnBrk="1" hangingPunct="1">
              <a:buNone/>
            </a:pPr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484152"/>
              </p:ext>
            </p:extLst>
          </p:nvPr>
        </p:nvGraphicFramePr>
        <p:xfrm>
          <a:off x="1519238" y="2878667"/>
          <a:ext cx="5675312" cy="165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5" name="Equation" r:id="rId3" imgW="2095200" imgH="609480" progId="Equation.3">
                  <p:embed/>
                </p:oleObj>
              </mc:Choice>
              <mc:Fallback>
                <p:oleObj name="Equation" r:id="rId3" imgW="209520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9238" y="2878667"/>
                        <a:ext cx="5675312" cy="165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917223" y="4898113"/>
            <a:ext cx="68862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where α (or β) is a parameter that trades biases more towards precision or recall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2029103"/>
              </p:ext>
            </p:extLst>
          </p:nvPr>
        </p:nvGraphicFramePr>
        <p:xfrm>
          <a:off x="5264150" y="5559776"/>
          <a:ext cx="1789113" cy="1169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6" name="Equation" r:id="rId5" imgW="660400" imgH="431800" progId="Equation.3">
                  <p:embed/>
                </p:oleObj>
              </mc:Choice>
              <mc:Fallback>
                <p:oleObj name="Equation" r:id="rId5" imgW="6604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4150" y="5559776"/>
                        <a:ext cx="1789113" cy="1169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491156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F1-measure</a:t>
            </a:r>
            <a:endParaRPr lang="en-US" i="1" dirty="0"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1126067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en-US" sz="2800" dirty="0">
                <a:ea typeface="ＭＳ Ｐゴシック" pitchFamily="-111" charset="-128"/>
                <a:cs typeface="ＭＳ Ｐゴシック" pitchFamily="-111" charset="-128"/>
              </a:rPr>
              <a:t>Most common is α=0.5: equal balance/weighting between precision and recall:</a:t>
            </a:r>
          </a:p>
          <a:p>
            <a:pPr eaLnBrk="1" hangingPunct="1"/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 eaLnBrk="1" hangingPunct="1">
              <a:buNone/>
            </a:pPr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4190587"/>
              </p:ext>
            </p:extLst>
          </p:nvPr>
        </p:nvGraphicFramePr>
        <p:xfrm>
          <a:off x="1378127" y="2720624"/>
          <a:ext cx="5675312" cy="165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98" name="Equation" r:id="rId3" imgW="2095200" imgH="609480" progId="Equation.3">
                  <p:embed/>
                </p:oleObj>
              </mc:Choice>
              <mc:Fallback>
                <p:oleObj name="Equation" r:id="rId3" imgW="209520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8127" y="2720624"/>
                        <a:ext cx="5675312" cy="165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2480656"/>
              </p:ext>
            </p:extLst>
          </p:nvPr>
        </p:nvGraphicFramePr>
        <p:xfrm>
          <a:off x="2147358" y="4817886"/>
          <a:ext cx="4471988" cy="154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99" name="Equation" r:id="rId5" imgW="1651000" imgH="571500" progId="Equation.3">
                  <p:embed/>
                </p:oleObj>
              </mc:Choice>
              <mc:Fallback>
                <p:oleObj name="Equation" r:id="rId5" imgW="1651000" imgH="571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7358" y="4817886"/>
                        <a:ext cx="4471988" cy="1547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1428493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A combined measure: </a:t>
            </a:r>
            <a:r>
              <a:rPr lang="en-US" i="1" dirty="0">
                <a:ea typeface="ＭＳ Ｐゴシック" pitchFamily="-111" charset="-128"/>
                <a:cs typeface="ＭＳ Ｐゴシック" pitchFamily="-111" charset="-128"/>
              </a:rPr>
              <a:t>F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1126067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en-US" sz="2800" dirty="0">
                <a:ea typeface="ＭＳ Ｐゴシック" pitchFamily="-111" charset="-128"/>
                <a:cs typeface="ＭＳ Ｐゴシック" pitchFamily="-111" charset="-128"/>
              </a:rPr>
              <a:t>Combined measure that assesses precision/recall tradeoff is </a:t>
            </a:r>
            <a:r>
              <a:rPr lang="en-US" sz="2800" b="1" dirty="0">
                <a:ea typeface="ＭＳ Ｐゴシック" pitchFamily="-111" charset="-128"/>
                <a:cs typeface="ＭＳ Ｐゴシック" pitchFamily="-111" charset="-128"/>
              </a:rPr>
              <a:t>F measure</a:t>
            </a:r>
            <a:r>
              <a:rPr lang="en-US" sz="2800" dirty="0">
                <a:ea typeface="ＭＳ Ｐゴシック" pitchFamily="-111" charset="-128"/>
                <a:cs typeface="ＭＳ Ｐゴシック" pitchFamily="-111" charset="-128"/>
              </a:rPr>
              <a:t> (weighted harmonic mean):</a:t>
            </a:r>
          </a:p>
          <a:p>
            <a:pPr eaLnBrk="1" hangingPunct="1"/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 eaLnBrk="1" hangingPunct="1">
              <a:buNone/>
            </a:pPr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8595593"/>
              </p:ext>
            </p:extLst>
          </p:nvPr>
        </p:nvGraphicFramePr>
        <p:xfrm>
          <a:off x="1519238" y="3369735"/>
          <a:ext cx="5675312" cy="165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6" name="Equation" r:id="rId3" imgW="2095200" imgH="609480" progId="Equation.3">
                  <p:embed/>
                </p:oleObj>
              </mc:Choice>
              <mc:Fallback>
                <p:oleObj name="Equation" r:id="rId3" imgW="209520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9238" y="3369735"/>
                        <a:ext cx="5675312" cy="165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765778" y="5575278"/>
            <a:ext cx="47530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Why harmonic mean?  </a:t>
            </a:r>
            <a:br>
              <a:rPr lang="en-US" sz="2400" dirty="0">
                <a:solidFill>
                  <a:srgbClr val="FF0000"/>
                </a:solidFill>
              </a:rPr>
            </a:br>
            <a:r>
              <a:rPr lang="en-US" sz="2400" dirty="0">
                <a:solidFill>
                  <a:srgbClr val="FF0000"/>
                </a:solidFill>
              </a:rPr>
              <a:t>Why not normal mean (i.e. average)?</a:t>
            </a:r>
          </a:p>
        </p:txBody>
      </p:sp>
    </p:spTree>
    <p:extLst>
      <p:ext uri="{BB962C8B-B14F-4D97-AF65-F5344CB8AC3E}">
        <p14:creationId xmlns:p14="http://schemas.microsoft.com/office/powerpoint/2010/main" val="418266096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i="1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i="1" baseline="-25000">
                <a:ea typeface="ＭＳ Ｐゴシック" pitchFamily="-111" charset="-128"/>
                <a:cs typeface="ＭＳ Ｐゴシック" pitchFamily="-111" charset="-128"/>
              </a:rPr>
              <a:t>1</a:t>
            </a:r>
            <a:r>
              <a:rPr lang="en-US">
                <a:ea typeface="ＭＳ Ｐゴシック" pitchFamily="-111" charset="-128"/>
                <a:cs typeface="ＭＳ Ｐゴシック" pitchFamily="-111" charset="-128"/>
              </a:rPr>
              <a:t> and other averages</a:t>
            </a:r>
          </a:p>
        </p:txBody>
      </p:sp>
      <p:graphicFrame>
        <p:nvGraphicFramePr>
          <p:cNvPr id="4096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5081999"/>
              </p:ext>
            </p:extLst>
          </p:nvPr>
        </p:nvGraphicFramePr>
        <p:xfrm>
          <a:off x="1692628" y="1714500"/>
          <a:ext cx="5645150" cy="39365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2" name="Worksheet" r:id="rId3" imgW="4775200" imgH="3327400" progId="Excel.Sheet.8">
                  <p:embed/>
                </p:oleObj>
              </mc:Choice>
              <mc:Fallback>
                <p:oleObj name="Worksheet" r:id="rId3" imgW="4775200" imgH="33274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628" y="1714500"/>
                        <a:ext cx="5645150" cy="39365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09600" y="5925445"/>
            <a:ext cx="83811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Harmonic mean encourages precision/recall values that are similar!</a:t>
            </a:r>
          </a:p>
        </p:txBody>
      </p:sp>
    </p:spTree>
    <p:extLst>
      <p:ext uri="{BB962C8B-B14F-4D97-AF65-F5344CB8AC3E}">
        <p14:creationId xmlns:p14="http://schemas.microsoft.com/office/powerpoint/2010/main" val="121138153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summarized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Accuracy is often </a:t>
            </a:r>
            <a:r>
              <a:rPr lang="en-US" b="1" dirty="0"/>
              <a:t>NOT</a:t>
            </a:r>
            <a:r>
              <a:rPr lang="en-US" dirty="0"/>
              <a:t> an appropriate evaluation metric for imbalanced data problems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precision/recall capture different characteristics of our classifier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PR-AUC and F1 can be used as a single metric to compare algorithm variations (and to tune </a:t>
            </a:r>
            <a:r>
              <a:rPr lang="en-US" dirty="0" err="1"/>
              <a:t>hyperparameters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13021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90600" y="228600"/>
            <a:ext cx="8153400" cy="990600"/>
          </a:xfrm>
        </p:spPr>
        <p:txBody>
          <a:bodyPr/>
          <a:lstStyle/>
          <a:p>
            <a:r>
              <a:rPr lang="en-US" dirty="0"/>
              <a:t>Phishing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3312" y="1219200"/>
            <a:ext cx="6536265" cy="5446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81877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90600" y="228600"/>
            <a:ext cx="8153400" cy="990600"/>
          </a:xfrm>
        </p:spPr>
        <p:txBody>
          <a:bodyPr/>
          <a:lstStyle/>
          <a:p>
            <a:r>
              <a:rPr lang="en-US" dirty="0"/>
              <a:t>Phishing – imbalanced data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3312" y="1219200"/>
            <a:ext cx="6536265" cy="5446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84671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classifiers?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985911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precision/recall</a:t>
            </a:r>
            <a:r>
              <a:rPr lang="en-US" dirty="0"/>
              <a:t> capture different characteristics of our classifier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PR-AUC and F1 </a:t>
            </a:r>
            <a:r>
              <a:rPr lang="en-US" dirty="0"/>
              <a:t>can be used as a single metric to compare algorithm variations (and to tune </a:t>
            </a:r>
            <a:r>
              <a:rPr lang="en-US" dirty="0" err="1"/>
              <a:t>hyperparameters</a:t>
            </a:r>
            <a:r>
              <a:rPr lang="en-US" dirty="0"/>
              <a:t>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213557" y="5091666"/>
            <a:ext cx="70696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Can we train our classifiers to maximize this (instead of accuracy/error)?</a:t>
            </a:r>
          </a:p>
        </p:txBody>
      </p:sp>
    </p:spTree>
    <p:extLst>
      <p:ext uri="{BB962C8B-B14F-4D97-AF65-F5344CB8AC3E}">
        <p14:creationId xmlns:p14="http://schemas.microsoft.com/office/powerpoint/2010/main" val="143917203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Black box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12324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Abstraction: we have a generic binary classifier, how can we use it to solve our new problem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1682270" y="3858452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Right Arrow 4"/>
          <p:cNvSpPr/>
          <p:nvPr/>
        </p:nvSpPr>
        <p:spPr bwMode="auto">
          <a:xfrm>
            <a:off x="2682523" y="3632675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grpSp>
        <p:nvGrpSpPr>
          <p:cNvPr id="6" name="Group 37"/>
          <p:cNvGrpSpPr/>
          <p:nvPr/>
        </p:nvGrpSpPr>
        <p:grpSpPr>
          <a:xfrm>
            <a:off x="3267229" y="3279897"/>
            <a:ext cx="1432277" cy="1371600"/>
            <a:chOff x="7330723" y="3505200"/>
            <a:chExt cx="1432277" cy="1371600"/>
          </a:xfrm>
        </p:grpSpPr>
        <p:sp>
          <p:nvSpPr>
            <p:cNvPr id="7" name="Rounded Rectangle 6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330723" y="3783067"/>
              <a:ext cx="143227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binary classifier</a:t>
              </a:r>
            </a:p>
          </p:txBody>
        </p:sp>
      </p:grpSp>
      <p:cxnSp>
        <p:nvCxnSpPr>
          <p:cNvPr id="11" name="Straight Arrow Connector 10"/>
          <p:cNvCxnSpPr/>
          <p:nvPr/>
        </p:nvCxnSpPr>
        <p:spPr>
          <a:xfrm flipV="1">
            <a:off x="4890911" y="3279897"/>
            <a:ext cx="1044222" cy="578555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890911" y="3858452"/>
            <a:ext cx="1044222" cy="645693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111359" y="2982343"/>
            <a:ext cx="559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8000"/>
                </a:solidFill>
              </a:rPr>
              <a:t>+1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111359" y="4273312"/>
            <a:ext cx="444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-1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628795" y="3530438"/>
            <a:ext cx="26105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optionally: also output a confidence/score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36133" y="5477554"/>
            <a:ext cx="73095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Can we do some pre-processing/post-processing of our data to allow us to still use our binary classifiers? </a:t>
            </a:r>
          </a:p>
        </p:txBody>
      </p:sp>
    </p:spTree>
    <p:extLst>
      <p:ext uri="{BB962C8B-B14F-4D97-AF65-F5344CB8AC3E}">
        <p14:creationId xmlns:p14="http://schemas.microsoft.com/office/powerpoint/2010/main" val="242358027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 1: subsampling</a:t>
            </a:r>
          </a:p>
        </p:txBody>
      </p:sp>
      <p:sp>
        <p:nvSpPr>
          <p:cNvPr id="5" name="Rectangle 4"/>
          <p:cNvSpPr/>
          <p:nvPr/>
        </p:nvSpPr>
        <p:spPr>
          <a:xfrm>
            <a:off x="1298221" y="2483556"/>
            <a:ext cx="1312334" cy="3710000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 rot="16200000">
            <a:off x="-181774" y="3947279"/>
            <a:ext cx="18146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labeled data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774" y="2624471"/>
            <a:ext cx="12767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99.997%</a:t>
            </a:r>
          </a:p>
          <a:p>
            <a:r>
              <a:rPr lang="en-US" dirty="0">
                <a:solidFill>
                  <a:srgbClr val="008000"/>
                </a:solidFill>
              </a:rPr>
              <a:t>not-phishing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43749" y="4660510"/>
            <a:ext cx="9370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50%</a:t>
            </a:r>
          </a:p>
          <a:p>
            <a:r>
              <a:rPr lang="en-US" dirty="0">
                <a:solidFill>
                  <a:srgbClr val="FF0000"/>
                </a:solidFill>
              </a:rPr>
              <a:t>phishing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291498" y="6208890"/>
            <a:ext cx="1319057" cy="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023557" y="1654975"/>
            <a:ext cx="412044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Create a new training dataset by:</a:t>
            </a:r>
          </a:p>
          <a:p>
            <a:pPr marL="285750" indent="-285750">
              <a:buFontTx/>
              <a:buChar char="-"/>
            </a:pPr>
            <a:r>
              <a:rPr lang="en-US" sz="2000" dirty="0"/>
              <a:t>including all </a:t>
            </a:r>
            <a:r>
              <a:rPr lang="en-US" sz="2000" i="1" dirty="0"/>
              <a:t>k</a:t>
            </a:r>
            <a:r>
              <a:rPr lang="en-US" sz="2000" dirty="0"/>
              <a:t> “positive” examples</a:t>
            </a:r>
          </a:p>
          <a:p>
            <a:pPr marL="285750" indent="-285750">
              <a:buFontTx/>
              <a:buChar char="-"/>
            </a:pPr>
            <a:r>
              <a:rPr lang="en-US" sz="2000" dirty="0"/>
              <a:t>randomly picking </a:t>
            </a:r>
            <a:r>
              <a:rPr lang="en-US" sz="2000" i="1" dirty="0"/>
              <a:t>k</a:t>
            </a:r>
            <a:r>
              <a:rPr lang="en-US" sz="2000" dirty="0"/>
              <a:t> “negative” examples</a:t>
            </a:r>
          </a:p>
        </p:txBody>
      </p:sp>
      <p:sp>
        <p:nvSpPr>
          <p:cNvPr id="11" name="Right Arrow 10"/>
          <p:cNvSpPr/>
          <p:nvPr/>
        </p:nvSpPr>
        <p:spPr bwMode="auto">
          <a:xfrm>
            <a:off x="2878668" y="4013675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51289" y="3620561"/>
            <a:ext cx="12767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50%</a:t>
            </a:r>
          </a:p>
          <a:p>
            <a:r>
              <a:rPr lang="en-US" dirty="0">
                <a:solidFill>
                  <a:srgbClr val="008000"/>
                </a:solidFill>
              </a:rPr>
              <a:t>not-phishing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14696" y="5828057"/>
            <a:ext cx="9370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0.003%</a:t>
            </a:r>
          </a:p>
          <a:p>
            <a:r>
              <a:rPr lang="en-US" dirty="0">
                <a:solidFill>
                  <a:srgbClr val="FF0000"/>
                </a:solidFill>
              </a:rPr>
              <a:t>phishing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4828013" y="4660510"/>
            <a:ext cx="1319057" cy="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825192" y="4629467"/>
            <a:ext cx="1319057" cy="0"/>
          </a:xfrm>
          <a:prstGeom prst="line">
            <a:avLst/>
          </a:prstGeom>
          <a:ln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565570" y="5458725"/>
            <a:ext cx="1489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pros/cons?</a:t>
            </a:r>
          </a:p>
        </p:txBody>
      </p:sp>
    </p:spTree>
    <p:extLst>
      <p:ext uri="{BB962C8B-B14F-4D97-AF65-F5344CB8AC3E}">
        <p14:creationId xmlns:p14="http://schemas.microsoft.com/office/powerpoint/2010/main" val="4092126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Subsampling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Pros:</a:t>
            </a:r>
          </a:p>
          <a:p>
            <a:pPr lvl="1"/>
            <a:r>
              <a:rPr lang="en-US" dirty="0"/>
              <a:t>Easy to implement</a:t>
            </a:r>
          </a:p>
          <a:p>
            <a:pPr lvl="1"/>
            <a:r>
              <a:rPr lang="en-US" dirty="0"/>
              <a:t>Training becomes much more efficient (smaller training set)</a:t>
            </a:r>
          </a:p>
          <a:p>
            <a:pPr lvl="1"/>
            <a:r>
              <a:rPr lang="en-US" dirty="0"/>
              <a:t>For some domains, can work very well</a:t>
            </a:r>
          </a:p>
          <a:p>
            <a:pPr marL="365760" lvl="1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/>
              <a:t>Cons:</a:t>
            </a:r>
          </a:p>
          <a:p>
            <a:pPr marL="822960" lvl="1" indent="-457200"/>
            <a:r>
              <a:rPr lang="en-US" dirty="0"/>
              <a:t>Throwing away </a:t>
            </a:r>
            <a:r>
              <a:rPr lang="en-US" b="1" i="1" dirty="0"/>
              <a:t>a lot</a:t>
            </a:r>
            <a:r>
              <a:rPr lang="en-US" b="1" dirty="0"/>
              <a:t> </a:t>
            </a:r>
            <a:r>
              <a:rPr lang="en-US" dirty="0"/>
              <a:t>of data/information</a:t>
            </a:r>
          </a:p>
        </p:txBody>
      </p:sp>
    </p:spTree>
    <p:extLst>
      <p:ext uri="{BB962C8B-B14F-4D97-AF65-F5344CB8AC3E}">
        <p14:creationId xmlns:p14="http://schemas.microsoft.com/office/powerpoint/2010/main" val="126716883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 2: oversampling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1298221" y="2596446"/>
            <a:ext cx="1312334" cy="3343112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16200000">
            <a:off x="-181774" y="3947279"/>
            <a:ext cx="18146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labeled data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774" y="2624471"/>
            <a:ext cx="12767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99.997%</a:t>
            </a:r>
          </a:p>
          <a:p>
            <a:r>
              <a:rPr lang="en-US" dirty="0">
                <a:solidFill>
                  <a:srgbClr val="008000"/>
                </a:solidFill>
              </a:rPr>
              <a:t>not-phishing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26774" y="4706687"/>
            <a:ext cx="9370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50%</a:t>
            </a:r>
          </a:p>
          <a:p>
            <a:r>
              <a:rPr lang="en-US" dirty="0">
                <a:solidFill>
                  <a:srgbClr val="FF0000"/>
                </a:solidFill>
              </a:rPr>
              <a:t>phishing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291498" y="5954892"/>
            <a:ext cx="1319057" cy="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611277" y="1447799"/>
            <a:ext cx="412044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Create a new training data set by:</a:t>
            </a:r>
          </a:p>
          <a:p>
            <a:pPr marL="285750" indent="-285750">
              <a:buFontTx/>
              <a:buChar char="-"/>
            </a:pPr>
            <a:r>
              <a:rPr lang="en-US" sz="2000" dirty="0"/>
              <a:t>include all </a:t>
            </a:r>
            <a:r>
              <a:rPr lang="en-US" sz="2000" i="1" dirty="0"/>
              <a:t>m</a:t>
            </a:r>
            <a:r>
              <a:rPr lang="en-US" sz="2000" dirty="0"/>
              <a:t> “negative” examples</a:t>
            </a:r>
          </a:p>
          <a:p>
            <a:pPr marL="285750" indent="-285750">
              <a:buFontTx/>
              <a:buChar char="-"/>
            </a:pPr>
            <a:r>
              <a:rPr lang="en-US" sz="2000" dirty="0"/>
              <a:t>include </a:t>
            </a:r>
            <a:r>
              <a:rPr lang="en-US" sz="2000" i="1" dirty="0"/>
              <a:t>m</a:t>
            </a:r>
            <a:r>
              <a:rPr lang="en-US" sz="2000" dirty="0"/>
              <a:t> “positive examples:</a:t>
            </a:r>
          </a:p>
          <a:p>
            <a:pPr marL="742950" lvl="1" indent="-285750">
              <a:buFontTx/>
              <a:buChar char="-"/>
            </a:pPr>
            <a:r>
              <a:rPr lang="en-US" sz="2000" dirty="0"/>
              <a:t>repeat each example a fixed number of times, or</a:t>
            </a:r>
          </a:p>
          <a:p>
            <a:pPr marL="742950" lvl="1" indent="-285750">
              <a:buFontTx/>
              <a:buChar char="-"/>
            </a:pPr>
            <a:r>
              <a:rPr lang="en-US" sz="2000" dirty="0"/>
              <a:t>sample with replacement</a:t>
            </a:r>
          </a:p>
        </p:txBody>
      </p:sp>
      <p:sp>
        <p:nvSpPr>
          <p:cNvPr id="10" name="Right Arrow 9"/>
          <p:cNvSpPr/>
          <p:nvPr/>
        </p:nvSpPr>
        <p:spPr bwMode="auto">
          <a:xfrm>
            <a:off x="3891845" y="4019011"/>
            <a:ext cx="894553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26774" y="3372680"/>
            <a:ext cx="12767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50%</a:t>
            </a:r>
          </a:p>
          <a:p>
            <a:r>
              <a:rPr lang="en-US" dirty="0">
                <a:solidFill>
                  <a:srgbClr val="008000"/>
                </a:solidFill>
              </a:rPr>
              <a:t>not-phishing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4696" y="5631726"/>
            <a:ext cx="9370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0.003%</a:t>
            </a:r>
          </a:p>
          <a:p>
            <a:r>
              <a:rPr lang="en-US" dirty="0">
                <a:solidFill>
                  <a:srgbClr val="FF0000"/>
                </a:solidFill>
              </a:rPr>
              <a:t>phishing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551289" y="6278057"/>
            <a:ext cx="1489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pros/cons?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888234" y="1627608"/>
            <a:ext cx="1312334" cy="2506948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888234" y="4145692"/>
            <a:ext cx="1312334" cy="2506948"/>
          </a:xfrm>
          <a:prstGeom prst="rect">
            <a:avLst/>
          </a:prstGeom>
          <a:solidFill>
            <a:srgbClr val="FF0000">
              <a:alpha val="20000"/>
            </a:srgbClr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12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oversampling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Pros:</a:t>
            </a:r>
          </a:p>
          <a:p>
            <a:pPr lvl="1"/>
            <a:r>
              <a:rPr lang="en-US" dirty="0"/>
              <a:t>Easy to implement</a:t>
            </a:r>
          </a:p>
          <a:p>
            <a:pPr lvl="1"/>
            <a:r>
              <a:rPr lang="en-US" dirty="0"/>
              <a:t>Utilizes all of the training data</a:t>
            </a:r>
          </a:p>
          <a:p>
            <a:pPr lvl="1"/>
            <a:r>
              <a:rPr lang="en-US" dirty="0"/>
              <a:t>Tends to perform well in a broader set of circumstances than subsampling</a:t>
            </a:r>
          </a:p>
          <a:p>
            <a:pPr marL="365760" lvl="1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/>
              <a:t>Cons:</a:t>
            </a:r>
          </a:p>
          <a:p>
            <a:pPr marL="822960" lvl="1" indent="-457200"/>
            <a:r>
              <a:rPr lang="en-US" dirty="0"/>
              <a:t>Computationally expensive to train classifier</a:t>
            </a:r>
          </a:p>
        </p:txBody>
      </p:sp>
    </p:spTree>
    <p:extLst>
      <p:ext uri="{BB962C8B-B14F-4D97-AF65-F5344CB8AC3E}">
        <p14:creationId xmlns:p14="http://schemas.microsoft.com/office/powerpoint/2010/main" val="191077092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 2b: weighted examples</a:t>
            </a:r>
          </a:p>
        </p:txBody>
      </p:sp>
      <p:sp>
        <p:nvSpPr>
          <p:cNvPr id="4" name="Rectangle 3"/>
          <p:cNvSpPr/>
          <p:nvPr/>
        </p:nvSpPr>
        <p:spPr>
          <a:xfrm>
            <a:off x="1298221" y="2596446"/>
            <a:ext cx="1312334" cy="3343112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16200000">
            <a:off x="-181774" y="3947279"/>
            <a:ext cx="18146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labeled data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774" y="2624471"/>
            <a:ext cx="12767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99.997%</a:t>
            </a:r>
          </a:p>
          <a:p>
            <a:r>
              <a:rPr lang="en-US" dirty="0">
                <a:solidFill>
                  <a:srgbClr val="008000"/>
                </a:solidFill>
              </a:rPr>
              <a:t>not-phishing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291498" y="5954892"/>
            <a:ext cx="1319057" cy="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913715" y="2459244"/>
            <a:ext cx="435728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Add costs/weights to the training set</a:t>
            </a:r>
          </a:p>
          <a:p>
            <a:endParaRPr lang="en-US" sz="2000" dirty="0"/>
          </a:p>
          <a:p>
            <a:r>
              <a:rPr lang="en-US" sz="2000" dirty="0"/>
              <a:t>“negative” examples get weight 1</a:t>
            </a:r>
          </a:p>
          <a:p>
            <a:endParaRPr lang="en-US" sz="2000" dirty="0"/>
          </a:p>
          <a:p>
            <a:r>
              <a:rPr lang="en-US" sz="2000" dirty="0"/>
              <a:t>“positive” examples get a much larger weight</a:t>
            </a:r>
          </a:p>
          <a:p>
            <a:endParaRPr lang="en-US" sz="2000" dirty="0"/>
          </a:p>
          <a:p>
            <a:r>
              <a:rPr lang="en-US" sz="2000" i="1" dirty="0">
                <a:solidFill>
                  <a:srgbClr val="FF6600"/>
                </a:solidFill>
              </a:rPr>
              <a:t>change learning algorithm to optimize weighted training error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4696" y="5631726"/>
            <a:ext cx="9370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0.003%</a:t>
            </a:r>
          </a:p>
          <a:p>
            <a:r>
              <a:rPr lang="en-US" dirty="0">
                <a:solidFill>
                  <a:srgbClr val="FF0000"/>
                </a:solidFill>
              </a:rPr>
              <a:t>phishing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278067" y="5735560"/>
            <a:ext cx="1489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pros/cons?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60889" y="2215444"/>
            <a:ext cx="1326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cost/weights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669682" y="3628999"/>
            <a:ext cx="326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8000"/>
                </a:solidFill>
              </a:rPr>
              <a:t>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025447" y="5431671"/>
            <a:ext cx="19408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99.997/0.003 =</a:t>
            </a:r>
            <a:br>
              <a:rPr lang="en-US" sz="2000" dirty="0">
                <a:solidFill>
                  <a:srgbClr val="FF0000"/>
                </a:solidFill>
              </a:rPr>
            </a:br>
            <a:r>
              <a:rPr lang="en-US" sz="2000" dirty="0">
                <a:solidFill>
                  <a:srgbClr val="FF0000"/>
                </a:solidFill>
              </a:rPr>
              <a:t> 33332 </a:t>
            </a:r>
          </a:p>
        </p:txBody>
      </p:sp>
    </p:spTree>
    <p:extLst>
      <p:ext uri="{BB962C8B-B14F-4D97-AF65-F5344CB8AC3E}">
        <p14:creationId xmlns:p14="http://schemas.microsoft.com/office/powerpoint/2010/main" val="4220297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weighted examples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1006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Pros:</a:t>
            </a:r>
          </a:p>
          <a:p>
            <a:pPr lvl="1"/>
            <a:r>
              <a:rPr lang="en-US" dirty="0"/>
              <a:t>Achieves the effect of oversampling without the computational cost</a:t>
            </a:r>
          </a:p>
          <a:p>
            <a:pPr lvl="1"/>
            <a:r>
              <a:rPr lang="en-US" dirty="0"/>
              <a:t>Utilizes all of the training data</a:t>
            </a:r>
          </a:p>
          <a:p>
            <a:pPr lvl="1"/>
            <a:r>
              <a:rPr lang="en-US" dirty="0"/>
              <a:t>Tends to perform well in a broader set circumstances</a:t>
            </a:r>
          </a:p>
          <a:p>
            <a:pPr marL="365760" lvl="1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/>
              <a:t>Cons:</a:t>
            </a:r>
          </a:p>
          <a:p>
            <a:pPr marL="822960" lvl="1" indent="-457200"/>
            <a:r>
              <a:rPr lang="en-US" dirty="0"/>
              <a:t>Requires a classifier that can deal with weights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04334" y="5851056"/>
            <a:ext cx="78596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Of our three classifiers, can all be modified to handle weights?</a:t>
            </a:r>
          </a:p>
        </p:txBody>
      </p:sp>
    </p:spTree>
    <p:extLst>
      <p:ext uri="{BB962C8B-B14F-4D97-AF65-F5344CB8AC3E}">
        <p14:creationId xmlns:p14="http://schemas.microsoft.com/office/powerpoint/2010/main" val="975420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decision trees with weights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7556" y="1600200"/>
            <a:ext cx="8748888" cy="19699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Otherwise:</a:t>
            </a:r>
          </a:p>
          <a:p>
            <a:pPr>
              <a:buFontTx/>
              <a:buChar char="-"/>
            </a:pPr>
            <a:r>
              <a:rPr lang="en-US" sz="2400" dirty="0">
                <a:solidFill>
                  <a:srgbClr val="FF0000"/>
                </a:solidFill>
              </a:rPr>
              <a:t>calculate the “score” for each feature if we used it to split the data</a:t>
            </a:r>
          </a:p>
          <a:p>
            <a:pPr>
              <a:buFontTx/>
              <a:buChar char="-"/>
            </a:pPr>
            <a:r>
              <a:rPr lang="en-US" sz="2400" dirty="0"/>
              <a:t>pick the feature with the highest score, partition the data based on that data value and call recursively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66890" y="4387333"/>
            <a:ext cx="8255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We used the </a:t>
            </a:r>
            <a:r>
              <a:rPr lang="en-US" sz="2400" dirty="0">
                <a:solidFill>
                  <a:srgbClr val="FF6600"/>
                </a:solidFill>
              </a:rPr>
              <a:t>training error </a:t>
            </a:r>
            <a:r>
              <a:rPr lang="en-US" sz="2400" dirty="0"/>
              <a:t>to decide on which feature to choose:</a:t>
            </a:r>
          </a:p>
          <a:p>
            <a:pPr lvl="1"/>
            <a:r>
              <a:rPr lang="en-US" sz="2400" dirty="0">
                <a:solidFill>
                  <a:srgbClr val="0000FF"/>
                </a:solidFill>
              </a:rPr>
              <a:t>use the </a:t>
            </a:r>
            <a:r>
              <a:rPr lang="en-US" sz="2400" i="1" dirty="0">
                <a:solidFill>
                  <a:srgbClr val="FF6600"/>
                </a:solidFill>
              </a:rPr>
              <a:t>weighted</a:t>
            </a:r>
            <a:r>
              <a:rPr lang="en-US" sz="2400" dirty="0">
                <a:solidFill>
                  <a:srgbClr val="FF6600"/>
                </a:solidFill>
              </a:rPr>
              <a:t> training error</a:t>
            </a:r>
          </a:p>
          <a:p>
            <a:endParaRPr lang="en-US" sz="2400" dirty="0"/>
          </a:p>
          <a:p>
            <a:r>
              <a:rPr lang="en-US" sz="2400" dirty="0"/>
              <a:t>In general, any time we do a count, use the weighted count (e.g. in calculating the majority label at a leaf)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66890" y="3570111"/>
            <a:ext cx="8579554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3988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/>
              <a:t>for 1 hour, </a:t>
            </a:r>
            <a:r>
              <a:rPr lang="en-US" dirty="0" err="1"/>
              <a:t>google</a:t>
            </a:r>
            <a:r>
              <a:rPr lang="en-US" dirty="0"/>
              <a:t> collects 1M e-mails randomly</a:t>
            </a:r>
          </a:p>
          <a:p>
            <a:pPr marL="514350" indent="-514350">
              <a:buAutoNum type="arabicPeriod"/>
            </a:pPr>
            <a:r>
              <a:rPr lang="en-US" dirty="0"/>
              <a:t>they pay people to label them as “phishing” or “not-phishing”</a:t>
            </a:r>
          </a:p>
          <a:p>
            <a:pPr marL="514350" indent="-514350">
              <a:buAutoNum type="arabicPeriod"/>
            </a:pPr>
            <a:r>
              <a:rPr lang="en-US" dirty="0"/>
              <a:t>they give the data to you to learn to classify </a:t>
            </a:r>
            <a:br>
              <a:rPr lang="en-US" dirty="0"/>
            </a:br>
            <a:r>
              <a:rPr lang="en-US" dirty="0"/>
              <a:t>e-mails as phishing or not</a:t>
            </a:r>
          </a:p>
          <a:p>
            <a:pPr marL="514350" indent="-514350">
              <a:buAutoNum type="arabicPeriod"/>
            </a:pPr>
            <a:r>
              <a:rPr lang="en-US" dirty="0"/>
              <a:t>you, having taken ML, try out a few of your favorite classifiers</a:t>
            </a:r>
          </a:p>
          <a:p>
            <a:pPr marL="514350" indent="-514350">
              <a:buAutoNum type="arabicPeriod"/>
            </a:pPr>
            <a:r>
              <a:rPr lang="en-US" dirty="0"/>
              <a:t>you achieve an accuracy of 99.997%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67000" y="6179445"/>
            <a:ext cx="33705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Should you be happy?</a:t>
            </a:r>
          </a:p>
        </p:txBody>
      </p:sp>
    </p:spTree>
    <p:extLst>
      <p:ext uri="{BB962C8B-B14F-4D97-AF65-F5344CB8AC3E}">
        <p14:creationId xmlns:p14="http://schemas.microsoft.com/office/powerpoint/2010/main" val="225405809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111" y="228600"/>
            <a:ext cx="8370937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Idea 3: optimize a different error metric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Train classifiers that try and optimize F1 measure or AUC or …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or, come up with another learning algorithm designed specifically for imbalanced problems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pros/cons?</a:t>
            </a:r>
          </a:p>
        </p:txBody>
      </p:sp>
    </p:spTree>
    <p:extLst>
      <p:ext uri="{BB962C8B-B14F-4D97-AF65-F5344CB8AC3E}">
        <p14:creationId xmlns:p14="http://schemas.microsoft.com/office/powerpoint/2010/main" val="194561721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111" y="228600"/>
            <a:ext cx="8370937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Idea 3: optimize a different error metric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498968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Train classifiers that try and optimize F1 measure or AUC or …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Challenge: not all classifiers are amenable to this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or, come up with another learning algorithm designed specifically for imbalanced problems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Don’t want to reinvent the wheel!</a:t>
            </a:r>
          </a:p>
          <a:p>
            <a:pPr marL="0" indent="0">
              <a:buNone/>
            </a:pPr>
            <a:endParaRPr lang="en-US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That said, there are a number of approaches that have been developed to specifically handle imbalanced problems</a:t>
            </a:r>
          </a:p>
        </p:txBody>
      </p:sp>
    </p:spTree>
    <p:extLst>
      <p:ext uri="{BB962C8B-B14F-4D97-AF65-F5344CB8AC3E}">
        <p14:creationId xmlns:p14="http://schemas.microsoft.com/office/powerpoint/2010/main" val="1108550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Imbalanced data</a:t>
            </a:r>
          </a:p>
        </p:txBody>
      </p:sp>
      <p:sp>
        <p:nvSpPr>
          <p:cNvPr id="4" name="Rectangle 3"/>
          <p:cNvSpPr/>
          <p:nvPr/>
        </p:nvSpPr>
        <p:spPr>
          <a:xfrm>
            <a:off x="1298221" y="1905001"/>
            <a:ext cx="1312334" cy="4288556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16200000">
            <a:off x="-181774" y="3947279"/>
            <a:ext cx="18146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labeled data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774" y="2342443"/>
            <a:ext cx="12767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99.997%</a:t>
            </a:r>
          </a:p>
          <a:p>
            <a:r>
              <a:rPr lang="en-US" dirty="0">
                <a:solidFill>
                  <a:srgbClr val="008000"/>
                </a:solidFill>
              </a:rPr>
              <a:t>not-phishing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4141" y="5870391"/>
            <a:ext cx="9370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0.003%</a:t>
            </a:r>
          </a:p>
          <a:p>
            <a:r>
              <a:rPr lang="en-US" dirty="0">
                <a:solidFill>
                  <a:srgbClr val="FF0000"/>
                </a:solidFill>
              </a:rPr>
              <a:t>phishing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64556" y="2173112"/>
            <a:ext cx="59014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phishing problem is what is called an </a:t>
            </a:r>
            <a:r>
              <a:rPr lang="en-US" sz="2400" b="1" dirty="0">
                <a:solidFill>
                  <a:srgbClr val="FF6600"/>
                </a:solidFill>
              </a:rPr>
              <a:t>imbalanced data</a:t>
            </a:r>
            <a:r>
              <a:rPr lang="en-US" sz="2400" dirty="0"/>
              <a:t> problem</a:t>
            </a:r>
          </a:p>
          <a:p>
            <a:endParaRPr lang="en-US" sz="2400" dirty="0"/>
          </a:p>
          <a:p>
            <a:r>
              <a:rPr lang="en-US" sz="2400" dirty="0"/>
              <a:t>There is a large discrepancy between the number of examples with each class label</a:t>
            </a:r>
          </a:p>
          <a:p>
            <a:endParaRPr lang="en-US" sz="2400" dirty="0"/>
          </a:p>
          <a:p>
            <a:r>
              <a:rPr lang="en-US" sz="2400" dirty="0"/>
              <a:t>e.g. for 1M examples only ~30 would be phishing e-mails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926288" y="5731891"/>
            <a:ext cx="58352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is probably going on with our classifier?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1291498" y="6208890"/>
            <a:ext cx="1319057" cy="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5394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Imbalanced data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377470" y="3211331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ight Arrow 5"/>
          <p:cNvSpPr/>
          <p:nvPr/>
        </p:nvSpPr>
        <p:spPr bwMode="auto">
          <a:xfrm>
            <a:off x="2377723" y="2985554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grpSp>
        <p:nvGrpSpPr>
          <p:cNvPr id="7" name="Group 37"/>
          <p:cNvGrpSpPr/>
          <p:nvPr/>
        </p:nvGrpSpPr>
        <p:grpSpPr>
          <a:xfrm>
            <a:off x="2962429" y="2632776"/>
            <a:ext cx="1432277" cy="1371600"/>
            <a:chOff x="7330723" y="3505200"/>
            <a:chExt cx="1432277" cy="1371600"/>
          </a:xfrm>
        </p:grpSpPr>
        <p:sp>
          <p:nvSpPr>
            <p:cNvPr id="8" name="Rounded Rectangle 7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330723" y="3627846"/>
              <a:ext cx="1432277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always predict </a:t>
              </a:r>
              <a:br>
                <a:rPr lang="en-US" sz="2000" dirty="0"/>
              </a:br>
              <a:r>
                <a:rPr lang="en-US" sz="2000" dirty="0"/>
                <a:t>not-phishing</a:t>
              </a:r>
            </a:p>
          </p:txBody>
        </p:sp>
      </p:grpSp>
      <p:sp>
        <p:nvSpPr>
          <p:cNvPr id="10" name="Right Arrow 9"/>
          <p:cNvSpPr/>
          <p:nvPr/>
        </p:nvSpPr>
        <p:spPr bwMode="auto">
          <a:xfrm>
            <a:off x="4731456" y="2985554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676900" y="3119377"/>
            <a:ext cx="25286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99.997% accuracy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099890" y="5273006"/>
            <a:ext cx="43474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Why does the classifier learn this?</a:t>
            </a:r>
          </a:p>
        </p:txBody>
      </p:sp>
    </p:spTree>
    <p:extLst>
      <p:ext uri="{BB962C8B-B14F-4D97-AF65-F5344CB8AC3E}">
        <p14:creationId xmlns:p14="http://schemas.microsoft.com/office/powerpoint/2010/main" val="410779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Imbalanced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4556" y="1591733"/>
            <a:ext cx="8441492" cy="44958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Many classifiers are designed to optimize error/accuracy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This tends to bias performance towards the majority class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>
                <a:solidFill>
                  <a:srgbClr val="660066"/>
                </a:solidFill>
              </a:rPr>
              <a:t>Anytime</a:t>
            </a:r>
            <a:r>
              <a:rPr lang="en-US" dirty="0"/>
              <a:t> there is an imbalance in the data this can happen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dirty="0"/>
              <a:t>It is particularly pronounced, though, when the imbalance is more pronounced</a:t>
            </a:r>
          </a:p>
        </p:txBody>
      </p:sp>
    </p:spTree>
    <p:extLst>
      <p:ext uri="{BB962C8B-B14F-4D97-AF65-F5344CB8AC3E}">
        <p14:creationId xmlns:p14="http://schemas.microsoft.com/office/powerpoint/2010/main" val="3457259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Imbalanced problem domains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35981" y="2977446"/>
            <a:ext cx="73036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Besides phishing (and spam) what are some other imbalanced problems domains?</a:t>
            </a:r>
          </a:p>
        </p:txBody>
      </p:sp>
    </p:spTree>
    <p:extLst>
      <p:ext uri="{BB962C8B-B14F-4D97-AF65-F5344CB8AC3E}">
        <p14:creationId xmlns:p14="http://schemas.microsoft.com/office/powerpoint/2010/main" val="9315032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noFill/>
        <a:ln w="38100" cmpd="sng"/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8266</TotalTime>
  <Words>1969</Words>
  <Application>Microsoft Macintosh PowerPoint</Application>
  <PresentationFormat>On-screen Show (4:3)</PresentationFormat>
  <Paragraphs>617</Paragraphs>
  <Slides>51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51</vt:i4>
      </vt:variant>
    </vt:vector>
  </HeadingPairs>
  <TitlesOfParts>
    <vt:vector size="61" baseType="lpstr">
      <vt:lpstr>ＭＳ Ｐゴシック</vt:lpstr>
      <vt:lpstr>Arial</vt:lpstr>
      <vt:lpstr>Calibri</vt:lpstr>
      <vt:lpstr>Lucida Sans</vt:lpstr>
      <vt:lpstr>Tw Cen MT</vt:lpstr>
      <vt:lpstr>Wingdings</vt:lpstr>
      <vt:lpstr>Wingdings 2</vt:lpstr>
      <vt:lpstr>Median</vt:lpstr>
      <vt:lpstr>Worksheet</vt:lpstr>
      <vt:lpstr>Equation</vt:lpstr>
      <vt:lpstr>imbalanced data</vt:lpstr>
      <vt:lpstr>Admin</vt:lpstr>
      <vt:lpstr>PowerPoint Presentation</vt:lpstr>
      <vt:lpstr>Phishing</vt:lpstr>
      <vt:lpstr>Setup</vt:lpstr>
      <vt:lpstr>Imbalanced data</vt:lpstr>
      <vt:lpstr>Imbalanced data</vt:lpstr>
      <vt:lpstr>Imbalanced data</vt:lpstr>
      <vt:lpstr>Imbalanced problem domains</vt:lpstr>
      <vt:lpstr>Imbalanced problem domains</vt:lpstr>
      <vt:lpstr>Imbalanced data: current classifiers</vt:lpstr>
      <vt:lpstr>Imbalanced data: current classifiers</vt:lpstr>
      <vt:lpstr>Part of the problem: evaluation</vt:lpstr>
      <vt:lpstr>“identification” tasks</vt:lpstr>
      <vt:lpstr>“identification” tasks</vt:lpstr>
      <vt:lpstr>“identification” tasks</vt:lpstr>
      <vt:lpstr>precision and recall</vt:lpstr>
      <vt:lpstr>precision and recall</vt:lpstr>
      <vt:lpstr>precision and recall</vt:lpstr>
      <vt:lpstr>Maximizing precision</vt:lpstr>
      <vt:lpstr>Maximizing recall</vt:lpstr>
      <vt:lpstr>precision vs. recall</vt:lpstr>
      <vt:lpstr>precision/recall tradeoff</vt:lpstr>
      <vt:lpstr>precision/recall tradeoff</vt:lpstr>
      <vt:lpstr>precision/recall tradeoff</vt:lpstr>
      <vt:lpstr>precision/recall tradeoff</vt:lpstr>
      <vt:lpstr>precision/recall tradeoff</vt:lpstr>
      <vt:lpstr>precision/recall tradeoff</vt:lpstr>
      <vt:lpstr>precision-recall curve</vt:lpstr>
      <vt:lpstr>Which is system is better?</vt:lpstr>
      <vt:lpstr>Area under the curve</vt:lpstr>
      <vt:lpstr>Area under the curve?</vt:lpstr>
      <vt:lpstr>Area under the curve?</vt:lpstr>
      <vt:lpstr>Area under the curve?</vt:lpstr>
      <vt:lpstr>A combined measure: F</vt:lpstr>
      <vt:lpstr>F1-measure</vt:lpstr>
      <vt:lpstr>A combined measure: F</vt:lpstr>
      <vt:lpstr>F1 and other averages</vt:lpstr>
      <vt:lpstr>Evaluation summarized</vt:lpstr>
      <vt:lpstr>Phishing – imbalanced data</vt:lpstr>
      <vt:lpstr>Training classifiers?</vt:lpstr>
      <vt:lpstr>Black box approach</vt:lpstr>
      <vt:lpstr>Idea 1: subsampling</vt:lpstr>
      <vt:lpstr>Subsampling</vt:lpstr>
      <vt:lpstr>Idea 2: oversampling</vt:lpstr>
      <vt:lpstr>oversampling</vt:lpstr>
      <vt:lpstr>Idea 2b: weighted examples</vt:lpstr>
      <vt:lpstr>weighted examples </vt:lpstr>
      <vt:lpstr>Building decision trees with weights</vt:lpstr>
      <vt:lpstr>Idea 3: optimize a different error metric</vt:lpstr>
      <vt:lpstr>Idea 3: optimize a different error metric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Kauchak</dc:creator>
  <cp:lastModifiedBy>David Robert Kauchak</cp:lastModifiedBy>
  <cp:revision>1434</cp:revision>
  <cp:lastPrinted>2019-09-24T22:21:13Z</cp:lastPrinted>
  <dcterms:created xsi:type="dcterms:W3CDTF">2013-09-08T20:10:23Z</dcterms:created>
  <dcterms:modified xsi:type="dcterms:W3CDTF">2019-09-24T22:21:14Z</dcterms:modified>
</cp:coreProperties>
</file>