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handoutMasterIdLst>
    <p:handoutMasterId r:id="rId100"/>
  </p:handoutMasterIdLst>
  <p:sldIdLst>
    <p:sldId id="256" r:id="rId2"/>
    <p:sldId id="258" r:id="rId3"/>
    <p:sldId id="624" r:id="rId4"/>
    <p:sldId id="513" r:id="rId5"/>
    <p:sldId id="517" r:id="rId6"/>
    <p:sldId id="512" r:id="rId7"/>
    <p:sldId id="511" r:id="rId8"/>
    <p:sldId id="516" r:id="rId9"/>
    <p:sldId id="518" r:id="rId10"/>
    <p:sldId id="519" r:id="rId11"/>
    <p:sldId id="528" r:id="rId12"/>
    <p:sldId id="530" r:id="rId13"/>
    <p:sldId id="532" r:id="rId14"/>
    <p:sldId id="534" r:id="rId15"/>
    <p:sldId id="536" r:id="rId16"/>
    <p:sldId id="537" r:id="rId17"/>
    <p:sldId id="539" r:id="rId18"/>
    <p:sldId id="541" r:id="rId19"/>
    <p:sldId id="538" r:id="rId20"/>
    <p:sldId id="523" r:id="rId21"/>
    <p:sldId id="524" r:id="rId22"/>
    <p:sldId id="526" r:id="rId23"/>
    <p:sldId id="527" r:id="rId24"/>
    <p:sldId id="542" r:id="rId25"/>
    <p:sldId id="548" r:id="rId26"/>
    <p:sldId id="545" r:id="rId27"/>
    <p:sldId id="546" r:id="rId28"/>
    <p:sldId id="547" r:id="rId29"/>
    <p:sldId id="555" r:id="rId30"/>
    <p:sldId id="551" r:id="rId31"/>
    <p:sldId id="552" r:id="rId32"/>
    <p:sldId id="553" r:id="rId33"/>
    <p:sldId id="549" r:id="rId34"/>
    <p:sldId id="554" r:id="rId35"/>
    <p:sldId id="556" r:id="rId36"/>
    <p:sldId id="557" r:id="rId37"/>
    <p:sldId id="558" r:id="rId38"/>
    <p:sldId id="559" r:id="rId39"/>
    <p:sldId id="560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1" r:id="rId50"/>
    <p:sldId id="572" r:id="rId51"/>
    <p:sldId id="573" r:id="rId52"/>
    <p:sldId id="574" r:id="rId53"/>
    <p:sldId id="575" r:id="rId54"/>
    <p:sldId id="576" r:id="rId55"/>
    <p:sldId id="577" r:id="rId56"/>
    <p:sldId id="578" r:id="rId57"/>
    <p:sldId id="579" r:id="rId58"/>
    <p:sldId id="580" r:id="rId59"/>
    <p:sldId id="581" r:id="rId60"/>
    <p:sldId id="582" r:id="rId61"/>
    <p:sldId id="583" r:id="rId62"/>
    <p:sldId id="584" r:id="rId63"/>
    <p:sldId id="585" r:id="rId64"/>
    <p:sldId id="586" r:id="rId65"/>
    <p:sldId id="588" r:id="rId66"/>
    <p:sldId id="620" r:id="rId67"/>
    <p:sldId id="587" r:id="rId68"/>
    <p:sldId id="589" r:id="rId69"/>
    <p:sldId id="590" r:id="rId70"/>
    <p:sldId id="591" r:id="rId71"/>
    <p:sldId id="592" r:id="rId72"/>
    <p:sldId id="593" r:id="rId73"/>
    <p:sldId id="594" r:id="rId74"/>
    <p:sldId id="595" r:id="rId75"/>
    <p:sldId id="596" r:id="rId76"/>
    <p:sldId id="597" r:id="rId77"/>
    <p:sldId id="598" r:id="rId78"/>
    <p:sldId id="599" r:id="rId79"/>
    <p:sldId id="621" r:id="rId80"/>
    <p:sldId id="600" r:id="rId81"/>
    <p:sldId id="602" r:id="rId82"/>
    <p:sldId id="603" r:id="rId83"/>
    <p:sldId id="604" r:id="rId84"/>
    <p:sldId id="605" r:id="rId85"/>
    <p:sldId id="606" r:id="rId86"/>
    <p:sldId id="607" r:id="rId87"/>
    <p:sldId id="608" r:id="rId88"/>
    <p:sldId id="609" r:id="rId89"/>
    <p:sldId id="610" r:id="rId90"/>
    <p:sldId id="611" r:id="rId91"/>
    <p:sldId id="612" r:id="rId92"/>
    <p:sldId id="613" r:id="rId93"/>
    <p:sldId id="614" r:id="rId94"/>
    <p:sldId id="615" r:id="rId95"/>
    <p:sldId id="616" r:id="rId96"/>
    <p:sldId id="622" r:id="rId97"/>
    <p:sldId id="623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18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A2D4-B704-FB47-9129-6555EC19B7AA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783A-ADAB-8A42-BAA0-C6ABA18E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90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1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97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2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is it important that we count 0 as wrong?  Avoids us learning all 0 weights!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these</a:t>
            </a:r>
            <a:r>
              <a:rPr lang="en-US" baseline="0" dirty="0"/>
              <a:t>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these</a:t>
            </a:r>
            <a:r>
              <a:rPr lang="en-US" baseline="0"/>
              <a:t> weights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87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89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9/12/19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9/12/19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6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6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9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32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0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3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30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6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38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Perceptron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2019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46005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154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7525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8489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16106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3174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14534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498" y="4386166"/>
            <a:ext cx="5855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is this learning setup different than the learning we’ve seen so far?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When might this arise?</a:t>
            </a:r>
          </a:p>
        </p:txBody>
      </p:sp>
    </p:spTree>
    <p:extLst>
      <p:ext uri="{BB962C8B-B14F-4D97-AF65-F5344CB8AC3E}">
        <p14:creationId xmlns:p14="http://schemas.microsoft.com/office/powerpoint/2010/main" val="361983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1 grading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2 Due Sunday at midnight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Meet with colloquium speaker today, 2:15-2:45pm </a:t>
            </a:r>
            <a:r>
              <a:rPr lang="en-US" sz="3200"/>
              <a:t>in Edmunds 129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300096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6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1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876" y="417544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5400000">
            <a:off x="1414348" y="456414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863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884" y="5923095"/>
            <a:ext cx="461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model currently say?</a:t>
            </a:r>
          </a:p>
        </p:txBody>
      </p:sp>
    </p:spTree>
    <p:extLst>
      <p:ext uri="{BB962C8B-B14F-4D97-AF65-F5344CB8AC3E}">
        <p14:creationId xmlns:p14="http://schemas.microsoft.com/office/powerpoint/2010/main" val="42241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0149" y="4071870"/>
            <a:ext cx="117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POSITIVE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01888" y="4078158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4226104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2677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296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D88947-EB91-044A-BC29-CB7495BE870A}"/>
              </a:ext>
            </a:extLst>
          </p:cNvPr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5529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8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05048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9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017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0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23" y="5792568"/>
            <a:ext cx="346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Geometrically, how should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12657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4003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2588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8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63952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9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 rot="6827433" flipH="1">
            <a:off x="5832074" y="4561610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4651" y="5149628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Should move this direction</a:t>
            </a:r>
          </a:p>
        </p:txBody>
      </p:sp>
    </p:spTree>
    <p:extLst>
      <p:ext uri="{BB962C8B-B14F-4D97-AF65-F5344CB8AC3E}">
        <p14:creationId xmlns:p14="http://schemas.microsoft.com/office/powerpoint/2010/main" val="263129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4075-98B0-724C-B388-8AA42BC5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Colloquium talk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03170-99B4-7C4B-B997-C7C6F4F098C3}"/>
              </a:ext>
            </a:extLst>
          </p:cNvPr>
          <p:cNvSpPr/>
          <p:nvPr/>
        </p:nvSpPr>
        <p:spPr>
          <a:xfrm>
            <a:off x="757027" y="2310062"/>
            <a:ext cx="78646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Machine learning is at the forefront of many recent advances in science and technology, enabled in part by the sophisticated models and algorithms that have been recently introduced. However, as a consequence of this complexity, machine learning essentially acts as a black-box as far as users are concerned, making it incredibly difficult to understand, predict, or detect bugs in their behavior. For example, determining when a machine learning model is “good enough” is challenging since held-out accuracy metrics significantly overestimate real-world performance. In this talk, I will describe our research on approaches that explain the predictions of any classifier in an interpretable and faithful manner, and automated techniques to detect bugs that can occur naturally when a model is deployed. In particular, these methods describe the relationship between the components of the input instance and the classifier’s prediction. I will cover various ways in which we summarize this relationship: as linear weights, as precise rules, and as counter-examples, and present experiments to contrast them and evaluate their utility in understanding, and debugging, black-box machine learning algorithms, on tabular, image, text, and graph completion applications.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06A32-D031-6341-8720-58064A4FE7D9}"/>
              </a:ext>
            </a:extLst>
          </p:cNvPr>
          <p:cNvSpPr/>
          <p:nvPr/>
        </p:nvSpPr>
        <p:spPr>
          <a:xfrm>
            <a:off x="432174" y="1728082"/>
            <a:ext cx="8009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Detecting Bugs and Explaining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Predictions of Machine Learning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Models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37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43103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1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8437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2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537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these contributed to the mistake?</a:t>
            </a:r>
          </a:p>
        </p:txBody>
      </p:sp>
    </p:spTree>
    <p:extLst>
      <p:ext uri="{BB962C8B-B14F-4D97-AF65-F5344CB8AC3E}">
        <p14:creationId xmlns:p14="http://schemas.microsoft.com/office/powerpoint/2010/main" val="134848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72275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3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83547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4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could have contributed (positive feature), but didn’t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change the weights?</a:t>
            </a:r>
          </a:p>
        </p:txBody>
      </p:sp>
    </p:spTree>
    <p:extLst>
      <p:ext uri="{BB962C8B-B14F-4D97-AF65-F5344CB8AC3E}">
        <p14:creationId xmlns:p14="http://schemas.microsoft.com/office/powerpoint/2010/main" val="10896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91589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5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70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6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could have contributed (positive feature), but didn’t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8138" y="5771097"/>
            <a:ext cx="118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increase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29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1</a:t>
            </a:r>
          </a:p>
        </p:txBody>
      </p:sp>
    </p:spTree>
    <p:extLst>
      <p:ext uri="{BB962C8B-B14F-4D97-AF65-F5344CB8AC3E}">
        <p14:creationId xmlns:p14="http://schemas.microsoft.com/office/powerpoint/2010/main" val="2892494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w=(0,1)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93446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9692" y="5397203"/>
            <a:ext cx="466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Geometrically, this also makes sense!</a:t>
            </a:r>
          </a:p>
        </p:txBody>
      </p:sp>
    </p:spTree>
    <p:extLst>
      <p:ext uri="{BB962C8B-B14F-4D97-AF65-F5344CB8AC3E}">
        <p14:creationId xmlns:p14="http://schemas.microsoft.com/office/powerpoint/2010/main" val="2490108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81375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0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2291123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448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33233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2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4593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3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26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008000"/>
                </a:solidFill>
              </a:rPr>
              <a:t>correct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34341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6852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2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Already correct… don’t change it!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2390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3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6224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4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2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9398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2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5355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4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42758"/>
              </p:ext>
            </p:extLst>
          </p:nvPr>
        </p:nvGraphicFramePr>
        <p:xfrm>
          <a:off x="381000" y="374967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5" name="Equation" r:id="rId5" imgW="1117600" imgH="177800" progId="Equation.3">
                  <p:embed/>
                </p:oleObj>
              </mc:Choice>
              <mc:Fallback>
                <p:oleObj name="Equation" r:id="rId5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374967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2331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6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787" y="5769206"/>
            <a:ext cx="346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Geometrically, how should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20613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257662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2179319" flipH="1">
            <a:off x="5992541" y="3215358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1408" y="2525922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Should move this direction</a:t>
            </a:r>
          </a:p>
        </p:txBody>
      </p:sp>
    </p:spTree>
    <p:extLst>
      <p:ext uri="{BB962C8B-B14F-4D97-AF65-F5344CB8AC3E}">
        <p14:creationId xmlns:p14="http://schemas.microsoft.com/office/powerpoint/2010/main" val="244958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40931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13854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2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also view it as the line perpendicular to the </a:t>
            </a:r>
            <a:r>
              <a:rPr lang="en-US" sz="2800" i="1" dirty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3139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71141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1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04019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2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537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these contributed to the mistake?</a:t>
            </a:r>
          </a:p>
        </p:txBody>
      </p:sp>
    </p:spTree>
    <p:extLst>
      <p:ext uri="{BB962C8B-B14F-4D97-AF65-F5344CB8AC3E}">
        <p14:creationId xmlns:p14="http://schemas.microsoft.com/office/powerpoint/2010/main" val="4161354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57724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3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51563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4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change the weights?</a:t>
            </a:r>
          </a:p>
        </p:txBody>
      </p:sp>
    </p:spTree>
    <p:extLst>
      <p:ext uri="{BB962C8B-B14F-4D97-AF65-F5344CB8AC3E}">
        <p14:creationId xmlns:p14="http://schemas.microsoft.com/office/powerpoint/2010/main" val="41546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77785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1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3548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2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</p:spTree>
    <p:extLst>
      <p:ext uri="{BB962C8B-B14F-4D97-AF65-F5344CB8AC3E}">
        <p14:creationId xmlns:p14="http://schemas.microsoft.com/office/powerpoint/2010/main" val="1568998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Plus 2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6551312" y="2868047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648" y="2607231"/>
            <a:ext cx="188612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/>
                <a:cs typeface="Arial"/>
              </a:rPr>
              <a:t>f</a:t>
            </a:r>
            <a:r>
              <a:rPr lang="en-US" sz="2800" i="1" baseline="-25000" dirty="0">
                <a:latin typeface="Arial"/>
                <a:cs typeface="Arial"/>
              </a:rPr>
              <a:t>1</a:t>
            </a:r>
            <a:r>
              <a:rPr lang="en-US" sz="2800" i="1" dirty="0">
                <a:latin typeface="Arial"/>
                <a:cs typeface="Arial"/>
              </a:rPr>
              <a:t>, f</a:t>
            </a:r>
            <a:r>
              <a:rPr lang="en-US" sz="2800" i="1" baseline="-25000" dirty="0">
                <a:latin typeface="Arial"/>
                <a:cs typeface="Arial"/>
              </a:rPr>
              <a:t>2</a:t>
            </a:r>
            <a:r>
              <a:rPr lang="en-US" sz="2800" i="1" dirty="0">
                <a:latin typeface="Arial"/>
                <a:cs typeface="Arial"/>
              </a:rPr>
              <a:t>, label</a:t>
            </a:r>
            <a:endParaRPr lang="en-US" sz="2800" i="1" baseline="-25000" dirty="0">
              <a:latin typeface="Arial"/>
              <a:cs typeface="Arial"/>
            </a:endParaRPr>
          </a:p>
          <a:p>
            <a:endParaRPr lang="en-US" sz="2800" i="1" baseline="-250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6808" y="3219671"/>
            <a:ext cx="20485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7288" y="3325497"/>
            <a:ext cx="2440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-1,-1, positive</a:t>
            </a:r>
          </a:p>
          <a:p>
            <a:r>
              <a:rPr lang="en-US" sz="2800" dirty="0">
                <a:latin typeface="Arial"/>
                <a:cs typeface="Arial"/>
              </a:rPr>
              <a:t>-1, 1, positive</a:t>
            </a:r>
          </a:p>
          <a:p>
            <a:r>
              <a:rPr lang="en-US" sz="2800" dirty="0">
                <a:latin typeface="Arial"/>
                <a:cs typeface="Arial"/>
              </a:rPr>
              <a:t> 1, 1, negative</a:t>
            </a:r>
          </a:p>
          <a:p>
            <a:r>
              <a:rPr lang="en-US" sz="2800" dirty="0">
                <a:latin typeface="Arial"/>
                <a:cs typeface="Arial"/>
              </a:rPr>
              <a:t> 1,-1, negative</a:t>
            </a: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658719" y="2979688"/>
            <a:ext cx="1090058" cy="2524743"/>
            <a:chOff x="5744593" y="2948051"/>
            <a:chExt cx="1090058" cy="25247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128028" y="5923095"/>
            <a:ext cx="145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w=(-1,0)</a:t>
            </a:r>
          </a:p>
        </p:txBody>
      </p:sp>
    </p:spTree>
    <p:extLst>
      <p:ext uri="{BB962C8B-B14F-4D97-AF65-F5344CB8AC3E}">
        <p14:creationId xmlns:p14="http://schemas.microsoft.com/office/powerpoint/2010/main" val="178309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repeat</a:t>
            </a:r>
            <a:r>
              <a:rPr lang="en-US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each training example (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, f</a:t>
            </a:r>
            <a:r>
              <a:rPr lang="en-US" i="1" baseline="-25000" dirty="0"/>
              <a:t>2</a:t>
            </a:r>
            <a:r>
              <a:rPr lang="en-US" i="1" dirty="0"/>
              <a:t>, …,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, label):</a:t>
            </a:r>
          </a:p>
          <a:p>
            <a:pPr marL="0" indent="0">
              <a:buNone/>
            </a:pPr>
            <a:r>
              <a:rPr lang="en-US" dirty="0"/>
              <a:t>      check if it’s correct based on the current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6600"/>
                </a:solidFill>
              </a:rPr>
              <a:t> 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not correct</a:t>
            </a:r>
            <a:r>
              <a:rPr lang="en-US" dirty="0"/>
              <a:t>, update all the weights: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positive and feature positive:</a:t>
            </a:r>
          </a:p>
          <a:p>
            <a:pPr marL="0" indent="0">
              <a:buNone/>
            </a:pPr>
            <a:r>
              <a:rPr lang="en-US" dirty="0"/>
              <a:t>            increase weight (increase weight = predict more positive)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else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positive and feature negative:</a:t>
            </a:r>
          </a:p>
          <a:p>
            <a:pPr marL="0" indent="0">
              <a:buNone/>
            </a:pPr>
            <a:r>
              <a:rPr lang="en-US" dirty="0"/>
              <a:t>            decrease weight (decrease weight = predict more positive)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FF6600"/>
                </a:solidFill>
              </a:rPr>
              <a:t> else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negative and feature positive:</a:t>
            </a:r>
          </a:p>
          <a:p>
            <a:pPr marL="0" indent="0">
              <a:buNone/>
            </a:pPr>
            <a:r>
              <a:rPr lang="en-US" dirty="0"/>
              <a:t>            decrease weight (decrease weight = predict more negative)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else if</a:t>
            </a:r>
            <a:r>
              <a:rPr lang="en-US" dirty="0"/>
              <a:t> label negative and feature negative:</a:t>
            </a:r>
          </a:p>
          <a:p>
            <a:pPr marL="0" indent="0">
              <a:buNone/>
            </a:pPr>
            <a:r>
              <a:rPr lang="en-US" dirty="0"/>
              <a:t>            increase weight (increase weight = predict more negative)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 increase weight (increase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positive and feature negative:</a:t>
            </a:r>
          </a:p>
          <a:p>
            <a:pPr marL="0" indent="0">
              <a:buNone/>
            </a:pPr>
            <a:r>
              <a:rPr lang="en-US" sz="2000" dirty="0"/>
              <a:t>   decrease weight (decrease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negative and feature positive:</a:t>
            </a:r>
          </a:p>
          <a:p>
            <a:pPr marL="0" indent="0">
              <a:buNone/>
            </a:pPr>
            <a:r>
              <a:rPr lang="en-US" sz="2000" dirty="0"/>
              <a:t>  decrease weight (decrease weight = predict more negative)</a:t>
            </a:r>
          </a:p>
          <a:p>
            <a:pPr marL="0" indent="0">
              <a:buNone/>
            </a:pPr>
            <a:r>
              <a:rPr lang="en-US" sz="2000" dirty="0"/>
              <a:t>else if label negative and negative weight:</a:t>
            </a:r>
          </a:p>
          <a:p>
            <a:pPr marL="0" indent="0">
              <a:buNone/>
            </a:pPr>
            <a:r>
              <a:rPr lang="en-US" sz="2000" dirty="0"/>
              <a:t>  increase weight (increase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label *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1*1=1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1*-1=-1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-1*1=-1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-1*-1=1</a:t>
            </a:r>
          </a:p>
        </p:txBody>
      </p:sp>
    </p:spTree>
    <p:extLst>
      <p:ext uri="{BB962C8B-B14F-4D97-AF65-F5344CB8AC3E}">
        <p14:creationId xmlns:p14="http://schemas.microsoft.com/office/powerpoint/2010/main" val="2791299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 increase </a:t>
            </a:r>
            <a:r>
              <a:rPr lang="en-US" sz="2000" dirty="0"/>
              <a:t>weight (increase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positive and feature negative: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>
                <a:solidFill>
                  <a:srgbClr val="FF0000"/>
                </a:solidFill>
              </a:rPr>
              <a:t>decrease</a:t>
            </a:r>
            <a:r>
              <a:rPr lang="en-US" sz="2000" dirty="0"/>
              <a:t> weight (decrease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negative and feature positive: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 decrease </a:t>
            </a:r>
            <a:r>
              <a:rPr lang="en-US" sz="2000" dirty="0"/>
              <a:t>weight (decrease weight = predict more negative)</a:t>
            </a:r>
          </a:p>
          <a:p>
            <a:pPr marL="0" indent="0">
              <a:buNone/>
            </a:pPr>
            <a:r>
              <a:rPr lang="en-US" sz="2000" dirty="0"/>
              <a:t>else if label negative and negative weight: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increase</a:t>
            </a:r>
            <a:r>
              <a:rPr lang="en-US" sz="2000" dirty="0"/>
              <a:t> weight (increase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label *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1*1=1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1*-1=-1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-1*1=-1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-1*-1=1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6540" y="2796870"/>
            <a:ext cx="459561" cy="275151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</a:t>
            </a:r>
            <a:r>
              <a:rPr lang="en-US" sz="24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check if it’s correct based on the current model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6600"/>
                </a:solidFill>
              </a:rPr>
              <a:t>if</a:t>
            </a:r>
            <a:r>
              <a:rPr lang="en-US" sz="2400" dirty="0"/>
              <a:t> not correct, update all the weights: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0003" y="5288677"/>
            <a:ext cx="46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check if it’s correct?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54699" y="2973876"/>
            <a:ext cx="1864974" cy="231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 </a:t>
            </a:r>
            <a:r>
              <a:rPr lang="en-US" sz="2400" dirty="0"/>
              <a:t>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6600"/>
                </a:solidFill>
              </a:rPr>
              <a:t>if</a:t>
            </a:r>
            <a:r>
              <a:rPr lang="en-US" sz="2400" dirty="0"/>
              <a:t>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92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0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02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</a:t>
            </a:r>
            <a:r>
              <a:rPr lang="en-US" sz="24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6600"/>
                </a:solidFill>
              </a:rPr>
              <a:t>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1193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985" y="5677954"/>
            <a:ext cx="8377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Would this work for non-binary features, i.e. real-valued?</a:t>
            </a:r>
          </a:p>
        </p:txBody>
      </p:sp>
    </p:spTree>
    <p:extLst>
      <p:ext uri="{BB962C8B-B14F-4D97-AF65-F5344CB8AC3E}">
        <p14:creationId xmlns:p14="http://schemas.microsoft.com/office/powerpoint/2010/main" val="73374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1172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985894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move the line off of the origin?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34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63060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361497" y="296111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lus 51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6619" y="284538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89553" y="499536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14458" y="502344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89616" y="290918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82" y="4714525"/>
            <a:ext cx="51090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Repeat until convergence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Keep track of w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 w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as they change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Redraw the line after each step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6021" y="6213187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(1, 0)</a:t>
            </a:r>
          </a:p>
        </p:txBody>
      </p:sp>
    </p:spTree>
    <p:extLst>
      <p:ext uri="{BB962C8B-B14F-4D97-AF65-F5344CB8AC3E}">
        <p14:creationId xmlns:p14="http://schemas.microsoft.com/office/powerpoint/2010/main" val="2715427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5400000">
            <a:off x="6833914" y="352050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(0,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4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4510" y="2992568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4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6806299">
            <a:off x="6606839" y="3486715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(-.5,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4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71439" y="2982817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(-1.5,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4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0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8275597">
            <a:off x="6416132" y="3320392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Equation" r:id="rId4" imgW="1346200" imgH="317500" progId="Equation.3">
                  <p:embed/>
                </p:oleObj>
              </mc:Choice>
              <mc:Fallback>
                <p:oleObj name="Equation" r:id="rId4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7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3776" y="2985746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(-2,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1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8659664">
            <a:off x="6374403" y="328057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44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(-1.5,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3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6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>
                <a:solidFill>
                  <a:srgbClr val="0000FF"/>
                </a:solidFill>
              </a:rPr>
              <a:t>some</a:t>
            </a:r>
            <a:r>
              <a:rPr lang="en-US" sz="3200" dirty="0">
                <a:solidFill>
                  <a:srgbClr val="0000FF"/>
                </a:solidFill>
              </a:rPr>
              <a:t> line that separates the data</a:t>
            </a:r>
          </a:p>
        </p:txBody>
      </p:sp>
    </p:spTree>
    <p:extLst>
      <p:ext uri="{BB962C8B-B14F-4D97-AF65-F5344CB8AC3E}">
        <p14:creationId xmlns:p14="http://schemas.microsoft.com/office/powerpoint/2010/main" val="38139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368085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215728"/>
              </p:ext>
            </p:extLst>
          </p:nvPr>
        </p:nvGraphicFramePr>
        <p:xfrm>
          <a:off x="612648" y="3404493"/>
          <a:ext cx="28209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2" name="Equation" r:id="rId5" imgW="1130300" imgH="203200" progId="Equation.3">
                  <p:embed/>
                </p:oleObj>
              </mc:Choice>
              <mc:Fallback>
                <p:oleObj name="Equation" r:id="rId5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8" y="3404493"/>
                        <a:ext cx="2820988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2913063" y="3394491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1301" y="3995633"/>
            <a:ext cx="1837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b = -a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498" y="290525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05022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</a:t>
            </a:r>
            <a:r>
              <a:rPr lang="en-US" sz="2400" dirty="0">
                <a:solidFill>
                  <a:srgbClr val="FF0000"/>
                </a:solidFill>
              </a:rPr>
              <a:t>or for some # of 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4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6609" y="5645804"/>
            <a:ext cx="771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 we also have the “some # iterations” check?</a:t>
            </a:r>
          </a:p>
        </p:txBody>
      </p:sp>
    </p:spTree>
    <p:extLst>
      <p:ext uri="{BB962C8B-B14F-4D97-AF65-F5344CB8AC3E}">
        <p14:creationId xmlns:p14="http://schemas.microsoft.com/office/powerpoint/2010/main" val="845042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non-separable data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1134034" y="305101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033" y="5610178"/>
            <a:ext cx="801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we ran the algorithm on this it would never converge!</a:t>
            </a:r>
          </a:p>
        </p:txBody>
      </p:sp>
    </p:spTree>
    <p:extLst>
      <p:ext uri="{BB962C8B-B14F-4D97-AF65-F5344CB8AC3E}">
        <p14:creationId xmlns:p14="http://schemas.microsoft.com/office/powerpoint/2010/main" val="42269096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</a:t>
            </a:r>
            <a:r>
              <a:rPr lang="en-US" sz="2400" dirty="0">
                <a:solidFill>
                  <a:srgbClr val="FF0000"/>
                </a:solidFill>
              </a:rPr>
              <a:t>for some # of 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8641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4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2079" y="5384194"/>
            <a:ext cx="676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Also helps avoid </a:t>
            </a:r>
            <a:r>
              <a:rPr lang="en-US" sz="2800" dirty="0" err="1">
                <a:solidFill>
                  <a:srgbClr val="0000FF"/>
                </a:solidFill>
              </a:rPr>
              <a:t>overfitting</a:t>
            </a:r>
            <a:r>
              <a:rPr lang="en-US" sz="2800" dirty="0">
                <a:solidFill>
                  <a:srgbClr val="0000FF"/>
                </a:solidFill>
              </a:rPr>
              <a:t>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(This is harder to see in 2-D examples, though)</a:t>
            </a:r>
          </a:p>
        </p:txBody>
      </p:sp>
    </p:spTree>
    <p:extLst>
      <p:ext uri="{BB962C8B-B14F-4D97-AF65-F5344CB8AC3E}">
        <p14:creationId xmlns:p14="http://schemas.microsoft.com/office/powerpoint/2010/main" val="1701200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for each training example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41008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8737" y="5533279"/>
            <a:ext cx="6783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order should we traverse the examples?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3966198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689992" y="5787396"/>
            <a:ext cx="537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would be a good/bad order?</a:t>
            </a:r>
          </a:p>
        </p:txBody>
      </p:sp>
      <p:sp>
        <p:nvSpPr>
          <p:cNvPr id="28" name="Plus 27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0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7541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5789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5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lus 3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24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7905" y="1905884"/>
            <a:ext cx="2910003" cy="2231436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61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8240" y="2117540"/>
            <a:ext cx="2146184" cy="315671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57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49621"/>
            <a:ext cx="816496" cy="10194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7812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880683"/>
              </p:ext>
            </p:extLst>
          </p:nvPr>
        </p:nvGraphicFramePr>
        <p:xfrm>
          <a:off x="674688" y="4339977"/>
          <a:ext cx="2379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2" name="Equation" r:id="rId5" imgW="952500" imgH="203200" progId="Equation.3">
                  <p:embed/>
                </p:oleObj>
              </mc:Choice>
              <mc:Fallback>
                <p:oleObj name="Equation" r:id="rId5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688" y="4339977"/>
                        <a:ext cx="23796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Now intersects at -1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51510"/>
              </p:ext>
            </p:extLst>
          </p:nvPr>
        </p:nvGraphicFramePr>
        <p:xfrm>
          <a:off x="612648" y="3123514"/>
          <a:ext cx="28209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3" name="Equation" r:id="rId7" imgW="1130300" imgH="203200" progId="Equation.3">
                  <p:embed/>
                </p:oleObj>
              </mc:Choice>
              <mc:Fallback>
                <p:oleObj name="Equation" r:id="rId7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648" y="3123514"/>
                        <a:ext cx="2820988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3503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87577"/>
            <a:ext cx="816496" cy="98146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30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9740" y="1819484"/>
            <a:ext cx="2599549" cy="243401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9395" y="5899528"/>
            <a:ext cx="143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Solution?</a:t>
            </a:r>
          </a:p>
        </p:txBody>
      </p:sp>
      <p:sp>
        <p:nvSpPr>
          <p:cNvPr id="28" name="Plus 27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3410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randomize order of training examples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5124"/>
              </p:ext>
            </p:extLst>
          </p:nvPr>
        </p:nvGraphicFramePr>
        <p:xfrm>
          <a:off x="1213322" y="307333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3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307333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5349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597164" y="251228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32310" y="5810919"/>
            <a:ext cx="639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happen when we examine this example?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91092" y="5274251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0)</a:t>
            </a:r>
          </a:p>
        </p:txBody>
      </p:sp>
    </p:spTree>
    <p:extLst>
      <p:ext uri="{BB962C8B-B14F-4D97-AF65-F5344CB8AC3E}">
        <p14:creationId xmlns:p14="http://schemas.microsoft.com/office/powerpoint/2010/main" val="13167147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4269175" y="306693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2648" y="5533081"/>
            <a:ext cx="793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make sense?  What if we had previously gone through ALL of the other examples correctly?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1605" y="5089585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(0, -1)</a:t>
            </a:r>
          </a:p>
        </p:txBody>
      </p:sp>
    </p:spTree>
    <p:extLst>
      <p:ext uri="{BB962C8B-B14F-4D97-AF65-F5344CB8AC3E}">
        <p14:creationId xmlns:p14="http://schemas.microsoft.com/office/powerpoint/2010/main" val="35030469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0800000">
            <a:off x="3749564" y="2664689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222916">
            <a:off x="3738931" y="2755792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339" y="5810919"/>
            <a:ext cx="693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Maybe just move it slightly in the direction of correction</a:t>
            </a:r>
          </a:p>
        </p:txBody>
      </p:sp>
    </p:spTree>
    <p:extLst>
      <p:ext uri="{BB962C8B-B14F-4D97-AF65-F5344CB8AC3E}">
        <p14:creationId xmlns:p14="http://schemas.microsoft.com/office/powerpoint/2010/main" val="22323644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</a:t>
            </a:r>
          </a:p>
          <a:p>
            <a:pPr>
              <a:buFontTx/>
              <a:buChar char="-"/>
            </a:pPr>
            <a:r>
              <a:rPr lang="en-US" sz="24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100" dirty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1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100" dirty="0"/>
          </a:p>
          <a:p>
            <a:pPr marL="45720" indent="0">
              <a:buNone/>
            </a:pPr>
            <a:r>
              <a:rPr lang="en-US" sz="24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multiply each prediction by the number it got correct (i.e.,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4389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357" y="1888405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357" y="234161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066" y="278010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066" y="323330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066" y="369449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066" y="414770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66" y="463757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775" y="5090780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001" y="551903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01" y="597224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2050564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2070791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2093770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Brace 23"/>
          <p:cNvSpPr/>
          <p:nvPr/>
        </p:nvSpPr>
        <p:spPr>
          <a:xfrm>
            <a:off x="1219757" y="1888405"/>
            <a:ext cx="334180" cy="1192504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1219757" y="3233309"/>
            <a:ext cx="334180" cy="300807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1205067" y="3677785"/>
            <a:ext cx="348870" cy="2142061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1205067" y="5938822"/>
            <a:ext cx="348870" cy="366106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5400000" flipH="1" flipV="1">
            <a:off x="2099771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09116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4224" y="148523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116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116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217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79067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152844" y="2878888"/>
            <a:ext cx="4813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Training</a:t>
            </a:r>
          </a:p>
          <a:p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/>
              <a:t> store the weights </a:t>
            </a:r>
          </a:p>
          <a:p>
            <a:pPr lvl="1">
              <a:buFontTx/>
              <a:buChar char="-"/>
            </a:pPr>
            <a:r>
              <a:rPr lang="en-US" sz="2000" dirty="0"/>
              <a:t> store the number of examples that set of weights got correct</a:t>
            </a:r>
          </a:p>
        </p:txBody>
      </p:sp>
    </p:spTree>
    <p:extLst>
      <p:ext uri="{BB962C8B-B14F-4D97-AF65-F5344CB8AC3E}">
        <p14:creationId xmlns:p14="http://schemas.microsoft.com/office/powerpoint/2010/main" val="36235294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479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4766" y="3693611"/>
            <a:ext cx="147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Decision?</a:t>
            </a:r>
          </a:p>
        </p:txBody>
      </p:sp>
    </p:spTree>
    <p:extLst>
      <p:ext uri="{BB962C8B-B14F-4D97-AF65-F5344CB8AC3E}">
        <p14:creationId xmlns:p14="http://schemas.microsoft.com/office/powerpoint/2010/main" val="203308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97554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0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9195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1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78474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2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49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52649" y="2253402"/>
            <a:ext cx="815512" cy="18910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52649" y="4144463"/>
            <a:ext cx="815512" cy="214950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77144" y="4392707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NEGATIVE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375" y="3685507"/>
            <a:ext cx="121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8: negative</a:t>
            </a:r>
          </a:p>
          <a:p>
            <a:r>
              <a:rPr lang="en-US" dirty="0"/>
              <a:t>2: positive</a:t>
            </a:r>
          </a:p>
        </p:txBody>
      </p:sp>
    </p:spTree>
    <p:extLst>
      <p:ext uri="{BB962C8B-B14F-4D97-AF65-F5344CB8AC3E}">
        <p14:creationId xmlns:p14="http://schemas.microsoft.com/office/powerpoint/2010/main" val="27939759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Works much better in practice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</a:t>
            </a:r>
            <a:r>
              <a:rPr lang="en-US" dirty="0" err="1"/>
              <a:t>overfitting</a:t>
            </a:r>
            <a:r>
              <a:rPr lang="en-US" dirty="0"/>
              <a:t>, though it can still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big changes in the result by examples examined at the end of training</a:t>
            </a:r>
          </a:p>
        </p:txBody>
      </p:sp>
    </p:spTree>
    <p:extLst>
      <p:ext uri="{BB962C8B-B14F-4D97-AF65-F5344CB8AC3E}">
        <p14:creationId xmlns:p14="http://schemas.microsoft.com/office/powerpoint/2010/main" val="34153972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</a:t>
            </a:r>
          </a:p>
          <a:p>
            <a:pPr>
              <a:buFontTx/>
              <a:buChar char="-"/>
            </a:pPr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multiply each prediction by the number it got correct (</a:t>
            </a:r>
            <a:r>
              <a:rPr lang="en-US" sz="2000" dirty="0" err="1"/>
              <a:t>i.e</a:t>
            </a:r>
            <a:r>
              <a:rPr lang="en-US" sz="2000" dirty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340" y="6100662"/>
            <a:ext cx="311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issues/concerns?</a:t>
            </a:r>
          </a:p>
        </p:txBody>
      </p:sp>
    </p:spTree>
    <p:extLst>
      <p:ext uri="{BB962C8B-B14F-4D97-AF65-F5344CB8AC3E}">
        <p14:creationId xmlns:p14="http://schemas.microsoft.com/office/powerpoint/2010/main" val="17122246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200"/>
            <a:ext cx="8343376" cy="393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</a:t>
            </a:r>
          </a:p>
          <a:p>
            <a:pPr>
              <a:buFontTx/>
              <a:buChar char="-"/>
            </a:pPr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store the weights </a:t>
            </a:r>
            <a:r>
              <a:rPr lang="en-US" sz="2000" dirty="0"/>
              <a:t>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multiply each prediction by the number it got correct (</a:t>
            </a:r>
            <a:r>
              <a:rPr lang="en-US" sz="2000" dirty="0" err="1"/>
              <a:t>i.e</a:t>
            </a:r>
            <a:r>
              <a:rPr lang="en-US" sz="2000" dirty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02032" y="5564946"/>
            <a:ext cx="6519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 Can require a lot of storage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 Classifying becomes very, very expensive</a:t>
            </a:r>
          </a:p>
        </p:txBody>
      </p:sp>
    </p:spTree>
    <p:extLst>
      <p:ext uri="{BB962C8B-B14F-4D97-AF65-F5344CB8AC3E}">
        <p14:creationId xmlns:p14="http://schemas.microsoft.com/office/powerpoint/2010/main" val="32384851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perceptron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17094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0" name="Equation" r:id="rId4" imgW="952500" imgH="241300" progId="Equation.3">
                  <p:embed/>
                </p:oleObj>
              </mc:Choice>
              <mc:Fallback>
                <p:oleObj name="Equation" r:id="rId4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88579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1" name="Equation" r:id="rId6" imgW="977900" imgH="241300" progId="Equation.3">
                  <p:embed/>
                </p:oleObj>
              </mc:Choice>
              <mc:Fallback>
                <p:oleObj name="Equation" r:id="rId6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81311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2" name="Equation" r:id="rId8" imgW="965200" imgH="241300" progId="Equation.3">
                  <p:embed/>
                </p:oleObj>
              </mc:Choice>
              <mc:Fallback>
                <p:oleObj name="Equation" r:id="rId8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73351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3" name="Equation" r:id="rId10" imgW="977900" imgH="241300" progId="Equation.3">
                  <p:embed/>
                </p:oleObj>
              </mc:Choice>
              <mc:Fallback>
                <p:oleObj name="Equation" r:id="rId10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88023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4" name="Equation" r:id="rId12" imgW="1587500" imgH="406400" progId="Equation.3">
                  <p:embed/>
                </p:oleObj>
              </mc:Choice>
              <mc:Fallback>
                <p:oleObj name="Equation" r:id="rId12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final weights are the </a:t>
            </a:r>
            <a:r>
              <a:rPr lang="en-US" sz="2400" i="1" dirty="0"/>
              <a:t>weighted average</a:t>
            </a:r>
            <a:r>
              <a:rPr lang="en-US" sz="2400" dirty="0"/>
              <a:t> of the previous weights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0791" y="5803873"/>
            <a:ext cx="291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help us?</a:t>
            </a:r>
          </a:p>
        </p:txBody>
      </p:sp>
    </p:spTree>
    <p:extLst>
      <p:ext uri="{BB962C8B-B14F-4D97-AF65-F5344CB8AC3E}">
        <p14:creationId xmlns:p14="http://schemas.microsoft.com/office/powerpoint/2010/main" val="31670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perceptron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23450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4" name="Equation" r:id="rId4" imgW="952500" imgH="241300" progId="Equation.3">
                  <p:embed/>
                </p:oleObj>
              </mc:Choice>
              <mc:Fallback>
                <p:oleObj name="Equation" r:id="rId4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0478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5" name="Equation" r:id="rId6" imgW="977900" imgH="241300" progId="Equation.3">
                  <p:embed/>
                </p:oleObj>
              </mc:Choice>
              <mc:Fallback>
                <p:oleObj name="Equation" r:id="rId6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0363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6" name="Equation" r:id="rId8" imgW="965200" imgH="241300" progId="Equation.3">
                  <p:embed/>
                </p:oleObj>
              </mc:Choice>
              <mc:Fallback>
                <p:oleObj name="Equation" r:id="rId8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29840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7" name="Equation" r:id="rId10" imgW="977900" imgH="241300" progId="Equation.3">
                  <p:embed/>
                </p:oleObj>
              </mc:Choice>
              <mc:Fallback>
                <p:oleObj name="Equation" r:id="rId10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final weights are the </a:t>
            </a:r>
            <a:r>
              <a:rPr lang="en-US" sz="2400" i="1" dirty="0"/>
              <a:t>weighted average</a:t>
            </a:r>
            <a:r>
              <a:rPr lang="en-US" sz="2400" dirty="0"/>
              <a:t> of the previous weights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4789" y="5803873"/>
            <a:ext cx="425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Can just keep a running average!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7477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8" name="Equation" r:id="rId12" imgW="1587500" imgH="406400" progId="Equation.3">
                  <p:embed/>
                </p:oleObj>
              </mc:Choice>
              <mc:Fallback>
                <p:oleObj name="Equation" r:id="rId12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384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29285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4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</a:p>
        </p:txBody>
      </p:sp>
    </p:spTree>
    <p:extLst>
      <p:ext uri="{BB962C8B-B14F-4D97-AF65-F5344CB8AC3E}">
        <p14:creationId xmlns:p14="http://schemas.microsoft.com/office/powerpoint/2010/main" val="11247293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3225800" cy="4668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19573523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94" y="180375"/>
            <a:ext cx="8531352" cy="990600"/>
          </a:xfrm>
        </p:spPr>
        <p:txBody>
          <a:bodyPr>
            <a:noAutofit/>
          </a:bodyPr>
          <a:lstStyle/>
          <a:p>
            <a:r>
              <a:rPr lang="en-US" sz="3600" dirty="0"/>
              <a:t>Our nervous system: </a:t>
            </a:r>
            <a:r>
              <a:rPr lang="en-US" sz="3600" i="1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Neurons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7837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node is stimulated enough, then it also fires. 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r>
              <a:rPr lang="en-US" sz="2000" dirty="0">
                <a:latin typeface="Verdana" charset="0"/>
              </a:rPr>
              <a:t>.</a:t>
            </a: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362200" y="9144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1336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</p:spTree>
    <p:extLst>
      <p:ext uri="{BB962C8B-B14F-4D97-AF65-F5344CB8AC3E}">
        <p14:creationId xmlns:p14="http://schemas.microsoft.com/office/powerpoint/2010/main" val="416217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classify with a linear model by checking the sign: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Negative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73445"/>
              </p:ext>
            </p:extLst>
          </p:nvPr>
        </p:nvGraphicFramePr>
        <p:xfrm>
          <a:off x="4580602" y="3084797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Equation" r:id="rId3" imgW="990600" imgH="317500" progId="Equation.3">
                  <p:embed/>
                </p:oleObj>
              </mc:Choice>
              <mc:Fallback>
                <p:oleObj name="Equation" r:id="rId3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0602" y="3084797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Positive example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6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i="1" baseline="-25000" dirty="0">
                <a:latin typeface="Arial"/>
                <a:cs typeface="Arial"/>
              </a:rPr>
              <a:t>1</a:t>
            </a:r>
            <a:r>
              <a:rPr lang="en-US" sz="2400" i="1" dirty="0">
                <a:latin typeface="Arial"/>
                <a:cs typeface="Arial"/>
              </a:rPr>
              <a:t>, f</a:t>
            </a:r>
            <a:r>
              <a:rPr lang="en-US" sz="2400" i="1" baseline="-25000" dirty="0">
                <a:latin typeface="Arial"/>
                <a:cs typeface="Arial"/>
              </a:rPr>
              <a:t>2</a:t>
            </a:r>
            <a:r>
              <a:rPr lang="en-US" sz="2400" i="1" dirty="0">
                <a:latin typeface="Arial"/>
                <a:cs typeface="Arial"/>
              </a:rPr>
              <a:t>, …,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n</a:t>
            </a:r>
            <a:r>
              <a:rPr lang="en-US" sz="2400" i="1" dirty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21817"/>
              </p:ext>
            </p:extLst>
          </p:nvPr>
        </p:nvGraphicFramePr>
        <p:xfrm>
          <a:off x="4580602" y="4153459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Equation" r:id="rId5" imgW="990600" imgH="317500" progId="Equation.3">
                  <p:embed/>
                </p:oleObj>
              </mc:Choice>
              <mc:Fallback>
                <p:oleObj name="Equation" r:id="rId5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0602" y="4153459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9713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2593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6685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0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1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2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76340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threshold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marL="457200" lvl="1" indent="0">
              <a:buNone/>
            </a:pPr>
            <a:r>
              <a:rPr lang="en-US" sz="2000" dirty="0"/>
              <a:t>if </a:t>
            </a:r>
            <a:r>
              <a:rPr lang="en-US" sz="2000" i="1" dirty="0"/>
              <a:t>in</a:t>
            </a:r>
            <a:r>
              <a:rPr lang="en-US" sz="2000" dirty="0"/>
              <a:t> (the sum of weights) &gt;= </a:t>
            </a:r>
            <a:r>
              <a:rPr lang="en-US" sz="2000" i="1" dirty="0"/>
              <a:t>threshold</a:t>
            </a:r>
            <a:r>
              <a:rPr lang="en-US" sz="2000" dirty="0"/>
              <a:t> 1 else 0 otherwise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51054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3" name="Equation" r:id="rId3" imgW="889000" imgH="368300" progId="Equation.3">
                  <p:embed/>
                </p:oleObj>
              </mc:Choice>
              <mc:Fallback>
                <p:oleObj name="Equation" r:id="rId3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1054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810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2286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3048000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00" y="4267200"/>
            <a:ext cx="2946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6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48908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not equal or larger than the threshold</a:t>
            </a:r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53667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34769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B6ED7-42B8-BA48-8E81-BA760F12D151}"/>
              </a:ext>
            </a:extLst>
          </p:cNvPr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3C33BE-9422-7D4E-A0B4-2C1B2A60FD3F}"/>
              </a:ext>
            </a:extLst>
          </p:cNvPr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</a:t>
            </a:r>
            <a:r>
              <a:rPr lang="en-US">
                <a:solidFill>
                  <a:srgbClr val="0000FF"/>
                </a:solidFill>
              </a:rPr>
              <a:t>which is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19580092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A8F88E-B6FF-324C-8C05-F4C389A20601}"/>
                  </a:ext>
                </a:extLst>
              </p:cNvPr>
              <p:cNvSpPr txBox="1"/>
              <p:nvPr/>
            </p:nvSpPr>
            <p:spPr>
              <a:xfrm>
                <a:off x="6258249" y="2763304"/>
                <a:ext cx="1659109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A8F88E-B6FF-324C-8C05-F4C389A2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49" y="2763304"/>
                <a:ext cx="1659109" cy="604781"/>
              </a:xfrm>
              <a:prstGeom prst="rect">
                <a:avLst/>
              </a:prstGeom>
              <a:blipFill>
                <a:blip r:embed="rId3"/>
                <a:stretch>
                  <a:fillRect l="-54962" t="-185417" r="-763" b="-2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A1576A-7798-1744-B222-9ACA86DC6C41}"/>
                  </a:ext>
                </a:extLst>
              </p:cNvPr>
              <p:cNvSpPr txBox="1"/>
              <p:nvPr/>
            </p:nvSpPr>
            <p:spPr>
              <a:xfrm>
                <a:off x="6248400" y="4150930"/>
                <a:ext cx="2597600" cy="308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b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A1576A-7798-1744-B222-9ACA86DC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150930"/>
                <a:ext cx="2597600" cy="308739"/>
              </a:xfrm>
              <a:prstGeom prst="rect">
                <a:avLst/>
              </a:prstGeom>
              <a:blipFill>
                <a:blip r:embed="rId4"/>
                <a:stretch>
                  <a:fillRect l="-5854" t="-164000" b="-2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9B28B14-8394-AA45-AD79-0F4CBE32691D}"/>
              </a:ext>
            </a:extLst>
          </p:cNvPr>
          <p:cNvSpPr txBox="1"/>
          <p:nvPr/>
        </p:nvSpPr>
        <p:spPr>
          <a:xfrm>
            <a:off x="6493570" y="453750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b = -a</a:t>
            </a:r>
          </a:p>
        </p:txBody>
      </p:sp>
    </p:spTree>
    <p:extLst>
      <p:ext uri="{BB962C8B-B14F-4D97-AF65-F5344CB8AC3E}">
        <p14:creationId xmlns:p14="http://schemas.microsoft.com/office/powerpoint/2010/main" val="947945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7626</TotalTime>
  <Words>3288</Words>
  <Application>Microsoft Macintosh PowerPoint</Application>
  <PresentationFormat>On-screen Show (4:3)</PresentationFormat>
  <Paragraphs>748</Paragraphs>
  <Slides>97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Arial</vt:lpstr>
      <vt:lpstr>Calibri</vt:lpstr>
      <vt:lpstr>Cambria Math</vt:lpstr>
      <vt:lpstr>Tw Cen MT</vt:lpstr>
      <vt:lpstr>Verdana</vt:lpstr>
      <vt:lpstr>Wingdings</vt:lpstr>
      <vt:lpstr>Wingdings 2</vt:lpstr>
      <vt:lpstr>Median</vt:lpstr>
      <vt:lpstr>Equation</vt:lpstr>
      <vt:lpstr>Perceptron Learning</vt:lpstr>
      <vt:lpstr>Admin</vt:lpstr>
      <vt:lpstr>Colloquium talk</vt:lpstr>
      <vt:lpstr>Defining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Online learning algorithm</vt:lpstr>
      <vt:lpstr>Online learning algorithm</vt:lpstr>
      <vt:lpstr>Online learning algorithm</vt:lpstr>
      <vt:lpstr>Online learning algorithm</vt:lpstr>
      <vt:lpstr>Online learning algorithm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Perceptron learning algorithm</vt:lpstr>
      <vt:lpstr>A trick…</vt:lpstr>
      <vt:lpstr>A trick…</vt:lpstr>
      <vt:lpstr>Perceptron learning algorithm</vt:lpstr>
      <vt:lpstr>Perceptron learning algorithm</vt:lpstr>
      <vt:lpstr>Perceptron learning algorithm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Which line will it find?</vt:lpstr>
      <vt:lpstr>Which line will it find?</vt:lpstr>
      <vt:lpstr>Convergence</vt:lpstr>
      <vt:lpstr>Handling non-separable data</vt:lpstr>
      <vt:lpstr>Convergence</vt:lpstr>
      <vt:lpstr>Ordering</vt:lpstr>
      <vt:lpstr>Order matters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Ordering</vt:lpstr>
      <vt:lpstr>Improvements</vt:lpstr>
      <vt:lpstr>Improvements</vt:lpstr>
      <vt:lpstr>Improvements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Average perceptron</vt:lpstr>
      <vt:lpstr>Average perceptron</vt:lpstr>
      <vt:lpstr>Perceptron learning algorithm</vt:lpstr>
      <vt:lpstr>Our Nervous System</vt:lpstr>
      <vt:lpstr>Our nervous system: the computer science view</vt:lpstr>
      <vt:lpstr>PowerPoint Presentation</vt:lpstr>
      <vt:lpstr>Neural Networks</vt:lpstr>
      <vt:lpstr>PowerPoint Presentation</vt:lpstr>
      <vt:lpstr>Possible threshold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685</cp:revision>
  <cp:lastPrinted>2019-09-12T21:57:40Z</cp:lastPrinted>
  <dcterms:created xsi:type="dcterms:W3CDTF">2013-09-08T20:10:23Z</dcterms:created>
  <dcterms:modified xsi:type="dcterms:W3CDTF">2019-09-12T21:58:12Z</dcterms:modified>
</cp:coreProperties>
</file>