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7"/>
  </p:notesMasterIdLst>
  <p:handoutMasterIdLst>
    <p:handoutMasterId r:id="rId68"/>
  </p:handoutMasterIdLst>
  <p:sldIdLst>
    <p:sldId id="256" r:id="rId2"/>
    <p:sldId id="258" r:id="rId3"/>
    <p:sldId id="327" r:id="rId4"/>
    <p:sldId id="328" r:id="rId5"/>
    <p:sldId id="329" r:id="rId6"/>
    <p:sldId id="330" r:id="rId7"/>
    <p:sldId id="331" r:id="rId8"/>
    <p:sldId id="332" r:id="rId9"/>
    <p:sldId id="334" r:id="rId10"/>
    <p:sldId id="335" r:id="rId11"/>
    <p:sldId id="333" r:id="rId12"/>
    <p:sldId id="396" r:id="rId13"/>
    <p:sldId id="399" r:id="rId14"/>
    <p:sldId id="395" r:id="rId15"/>
    <p:sldId id="397" r:id="rId16"/>
    <p:sldId id="394" r:id="rId17"/>
    <p:sldId id="401" r:id="rId18"/>
    <p:sldId id="400" r:id="rId19"/>
    <p:sldId id="336" r:id="rId20"/>
    <p:sldId id="338" r:id="rId21"/>
    <p:sldId id="340" r:id="rId22"/>
    <p:sldId id="341" r:id="rId23"/>
    <p:sldId id="342" r:id="rId24"/>
    <p:sldId id="347" r:id="rId25"/>
    <p:sldId id="337" r:id="rId26"/>
    <p:sldId id="402" r:id="rId27"/>
    <p:sldId id="403" r:id="rId28"/>
    <p:sldId id="404" r:id="rId29"/>
    <p:sldId id="343" r:id="rId30"/>
    <p:sldId id="405" r:id="rId31"/>
    <p:sldId id="406" r:id="rId32"/>
    <p:sldId id="407" r:id="rId33"/>
    <p:sldId id="408" r:id="rId34"/>
    <p:sldId id="344" r:id="rId35"/>
    <p:sldId id="345" r:id="rId36"/>
    <p:sldId id="346" r:id="rId37"/>
    <p:sldId id="348" r:id="rId38"/>
    <p:sldId id="349" r:id="rId39"/>
    <p:sldId id="350" r:id="rId40"/>
    <p:sldId id="351" r:id="rId41"/>
    <p:sldId id="352" r:id="rId42"/>
    <p:sldId id="353" r:id="rId43"/>
    <p:sldId id="409" r:id="rId44"/>
    <p:sldId id="354" r:id="rId45"/>
    <p:sldId id="355" r:id="rId46"/>
    <p:sldId id="356" r:id="rId47"/>
    <p:sldId id="357" r:id="rId48"/>
    <p:sldId id="358" r:id="rId49"/>
    <p:sldId id="359" r:id="rId50"/>
    <p:sldId id="360" r:id="rId51"/>
    <p:sldId id="410" r:id="rId52"/>
    <p:sldId id="362" r:id="rId53"/>
    <p:sldId id="363" r:id="rId54"/>
    <p:sldId id="364" r:id="rId55"/>
    <p:sldId id="365" r:id="rId56"/>
    <p:sldId id="366" r:id="rId57"/>
    <p:sldId id="367" r:id="rId58"/>
    <p:sldId id="368" r:id="rId59"/>
    <p:sldId id="369" r:id="rId60"/>
    <p:sldId id="370" r:id="rId61"/>
    <p:sldId id="371" r:id="rId62"/>
    <p:sldId id="372" r:id="rId63"/>
    <p:sldId id="373" r:id="rId64"/>
    <p:sldId id="374" r:id="rId65"/>
    <p:sldId id="375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73" autoAdjust="0"/>
    <p:restoredTop sz="94806"/>
  </p:normalViewPr>
  <p:slideViewPr>
    <p:cSldViewPr snapToGrid="0" snapToObjects="1">
      <p:cViewPr varScale="1">
        <p:scale>
          <a:sx n="143" d="100"/>
          <a:sy n="143" d="100"/>
        </p:scale>
        <p:origin x="928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7A57FA-812F-9A4F-B534-56F100840C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F47C14-F0F1-884E-966F-06EB541A74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40A5A-4FB5-FC43-955A-43B2487D3E67}" type="datetimeFigureOut">
              <a:rPr lang="en-US" smtClean="0"/>
              <a:t>9/5/19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2DAD26-0A26-4E46-9845-182C1EC438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C6823-2DC3-6947-A35C-D579952816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BAA6F-E738-2540-8F7D-4D5ED0082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9/5/19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Error/noise</a:t>
            </a:r>
            <a:r>
              <a:rPr lang="en-US" baseline="0" dirty="0"/>
              <a:t> in the data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Missing discriminating preference, e.g. maybe we also need to know whether the person has a good jacket or not.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30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an</a:t>
            </a:r>
            <a:r>
              <a:rPr lang="en-US" baseline="0" dirty="0"/>
              <a:t> aside, how did we decide to pick the label for normal-&gt;road-&gt;rainy?  There were no examples in the training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48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an</a:t>
            </a:r>
            <a:r>
              <a:rPr lang="en-US" baseline="0" dirty="0"/>
              <a:t> aside, how did we decide to pick the label for normal-&gt;road-&gt;rainy?  There were no examples in the training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48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many of the same things we used to “pre-prune”, i.e.</a:t>
            </a:r>
            <a:r>
              <a:rPr lang="en-US" baseline="0" dirty="0"/>
              <a:t> stop building early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28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tend to perform roughly</a:t>
            </a:r>
            <a:r>
              <a:rPr lang="en-US" baseline="0" dirty="0"/>
              <a:t> the same, so we often won’t worry too much about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99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this is also</a:t>
            </a:r>
            <a:r>
              <a:rPr lang="en-US" baseline="0" dirty="0"/>
              <a:t> why many decision tree learning algorithms always use binary splits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92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9/5/19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06119C8-9BF8-8B48-8701-D6A2B07AFA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0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9/5/19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9/5/19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9/5/19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9/5/19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9/5/19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Decision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158 – </a:t>
            </a:r>
            <a:r>
              <a:rPr lang="en-US"/>
              <a:t>Fall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Base case: If all data belong to the same class, create a leaf node with that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Otherwise:</a:t>
            </a:r>
          </a:p>
          <a:p>
            <a:pPr>
              <a:buFontTx/>
              <a:buChar char="-"/>
            </a:pPr>
            <a:r>
              <a:rPr lang="en-US" dirty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/>
              <a:t>pick the feature with the highest score, partition the data based on that data value and call recursively</a:t>
            </a:r>
          </a:p>
        </p:txBody>
      </p:sp>
    </p:spTree>
    <p:extLst>
      <p:ext uri="{BB962C8B-B14F-4D97-AF65-F5344CB8AC3E}">
        <p14:creationId xmlns:p14="http://schemas.microsoft.com/office/powerpoint/2010/main" val="2934079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50665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00889" y="255336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32717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811019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00889" y="255336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46002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273084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4</a:t>
            </a:r>
          </a:p>
          <a:p>
            <a:r>
              <a:rPr lang="en-US" dirty="0">
                <a:solidFill>
                  <a:srgbClr val="0000FF"/>
                </a:solidFill>
              </a:rPr>
              <a:t>NO: 1</a:t>
            </a:r>
          </a:p>
        </p:txBody>
      </p:sp>
    </p:spTree>
    <p:extLst>
      <p:ext uri="{BB962C8B-B14F-4D97-AF65-F5344CB8AC3E}">
        <p14:creationId xmlns:p14="http://schemas.microsoft.com/office/powerpoint/2010/main" val="3094890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385002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65174" y="2644817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03891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427333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2</a:t>
            </a:r>
          </a:p>
          <a:p>
            <a:r>
              <a:rPr lang="en-US" dirty="0">
                <a:solidFill>
                  <a:srgbClr val="0000FF"/>
                </a:solidFill>
              </a:rPr>
              <a:t>NO: 3</a:t>
            </a:r>
          </a:p>
        </p:txBody>
      </p:sp>
    </p:spTree>
    <p:extLst>
      <p:ext uri="{BB962C8B-B14F-4D97-AF65-F5344CB8AC3E}">
        <p14:creationId xmlns:p14="http://schemas.microsoft.com/office/powerpoint/2010/main" val="3180510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644822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48482" y="434175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772556" y="434175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9992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730826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75584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4</a:t>
            </a:r>
          </a:p>
          <a:p>
            <a:r>
              <a:rPr lang="en-US" dirty="0">
                <a:solidFill>
                  <a:srgbClr val="0000FF"/>
                </a:solidFill>
              </a:rPr>
              <a:t>NO: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64208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2</a:t>
            </a:r>
          </a:p>
          <a:p>
            <a:r>
              <a:rPr lang="en-US" dirty="0">
                <a:solidFill>
                  <a:srgbClr val="0000FF"/>
                </a:solidFill>
              </a:rPr>
              <a:t>NO: 4</a:t>
            </a:r>
          </a:p>
        </p:txBody>
      </p:sp>
    </p:spTree>
    <p:extLst>
      <p:ext uri="{BB962C8B-B14F-4D97-AF65-F5344CB8AC3E}">
        <p14:creationId xmlns:p14="http://schemas.microsoft.com/office/powerpoint/2010/main" val="3213409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897850" y="5571650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092940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75584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64208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34294" y="5105337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3" name="Straight Arrow Connector 22"/>
          <p:cNvCxnSpPr>
            <a:stCxn id="22" idx="2"/>
          </p:cNvCxnSpPr>
          <p:nvPr/>
        </p:nvCxnSpPr>
        <p:spPr>
          <a:xfrm flipH="1">
            <a:off x="6466929" y="5474669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2"/>
          </p:cNvCxnSpPr>
          <p:nvPr/>
        </p:nvCxnSpPr>
        <p:spPr>
          <a:xfrm>
            <a:off x="7238574" y="5474669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070944" y="5474669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37055" y="5442403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07063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09163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1</a:t>
            </a:r>
          </a:p>
        </p:txBody>
      </p:sp>
      <p:cxnSp>
        <p:nvCxnSpPr>
          <p:cNvPr id="29" name="Straight Arrow Connector 28"/>
          <p:cNvCxnSpPr>
            <a:stCxn id="22" idx="2"/>
            <a:endCxn id="32" idx="0"/>
          </p:cNvCxnSpPr>
          <p:nvPr/>
        </p:nvCxnSpPr>
        <p:spPr>
          <a:xfrm flipH="1">
            <a:off x="7203550" y="5474669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818450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2</a:t>
            </a:r>
          </a:p>
        </p:txBody>
      </p:sp>
    </p:spTree>
    <p:extLst>
      <p:ext uri="{BB962C8B-B14F-4D97-AF65-F5344CB8AC3E}">
        <p14:creationId xmlns:p14="http://schemas.microsoft.com/office/powerpoint/2010/main" val="608450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72300" cy="1555384"/>
            <a:chOff x="5807063" y="5105337"/>
            <a:chExt cx="2772300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2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1850391" y="3747519"/>
            <a:ext cx="57485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calculate the “</a:t>
            </a:r>
            <a:r>
              <a:rPr lang="en-US" sz="2800" dirty="0">
                <a:solidFill>
                  <a:srgbClr val="FF0000"/>
                </a:solidFill>
              </a:rPr>
              <a:t>score</a:t>
            </a:r>
            <a:r>
              <a:rPr lang="en-US" sz="2800" dirty="0"/>
              <a:t>” for each feature if we used it to split the data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4440" y="4906209"/>
            <a:ext cx="83599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score should we use?</a:t>
            </a:r>
          </a:p>
          <a:p>
            <a:r>
              <a:rPr lang="en-US" sz="3200" dirty="0">
                <a:solidFill>
                  <a:srgbClr val="FF0000"/>
                </a:solidFill>
              </a:rPr>
              <a:t>If we just stopped here, which tree would be best?  How could we make these into decision trees?</a:t>
            </a:r>
          </a:p>
        </p:txBody>
      </p:sp>
    </p:spTree>
    <p:extLst>
      <p:ext uri="{BB962C8B-B14F-4D97-AF65-F5344CB8AC3E}">
        <p14:creationId xmlns:p14="http://schemas.microsoft.com/office/powerpoint/2010/main" val="3700585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7772400" cy="4724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/>
              <a:t>Assignment 1 due tomorrow (Friday)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Assignment 2 out soon: start ASAP! (due next Sunday)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Lecture notes posted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Keep up with the reading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Videos</a:t>
            </a:r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72300" cy="1555384"/>
            <a:chOff x="5807063" y="5105337"/>
            <a:chExt cx="2772300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2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446310" y="4236241"/>
            <a:ext cx="6643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could we make these into decision trees?</a:t>
            </a:r>
          </a:p>
        </p:txBody>
      </p:sp>
    </p:spTree>
    <p:extLst>
      <p:ext uri="{BB962C8B-B14F-4D97-AF65-F5344CB8AC3E}">
        <p14:creationId xmlns:p14="http://schemas.microsoft.com/office/powerpoint/2010/main" val="3574702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9033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2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897062" y="3822122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Training error</a:t>
            </a:r>
            <a:r>
              <a:rPr lang="en-US" sz="2400" dirty="0"/>
              <a:t>: the average error over the training set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31864" y="4745789"/>
            <a:ext cx="6460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classification, the most common “error” is the number of mistakes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04737" y="5844492"/>
            <a:ext cx="479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Training error for each of these?</a:t>
            </a:r>
          </a:p>
        </p:txBody>
      </p:sp>
    </p:spTree>
    <p:extLst>
      <p:ext uri="{BB962C8B-B14F-4D97-AF65-F5344CB8AC3E}">
        <p14:creationId xmlns:p14="http://schemas.microsoft.com/office/powerpoint/2010/main" val="313886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2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163704" y="5145595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Training error</a:t>
            </a:r>
            <a:r>
              <a:rPr lang="en-US" sz="2400" dirty="0"/>
              <a:t>: the average error over the training set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03444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3/10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22119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2/10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65285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4/10</a:t>
            </a:r>
          </a:p>
        </p:txBody>
      </p:sp>
    </p:spTree>
    <p:extLst>
      <p:ext uri="{BB962C8B-B14F-4D97-AF65-F5344CB8AC3E}">
        <p14:creationId xmlns:p14="http://schemas.microsoft.com/office/powerpoint/2010/main" val="16195245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error vs. accuracy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2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912937" y="5705893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Training error</a:t>
            </a:r>
            <a:r>
              <a:rPr lang="en-US" sz="2400" dirty="0"/>
              <a:t>: the average error over the training set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03444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3/10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22119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2/10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65285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4/10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8216" y="6168501"/>
            <a:ext cx="8337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Training accuracy</a:t>
            </a:r>
            <a:r>
              <a:rPr lang="en-US" sz="2400" dirty="0"/>
              <a:t>: the average percent correct over the training set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8216" y="3613651"/>
            <a:ext cx="9872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Training </a:t>
            </a:r>
          </a:p>
          <a:p>
            <a:r>
              <a:rPr lang="en-US" sz="2000" dirty="0">
                <a:solidFill>
                  <a:srgbClr val="FF6600"/>
                </a:solidFill>
              </a:rPr>
              <a:t>error: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6744" y="4204261"/>
            <a:ext cx="11459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Training </a:t>
            </a:r>
          </a:p>
          <a:p>
            <a:r>
              <a:rPr lang="en-US" sz="2000" dirty="0">
                <a:solidFill>
                  <a:srgbClr val="0000FF"/>
                </a:solidFill>
              </a:rPr>
              <a:t>accuracy: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39356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7/10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58031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8/10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301197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6/10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68024" y="5143500"/>
            <a:ext cx="5821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training error = 1-accuracy    (and vice versa)</a:t>
            </a:r>
          </a:p>
        </p:txBody>
      </p:sp>
    </p:spTree>
    <p:extLst>
      <p:ext uri="{BB962C8B-B14F-4D97-AF65-F5344CB8AC3E}">
        <p14:creationId xmlns:p14="http://schemas.microsoft.com/office/powerpoint/2010/main" val="18352432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5928698" y="2557314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927186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1194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306007"/>
              </p:ext>
            </p:extLst>
          </p:nvPr>
        </p:nvGraphicFramePr>
        <p:xfrm>
          <a:off x="4858508" y="3518405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82943"/>
              </p:ext>
            </p:extLst>
          </p:nvPr>
        </p:nvGraphicFramePr>
        <p:xfrm>
          <a:off x="140541" y="3603609"/>
          <a:ext cx="417094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485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168018"/>
              </p:ext>
            </p:extLst>
          </p:nvPr>
        </p:nvGraphicFramePr>
        <p:xfrm>
          <a:off x="140541" y="3603609"/>
          <a:ext cx="417094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424994" y="4174162"/>
            <a:ext cx="2693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should we do?</a:t>
            </a:r>
          </a:p>
        </p:txBody>
      </p:sp>
    </p:spTree>
    <p:extLst>
      <p:ext uri="{BB962C8B-B14F-4D97-AF65-F5344CB8AC3E}">
        <p14:creationId xmlns:p14="http://schemas.microsoft.com/office/powerpoint/2010/main" val="6427589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228342"/>
              </p:ext>
            </p:extLst>
          </p:nvPr>
        </p:nvGraphicFramePr>
        <p:xfrm>
          <a:off x="140541" y="3603609"/>
          <a:ext cx="417094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06871" y="3943329"/>
            <a:ext cx="388056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No need to examine other features since all examples have the same label.</a:t>
            </a:r>
          </a:p>
        </p:txBody>
      </p:sp>
    </p:spTree>
    <p:extLst>
      <p:ext uri="{BB962C8B-B14F-4D97-AF65-F5344CB8AC3E}">
        <p14:creationId xmlns:p14="http://schemas.microsoft.com/office/powerpoint/2010/main" val="21347859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699135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078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16000"/>
            <a:ext cx="9144000" cy="648369"/>
          </a:xfrm>
          <a:prstGeom prst="rect">
            <a:avLst/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758" y="-130425"/>
            <a:ext cx="6447505" cy="1146425"/>
          </a:xfrm>
        </p:spPr>
        <p:txBody>
          <a:bodyPr/>
          <a:lstStyle/>
          <a:p>
            <a:r>
              <a:rPr lang="en-US" dirty="0"/>
              <a:t>A sample data set</a:t>
            </a:r>
          </a:p>
        </p:txBody>
      </p:sp>
      <p:graphicFrame>
        <p:nvGraphicFramePr>
          <p:cNvPr id="2457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70763"/>
              </p:ext>
            </p:extLst>
          </p:nvPr>
        </p:nvGraphicFramePr>
        <p:xfrm>
          <a:off x="1248609" y="1016000"/>
          <a:ext cx="6424612" cy="3991610"/>
        </p:xfrm>
        <a:graphic>
          <a:graphicData uri="http://schemas.openxmlformats.org/drawingml/2006/table">
            <a:tbl>
              <a:tblPr/>
              <a:tblGrid>
                <a:gridCol w="117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5450">
                <a:tc gridSpan="4"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Features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Label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Hour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Weather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Accident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Stall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Commute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Rainy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Rainy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 AM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Rainy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Short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1684" y="5256282"/>
            <a:ext cx="29540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8 AM, Rainy, Yes, No?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10 AM, Rainy, No, No?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43681" y="5256282"/>
            <a:ext cx="4892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Can you describe a “model” that could be used to make decisions in general?</a:t>
            </a:r>
          </a:p>
        </p:txBody>
      </p:sp>
    </p:spTree>
    <p:extLst>
      <p:ext uri="{BB962C8B-B14F-4D97-AF65-F5344CB8AC3E}">
        <p14:creationId xmlns:p14="http://schemas.microsoft.com/office/powerpoint/2010/main" val="1043540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933623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6706" y="2748731"/>
            <a:ext cx="3881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Still two features left we can split on</a:t>
            </a:r>
          </a:p>
        </p:txBody>
      </p:sp>
    </p:spTree>
    <p:extLst>
      <p:ext uri="{BB962C8B-B14F-4D97-AF65-F5344CB8AC3E}">
        <p14:creationId xmlns:p14="http://schemas.microsoft.com/office/powerpoint/2010/main" val="7326686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928807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</p:spTree>
    <p:extLst>
      <p:ext uri="{BB962C8B-B14F-4D97-AF65-F5344CB8AC3E}">
        <p14:creationId xmlns:p14="http://schemas.microsoft.com/office/powerpoint/2010/main" val="2234035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718820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2</a:t>
            </a:r>
          </a:p>
          <a:p>
            <a:r>
              <a:rPr lang="en-US" dirty="0">
                <a:solidFill>
                  <a:srgbClr val="0000FF"/>
                </a:solidFill>
              </a:rPr>
              <a:t>NO: 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0</a:t>
            </a:r>
          </a:p>
          <a:p>
            <a:r>
              <a:rPr lang="en-US" dirty="0">
                <a:solidFill>
                  <a:srgbClr val="0000FF"/>
                </a:solidFill>
              </a:rPr>
              <a:t>NO: 3</a:t>
            </a:r>
          </a:p>
        </p:txBody>
      </p:sp>
    </p:spTree>
    <p:extLst>
      <p:ext uri="{BB962C8B-B14F-4D97-AF65-F5344CB8AC3E}">
        <p14:creationId xmlns:p14="http://schemas.microsoft.com/office/powerpoint/2010/main" val="40062197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01982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92052" y="4427707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0</a:t>
            </a:r>
          </a:p>
          <a:p>
            <a:r>
              <a:rPr lang="en-US" dirty="0"/>
              <a:t>NO: 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28496" y="3961394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38" name="Straight Arrow Connector 37"/>
          <p:cNvCxnSpPr>
            <a:stCxn id="37" idx="2"/>
          </p:cNvCxnSpPr>
          <p:nvPr/>
        </p:nvCxnSpPr>
        <p:spPr>
          <a:xfrm flipH="1">
            <a:off x="6361131" y="4330726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7" idx="2"/>
          </p:cNvCxnSpPr>
          <p:nvPr/>
        </p:nvCxnSpPr>
        <p:spPr>
          <a:xfrm>
            <a:off x="7132776" y="4330726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65146" y="4330726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531257" y="4298460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01265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1</a:t>
            </a:r>
          </a:p>
          <a:p>
            <a:r>
              <a:rPr lang="en-US" dirty="0"/>
              <a:t>NO: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703365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1</a:t>
            </a:r>
          </a:p>
          <a:p>
            <a:r>
              <a:rPr lang="en-US" dirty="0"/>
              <a:t>NO: 1</a:t>
            </a:r>
          </a:p>
        </p:txBody>
      </p:sp>
      <p:cxnSp>
        <p:nvCxnSpPr>
          <p:cNvPr id="44" name="Straight Arrow Connector 43"/>
          <p:cNvCxnSpPr>
            <a:stCxn id="37" idx="2"/>
            <a:endCxn id="45" idx="0"/>
          </p:cNvCxnSpPr>
          <p:nvPr/>
        </p:nvCxnSpPr>
        <p:spPr>
          <a:xfrm flipH="1">
            <a:off x="7097752" y="4330726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712652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0</a:t>
            </a:r>
          </a:p>
          <a:p>
            <a:r>
              <a:rPr lang="en-US" dirty="0"/>
              <a:t>NO: 2</a:t>
            </a:r>
          </a:p>
        </p:txBody>
      </p:sp>
    </p:spTree>
    <p:extLst>
      <p:ext uri="{BB962C8B-B14F-4D97-AF65-F5344CB8AC3E}">
        <p14:creationId xmlns:p14="http://schemas.microsoft.com/office/powerpoint/2010/main" val="22189288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rgbClr val="BFBFBF"/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772290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92052" y="4427707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2</a:t>
            </a:r>
          </a:p>
          <a:p>
            <a:r>
              <a:rPr lang="en-US" dirty="0"/>
              <a:t>NO: 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28496" y="3961394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38" name="Straight Arrow Connector 37"/>
          <p:cNvCxnSpPr>
            <a:stCxn id="37" idx="2"/>
          </p:cNvCxnSpPr>
          <p:nvPr/>
        </p:nvCxnSpPr>
        <p:spPr>
          <a:xfrm flipH="1">
            <a:off x="6361131" y="4330726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7" idx="2"/>
          </p:cNvCxnSpPr>
          <p:nvPr/>
        </p:nvCxnSpPr>
        <p:spPr>
          <a:xfrm>
            <a:off x="7132776" y="4330726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65146" y="4330726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531257" y="4298460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01265" y="4870447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/>
              <a:t>NO: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703365" y="4870447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/>
              <a:t>NO: 1</a:t>
            </a:r>
          </a:p>
        </p:txBody>
      </p:sp>
      <p:cxnSp>
        <p:nvCxnSpPr>
          <p:cNvPr id="44" name="Straight Arrow Connector 43"/>
          <p:cNvCxnSpPr>
            <a:stCxn id="37" idx="2"/>
            <a:endCxn id="45" idx="0"/>
          </p:cNvCxnSpPr>
          <p:nvPr/>
        </p:nvCxnSpPr>
        <p:spPr>
          <a:xfrm flipH="1">
            <a:off x="7097752" y="4330726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712652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25142" y="3322862"/>
            <a:ext cx="59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1/6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34808" y="5639043"/>
            <a:ext cx="59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2/6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37862" y="6259576"/>
            <a:ext cx="2268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Which should we pick?</a:t>
            </a:r>
          </a:p>
        </p:txBody>
      </p:sp>
    </p:spTree>
    <p:extLst>
      <p:ext uri="{BB962C8B-B14F-4D97-AF65-F5344CB8AC3E}">
        <p14:creationId xmlns:p14="http://schemas.microsoft.com/office/powerpoint/2010/main" val="21780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4</a:t>
            </a:r>
          </a:p>
          <a:p>
            <a:r>
              <a:rPr lang="en-US" dirty="0">
                <a:solidFill>
                  <a:srgbClr val="BFBFBF"/>
                </a:solidFill>
              </a:rPr>
              <a:t>NO: 0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145362"/>
              </p:ext>
            </p:extLst>
          </p:nvPr>
        </p:nvGraphicFramePr>
        <p:xfrm>
          <a:off x="753479" y="4667792"/>
          <a:ext cx="4170948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089733" y="3588811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3</a:t>
            </a:r>
          </a:p>
        </p:txBody>
      </p:sp>
    </p:spTree>
    <p:extLst>
      <p:ext uri="{BB962C8B-B14F-4D97-AF65-F5344CB8AC3E}">
        <p14:creationId xmlns:p14="http://schemas.microsoft.com/office/powerpoint/2010/main" val="18425641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4</a:t>
            </a:r>
          </a:p>
          <a:p>
            <a:r>
              <a:rPr lang="en-US" dirty="0">
                <a:solidFill>
                  <a:srgbClr val="BFBFBF"/>
                </a:solidFill>
              </a:rPr>
              <a:t>NO: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57009" y="3974913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93453" y="3508600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 flipH="1">
            <a:off x="1826088" y="3877932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2"/>
          </p:cNvCxnSpPr>
          <p:nvPr/>
        </p:nvCxnSpPr>
        <p:spPr>
          <a:xfrm>
            <a:off x="2597733" y="3877932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30103" y="3877932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96214" y="3845666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662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>
                <a:solidFill>
                  <a:srgbClr val="BFBFBF"/>
                </a:solidFill>
              </a:rPr>
              <a:t>NO: 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683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NO: 0</a:t>
            </a:r>
          </a:p>
        </p:txBody>
      </p:sp>
      <p:cxnSp>
        <p:nvCxnSpPr>
          <p:cNvPr id="28" name="Straight Arrow Connector 27"/>
          <p:cNvCxnSpPr>
            <a:stCxn id="20" idx="2"/>
            <a:endCxn id="29" idx="0"/>
          </p:cNvCxnSpPr>
          <p:nvPr/>
        </p:nvCxnSpPr>
        <p:spPr>
          <a:xfrm flipH="1">
            <a:off x="2562709" y="3877932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77609" y="441765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1</a:t>
            </a:r>
          </a:p>
        </p:txBody>
      </p:sp>
    </p:spTree>
    <p:extLst>
      <p:ext uri="{BB962C8B-B14F-4D97-AF65-F5344CB8AC3E}">
        <p14:creationId xmlns:p14="http://schemas.microsoft.com/office/powerpoint/2010/main" val="38053627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4</a:t>
            </a:r>
          </a:p>
          <a:p>
            <a:r>
              <a:rPr lang="en-US" dirty="0">
                <a:solidFill>
                  <a:srgbClr val="BFBFBF"/>
                </a:solidFill>
              </a:rPr>
              <a:t>NO: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57009" y="3974913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93453" y="3508600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 flipH="1">
            <a:off x="1826088" y="3877932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2"/>
          </p:cNvCxnSpPr>
          <p:nvPr/>
        </p:nvCxnSpPr>
        <p:spPr>
          <a:xfrm>
            <a:off x="2597733" y="3877932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30103" y="3877932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96214" y="3845666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662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>
                <a:solidFill>
                  <a:srgbClr val="BFBFBF"/>
                </a:solidFill>
              </a:rPr>
              <a:t>NO: 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683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NO: 0</a:t>
            </a:r>
          </a:p>
        </p:txBody>
      </p:sp>
      <p:cxnSp>
        <p:nvCxnSpPr>
          <p:cNvPr id="28" name="Straight Arrow Connector 27"/>
          <p:cNvCxnSpPr>
            <a:stCxn id="20" idx="2"/>
            <a:endCxn id="29" idx="0"/>
          </p:cNvCxnSpPr>
          <p:nvPr/>
        </p:nvCxnSpPr>
        <p:spPr>
          <a:xfrm flipH="1">
            <a:off x="2562709" y="3877932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77609" y="441765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1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705354"/>
              </p:ext>
            </p:extLst>
          </p:nvPr>
        </p:nvGraphicFramePr>
        <p:xfrm>
          <a:off x="4798427" y="1903836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9982" y="6084500"/>
            <a:ext cx="1960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Training error?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81627" y="5715168"/>
            <a:ext cx="4517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Are we always guaranteed to get a training error of 0?</a:t>
            </a:r>
          </a:p>
        </p:txBody>
      </p:sp>
    </p:spTree>
    <p:extLst>
      <p:ext uri="{BB962C8B-B14F-4D97-AF65-F5344CB8AC3E}">
        <p14:creationId xmlns:p14="http://schemas.microsoft.com/office/powerpoint/2010/main" val="378400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Problematic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041557"/>
              </p:ext>
            </p:extLst>
          </p:nvPr>
        </p:nvGraphicFramePr>
        <p:xfrm>
          <a:off x="2205000" y="1729875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4525" y="5734913"/>
            <a:ext cx="3033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When can this happen?</a:t>
            </a:r>
          </a:p>
        </p:txBody>
      </p:sp>
    </p:spTree>
    <p:extLst>
      <p:ext uri="{BB962C8B-B14F-4D97-AF65-F5344CB8AC3E}">
        <p14:creationId xmlns:p14="http://schemas.microsoft.com/office/powerpoint/2010/main" val="25081761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6086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Base case: If all data belong to the same class, create a leaf node with that label </a:t>
            </a:r>
            <a:r>
              <a:rPr lang="en-US" b="1" i="1" dirty="0">
                <a:solidFill>
                  <a:srgbClr val="FF0000"/>
                </a:solidFill>
              </a:rPr>
              <a:t>OR</a:t>
            </a:r>
            <a:r>
              <a:rPr lang="en-US" dirty="0"/>
              <a:t> all the data has the same feature values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2980" y="3866412"/>
            <a:ext cx="7632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 we always want to go all the way to the bottom?</a:t>
            </a:r>
          </a:p>
        </p:txBody>
      </p:sp>
    </p:spTree>
    <p:extLst>
      <p:ext uri="{BB962C8B-B14F-4D97-AF65-F5344CB8AC3E}">
        <p14:creationId xmlns:p14="http://schemas.microsoft.com/office/powerpoint/2010/main" val="53120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87404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853144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2684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156710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62326" y="5337536"/>
            <a:ext cx="3987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Is that what you would do?</a:t>
            </a:r>
          </a:p>
        </p:txBody>
      </p:sp>
    </p:spTree>
    <p:extLst>
      <p:ext uri="{BB962C8B-B14F-4D97-AF65-F5344CB8AC3E}">
        <p14:creationId xmlns:p14="http://schemas.microsoft.com/office/powerpoint/2010/main" val="18845607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801842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54182" y="54970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6086820" y="58664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819307" y="58664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15640" y="58664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56943" y="58341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68953" y="6342524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13535" y="634252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29" name="Straight Arrow Connector 28"/>
          <p:cNvCxnSpPr>
            <a:stCxn id="28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8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35" name="Straight Arrow Connector 34"/>
          <p:cNvCxnSpPr>
            <a:stCxn id="34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42" name="Straight Arrow Connector 41"/>
          <p:cNvCxnSpPr>
            <a:stCxn id="41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1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8" name="Straight Arrow Connector 47"/>
          <p:cNvCxnSpPr>
            <a:stCxn id="41" idx="2"/>
            <a:endCxn id="49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77259" y="5032507"/>
            <a:ext cx="1370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Maybe…</a:t>
            </a:r>
          </a:p>
        </p:txBody>
      </p:sp>
    </p:spTree>
    <p:extLst>
      <p:ext uri="{BB962C8B-B14F-4D97-AF65-F5344CB8AC3E}">
        <p14:creationId xmlns:p14="http://schemas.microsoft.com/office/powerpoint/2010/main" val="12120714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101349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482" y="6020967"/>
            <a:ext cx="7617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An aside, how did we decide to pick the label for normal-&gt;road-&gt;rainy?</a:t>
            </a:r>
          </a:p>
        </p:txBody>
      </p:sp>
    </p:spTree>
    <p:extLst>
      <p:ext uri="{BB962C8B-B14F-4D97-AF65-F5344CB8AC3E}">
        <p14:creationId xmlns:p14="http://schemas.microsoft.com/office/powerpoint/2010/main" val="21812577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86447"/>
              </p:ext>
            </p:extLst>
          </p:nvPr>
        </p:nvGraphicFramePr>
        <p:xfrm>
          <a:off x="569430" y="1682286"/>
          <a:ext cx="8196618" cy="445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</a:t>
                      </a:r>
                      <a:r>
                        <a:rPr lang="en-US" sz="1400" baseline="0" dirty="0"/>
                        <a:t> grade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7989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Overfitting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331216"/>
              </p:ext>
            </p:extLst>
          </p:nvPr>
        </p:nvGraphicFramePr>
        <p:xfrm>
          <a:off x="256079" y="1931712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01871" y="3412241"/>
            <a:ext cx="44106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solidFill>
                  <a:srgbClr val="FF6600"/>
                </a:solidFill>
              </a:rPr>
              <a:t>Overfitting</a:t>
            </a:r>
            <a:r>
              <a:rPr lang="en-US" sz="2400" dirty="0"/>
              <a:t> occurs when we bias our model too much towards the training data</a:t>
            </a:r>
          </a:p>
          <a:p>
            <a:endParaRPr lang="en-US" sz="2400" dirty="0"/>
          </a:p>
          <a:p>
            <a:r>
              <a:rPr lang="en-US" sz="2400" dirty="0"/>
              <a:t>Our goal is to learn a </a:t>
            </a:r>
            <a:r>
              <a:rPr lang="en-US" sz="2400" b="1" dirty="0"/>
              <a:t>general</a:t>
            </a:r>
            <a:r>
              <a:rPr lang="en-US" sz="2400" dirty="0"/>
              <a:t> model that will work on the training data as well as other data (i.e. test data)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89889" y="2777147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060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Overfitting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973" y="5841860"/>
            <a:ext cx="8674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Our decision tree learning procedure always decreases training error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550" y="1609655"/>
            <a:ext cx="6616700" cy="4216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79750" y="6319400"/>
            <a:ext cx="2811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that what we want?</a:t>
            </a:r>
          </a:p>
        </p:txBody>
      </p:sp>
    </p:spTree>
    <p:extLst>
      <p:ext uri="{BB962C8B-B14F-4D97-AF65-F5344CB8AC3E}">
        <p14:creationId xmlns:p14="http://schemas.microsoft.com/office/powerpoint/2010/main" val="27752589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 error!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269" y="2106008"/>
            <a:ext cx="8294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Machine learning is about predicting the future based on the past.</a:t>
            </a:r>
          </a:p>
          <a:p>
            <a:r>
              <a:rPr lang="tr-TR" sz="2400" dirty="0">
                <a:solidFill>
                  <a:schemeClr val="tx2"/>
                </a:solidFill>
              </a:rPr>
              <a:t>					-- Hal </a:t>
            </a:r>
            <a:r>
              <a:rPr lang="tr-TR" sz="2400" dirty="0" err="1">
                <a:solidFill>
                  <a:schemeClr val="tx2"/>
                </a:solidFill>
              </a:rPr>
              <a:t>Daume</a:t>
            </a:r>
            <a:r>
              <a:rPr lang="tr-TR" sz="2400" dirty="0">
                <a:solidFill>
                  <a:schemeClr val="tx2"/>
                </a:solidFill>
              </a:rPr>
              <a:t> III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561" y="4162777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3854" y="4655446"/>
            <a:ext cx="13083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Training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7" name="TextBox 6"/>
          <p:cNvSpPr txBox="1"/>
          <p:nvPr/>
        </p:nvSpPr>
        <p:spPr>
          <a:xfrm rot="19287826">
            <a:off x="1648475" y="4111748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sp>
        <p:nvSpPr>
          <p:cNvPr id="9" name="Oval 8"/>
          <p:cNvSpPr/>
          <p:nvPr/>
        </p:nvSpPr>
        <p:spPr>
          <a:xfrm>
            <a:off x="2511793" y="4473223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723459" y="4706779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predictor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269" y="3541889"/>
            <a:ext cx="710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past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778010" y="485204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176891" y="3541889"/>
            <a:ext cx="0" cy="304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9287826">
            <a:off x="7931673" y="3974257"/>
            <a:ext cx="1194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predict</a:t>
            </a:r>
          </a:p>
        </p:txBody>
      </p:sp>
      <p:sp>
        <p:nvSpPr>
          <p:cNvPr id="25" name="Oval 24"/>
          <p:cNvSpPr/>
          <p:nvPr/>
        </p:nvSpPr>
        <p:spPr>
          <a:xfrm>
            <a:off x="6485952" y="4481002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697618" y="4714558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predictor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86994" y="3541889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future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394934" y="4162777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466543" y="4655446"/>
            <a:ext cx="11437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Testing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5777251" y="486695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8159270" y="485204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038939" y="3270250"/>
            <a:ext cx="1993562" cy="3476625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34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Overfitting</a:t>
            </a:r>
            <a:endParaRPr lang="en-US" dirty="0"/>
          </a:p>
        </p:txBody>
      </p:sp>
      <p:pic>
        <p:nvPicPr>
          <p:cNvPr id="12" name="Picture 11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5005" y="1608652"/>
            <a:ext cx="6592642" cy="420152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8973" y="5857805"/>
            <a:ext cx="8945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Even though the training error is decreasing, the testing error can go up!</a:t>
            </a:r>
          </a:p>
        </p:txBody>
      </p:sp>
    </p:spTree>
    <p:extLst>
      <p:ext uri="{BB962C8B-B14F-4D97-AF65-F5344CB8AC3E}">
        <p14:creationId xmlns:p14="http://schemas.microsoft.com/office/powerpoint/2010/main" val="13890933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Overfitting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295332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40790" y="5337536"/>
            <a:ext cx="467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do we prevent </a:t>
            </a:r>
            <a:r>
              <a:rPr lang="en-US" sz="2800" dirty="0" err="1">
                <a:solidFill>
                  <a:srgbClr val="FF0000"/>
                </a:solidFill>
              </a:rPr>
              <a:t>overfitting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01387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Leave = 8 AM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Weather = Rainy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93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 = Yes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Stall = No</a:t>
            </a:r>
          </a:p>
        </p:txBody>
      </p:sp>
    </p:spTree>
    <p:extLst>
      <p:ext uri="{BB962C8B-B14F-4D97-AF65-F5344CB8AC3E}">
        <p14:creationId xmlns:p14="http://schemas.microsoft.com/office/powerpoint/2010/main" val="21529790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Base case: </a:t>
            </a:r>
          </a:p>
          <a:p>
            <a:pPr>
              <a:buFontTx/>
              <a:buChar char="-"/>
            </a:pPr>
            <a:r>
              <a:rPr lang="en-US" sz="2800" dirty="0"/>
              <a:t>If all data belong to the same class, create a leaf node with that label </a:t>
            </a:r>
          </a:p>
          <a:p>
            <a:pPr>
              <a:buFontTx/>
              <a:buChar char="-"/>
            </a:pPr>
            <a:r>
              <a:rPr lang="en-US" sz="2800" b="1" i="1" dirty="0">
                <a:solidFill>
                  <a:srgbClr val="FF0000"/>
                </a:solidFill>
              </a:rPr>
              <a:t>OR</a:t>
            </a:r>
            <a:r>
              <a:rPr lang="en-US" sz="2800" dirty="0"/>
              <a:t> all the data has the same feature values </a:t>
            </a:r>
          </a:p>
          <a:p>
            <a:pPr>
              <a:buFontTx/>
              <a:buChar char="-"/>
            </a:pPr>
            <a:r>
              <a:rPr lang="en-US" sz="2800" b="1" i="1" dirty="0">
                <a:solidFill>
                  <a:srgbClr val="FF0000"/>
                </a:solidFill>
              </a:rPr>
              <a:t>OR </a:t>
            </a:r>
            <a:r>
              <a:rPr lang="en-US" sz="2800" dirty="0"/>
              <a:t>We’ve reached a particular depth in the tree</a:t>
            </a:r>
          </a:p>
          <a:p>
            <a:pPr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8125" y="4996418"/>
            <a:ext cx="5638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One idea: stop building the tree early</a:t>
            </a:r>
          </a:p>
        </p:txBody>
      </p:sp>
    </p:spTree>
    <p:extLst>
      <p:ext uri="{BB962C8B-B14F-4D97-AF65-F5344CB8AC3E}">
        <p14:creationId xmlns:p14="http://schemas.microsoft.com/office/powerpoint/2010/main" val="49542013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77785" y="1600200"/>
            <a:ext cx="8153400" cy="5018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Base case: </a:t>
            </a:r>
          </a:p>
          <a:p>
            <a:pPr>
              <a:buFontTx/>
              <a:buChar char="-"/>
            </a:pPr>
            <a:r>
              <a:rPr lang="en-US" sz="2800" dirty="0"/>
              <a:t>If all data belong to the same class, create a leaf node with that label </a:t>
            </a:r>
          </a:p>
          <a:p>
            <a:pPr>
              <a:buFontTx/>
              <a:buChar char="-"/>
            </a:pPr>
            <a:r>
              <a:rPr lang="en-US" sz="2800" b="1" i="1" dirty="0">
                <a:solidFill>
                  <a:srgbClr val="FF0000"/>
                </a:solidFill>
              </a:rPr>
              <a:t>OR</a:t>
            </a:r>
            <a:r>
              <a:rPr lang="en-US" sz="2800" dirty="0"/>
              <a:t> all the data has the same feature values </a:t>
            </a:r>
          </a:p>
          <a:p>
            <a:pPr>
              <a:buFontTx/>
              <a:buChar char="-"/>
            </a:pPr>
            <a:r>
              <a:rPr lang="en-US" sz="2800" b="1" i="1" dirty="0">
                <a:solidFill>
                  <a:srgbClr val="FF0000"/>
                </a:solidFill>
              </a:rPr>
              <a:t>OR </a:t>
            </a:r>
            <a:r>
              <a:rPr lang="en-US" sz="2800" dirty="0"/>
              <a:t>We’ve reached a particular depth in the tree</a:t>
            </a:r>
          </a:p>
          <a:p>
            <a:pPr>
              <a:buFontTx/>
              <a:buChar char="-"/>
            </a:pPr>
            <a:r>
              <a:rPr lang="en-US" sz="2800" dirty="0"/>
              <a:t>We only have a certain number/fraction of examples remaining</a:t>
            </a:r>
          </a:p>
          <a:p>
            <a:pPr>
              <a:buFontTx/>
              <a:buChar char="-"/>
            </a:pPr>
            <a:r>
              <a:rPr lang="en-US" sz="2800" dirty="0"/>
              <a:t>We’ve reached a particular training error</a:t>
            </a:r>
          </a:p>
          <a:p>
            <a:pPr>
              <a:buFontTx/>
              <a:buChar char="-"/>
            </a:pPr>
            <a:r>
              <a:rPr lang="en-US" sz="2800" dirty="0"/>
              <a:t>Use development data (more on this later)</a:t>
            </a:r>
          </a:p>
          <a:p>
            <a:pPr>
              <a:buFontTx/>
              <a:buChar char="-"/>
            </a:pPr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440573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r>
              <a:rPr lang="en-US" dirty="0"/>
              <a:t>: pruning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15109" y="2228324"/>
            <a:ext cx="42877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Pruning: after the tree is built, go back and “prune” the tree, i.e. remove some lower parts of the tree</a:t>
            </a:r>
          </a:p>
          <a:p>
            <a:endParaRPr lang="en-US" sz="2400" dirty="0"/>
          </a:p>
          <a:p>
            <a:r>
              <a:rPr lang="en-US" sz="2400" dirty="0"/>
              <a:t>Similar to stopping early, but done after the entire tree is built</a:t>
            </a:r>
          </a:p>
        </p:txBody>
      </p:sp>
    </p:spTree>
    <p:extLst>
      <p:ext uri="{BB962C8B-B14F-4D97-AF65-F5344CB8AC3E}">
        <p14:creationId xmlns:p14="http://schemas.microsoft.com/office/powerpoint/2010/main" val="39518155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r>
              <a:rPr lang="en-US" dirty="0"/>
              <a:t>: pruning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0401" y="5816840"/>
            <a:ext cx="1923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Build the full tree</a:t>
            </a:r>
          </a:p>
        </p:txBody>
      </p:sp>
    </p:spTree>
    <p:extLst>
      <p:ext uri="{BB962C8B-B14F-4D97-AF65-F5344CB8AC3E}">
        <p14:creationId xmlns:p14="http://schemas.microsoft.com/office/powerpoint/2010/main" val="26989720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r>
              <a:rPr lang="en-US" dirty="0"/>
              <a:t>: pruning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0401" y="5816840"/>
            <a:ext cx="1923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Build the full tree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4340725" y="3466952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91929" y="3250020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6224567" y="3619352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9" idx="2"/>
          </p:cNvCxnSpPr>
          <p:nvPr/>
        </p:nvCxnSpPr>
        <p:spPr>
          <a:xfrm>
            <a:off x="6957054" y="3619352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53387" y="3619352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94690" y="3587086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06700" y="409545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12390" y="409545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37736" y="2822776"/>
            <a:ext cx="2630819" cy="2543464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581527" y="5803185"/>
            <a:ext cx="41513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Prune back leaves that are too specific</a:t>
            </a:r>
          </a:p>
        </p:txBody>
      </p:sp>
    </p:spTree>
    <p:extLst>
      <p:ext uri="{BB962C8B-B14F-4D97-AF65-F5344CB8AC3E}">
        <p14:creationId xmlns:p14="http://schemas.microsoft.com/office/powerpoint/2010/main" val="212655154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r>
              <a:rPr lang="en-US" dirty="0"/>
              <a:t>: pruning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4340725" y="3466952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91929" y="3250020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6224567" y="3619352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9" idx="2"/>
          </p:cNvCxnSpPr>
          <p:nvPr/>
        </p:nvCxnSpPr>
        <p:spPr>
          <a:xfrm>
            <a:off x="6957054" y="3619352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53387" y="3619352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94690" y="3587086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06700" y="409545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12390" y="409545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37736" y="2822776"/>
            <a:ext cx="2630819" cy="2543464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588940" y="5603130"/>
            <a:ext cx="29738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Pruning criterion?</a:t>
            </a:r>
          </a:p>
        </p:txBody>
      </p:sp>
    </p:spTree>
    <p:extLst>
      <p:ext uri="{BB962C8B-B14F-4D97-AF65-F5344CB8AC3E}">
        <p14:creationId xmlns:p14="http://schemas.microsoft.com/office/powerpoint/2010/main" val="236400533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Handling non-binary attributes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717514"/>
              </p:ext>
            </p:extLst>
          </p:nvPr>
        </p:nvGraphicFramePr>
        <p:xfrm>
          <a:off x="430071" y="1723132"/>
          <a:ext cx="8267700" cy="420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Worksheet" r:id="rId3" imgW="8267700" imgH="4203700" progId="Excel.Sheet.12">
                  <p:embed/>
                </p:oleObj>
              </mc:Choice>
              <mc:Fallback>
                <p:oleObj name="Worksheet" r:id="rId3" imgW="8267700" imgH="4203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0071" y="1723132"/>
                        <a:ext cx="8267700" cy="420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772047" y="1723132"/>
            <a:ext cx="5107121" cy="195108"/>
          </a:xfrm>
          <a:prstGeom prst="rect">
            <a:avLst/>
          </a:prstGeom>
          <a:solidFill>
            <a:srgbClr val="FFFF00">
              <a:alpha val="15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0071" y="1680424"/>
            <a:ext cx="1276855" cy="237816"/>
          </a:xfrm>
          <a:prstGeom prst="rect">
            <a:avLst/>
          </a:prstGeom>
          <a:solidFill>
            <a:srgbClr val="FFFF00">
              <a:alpha val="15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2261" y="6089273"/>
            <a:ext cx="8628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do we do with features that have multiple values? Real-values?</a:t>
            </a:r>
          </a:p>
        </p:txBody>
      </p:sp>
    </p:spTree>
    <p:extLst>
      <p:ext uri="{BB962C8B-B14F-4D97-AF65-F5344CB8AC3E}">
        <p14:creationId xmlns:p14="http://schemas.microsoft.com/office/powerpoint/2010/main" val="7980613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with multiple values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38358" y="3333602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74802" y="2867289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1507437" y="3236621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2"/>
          </p:cNvCxnSpPr>
          <p:nvPr/>
        </p:nvCxnSpPr>
        <p:spPr>
          <a:xfrm>
            <a:off x="2279082" y="3236621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11452" y="3236621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77563" y="3204355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5687" y="376878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49671" y="3694671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2" name="Straight Arrow Connector 11"/>
          <p:cNvCxnSpPr>
            <a:stCxn id="5" idx="2"/>
            <a:endCxn id="13" idx="0"/>
          </p:cNvCxnSpPr>
          <p:nvPr/>
        </p:nvCxnSpPr>
        <p:spPr>
          <a:xfrm flipH="1">
            <a:off x="2208211" y="3236621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38358" y="376732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601" y="4587931"/>
            <a:ext cx="2884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Treat as an n-</a:t>
            </a:r>
            <a:r>
              <a:rPr lang="en-US" sz="2400" dirty="0" err="1">
                <a:solidFill>
                  <a:srgbClr val="0000FF"/>
                </a:solidFill>
              </a:rPr>
              <a:t>ary</a:t>
            </a:r>
            <a:r>
              <a:rPr lang="en-US" sz="2400" dirty="0">
                <a:solidFill>
                  <a:srgbClr val="0000FF"/>
                </a:solidFill>
              </a:rPr>
              <a:t> split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93110" y="4587931"/>
            <a:ext cx="3772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Treat as multiple binary splits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77189" y="2217206"/>
            <a:ext cx="76727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Rainy?</a:t>
            </a:r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>
          <a:xfrm flipH="1">
            <a:off x="4909828" y="2586538"/>
            <a:ext cx="650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2"/>
          </p:cNvCxnSpPr>
          <p:nvPr/>
        </p:nvCxnSpPr>
        <p:spPr>
          <a:xfrm>
            <a:off x="5560824" y="2586538"/>
            <a:ext cx="83289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13839" y="258653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41047" y="2513307"/>
            <a:ext cx="102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28074" y="311870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96000" y="406400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71194" y="406400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56278" y="3051955"/>
            <a:ext cx="86792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Snowy?</a:t>
            </a:r>
          </a:p>
        </p:txBody>
      </p:sp>
      <p:cxnSp>
        <p:nvCxnSpPr>
          <p:cNvPr id="28" name="Straight Arrow Connector 27"/>
          <p:cNvCxnSpPr>
            <a:stCxn id="27" idx="2"/>
            <a:endCxn id="26" idx="0"/>
          </p:cNvCxnSpPr>
          <p:nvPr/>
        </p:nvCxnSpPr>
        <p:spPr>
          <a:xfrm flipH="1">
            <a:off x="6041047" y="3421287"/>
            <a:ext cx="449192" cy="64271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7" idx="2"/>
            <a:endCxn id="24" idx="0"/>
          </p:cNvCxnSpPr>
          <p:nvPr/>
        </p:nvCxnSpPr>
        <p:spPr>
          <a:xfrm>
            <a:off x="6490239" y="3421287"/>
            <a:ext cx="562934" cy="64271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531796" y="3518268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87938" y="351826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</p:spTree>
    <p:extLst>
      <p:ext uri="{BB962C8B-B14F-4D97-AF65-F5344CB8AC3E}">
        <p14:creationId xmlns:p14="http://schemas.microsoft.com/office/powerpoint/2010/main" val="41855611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Real-valued features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1754" y="4292221"/>
            <a:ext cx="126658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Fare &lt; $20</a:t>
            </a:r>
          </a:p>
        </p:txBody>
      </p:sp>
      <p:cxnSp>
        <p:nvCxnSpPr>
          <p:cNvPr id="5" name="Straight Arrow Connector 4"/>
          <p:cNvCxnSpPr>
            <a:stCxn id="4" idx="2"/>
          </p:cNvCxnSpPr>
          <p:nvPr/>
        </p:nvCxnSpPr>
        <p:spPr>
          <a:xfrm flipH="1">
            <a:off x="1174396" y="4661553"/>
            <a:ext cx="90064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4" idx="2"/>
          </p:cNvCxnSpPr>
          <p:nvPr/>
        </p:nvCxnSpPr>
        <p:spPr>
          <a:xfrm>
            <a:off x="2075044" y="4661553"/>
            <a:ext cx="58323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31481" y="4652589"/>
            <a:ext cx="485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44515" y="4629287"/>
            <a:ext cx="45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5980" y="1897983"/>
            <a:ext cx="84600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Use any comparison test (&gt;, &lt;, ≤, ≥) to split the data into two parts</a:t>
            </a:r>
          </a:p>
          <a:p>
            <a:endParaRPr lang="en-US" sz="2800" dirty="0"/>
          </a:p>
          <a:p>
            <a:r>
              <a:rPr lang="en-US" sz="2800" dirty="0"/>
              <a:t>Select a range filter, i.e. min &lt; value &lt; max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06336" y="4259955"/>
            <a:ext cx="60316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Fare</a:t>
            </a:r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>
          <a:xfrm flipH="1">
            <a:off x="4505688" y="4629287"/>
            <a:ext cx="1202229" cy="5990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0" idx="2"/>
          </p:cNvCxnSpPr>
          <p:nvPr/>
        </p:nvCxnSpPr>
        <p:spPr>
          <a:xfrm flipH="1">
            <a:off x="5406336" y="4629287"/>
            <a:ext cx="301581" cy="7514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>
            <a:off x="5707917" y="4629287"/>
            <a:ext cx="751089" cy="7514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2"/>
          </p:cNvCxnSpPr>
          <p:nvPr/>
        </p:nvCxnSpPr>
        <p:spPr>
          <a:xfrm>
            <a:off x="5707917" y="4629287"/>
            <a:ext cx="1529447" cy="5990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04383" y="4620323"/>
            <a:ext cx="643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0-10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88974" y="4946495"/>
            <a:ext cx="770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10-20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32653" y="4914229"/>
            <a:ext cx="770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20-50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39035" y="4652589"/>
            <a:ext cx="59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&gt;50</a:t>
            </a:r>
          </a:p>
        </p:txBody>
      </p:sp>
    </p:spTree>
    <p:extLst>
      <p:ext uri="{BB962C8B-B14F-4D97-AF65-F5344CB8AC3E}">
        <p14:creationId xmlns:p14="http://schemas.microsoft.com/office/powerpoint/2010/main" val="185877709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splitting criterion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64636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Otherwise: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calculate the </a:t>
            </a:r>
            <a:r>
              <a:rPr lang="en-US" dirty="0">
                <a:solidFill>
                  <a:srgbClr val="FF0000"/>
                </a:solidFill>
              </a:rPr>
              <a:t>“score”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for each feature if we used it to split the data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pick the feature with the highest score, partition the data based on that data value and call recursively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4690009"/>
            <a:ext cx="7977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We used training error for the score.  Any other ideas?</a:t>
            </a:r>
          </a:p>
        </p:txBody>
      </p:sp>
    </p:spTree>
    <p:extLst>
      <p:ext uri="{BB962C8B-B14F-4D97-AF65-F5344CB8AC3E}">
        <p14:creationId xmlns:p14="http://schemas.microsoft.com/office/powerpoint/2010/main" val="3095048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38100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Leave = 8 AM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Weather = Rainy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93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 = Yes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Stall = No</a:t>
            </a:r>
          </a:p>
        </p:txBody>
      </p:sp>
      <p:sp>
        <p:nvSpPr>
          <p:cNvPr id="25" name="Oval 24"/>
          <p:cNvSpPr/>
          <p:nvPr/>
        </p:nvSpPr>
        <p:spPr>
          <a:xfrm>
            <a:off x="2408989" y="3923631"/>
            <a:ext cx="1006562" cy="533400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164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splitting criterion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4201" y="1485900"/>
            <a:ext cx="4737100" cy="3886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6763" y="5516440"/>
            <a:ext cx="86581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 Entropy: how much uncertainty there is in the distribution over labels after the split</a:t>
            </a:r>
          </a:p>
          <a:p>
            <a:r>
              <a:rPr lang="en-US" sz="2000" dirty="0"/>
              <a:t>- </a:t>
            </a:r>
            <a:r>
              <a:rPr lang="en-US" sz="2000" dirty="0" err="1"/>
              <a:t>Gini</a:t>
            </a:r>
            <a:r>
              <a:rPr lang="en-US" sz="2000" dirty="0"/>
              <a:t>: sum of the square of the label proportions after split</a:t>
            </a:r>
          </a:p>
          <a:p>
            <a:r>
              <a:rPr lang="en-US" sz="2000" dirty="0"/>
              <a:t>- Training error = misclassification error</a:t>
            </a:r>
          </a:p>
        </p:txBody>
      </p:sp>
    </p:spTree>
    <p:extLst>
      <p:ext uri="{BB962C8B-B14F-4D97-AF65-F5344CB8AC3E}">
        <p14:creationId xmlns:p14="http://schemas.microsoft.com/office/powerpoint/2010/main" val="63235814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03398" y="1612900"/>
            <a:ext cx="2800477" cy="955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Good?   Bad?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3028950"/>
            <a:ext cx="32385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94229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trees: the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Very intuitive and easy to interpret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Fast to run and fairly easy to implement (Assignment 2 </a:t>
            </a:r>
            <a:r>
              <a:rPr lang="en-US" dirty="0">
                <a:sym typeface="Wingdings"/>
              </a:rPr>
              <a:t>)</a:t>
            </a:r>
          </a:p>
          <a:p>
            <a:pPr marL="0" indent="0">
              <a:buNone/>
            </a:pPr>
            <a:endParaRPr lang="en-US" dirty="0">
              <a:sym typeface="Wingdings"/>
            </a:endParaRPr>
          </a:p>
          <a:p>
            <a:pPr marL="0" indent="0">
              <a:buNone/>
            </a:pPr>
            <a:r>
              <a:rPr lang="en-US" dirty="0"/>
              <a:t>Historically, perform fairly well (especially with a few more tricks we’ll see later 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 prior assumptions about the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0283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trees: the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 careful with features with lots of values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966286"/>
              </p:ext>
            </p:extLst>
          </p:nvPr>
        </p:nvGraphicFramePr>
        <p:xfrm>
          <a:off x="2956048" y="2276057"/>
          <a:ext cx="417095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4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4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41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67218" y="6108996"/>
            <a:ext cx="5200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Which feature would be at the top here?</a:t>
            </a:r>
          </a:p>
        </p:txBody>
      </p:sp>
    </p:spTree>
    <p:extLst>
      <p:ext uri="{BB962C8B-B14F-4D97-AF65-F5344CB8AC3E}">
        <p14:creationId xmlns:p14="http://schemas.microsoft.com/office/powerpoint/2010/main" val="321418323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trees: the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Can be problematic (slow, bad performance) with large numbers of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Can’t learn some very simple data sets (e.g. some types of linearly separable data)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Pruning/tuning can be tricky to get right</a:t>
            </a:r>
          </a:p>
        </p:txBody>
      </p:sp>
    </p:spTree>
    <p:extLst>
      <p:ext uri="{BB962C8B-B14F-4D97-AF65-F5344CB8AC3E}">
        <p14:creationId xmlns:p14="http://schemas.microsoft.com/office/powerpoint/2010/main" val="421797132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DT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303794"/>
            <a:ext cx="8153400" cy="438282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Base cases:</a:t>
            </a:r>
          </a:p>
          <a:p>
            <a:pPr marL="514350" indent="-514350">
              <a:buAutoNum type="arabicPeriod"/>
            </a:pPr>
            <a:r>
              <a:rPr lang="en-US" dirty="0"/>
              <a:t>If all data belong to the same class, pick that label</a:t>
            </a:r>
          </a:p>
          <a:p>
            <a:pPr marL="514350" indent="-514350">
              <a:buAutoNum type="arabicPeriod"/>
            </a:pPr>
            <a:r>
              <a:rPr lang="en-US" dirty="0"/>
              <a:t>If all the data have the same feature values, pick majority label</a:t>
            </a:r>
          </a:p>
          <a:p>
            <a:pPr marL="514350" indent="-514350">
              <a:buAutoNum type="arabicPeriod"/>
            </a:pPr>
            <a:r>
              <a:rPr lang="en-US" dirty="0"/>
              <a:t>If we’re out of features to examine, pick majority label</a:t>
            </a:r>
          </a:p>
          <a:p>
            <a:pPr marL="514350" indent="-514350">
              <a:buAutoNum type="arabicPeriod"/>
            </a:pPr>
            <a:r>
              <a:rPr lang="en-US" dirty="0"/>
              <a:t>If the we don’t have any data left, pick majority label of </a:t>
            </a:r>
            <a:r>
              <a:rPr lang="en-US" i="1" dirty="0"/>
              <a:t>parent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i="1" dirty="0">
                <a:solidFill>
                  <a:srgbClr val="FF6600"/>
                </a:solidFill>
              </a:rPr>
              <a:t>If some other stopping criteria </a:t>
            </a:r>
            <a:r>
              <a:rPr lang="en-US" dirty="0"/>
              <a:t>exists to avoid </a:t>
            </a:r>
            <a:r>
              <a:rPr lang="en-US" dirty="0" err="1"/>
              <a:t>overfitting</a:t>
            </a:r>
            <a:r>
              <a:rPr lang="en-US" dirty="0"/>
              <a:t>, pick majority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Otherwise (i.e. if none of the base cases apply):</a:t>
            </a:r>
          </a:p>
          <a:p>
            <a:pPr>
              <a:buFontTx/>
              <a:buChar char="-"/>
            </a:pPr>
            <a:r>
              <a:rPr lang="en-US" dirty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/>
              <a:t>pick the feature with the highest score, partition the data based on that data, e.g. </a:t>
            </a:r>
            <a:r>
              <a:rPr lang="en-US" dirty="0" err="1"/>
              <a:t>data_left</a:t>
            </a:r>
            <a:r>
              <a:rPr lang="en-US" dirty="0"/>
              <a:t> and </a:t>
            </a:r>
            <a:r>
              <a:rPr lang="en-US" dirty="0" err="1"/>
              <a:t>data_right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Recurse</a:t>
            </a:r>
            <a:r>
              <a:rPr lang="en-US" dirty="0"/>
              <a:t>, i.e. </a:t>
            </a:r>
            <a:r>
              <a:rPr lang="en-US" dirty="0" err="1"/>
              <a:t>DT_train</a:t>
            </a:r>
            <a:r>
              <a:rPr lang="en-US" dirty="0"/>
              <a:t>(</a:t>
            </a:r>
            <a:r>
              <a:rPr lang="en-US" dirty="0" err="1"/>
              <a:t>data_left</a:t>
            </a:r>
            <a:r>
              <a:rPr lang="en-US" dirty="0"/>
              <a:t>) and </a:t>
            </a:r>
            <a:r>
              <a:rPr lang="en-US" dirty="0" err="1"/>
              <a:t>DT_train</a:t>
            </a:r>
            <a:r>
              <a:rPr lang="en-US" dirty="0"/>
              <a:t>(</a:t>
            </a:r>
            <a:r>
              <a:rPr lang="en-US" dirty="0" err="1"/>
              <a:t>data_right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/>
              <a:t>Make tree with feature as the splitting criterion with the decision trees returned from the recursive calls as the children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0874" y="1775607"/>
            <a:ext cx="1577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DT_train</a:t>
            </a:r>
            <a:r>
              <a:rPr lang="en-US" dirty="0"/>
              <a:t>(data):</a:t>
            </a:r>
          </a:p>
        </p:txBody>
      </p:sp>
    </p:spTree>
    <p:extLst>
      <p:ext uri="{BB962C8B-B14F-4D97-AF65-F5344CB8AC3E}">
        <p14:creationId xmlns:p14="http://schemas.microsoft.com/office/powerpoint/2010/main" val="3827674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Leave = 10 AM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Weather = Rainy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510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 = No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Stall = No</a:t>
            </a:r>
          </a:p>
        </p:txBody>
      </p:sp>
    </p:spTree>
    <p:extLst>
      <p:ext uri="{BB962C8B-B14F-4D97-AF65-F5344CB8AC3E}">
        <p14:creationId xmlns:p14="http://schemas.microsoft.com/office/powerpoint/2010/main" val="407174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28575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28575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Leave = 10 AM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Weather = Rainy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510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 = No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Stall = No</a:t>
            </a:r>
          </a:p>
        </p:txBody>
      </p:sp>
      <p:sp>
        <p:nvSpPr>
          <p:cNvPr id="30" name="Oval 29"/>
          <p:cNvSpPr/>
          <p:nvPr/>
        </p:nvSpPr>
        <p:spPr>
          <a:xfrm>
            <a:off x="308643" y="4761831"/>
            <a:ext cx="1006562" cy="533400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51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47" y="141710"/>
            <a:ext cx="9205495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To ride or not to ride, that is the question…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73159" y="6058385"/>
            <a:ext cx="3077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Build a decision tree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672435"/>
              </p:ext>
            </p:extLst>
          </p:nvPr>
        </p:nvGraphicFramePr>
        <p:xfrm>
          <a:off x="1751264" y="1667123"/>
          <a:ext cx="550778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4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529278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3082</TotalTime>
  <Words>3914</Words>
  <Application>Microsoft Macintosh PowerPoint</Application>
  <PresentationFormat>On-screen Show (4:3)</PresentationFormat>
  <Paragraphs>2126</Paragraphs>
  <Slides>65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4" baseType="lpstr">
      <vt:lpstr>ＭＳ Ｐゴシック</vt:lpstr>
      <vt:lpstr>Arial</vt:lpstr>
      <vt:lpstr>Calibri</vt:lpstr>
      <vt:lpstr>Times New Roman</vt:lpstr>
      <vt:lpstr>Tw Cen MT</vt:lpstr>
      <vt:lpstr>Wingdings</vt:lpstr>
      <vt:lpstr>Wingdings 2</vt:lpstr>
      <vt:lpstr>Median</vt:lpstr>
      <vt:lpstr>Worksheet</vt:lpstr>
      <vt:lpstr>Decision trees</vt:lpstr>
      <vt:lpstr>Admin</vt:lpstr>
      <vt:lpstr>A sample data set</vt:lpstr>
      <vt:lpstr>Decision trees</vt:lpstr>
      <vt:lpstr>Decision trees</vt:lpstr>
      <vt:lpstr>Decision trees</vt:lpstr>
      <vt:lpstr>Decision trees</vt:lpstr>
      <vt:lpstr>Decision trees</vt:lpstr>
      <vt:lpstr>To ride or not to ride, that is the question…</vt:lpstr>
      <vt:lpstr>Recursive approach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Decision trees</vt:lpstr>
      <vt:lpstr>Decision trees</vt:lpstr>
      <vt:lpstr>Decision trees</vt:lpstr>
      <vt:lpstr>Decision trees</vt:lpstr>
      <vt:lpstr>Training error vs. accuracy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Problematic data</vt:lpstr>
      <vt:lpstr>Recursive approach</vt:lpstr>
      <vt:lpstr>What would the tree look like for…</vt:lpstr>
      <vt:lpstr>What would the tree look like for…</vt:lpstr>
      <vt:lpstr>What would the tree look like for…</vt:lpstr>
      <vt:lpstr>What would the tree look like for…</vt:lpstr>
      <vt:lpstr>What would the tree look like for…</vt:lpstr>
      <vt:lpstr>Overfitting</vt:lpstr>
      <vt:lpstr>Overfitting</vt:lpstr>
      <vt:lpstr>Test set error!</vt:lpstr>
      <vt:lpstr>Overfitting</vt:lpstr>
      <vt:lpstr>Overfitting</vt:lpstr>
      <vt:lpstr>Preventing overfitting</vt:lpstr>
      <vt:lpstr>Preventing overfitting</vt:lpstr>
      <vt:lpstr>Preventing overfitting: pruning</vt:lpstr>
      <vt:lpstr>Preventing overfitting: pruning</vt:lpstr>
      <vt:lpstr>Preventing overfitting: pruning</vt:lpstr>
      <vt:lpstr>Preventing overfitting: pruning</vt:lpstr>
      <vt:lpstr>Handling non-binary attributes</vt:lpstr>
      <vt:lpstr>Features with multiple values</vt:lpstr>
      <vt:lpstr>Real-valued features</vt:lpstr>
      <vt:lpstr>Other splitting criterion</vt:lpstr>
      <vt:lpstr>Other splitting criterion</vt:lpstr>
      <vt:lpstr>Decision trees</vt:lpstr>
      <vt:lpstr>Decision trees: the good</vt:lpstr>
      <vt:lpstr>Decision trees: the bad</vt:lpstr>
      <vt:lpstr>Decision trees: the bad</vt:lpstr>
      <vt:lpstr>Final DT algorithm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Robert Kauchak</cp:lastModifiedBy>
  <cp:revision>329</cp:revision>
  <cp:lastPrinted>2019-09-05T22:04:30Z</cp:lastPrinted>
  <dcterms:created xsi:type="dcterms:W3CDTF">2013-09-08T20:10:23Z</dcterms:created>
  <dcterms:modified xsi:type="dcterms:W3CDTF">2019-09-05T22:04:36Z</dcterms:modified>
</cp:coreProperties>
</file>