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8" r:id="rId3"/>
    <p:sldId id="327" r:id="rId4"/>
    <p:sldId id="328" r:id="rId5"/>
    <p:sldId id="329" r:id="rId6"/>
    <p:sldId id="330" r:id="rId7"/>
    <p:sldId id="331" r:id="rId8"/>
    <p:sldId id="332" r:id="rId9"/>
    <p:sldId id="334" r:id="rId10"/>
    <p:sldId id="335" r:id="rId11"/>
    <p:sldId id="333" r:id="rId12"/>
    <p:sldId id="396" r:id="rId13"/>
    <p:sldId id="399" r:id="rId14"/>
    <p:sldId id="395" r:id="rId15"/>
    <p:sldId id="397" r:id="rId16"/>
    <p:sldId id="394" r:id="rId17"/>
    <p:sldId id="401" r:id="rId18"/>
    <p:sldId id="400" r:id="rId19"/>
    <p:sldId id="336" r:id="rId20"/>
    <p:sldId id="338" r:id="rId21"/>
    <p:sldId id="340" r:id="rId22"/>
    <p:sldId id="341" r:id="rId23"/>
    <p:sldId id="342" r:id="rId24"/>
    <p:sldId id="347" r:id="rId25"/>
    <p:sldId id="337" r:id="rId26"/>
    <p:sldId id="402" r:id="rId27"/>
    <p:sldId id="403" r:id="rId28"/>
    <p:sldId id="404" r:id="rId29"/>
    <p:sldId id="343" r:id="rId30"/>
    <p:sldId id="405" r:id="rId31"/>
    <p:sldId id="406" r:id="rId32"/>
    <p:sldId id="407" r:id="rId33"/>
    <p:sldId id="408" r:id="rId34"/>
    <p:sldId id="344" r:id="rId35"/>
    <p:sldId id="345" r:id="rId36"/>
    <p:sldId id="346" r:id="rId37"/>
    <p:sldId id="348" r:id="rId38"/>
    <p:sldId id="349" r:id="rId39"/>
    <p:sldId id="350" r:id="rId40"/>
    <p:sldId id="351" r:id="rId41"/>
    <p:sldId id="352" r:id="rId42"/>
    <p:sldId id="353" r:id="rId43"/>
    <p:sldId id="409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410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4" r:id="rId65"/>
    <p:sldId id="37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3" autoAdjust="0"/>
    <p:restoredTop sz="94806"/>
  </p:normalViewPr>
  <p:slideViewPr>
    <p:cSldViewPr snapToGrid="0" snapToObjects="1">
      <p:cViewPr varScale="1">
        <p:scale>
          <a:sx n="143" d="100"/>
          <a:sy n="143" d="100"/>
        </p:scale>
        <p:origin x="92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7A57FA-812F-9A4F-B534-56F100840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47C14-F0F1-884E-966F-06EB541A74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0A5A-4FB5-FC43-955A-43B2487D3E67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DAD26-0A26-4E46-9845-182C1EC4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C6823-2DC3-6947-A35C-D579952816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AA6F-E738-2540-8F7D-4D5ED008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Error/noise</a:t>
            </a:r>
            <a:r>
              <a:rPr lang="en-US" baseline="0" dirty="0"/>
              <a:t> in the data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Missing discriminating preference, e.g. maybe we also need to know whether the person has a good jacket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many of the same things we used to “pre-prune”, i.e.</a:t>
            </a:r>
            <a:r>
              <a:rPr lang="en-US" baseline="0" dirty="0"/>
              <a:t> stop building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tend to perform roughly</a:t>
            </a:r>
            <a:r>
              <a:rPr lang="en-US" baseline="0" dirty="0"/>
              <a:t> the same, so we often won’t worry too much about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also</a:t>
            </a:r>
            <a:r>
              <a:rPr lang="en-US" baseline="0" dirty="0"/>
              <a:t> why many decision tree learning algorithms always use binary splits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9/5/19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9/5/19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</a:t>
            </a:r>
            <a:r>
              <a:rPr lang="en-US"/>
              <a:t>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 value and call recursively</a:t>
            </a:r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0665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11019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6002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73084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</p:spTree>
    <p:extLst>
      <p:ext uri="{BB962C8B-B14F-4D97-AF65-F5344CB8AC3E}">
        <p14:creationId xmlns:p14="http://schemas.microsoft.com/office/powerpoint/2010/main" val="3094890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8500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5174" y="2644817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389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27333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3180510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4482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8482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72556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9992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3082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4</a:t>
            </a:r>
          </a:p>
        </p:txBody>
      </p:sp>
    </p:spTree>
    <p:extLst>
      <p:ext uri="{BB962C8B-B14F-4D97-AF65-F5344CB8AC3E}">
        <p14:creationId xmlns:p14="http://schemas.microsoft.com/office/powerpoint/2010/main" val="3213409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92940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608450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850391" y="3747519"/>
            <a:ext cx="5748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calculate the “</a:t>
            </a:r>
            <a:r>
              <a:rPr lang="en-US" sz="2800" dirty="0">
                <a:solidFill>
                  <a:srgbClr val="FF0000"/>
                </a:solidFill>
              </a:rPr>
              <a:t>score</a:t>
            </a:r>
            <a:r>
              <a:rPr lang="en-US" sz="2800" dirty="0"/>
              <a:t>” for each feature if we used it to split the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440" y="4906209"/>
            <a:ext cx="8359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score should we use?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If we just stopped here, which tree would be best?  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70058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Assignment 1 due tomorrow (Friday)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2 out soon: start ASAP! (due next Sunday)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Lecture notes posted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Keep up with the reading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Videos</a:t>
            </a:r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446310" y="4236241"/>
            <a:ext cx="66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574702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903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97062" y="3822122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864" y="4745789"/>
            <a:ext cx="64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classification, the most common “error” is the number of mistakes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4737" y="5844492"/>
            <a:ext cx="4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Training error for each of these?</a:t>
            </a:r>
          </a:p>
        </p:txBody>
      </p:sp>
    </p:spTree>
    <p:extLst>
      <p:ext uri="{BB962C8B-B14F-4D97-AF65-F5344CB8AC3E}">
        <p14:creationId xmlns:p14="http://schemas.microsoft.com/office/powerpoint/2010/main" val="31388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vs. accuracy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2937" y="5705893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4/10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8216" y="6168501"/>
            <a:ext cx="833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accuracy</a:t>
            </a:r>
            <a:r>
              <a:rPr lang="en-US" sz="2400" dirty="0"/>
              <a:t>: the average percent correct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216" y="3613651"/>
            <a:ext cx="9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error: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6744" y="4204261"/>
            <a:ext cx="114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accuracy: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39356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7/10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8031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8/10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01197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6/10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24" y="5143500"/>
            <a:ext cx="5821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error = 1-accuracy   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1835243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928698" y="2557314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2718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1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06007"/>
              </p:ext>
            </p:extLst>
          </p:nvPr>
        </p:nvGraphicFramePr>
        <p:xfrm>
          <a:off x="4858508" y="3518405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943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85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68018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4994" y="4174162"/>
            <a:ext cx="269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642758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28342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6871" y="3943329"/>
            <a:ext cx="38805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 need to examine other features since all examples have the same label.</a:t>
            </a:r>
          </a:p>
        </p:txBody>
      </p:sp>
    </p:spTree>
    <p:extLst>
      <p:ext uri="{BB962C8B-B14F-4D97-AF65-F5344CB8AC3E}">
        <p14:creationId xmlns:p14="http://schemas.microsoft.com/office/powerpoint/2010/main" val="2134785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99135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0"/>
            <a:ext cx="9144000" cy="648369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8" y="-130425"/>
            <a:ext cx="6447505" cy="1146425"/>
          </a:xfrm>
        </p:spPr>
        <p:txBody>
          <a:bodyPr/>
          <a:lstStyle/>
          <a:p>
            <a:r>
              <a:rPr lang="en-US" dirty="0"/>
              <a:t>A sample data set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0763"/>
              </p:ext>
            </p:extLst>
          </p:nvPr>
        </p:nvGraphicFramePr>
        <p:xfrm>
          <a:off x="1248609" y="1016000"/>
          <a:ext cx="6424612" cy="3991610"/>
        </p:xfrm>
        <a:graphic>
          <a:graphicData uri="http://schemas.openxmlformats.org/drawingml/2006/table">
            <a:tbl>
              <a:tblPr/>
              <a:tblGrid>
                <a:gridCol w="117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450">
                <a:tc gridSpan="4"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Features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Label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Weather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Accident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Stall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Commute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AM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Rainy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Short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684" y="5256282"/>
            <a:ext cx="295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 AM, Rainy, Yes, No?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10 AM, Rainy, No, No?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43681" y="5256282"/>
            <a:ext cx="489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you describe a “model” that could be used to make decisions in general?</a:t>
            </a:r>
          </a:p>
        </p:txBody>
      </p:sp>
    </p:spTree>
    <p:extLst>
      <p:ext uri="{BB962C8B-B14F-4D97-AF65-F5344CB8AC3E}">
        <p14:creationId xmlns:p14="http://schemas.microsoft.com/office/powerpoint/2010/main" val="1043540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33623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6706" y="2748731"/>
            <a:ext cx="388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Still two features left we can split on</a:t>
            </a:r>
          </a:p>
        </p:txBody>
      </p:sp>
    </p:spTree>
    <p:extLst>
      <p:ext uri="{BB962C8B-B14F-4D97-AF65-F5344CB8AC3E}">
        <p14:creationId xmlns:p14="http://schemas.microsoft.com/office/powerpoint/2010/main" val="732668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8807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</p:spTree>
    <p:extLst>
      <p:ext uri="{BB962C8B-B14F-4D97-AF65-F5344CB8AC3E}">
        <p14:creationId xmlns:p14="http://schemas.microsoft.com/office/powerpoint/2010/main" val="223403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1882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0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4006219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1982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2218928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rgbClr val="BFBFBF"/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7229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1/6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7862" y="6259576"/>
            <a:ext cx="226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should we pick?</a:t>
            </a:r>
          </a:p>
        </p:txBody>
      </p:sp>
    </p:spTree>
    <p:extLst>
      <p:ext uri="{BB962C8B-B14F-4D97-AF65-F5344CB8AC3E}">
        <p14:creationId xmlns:p14="http://schemas.microsoft.com/office/powerpoint/2010/main" val="2178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45362"/>
              </p:ext>
            </p:extLst>
          </p:nvPr>
        </p:nvGraphicFramePr>
        <p:xfrm>
          <a:off x="753479" y="4667792"/>
          <a:ext cx="417094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</p:spTree>
    <p:extLst>
      <p:ext uri="{BB962C8B-B14F-4D97-AF65-F5344CB8AC3E}">
        <p14:creationId xmlns:p14="http://schemas.microsoft.com/office/powerpoint/2010/main" val="1842564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3805362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5354"/>
              </p:ext>
            </p:extLst>
          </p:nvPr>
        </p:nvGraphicFramePr>
        <p:xfrm>
          <a:off x="4798427" y="1903836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82" y="6084500"/>
            <a:ext cx="196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Training error?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1627" y="5715168"/>
            <a:ext cx="451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always guaranteed to get a training error of 0?</a:t>
            </a:r>
          </a:p>
        </p:txBody>
      </p:sp>
    </p:spTree>
    <p:extLst>
      <p:ext uri="{BB962C8B-B14F-4D97-AF65-F5344CB8AC3E}">
        <p14:creationId xmlns:p14="http://schemas.microsoft.com/office/powerpoint/2010/main" val="37840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1557"/>
              </p:ext>
            </p:extLst>
          </p:nvPr>
        </p:nvGraphicFramePr>
        <p:xfrm>
          <a:off x="2205000" y="1729875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4525" y="5734913"/>
            <a:ext cx="3033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can this happen?</a:t>
            </a:r>
          </a:p>
        </p:txBody>
      </p:sp>
    </p:spTree>
    <p:extLst>
      <p:ext uri="{BB962C8B-B14F-4D97-AF65-F5344CB8AC3E}">
        <p14:creationId xmlns:p14="http://schemas.microsoft.com/office/powerpoint/2010/main" val="25081761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86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 </a:t>
            </a:r>
            <a:r>
              <a:rPr lang="en-US" b="1" i="1" dirty="0">
                <a:solidFill>
                  <a:srgbClr val="FF0000"/>
                </a:solidFill>
              </a:rPr>
              <a:t>OR</a:t>
            </a:r>
            <a:r>
              <a:rPr lang="en-US" dirty="0"/>
              <a:t> all the data has the same feature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980" y="3866412"/>
            <a:ext cx="763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we always want to go all the way to the bottom?</a:t>
            </a:r>
          </a:p>
        </p:txBody>
      </p:sp>
    </p:spTree>
    <p:extLst>
      <p:ext uri="{BB962C8B-B14F-4D97-AF65-F5344CB8AC3E}">
        <p14:creationId xmlns:p14="http://schemas.microsoft.com/office/powerpoint/2010/main" val="53120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7404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53144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68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56710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2326" y="5337536"/>
            <a:ext cx="3987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that what you would do?</a:t>
            </a:r>
          </a:p>
        </p:txBody>
      </p:sp>
    </p:spTree>
    <p:extLst>
      <p:ext uri="{BB962C8B-B14F-4D97-AF65-F5344CB8AC3E}">
        <p14:creationId xmlns:p14="http://schemas.microsoft.com/office/powerpoint/2010/main" val="1884560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01842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4182" y="54970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6086820" y="58664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819307" y="58664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5640" y="58664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6943" y="58341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8953" y="6342524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3535" y="634252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1" idx="2"/>
            <a:endCxn id="49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77259" y="5032507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Maybe…</a:t>
            </a:r>
          </a:p>
        </p:txBody>
      </p:sp>
    </p:spTree>
    <p:extLst>
      <p:ext uri="{BB962C8B-B14F-4D97-AF65-F5344CB8AC3E}">
        <p14:creationId xmlns:p14="http://schemas.microsoft.com/office/powerpoint/2010/main" val="12120714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01349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61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 aside, how did we decide to pick the label for normal-&gt;road-&gt;rainy?</a:t>
            </a:r>
          </a:p>
        </p:txBody>
      </p:sp>
    </p:spTree>
    <p:extLst>
      <p:ext uri="{BB962C8B-B14F-4D97-AF65-F5344CB8AC3E}">
        <p14:creationId xmlns:p14="http://schemas.microsoft.com/office/powerpoint/2010/main" val="21812577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6447"/>
              </p:ext>
            </p:extLst>
          </p:nvPr>
        </p:nvGraphicFramePr>
        <p:xfrm>
          <a:off x="569430" y="1682286"/>
          <a:ext cx="8196618" cy="445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</a:t>
                      </a:r>
                      <a:r>
                        <a:rPr lang="en-US" sz="1400" baseline="0" dirty="0"/>
                        <a:t> 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98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331216"/>
              </p:ext>
            </p:extLst>
          </p:nvPr>
        </p:nvGraphicFramePr>
        <p:xfrm>
          <a:off x="256079" y="1931712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1871" y="3412241"/>
            <a:ext cx="4410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Overfitting</a:t>
            </a:r>
            <a:r>
              <a:rPr lang="en-US" sz="2400" dirty="0"/>
              <a:t> occurs when we bias our model too much towards the training data</a:t>
            </a:r>
          </a:p>
          <a:p>
            <a:endParaRPr lang="en-US" sz="2400" dirty="0"/>
          </a:p>
          <a:p>
            <a:r>
              <a:rPr lang="en-US" sz="2400" dirty="0"/>
              <a:t>Our goal is to learn a </a:t>
            </a:r>
            <a:r>
              <a:rPr lang="en-US" sz="2400" b="1" dirty="0"/>
              <a:t>general</a:t>
            </a:r>
            <a:r>
              <a:rPr lang="en-US" sz="2400" dirty="0"/>
              <a:t> model that will work on the training data as well as other data (i.e. test data)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9889" y="2777147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06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973" y="5841860"/>
            <a:ext cx="867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decision tree learning procedure always decreases training error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1609655"/>
            <a:ext cx="66167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0" y="6319400"/>
            <a:ext cx="281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that what we want?</a:t>
            </a:r>
          </a:p>
        </p:txBody>
      </p:sp>
    </p:spTree>
    <p:extLst>
      <p:ext uri="{BB962C8B-B14F-4D97-AF65-F5344CB8AC3E}">
        <p14:creationId xmlns:p14="http://schemas.microsoft.com/office/powerpoint/2010/main" val="2775258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 error!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939" y="3270250"/>
            <a:ext cx="1993562" cy="34766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4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pic>
        <p:nvPicPr>
          <p:cNvPr id="12" name="Picture 11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05" y="1608652"/>
            <a:ext cx="6592642" cy="4201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973" y="5857805"/>
            <a:ext cx="894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Even though the training error is decreasing, the testing error can go up!</a:t>
            </a:r>
          </a:p>
        </p:txBody>
      </p:sp>
    </p:spTree>
    <p:extLst>
      <p:ext uri="{BB962C8B-B14F-4D97-AF65-F5344CB8AC3E}">
        <p14:creationId xmlns:p14="http://schemas.microsoft.com/office/powerpoint/2010/main" val="13890933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95332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0790" y="5337536"/>
            <a:ext cx="467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prevent </a:t>
            </a:r>
            <a:r>
              <a:rPr lang="en-US" sz="2800" dirty="0" err="1">
                <a:solidFill>
                  <a:srgbClr val="FF0000"/>
                </a:solidFill>
              </a:rPr>
              <a:t>overfitting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138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21529790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5" y="4996418"/>
            <a:ext cx="563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One idea: stop building the tree early</a:t>
            </a:r>
          </a:p>
        </p:txBody>
      </p:sp>
    </p:spTree>
    <p:extLst>
      <p:ext uri="{BB962C8B-B14F-4D97-AF65-F5344CB8AC3E}">
        <p14:creationId xmlns:p14="http://schemas.microsoft.com/office/powerpoint/2010/main" val="4954201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785" y="1600200"/>
            <a:ext cx="8153400" cy="50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/>
              <a:t>We only have a certain number/fraction of examples remaining</a:t>
            </a:r>
          </a:p>
          <a:p>
            <a:pPr>
              <a:buFontTx/>
              <a:buChar char="-"/>
            </a:pPr>
            <a:r>
              <a:rPr lang="en-US" sz="2800" dirty="0"/>
              <a:t>We’ve reached a particular training error</a:t>
            </a:r>
          </a:p>
          <a:p>
            <a:pPr>
              <a:buFontTx/>
              <a:buChar char="-"/>
            </a:pPr>
            <a:r>
              <a:rPr lang="en-US" sz="2800" dirty="0"/>
              <a:t>Use development data (more on this later)</a:t>
            </a:r>
          </a:p>
          <a:p>
            <a:pPr>
              <a:buFontTx/>
              <a:buChar char="-"/>
            </a:pP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440573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5109" y="2228324"/>
            <a:ext cx="4287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Pruning: after the tree is built, go back and “prune” the tree, i.e. remove some lower parts of the tree</a:t>
            </a:r>
          </a:p>
          <a:p>
            <a:endParaRPr lang="en-US" sz="2400" dirty="0"/>
          </a:p>
          <a:p>
            <a:r>
              <a:rPr lang="en-US" sz="2400" dirty="0"/>
              <a:t>Similar to stopping early, but done after the entire tree is built</a:t>
            </a:r>
          </a:p>
        </p:txBody>
      </p:sp>
    </p:spTree>
    <p:extLst>
      <p:ext uri="{BB962C8B-B14F-4D97-AF65-F5344CB8AC3E}">
        <p14:creationId xmlns:p14="http://schemas.microsoft.com/office/powerpoint/2010/main" val="39518155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</p:spTree>
    <p:extLst>
      <p:ext uri="{BB962C8B-B14F-4D97-AF65-F5344CB8AC3E}">
        <p14:creationId xmlns:p14="http://schemas.microsoft.com/office/powerpoint/2010/main" val="26989720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1527" y="5803185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Prune back leaves that are too specific</a:t>
            </a:r>
          </a:p>
        </p:txBody>
      </p:sp>
    </p:spTree>
    <p:extLst>
      <p:ext uri="{BB962C8B-B14F-4D97-AF65-F5344CB8AC3E}">
        <p14:creationId xmlns:p14="http://schemas.microsoft.com/office/powerpoint/2010/main" val="21265515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88940" y="5603130"/>
            <a:ext cx="2973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Pruning criterion?</a:t>
            </a:r>
          </a:p>
        </p:txBody>
      </p:sp>
    </p:spTree>
    <p:extLst>
      <p:ext uri="{BB962C8B-B14F-4D97-AF65-F5344CB8AC3E}">
        <p14:creationId xmlns:p14="http://schemas.microsoft.com/office/powerpoint/2010/main" val="23640053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Handling non-binary attributes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17514"/>
              </p:ext>
            </p:extLst>
          </p:nvPr>
        </p:nvGraphicFramePr>
        <p:xfrm>
          <a:off x="430071" y="1723132"/>
          <a:ext cx="8267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3" imgW="8267700" imgH="4203700" progId="Excel.Sheet.12">
                  <p:embed/>
                </p:oleObj>
              </mc:Choice>
              <mc:Fallback>
                <p:oleObj name="Worksheet" r:id="rId3" imgW="8267700" imgH="420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71" y="1723132"/>
                        <a:ext cx="8267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72047" y="1723132"/>
            <a:ext cx="5107121" cy="195108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071" y="1680424"/>
            <a:ext cx="1276855" cy="23781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261" y="6089273"/>
            <a:ext cx="862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do with features that have multiple values? Real-values?</a:t>
            </a:r>
          </a:p>
        </p:txBody>
      </p:sp>
    </p:spTree>
    <p:extLst>
      <p:ext uri="{BB962C8B-B14F-4D97-AF65-F5344CB8AC3E}">
        <p14:creationId xmlns:p14="http://schemas.microsoft.com/office/powerpoint/2010/main" val="7980613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with multiple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358" y="3333602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4802" y="2867289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1507437" y="3236621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279082" y="3236621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1452" y="3236621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7563" y="3204355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5687" y="376878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671" y="3694671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3" idx="0"/>
          </p:cNvCxnSpPr>
          <p:nvPr/>
        </p:nvCxnSpPr>
        <p:spPr>
          <a:xfrm flipH="1">
            <a:off x="2208211" y="3236621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8358" y="376732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601" y="4587931"/>
            <a:ext cx="288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an n-</a:t>
            </a:r>
            <a:r>
              <a:rPr lang="en-US" sz="2400" dirty="0" err="1">
                <a:solidFill>
                  <a:srgbClr val="0000FF"/>
                </a:solidFill>
              </a:rPr>
              <a:t>ary</a:t>
            </a:r>
            <a:r>
              <a:rPr lang="en-US" sz="2400" dirty="0">
                <a:solidFill>
                  <a:srgbClr val="0000FF"/>
                </a:solidFill>
              </a:rPr>
              <a:t> split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3110" y="4587931"/>
            <a:ext cx="37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multiple binary splits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77189" y="2217206"/>
            <a:ext cx="767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Rainy?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909828" y="2586538"/>
            <a:ext cx="650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5560824" y="2586538"/>
            <a:ext cx="83289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13839" y="258653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1047" y="2513307"/>
            <a:ext cx="102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28074" y="311870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6000" y="406400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194" y="406400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56278" y="3051955"/>
            <a:ext cx="8679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Snowy?</a:t>
            </a:r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flipH="1">
            <a:off x="6041047" y="3421287"/>
            <a:ext cx="449192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4" idx="0"/>
          </p:cNvCxnSpPr>
          <p:nvPr/>
        </p:nvCxnSpPr>
        <p:spPr>
          <a:xfrm>
            <a:off x="6490239" y="3421287"/>
            <a:ext cx="562934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31796" y="3518268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87938" y="351826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</p:spTree>
    <p:extLst>
      <p:ext uri="{BB962C8B-B14F-4D97-AF65-F5344CB8AC3E}">
        <p14:creationId xmlns:p14="http://schemas.microsoft.com/office/powerpoint/2010/main" val="41855611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Real-valued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1754" y="4292221"/>
            <a:ext cx="12665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 &lt; $20</a:t>
            </a:r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1174396" y="4661553"/>
            <a:ext cx="90064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75044" y="4661553"/>
            <a:ext cx="58323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481" y="4652589"/>
            <a:ext cx="48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4515" y="4629287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0" y="1897983"/>
            <a:ext cx="8460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any comparison test (&gt;, &lt;, ≤, ≥) to split the data into two parts</a:t>
            </a:r>
          </a:p>
          <a:p>
            <a:endParaRPr lang="en-US" sz="2800" dirty="0"/>
          </a:p>
          <a:p>
            <a:r>
              <a:rPr lang="en-US" sz="2800" dirty="0"/>
              <a:t>Select a range filter, i.e. min &lt; value &lt; max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6336" y="4259955"/>
            <a:ext cx="60316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</a:t>
            </a: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4505688" y="4629287"/>
            <a:ext cx="1202229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</p:cNvCxnSpPr>
          <p:nvPr/>
        </p:nvCxnSpPr>
        <p:spPr>
          <a:xfrm flipH="1">
            <a:off x="5406336" y="4629287"/>
            <a:ext cx="301581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5707917" y="4629287"/>
            <a:ext cx="751089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5707917" y="4629287"/>
            <a:ext cx="1529447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4383" y="4620323"/>
            <a:ext cx="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0-10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8974" y="4946495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32653" y="4914229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20-50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035" y="4652589"/>
            <a:ext cx="59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&gt;50</a:t>
            </a:r>
          </a:p>
        </p:txBody>
      </p:sp>
    </p:spTree>
    <p:extLst>
      <p:ext uri="{BB962C8B-B14F-4D97-AF65-F5344CB8AC3E}">
        <p14:creationId xmlns:p14="http://schemas.microsoft.com/office/powerpoint/2010/main" val="18587770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4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Otherwise: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calculate the </a:t>
            </a:r>
            <a:r>
              <a:rPr lang="en-US" dirty="0">
                <a:solidFill>
                  <a:srgbClr val="FF0000"/>
                </a:solidFill>
              </a:rPr>
              <a:t>“score”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for each feature if we used it to split the data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690009"/>
            <a:ext cx="7977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 used training error for the score.  Any other ideas?</a:t>
            </a:r>
          </a:p>
        </p:txBody>
      </p:sp>
    </p:spTree>
    <p:extLst>
      <p:ext uri="{BB962C8B-B14F-4D97-AF65-F5344CB8AC3E}">
        <p14:creationId xmlns:p14="http://schemas.microsoft.com/office/powerpoint/2010/main" val="309504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38100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25" name="Oval 24"/>
          <p:cNvSpPr/>
          <p:nvPr/>
        </p:nvSpPr>
        <p:spPr>
          <a:xfrm>
            <a:off x="2408989" y="39236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4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01" y="1485900"/>
            <a:ext cx="47371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63" y="5516440"/>
            <a:ext cx="8658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 Entropy: how much uncertainty there is in the distribution over labels after the split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Gini</a:t>
            </a:r>
            <a:r>
              <a:rPr lang="en-US" sz="2000" dirty="0"/>
              <a:t>: sum of the square of the label proportions after split</a:t>
            </a:r>
          </a:p>
          <a:p>
            <a:r>
              <a:rPr lang="en-US" sz="2000" dirty="0"/>
              <a:t>- Training error = misclassification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6323581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398" y="1612900"/>
            <a:ext cx="2800477" cy="95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Good?   Bad?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302895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422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Very intuitive and easy to interpret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Fast to run and fairly easy to implement (Assignment 2 </a:t>
            </a:r>
            <a:r>
              <a:rPr lang="en-US" dirty="0">
                <a:sym typeface="Wingdings"/>
              </a:rPr>
              <a:t>)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/>
              <a:t>Historically, perform fairly well (especially with a few more tricks we’ll see later 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prior assumptions about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028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careful with features with lots of values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66286"/>
              </p:ext>
            </p:extLst>
          </p:nvPr>
        </p:nvGraphicFramePr>
        <p:xfrm>
          <a:off x="2956048" y="2276057"/>
          <a:ext cx="41709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7218" y="6108996"/>
            <a:ext cx="520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feature would be at the top here?</a:t>
            </a:r>
          </a:p>
        </p:txBody>
      </p:sp>
    </p:spTree>
    <p:extLst>
      <p:ext uri="{BB962C8B-B14F-4D97-AF65-F5344CB8AC3E}">
        <p14:creationId xmlns:p14="http://schemas.microsoft.com/office/powerpoint/2010/main" val="32141832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problematic (slow, bad performance) with large numbers of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Can’t learn some very simple data sets (e.g. some types of linearly separable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Pruning/tuning can be tricky to get right</a:t>
            </a:r>
          </a:p>
        </p:txBody>
      </p:sp>
    </p:spTree>
    <p:extLst>
      <p:ext uri="{BB962C8B-B14F-4D97-AF65-F5344CB8AC3E}">
        <p14:creationId xmlns:p14="http://schemas.microsoft.com/office/powerpoint/2010/main" val="42179713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03794"/>
            <a:ext cx="8153400" cy="4382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Base cases:</a:t>
            </a:r>
          </a:p>
          <a:p>
            <a:pPr marL="514350" indent="-514350">
              <a:buAutoNum type="arabicPeriod"/>
            </a:pPr>
            <a:r>
              <a:rPr lang="en-US" dirty="0"/>
              <a:t>If all data belong to the same class, pick that label</a:t>
            </a:r>
          </a:p>
          <a:p>
            <a:pPr marL="514350" indent="-514350">
              <a:buAutoNum type="arabicPeriod"/>
            </a:pPr>
            <a:r>
              <a:rPr lang="en-US" dirty="0"/>
              <a:t>If all the data have the same feature values, pick majority label</a:t>
            </a:r>
          </a:p>
          <a:p>
            <a:pPr marL="514350" indent="-514350">
              <a:buAutoNum type="arabicPeriod"/>
            </a:pPr>
            <a:r>
              <a:rPr lang="en-US" dirty="0"/>
              <a:t>If we’re out of features to examine, pick majority label</a:t>
            </a:r>
          </a:p>
          <a:p>
            <a:pPr marL="514350" indent="-514350">
              <a:buAutoNum type="arabicPeriod"/>
            </a:pPr>
            <a:r>
              <a:rPr lang="en-US" dirty="0"/>
              <a:t>If the we don’t have any data left, pick majority label of </a:t>
            </a:r>
            <a:r>
              <a:rPr lang="en-US" i="1" dirty="0"/>
              <a:t>parent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FF6600"/>
                </a:solidFill>
              </a:rPr>
              <a:t>If some other stopping criteria </a:t>
            </a:r>
            <a:r>
              <a:rPr lang="en-US" dirty="0"/>
              <a:t>exists to avoid </a:t>
            </a:r>
            <a:r>
              <a:rPr lang="en-US" dirty="0" err="1"/>
              <a:t>overfitting</a:t>
            </a:r>
            <a:r>
              <a:rPr lang="en-US" dirty="0"/>
              <a:t>, pick majority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 (i.e. if none of the base cases apply):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data, e.g. </a:t>
            </a:r>
            <a:r>
              <a:rPr lang="en-US" dirty="0" err="1"/>
              <a:t>data_left</a:t>
            </a:r>
            <a:r>
              <a:rPr lang="en-US" dirty="0"/>
              <a:t> and </a:t>
            </a:r>
            <a:r>
              <a:rPr lang="en-US" dirty="0" err="1"/>
              <a:t>data_right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Recurse</a:t>
            </a:r>
            <a:r>
              <a:rPr lang="en-US" dirty="0"/>
              <a:t>, i.e.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data_left</a:t>
            </a:r>
            <a:r>
              <a:rPr lang="en-US" dirty="0"/>
              <a:t>) and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data_right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Make tree with feature as the splitting criterion with the decision trees returned from the recursive calls as the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874" y="1775607"/>
            <a:ext cx="157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DT_train</a:t>
            </a:r>
            <a:r>
              <a:rPr lang="en-US" dirty="0"/>
              <a:t>(data):</a:t>
            </a:r>
          </a:p>
        </p:txBody>
      </p:sp>
    </p:spTree>
    <p:extLst>
      <p:ext uri="{BB962C8B-B14F-4D97-AF65-F5344CB8AC3E}">
        <p14:creationId xmlns:p14="http://schemas.microsoft.com/office/powerpoint/2010/main" val="382767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407174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30" name="Oval 29"/>
          <p:cNvSpPr/>
          <p:nvPr/>
        </p:nvSpPr>
        <p:spPr>
          <a:xfrm>
            <a:off x="308643" y="47618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47" y="141710"/>
            <a:ext cx="92054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ride or not to ride, that is the question…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3159" y="6058385"/>
            <a:ext cx="307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Build a decision tree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2435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2927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3082</TotalTime>
  <Words>3914</Words>
  <Application>Microsoft Macintosh PowerPoint</Application>
  <PresentationFormat>On-screen Show (4:3)</PresentationFormat>
  <Paragraphs>2126</Paragraphs>
  <Slides>65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ＭＳ Ｐゴシック</vt:lpstr>
      <vt:lpstr>Arial</vt:lpstr>
      <vt:lpstr>Calibri</vt:lpstr>
      <vt:lpstr>Times New Roman</vt:lpstr>
      <vt:lpstr>Tw Cen MT</vt:lpstr>
      <vt:lpstr>Wingdings</vt:lpstr>
      <vt:lpstr>Wingdings 2</vt:lpstr>
      <vt:lpstr>Median</vt:lpstr>
      <vt:lpstr>Worksheet</vt:lpstr>
      <vt:lpstr>Decision trees</vt:lpstr>
      <vt:lpstr>Admin</vt:lpstr>
      <vt:lpstr>A sample data set</vt:lpstr>
      <vt:lpstr>Decision trees</vt:lpstr>
      <vt:lpstr>Decision trees</vt:lpstr>
      <vt:lpstr>Decision trees</vt:lpstr>
      <vt:lpstr>Decision trees</vt:lpstr>
      <vt:lpstr>Decision trees</vt:lpstr>
      <vt:lpstr>To ride or not to ride, that is the question…</vt:lpstr>
      <vt:lpstr>Recursive approach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Decision trees</vt:lpstr>
      <vt:lpstr>Decision trees</vt:lpstr>
      <vt:lpstr>Decision trees</vt:lpstr>
      <vt:lpstr>Decision trees</vt:lpstr>
      <vt:lpstr>Training error vs. accuracy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Problematic data</vt:lpstr>
      <vt:lpstr>Recursive approach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Overfitting</vt:lpstr>
      <vt:lpstr>Overfitting</vt:lpstr>
      <vt:lpstr>Test set error!</vt:lpstr>
      <vt:lpstr>Overfitting</vt:lpstr>
      <vt:lpstr>Overfitting</vt:lpstr>
      <vt:lpstr>Preventing overfitting</vt:lpstr>
      <vt:lpstr>Preventing overfitting</vt:lpstr>
      <vt:lpstr>Preventing overfitting: pruning</vt:lpstr>
      <vt:lpstr>Preventing overfitting: pruning</vt:lpstr>
      <vt:lpstr>Preventing overfitting: pruning</vt:lpstr>
      <vt:lpstr>Preventing overfitting: pruning</vt:lpstr>
      <vt:lpstr>Handling non-binary attributes</vt:lpstr>
      <vt:lpstr>Features with multiple values</vt:lpstr>
      <vt:lpstr>Real-valued features</vt:lpstr>
      <vt:lpstr>Other splitting criterion</vt:lpstr>
      <vt:lpstr>Other splitting criterion</vt:lpstr>
      <vt:lpstr>Decision trees</vt:lpstr>
      <vt:lpstr>Decision trees: the good</vt:lpstr>
      <vt:lpstr>Decision trees: the bad</vt:lpstr>
      <vt:lpstr>Decision trees: the bad</vt:lpstr>
      <vt:lpstr>Final DT algorithm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329</cp:revision>
  <cp:lastPrinted>2019-09-05T22:04:30Z</cp:lastPrinted>
  <dcterms:created xsi:type="dcterms:W3CDTF">2013-09-08T20:10:23Z</dcterms:created>
  <dcterms:modified xsi:type="dcterms:W3CDTF">2019-09-05T22:04:36Z</dcterms:modified>
</cp:coreProperties>
</file>